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slides/slide76.xml" ContentType="application/vnd.openxmlformats-officedocument.presentationml.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Layouts/slideLayout6.xml" ContentType="application/vnd.openxmlformats-officedocument.presentationml.slideLayout+xml"/>
  <Override PartName="/ppt/slides/slide25.xml" ContentType="application/vnd.openxmlformats-officedocument.presentationml.slide+xml"/>
  <Override PartName="/ppt/slides/slide43.xml" ContentType="application/vnd.openxmlformats-officedocument.presentationml.slide+xml"/>
  <Override PartName="/ppt/slides/slide7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slides/slide70.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charts/chart3.xml" ContentType="application/vnd.openxmlformats-officedocument.drawingml.chart+xml"/>
  <Override PartName="/ppt/charts/chart5.xml" ContentType="application/vnd.openxmlformats-officedocument.drawingml.chart+xml"/>
  <Override PartName="/ppt/slides/slide7.xml" ContentType="application/vnd.openxmlformats-officedocument.presentationml.slide+xml"/>
  <Override PartName="/ppt/slides/slide9.xml" ContentType="application/vnd.openxmlformats-officedocument.presentationml.slide+xml"/>
  <Override PartName="/ppt/slides/slide59.xml" ContentType="application/vnd.openxmlformats-officedocument.presentationml.slide+xml"/>
  <Override PartName="/ppt/slides/slide68.xml" ContentType="application/vnd.openxmlformats-officedocument.presentationml.slide+xml"/>
  <Override PartName="/ppt/slides/slide77.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charts/chart1.xml" ContentType="application/vnd.openxmlformats-officedocument.drawingml.chart+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s/slide66.xml" ContentType="application/vnd.openxmlformats-officedocument.presentationml.slide+xml"/>
  <Override PartName="/ppt/slides/slide75.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slides/slide64.xml" ContentType="application/vnd.openxmlformats-officedocument.presentationml.slide+xml"/>
  <Override PartName="/ppt/slides/slide7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s/slide62.xml" ContentType="application/vnd.openxmlformats-officedocument.presentationml.slide+xml"/>
  <Override PartName="/ppt/slides/slide71.xml" ContentType="application/vnd.openxmlformats-officedocument.presentationml.slide+xml"/>
  <Override PartName="/ppt/slideLayouts/slideLayout3.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slideLayouts/slideLayout10.xml" ContentType="application/vnd.openxmlformats-officedocument.presentationml.slideLayout+xml"/>
  <Default Extension="gif" ContentType="image/gif"/>
  <Override PartName="/ppt/charts/chart6.xml" ContentType="application/vnd.openxmlformats-officedocument.drawingml.chart+xml"/>
  <Override PartName="/ppt/charts/chart4.xml" ContentType="application/vnd.openxmlformats-officedocument.drawingml.chart+xml"/>
  <Override PartName="/ppt/slides/slide8.xml" ContentType="application/vnd.openxmlformats-officedocument.presentationml.slide+xml"/>
  <Override PartName="/ppt/slides/slide49.xml" ContentType="application/vnd.openxmlformats-officedocument.presentationml.slide+xml"/>
  <Override PartName="/ppt/slides/slide69.xml" ContentType="application/vnd.openxmlformats-officedocument.presentationml.slide+xml"/>
  <Override PartName="/ppt/charts/chart2.xml" ContentType="application/vnd.openxmlformats-officedocument.drawingml.chart+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s/slide74.xml" ContentType="application/vnd.openxmlformats-officedocument.presentationml.slide+xml"/>
  <Override PartName="/ppt/slideLayouts/slideLayout4.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Default Extension="rels" ContentType="application/vnd.openxmlformats-package.relationship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79"/>
  </p:notesMasterIdLst>
  <p:sldIdLst>
    <p:sldId id="266" r:id="rId2"/>
    <p:sldId id="269" r:id="rId3"/>
    <p:sldId id="270" r:id="rId4"/>
    <p:sldId id="271" r:id="rId5"/>
    <p:sldId id="272" r:id="rId6"/>
    <p:sldId id="273" r:id="rId7"/>
    <p:sldId id="274" r:id="rId8"/>
    <p:sldId id="275" r:id="rId9"/>
    <p:sldId id="276" r:id="rId10"/>
    <p:sldId id="277" r:id="rId11"/>
    <p:sldId id="278" r:id="rId12"/>
    <p:sldId id="279" r:id="rId13"/>
    <p:sldId id="280" r:id="rId14"/>
    <p:sldId id="281" r:id="rId15"/>
    <p:sldId id="282" r:id="rId16"/>
    <p:sldId id="283" r:id="rId17"/>
    <p:sldId id="284" r:id="rId18"/>
    <p:sldId id="285" r:id="rId19"/>
    <p:sldId id="286" r:id="rId20"/>
    <p:sldId id="287" r:id="rId21"/>
    <p:sldId id="288" r:id="rId22"/>
    <p:sldId id="289" r:id="rId23"/>
    <p:sldId id="290" r:id="rId24"/>
    <p:sldId id="291" r:id="rId25"/>
    <p:sldId id="292" r:id="rId26"/>
    <p:sldId id="293" r:id="rId27"/>
    <p:sldId id="294" r:id="rId28"/>
    <p:sldId id="295" r:id="rId29"/>
    <p:sldId id="296" r:id="rId30"/>
    <p:sldId id="297" r:id="rId31"/>
    <p:sldId id="298" r:id="rId32"/>
    <p:sldId id="299" r:id="rId33"/>
    <p:sldId id="300" r:id="rId34"/>
    <p:sldId id="301" r:id="rId35"/>
    <p:sldId id="302" r:id="rId36"/>
    <p:sldId id="303" r:id="rId37"/>
    <p:sldId id="304" r:id="rId38"/>
    <p:sldId id="305" r:id="rId39"/>
    <p:sldId id="306" r:id="rId40"/>
    <p:sldId id="307" r:id="rId41"/>
    <p:sldId id="308" r:id="rId42"/>
    <p:sldId id="309" r:id="rId43"/>
    <p:sldId id="310" r:id="rId44"/>
    <p:sldId id="311" r:id="rId45"/>
    <p:sldId id="312" r:id="rId46"/>
    <p:sldId id="313" r:id="rId47"/>
    <p:sldId id="314" r:id="rId48"/>
    <p:sldId id="315" r:id="rId49"/>
    <p:sldId id="316" r:id="rId50"/>
    <p:sldId id="317" r:id="rId51"/>
    <p:sldId id="318" r:id="rId52"/>
    <p:sldId id="319" r:id="rId53"/>
    <p:sldId id="320" r:id="rId54"/>
    <p:sldId id="321" r:id="rId55"/>
    <p:sldId id="322" r:id="rId56"/>
    <p:sldId id="323" r:id="rId57"/>
    <p:sldId id="324" r:id="rId58"/>
    <p:sldId id="325" r:id="rId59"/>
    <p:sldId id="326" r:id="rId60"/>
    <p:sldId id="327" r:id="rId61"/>
    <p:sldId id="328" r:id="rId62"/>
    <p:sldId id="329" r:id="rId63"/>
    <p:sldId id="330" r:id="rId64"/>
    <p:sldId id="331" r:id="rId65"/>
    <p:sldId id="332" r:id="rId66"/>
    <p:sldId id="333" r:id="rId67"/>
    <p:sldId id="334" r:id="rId68"/>
    <p:sldId id="335" r:id="rId69"/>
    <p:sldId id="336" r:id="rId70"/>
    <p:sldId id="337" r:id="rId71"/>
    <p:sldId id="338" r:id="rId72"/>
    <p:sldId id="339" r:id="rId73"/>
    <p:sldId id="340" r:id="rId74"/>
    <p:sldId id="341" r:id="rId75"/>
    <p:sldId id="342" r:id="rId76"/>
    <p:sldId id="343" r:id="rId77"/>
    <p:sldId id="344" r:id="rId78"/>
  </p:sldIdLst>
  <p:sldSz cx="9144000" cy="6858000" type="screen4x3"/>
  <p:notesSz cx="6858000" cy="9144000"/>
  <p:defaultTextStyle>
    <a:defPPr>
      <a:defRPr lang="en-US"/>
    </a:defPPr>
    <a:lvl1pPr algn="l" rtl="0" fontAlgn="base">
      <a:spcBef>
        <a:spcPct val="0"/>
      </a:spcBef>
      <a:spcAft>
        <a:spcPct val="0"/>
      </a:spcAft>
      <a:defRPr sz="2400" kern="1200">
        <a:solidFill>
          <a:schemeClr val="tx1"/>
        </a:solidFill>
        <a:latin typeface="Times New Roman" pitchFamily="18" charset="0"/>
        <a:ea typeface="+mn-ea"/>
        <a:cs typeface="+mn-cs"/>
      </a:defRPr>
    </a:lvl1pPr>
    <a:lvl2pPr marL="457200" algn="l" rtl="0" fontAlgn="base">
      <a:spcBef>
        <a:spcPct val="0"/>
      </a:spcBef>
      <a:spcAft>
        <a:spcPct val="0"/>
      </a:spcAft>
      <a:defRPr sz="2400" kern="1200">
        <a:solidFill>
          <a:schemeClr val="tx1"/>
        </a:solidFill>
        <a:latin typeface="Times New Roman" pitchFamily="18" charset="0"/>
        <a:ea typeface="+mn-ea"/>
        <a:cs typeface="+mn-cs"/>
      </a:defRPr>
    </a:lvl2pPr>
    <a:lvl3pPr marL="914400" algn="l" rtl="0" fontAlgn="base">
      <a:spcBef>
        <a:spcPct val="0"/>
      </a:spcBef>
      <a:spcAft>
        <a:spcPct val="0"/>
      </a:spcAft>
      <a:defRPr sz="2400" kern="1200">
        <a:solidFill>
          <a:schemeClr val="tx1"/>
        </a:solidFill>
        <a:latin typeface="Times New Roman" pitchFamily="18" charset="0"/>
        <a:ea typeface="+mn-ea"/>
        <a:cs typeface="+mn-cs"/>
      </a:defRPr>
    </a:lvl3pPr>
    <a:lvl4pPr marL="1371600" algn="l" rtl="0" fontAlgn="base">
      <a:spcBef>
        <a:spcPct val="0"/>
      </a:spcBef>
      <a:spcAft>
        <a:spcPct val="0"/>
      </a:spcAft>
      <a:defRPr sz="2400" kern="1200">
        <a:solidFill>
          <a:schemeClr val="tx1"/>
        </a:solidFill>
        <a:latin typeface="Times New Roman" pitchFamily="18" charset="0"/>
        <a:ea typeface="+mn-ea"/>
        <a:cs typeface="+mn-cs"/>
      </a:defRPr>
    </a:lvl4pPr>
    <a:lvl5pPr marL="1828800" algn="l" rtl="0" fontAlgn="base">
      <a:spcBef>
        <a:spcPct val="0"/>
      </a:spcBef>
      <a:spcAft>
        <a:spcPct val="0"/>
      </a:spcAft>
      <a:defRPr sz="2400" kern="1200">
        <a:solidFill>
          <a:schemeClr val="tx1"/>
        </a:solidFill>
        <a:latin typeface="Times New Roman" pitchFamily="18" charset="0"/>
        <a:ea typeface="+mn-ea"/>
        <a:cs typeface="+mn-cs"/>
      </a:defRPr>
    </a:lvl5pPr>
    <a:lvl6pPr marL="2286000" algn="r" defTabSz="914400" rtl="1" eaLnBrk="1" latinLnBrk="0" hangingPunct="1">
      <a:defRPr sz="2400" kern="1200">
        <a:solidFill>
          <a:schemeClr val="tx1"/>
        </a:solidFill>
        <a:latin typeface="Times New Roman" pitchFamily="18" charset="0"/>
        <a:ea typeface="+mn-ea"/>
        <a:cs typeface="+mn-cs"/>
      </a:defRPr>
    </a:lvl6pPr>
    <a:lvl7pPr marL="2743200" algn="r" defTabSz="914400" rtl="1" eaLnBrk="1" latinLnBrk="0" hangingPunct="1">
      <a:defRPr sz="2400" kern="1200">
        <a:solidFill>
          <a:schemeClr val="tx1"/>
        </a:solidFill>
        <a:latin typeface="Times New Roman" pitchFamily="18" charset="0"/>
        <a:ea typeface="+mn-ea"/>
        <a:cs typeface="+mn-cs"/>
      </a:defRPr>
    </a:lvl7pPr>
    <a:lvl8pPr marL="3200400" algn="r" defTabSz="914400" rtl="1" eaLnBrk="1" latinLnBrk="0" hangingPunct="1">
      <a:defRPr sz="2400" kern="1200">
        <a:solidFill>
          <a:schemeClr val="tx1"/>
        </a:solidFill>
        <a:latin typeface="Times New Roman" pitchFamily="18" charset="0"/>
        <a:ea typeface="+mn-ea"/>
        <a:cs typeface="+mn-cs"/>
      </a:defRPr>
    </a:lvl8pPr>
    <a:lvl9pPr marL="3657600" algn="r" defTabSz="914400" rtl="1" eaLnBrk="1" latinLnBrk="0" hangingPunct="1">
      <a:defRPr sz="2400" kern="1200">
        <a:solidFill>
          <a:schemeClr val="tx1"/>
        </a:solidFill>
        <a:latin typeface="Times New Roman" pitchFamily="18"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588" autoAdjust="0"/>
    <p:restoredTop sz="94624" autoAdjust="0"/>
  </p:normalViewPr>
  <p:slideViewPr>
    <p:cSldViewPr snapToGrid="0">
      <p:cViewPr varScale="1">
        <p:scale>
          <a:sx n="73" d="100"/>
          <a:sy n="73" d="100"/>
        </p:scale>
        <p:origin x="-1068" y="-10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36868100" cy="368681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notesMaster" Target="notesMasters/notesMaster1.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presProps" Target="pres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s>
</file>

<file path=ppt/charts/_rels/chart1.xml.rels><?xml version="1.0" encoding="UTF-8" standalone="yes"?>
<Relationships xmlns="http://schemas.openxmlformats.org/package/2006/relationships"><Relationship Id="rId1" Type="http://schemas.openxmlformats.org/officeDocument/2006/relationships/oleObject" Target="file:///C:\Users\clt\Desktop\analysis.xlsx"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file:///C:\Users\clt\Desktop\analysis.xlsx" TargetMode="External"/></Relationships>
</file>

<file path=ppt/charts/_rels/chart3.xml.rels><?xml version="1.0" encoding="UTF-8" standalone="yes"?>
<Relationships xmlns="http://schemas.openxmlformats.org/package/2006/relationships"><Relationship Id="rId1" Type="http://schemas.openxmlformats.org/officeDocument/2006/relationships/oleObject" Target="file:///C:\Users\clt\Desktop\analysis.xlsx" TargetMode="External"/></Relationships>
</file>

<file path=ppt/charts/_rels/chart4.xml.rels><?xml version="1.0" encoding="UTF-8" standalone="yes"?>
<Relationships xmlns="http://schemas.openxmlformats.org/package/2006/relationships"><Relationship Id="rId1" Type="http://schemas.openxmlformats.org/officeDocument/2006/relationships/oleObject" Target="file:///C:\Users\clt\Desktop\analysis.xlsx" TargetMode="External"/></Relationships>
</file>

<file path=ppt/charts/_rels/chart5.xml.rels><?xml version="1.0" encoding="UTF-8" standalone="yes"?>
<Relationships xmlns="http://schemas.openxmlformats.org/package/2006/relationships"><Relationship Id="rId1" Type="http://schemas.openxmlformats.org/officeDocument/2006/relationships/oleObject" Target="file:///C:\Users\clt\Desktop\analysis.xlsx" TargetMode="External"/></Relationships>
</file>

<file path=ppt/charts/_rels/chart6.xml.rels><?xml version="1.0" encoding="UTF-8" standalone="yes"?>
<Relationships xmlns="http://schemas.openxmlformats.org/package/2006/relationships"><Relationship Id="rId1" Type="http://schemas.openxmlformats.org/officeDocument/2006/relationships/oleObject" Target="file:///C:\Users\clt\Desktop\analysis.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ar-SA"/>
  <c:chart>
    <c:autoTitleDeleted val="1"/>
    <c:plotArea>
      <c:layout/>
      <c:pieChart>
        <c:varyColors val="1"/>
        <c:ser>
          <c:idx val="0"/>
          <c:order val="0"/>
          <c:tx>
            <c:strRef>
              <c:f>analysis!$G$3</c:f>
              <c:strCache>
                <c:ptCount val="1"/>
                <c:pt idx="0">
                  <c:v>Weighted average</c:v>
                </c:pt>
              </c:strCache>
            </c:strRef>
          </c:tx>
          <c:dPt>
            <c:idx val="2"/>
            <c:explosion val="14"/>
          </c:dPt>
          <c:dLbls>
            <c:txPr>
              <a:bodyPr/>
              <a:lstStyle/>
              <a:p>
                <a:pPr>
                  <a:defRPr sz="1400">
                    <a:solidFill>
                      <a:schemeClr val="accent2">
                        <a:lumMod val="10000"/>
                      </a:schemeClr>
                    </a:solidFill>
                  </a:defRPr>
                </a:pPr>
                <a:endParaRPr lang="ar-SA"/>
              </a:p>
            </c:txPr>
            <c:showCatName val="1"/>
            <c:showPercent val="1"/>
          </c:dLbls>
          <c:cat>
            <c:strRef>
              <c:f>analysis!$B$4:$B$8</c:f>
              <c:strCache>
                <c:ptCount val="5"/>
                <c:pt idx="0">
                  <c:v>Feedback</c:v>
                </c:pt>
                <c:pt idx="1">
                  <c:v>Market segmentation</c:v>
                </c:pt>
                <c:pt idx="2">
                  <c:v>Acceability</c:v>
                </c:pt>
                <c:pt idx="3">
                  <c:v>Empathy</c:v>
                </c:pt>
                <c:pt idx="4">
                  <c:v>Responsibility</c:v>
                </c:pt>
              </c:strCache>
            </c:strRef>
          </c:cat>
          <c:val>
            <c:numRef>
              <c:f>analysis!$G$4:$G$8</c:f>
              <c:numCache>
                <c:formatCode>General</c:formatCode>
                <c:ptCount val="5"/>
                <c:pt idx="0">
                  <c:v>0.12739800000000009</c:v>
                </c:pt>
                <c:pt idx="1">
                  <c:v>9.8400000000000265E-2</c:v>
                </c:pt>
                <c:pt idx="2">
                  <c:v>-3.1830000000000212E-2</c:v>
                </c:pt>
                <c:pt idx="3">
                  <c:v>0.16150100000000023</c:v>
                </c:pt>
                <c:pt idx="4">
                  <c:v>9.9804000000000545E-2</c:v>
                </c:pt>
              </c:numCache>
            </c:numRef>
          </c:val>
        </c:ser>
        <c:dLbls>
          <c:showCatName val="1"/>
          <c:showPercent val="1"/>
        </c:dLbls>
        <c:firstSliceAng val="360"/>
      </c:pieChart>
    </c:plotArea>
    <c:plotVisOnly val="1"/>
  </c:chart>
  <c:externalData r:id="rId1"/>
</c:chartSpace>
</file>

<file path=ppt/charts/chart2.xml><?xml version="1.0" encoding="utf-8"?>
<c:chartSpace xmlns:c="http://schemas.openxmlformats.org/drawingml/2006/chart" xmlns:a="http://schemas.openxmlformats.org/drawingml/2006/main" xmlns:r="http://schemas.openxmlformats.org/officeDocument/2006/relationships">
  <c:date1904 val="1"/>
  <c:lang val="ar-SA"/>
  <c:chart>
    <c:autoTitleDeleted val="1"/>
    <c:plotArea>
      <c:layout/>
      <c:pieChart>
        <c:varyColors val="1"/>
        <c:ser>
          <c:idx val="0"/>
          <c:order val="0"/>
          <c:tx>
            <c:strRef>
              <c:f>analysis!$P$3</c:f>
              <c:strCache>
                <c:ptCount val="1"/>
                <c:pt idx="0">
                  <c:v>Weighted average</c:v>
                </c:pt>
              </c:strCache>
            </c:strRef>
          </c:tx>
          <c:dPt>
            <c:idx val="1"/>
            <c:explosion val="1"/>
          </c:dPt>
          <c:dPt>
            <c:idx val="5"/>
            <c:explosion val="2"/>
          </c:dPt>
          <c:dLbls>
            <c:txPr>
              <a:bodyPr/>
              <a:lstStyle/>
              <a:p>
                <a:pPr>
                  <a:defRPr sz="1100">
                    <a:solidFill>
                      <a:schemeClr val="accent4">
                        <a:lumMod val="10000"/>
                      </a:schemeClr>
                    </a:solidFill>
                  </a:defRPr>
                </a:pPr>
                <a:endParaRPr lang="ar-SA"/>
              </a:p>
            </c:txPr>
            <c:showCatName val="1"/>
            <c:showPercent val="1"/>
          </c:dLbls>
          <c:cat>
            <c:strRef>
              <c:f>analysis!$K$4:$K$11</c:f>
              <c:strCache>
                <c:ptCount val="8"/>
                <c:pt idx="0">
                  <c:v>Continous learning process</c:v>
                </c:pt>
                <c:pt idx="1">
                  <c:v>Needs</c:v>
                </c:pt>
                <c:pt idx="2">
                  <c:v>Satisfaction Measurement</c:v>
                </c:pt>
                <c:pt idx="3">
                  <c:v>New project development plan</c:v>
                </c:pt>
                <c:pt idx="4">
                  <c:v>Customer expectation</c:v>
                </c:pt>
                <c:pt idx="5">
                  <c:v>System support policy</c:v>
                </c:pt>
                <c:pt idx="6">
                  <c:v>System monitoring Measurment</c:v>
                </c:pt>
                <c:pt idx="7">
                  <c:v>Progress report</c:v>
                </c:pt>
              </c:strCache>
            </c:strRef>
          </c:cat>
          <c:val>
            <c:numRef>
              <c:f>analysis!$P$4:$P$11</c:f>
              <c:numCache>
                <c:formatCode>General</c:formatCode>
                <c:ptCount val="8"/>
                <c:pt idx="0">
                  <c:v>-1.0664000000000021E-2</c:v>
                </c:pt>
                <c:pt idx="1">
                  <c:v>-1.9187999999999966E-2</c:v>
                </c:pt>
                <c:pt idx="2">
                  <c:v>-1.5781999999999935E-2</c:v>
                </c:pt>
                <c:pt idx="3">
                  <c:v>-3.2850000000000212E-2</c:v>
                </c:pt>
                <c:pt idx="4">
                  <c:v>-6.8881999999999999E-2</c:v>
                </c:pt>
                <c:pt idx="5">
                  <c:v>-1.214000000000014E-2</c:v>
                </c:pt>
                <c:pt idx="6">
                  <c:v>-3.1716000000000022E-2</c:v>
                </c:pt>
                <c:pt idx="7">
                  <c:v>-9.6910000000000017E-3</c:v>
                </c:pt>
              </c:numCache>
            </c:numRef>
          </c:val>
        </c:ser>
        <c:dLbls>
          <c:showCatName val="1"/>
          <c:showPercent val="1"/>
        </c:dLbls>
        <c:firstSliceAng val="360"/>
      </c:pieChart>
    </c:plotArea>
    <c:plotVisOnly val="1"/>
  </c:chart>
  <c:externalData r:id="rId1"/>
</c:chartSpace>
</file>

<file path=ppt/charts/chart3.xml><?xml version="1.0" encoding="utf-8"?>
<c:chartSpace xmlns:c="http://schemas.openxmlformats.org/drawingml/2006/chart" xmlns:a="http://schemas.openxmlformats.org/drawingml/2006/main" xmlns:r="http://schemas.openxmlformats.org/officeDocument/2006/relationships">
  <c:date1904 val="1"/>
  <c:lang val="ar-SA"/>
  <c:chart>
    <c:autoTitleDeleted val="1"/>
    <c:plotArea>
      <c:layout/>
      <c:pieChart>
        <c:varyColors val="1"/>
        <c:ser>
          <c:idx val="0"/>
          <c:order val="0"/>
          <c:tx>
            <c:strRef>
              <c:f>analysis!$Z$3</c:f>
              <c:strCache>
                <c:ptCount val="1"/>
                <c:pt idx="0">
                  <c:v>Weighted average</c:v>
                </c:pt>
              </c:strCache>
            </c:strRef>
          </c:tx>
          <c:dLbls>
            <c:dLbl>
              <c:idx val="1"/>
              <c:layout>
                <c:manualLayout>
                  <c:x val="-7.1161878042827319E-3"/>
                  <c:y val="-0.17948992587930626"/>
                </c:manualLayout>
              </c:layout>
              <c:showCatName val="1"/>
              <c:showPercent val="1"/>
            </c:dLbl>
            <c:txPr>
              <a:bodyPr/>
              <a:lstStyle/>
              <a:p>
                <a:pPr>
                  <a:defRPr lang="en-US" sz="1050">
                    <a:solidFill>
                      <a:schemeClr val="accent4">
                        <a:lumMod val="10000"/>
                      </a:schemeClr>
                    </a:solidFill>
                  </a:defRPr>
                </a:pPr>
                <a:endParaRPr lang="ar-SA"/>
              </a:p>
            </c:txPr>
            <c:showCatName val="1"/>
            <c:showPercent val="1"/>
            <c:showLeaderLines val="1"/>
          </c:dLbls>
          <c:cat>
            <c:strRef>
              <c:f>analysis!$U$4:$U$6</c:f>
              <c:strCache>
                <c:ptCount val="3"/>
                <c:pt idx="0">
                  <c:v>Selection criteria</c:v>
                </c:pt>
                <c:pt idx="1">
                  <c:v>Voice of internal customer</c:v>
                </c:pt>
                <c:pt idx="2">
                  <c:v>Sugection and implementation</c:v>
                </c:pt>
              </c:strCache>
            </c:strRef>
          </c:cat>
          <c:val>
            <c:numRef>
              <c:f>analysis!$Z$4:$Z$6</c:f>
              <c:numCache>
                <c:formatCode>General</c:formatCode>
                <c:ptCount val="3"/>
                <c:pt idx="0">
                  <c:v>-4.3925000000000047E-2</c:v>
                </c:pt>
                <c:pt idx="1">
                  <c:v>-0.28515000000000001</c:v>
                </c:pt>
                <c:pt idx="2">
                  <c:v>-3.9270000000000055E-2</c:v>
                </c:pt>
              </c:numCache>
            </c:numRef>
          </c:val>
        </c:ser>
        <c:dLbls>
          <c:showCatName val="1"/>
          <c:showPercent val="1"/>
        </c:dLbls>
        <c:firstSliceAng val="360"/>
      </c:pieChart>
    </c:plotArea>
    <c:plotVisOnly val="1"/>
  </c:chart>
  <c:externalData r:id="rId1"/>
</c:chartSpace>
</file>

<file path=ppt/charts/chart4.xml><?xml version="1.0" encoding="utf-8"?>
<c:chartSpace xmlns:c="http://schemas.openxmlformats.org/drawingml/2006/chart" xmlns:a="http://schemas.openxmlformats.org/drawingml/2006/main" xmlns:r="http://schemas.openxmlformats.org/officeDocument/2006/relationships">
  <c:date1904 val="1"/>
  <c:lang val="ar-SA"/>
  <c:chart>
    <c:autoTitleDeleted val="1"/>
    <c:plotArea>
      <c:layout/>
      <c:pieChart>
        <c:varyColors val="1"/>
        <c:ser>
          <c:idx val="0"/>
          <c:order val="0"/>
          <c:tx>
            <c:strRef>
              <c:f>analysis!$AR$3</c:f>
              <c:strCache>
                <c:ptCount val="1"/>
                <c:pt idx="0">
                  <c:v>Weighted average</c:v>
                </c:pt>
              </c:strCache>
            </c:strRef>
          </c:tx>
          <c:dLbls>
            <c:dLbl>
              <c:idx val="0"/>
              <c:layout>
                <c:manualLayout>
                  <c:x val="1.8150328685978503E-2"/>
                  <c:y val="4.4791292482549594E-2"/>
                </c:manualLayout>
              </c:layout>
              <c:showCatName val="1"/>
              <c:showPercent val="1"/>
            </c:dLbl>
            <c:dLbl>
              <c:idx val="1"/>
              <c:layout>
                <c:manualLayout>
                  <c:x val="-2.8936405885044252E-3"/>
                  <c:y val="-3.5346023935723461E-2"/>
                </c:manualLayout>
              </c:layout>
              <c:showCatName val="1"/>
              <c:showPercent val="1"/>
            </c:dLbl>
            <c:dLbl>
              <c:idx val="3"/>
              <c:layout>
                <c:manualLayout>
                  <c:x val="3.1610200101134196E-2"/>
                  <c:y val="-8.4205316924794507E-2"/>
                </c:manualLayout>
              </c:layout>
              <c:showCatName val="1"/>
              <c:showPercent val="1"/>
            </c:dLbl>
            <c:dLbl>
              <c:idx val="4"/>
              <c:layout>
                <c:manualLayout>
                  <c:x val="1.905788725950551E-2"/>
                  <c:y val="5.389220396275549E-3"/>
                </c:manualLayout>
              </c:layout>
              <c:showCatName val="1"/>
              <c:showPercent val="1"/>
            </c:dLbl>
            <c:txPr>
              <a:bodyPr/>
              <a:lstStyle/>
              <a:p>
                <a:pPr>
                  <a:defRPr lang="en-US" sz="1200">
                    <a:solidFill>
                      <a:schemeClr val="accent4">
                        <a:lumMod val="10000"/>
                      </a:schemeClr>
                    </a:solidFill>
                  </a:defRPr>
                </a:pPr>
                <a:endParaRPr lang="ar-SA"/>
              </a:p>
            </c:txPr>
            <c:showCatName val="1"/>
            <c:showPercent val="1"/>
            <c:showLeaderLines val="1"/>
          </c:dLbls>
          <c:cat>
            <c:strRef>
              <c:f>analysis!$AM$4:$AM$8</c:f>
              <c:strCache>
                <c:ptCount val="5"/>
                <c:pt idx="0">
                  <c:v>Tangibles</c:v>
                </c:pt>
                <c:pt idx="1">
                  <c:v>Relaiability</c:v>
                </c:pt>
                <c:pt idx="2">
                  <c:v>Responsiveness</c:v>
                </c:pt>
                <c:pt idx="3">
                  <c:v>Assurance</c:v>
                </c:pt>
                <c:pt idx="4">
                  <c:v>Empathy</c:v>
                </c:pt>
              </c:strCache>
            </c:strRef>
          </c:cat>
          <c:val>
            <c:numRef>
              <c:f>analysis!$AR$4:$AR$8</c:f>
              <c:numCache>
                <c:formatCode>General</c:formatCode>
                <c:ptCount val="5"/>
                <c:pt idx="0">
                  <c:v>-0.16432000000000013</c:v>
                </c:pt>
                <c:pt idx="1">
                  <c:v>-0.36465000000000031</c:v>
                </c:pt>
                <c:pt idx="2">
                  <c:v>4.7379999999999992E-2</c:v>
                </c:pt>
                <c:pt idx="3">
                  <c:v>-0.13569000000000003</c:v>
                </c:pt>
                <c:pt idx="4">
                  <c:v>-9.8130000000000064E-2</c:v>
                </c:pt>
              </c:numCache>
            </c:numRef>
          </c:val>
        </c:ser>
        <c:dLbls>
          <c:showCatName val="1"/>
          <c:showPercent val="1"/>
        </c:dLbls>
        <c:firstSliceAng val="360"/>
      </c:pieChart>
    </c:plotArea>
    <c:plotVisOnly val="1"/>
  </c:chart>
  <c:externalData r:id="rId1"/>
</c:chartSpace>
</file>

<file path=ppt/charts/chart5.xml><?xml version="1.0" encoding="utf-8"?>
<c:chartSpace xmlns:c="http://schemas.openxmlformats.org/drawingml/2006/chart" xmlns:a="http://schemas.openxmlformats.org/drawingml/2006/main" xmlns:r="http://schemas.openxmlformats.org/officeDocument/2006/relationships">
  <c:date1904 val="1"/>
  <c:lang val="ar-SA"/>
  <c:chart>
    <c:autoTitleDeleted val="1"/>
    <c:plotArea>
      <c:layout/>
      <c:pieChart>
        <c:varyColors val="1"/>
        <c:ser>
          <c:idx val="0"/>
          <c:order val="0"/>
          <c:tx>
            <c:strRef>
              <c:f>analysis!$AR$3</c:f>
              <c:strCache>
                <c:ptCount val="1"/>
                <c:pt idx="0">
                  <c:v>Weighted average</c:v>
                </c:pt>
              </c:strCache>
            </c:strRef>
          </c:tx>
          <c:dPt>
            <c:idx val="2"/>
            <c:explosion val="33"/>
          </c:dPt>
          <c:dLbls>
            <c:txPr>
              <a:bodyPr/>
              <a:lstStyle/>
              <a:p>
                <a:pPr>
                  <a:defRPr sz="1400">
                    <a:solidFill>
                      <a:schemeClr val="accent4">
                        <a:lumMod val="10000"/>
                      </a:schemeClr>
                    </a:solidFill>
                  </a:defRPr>
                </a:pPr>
                <a:endParaRPr lang="ar-SA"/>
              </a:p>
            </c:txPr>
            <c:showCatName val="1"/>
            <c:showPercent val="1"/>
          </c:dLbls>
          <c:cat>
            <c:strRef>
              <c:f>analysis!$AM$4:$AM$8</c:f>
              <c:strCache>
                <c:ptCount val="5"/>
                <c:pt idx="0">
                  <c:v>Tangibles</c:v>
                </c:pt>
                <c:pt idx="1">
                  <c:v>Relaiability</c:v>
                </c:pt>
                <c:pt idx="2">
                  <c:v>Responsiveness</c:v>
                </c:pt>
                <c:pt idx="3">
                  <c:v>Assurance</c:v>
                </c:pt>
                <c:pt idx="4">
                  <c:v>Empathy</c:v>
                </c:pt>
              </c:strCache>
            </c:strRef>
          </c:cat>
          <c:val>
            <c:numRef>
              <c:f>analysis!$AR$4:$AR$8</c:f>
              <c:numCache>
                <c:formatCode>General</c:formatCode>
                <c:ptCount val="5"/>
                <c:pt idx="0">
                  <c:v>-0.16432000000000013</c:v>
                </c:pt>
                <c:pt idx="1">
                  <c:v>-0.36465000000000031</c:v>
                </c:pt>
                <c:pt idx="2">
                  <c:v>4.7379999999999992E-2</c:v>
                </c:pt>
                <c:pt idx="3">
                  <c:v>-0.13569000000000003</c:v>
                </c:pt>
                <c:pt idx="4">
                  <c:v>-9.8130000000000064E-2</c:v>
                </c:pt>
              </c:numCache>
            </c:numRef>
          </c:val>
        </c:ser>
        <c:dLbls>
          <c:showCatName val="1"/>
          <c:showPercent val="1"/>
        </c:dLbls>
        <c:firstSliceAng val="360"/>
      </c:pieChart>
    </c:plotArea>
    <c:plotVisOnly val="1"/>
  </c:chart>
  <c:externalData r:id="rId1"/>
</c:chartSpace>
</file>

<file path=ppt/charts/chart6.xml><?xml version="1.0" encoding="utf-8"?>
<c:chartSpace xmlns:c="http://schemas.openxmlformats.org/drawingml/2006/chart" xmlns:a="http://schemas.openxmlformats.org/drawingml/2006/main" xmlns:r="http://schemas.openxmlformats.org/officeDocument/2006/relationships">
  <c:date1904 val="1"/>
  <c:lang val="ar-SA"/>
  <c:chart>
    <c:autoTitleDeleted val="1"/>
    <c:plotArea>
      <c:layout>
        <c:manualLayout>
          <c:layoutTarget val="inner"/>
          <c:xMode val="edge"/>
          <c:yMode val="edge"/>
          <c:x val="0.20247020480906774"/>
          <c:y val="0.19717993584135321"/>
          <c:w val="0.59505959038186451"/>
          <c:h val="0.80092632360349325"/>
        </c:manualLayout>
      </c:layout>
      <c:pieChart>
        <c:varyColors val="1"/>
        <c:ser>
          <c:idx val="0"/>
          <c:order val="0"/>
          <c:tx>
            <c:strRef>
              <c:f>analysis!$BA$3</c:f>
              <c:strCache>
                <c:ptCount val="1"/>
                <c:pt idx="0">
                  <c:v>Weighted average</c:v>
                </c:pt>
              </c:strCache>
            </c:strRef>
          </c:tx>
          <c:dLbls>
            <c:dLbl>
              <c:idx val="0"/>
              <c:layout>
                <c:manualLayout>
                  <c:x val="-0.11944166070150322"/>
                  <c:y val="2.4242424242424229E-2"/>
                </c:manualLayout>
              </c:layout>
              <c:tx>
                <c:rich>
                  <a:bodyPr/>
                  <a:lstStyle/>
                  <a:p>
                    <a:r>
                      <a:rPr lang="en-US" sz="1100">
                        <a:solidFill>
                          <a:schemeClr val="accent2">
                            <a:lumMod val="10000"/>
                          </a:schemeClr>
                        </a:solidFill>
                      </a:rPr>
                      <a:t>Tangability, 0.072</a:t>
                    </a:r>
                  </a:p>
                </c:rich>
              </c:tx>
              <c:showVal val="1"/>
              <c:showCatName val="1"/>
            </c:dLbl>
            <c:dLbl>
              <c:idx val="1"/>
              <c:layout>
                <c:manualLayout>
                  <c:x val="-3.5089844538663664E-2"/>
                  <c:y val="7.1639226914817699E-3"/>
                </c:manualLayout>
              </c:layout>
              <c:showVal val="1"/>
              <c:showCatName val="1"/>
            </c:dLbl>
            <c:dLbl>
              <c:idx val="2"/>
              <c:layout>
                <c:manualLayout>
                  <c:x val="-6.2336141548740363E-2"/>
                  <c:y val="-9.1388212837031121E-2"/>
                </c:manualLayout>
              </c:layout>
              <c:showVal val="1"/>
              <c:showCatName val="1"/>
            </c:dLbl>
            <c:dLbl>
              <c:idx val="3"/>
              <c:layout>
                <c:manualLayout>
                  <c:x val="-7.6160270176018313E-2"/>
                  <c:y val="-1.4182772607969532E-3"/>
                </c:manualLayout>
              </c:layout>
              <c:showVal val="1"/>
              <c:showCatName val="1"/>
            </c:dLbl>
            <c:dLbl>
              <c:idx val="4"/>
              <c:layout>
                <c:manualLayout>
                  <c:x val="-4.9515261641246318E-2"/>
                  <c:y val="-2.6857551896921992E-3"/>
                </c:manualLayout>
              </c:layout>
              <c:showVal val="1"/>
              <c:showCatName val="1"/>
            </c:dLbl>
            <c:dLbl>
              <c:idx val="5"/>
              <c:layout>
                <c:manualLayout>
                  <c:x val="1.8788319631903801E-2"/>
                  <c:y val="-4.2278492166896407E-2"/>
                </c:manualLayout>
              </c:layout>
              <c:tx>
                <c:rich>
                  <a:bodyPr/>
                  <a:lstStyle/>
                  <a:p>
                    <a:r>
                      <a:rPr lang="en-US" sz="1100">
                        <a:solidFill>
                          <a:schemeClr val="accent2">
                            <a:lumMod val="10000"/>
                          </a:schemeClr>
                        </a:solidFill>
                      </a:rPr>
                      <a:t>Process, 0.27</a:t>
                    </a:r>
                  </a:p>
                </c:rich>
              </c:tx>
              <c:showVal val="1"/>
              <c:showCatName val="1"/>
            </c:dLbl>
            <c:txPr>
              <a:bodyPr/>
              <a:lstStyle/>
              <a:p>
                <a:pPr>
                  <a:defRPr lang="en-US" sz="1100">
                    <a:solidFill>
                      <a:schemeClr val="accent2">
                        <a:lumMod val="10000"/>
                      </a:schemeClr>
                    </a:solidFill>
                  </a:defRPr>
                </a:pPr>
                <a:endParaRPr lang="ar-SA"/>
              </a:p>
            </c:txPr>
            <c:showVal val="1"/>
            <c:showCatName val="1"/>
            <c:showLeaderLines val="1"/>
          </c:dLbls>
          <c:cat>
            <c:strRef>
              <c:f>analysis!$AV$4:$AV$10</c:f>
              <c:strCache>
                <c:ptCount val="7"/>
                <c:pt idx="0">
                  <c:v>Tangability</c:v>
                </c:pt>
                <c:pt idx="1">
                  <c:v>Relaiability</c:v>
                </c:pt>
                <c:pt idx="2">
                  <c:v>Responsiveness</c:v>
                </c:pt>
                <c:pt idx="3">
                  <c:v>Confidance</c:v>
                </c:pt>
                <c:pt idx="4">
                  <c:v>Empathy</c:v>
                </c:pt>
                <c:pt idx="5">
                  <c:v>Process</c:v>
                </c:pt>
                <c:pt idx="6">
                  <c:v>Resposibility</c:v>
                </c:pt>
              </c:strCache>
            </c:strRef>
          </c:cat>
          <c:val>
            <c:numRef>
              <c:f>analysis!$BA$4:$BA$10</c:f>
              <c:numCache>
                <c:formatCode>General</c:formatCode>
                <c:ptCount val="7"/>
                <c:pt idx="0">
                  <c:v>7.2284999999999933E-2</c:v>
                </c:pt>
                <c:pt idx="1">
                  <c:v>8.6590000000000208E-2</c:v>
                </c:pt>
                <c:pt idx="2">
                  <c:v>0.12784799999999999</c:v>
                </c:pt>
                <c:pt idx="3">
                  <c:v>0.11739199999999997</c:v>
                </c:pt>
                <c:pt idx="4">
                  <c:v>8.9870000000000047E-2</c:v>
                </c:pt>
                <c:pt idx="5">
                  <c:v>0.27712700000000007</c:v>
                </c:pt>
                <c:pt idx="6">
                  <c:v>8.8572000000000067E-2</c:v>
                </c:pt>
              </c:numCache>
            </c:numRef>
          </c:val>
        </c:ser>
        <c:dLbls>
          <c:showVal val="1"/>
          <c:showCatName val="1"/>
        </c:dLbls>
        <c:firstSliceAng val="360"/>
      </c:pieChart>
    </c:plotArea>
    <c:plotVisOnly val="1"/>
  </c:chart>
  <c:externalData r:id="rId1"/>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314"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endParaRPr lang="en-US"/>
          </a:p>
        </p:txBody>
      </p:sp>
      <p:sp>
        <p:nvSpPr>
          <p:cNvPr id="13315"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endParaRPr lang="en-US"/>
          </a:p>
        </p:txBody>
      </p:sp>
      <p:sp>
        <p:nvSpPr>
          <p:cNvPr id="13316"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p:spPr>
      </p:sp>
      <p:sp>
        <p:nvSpPr>
          <p:cNvPr id="13317"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3318"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endParaRPr lang="en-US"/>
          </a:p>
        </p:txBody>
      </p:sp>
      <p:sp>
        <p:nvSpPr>
          <p:cNvPr id="13319"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3DF0F732-9738-4613-9C25-B3362E237EAC}" type="slidenum">
              <a:rPr lang="en-US"/>
              <a:pPr/>
              <a:t>‹#›</a:t>
            </a:fld>
            <a:endParaRPr 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Times New Roman" pitchFamily="18" charset="0"/>
        <a:ea typeface="+mn-ea"/>
        <a:cs typeface="+mn-cs"/>
      </a:defRPr>
    </a:lvl1pPr>
    <a:lvl2pPr marL="457200" algn="l" rtl="0" fontAlgn="base">
      <a:spcBef>
        <a:spcPct val="30000"/>
      </a:spcBef>
      <a:spcAft>
        <a:spcPct val="0"/>
      </a:spcAft>
      <a:defRPr sz="1200" kern="1200">
        <a:solidFill>
          <a:schemeClr val="tx1"/>
        </a:solidFill>
        <a:latin typeface="Times New Roman" pitchFamily="18" charset="0"/>
        <a:ea typeface="+mn-ea"/>
        <a:cs typeface="+mn-cs"/>
      </a:defRPr>
    </a:lvl2pPr>
    <a:lvl3pPr marL="914400" algn="l" rtl="0" fontAlgn="base">
      <a:spcBef>
        <a:spcPct val="30000"/>
      </a:spcBef>
      <a:spcAft>
        <a:spcPct val="0"/>
      </a:spcAft>
      <a:defRPr sz="1200" kern="1200">
        <a:solidFill>
          <a:schemeClr val="tx1"/>
        </a:solidFill>
        <a:latin typeface="Times New Roman" pitchFamily="18" charset="0"/>
        <a:ea typeface="+mn-ea"/>
        <a:cs typeface="+mn-cs"/>
      </a:defRPr>
    </a:lvl3pPr>
    <a:lvl4pPr marL="1371600" algn="l" rtl="0" fontAlgn="base">
      <a:spcBef>
        <a:spcPct val="30000"/>
      </a:spcBef>
      <a:spcAft>
        <a:spcPct val="0"/>
      </a:spcAft>
      <a:defRPr sz="1200" kern="1200">
        <a:solidFill>
          <a:schemeClr val="tx1"/>
        </a:solidFill>
        <a:latin typeface="Times New Roman" pitchFamily="18" charset="0"/>
        <a:ea typeface="+mn-ea"/>
        <a:cs typeface="+mn-cs"/>
      </a:defRPr>
    </a:lvl4pPr>
    <a:lvl5pPr marL="1828800" algn="l" rtl="0" fontAlgn="base">
      <a:spcBef>
        <a:spcPct val="30000"/>
      </a:spcBef>
      <a:spcAft>
        <a:spcPct val="0"/>
      </a:spcAft>
      <a:defRPr sz="1200" kern="1200">
        <a:solidFill>
          <a:schemeClr val="tx1"/>
        </a:solidFill>
        <a:latin typeface="Times New Roman" pitchFamily="18" charset="0"/>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CE685E5-9578-4C1E-A2E8-10862D814E89}" type="slidenum">
              <a:rPr lang="en-US"/>
              <a:pPr/>
              <a:t>1</a:t>
            </a:fld>
            <a:endParaRPr lang="en-US"/>
          </a:p>
        </p:txBody>
      </p:sp>
      <p:sp>
        <p:nvSpPr>
          <p:cNvPr id="33794" name="Rectangle 2"/>
          <p:cNvSpPr>
            <a:spLocks noGrp="1" noRot="1" noChangeAspect="1" noChangeArrowheads="1" noTextEdit="1"/>
          </p:cNvSpPr>
          <p:nvPr>
            <p:ph type="sldImg"/>
          </p:nvPr>
        </p:nvSpPr>
        <p:spPr>
          <a:ln/>
        </p:spPr>
      </p:sp>
      <p:sp>
        <p:nvSpPr>
          <p:cNvPr id="33795" name="Rectangle 3"/>
          <p:cNvSpPr>
            <a:spLocks noGrp="1" noChangeArrowheads="1"/>
          </p:cNvSpPr>
          <p:nvPr>
            <p:ph type="body" idx="1"/>
          </p:nvPr>
        </p:nvSpPr>
        <p:spPr/>
        <p:txBody>
          <a:bodyPr/>
          <a:lstStyle/>
          <a:p>
            <a:endParaRPr lang="en-GB"/>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2059" name="Picture 11" descr="corporate1t"/>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2050" name="Rectangle 2"/>
          <p:cNvSpPr>
            <a:spLocks noGrp="1" noChangeArrowheads="1"/>
          </p:cNvSpPr>
          <p:nvPr>
            <p:ph type="ctrTitle"/>
          </p:nvPr>
        </p:nvSpPr>
        <p:spPr>
          <a:xfrm>
            <a:off x="685800" y="1752600"/>
            <a:ext cx="7772400" cy="1143000"/>
          </a:xfrm>
        </p:spPr>
        <p:txBody>
          <a:bodyPr/>
          <a:lstStyle>
            <a:lvl1pPr>
              <a:defRPr/>
            </a:lvl1pPr>
          </a:lstStyle>
          <a:p>
            <a:r>
              <a:rPr lang="en-US"/>
              <a:t>Click to edit Master title style</a:t>
            </a:r>
          </a:p>
        </p:txBody>
      </p:sp>
      <p:sp>
        <p:nvSpPr>
          <p:cNvPr id="2051" name="Rectangle 3"/>
          <p:cNvSpPr>
            <a:spLocks noGrp="1" noChangeArrowheads="1"/>
          </p:cNvSpPr>
          <p:nvPr>
            <p:ph type="subTitle" idx="1"/>
          </p:nvPr>
        </p:nvSpPr>
        <p:spPr>
          <a:xfrm>
            <a:off x="1524000" y="3352800"/>
            <a:ext cx="6400800" cy="1752600"/>
          </a:xfrm>
        </p:spPr>
        <p:txBody>
          <a:bodyPr/>
          <a:lstStyle>
            <a:lvl1pPr marL="0" indent="0">
              <a:buFont typeface="Wingdings 2" pitchFamily="18" charset="2"/>
              <a:buNone/>
              <a:defRPr/>
            </a:lvl1pPr>
          </a:lstStyle>
          <a:p>
            <a:r>
              <a:rPr lang="en-US"/>
              <a:t>Click to edit Master subtitle style</a:t>
            </a:r>
          </a:p>
        </p:txBody>
      </p:sp>
      <p:sp>
        <p:nvSpPr>
          <p:cNvPr id="2052" name="Rectangle 4"/>
          <p:cNvSpPr>
            <a:spLocks noGrp="1" noChangeArrowheads="1"/>
          </p:cNvSpPr>
          <p:nvPr>
            <p:ph type="dt" sz="half" idx="2"/>
          </p:nvPr>
        </p:nvSpPr>
        <p:spPr>
          <a:xfrm>
            <a:off x="6858000" y="5638800"/>
            <a:ext cx="1600200" cy="457200"/>
          </a:xfrm>
        </p:spPr>
        <p:txBody>
          <a:bodyPr/>
          <a:lstStyle>
            <a:lvl1pPr>
              <a:defRPr/>
            </a:lvl1pPr>
          </a:lstStyle>
          <a:p>
            <a:endParaRPr lang="en-US"/>
          </a:p>
        </p:txBody>
      </p:sp>
      <p:sp>
        <p:nvSpPr>
          <p:cNvPr id="2053" name="Rectangle 5"/>
          <p:cNvSpPr>
            <a:spLocks noGrp="1" noChangeArrowheads="1"/>
          </p:cNvSpPr>
          <p:nvPr>
            <p:ph type="ftr" sz="quarter" idx="3"/>
          </p:nvPr>
        </p:nvSpPr>
        <p:spPr>
          <a:xfrm>
            <a:off x="3124200" y="6248400"/>
            <a:ext cx="2895600" cy="457200"/>
          </a:xfrm>
        </p:spPr>
        <p:txBody>
          <a:bodyPr/>
          <a:lstStyle>
            <a:lvl1pPr>
              <a:defRPr/>
            </a:lvl1pPr>
          </a:lstStyle>
          <a:p>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D73468FA-8DD3-4B45-8178-D1977D24CB74}" type="slidenum">
              <a:rPr lang="en-US"/>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304800"/>
            <a:ext cx="1943100" cy="5562600"/>
          </a:xfrm>
        </p:spPr>
        <p:txBody>
          <a:bodyPr vert="eaVert"/>
          <a:lstStyle/>
          <a:p>
            <a:r>
              <a:rPr lang="en-US" smtClean="0"/>
              <a:t>Click to edit Master title style</a:t>
            </a:r>
            <a:endParaRPr lang="ar-SA"/>
          </a:p>
        </p:txBody>
      </p:sp>
      <p:sp>
        <p:nvSpPr>
          <p:cNvPr id="3" name="Vertical Text Placeholder 2"/>
          <p:cNvSpPr>
            <a:spLocks noGrp="1"/>
          </p:cNvSpPr>
          <p:nvPr>
            <p:ph type="body" orient="vert" idx="1"/>
          </p:nvPr>
        </p:nvSpPr>
        <p:spPr>
          <a:xfrm>
            <a:off x="685800" y="304800"/>
            <a:ext cx="5676900" cy="55626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07B432E5-9D78-40A0-B960-B0A24EB4E8E0}" type="slidenum">
              <a:rPr lang="en-US"/>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685800" y="304800"/>
            <a:ext cx="7772400" cy="1143000"/>
          </a:xfrm>
        </p:spPr>
        <p:txBody>
          <a:bodyPr/>
          <a:lstStyle/>
          <a:p>
            <a:r>
              <a:rPr lang="en-US" smtClean="0"/>
              <a:t>Click to edit Master title style</a:t>
            </a:r>
            <a:endParaRPr lang="ar-SA"/>
          </a:p>
        </p:txBody>
      </p:sp>
      <p:sp>
        <p:nvSpPr>
          <p:cNvPr id="3" name="Table Placeholder 2"/>
          <p:cNvSpPr>
            <a:spLocks noGrp="1"/>
          </p:cNvSpPr>
          <p:nvPr>
            <p:ph type="tbl" idx="1"/>
          </p:nvPr>
        </p:nvSpPr>
        <p:spPr>
          <a:xfrm>
            <a:off x="685800" y="1981200"/>
            <a:ext cx="7772400" cy="3886200"/>
          </a:xfrm>
        </p:spPr>
        <p:txBody>
          <a:bodyPr/>
          <a:lstStyle/>
          <a:p>
            <a:endParaRPr lang="ar-SA"/>
          </a:p>
        </p:txBody>
      </p:sp>
      <p:sp>
        <p:nvSpPr>
          <p:cNvPr id="4" name="Date Placeholder 3"/>
          <p:cNvSpPr>
            <a:spLocks noGrp="1"/>
          </p:cNvSpPr>
          <p:nvPr>
            <p:ph type="dt" sz="half" idx="10"/>
          </p:nvPr>
        </p:nvSpPr>
        <p:spPr>
          <a:xfrm>
            <a:off x="685800" y="6172200"/>
            <a:ext cx="1905000" cy="457200"/>
          </a:xfrm>
        </p:spPr>
        <p:txBody>
          <a:bodyPr/>
          <a:lstStyle>
            <a:lvl1pPr>
              <a:defRPr/>
            </a:lvl1pPr>
          </a:lstStyle>
          <a:p>
            <a:endParaRPr lang="en-US"/>
          </a:p>
        </p:txBody>
      </p:sp>
      <p:sp>
        <p:nvSpPr>
          <p:cNvPr id="5" name="Footer Placeholder 4"/>
          <p:cNvSpPr>
            <a:spLocks noGrp="1"/>
          </p:cNvSpPr>
          <p:nvPr>
            <p:ph type="ftr" sz="quarter" idx="11"/>
          </p:nvPr>
        </p:nvSpPr>
        <p:spPr>
          <a:xfrm>
            <a:off x="3124200" y="6172200"/>
            <a:ext cx="2895600" cy="457200"/>
          </a:xfrm>
        </p:spPr>
        <p:txBody>
          <a:bodyPr/>
          <a:lstStyle>
            <a:lvl1pPr>
              <a:defRPr/>
            </a:lvl1pPr>
          </a:lstStyle>
          <a:p>
            <a:endParaRPr lang="en-US"/>
          </a:p>
        </p:txBody>
      </p:sp>
      <p:sp>
        <p:nvSpPr>
          <p:cNvPr id="6" name="Slide Number Placeholder 5"/>
          <p:cNvSpPr>
            <a:spLocks noGrp="1"/>
          </p:cNvSpPr>
          <p:nvPr>
            <p:ph type="sldNum" sz="quarter" idx="12"/>
          </p:nvPr>
        </p:nvSpPr>
        <p:spPr>
          <a:xfrm>
            <a:off x="6553200" y="6172200"/>
            <a:ext cx="1905000" cy="457200"/>
          </a:xfrm>
        </p:spPr>
        <p:txBody>
          <a:bodyPr/>
          <a:lstStyle>
            <a:lvl1pPr>
              <a:defRPr/>
            </a:lvl1pPr>
          </a:lstStyle>
          <a:p>
            <a:fld id="{D5BD2FC4-F74D-4149-8CF0-A97902AC2EB5}" type="slidenum">
              <a:rPr lang="en-US"/>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85800" y="304800"/>
            <a:ext cx="7772400" cy="1143000"/>
          </a:xfrm>
        </p:spPr>
        <p:txBody>
          <a:bodyPr/>
          <a:lstStyle/>
          <a:p>
            <a:r>
              <a:rPr lang="en-US" smtClean="0"/>
              <a:t>Click to edit Master title style</a:t>
            </a:r>
            <a:endParaRPr lang="ar-SA"/>
          </a:p>
        </p:txBody>
      </p:sp>
      <p:sp>
        <p:nvSpPr>
          <p:cNvPr id="3" name="Text Placeholder 2"/>
          <p:cNvSpPr>
            <a:spLocks noGrp="1"/>
          </p:cNvSpPr>
          <p:nvPr>
            <p:ph type="body" sz="half" idx="1"/>
          </p:nvPr>
        </p:nvSpPr>
        <p:spPr>
          <a:xfrm>
            <a:off x="685800" y="1981200"/>
            <a:ext cx="3810000" cy="3886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Content Placeholder 3"/>
          <p:cNvSpPr>
            <a:spLocks noGrp="1"/>
          </p:cNvSpPr>
          <p:nvPr>
            <p:ph sz="half" idx="2"/>
          </p:nvPr>
        </p:nvSpPr>
        <p:spPr>
          <a:xfrm>
            <a:off x="4648200" y="1981200"/>
            <a:ext cx="3810000" cy="3886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5" name="Date Placeholder 4"/>
          <p:cNvSpPr>
            <a:spLocks noGrp="1"/>
          </p:cNvSpPr>
          <p:nvPr>
            <p:ph type="dt" sz="half" idx="10"/>
          </p:nvPr>
        </p:nvSpPr>
        <p:spPr>
          <a:xfrm>
            <a:off x="685800" y="6172200"/>
            <a:ext cx="1905000" cy="457200"/>
          </a:xfrm>
        </p:spPr>
        <p:txBody>
          <a:bodyPr/>
          <a:lstStyle>
            <a:lvl1pPr>
              <a:defRPr/>
            </a:lvl1pPr>
          </a:lstStyle>
          <a:p>
            <a:endParaRPr lang="en-US"/>
          </a:p>
        </p:txBody>
      </p:sp>
      <p:sp>
        <p:nvSpPr>
          <p:cNvPr id="6" name="Footer Placeholder 5"/>
          <p:cNvSpPr>
            <a:spLocks noGrp="1"/>
          </p:cNvSpPr>
          <p:nvPr>
            <p:ph type="ftr" sz="quarter" idx="11"/>
          </p:nvPr>
        </p:nvSpPr>
        <p:spPr>
          <a:xfrm>
            <a:off x="3124200" y="6172200"/>
            <a:ext cx="2895600" cy="457200"/>
          </a:xfrm>
        </p:spPr>
        <p:txBody>
          <a:bodyPr/>
          <a:lstStyle>
            <a:lvl1pPr>
              <a:defRPr/>
            </a:lvl1pPr>
          </a:lstStyle>
          <a:p>
            <a:endParaRPr lang="en-US"/>
          </a:p>
        </p:txBody>
      </p:sp>
      <p:sp>
        <p:nvSpPr>
          <p:cNvPr id="7" name="Slide Number Placeholder 6"/>
          <p:cNvSpPr>
            <a:spLocks noGrp="1"/>
          </p:cNvSpPr>
          <p:nvPr>
            <p:ph type="sldNum" sz="quarter" idx="12"/>
          </p:nvPr>
        </p:nvSpPr>
        <p:spPr>
          <a:xfrm>
            <a:off x="6553200" y="6172200"/>
            <a:ext cx="1905000" cy="457200"/>
          </a:xfrm>
        </p:spPr>
        <p:txBody>
          <a:bodyPr/>
          <a:lstStyle>
            <a:lvl1pPr>
              <a:defRPr/>
            </a:lvl1pPr>
          </a:lstStyle>
          <a:p>
            <a:fld id="{92B310E9-A5AB-4BE2-B476-C90315FC5109}" type="slidenum">
              <a:rPr lang="en-US"/>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FBBB1D81-E9F1-4E2B-9346-ED6333C1C779}" type="slidenum">
              <a:rPr lang="en-US"/>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r">
              <a:defRPr sz="4000" b="1" cap="all"/>
            </a:lvl1pPr>
          </a:lstStyle>
          <a:p>
            <a:r>
              <a:rPr lang="en-US" smtClean="0"/>
              <a:t>Click to edit Master title style</a:t>
            </a:r>
            <a:endParaRPr lang="ar-SA"/>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23C4B045-1AC7-4B5B-8370-4F583DDB18EF}" type="slidenum">
              <a:rPr lang="en-US"/>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Content Placeholder 2"/>
          <p:cNvSpPr>
            <a:spLocks noGrp="1"/>
          </p:cNvSpPr>
          <p:nvPr>
            <p:ph sz="half" idx="1"/>
          </p:nvPr>
        </p:nvSpPr>
        <p:spPr>
          <a:xfrm>
            <a:off x="685800" y="1981200"/>
            <a:ext cx="3810000" cy="3886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Content Placeholder 3"/>
          <p:cNvSpPr>
            <a:spLocks noGrp="1"/>
          </p:cNvSpPr>
          <p:nvPr>
            <p:ph sz="half" idx="2"/>
          </p:nvPr>
        </p:nvSpPr>
        <p:spPr>
          <a:xfrm>
            <a:off x="4648200" y="1981200"/>
            <a:ext cx="3810000" cy="3886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5397FD04-988E-4F19-BE8E-DDE2A4502DCE}" type="slidenum">
              <a:rPr lang="en-US"/>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ar-SA"/>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endParaRPr lang="en-US"/>
          </a:p>
        </p:txBody>
      </p:sp>
      <p:sp>
        <p:nvSpPr>
          <p:cNvPr id="9" name="Slide Number Placeholder 8"/>
          <p:cNvSpPr>
            <a:spLocks noGrp="1"/>
          </p:cNvSpPr>
          <p:nvPr>
            <p:ph type="sldNum" sz="quarter" idx="12"/>
          </p:nvPr>
        </p:nvSpPr>
        <p:spPr/>
        <p:txBody>
          <a:bodyPr/>
          <a:lstStyle>
            <a:lvl1pPr>
              <a:defRPr/>
            </a:lvl1pPr>
          </a:lstStyle>
          <a:p>
            <a:fld id="{539D1BD5-CC55-4A16-9E4B-38F27D3728B5}" type="slidenum">
              <a:rPr lang="en-US"/>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endParaRPr lang="en-US"/>
          </a:p>
        </p:txBody>
      </p:sp>
      <p:sp>
        <p:nvSpPr>
          <p:cNvPr id="5" name="Slide Number Placeholder 4"/>
          <p:cNvSpPr>
            <a:spLocks noGrp="1"/>
          </p:cNvSpPr>
          <p:nvPr>
            <p:ph type="sldNum" sz="quarter" idx="12"/>
          </p:nvPr>
        </p:nvSpPr>
        <p:spPr/>
        <p:txBody>
          <a:bodyPr/>
          <a:lstStyle>
            <a:lvl1pPr>
              <a:defRPr/>
            </a:lvl1pPr>
          </a:lstStyle>
          <a:p>
            <a:fld id="{EBC94136-22B6-46F7-9F7B-4CEDE673E8EA}" type="slidenum">
              <a:rPr lang="en-US"/>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Slide Number Placeholder 3"/>
          <p:cNvSpPr>
            <a:spLocks noGrp="1"/>
          </p:cNvSpPr>
          <p:nvPr>
            <p:ph type="sldNum" sz="quarter" idx="12"/>
          </p:nvPr>
        </p:nvSpPr>
        <p:spPr/>
        <p:txBody>
          <a:bodyPr/>
          <a:lstStyle>
            <a:lvl1pPr>
              <a:defRPr/>
            </a:lvl1pPr>
          </a:lstStyle>
          <a:p>
            <a:fld id="{796F0FFF-712C-4885-85DE-AB3496DD1EE5}" type="slidenum">
              <a:rPr lang="en-US"/>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r">
              <a:defRPr sz="2000" b="1"/>
            </a:lvl1pPr>
          </a:lstStyle>
          <a:p>
            <a:r>
              <a:rPr lang="en-US" smtClean="0"/>
              <a:t>Click to edit Master title style</a:t>
            </a:r>
            <a:endParaRPr lang="ar-SA"/>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4CC35BFB-BA64-4B31-8460-40EEEB015635}" type="slidenum">
              <a:rPr lang="en-US"/>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r">
              <a:defRPr sz="2000" b="1"/>
            </a:lvl1pPr>
          </a:lstStyle>
          <a:p>
            <a:r>
              <a:rPr lang="en-US" smtClean="0"/>
              <a:t>Click to edit Master title style</a:t>
            </a:r>
            <a:endParaRPr lang="ar-SA"/>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9B329BAE-E13B-4AF1-A0DC-921052AAD2D1}" type="slidenum">
              <a:rPr lang="en-US"/>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34" name="Picture 10" descr="corporate1"/>
          <p:cNvPicPr>
            <a:picLocks noChangeAspect="1" noChangeArrowheads="1"/>
          </p:cNvPicPr>
          <p:nvPr/>
        </p:nvPicPr>
        <p:blipFill>
          <a:blip r:embed="rId15" cstate="print"/>
          <a:srcRect/>
          <a:stretch>
            <a:fillRect/>
          </a:stretch>
        </p:blipFill>
        <p:spPr bwMode="auto">
          <a:xfrm>
            <a:off x="0" y="0"/>
            <a:ext cx="9144000" cy="6862763"/>
          </a:xfrm>
          <a:prstGeom prst="rect">
            <a:avLst/>
          </a:prstGeom>
          <a:noFill/>
        </p:spPr>
      </p:pic>
      <p:sp>
        <p:nvSpPr>
          <p:cNvPr id="1026" name="Rectangle 2"/>
          <p:cNvSpPr>
            <a:spLocks noGrp="1" noChangeArrowheads="1"/>
          </p:cNvSpPr>
          <p:nvPr>
            <p:ph type="title"/>
          </p:nvPr>
        </p:nvSpPr>
        <p:spPr bwMode="auto">
          <a:xfrm>
            <a:off x="685800" y="304800"/>
            <a:ext cx="77724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685800" y="1981200"/>
            <a:ext cx="7772400" cy="3886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p:txBody>
      </p:sp>
      <p:sp>
        <p:nvSpPr>
          <p:cNvPr id="1028" name="Rectangle 4"/>
          <p:cNvSpPr>
            <a:spLocks noGrp="1" noChangeArrowheads="1"/>
          </p:cNvSpPr>
          <p:nvPr>
            <p:ph type="dt" sz="half" idx="2"/>
          </p:nvPr>
        </p:nvSpPr>
        <p:spPr bwMode="auto">
          <a:xfrm>
            <a:off x="685800" y="61722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atin typeface="+mn-lt"/>
              </a:defRPr>
            </a:lvl1pPr>
          </a:lstStyle>
          <a:p>
            <a:endParaRPr lang="en-US"/>
          </a:p>
        </p:txBody>
      </p:sp>
      <p:sp>
        <p:nvSpPr>
          <p:cNvPr id="1029" name="Rectangle 5"/>
          <p:cNvSpPr>
            <a:spLocks noGrp="1" noChangeArrowheads="1"/>
          </p:cNvSpPr>
          <p:nvPr>
            <p:ph type="ftr" sz="quarter" idx="3"/>
          </p:nvPr>
        </p:nvSpPr>
        <p:spPr bwMode="auto">
          <a:xfrm>
            <a:off x="3124200" y="61722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atin typeface="+mn-lt"/>
              </a:defRPr>
            </a:lvl1pPr>
          </a:lstStyle>
          <a:p>
            <a:endParaRPr lang="en-US"/>
          </a:p>
        </p:txBody>
      </p:sp>
      <p:sp>
        <p:nvSpPr>
          <p:cNvPr id="1030" name="Rectangle 6"/>
          <p:cNvSpPr>
            <a:spLocks noGrp="1" noChangeArrowheads="1"/>
          </p:cNvSpPr>
          <p:nvPr>
            <p:ph type="sldNum" sz="quarter" idx="4"/>
          </p:nvPr>
        </p:nvSpPr>
        <p:spPr bwMode="auto">
          <a:xfrm>
            <a:off x="6553200" y="61722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atin typeface="+mn-lt"/>
              </a:defRPr>
            </a:lvl1pPr>
          </a:lstStyle>
          <a:p>
            <a:fld id="{0E457B44-B210-40EA-9D6D-A93029EBFF90}" type="slidenum">
              <a:rPr lang="en-US"/>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txStyles>
    <p:titleStyle>
      <a:lvl1pPr algn="l" rtl="0" fontAlgn="base">
        <a:spcBef>
          <a:spcPct val="0"/>
        </a:spcBef>
        <a:spcAft>
          <a:spcPct val="0"/>
        </a:spcAft>
        <a:defRPr sz="3000">
          <a:solidFill>
            <a:schemeClr val="tx2"/>
          </a:solidFill>
          <a:latin typeface="+mj-lt"/>
          <a:ea typeface="+mj-ea"/>
          <a:cs typeface="+mj-cs"/>
        </a:defRPr>
      </a:lvl1pPr>
      <a:lvl2pPr algn="l" rtl="0" fontAlgn="base">
        <a:spcBef>
          <a:spcPct val="0"/>
        </a:spcBef>
        <a:spcAft>
          <a:spcPct val="0"/>
        </a:spcAft>
        <a:defRPr sz="3000">
          <a:solidFill>
            <a:schemeClr val="tx2"/>
          </a:solidFill>
          <a:latin typeface="Verdana" pitchFamily="34" charset="0"/>
        </a:defRPr>
      </a:lvl2pPr>
      <a:lvl3pPr algn="l" rtl="0" fontAlgn="base">
        <a:spcBef>
          <a:spcPct val="0"/>
        </a:spcBef>
        <a:spcAft>
          <a:spcPct val="0"/>
        </a:spcAft>
        <a:defRPr sz="3000">
          <a:solidFill>
            <a:schemeClr val="tx2"/>
          </a:solidFill>
          <a:latin typeface="Verdana" pitchFamily="34" charset="0"/>
        </a:defRPr>
      </a:lvl3pPr>
      <a:lvl4pPr algn="l" rtl="0" fontAlgn="base">
        <a:spcBef>
          <a:spcPct val="0"/>
        </a:spcBef>
        <a:spcAft>
          <a:spcPct val="0"/>
        </a:spcAft>
        <a:defRPr sz="3000">
          <a:solidFill>
            <a:schemeClr val="tx2"/>
          </a:solidFill>
          <a:latin typeface="Verdana" pitchFamily="34" charset="0"/>
        </a:defRPr>
      </a:lvl4pPr>
      <a:lvl5pPr algn="l" rtl="0" fontAlgn="base">
        <a:spcBef>
          <a:spcPct val="0"/>
        </a:spcBef>
        <a:spcAft>
          <a:spcPct val="0"/>
        </a:spcAft>
        <a:defRPr sz="3000">
          <a:solidFill>
            <a:schemeClr val="tx2"/>
          </a:solidFill>
          <a:latin typeface="Verdana" pitchFamily="34" charset="0"/>
        </a:defRPr>
      </a:lvl5pPr>
      <a:lvl6pPr marL="457200" algn="l" rtl="0" fontAlgn="base">
        <a:spcBef>
          <a:spcPct val="0"/>
        </a:spcBef>
        <a:spcAft>
          <a:spcPct val="0"/>
        </a:spcAft>
        <a:defRPr sz="3000">
          <a:solidFill>
            <a:schemeClr val="tx2"/>
          </a:solidFill>
          <a:latin typeface="Verdana" pitchFamily="34" charset="0"/>
        </a:defRPr>
      </a:lvl6pPr>
      <a:lvl7pPr marL="914400" algn="l" rtl="0" fontAlgn="base">
        <a:spcBef>
          <a:spcPct val="0"/>
        </a:spcBef>
        <a:spcAft>
          <a:spcPct val="0"/>
        </a:spcAft>
        <a:defRPr sz="3000">
          <a:solidFill>
            <a:schemeClr val="tx2"/>
          </a:solidFill>
          <a:latin typeface="Verdana" pitchFamily="34" charset="0"/>
        </a:defRPr>
      </a:lvl7pPr>
      <a:lvl8pPr marL="1371600" algn="l" rtl="0" fontAlgn="base">
        <a:spcBef>
          <a:spcPct val="0"/>
        </a:spcBef>
        <a:spcAft>
          <a:spcPct val="0"/>
        </a:spcAft>
        <a:defRPr sz="3000">
          <a:solidFill>
            <a:schemeClr val="tx2"/>
          </a:solidFill>
          <a:latin typeface="Verdana" pitchFamily="34" charset="0"/>
        </a:defRPr>
      </a:lvl8pPr>
      <a:lvl9pPr marL="1828800" algn="l" rtl="0" fontAlgn="base">
        <a:spcBef>
          <a:spcPct val="0"/>
        </a:spcBef>
        <a:spcAft>
          <a:spcPct val="0"/>
        </a:spcAft>
        <a:defRPr sz="3000">
          <a:solidFill>
            <a:schemeClr val="tx2"/>
          </a:solidFill>
          <a:latin typeface="Verdana" pitchFamily="34" charset="0"/>
        </a:defRPr>
      </a:lvl9pPr>
    </p:titleStyle>
    <p:bodyStyle>
      <a:lvl1pPr marL="342900" indent="-342900" algn="l" rtl="0" fontAlgn="base">
        <a:spcBef>
          <a:spcPct val="20000"/>
        </a:spcBef>
        <a:spcAft>
          <a:spcPct val="0"/>
        </a:spcAft>
        <a:buClr>
          <a:schemeClr val="accent1"/>
        </a:buClr>
        <a:buSzPct val="80000"/>
        <a:buFont typeface="Wingdings 2" pitchFamily="18" charset="2"/>
        <a:buChar char=""/>
        <a:defRPr sz="2500">
          <a:solidFill>
            <a:schemeClr val="tx1"/>
          </a:solidFill>
          <a:latin typeface="+mn-lt"/>
          <a:ea typeface="+mn-ea"/>
          <a:cs typeface="+mn-cs"/>
        </a:defRPr>
      </a:lvl1pPr>
      <a:lvl2pPr marL="742950" indent="-285750" algn="l" rtl="0" fontAlgn="base">
        <a:spcBef>
          <a:spcPct val="20000"/>
        </a:spcBef>
        <a:spcAft>
          <a:spcPct val="0"/>
        </a:spcAft>
        <a:buClr>
          <a:schemeClr val="accent1"/>
        </a:buClr>
        <a:buSzPct val="125000"/>
        <a:buChar char="•"/>
        <a:defRPr sz="2200">
          <a:solidFill>
            <a:schemeClr val="tx1"/>
          </a:solidFill>
          <a:latin typeface="+mn-lt"/>
        </a:defRPr>
      </a:lvl2pPr>
      <a:lvl3pPr marL="1143000" indent="-228600" algn="l" rtl="0" fontAlgn="base">
        <a:spcBef>
          <a:spcPct val="20000"/>
        </a:spcBef>
        <a:spcAft>
          <a:spcPct val="0"/>
        </a:spcAft>
        <a:buClr>
          <a:schemeClr val="accent1"/>
        </a:buClr>
        <a:buSzPct val="60000"/>
        <a:buChar char="•"/>
        <a:defRPr sz="2000">
          <a:solidFill>
            <a:schemeClr val="tx1"/>
          </a:solidFill>
          <a:latin typeface="+mn-lt"/>
        </a:defRPr>
      </a:lvl3pPr>
      <a:lvl4pPr marL="1600200" indent="-228600" algn="l" rtl="0" fontAlgn="base">
        <a:spcBef>
          <a:spcPct val="20000"/>
        </a:spcBef>
        <a:spcAft>
          <a:spcPct val="0"/>
        </a:spcAft>
        <a:defRPr sz="2000">
          <a:solidFill>
            <a:schemeClr val="tx1"/>
          </a:solidFill>
          <a:latin typeface="Comic Sans MS" pitchFamily="66" charset="0"/>
        </a:defRPr>
      </a:lvl4pPr>
      <a:lvl5pPr marL="2057400" indent="-228600" algn="l" rtl="0" fontAlgn="base">
        <a:spcBef>
          <a:spcPct val="20000"/>
        </a:spcBef>
        <a:spcAft>
          <a:spcPct val="0"/>
        </a:spcAft>
        <a:buChar char="»"/>
        <a:defRPr sz="2000">
          <a:solidFill>
            <a:schemeClr val="tx1"/>
          </a:solidFill>
          <a:latin typeface="Comic Sans MS" pitchFamily="66" charset="0"/>
        </a:defRPr>
      </a:lvl5pPr>
      <a:lvl6pPr marL="2514600" indent="-228600" algn="l" rtl="0" fontAlgn="base">
        <a:spcBef>
          <a:spcPct val="20000"/>
        </a:spcBef>
        <a:spcAft>
          <a:spcPct val="0"/>
        </a:spcAft>
        <a:buChar char="»"/>
        <a:defRPr sz="2000">
          <a:solidFill>
            <a:schemeClr val="tx1"/>
          </a:solidFill>
          <a:latin typeface="Comic Sans MS" pitchFamily="66" charset="0"/>
        </a:defRPr>
      </a:lvl6pPr>
      <a:lvl7pPr marL="2971800" indent="-228600" algn="l" rtl="0" fontAlgn="base">
        <a:spcBef>
          <a:spcPct val="20000"/>
        </a:spcBef>
        <a:spcAft>
          <a:spcPct val="0"/>
        </a:spcAft>
        <a:buChar char="»"/>
        <a:defRPr sz="2000">
          <a:solidFill>
            <a:schemeClr val="tx1"/>
          </a:solidFill>
          <a:latin typeface="Comic Sans MS" pitchFamily="66" charset="0"/>
        </a:defRPr>
      </a:lvl7pPr>
      <a:lvl8pPr marL="3429000" indent="-228600" algn="l" rtl="0" fontAlgn="base">
        <a:spcBef>
          <a:spcPct val="20000"/>
        </a:spcBef>
        <a:spcAft>
          <a:spcPct val="0"/>
        </a:spcAft>
        <a:buChar char="»"/>
        <a:defRPr sz="2000">
          <a:solidFill>
            <a:schemeClr val="tx1"/>
          </a:solidFill>
          <a:latin typeface="Comic Sans MS" pitchFamily="66" charset="0"/>
        </a:defRPr>
      </a:lvl8pPr>
      <a:lvl9pPr marL="3886200" indent="-228600" algn="l" rtl="0" fontAlgn="base">
        <a:spcBef>
          <a:spcPct val="20000"/>
        </a:spcBef>
        <a:spcAft>
          <a:spcPct val="0"/>
        </a:spcAft>
        <a:buChar char="»"/>
        <a:defRPr sz="2000">
          <a:solidFill>
            <a:schemeClr val="tx1"/>
          </a:solidFill>
          <a:latin typeface="Comic Sans MS" pitchFamily="66" charset="0"/>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4.gif"/></Relationships>
</file>

<file path=ppt/slides/_rels/slide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8" Type="http://schemas.openxmlformats.org/officeDocument/2006/relationships/hyperlink" Target="http://en.wikipedia.org/wiki/Exploratory_data_analysis" TargetMode="External"/><Relationship Id="rId3" Type="http://schemas.openxmlformats.org/officeDocument/2006/relationships/hyperlink" Target="http://en.wikipedia.org/wiki/Information" TargetMode="External"/><Relationship Id="rId7" Type="http://schemas.openxmlformats.org/officeDocument/2006/relationships/hyperlink" Target="http://en.wikipedia.org/wiki/Descriptive_statistics" TargetMode="External"/><Relationship Id="rId2" Type="http://schemas.openxmlformats.org/officeDocument/2006/relationships/hyperlink" Target="http://en.wikipedia.org/wiki/Data" TargetMode="External"/><Relationship Id="rId1" Type="http://schemas.openxmlformats.org/officeDocument/2006/relationships/slideLayout" Target="../slideLayouts/slideLayout2.xml"/><Relationship Id="rId6" Type="http://schemas.openxmlformats.org/officeDocument/2006/relationships/hyperlink" Target="http://en.wikipedia.org/wiki/Statistics" TargetMode="External"/><Relationship Id="rId5" Type="http://schemas.openxmlformats.org/officeDocument/2006/relationships/hyperlink" Target="http://en.wikipedia.org/wiki/Business_intelligence" TargetMode="External"/><Relationship Id="rId4" Type="http://schemas.openxmlformats.org/officeDocument/2006/relationships/hyperlink" Target="http://en.wikipedia.org/wiki/Data_mining" TargetMode="External"/><Relationship Id="rId9" Type="http://schemas.openxmlformats.org/officeDocument/2006/relationships/hyperlink" Target="http://en.wikipedia.org/wiki/Confirmatory_data_analysis" TargetMode="External"/></Relationships>
</file>

<file path=ppt/slides/_rels/slide41.xml.rels><?xml version="1.0" encoding="UTF-8" standalone="yes"?>
<Relationships xmlns="http://schemas.openxmlformats.org/package/2006/relationships"><Relationship Id="rId3" Type="http://schemas.openxmlformats.org/officeDocument/2006/relationships/hyperlink" Target="http://en.wikipedia.org/wiki/Statistics" TargetMode="External"/><Relationship Id="rId2" Type="http://schemas.openxmlformats.org/officeDocument/2006/relationships/hyperlink" Target="http://en.wikipedia.org/wiki/Norman_H._Nie" TargetMode="External"/><Relationship Id="rId1" Type="http://schemas.openxmlformats.org/officeDocument/2006/relationships/slideLayout" Target="../slideLayouts/slideLayout2.xml"/><Relationship Id="rId4" Type="http://schemas.openxmlformats.org/officeDocument/2006/relationships/hyperlink" Target="http://en.wikipedia.org/wiki/Social_science" TargetMode="External"/></Relationships>
</file>

<file path=ppt/slides/_rels/slide42.xml.rels><?xml version="1.0" encoding="UTF-8" standalone="yes"?>
<Relationships xmlns="http://schemas.openxmlformats.org/package/2006/relationships"><Relationship Id="rId8" Type="http://schemas.openxmlformats.org/officeDocument/2006/relationships/hyperlink" Target="http://en.wikipedia.org/wiki/Visual_Basic_for_Applications" TargetMode="External"/><Relationship Id="rId3" Type="http://schemas.openxmlformats.org/officeDocument/2006/relationships/hyperlink" Target="http://en.wikipedia.org/wiki/Spreadsheet" TargetMode="External"/><Relationship Id="rId7" Type="http://schemas.openxmlformats.org/officeDocument/2006/relationships/hyperlink" Target="http://en.wikipedia.org/wiki/Pivot_table" TargetMode="External"/><Relationship Id="rId2" Type="http://schemas.openxmlformats.org/officeDocument/2006/relationships/hyperlink" Target="http://en.wikipedia.org/wiki/Commercial_software" TargetMode="External"/><Relationship Id="rId1" Type="http://schemas.openxmlformats.org/officeDocument/2006/relationships/slideLayout" Target="../slideLayouts/slideLayout2.xml"/><Relationship Id="rId6" Type="http://schemas.openxmlformats.org/officeDocument/2006/relationships/hyperlink" Target="http://en.wikipedia.org/wiki/Mac_OS_X" TargetMode="External"/><Relationship Id="rId5" Type="http://schemas.openxmlformats.org/officeDocument/2006/relationships/hyperlink" Target="http://en.wikipedia.org/wiki/Microsoft_Windows" TargetMode="External"/><Relationship Id="rId4" Type="http://schemas.openxmlformats.org/officeDocument/2006/relationships/hyperlink" Target="http://en.wikipedia.org/wiki/Microsoft" TargetMode="External"/><Relationship Id="rId9" Type="http://schemas.openxmlformats.org/officeDocument/2006/relationships/hyperlink" Target="http://en.wikipedia.org/wiki/Microsoft_Office" TargetMode="Externa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chart" Target="../charts/chart4.xml"/><Relationship Id="rId1" Type="http://schemas.openxmlformats.org/officeDocument/2006/relationships/slideLayout" Target="../slideLayouts/slideLayout7.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7.xml.rels><?xml version="1.0" encoding="UTF-8" standalone="yes"?>
<Relationships xmlns="http://schemas.openxmlformats.org/package/2006/relationships"><Relationship Id="rId2" Type="http://schemas.openxmlformats.org/officeDocument/2006/relationships/chart" Target="../charts/chart5.xml"/><Relationship Id="rId1" Type="http://schemas.openxmlformats.org/officeDocument/2006/relationships/slideLayout" Target="../slideLayouts/slideLayout7.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chart" Target="../charts/chart6.xml"/><Relationship Id="rId1" Type="http://schemas.openxmlformats.org/officeDocument/2006/relationships/slideLayout" Target="../slideLayouts/slideLayout7.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2" name="Rectangle 4"/>
          <p:cNvSpPr>
            <a:spLocks noGrp="1" noChangeArrowheads="1"/>
          </p:cNvSpPr>
          <p:nvPr>
            <p:ph type="ctrTitle"/>
          </p:nvPr>
        </p:nvSpPr>
        <p:spPr>
          <a:xfrm>
            <a:off x="498763" y="1752600"/>
            <a:ext cx="8174181" cy="1143000"/>
          </a:xfrm>
        </p:spPr>
        <p:txBody>
          <a:bodyPr/>
          <a:lstStyle/>
          <a:p>
            <a:r>
              <a:rPr lang="en-US" sz="2400" dirty="0" smtClean="0">
                <a:solidFill>
                  <a:srgbClr val="FFFF00"/>
                </a:solidFill>
                <a:latin typeface="Times New Roman" pitchFamily="18" charset="0"/>
                <a:cs typeface="Times New Roman" pitchFamily="18" charset="0"/>
              </a:rPr>
              <a:t>Measuring Service Quality at Palestinian Telecommunication Company (</a:t>
            </a:r>
            <a:r>
              <a:rPr lang="en-US" sz="2400" dirty="0" err="1" smtClean="0">
                <a:solidFill>
                  <a:srgbClr val="FFFF00"/>
                </a:solidFill>
                <a:latin typeface="Times New Roman" pitchFamily="18" charset="0"/>
                <a:cs typeface="Times New Roman" pitchFamily="18" charset="0"/>
              </a:rPr>
              <a:t>Jawwal</a:t>
            </a:r>
            <a:r>
              <a:rPr lang="en-US" sz="2400" dirty="0" smtClean="0">
                <a:solidFill>
                  <a:srgbClr val="FFFF00"/>
                </a:solidFill>
                <a:latin typeface="Times New Roman" pitchFamily="18" charset="0"/>
                <a:cs typeface="Times New Roman" pitchFamily="18" charset="0"/>
              </a:rPr>
              <a:t>) using SERVQUAL model of service quality</a:t>
            </a:r>
            <a:endParaRPr lang="en-US" sz="2400" dirty="0">
              <a:solidFill>
                <a:srgbClr val="FFFF00"/>
              </a:solidFill>
              <a:latin typeface="Times New Roman" pitchFamily="18" charset="0"/>
              <a:cs typeface="Times New Roman" pitchFamily="18" charset="0"/>
            </a:endParaRPr>
          </a:p>
        </p:txBody>
      </p:sp>
      <p:sp>
        <p:nvSpPr>
          <p:cNvPr id="32773" name="Rectangle 5"/>
          <p:cNvSpPr>
            <a:spLocks noGrp="1" noChangeArrowheads="1"/>
          </p:cNvSpPr>
          <p:nvPr>
            <p:ph type="subTitle" idx="1"/>
          </p:nvPr>
        </p:nvSpPr>
        <p:spPr>
          <a:xfrm>
            <a:off x="290944" y="3352800"/>
            <a:ext cx="4544292" cy="2632364"/>
          </a:xfrm>
        </p:spPr>
        <p:txBody>
          <a:bodyPr/>
          <a:lstStyle/>
          <a:p>
            <a:r>
              <a:rPr lang="en-GB" dirty="0" smtClean="0">
                <a:latin typeface="Times New Roman" pitchFamily="18" charset="0"/>
                <a:cs typeface="Times New Roman" pitchFamily="18" charset="0"/>
              </a:rPr>
              <a:t>Prepared by:</a:t>
            </a:r>
          </a:p>
          <a:p>
            <a:pPr>
              <a:buFont typeface="Arial" pitchFamily="34" charset="0"/>
              <a:buChar char="•"/>
            </a:pPr>
            <a:r>
              <a:rPr lang="en-GB" dirty="0" err="1" smtClean="0">
                <a:latin typeface="Times New Roman" pitchFamily="18" charset="0"/>
                <a:cs typeface="Times New Roman" pitchFamily="18" charset="0"/>
              </a:rPr>
              <a:t>Arqam</a:t>
            </a:r>
            <a:r>
              <a:rPr lang="en-GB" dirty="0" smtClean="0">
                <a:latin typeface="Times New Roman" pitchFamily="18" charset="0"/>
                <a:cs typeface="Times New Roman" pitchFamily="18" charset="0"/>
              </a:rPr>
              <a:t> </a:t>
            </a:r>
            <a:r>
              <a:rPr lang="en-GB" dirty="0" err="1" smtClean="0">
                <a:latin typeface="Times New Roman" pitchFamily="18" charset="0"/>
                <a:cs typeface="Times New Roman" pitchFamily="18" charset="0"/>
              </a:rPr>
              <a:t>Bani-Shamsah</a:t>
            </a:r>
            <a:endParaRPr lang="en-GB" dirty="0" smtClean="0">
              <a:latin typeface="Times New Roman" pitchFamily="18" charset="0"/>
              <a:cs typeface="Times New Roman" pitchFamily="18" charset="0"/>
            </a:endParaRPr>
          </a:p>
          <a:p>
            <a:pPr>
              <a:buFont typeface="Arial" pitchFamily="34" charset="0"/>
              <a:buChar char="•"/>
            </a:pPr>
            <a:r>
              <a:rPr lang="en-GB" dirty="0" err="1" smtClean="0">
                <a:latin typeface="Times New Roman" pitchFamily="18" charset="0"/>
                <a:cs typeface="Times New Roman" pitchFamily="18" charset="0"/>
              </a:rPr>
              <a:t>Abd-Alqader</a:t>
            </a:r>
            <a:r>
              <a:rPr lang="en-GB" dirty="0" smtClean="0">
                <a:latin typeface="Times New Roman" pitchFamily="18" charset="0"/>
                <a:cs typeface="Times New Roman" pitchFamily="18" charset="0"/>
              </a:rPr>
              <a:t> </a:t>
            </a:r>
            <a:r>
              <a:rPr lang="en-GB" dirty="0" err="1" smtClean="0">
                <a:latin typeface="Times New Roman" pitchFamily="18" charset="0"/>
                <a:cs typeface="Times New Roman" pitchFamily="18" charset="0"/>
              </a:rPr>
              <a:t>Moqadi</a:t>
            </a:r>
            <a:endParaRPr lang="en-GB" dirty="0" smtClean="0">
              <a:latin typeface="Times New Roman" pitchFamily="18" charset="0"/>
              <a:cs typeface="Times New Roman" pitchFamily="18" charset="0"/>
            </a:endParaRPr>
          </a:p>
          <a:p>
            <a:pPr>
              <a:buFont typeface="Arial" pitchFamily="34" charset="0"/>
              <a:buChar char="•"/>
            </a:pPr>
            <a:r>
              <a:rPr lang="en-GB" dirty="0" err="1" smtClean="0">
                <a:latin typeface="Times New Roman" pitchFamily="18" charset="0"/>
                <a:cs typeface="Times New Roman" pitchFamily="18" charset="0"/>
              </a:rPr>
              <a:t>Sanad-aldeen</a:t>
            </a:r>
            <a:r>
              <a:rPr lang="en-GB" dirty="0" smtClean="0">
                <a:latin typeface="Times New Roman" pitchFamily="18" charset="0"/>
                <a:cs typeface="Times New Roman" pitchFamily="18" charset="0"/>
              </a:rPr>
              <a:t> Abed</a:t>
            </a:r>
          </a:p>
          <a:p>
            <a:pPr>
              <a:buFont typeface="Arial" pitchFamily="34" charset="0"/>
              <a:buChar char="•"/>
            </a:pPr>
            <a:r>
              <a:rPr lang="en-GB" dirty="0" err="1" smtClean="0">
                <a:latin typeface="Times New Roman" pitchFamily="18" charset="0"/>
                <a:cs typeface="Times New Roman" pitchFamily="18" charset="0"/>
              </a:rPr>
              <a:t>Sama</a:t>
            </a:r>
            <a:r>
              <a:rPr lang="en-GB" dirty="0" smtClean="0">
                <a:latin typeface="Times New Roman" pitchFamily="18" charset="0"/>
                <a:cs typeface="Times New Roman" pitchFamily="18" charset="0"/>
              </a:rPr>
              <a:t> </a:t>
            </a:r>
            <a:r>
              <a:rPr lang="en-GB" dirty="0" err="1" smtClean="0">
                <a:latin typeface="Times New Roman" pitchFamily="18" charset="0"/>
                <a:cs typeface="Times New Roman" pitchFamily="18" charset="0"/>
              </a:rPr>
              <a:t>Bani-Mattar</a:t>
            </a:r>
            <a:r>
              <a:rPr lang="en-GB" dirty="0" smtClean="0">
                <a:latin typeface="Times New Roman" pitchFamily="18" charset="0"/>
                <a:cs typeface="Times New Roman" pitchFamily="18" charset="0"/>
              </a:rPr>
              <a:t> </a:t>
            </a:r>
            <a:endParaRPr lang="en-US" dirty="0">
              <a:latin typeface="Times New Roman" pitchFamily="18" charset="0"/>
              <a:cs typeface="Times New Roman" pitchFamily="18" charset="0"/>
            </a:endParaRPr>
          </a:p>
        </p:txBody>
      </p:sp>
      <p:sp>
        <p:nvSpPr>
          <p:cNvPr id="5" name="TextBox 4"/>
          <p:cNvSpPr txBox="1"/>
          <p:nvPr/>
        </p:nvSpPr>
        <p:spPr>
          <a:xfrm>
            <a:off x="1288473" y="290945"/>
            <a:ext cx="6248400" cy="1200329"/>
          </a:xfrm>
          <a:prstGeom prst="rect">
            <a:avLst/>
          </a:prstGeom>
          <a:noFill/>
        </p:spPr>
        <p:txBody>
          <a:bodyPr wrap="square" rtlCol="0">
            <a:spAutoFit/>
          </a:bodyPr>
          <a:lstStyle/>
          <a:p>
            <a:pPr algn="ctr"/>
            <a:r>
              <a:rPr lang="en-US" dirty="0" smtClean="0"/>
              <a:t>An-</a:t>
            </a:r>
            <a:r>
              <a:rPr lang="en-US" dirty="0" err="1" smtClean="0"/>
              <a:t>najah</a:t>
            </a:r>
            <a:r>
              <a:rPr lang="en-US" dirty="0" smtClean="0"/>
              <a:t> National University</a:t>
            </a:r>
          </a:p>
          <a:p>
            <a:pPr algn="ctr"/>
            <a:r>
              <a:rPr lang="en-US" dirty="0" smtClean="0"/>
              <a:t>Faculty of Engineering</a:t>
            </a:r>
          </a:p>
          <a:p>
            <a:pPr algn="ctr"/>
            <a:r>
              <a:rPr lang="en-US" dirty="0" smtClean="0"/>
              <a:t>Industrial And System Engineering Department</a:t>
            </a:r>
            <a:endParaRPr lang="en-US" dirty="0"/>
          </a:p>
        </p:txBody>
      </p:sp>
      <p:sp>
        <p:nvSpPr>
          <p:cNvPr id="6" name="Rectangle 5"/>
          <p:cNvSpPr txBox="1">
            <a:spLocks noChangeArrowheads="1"/>
          </p:cNvSpPr>
          <p:nvPr/>
        </p:nvSpPr>
        <p:spPr bwMode="auto">
          <a:xfrm>
            <a:off x="3782291" y="3394364"/>
            <a:ext cx="3048001" cy="144087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20000"/>
              </a:spcBef>
              <a:spcAft>
                <a:spcPct val="0"/>
              </a:spcAft>
              <a:buClr>
                <a:schemeClr val="accent1"/>
              </a:buClr>
              <a:buSzPct val="80000"/>
              <a:buFont typeface="Wingdings 2" pitchFamily="18" charset="2"/>
              <a:buNone/>
              <a:tabLst/>
              <a:defRPr/>
            </a:pPr>
            <a:r>
              <a:rPr kumimoji="0" lang="en-GB" sz="2500" b="0" i="0" u="none" strike="noStrike" kern="0" cap="none" spc="0" normalizeH="0" baseline="0" noProof="0" dirty="0" smtClean="0">
                <a:ln>
                  <a:noFill/>
                </a:ln>
                <a:solidFill>
                  <a:schemeClr val="tx1"/>
                </a:solidFill>
                <a:effectLst/>
                <a:uLnTx/>
                <a:uFillTx/>
                <a:latin typeface="Times New Roman" pitchFamily="18" charset="0"/>
                <a:ea typeface="+mn-ea"/>
                <a:cs typeface="Times New Roman" pitchFamily="18" charset="0"/>
              </a:rPr>
              <a:t>Directed By:</a:t>
            </a:r>
          </a:p>
          <a:p>
            <a:pPr marL="0" marR="0" lvl="0" indent="0" algn="l" defTabSz="914400" rtl="0" eaLnBrk="1" fontAlgn="base" latinLnBrk="0" hangingPunct="1">
              <a:lnSpc>
                <a:spcPct val="100000"/>
              </a:lnSpc>
              <a:spcBef>
                <a:spcPct val="20000"/>
              </a:spcBef>
              <a:spcAft>
                <a:spcPct val="0"/>
              </a:spcAft>
              <a:buClr>
                <a:schemeClr val="accent1"/>
              </a:buClr>
              <a:buSzPct val="80000"/>
              <a:buFont typeface="Wingdings 2" pitchFamily="18" charset="2"/>
              <a:buNone/>
              <a:tabLst/>
              <a:defRPr/>
            </a:pPr>
            <a:r>
              <a:rPr lang="en-GB" sz="2500" kern="0" dirty="0" smtClean="0">
                <a:cs typeface="Times New Roman" pitchFamily="18" charset="0"/>
              </a:rPr>
              <a:t>Dr. </a:t>
            </a:r>
            <a:r>
              <a:rPr lang="en-GB" sz="2500" kern="0" dirty="0" err="1" smtClean="0">
                <a:cs typeface="Times New Roman" pitchFamily="18" charset="0"/>
              </a:rPr>
              <a:t>Ayham</a:t>
            </a:r>
            <a:r>
              <a:rPr lang="en-GB" sz="2500" kern="0" dirty="0" smtClean="0">
                <a:cs typeface="Times New Roman" pitchFamily="18" charset="0"/>
              </a:rPr>
              <a:t> </a:t>
            </a:r>
            <a:r>
              <a:rPr lang="en-GB" sz="2500" kern="0" dirty="0" err="1" smtClean="0">
                <a:cs typeface="Times New Roman" pitchFamily="18" charset="0"/>
              </a:rPr>
              <a:t>Jaron</a:t>
            </a:r>
            <a:endParaRPr kumimoji="0" lang="en-US" sz="2500" b="0" i="0" u="none" strike="noStrike" kern="0" cap="none" spc="0" normalizeH="0" baseline="0" noProof="0" dirty="0">
              <a:ln>
                <a:noFill/>
              </a:ln>
              <a:solidFill>
                <a:schemeClr val="tx1"/>
              </a:solidFill>
              <a:effectLst/>
              <a:uLnTx/>
              <a:uFillTx/>
              <a:latin typeface="Times New Roman" pitchFamily="18" charset="0"/>
              <a:ea typeface="+mn-ea"/>
              <a:cs typeface="Times New Roman" pitchFamily="18" charset="0"/>
            </a:endParaRPr>
          </a:p>
        </p:txBody>
      </p:sp>
      <p:pic>
        <p:nvPicPr>
          <p:cNvPr id="8" name="Picture 7" descr="Capture.PNG"/>
          <p:cNvPicPr>
            <a:picLocks noChangeAspect="1"/>
          </p:cNvPicPr>
          <p:nvPr/>
        </p:nvPicPr>
        <p:blipFill>
          <a:blip r:embed="rId3" cstate="print"/>
          <a:stretch>
            <a:fillRect/>
          </a:stretch>
        </p:blipFill>
        <p:spPr>
          <a:xfrm>
            <a:off x="7004681" y="3445523"/>
            <a:ext cx="1153948" cy="137586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9" name="Picture 8" descr="logo.gif"/>
          <p:cNvPicPr>
            <a:picLocks noChangeAspect="1"/>
          </p:cNvPicPr>
          <p:nvPr/>
        </p:nvPicPr>
        <p:blipFill>
          <a:blip r:embed="rId4" cstate="print"/>
          <a:stretch>
            <a:fillRect/>
          </a:stretch>
        </p:blipFill>
        <p:spPr>
          <a:xfrm>
            <a:off x="0" y="0"/>
            <a:ext cx="952500" cy="952500"/>
          </a:xfrm>
          <a:prstGeom prst="rect">
            <a:avLst/>
          </a:prstGeom>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540327" y="429491"/>
            <a:ext cx="8104909" cy="983673"/>
          </a:xfrm>
        </p:spPr>
        <p:txBody>
          <a:bodyPr>
            <a:noAutofit/>
          </a:bodyPr>
          <a:lstStyle/>
          <a:p>
            <a:r>
              <a:rPr lang="en-US" sz="2400" dirty="0" smtClean="0">
                <a:solidFill>
                  <a:srgbClr val="FFFF00"/>
                </a:solidFill>
              </a:rPr>
              <a:t>Methodology to measure service quality as mention by </a:t>
            </a:r>
            <a:r>
              <a:rPr lang="en-US" sz="2400" dirty="0" err="1" smtClean="0">
                <a:solidFill>
                  <a:srgbClr val="FFFF00"/>
                </a:solidFill>
              </a:rPr>
              <a:t>Parasuraman</a:t>
            </a:r>
            <a:r>
              <a:rPr lang="en-US" sz="2400" dirty="0" smtClean="0">
                <a:solidFill>
                  <a:srgbClr val="FFFF00"/>
                </a:solidFill>
              </a:rPr>
              <a:t> (1985; 1988) contains seven gap as shown in the figure (1) below:</a:t>
            </a:r>
            <a:endParaRPr lang="ar-SA" sz="2400" dirty="0">
              <a:solidFill>
                <a:srgbClr val="FFFF00"/>
              </a:solidFill>
            </a:endParaRPr>
          </a:p>
        </p:txBody>
      </p:sp>
      <p:pic>
        <p:nvPicPr>
          <p:cNvPr id="4" name="Picture 9" descr="servqual.1.png"/>
          <p:cNvPicPr>
            <a:picLocks noGrp="1"/>
          </p:cNvPicPr>
          <p:nvPr>
            <p:ph idx="1"/>
          </p:nvPr>
        </p:nvPicPr>
        <p:blipFill>
          <a:blip r:embed="rId2" cstate="print"/>
          <a:stretch>
            <a:fillRect/>
          </a:stretch>
        </p:blipFill>
        <p:spPr>
          <a:xfrm>
            <a:off x="0" y="1785926"/>
            <a:ext cx="9144000" cy="5072074"/>
          </a:xfrm>
          <a:prstGeom prst="rect">
            <a:avLst/>
          </a:prstGeom>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b="1" dirty="0" smtClean="0">
                <a:solidFill>
                  <a:srgbClr val="FFFF00"/>
                </a:solidFill>
              </a:rPr>
              <a:t>Service Quality</a:t>
            </a:r>
            <a:endParaRPr lang="ar-SA" dirty="0">
              <a:solidFill>
                <a:srgbClr val="FFFF00"/>
              </a:solidFill>
            </a:endParaRPr>
          </a:p>
        </p:txBody>
      </p:sp>
      <p:sp>
        <p:nvSpPr>
          <p:cNvPr id="3" name="عنصر نائب للمحتوى 2"/>
          <p:cNvSpPr>
            <a:spLocks noGrp="1"/>
          </p:cNvSpPr>
          <p:nvPr>
            <p:ph idx="1"/>
          </p:nvPr>
        </p:nvSpPr>
        <p:spPr/>
        <p:txBody>
          <a:bodyPr/>
          <a:lstStyle/>
          <a:p>
            <a:pPr algn="l" rtl="0"/>
            <a:r>
              <a:rPr lang="en-US" dirty="0" smtClean="0"/>
              <a:t>Service quality can thus be defined as the difference between customer expectations of service and perceived service. If expectations are greater than performance, then perceived quality is less than satisfactory and hence customer dissatisfaction occurs.</a:t>
            </a:r>
          </a:p>
          <a:p>
            <a:pPr algn="l" rtl="0"/>
            <a:endParaRPr lang="ar-SA"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b="1" dirty="0" smtClean="0">
                <a:solidFill>
                  <a:srgbClr val="FFFF00"/>
                </a:solidFill>
              </a:rPr>
              <a:t>Model of Service Quality Gaps</a:t>
            </a:r>
            <a:endParaRPr lang="ar-SA" dirty="0">
              <a:solidFill>
                <a:srgbClr val="FFFF00"/>
              </a:solidFill>
            </a:endParaRPr>
          </a:p>
        </p:txBody>
      </p:sp>
      <p:sp>
        <p:nvSpPr>
          <p:cNvPr id="3" name="عنصر نائب للمحتوى 2"/>
          <p:cNvSpPr>
            <a:spLocks noGrp="1"/>
          </p:cNvSpPr>
          <p:nvPr>
            <p:ph idx="1"/>
          </p:nvPr>
        </p:nvSpPr>
        <p:spPr/>
        <p:txBody>
          <a:bodyPr/>
          <a:lstStyle/>
          <a:p>
            <a:pPr algn="l" rtl="0"/>
            <a:r>
              <a:rPr lang="en-US" dirty="0" smtClean="0"/>
              <a:t>There are seven major gaps in the service quality concept, which are shown in Figure 1.  The model is an extension of </a:t>
            </a:r>
            <a:r>
              <a:rPr lang="en-US" dirty="0" err="1" smtClean="0"/>
              <a:t>Parasuraman</a:t>
            </a:r>
            <a:r>
              <a:rPr lang="en-US" dirty="0" smtClean="0"/>
              <a:t>, Gap1, Gap5 and Gap6; they have a direct relationship with customers so it the most important  gaps. </a:t>
            </a:r>
          </a:p>
          <a:p>
            <a:pPr algn="l" rtl="0"/>
            <a:r>
              <a:rPr lang="en-US" dirty="0" smtClean="0"/>
              <a:t>Gap1: Customers  expectations versus management perceptions</a:t>
            </a:r>
          </a:p>
          <a:p>
            <a:pPr algn="l" rtl="0"/>
            <a:r>
              <a:rPr lang="en-US" dirty="0" smtClean="0"/>
              <a:t>Gap2:  Management perceptions versus service specifications</a:t>
            </a:r>
          </a:p>
          <a:p>
            <a:pPr algn="l" rtl="0"/>
            <a:endParaRPr lang="ar-SA"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وان 1"/>
          <p:cNvSpPr>
            <a:spLocks noGrp="1"/>
          </p:cNvSpPr>
          <p:nvPr>
            <p:ph idx="1"/>
          </p:nvPr>
        </p:nvSpPr>
        <p:spPr>
          <a:xfrm>
            <a:off x="471055" y="1814945"/>
            <a:ext cx="8077200" cy="4724400"/>
          </a:xfrm>
        </p:spPr>
        <p:txBody>
          <a:bodyPr/>
          <a:lstStyle/>
          <a:p>
            <a:pPr algn="l" rtl="0"/>
            <a:r>
              <a:rPr lang="en-US" dirty="0" smtClean="0"/>
              <a:t>Gap3: Service specifications versus service delivery.</a:t>
            </a:r>
          </a:p>
          <a:p>
            <a:pPr algn="l" rtl="0"/>
            <a:r>
              <a:rPr lang="en-US" dirty="0" smtClean="0"/>
              <a:t>Gap4: Service delivery versus external communication</a:t>
            </a:r>
          </a:p>
          <a:p>
            <a:pPr algn="l" rtl="0"/>
            <a:r>
              <a:rPr lang="en-US" dirty="0" smtClean="0"/>
              <a:t>Gap5: The discrepancy between customer expectations and their perceptions of the service delivered</a:t>
            </a:r>
          </a:p>
          <a:p>
            <a:pPr algn="l" rtl="0"/>
            <a:r>
              <a:rPr lang="en-US" dirty="0" smtClean="0"/>
              <a:t>Gap6: The discrepancy between customer expectations and employees perceptions</a:t>
            </a:r>
          </a:p>
          <a:p>
            <a:pPr algn="l" rtl="0"/>
            <a:r>
              <a:rPr lang="en-US" dirty="0" smtClean="0"/>
              <a:t>Gap7 : The discrepancy between employee s perceptions and management perceptions</a:t>
            </a:r>
            <a:endParaRPr lang="ar-SA"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solidFill>
                  <a:srgbClr val="FFFF00"/>
                </a:solidFill>
              </a:rPr>
              <a:t>Gap1 </a:t>
            </a:r>
            <a:endParaRPr lang="ar-SA" dirty="0">
              <a:solidFill>
                <a:srgbClr val="FFFF00"/>
              </a:solidFill>
            </a:endParaRPr>
          </a:p>
        </p:txBody>
      </p:sp>
      <p:sp>
        <p:nvSpPr>
          <p:cNvPr id="3" name="عنصر نائب للمحتوى 2"/>
          <p:cNvSpPr>
            <a:spLocks noGrp="1"/>
          </p:cNvSpPr>
          <p:nvPr>
            <p:ph idx="1"/>
          </p:nvPr>
        </p:nvSpPr>
        <p:spPr/>
        <p:txBody>
          <a:bodyPr/>
          <a:lstStyle/>
          <a:p>
            <a:pPr algn="l" rtl="0"/>
            <a:r>
              <a:rPr lang="en-US" dirty="0" smtClean="0"/>
              <a:t>For each services customers expect the service to be as they believe or as an imaginary picture in their mind, but it’s impossible or to be hard that the provider to provide a service to customer as they think completely for many reason. </a:t>
            </a:r>
          </a:p>
          <a:p>
            <a:pPr algn="l" rtl="0"/>
            <a:r>
              <a:rPr lang="en-US" b="1" dirty="0" smtClean="0"/>
              <a:t>To close gap (1)</a:t>
            </a:r>
            <a:endParaRPr lang="en-US" dirty="0" smtClean="0"/>
          </a:p>
          <a:p>
            <a:pPr algn="l" rtl="0">
              <a:buNone/>
            </a:pPr>
            <a:r>
              <a:rPr lang="en-US" dirty="0" smtClean="0"/>
              <a:t>Research and planning are vital to ensure that your business idea is viable and that you’re pricing is both competitive in your Marketplace and provides an adequate return .</a:t>
            </a:r>
            <a:endParaRPr lang="ar-SA"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en-US" dirty="0" smtClean="0">
                <a:solidFill>
                  <a:srgbClr val="FFFF00"/>
                </a:solidFill>
              </a:rPr>
              <a:t>seven tactics for service recovery</a:t>
            </a:r>
            <a:endParaRPr lang="ar-SA" dirty="0">
              <a:solidFill>
                <a:srgbClr val="FFFF00"/>
              </a:solidFill>
            </a:endParaRPr>
          </a:p>
        </p:txBody>
      </p:sp>
      <p:sp>
        <p:nvSpPr>
          <p:cNvPr id="3" name="عنصر نائب للمحتوى 2"/>
          <p:cNvSpPr>
            <a:spLocks noGrp="1"/>
          </p:cNvSpPr>
          <p:nvPr>
            <p:ph idx="1"/>
          </p:nvPr>
        </p:nvSpPr>
        <p:spPr/>
        <p:txBody>
          <a:bodyPr/>
          <a:lstStyle/>
          <a:p>
            <a:pPr algn="l" rtl="0"/>
            <a:r>
              <a:rPr lang="en-US" dirty="0" smtClean="0"/>
              <a:t>1. Measure the Costs</a:t>
            </a:r>
          </a:p>
          <a:p>
            <a:pPr algn="l" rtl="0"/>
            <a:r>
              <a:rPr lang="en-US" dirty="0" smtClean="0"/>
              <a:t>2. Break the Silence</a:t>
            </a:r>
          </a:p>
          <a:p>
            <a:pPr algn="l" rtl="0"/>
            <a:r>
              <a:rPr lang="en-US" dirty="0" smtClean="0"/>
              <a:t>3. Anticipate Needs for Recovery</a:t>
            </a:r>
          </a:p>
          <a:p>
            <a:pPr algn="l" rtl="0"/>
            <a:r>
              <a:rPr lang="en-US" dirty="0" smtClean="0"/>
              <a:t>4. Act Fast</a:t>
            </a:r>
          </a:p>
          <a:p>
            <a:pPr algn="l" rtl="0"/>
            <a:r>
              <a:rPr lang="en-US" dirty="0" smtClean="0"/>
              <a:t>5. Train Employees</a:t>
            </a:r>
          </a:p>
          <a:p>
            <a:pPr algn="l" rtl="0"/>
            <a:r>
              <a:rPr lang="en-US" dirty="0" smtClean="0"/>
              <a:t>6. empowers the Front Line</a:t>
            </a:r>
          </a:p>
          <a:p>
            <a:pPr algn="l" rtl="0"/>
            <a:r>
              <a:rPr lang="en-US" dirty="0" smtClean="0"/>
              <a:t>7. Close the Loop</a:t>
            </a:r>
            <a:endParaRPr lang="ar-SA"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b="1" dirty="0" smtClean="0">
                <a:solidFill>
                  <a:srgbClr val="FFFF00"/>
                </a:solidFill>
              </a:rPr>
              <a:t>Gap (2)</a:t>
            </a:r>
            <a:endParaRPr lang="ar-SA" dirty="0">
              <a:solidFill>
                <a:srgbClr val="FFFF00"/>
              </a:solidFill>
            </a:endParaRPr>
          </a:p>
        </p:txBody>
      </p:sp>
      <p:sp>
        <p:nvSpPr>
          <p:cNvPr id="3" name="عنصر نائب للمحتوى 2"/>
          <p:cNvSpPr>
            <a:spLocks noGrp="1"/>
          </p:cNvSpPr>
          <p:nvPr>
            <p:ph idx="1"/>
          </p:nvPr>
        </p:nvSpPr>
        <p:spPr/>
        <p:txBody>
          <a:bodyPr/>
          <a:lstStyle/>
          <a:p>
            <a:pPr algn="l" rtl="0"/>
            <a:r>
              <a:rPr lang="en-US" dirty="0" smtClean="0"/>
              <a:t>For service, intelligent managers understand customer service easily with low level of limitation and independent on customer's requirement type which must be go parallel with service specification in balance line.</a:t>
            </a:r>
          </a:p>
          <a:p>
            <a:pPr algn="l" rtl="0">
              <a:buNone/>
            </a:pPr>
            <a:endParaRPr lang="en-US" dirty="0" smtClean="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b="1" dirty="0" smtClean="0">
                <a:solidFill>
                  <a:srgbClr val="FFFF00"/>
                </a:solidFill>
              </a:rPr>
              <a:t>Gap (3)</a:t>
            </a:r>
            <a:endParaRPr lang="ar-SA" dirty="0">
              <a:solidFill>
                <a:srgbClr val="FFFF00"/>
              </a:solidFill>
            </a:endParaRPr>
          </a:p>
        </p:txBody>
      </p:sp>
      <p:sp>
        <p:nvSpPr>
          <p:cNvPr id="3" name="عنصر نائب للمحتوى 2"/>
          <p:cNvSpPr>
            <a:spLocks noGrp="1"/>
          </p:cNvSpPr>
          <p:nvPr>
            <p:ph idx="1"/>
          </p:nvPr>
        </p:nvSpPr>
        <p:spPr/>
        <p:txBody>
          <a:bodyPr/>
          <a:lstStyle/>
          <a:p>
            <a:pPr algn="l" rtl="0"/>
            <a:r>
              <a:rPr lang="en-US" dirty="0" smtClean="0"/>
              <a:t>Each services provider must boss main point related to its specification and other point that related to how to deliver this specification. Due to this fact and depending on SERVQUAL instrument of determining headline of each gap ,services  must boss specification that help the service to avoid many problem that lead to gap</a:t>
            </a:r>
            <a:endParaRPr lang="ar-SA"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b="1" dirty="0" smtClean="0">
                <a:solidFill>
                  <a:srgbClr val="FFFF00"/>
                </a:solidFill>
              </a:rPr>
              <a:t>Gap (4)</a:t>
            </a:r>
            <a:endParaRPr lang="ar-SA" dirty="0">
              <a:solidFill>
                <a:srgbClr val="FFFF00"/>
              </a:solidFill>
            </a:endParaRPr>
          </a:p>
        </p:txBody>
      </p:sp>
      <p:sp>
        <p:nvSpPr>
          <p:cNvPr id="3" name="عنصر نائب للمحتوى 2"/>
          <p:cNvSpPr>
            <a:spLocks noGrp="1"/>
          </p:cNvSpPr>
          <p:nvPr>
            <p:ph idx="1"/>
          </p:nvPr>
        </p:nvSpPr>
        <p:spPr/>
        <p:txBody>
          <a:bodyPr/>
          <a:lstStyle/>
          <a:p>
            <a:pPr algn="l" rtl="0"/>
            <a:r>
              <a:rPr lang="en-US" dirty="0" smtClean="0"/>
              <a:t>External communication is an important issue on gap four so this gap is due to lack of integrated services marketing communications so, a tendency to view each external communication as independent or not including interactive marketing in communication plan or absence of strong internal marketing program all these cause a problem with integrated services marketing communication.</a:t>
            </a:r>
          </a:p>
          <a:p>
            <a:pPr algn="l" rtl="0"/>
            <a:endParaRPr lang="ar-SA"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b="1" dirty="0" smtClean="0">
                <a:solidFill>
                  <a:srgbClr val="FFFF00"/>
                </a:solidFill>
              </a:rPr>
              <a:t>Gap (5)</a:t>
            </a:r>
            <a:endParaRPr lang="ar-SA" dirty="0">
              <a:solidFill>
                <a:srgbClr val="FFFF00"/>
              </a:solidFill>
            </a:endParaRPr>
          </a:p>
        </p:txBody>
      </p:sp>
      <p:sp>
        <p:nvSpPr>
          <p:cNvPr id="3" name="عنصر نائب للمحتوى 2"/>
          <p:cNvSpPr>
            <a:spLocks noGrp="1"/>
          </p:cNvSpPr>
          <p:nvPr>
            <p:ph idx="1"/>
          </p:nvPr>
        </p:nvSpPr>
        <p:spPr/>
        <p:txBody>
          <a:bodyPr/>
          <a:lstStyle/>
          <a:p>
            <a:pPr algn="l" rtl="0"/>
            <a:r>
              <a:rPr lang="en-US" dirty="0" smtClean="0"/>
              <a:t>Understanding customer expectation is an important and essential issue in the field of service science. For instance, what factor would particularly affect the desired service level and adequate service level of customer expectation? And how can producers fulfill the variable need for customer satisfaction. Hence, this gap based on domain knowledge of expectation is to propose frame work which aids in producing the service tactics of providers to a better course of customer expectation management.</a:t>
            </a:r>
          </a:p>
          <a:p>
            <a:pPr algn="l" rtl="0"/>
            <a:endParaRPr lang="ar-SA"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solidFill>
                  <a:srgbClr val="FFFF00"/>
                </a:solidFill>
              </a:rPr>
              <a:t>Introduction </a:t>
            </a:r>
            <a:endParaRPr lang="ar-SA" dirty="0">
              <a:solidFill>
                <a:srgbClr val="FFFF00"/>
              </a:solidFill>
            </a:endParaRPr>
          </a:p>
        </p:txBody>
      </p:sp>
      <p:sp>
        <p:nvSpPr>
          <p:cNvPr id="3" name="عنصر نائب للمحتوى 2"/>
          <p:cNvSpPr>
            <a:spLocks noGrp="1"/>
          </p:cNvSpPr>
          <p:nvPr>
            <p:ph idx="1"/>
          </p:nvPr>
        </p:nvSpPr>
        <p:spPr/>
        <p:txBody>
          <a:bodyPr>
            <a:normAutofit fontScale="92500" lnSpcReduction="20000"/>
          </a:bodyPr>
          <a:lstStyle/>
          <a:p>
            <a:pPr algn="l" rtl="0"/>
            <a:r>
              <a:rPr lang="en-US" dirty="0" smtClean="0"/>
              <a:t>In the last century the world tend to a  new concept this concept which achieve their requirement by the best way they call this” </a:t>
            </a:r>
            <a:r>
              <a:rPr lang="en-US" dirty="0" smtClean="0">
                <a:solidFill>
                  <a:srgbClr val="FFFF00"/>
                </a:solidFill>
              </a:rPr>
              <a:t>the quality</a:t>
            </a:r>
            <a:r>
              <a:rPr lang="en-US" dirty="0" smtClean="0"/>
              <a:t>” </a:t>
            </a:r>
          </a:p>
          <a:p>
            <a:pPr algn="l" rtl="0"/>
            <a:r>
              <a:rPr lang="en-US" dirty="0" smtClean="0"/>
              <a:t>Quality term : Only the </a:t>
            </a:r>
            <a:r>
              <a:rPr lang="en-US" dirty="0" smtClean="0">
                <a:solidFill>
                  <a:srgbClr val="FFFF00"/>
                </a:solidFill>
              </a:rPr>
              <a:t>customer</a:t>
            </a:r>
            <a:r>
              <a:rPr lang="en-US" dirty="0" smtClean="0"/>
              <a:t> can really determine the requirement by their </a:t>
            </a:r>
            <a:r>
              <a:rPr lang="en-US" dirty="0" smtClean="0">
                <a:solidFill>
                  <a:srgbClr val="FFFF00"/>
                </a:solidFill>
              </a:rPr>
              <a:t>expectation</a:t>
            </a:r>
            <a:r>
              <a:rPr lang="en-US" dirty="0" smtClean="0"/>
              <a:t> and </a:t>
            </a:r>
            <a:r>
              <a:rPr lang="en-US" dirty="0" smtClean="0">
                <a:solidFill>
                  <a:srgbClr val="FFFF00"/>
                </a:solidFill>
              </a:rPr>
              <a:t>acceptance</a:t>
            </a:r>
            <a:r>
              <a:rPr lang="en-US" dirty="0" smtClean="0"/>
              <a:t> of the product or service provided</a:t>
            </a:r>
          </a:p>
          <a:p>
            <a:pPr algn="l" rtl="0"/>
            <a:r>
              <a:rPr lang="en-US" dirty="0" smtClean="0"/>
              <a:t>Quality dimension : can’t measure by quantitative scale but by </a:t>
            </a:r>
            <a:r>
              <a:rPr lang="en-US" dirty="0" smtClean="0">
                <a:solidFill>
                  <a:srgbClr val="FFFF00"/>
                </a:solidFill>
              </a:rPr>
              <a:t>qualitative</a:t>
            </a:r>
            <a:r>
              <a:rPr lang="en-US" dirty="0" smtClean="0"/>
              <a:t> which is the harder we have more dimension of quality like responsiveness ,competence ,access ,courtesy ,communications  ,credibility ,security .</a:t>
            </a:r>
          </a:p>
          <a:p>
            <a:pPr algn="l" rtl="0">
              <a:buNone/>
            </a:pPr>
            <a:endParaRPr lang="ar-SA"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b="1" dirty="0" smtClean="0">
                <a:solidFill>
                  <a:srgbClr val="FFFF00"/>
                </a:solidFill>
              </a:rPr>
              <a:t>Gap (6)</a:t>
            </a:r>
            <a:endParaRPr lang="ar-SA" dirty="0">
              <a:solidFill>
                <a:srgbClr val="FFFF00"/>
              </a:solidFill>
            </a:endParaRPr>
          </a:p>
        </p:txBody>
      </p:sp>
      <p:sp>
        <p:nvSpPr>
          <p:cNvPr id="3" name="عنصر نائب للمحتوى 2"/>
          <p:cNvSpPr>
            <a:spLocks noGrp="1"/>
          </p:cNvSpPr>
          <p:nvPr>
            <p:ph idx="1"/>
          </p:nvPr>
        </p:nvSpPr>
        <p:spPr/>
        <p:txBody>
          <a:bodyPr>
            <a:normAutofit fontScale="92500" lnSpcReduction="20000"/>
          </a:bodyPr>
          <a:lstStyle/>
          <a:p>
            <a:pPr algn="l" rtl="0"/>
            <a:r>
              <a:rPr lang="en-US" dirty="0" smtClean="0"/>
              <a:t>Each service provider employee have their perception about the customer need which is differ from customer expectation in many point gap six now must contain the reason for the gap and the solution to close this gap.</a:t>
            </a:r>
          </a:p>
          <a:p>
            <a:pPr algn="l" rtl="0"/>
            <a:r>
              <a:rPr lang="en-US" dirty="0" smtClean="0"/>
              <a:t>UNDERSTANDING CUSTOMER expectations is a prerequisite for delivering superior service; customers compare perceptions with expectations when judging a firm’s service.1 However, the nature of customer service expectations and how they are formed has remained ambiguous.</a:t>
            </a:r>
            <a:endParaRPr lang="ar-SA"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b="1" dirty="0" smtClean="0">
                <a:solidFill>
                  <a:srgbClr val="FFFF00"/>
                </a:solidFill>
              </a:rPr>
              <a:t>Gap(7)</a:t>
            </a:r>
            <a:endParaRPr lang="ar-SA" dirty="0">
              <a:solidFill>
                <a:srgbClr val="FFFF00"/>
              </a:solidFill>
            </a:endParaRPr>
          </a:p>
        </p:txBody>
      </p:sp>
      <p:sp>
        <p:nvSpPr>
          <p:cNvPr id="3" name="عنصر نائب للمحتوى 2"/>
          <p:cNvSpPr>
            <a:spLocks noGrp="1"/>
          </p:cNvSpPr>
          <p:nvPr>
            <p:ph idx="1"/>
          </p:nvPr>
        </p:nvSpPr>
        <p:spPr/>
        <p:txBody>
          <a:bodyPr/>
          <a:lstStyle/>
          <a:p>
            <a:pPr algn="l" rtl="0"/>
            <a:r>
              <a:rPr lang="en-US" dirty="0" smtClean="0"/>
              <a:t>The discrepancy between employee s perceptions and management perceptions: as a result of the differences in the understanding of customer expectations between managers and service providers. </a:t>
            </a:r>
          </a:p>
          <a:p>
            <a:pPr algn="l" rtl="0"/>
            <a:r>
              <a:rPr lang="en-US" dirty="0" smtClean="0"/>
              <a:t>People didn't leave organization , they leave their manager </a:t>
            </a:r>
          </a:p>
          <a:p>
            <a:pPr algn="l" rtl="0"/>
            <a:r>
              <a:rPr lang="en-US" dirty="0" smtClean="0"/>
              <a:t>Retention of talent remains one of the greatest challenges to organizations today. Likewise, one of the most salient variables influencing  retention is the employee /manager relationship </a:t>
            </a:r>
          </a:p>
          <a:p>
            <a:pPr algn="l" rtl="0"/>
            <a:endParaRPr lang="en-US" dirty="0" smtClean="0"/>
          </a:p>
          <a:p>
            <a:pPr algn="l" rtl="0"/>
            <a:endParaRPr lang="en-US" dirty="0" smtClean="0"/>
          </a:p>
          <a:p>
            <a:pPr algn="l" rtl="0"/>
            <a:endParaRPr lang="en-US" dirty="0" smtClean="0"/>
          </a:p>
          <a:p>
            <a:pPr algn="l" rtl="0"/>
            <a:endParaRPr lang="en-US" dirty="0" smtClean="0"/>
          </a:p>
          <a:p>
            <a:pPr algn="l" rtl="0"/>
            <a:endParaRPr lang="en-US" dirty="0" smtClean="0"/>
          </a:p>
          <a:p>
            <a:pPr algn="l" rtl="0"/>
            <a:endParaRPr lang="en-US" dirty="0" smtClean="0"/>
          </a:p>
          <a:p>
            <a:pPr algn="l" rtl="0"/>
            <a:endParaRPr lang="en-US" dirty="0" smtClean="0"/>
          </a:p>
          <a:p>
            <a:pPr algn="l" rtl="0"/>
            <a:endParaRPr lang="ar-SA"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782782" y="1565565"/>
            <a:ext cx="7772400" cy="1440872"/>
          </a:xfrm>
        </p:spPr>
        <p:txBody>
          <a:bodyPr/>
          <a:lstStyle/>
          <a:p>
            <a:r>
              <a:rPr lang="en-US" sz="7200" u="sng" dirty="0" smtClean="0">
                <a:solidFill>
                  <a:srgbClr val="FFFF00"/>
                </a:solidFill>
                <a:effectLst>
                  <a:outerShdw blurRad="38100" dist="38100" dir="2700000" algn="tl">
                    <a:srgbClr val="000000">
                      <a:alpha val="43137"/>
                    </a:srgbClr>
                  </a:outerShdw>
                </a:effectLst>
              </a:rPr>
              <a:t>Data</a:t>
            </a:r>
            <a:r>
              <a:rPr lang="en-US" sz="7200" u="sng" dirty="0" smtClean="0">
                <a:solidFill>
                  <a:srgbClr val="FFFF00"/>
                </a:solidFill>
              </a:rPr>
              <a:t> </a:t>
            </a:r>
            <a:r>
              <a:rPr lang="en-US" sz="7200" u="sng" dirty="0" smtClean="0">
                <a:solidFill>
                  <a:srgbClr val="FFFF00"/>
                </a:solidFill>
                <a:effectLst>
                  <a:outerShdw blurRad="38100" dist="38100" dir="2700000" algn="tl">
                    <a:srgbClr val="000000">
                      <a:alpha val="43137"/>
                    </a:srgbClr>
                  </a:outerShdw>
                </a:effectLst>
              </a:rPr>
              <a:t>collection</a:t>
            </a:r>
            <a:endParaRPr lang="en-US" sz="7200" u="sng" dirty="0">
              <a:solidFill>
                <a:srgbClr val="FFFF00"/>
              </a:solidFill>
              <a:effectLst>
                <a:outerShdw blurRad="38100" dist="38100" dir="2700000" algn="tl">
                  <a:srgbClr val="000000">
                    <a:alpha val="43137"/>
                  </a:srgbClr>
                </a:outerShdw>
              </a:effectLst>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FF00"/>
                </a:solidFill>
                <a:effectLst>
                  <a:outerShdw blurRad="38100" dist="38100" dir="2700000" algn="tl">
                    <a:srgbClr val="000000">
                      <a:alpha val="43137"/>
                    </a:srgbClr>
                  </a:outerShdw>
                </a:effectLst>
              </a:rPr>
              <a:t>DATA COLLECTION:</a:t>
            </a:r>
            <a:endParaRPr lang="ar-SA" dirty="0">
              <a:solidFill>
                <a:srgbClr val="FFFF00"/>
              </a:solidFill>
              <a:effectLst>
                <a:outerShdw blurRad="38100" dist="38100" dir="2700000" algn="tl">
                  <a:srgbClr val="000000">
                    <a:alpha val="43137"/>
                  </a:srgbClr>
                </a:outerShdw>
              </a:effectLst>
            </a:endParaRPr>
          </a:p>
        </p:txBody>
      </p:sp>
      <p:sp>
        <p:nvSpPr>
          <p:cNvPr id="3" name="Content Placeholder 2"/>
          <p:cNvSpPr>
            <a:spLocks noGrp="1"/>
          </p:cNvSpPr>
          <p:nvPr>
            <p:ph idx="1"/>
          </p:nvPr>
        </p:nvSpPr>
        <p:spPr>
          <a:xfrm>
            <a:off x="829491" y="2151017"/>
            <a:ext cx="7772400" cy="3886200"/>
          </a:xfrm>
        </p:spPr>
        <p:txBody>
          <a:bodyPr/>
          <a:lstStyle/>
          <a:p>
            <a:r>
              <a:rPr lang="en-US" dirty="0" smtClean="0"/>
              <a:t>Data collection is a way of gathering information for use in various studies or decision making situations. Depending on the required outcome or information needed methods of data collection can vary and even be combined to achieve needed results.</a:t>
            </a:r>
          </a:p>
          <a:p>
            <a:endParaRPr lang="en-US" dirty="0" smtClean="0"/>
          </a:p>
          <a:p>
            <a:pPr algn="r">
              <a:buNone/>
            </a:pPr>
            <a:r>
              <a:rPr lang="en-US" dirty="0" smtClean="0"/>
              <a:t> (oppapers.2011).</a:t>
            </a:r>
            <a:endParaRPr lang="ar-SA"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05394" y="404949"/>
            <a:ext cx="7498080" cy="1015663"/>
          </a:xfrm>
          <a:prstGeom prst="rect">
            <a:avLst/>
          </a:prstGeom>
          <a:noFill/>
        </p:spPr>
        <p:txBody>
          <a:bodyPr wrap="square" rtlCol="1">
            <a:spAutoFit/>
          </a:bodyPr>
          <a:lstStyle/>
          <a:p>
            <a:r>
              <a:rPr lang="en-US" sz="3600" dirty="0" smtClean="0">
                <a:solidFill>
                  <a:srgbClr val="FFFF00"/>
                </a:solidFill>
                <a:effectLst>
                  <a:outerShdw blurRad="38100" dist="38100" dir="2700000" algn="tl">
                    <a:srgbClr val="000000">
                      <a:alpha val="43137"/>
                    </a:srgbClr>
                  </a:outerShdw>
                </a:effectLst>
              </a:rPr>
              <a:t>DATA collection methods:</a:t>
            </a:r>
          </a:p>
          <a:p>
            <a:endParaRPr lang="ar-SA" dirty="0"/>
          </a:p>
        </p:txBody>
      </p:sp>
      <p:sp>
        <p:nvSpPr>
          <p:cNvPr id="3" name="TextBox 2"/>
          <p:cNvSpPr txBox="1"/>
          <p:nvPr/>
        </p:nvSpPr>
        <p:spPr>
          <a:xfrm>
            <a:off x="744583" y="2481943"/>
            <a:ext cx="7367451" cy="3046988"/>
          </a:xfrm>
          <a:prstGeom prst="rect">
            <a:avLst/>
          </a:prstGeom>
          <a:noFill/>
        </p:spPr>
        <p:txBody>
          <a:bodyPr wrap="square" rtlCol="1">
            <a:spAutoFit/>
          </a:bodyPr>
          <a:lstStyle/>
          <a:p>
            <a:pPr lvl="0">
              <a:buFont typeface="Arial" pitchFamily="34" charset="0"/>
              <a:buChar char="•"/>
            </a:pPr>
            <a:r>
              <a:rPr lang="en-US" dirty="0" smtClean="0"/>
              <a:t>Questionnaires	</a:t>
            </a:r>
          </a:p>
          <a:p>
            <a:pPr lvl="0">
              <a:buFont typeface="Arial" pitchFamily="34" charset="0"/>
              <a:buChar char="•"/>
            </a:pPr>
            <a:r>
              <a:rPr lang="en-US" dirty="0" smtClean="0"/>
              <a:t>Registration </a:t>
            </a:r>
          </a:p>
          <a:p>
            <a:pPr lvl="0">
              <a:buFont typeface="Arial" pitchFamily="34" charset="0"/>
              <a:buChar char="•"/>
            </a:pPr>
            <a:r>
              <a:rPr lang="en-US" dirty="0" smtClean="0"/>
              <a:t>Interviews</a:t>
            </a:r>
          </a:p>
          <a:p>
            <a:pPr lvl="0">
              <a:buFont typeface="Arial" pitchFamily="34" charset="0"/>
              <a:buChar char="•"/>
            </a:pPr>
            <a:r>
              <a:rPr lang="en-US" dirty="0" smtClean="0"/>
              <a:t>Direct Observations</a:t>
            </a:r>
          </a:p>
          <a:p>
            <a:pPr lvl="0">
              <a:buFont typeface="Arial" pitchFamily="34" charset="0"/>
              <a:buChar char="•"/>
            </a:pPr>
            <a:r>
              <a:rPr lang="en-US" dirty="0" smtClean="0"/>
              <a:t>Reporting</a:t>
            </a:r>
          </a:p>
          <a:p>
            <a:r>
              <a:rPr lang="en-US" b="1" dirty="0" smtClean="0"/>
              <a:t> </a:t>
            </a:r>
            <a:endParaRPr lang="en-US" dirty="0" smtClean="0"/>
          </a:p>
          <a:p>
            <a:pPr lvl="0"/>
            <a:endParaRPr lang="en-US" dirty="0" smtClean="0"/>
          </a:p>
          <a:p>
            <a:endParaRPr lang="ar-SA"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875212" y="653142"/>
            <a:ext cx="7589519" cy="4154984"/>
          </a:xfrm>
          <a:prstGeom prst="rect">
            <a:avLst/>
          </a:prstGeom>
          <a:noFill/>
        </p:spPr>
        <p:txBody>
          <a:bodyPr wrap="square" rtlCol="1">
            <a:spAutoFit/>
          </a:bodyPr>
          <a:lstStyle/>
          <a:p>
            <a:r>
              <a:rPr lang="en-US" b="1" dirty="0" smtClean="0">
                <a:solidFill>
                  <a:srgbClr val="FFFF00"/>
                </a:solidFill>
              </a:rPr>
              <a:t>Questionnaires:</a:t>
            </a:r>
          </a:p>
          <a:p>
            <a:endParaRPr lang="en-US" b="1" dirty="0" smtClean="0"/>
          </a:p>
          <a:p>
            <a:endParaRPr lang="en-US" b="1" dirty="0" smtClean="0"/>
          </a:p>
          <a:p>
            <a:endParaRPr lang="en-US" dirty="0" smtClean="0"/>
          </a:p>
          <a:p>
            <a:r>
              <a:rPr lang="en-US" dirty="0" smtClean="0"/>
              <a:t>It defined as a group of questions that people respond to verbally or in writing. Questionnaires refer to forms filled in by respondents alone. Questionnaires can be handed out or sent by mail and later collected or returned by stamped addressed envelope. This method can be adopted for the entire population or sampled sectors.</a:t>
            </a:r>
          </a:p>
          <a:p>
            <a:endParaRPr lang="ar-SA"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188720" y="509451"/>
            <a:ext cx="6479177" cy="954107"/>
          </a:xfrm>
          <a:prstGeom prst="rect">
            <a:avLst/>
          </a:prstGeom>
          <a:noFill/>
        </p:spPr>
        <p:txBody>
          <a:bodyPr wrap="square" rtlCol="1">
            <a:spAutoFit/>
          </a:bodyPr>
          <a:lstStyle/>
          <a:p>
            <a:r>
              <a:rPr lang="en-US" sz="3200" dirty="0" smtClean="0">
                <a:solidFill>
                  <a:srgbClr val="FFFF00"/>
                </a:solidFill>
              </a:rPr>
              <a:t>Why do we need to collect data</a:t>
            </a:r>
          </a:p>
          <a:p>
            <a:endParaRPr lang="ar-SA" dirty="0"/>
          </a:p>
        </p:txBody>
      </p:sp>
      <p:sp>
        <p:nvSpPr>
          <p:cNvPr id="4" name="TextBox 3"/>
          <p:cNvSpPr txBox="1"/>
          <p:nvPr/>
        </p:nvSpPr>
        <p:spPr>
          <a:xfrm>
            <a:off x="574766" y="1750422"/>
            <a:ext cx="8112034" cy="4893647"/>
          </a:xfrm>
          <a:prstGeom prst="rect">
            <a:avLst/>
          </a:prstGeom>
          <a:noFill/>
        </p:spPr>
        <p:txBody>
          <a:bodyPr wrap="square" rtlCol="1">
            <a:spAutoFit/>
          </a:bodyPr>
          <a:lstStyle/>
          <a:p>
            <a:pPr>
              <a:buFont typeface="Arial" pitchFamily="34" charset="0"/>
              <a:buChar char="•"/>
            </a:pPr>
            <a:r>
              <a:rPr lang="en-US" dirty="0" smtClean="0">
                <a:effectLst>
                  <a:outerShdw blurRad="38100" dist="38100" dir="2700000" algn="tl">
                    <a:srgbClr val="000000">
                      <a:alpha val="43137"/>
                    </a:srgbClr>
                  </a:outerShdw>
                </a:effectLst>
              </a:rPr>
              <a:t>Every process improvement effort relies on data to provide a </a:t>
            </a:r>
            <a:r>
              <a:rPr lang="en-US" dirty="0" smtClean="0">
                <a:solidFill>
                  <a:srgbClr val="FFC000"/>
                </a:solidFill>
                <a:effectLst>
                  <a:outerShdw blurRad="38100" dist="38100" dir="2700000" algn="tl">
                    <a:srgbClr val="000000">
                      <a:alpha val="43137"/>
                    </a:srgbClr>
                  </a:outerShdw>
                </a:effectLst>
              </a:rPr>
              <a:t>factual basis </a:t>
            </a:r>
            <a:r>
              <a:rPr lang="en-US" dirty="0" smtClean="0">
                <a:effectLst>
                  <a:outerShdw blurRad="38100" dist="38100" dir="2700000" algn="tl">
                    <a:srgbClr val="000000">
                      <a:alpha val="43137"/>
                    </a:srgbClr>
                  </a:outerShdw>
                </a:effectLst>
              </a:rPr>
              <a:t>for making decisions throughout the Plan-Do-Check-Act cycle. Data Collection enables a team to formulate and test working assumptions about a process and develop information that will lead to </a:t>
            </a:r>
            <a:r>
              <a:rPr lang="en-US" dirty="0" smtClean="0">
                <a:solidFill>
                  <a:srgbClr val="FFC000"/>
                </a:solidFill>
                <a:effectLst>
                  <a:outerShdw blurRad="38100" dist="38100" dir="2700000" algn="tl">
                    <a:srgbClr val="000000">
                      <a:alpha val="43137"/>
                    </a:srgbClr>
                  </a:outerShdw>
                </a:effectLst>
              </a:rPr>
              <a:t>the improvement </a:t>
            </a:r>
            <a:r>
              <a:rPr lang="en-US" dirty="0" smtClean="0">
                <a:effectLst>
                  <a:outerShdw blurRad="38100" dist="38100" dir="2700000" algn="tl">
                    <a:srgbClr val="000000">
                      <a:alpha val="43137"/>
                    </a:srgbClr>
                  </a:outerShdw>
                </a:effectLst>
              </a:rPr>
              <a:t>of the key quality characteristics of the product or service. Data Collection improves decision-making by helping focus on objective information about what is happening in the process, rather than subjective opinions</a:t>
            </a:r>
          </a:p>
          <a:p>
            <a:pPr>
              <a:buFont typeface="Arial" pitchFamily="34" charset="0"/>
              <a:buChar char="•"/>
            </a:pPr>
            <a:r>
              <a:rPr lang="en-US" dirty="0" smtClean="0"/>
              <a:t>purpose of data collection is to </a:t>
            </a:r>
            <a:r>
              <a:rPr lang="en-US" dirty="0" smtClean="0">
                <a:solidFill>
                  <a:srgbClr val="FFC000"/>
                </a:solidFill>
              </a:rPr>
              <a:t>obtain information </a:t>
            </a:r>
            <a:r>
              <a:rPr lang="en-US" dirty="0" smtClean="0"/>
              <a:t>to keep on record, to make decisions about important issues, to pass information on to others. Primarily, data is collected to provide information regarding a specific topic.</a:t>
            </a:r>
            <a:endParaRPr lang="ar-SA" dirty="0">
              <a:effectLst>
                <a:outerShdw blurRad="38100" dist="38100" dir="2700000" algn="tl">
                  <a:srgbClr val="000000">
                    <a:alpha val="43137"/>
                  </a:srgbClr>
                </a:outerShdw>
              </a:effectLst>
            </a:endParaRP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40080" y="2024742"/>
            <a:ext cx="7720149" cy="1938992"/>
          </a:xfrm>
          <a:prstGeom prst="rect">
            <a:avLst/>
          </a:prstGeom>
          <a:noFill/>
        </p:spPr>
        <p:txBody>
          <a:bodyPr wrap="square" rtlCol="1">
            <a:spAutoFit/>
          </a:bodyPr>
          <a:lstStyle/>
          <a:p>
            <a:r>
              <a:rPr lang="en-US" dirty="0" smtClean="0"/>
              <a:t>Data collection required here to take the opinion of each one membership in this cycle, </a:t>
            </a:r>
            <a:r>
              <a:rPr lang="en-US" dirty="0" smtClean="0">
                <a:solidFill>
                  <a:srgbClr val="FFC000"/>
                </a:solidFill>
              </a:rPr>
              <a:t>customer</a:t>
            </a:r>
            <a:r>
              <a:rPr lang="en-US" dirty="0" smtClean="0"/>
              <a:t>, </a:t>
            </a:r>
            <a:r>
              <a:rPr lang="en-US" dirty="0" smtClean="0">
                <a:solidFill>
                  <a:srgbClr val="FFC000"/>
                </a:solidFill>
              </a:rPr>
              <a:t>employee</a:t>
            </a:r>
            <a:r>
              <a:rPr lang="en-US" dirty="0" smtClean="0"/>
              <a:t> and </a:t>
            </a:r>
            <a:r>
              <a:rPr lang="en-US" dirty="0" smtClean="0">
                <a:solidFill>
                  <a:srgbClr val="FFC000"/>
                </a:solidFill>
              </a:rPr>
              <a:t>manager</a:t>
            </a:r>
            <a:r>
              <a:rPr lang="en-US" dirty="0" smtClean="0"/>
              <a:t>. A different opinion between them depending gap type will lead to </a:t>
            </a:r>
            <a:r>
              <a:rPr lang="en-US" dirty="0" smtClean="0">
                <a:solidFill>
                  <a:srgbClr val="FFC000"/>
                </a:solidFill>
              </a:rPr>
              <a:t>A GAP </a:t>
            </a:r>
            <a:r>
              <a:rPr lang="en-US" dirty="0" smtClean="0"/>
              <a:t>which will cause different problem related to the supplier</a:t>
            </a:r>
            <a:endParaRPr lang="ar-SA"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888274" y="483326"/>
            <a:ext cx="7563395" cy="3908762"/>
          </a:xfrm>
          <a:prstGeom prst="rect">
            <a:avLst/>
          </a:prstGeom>
          <a:noFill/>
        </p:spPr>
        <p:txBody>
          <a:bodyPr wrap="square" rtlCol="1">
            <a:spAutoFit/>
          </a:bodyPr>
          <a:lstStyle/>
          <a:p>
            <a:r>
              <a:rPr lang="en-US" sz="3200" dirty="0" smtClean="0">
                <a:solidFill>
                  <a:srgbClr val="FFFF00"/>
                </a:solidFill>
                <a:effectLst>
                  <a:outerShdw blurRad="38100" dist="38100" dir="2700000" algn="tl">
                    <a:srgbClr val="000000">
                      <a:alpha val="43137"/>
                    </a:srgbClr>
                  </a:outerShdw>
                </a:effectLst>
              </a:rPr>
              <a:t>How did we set the questionnaires?</a:t>
            </a:r>
          </a:p>
          <a:p>
            <a:endParaRPr lang="en-US" dirty="0" smtClean="0">
              <a:effectLst>
                <a:outerShdw blurRad="38100" dist="38100" dir="2700000" algn="tl">
                  <a:srgbClr val="000000">
                    <a:alpha val="43137"/>
                  </a:srgbClr>
                </a:outerShdw>
              </a:effectLst>
            </a:endParaRPr>
          </a:p>
          <a:p>
            <a:endParaRPr lang="en-US" dirty="0" smtClean="0">
              <a:effectLst>
                <a:outerShdw blurRad="38100" dist="38100" dir="2700000" algn="tl">
                  <a:srgbClr val="000000">
                    <a:alpha val="43137"/>
                  </a:srgbClr>
                </a:outerShdw>
              </a:effectLst>
            </a:endParaRPr>
          </a:p>
          <a:p>
            <a:endParaRPr lang="en-US" dirty="0" smtClean="0">
              <a:effectLst>
                <a:outerShdw blurRad="38100" dist="38100" dir="2700000" algn="tl">
                  <a:srgbClr val="000000">
                    <a:alpha val="43137"/>
                  </a:srgbClr>
                </a:outerShdw>
              </a:effectLst>
            </a:endParaRPr>
          </a:p>
          <a:p>
            <a:endParaRPr lang="en-US" dirty="0" smtClean="0">
              <a:effectLst>
                <a:outerShdw blurRad="38100" dist="38100" dir="2700000" algn="tl">
                  <a:srgbClr val="000000">
                    <a:alpha val="43137"/>
                  </a:srgbClr>
                </a:outerShdw>
              </a:effectLst>
            </a:endParaRPr>
          </a:p>
          <a:p>
            <a:r>
              <a:rPr lang="en-US" dirty="0" smtClean="0">
                <a:effectLst>
                  <a:outerShdw blurRad="38100" dist="38100" dir="2700000" algn="tl">
                    <a:srgbClr val="000000">
                      <a:alpha val="43137"/>
                    </a:srgbClr>
                  </a:outerShdw>
                </a:effectLst>
              </a:rPr>
              <a:t>Setting questionnaires require focusing the topic of gap, since different </a:t>
            </a:r>
            <a:r>
              <a:rPr lang="en-US" dirty="0" smtClean="0">
                <a:solidFill>
                  <a:srgbClr val="FFC000"/>
                </a:solidFill>
                <a:effectLst>
                  <a:outerShdw blurRad="38100" dist="38100" dir="2700000" algn="tl">
                    <a:srgbClr val="000000">
                      <a:alpha val="43137"/>
                    </a:srgbClr>
                  </a:outerShdw>
                </a:effectLst>
              </a:rPr>
              <a:t>topic</a:t>
            </a:r>
            <a:r>
              <a:rPr lang="en-US" dirty="0" smtClean="0">
                <a:effectLst>
                  <a:outerShdw blurRad="38100" dist="38100" dir="2700000" algn="tl">
                    <a:srgbClr val="000000">
                      <a:alpha val="43137"/>
                    </a:srgbClr>
                  </a:outerShdw>
                </a:effectLst>
              </a:rPr>
              <a:t> yield different </a:t>
            </a:r>
            <a:r>
              <a:rPr lang="en-US" dirty="0" smtClean="0">
                <a:solidFill>
                  <a:srgbClr val="FFC000"/>
                </a:solidFill>
                <a:effectLst>
                  <a:outerShdw blurRad="38100" dist="38100" dir="2700000" algn="tl">
                    <a:srgbClr val="000000">
                      <a:alpha val="43137"/>
                    </a:srgbClr>
                  </a:outerShdw>
                </a:effectLst>
              </a:rPr>
              <a:t>axes</a:t>
            </a:r>
            <a:r>
              <a:rPr lang="en-US" dirty="0" smtClean="0">
                <a:effectLst>
                  <a:outerShdw blurRad="38100" dist="38100" dir="2700000" algn="tl">
                    <a:srgbClr val="000000">
                      <a:alpha val="43137"/>
                    </a:srgbClr>
                  </a:outerShdw>
                </a:effectLst>
              </a:rPr>
              <a:t> for the statement of questionnaires, so after defining each gaps axes, this allowed us to easily write the most effective questions.</a:t>
            </a:r>
          </a:p>
          <a:p>
            <a:endParaRPr lang="ar-SA" dirty="0">
              <a:effectLst>
                <a:outerShdw blurRad="38100" dist="38100" dir="2700000" algn="tl">
                  <a:srgbClr val="000000">
                    <a:alpha val="43137"/>
                  </a:srgbClr>
                </a:outerShdw>
              </a:effectLst>
            </a:endParaRP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40080" y="457200"/>
            <a:ext cx="7850777" cy="1384995"/>
          </a:xfrm>
          <a:prstGeom prst="rect">
            <a:avLst/>
          </a:prstGeom>
          <a:noFill/>
        </p:spPr>
        <p:txBody>
          <a:bodyPr wrap="square" rtlCol="1">
            <a:spAutoFit/>
          </a:bodyPr>
          <a:lstStyle/>
          <a:p>
            <a:r>
              <a:rPr lang="en-US" sz="2000" u="sng" dirty="0" smtClean="0">
                <a:solidFill>
                  <a:srgbClr val="FFFF00"/>
                </a:solidFill>
              </a:rPr>
              <a:t>Gap 1</a:t>
            </a:r>
            <a:r>
              <a:rPr lang="en-US" sz="2000" dirty="0" smtClean="0">
                <a:solidFill>
                  <a:srgbClr val="FFFF00"/>
                </a:solidFill>
              </a:rPr>
              <a:t>: Customer's expectations versus management </a:t>
            </a:r>
            <a:r>
              <a:rPr lang="en-US" sz="2000" dirty="0" err="1" smtClean="0">
                <a:solidFill>
                  <a:srgbClr val="FFFF00"/>
                </a:solidFill>
              </a:rPr>
              <a:t>perceptions:which</a:t>
            </a:r>
            <a:r>
              <a:rPr lang="en-US" sz="2000" dirty="0" smtClean="0">
                <a:solidFill>
                  <a:srgbClr val="FFFF00"/>
                </a:solidFill>
              </a:rPr>
              <a:t> is as a result of the lack of a marketing research orientation, inadequate upward communication and too many layers of management?</a:t>
            </a:r>
          </a:p>
          <a:p>
            <a:endParaRPr lang="ar-SA" dirty="0"/>
          </a:p>
        </p:txBody>
      </p:sp>
      <p:sp>
        <p:nvSpPr>
          <p:cNvPr id="3" name="TextBox 2"/>
          <p:cNvSpPr txBox="1"/>
          <p:nvPr/>
        </p:nvSpPr>
        <p:spPr>
          <a:xfrm>
            <a:off x="418012" y="1619794"/>
            <a:ext cx="8425543" cy="5262979"/>
          </a:xfrm>
          <a:prstGeom prst="rect">
            <a:avLst/>
          </a:prstGeom>
          <a:noFill/>
        </p:spPr>
        <p:txBody>
          <a:bodyPr wrap="square" rtlCol="1">
            <a:spAutoFit/>
          </a:bodyPr>
          <a:lstStyle/>
          <a:p>
            <a:r>
              <a:rPr lang="en-US" b="1" u="sng" dirty="0" smtClean="0">
                <a:effectLst>
                  <a:outerShdw blurRad="38100" dist="38100" dir="2700000" algn="tl">
                    <a:srgbClr val="000000">
                      <a:alpha val="43137"/>
                    </a:srgbClr>
                  </a:outerShdw>
                </a:effectLst>
              </a:rPr>
              <a:t>Dimension of gap:</a:t>
            </a:r>
          </a:p>
          <a:p>
            <a:endParaRPr lang="en-US" dirty="0" smtClean="0">
              <a:effectLst>
                <a:outerShdw blurRad="38100" dist="38100" dir="2700000" algn="tl">
                  <a:srgbClr val="000000">
                    <a:alpha val="43137"/>
                  </a:srgbClr>
                </a:outerShdw>
              </a:effectLst>
            </a:endParaRPr>
          </a:p>
          <a:p>
            <a:pPr lvl="0">
              <a:buFont typeface="Arial" pitchFamily="34" charset="0"/>
              <a:buChar char="•"/>
            </a:pPr>
            <a:r>
              <a:rPr lang="en-US" dirty="0" smtClean="0">
                <a:solidFill>
                  <a:srgbClr val="FFC000"/>
                </a:solidFill>
                <a:effectLst>
                  <a:outerShdw blurRad="38100" dist="38100" dir="2700000" algn="tl">
                    <a:srgbClr val="000000">
                      <a:alpha val="43137"/>
                    </a:srgbClr>
                  </a:outerShdw>
                </a:effectLst>
              </a:rPr>
              <a:t>Accessibility</a:t>
            </a:r>
            <a:r>
              <a:rPr lang="en-US" dirty="0" smtClean="0">
                <a:effectLst>
                  <a:outerShdw blurRad="38100" dist="38100" dir="2700000" algn="tl">
                    <a:srgbClr val="000000">
                      <a:alpha val="43137"/>
                    </a:srgbClr>
                  </a:outerShdw>
                </a:effectLst>
              </a:rPr>
              <a:t>: which mean there is no barriers should be between Management and customers.</a:t>
            </a:r>
          </a:p>
          <a:p>
            <a:pPr lvl="0">
              <a:buFont typeface="Arial" pitchFamily="34" charset="0"/>
              <a:buChar char="•"/>
            </a:pPr>
            <a:r>
              <a:rPr lang="en-US" dirty="0" smtClean="0">
                <a:solidFill>
                  <a:srgbClr val="FFC000"/>
                </a:solidFill>
                <a:effectLst>
                  <a:outerShdw blurRad="38100" dist="38100" dir="2700000" algn="tl">
                    <a:srgbClr val="000000">
                      <a:alpha val="43137"/>
                    </a:srgbClr>
                  </a:outerShdw>
                </a:effectLst>
              </a:rPr>
              <a:t>Market segmentation</a:t>
            </a:r>
            <a:r>
              <a:rPr lang="en-US" dirty="0" smtClean="0">
                <a:effectLst>
                  <a:outerShdw blurRad="38100" dist="38100" dir="2700000" algn="tl">
                    <a:srgbClr val="000000">
                      <a:alpha val="43137"/>
                    </a:srgbClr>
                  </a:outerShdw>
                </a:effectLst>
              </a:rPr>
              <a:t>: dividing the market to many type and the requirement of each type (male, female..business , or other) </a:t>
            </a:r>
          </a:p>
          <a:p>
            <a:pPr lvl="0">
              <a:buFont typeface="Arial" pitchFamily="34" charset="0"/>
              <a:buChar char="•"/>
            </a:pPr>
            <a:r>
              <a:rPr lang="en-US" dirty="0" smtClean="0">
                <a:solidFill>
                  <a:srgbClr val="FFC000"/>
                </a:solidFill>
                <a:effectLst>
                  <a:outerShdw blurRad="38100" dist="38100" dir="2700000" algn="tl">
                    <a:srgbClr val="000000">
                      <a:alpha val="43137"/>
                    </a:srgbClr>
                  </a:outerShdw>
                </a:effectLst>
              </a:rPr>
              <a:t>Feedback: </a:t>
            </a:r>
            <a:r>
              <a:rPr lang="en-US" dirty="0" smtClean="0">
                <a:effectLst>
                  <a:outerShdw blurRad="38100" dist="38100" dir="2700000" algn="tl">
                    <a:srgbClr val="000000">
                      <a:alpha val="43137"/>
                    </a:srgbClr>
                  </a:outerShdw>
                </a:effectLst>
              </a:rPr>
              <a:t>the opinion of the customer about the company and acceptance of its services.</a:t>
            </a:r>
          </a:p>
          <a:p>
            <a:pPr lvl="0">
              <a:buFont typeface="Arial" pitchFamily="34" charset="0"/>
              <a:buChar char="•"/>
            </a:pPr>
            <a:r>
              <a:rPr lang="en-US" dirty="0" smtClean="0">
                <a:solidFill>
                  <a:srgbClr val="FFC000"/>
                </a:solidFill>
                <a:effectLst>
                  <a:outerShdw blurRad="38100" dist="38100" dir="2700000" algn="tl">
                    <a:srgbClr val="000000">
                      <a:alpha val="43137"/>
                    </a:srgbClr>
                  </a:outerShdw>
                </a:effectLst>
              </a:rPr>
              <a:t>Empathy</a:t>
            </a:r>
            <a:r>
              <a:rPr lang="en-US" dirty="0" smtClean="0">
                <a:effectLst>
                  <a:outerShdw blurRad="38100" dist="38100" dir="2700000" algn="tl">
                    <a:srgbClr val="000000">
                      <a:alpha val="43137"/>
                    </a:srgbClr>
                  </a:outerShdw>
                </a:effectLst>
              </a:rPr>
              <a:t>: the ethics of the employee when communicate to customers in service center or by call.</a:t>
            </a:r>
          </a:p>
          <a:p>
            <a:pPr lvl="0">
              <a:buFont typeface="Arial" pitchFamily="34" charset="0"/>
              <a:buChar char="•"/>
            </a:pPr>
            <a:r>
              <a:rPr lang="en-US" dirty="0" smtClean="0">
                <a:solidFill>
                  <a:srgbClr val="FFC000"/>
                </a:solidFill>
                <a:effectLst>
                  <a:outerShdw blurRad="38100" dist="38100" dir="2700000" algn="tl">
                    <a:srgbClr val="000000">
                      <a:alpha val="43137"/>
                    </a:srgbClr>
                  </a:outerShdw>
                </a:effectLst>
              </a:rPr>
              <a:t>Responsibility</a:t>
            </a:r>
            <a:r>
              <a:rPr lang="en-US" dirty="0" smtClean="0">
                <a:effectLst>
                  <a:outerShdw blurRad="38100" dist="38100" dir="2700000" algn="tl">
                    <a:srgbClr val="000000">
                      <a:alpha val="43137"/>
                    </a:srgbClr>
                  </a:outerShdw>
                </a:effectLst>
              </a:rPr>
              <a:t>: of managers and employee to perform their job as best as they possible to help and understand customer and to company successful.</a:t>
            </a:r>
          </a:p>
          <a:p>
            <a:endParaRPr lang="ar-SA" dirty="0">
              <a:effectLst>
                <a:outerShdw blurRad="38100" dist="38100" dir="2700000" algn="tl">
                  <a:srgbClr val="000000">
                    <a:alpha val="43137"/>
                  </a:srgbClr>
                </a:outerShdw>
              </a:effectLst>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عنصر نائب للمحتوى 5"/>
          <p:cNvSpPr>
            <a:spLocks noGrp="1"/>
          </p:cNvSpPr>
          <p:nvPr>
            <p:ph idx="1"/>
          </p:nvPr>
        </p:nvSpPr>
        <p:spPr>
          <a:xfrm>
            <a:off x="457200" y="642918"/>
            <a:ext cx="8229600" cy="5681682"/>
          </a:xfrm>
          <a:ln>
            <a:solidFill>
              <a:schemeClr val="accent1"/>
            </a:solidFill>
          </a:ln>
        </p:spPr>
        <p:txBody>
          <a:bodyPr/>
          <a:lstStyle/>
          <a:p>
            <a:pPr algn="l" rtl="0"/>
            <a:r>
              <a:rPr lang="en-US" u="sng" dirty="0" smtClean="0">
                <a:solidFill>
                  <a:srgbClr val="FFFF00"/>
                </a:solidFill>
              </a:rPr>
              <a:t>Why service quality </a:t>
            </a:r>
            <a:r>
              <a:rPr lang="en-US" dirty="0" smtClean="0"/>
              <a:t>: dream of all organization to reach service quality , customer more satisfied  , employee more satisfied ,more profit sale and shareholder , consistently for future . </a:t>
            </a:r>
          </a:p>
          <a:p>
            <a:pPr algn="l" rtl="0"/>
            <a:r>
              <a:rPr lang="en-US" u="sng" dirty="0" smtClean="0">
                <a:solidFill>
                  <a:srgbClr val="FFFF00"/>
                </a:solidFill>
              </a:rPr>
              <a:t>Customer Satisfaction</a:t>
            </a:r>
            <a:r>
              <a:rPr lang="en-US" dirty="0" smtClean="0"/>
              <a:t>: Customer satisfaction is influenced by a complex interplay of factors. Customer expectations can pose a major challenge , The diagram below demonstrates the links between the various elements that drive customer satisfaction. </a:t>
            </a:r>
          </a:p>
          <a:p>
            <a:pPr algn="l" rtl="0"/>
            <a:endParaRPr lang="en-US" dirty="0" smtClean="0"/>
          </a:p>
          <a:p>
            <a:pPr algn="l" rtl="0"/>
            <a:endParaRPr lang="ar-SA" dirty="0"/>
          </a:p>
        </p:txBody>
      </p:sp>
      <p:pic>
        <p:nvPicPr>
          <p:cNvPr id="7" name="Picture 10" descr="CSpic1.jpg"/>
          <p:cNvPicPr/>
          <p:nvPr/>
        </p:nvPicPr>
        <p:blipFill>
          <a:blip r:embed="rId2" cstate="print"/>
          <a:stretch>
            <a:fillRect/>
          </a:stretch>
        </p:blipFill>
        <p:spPr>
          <a:xfrm>
            <a:off x="457200" y="4650420"/>
            <a:ext cx="8229600" cy="2207580"/>
          </a:xfrm>
          <a:prstGeom prst="rect">
            <a:avLst/>
          </a:prstGeom>
        </p:spPr>
      </p:pic>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744583" y="391886"/>
            <a:ext cx="7667897" cy="1384995"/>
          </a:xfrm>
          <a:prstGeom prst="rect">
            <a:avLst/>
          </a:prstGeom>
          <a:noFill/>
        </p:spPr>
        <p:txBody>
          <a:bodyPr wrap="square" rtlCol="1">
            <a:spAutoFit/>
          </a:bodyPr>
          <a:lstStyle/>
          <a:p>
            <a:r>
              <a:rPr lang="en-US" sz="2000" u="sng" dirty="0" smtClean="0">
                <a:solidFill>
                  <a:srgbClr val="FFFF00"/>
                </a:solidFill>
                <a:effectLst>
                  <a:outerShdw blurRad="38100" dist="38100" dir="2700000" algn="tl">
                    <a:srgbClr val="000000">
                      <a:alpha val="43137"/>
                    </a:srgbClr>
                  </a:outerShdw>
                </a:effectLst>
              </a:rPr>
              <a:t>Gap</a:t>
            </a:r>
            <a:r>
              <a:rPr lang="en-US" sz="2000" dirty="0" smtClean="0">
                <a:solidFill>
                  <a:srgbClr val="FFFF00"/>
                </a:solidFill>
                <a:effectLst>
                  <a:outerShdw blurRad="38100" dist="38100" dir="2700000" algn="tl">
                    <a:srgbClr val="000000">
                      <a:alpha val="43137"/>
                    </a:srgbClr>
                  </a:outerShdw>
                </a:effectLst>
              </a:rPr>
              <a:t> 2: Management perception versus service specification: as a result to inadequate commitment to service quality, apperception of unfeasibility inadequate tasks standardization and an absence of goal setting.</a:t>
            </a:r>
          </a:p>
          <a:p>
            <a:endParaRPr lang="ar-SA" dirty="0"/>
          </a:p>
        </p:txBody>
      </p:sp>
      <p:sp>
        <p:nvSpPr>
          <p:cNvPr id="5" name="TextBox 4"/>
          <p:cNvSpPr txBox="1"/>
          <p:nvPr/>
        </p:nvSpPr>
        <p:spPr>
          <a:xfrm>
            <a:off x="613954" y="1894114"/>
            <a:ext cx="7824652" cy="4893647"/>
          </a:xfrm>
          <a:prstGeom prst="rect">
            <a:avLst/>
          </a:prstGeom>
          <a:noFill/>
        </p:spPr>
        <p:txBody>
          <a:bodyPr wrap="square" rtlCol="1">
            <a:spAutoFit/>
          </a:bodyPr>
          <a:lstStyle/>
          <a:p>
            <a:r>
              <a:rPr lang="en-US" b="1" u="sng" dirty="0" smtClean="0"/>
              <a:t>Dimensions of gap:</a:t>
            </a:r>
          </a:p>
          <a:p>
            <a:endParaRPr lang="en-US" dirty="0" smtClean="0"/>
          </a:p>
          <a:p>
            <a:pPr>
              <a:buFont typeface="Arial" pitchFamily="34" charset="0"/>
              <a:buChar char="•"/>
            </a:pPr>
            <a:r>
              <a:rPr lang="en-US" b="1" dirty="0" smtClean="0">
                <a:solidFill>
                  <a:srgbClr val="FFC000"/>
                </a:solidFill>
              </a:rPr>
              <a:t>Continuous learning</a:t>
            </a:r>
            <a:r>
              <a:rPr lang="en-US" dirty="0" smtClean="0">
                <a:solidFill>
                  <a:srgbClr val="FFC000"/>
                </a:solidFill>
              </a:rPr>
              <a:t>: </a:t>
            </a:r>
            <a:r>
              <a:rPr lang="en-US" dirty="0" smtClean="0"/>
              <a:t>training and </a:t>
            </a:r>
            <a:r>
              <a:rPr lang="en-US" dirty="0" err="1" smtClean="0"/>
              <a:t>MSc</a:t>
            </a:r>
            <a:r>
              <a:rPr lang="en-US" dirty="0" smtClean="0"/>
              <a:t>. degree for the employee also the development of the services due to science development.</a:t>
            </a:r>
          </a:p>
          <a:p>
            <a:pPr>
              <a:buFont typeface="Arial" pitchFamily="34" charset="0"/>
              <a:buChar char="•"/>
            </a:pPr>
            <a:r>
              <a:rPr lang="en-US" b="1" dirty="0" smtClean="0">
                <a:solidFill>
                  <a:srgbClr val="FFC000"/>
                </a:solidFill>
              </a:rPr>
              <a:t>Needs</a:t>
            </a:r>
            <a:r>
              <a:rPr lang="en-US" dirty="0" smtClean="0"/>
              <a:t>: the need of customers that are increasing and changing at a constant base.</a:t>
            </a:r>
          </a:p>
          <a:p>
            <a:pPr>
              <a:buFont typeface="Arial" pitchFamily="34" charset="0"/>
              <a:buChar char="•"/>
            </a:pPr>
            <a:r>
              <a:rPr lang="en-US" b="1" dirty="0" smtClean="0">
                <a:solidFill>
                  <a:srgbClr val="FFC000"/>
                </a:solidFill>
              </a:rPr>
              <a:t>Satisfaction Measurement</a:t>
            </a:r>
            <a:r>
              <a:rPr lang="en-US" dirty="0" smtClean="0">
                <a:solidFill>
                  <a:srgbClr val="FFC000"/>
                </a:solidFill>
              </a:rPr>
              <a:t>: </a:t>
            </a:r>
            <a:r>
              <a:rPr lang="en-US" dirty="0" smtClean="0"/>
              <a:t>Measurement of the customer satisfaction about the services by survey and other tool for determining customer requirement.</a:t>
            </a:r>
          </a:p>
          <a:p>
            <a:endParaRPr lang="en-US" dirty="0" smtClean="0"/>
          </a:p>
          <a:p>
            <a:pPr>
              <a:buFont typeface="Arial" pitchFamily="34" charset="0"/>
              <a:buChar char="•"/>
            </a:pPr>
            <a:r>
              <a:rPr lang="en-US" dirty="0" smtClean="0"/>
              <a:t> </a:t>
            </a:r>
          </a:p>
          <a:p>
            <a:endParaRPr lang="ar-SA" dirty="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31074" y="1933303"/>
            <a:ext cx="8125097" cy="4524315"/>
          </a:xfrm>
          <a:prstGeom prst="rect">
            <a:avLst/>
          </a:prstGeom>
          <a:noFill/>
        </p:spPr>
        <p:txBody>
          <a:bodyPr wrap="square" rtlCol="1">
            <a:spAutoFit/>
          </a:bodyPr>
          <a:lstStyle/>
          <a:p>
            <a:pPr>
              <a:buFont typeface="Arial" pitchFamily="34" charset="0"/>
              <a:buChar char="•"/>
            </a:pPr>
            <a:r>
              <a:rPr lang="en-US" b="1" dirty="0" smtClean="0">
                <a:solidFill>
                  <a:srgbClr val="FFC000"/>
                </a:solidFill>
                <a:effectLst>
                  <a:outerShdw blurRad="38100" dist="38100" dir="2700000" algn="tl">
                    <a:srgbClr val="000000">
                      <a:alpha val="43137"/>
                    </a:srgbClr>
                  </a:outerShdw>
                </a:effectLst>
              </a:rPr>
              <a:t>New Project t Development plan</a:t>
            </a:r>
            <a:r>
              <a:rPr lang="en-US" dirty="0" smtClean="0">
                <a:solidFill>
                  <a:srgbClr val="FFC000"/>
                </a:solidFill>
                <a:effectLst>
                  <a:outerShdw blurRad="38100" dist="38100" dir="2700000" algn="tl">
                    <a:srgbClr val="000000">
                      <a:alpha val="43137"/>
                    </a:srgbClr>
                  </a:outerShdw>
                </a:effectLst>
              </a:rPr>
              <a:t>: </a:t>
            </a:r>
            <a:r>
              <a:rPr lang="en-US" dirty="0" smtClean="0">
                <a:effectLst>
                  <a:outerShdw blurRad="38100" dist="38100" dir="2700000" algn="tl">
                    <a:srgbClr val="000000">
                      <a:alpha val="43137"/>
                    </a:srgbClr>
                  </a:outerShdw>
                </a:effectLst>
              </a:rPr>
              <a:t>planning to develop the service to go parallel with both customer needs. </a:t>
            </a:r>
          </a:p>
          <a:p>
            <a:endParaRPr lang="en-US" dirty="0" smtClean="0">
              <a:effectLst>
                <a:outerShdw blurRad="38100" dist="38100" dir="2700000" algn="tl">
                  <a:srgbClr val="000000">
                    <a:alpha val="43137"/>
                  </a:srgbClr>
                </a:outerShdw>
              </a:effectLst>
            </a:endParaRPr>
          </a:p>
          <a:p>
            <a:pPr>
              <a:buFont typeface="Arial" pitchFamily="34" charset="0"/>
              <a:buChar char="•"/>
            </a:pPr>
            <a:r>
              <a:rPr lang="en-US" b="1" dirty="0" smtClean="0">
                <a:solidFill>
                  <a:srgbClr val="FFC000"/>
                </a:solidFill>
                <a:effectLst>
                  <a:outerShdw blurRad="38100" dist="38100" dir="2700000" algn="tl">
                    <a:srgbClr val="000000">
                      <a:alpha val="43137"/>
                    </a:srgbClr>
                  </a:outerShdw>
                </a:effectLst>
              </a:rPr>
              <a:t>Customer Expectation System</a:t>
            </a:r>
            <a:r>
              <a:rPr lang="en-US" dirty="0" smtClean="0">
                <a:effectLst>
                  <a:outerShdw blurRad="38100" dist="38100" dir="2700000" algn="tl">
                    <a:srgbClr val="000000">
                      <a:alpha val="43137"/>
                    </a:srgbClr>
                  </a:outerShdw>
                </a:effectLst>
              </a:rPr>
              <a:t>: the expectation of customer about the service to survive them as they require.</a:t>
            </a:r>
          </a:p>
          <a:p>
            <a:endParaRPr lang="en-US" dirty="0" smtClean="0">
              <a:effectLst>
                <a:outerShdw blurRad="38100" dist="38100" dir="2700000" algn="tl">
                  <a:srgbClr val="000000">
                    <a:alpha val="43137"/>
                  </a:srgbClr>
                </a:outerShdw>
              </a:effectLst>
            </a:endParaRPr>
          </a:p>
          <a:p>
            <a:pPr>
              <a:buFont typeface="Arial" pitchFamily="34" charset="0"/>
              <a:buChar char="•"/>
            </a:pPr>
            <a:r>
              <a:rPr lang="en-US" b="1" dirty="0" smtClean="0">
                <a:solidFill>
                  <a:srgbClr val="FFC000"/>
                </a:solidFill>
                <a:effectLst>
                  <a:outerShdw blurRad="38100" dist="38100" dir="2700000" algn="tl">
                    <a:srgbClr val="000000">
                      <a:alpha val="43137"/>
                    </a:srgbClr>
                  </a:outerShdw>
                </a:effectLst>
              </a:rPr>
              <a:t>System Support Policy</a:t>
            </a:r>
          </a:p>
          <a:p>
            <a:pPr>
              <a:buFont typeface="Arial" pitchFamily="34" charset="0"/>
              <a:buChar char="•"/>
            </a:pPr>
            <a:endParaRPr lang="en-US" dirty="0" smtClean="0">
              <a:solidFill>
                <a:srgbClr val="FFC000"/>
              </a:solidFill>
              <a:effectLst>
                <a:outerShdw blurRad="38100" dist="38100" dir="2700000" algn="tl">
                  <a:srgbClr val="000000">
                    <a:alpha val="43137"/>
                  </a:srgbClr>
                </a:outerShdw>
              </a:effectLst>
            </a:endParaRPr>
          </a:p>
          <a:p>
            <a:pPr>
              <a:buFont typeface="Arial" pitchFamily="34" charset="0"/>
              <a:buChar char="•"/>
            </a:pPr>
            <a:r>
              <a:rPr lang="en-US" b="1" dirty="0" smtClean="0">
                <a:solidFill>
                  <a:srgbClr val="FFC000"/>
                </a:solidFill>
                <a:effectLst>
                  <a:outerShdw blurRad="38100" dist="38100" dir="2700000" algn="tl">
                    <a:srgbClr val="000000">
                      <a:alpha val="43137"/>
                    </a:srgbClr>
                  </a:outerShdw>
                </a:effectLst>
              </a:rPr>
              <a:t>System Monitoring Measurement</a:t>
            </a:r>
          </a:p>
          <a:p>
            <a:pPr>
              <a:buFont typeface="Arial" pitchFamily="34" charset="0"/>
              <a:buChar char="•"/>
            </a:pPr>
            <a:endParaRPr lang="en-US" dirty="0" smtClean="0">
              <a:solidFill>
                <a:srgbClr val="FFC000"/>
              </a:solidFill>
              <a:effectLst>
                <a:outerShdw blurRad="38100" dist="38100" dir="2700000" algn="tl">
                  <a:srgbClr val="000000">
                    <a:alpha val="43137"/>
                  </a:srgbClr>
                </a:outerShdw>
              </a:effectLst>
            </a:endParaRPr>
          </a:p>
          <a:p>
            <a:pPr>
              <a:buFont typeface="Arial" pitchFamily="34" charset="0"/>
              <a:buChar char="•"/>
            </a:pPr>
            <a:r>
              <a:rPr lang="en-US" b="1" dirty="0" smtClean="0">
                <a:solidFill>
                  <a:srgbClr val="FFC000"/>
                </a:solidFill>
                <a:effectLst>
                  <a:outerShdw blurRad="38100" dist="38100" dir="2700000" algn="tl">
                    <a:srgbClr val="000000">
                      <a:alpha val="43137"/>
                    </a:srgbClr>
                  </a:outerShdw>
                </a:effectLst>
              </a:rPr>
              <a:t>Progress Report:</a:t>
            </a:r>
            <a:endParaRPr lang="en-US" dirty="0" smtClean="0">
              <a:solidFill>
                <a:srgbClr val="FFC000"/>
              </a:solidFill>
              <a:effectLst>
                <a:outerShdw blurRad="38100" dist="38100" dir="2700000" algn="tl">
                  <a:srgbClr val="000000">
                    <a:alpha val="43137"/>
                  </a:srgbClr>
                </a:outerShdw>
              </a:effectLst>
            </a:endParaRPr>
          </a:p>
          <a:p>
            <a:endParaRPr lang="ar-SA" dirty="0">
              <a:effectLst>
                <a:outerShdw blurRad="38100" dist="38100" dir="2700000" algn="tl">
                  <a:srgbClr val="000000">
                    <a:alpha val="43137"/>
                  </a:srgbClr>
                </a:outerShdw>
              </a:effectLst>
            </a:endParaRP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18011" y="509451"/>
            <a:ext cx="8112035" cy="1292662"/>
          </a:xfrm>
          <a:prstGeom prst="rect">
            <a:avLst/>
          </a:prstGeom>
          <a:noFill/>
        </p:spPr>
        <p:txBody>
          <a:bodyPr wrap="square" rtlCol="1">
            <a:spAutoFit/>
          </a:bodyPr>
          <a:lstStyle/>
          <a:p>
            <a:r>
              <a:rPr lang="en-US" sz="1800" u="sng" dirty="0" smtClean="0">
                <a:solidFill>
                  <a:srgbClr val="FFFF00"/>
                </a:solidFill>
                <a:effectLst>
                  <a:outerShdw blurRad="38100" dist="38100" dir="2700000" algn="tl">
                    <a:srgbClr val="000000">
                      <a:alpha val="43137"/>
                    </a:srgbClr>
                  </a:outerShdw>
                </a:effectLst>
              </a:rPr>
              <a:t>GAP 3</a:t>
            </a:r>
            <a:r>
              <a:rPr lang="en-US" sz="1800" dirty="0" smtClean="0">
                <a:solidFill>
                  <a:srgbClr val="FFFF00"/>
                </a:solidFill>
                <a:effectLst>
                  <a:outerShdw blurRad="38100" dist="38100" dir="2700000" algn="tl">
                    <a:srgbClr val="000000">
                      <a:alpha val="43137"/>
                    </a:srgbClr>
                  </a:outerShdw>
                </a:effectLst>
              </a:rPr>
              <a:t>: service specification versus service Delivery: as a result of role ambiguity and conflict, poor employee job fit and poor technology-job fit, inappropriate supervisory control system, lack of perceived control and lack of team work.</a:t>
            </a:r>
          </a:p>
          <a:p>
            <a:endParaRPr lang="ar-SA" dirty="0"/>
          </a:p>
        </p:txBody>
      </p:sp>
      <p:sp>
        <p:nvSpPr>
          <p:cNvPr id="3" name="TextBox 2"/>
          <p:cNvSpPr txBox="1"/>
          <p:nvPr/>
        </p:nvSpPr>
        <p:spPr>
          <a:xfrm>
            <a:off x="770709" y="1815737"/>
            <a:ext cx="7694022" cy="4524315"/>
          </a:xfrm>
          <a:prstGeom prst="rect">
            <a:avLst/>
          </a:prstGeom>
          <a:noFill/>
        </p:spPr>
        <p:txBody>
          <a:bodyPr wrap="square" rtlCol="1">
            <a:spAutoFit/>
          </a:bodyPr>
          <a:lstStyle/>
          <a:p>
            <a:r>
              <a:rPr lang="en-US" b="1" u="sng" dirty="0" smtClean="0">
                <a:effectLst>
                  <a:outerShdw blurRad="38100" dist="38100" dir="2700000" algn="tl">
                    <a:srgbClr val="000000">
                      <a:alpha val="43137"/>
                    </a:srgbClr>
                  </a:outerShdw>
                </a:effectLst>
              </a:rPr>
              <a:t>Dimensions of gap</a:t>
            </a:r>
            <a:r>
              <a:rPr lang="en-US" dirty="0" smtClean="0">
                <a:effectLst>
                  <a:outerShdw blurRad="38100" dist="38100" dir="2700000" algn="tl">
                    <a:srgbClr val="000000">
                      <a:alpha val="43137"/>
                    </a:srgbClr>
                  </a:outerShdw>
                </a:effectLst>
              </a:rPr>
              <a:t>:</a:t>
            </a:r>
          </a:p>
          <a:p>
            <a:endParaRPr lang="en-US" dirty="0" smtClean="0">
              <a:effectLst>
                <a:outerShdw blurRad="38100" dist="38100" dir="2700000" algn="tl">
                  <a:srgbClr val="000000">
                    <a:alpha val="43137"/>
                  </a:srgbClr>
                </a:outerShdw>
              </a:effectLst>
            </a:endParaRPr>
          </a:p>
          <a:p>
            <a:r>
              <a:rPr lang="en-US" b="1" dirty="0" smtClean="0">
                <a:solidFill>
                  <a:srgbClr val="FFC000"/>
                </a:solidFill>
                <a:effectLst>
                  <a:outerShdw blurRad="38100" dist="38100" dir="2700000" algn="tl">
                    <a:srgbClr val="000000">
                      <a:alpha val="43137"/>
                    </a:srgbClr>
                  </a:outerShdw>
                </a:effectLst>
              </a:rPr>
              <a:t>Selection Criteria</a:t>
            </a:r>
            <a:r>
              <a:rPr lang="en-US" dirty="0" smtClean="0">
                <a:effectLst>
                  <a:outerShdw blurRad="38100" dist="38100" dir="2700000" algn="tl">
                    <a:srgbClr val="000000">
                      <a:alpha val="43137"/>
                    </a:srgbClr>
                  </a:outerShdw>
                </a:effectLst>
              </a:rPr>
              <a:t>:  recruitment procedure of new employees and upgrading the existing employees.</a:t>
            </a:r>
          </a:p>
          <a:p>
            <a:endParaRPr lang="en-US" dirty="0" smtClean="0">
              <a:effectLst>
                <a:outerShdw blurRad="38100" dist="38100" dir="2700000" algn="tl">
                  <a:srgbClr val="000000">
                    <a:alpha val="43137"/>
                  </a:srgbClr>
                </a:outerShdw>
              </a:effectLst>
            </a:endParaRPr>
          </a:p>
          <a:p>
            <a:r>
              <a:rPr lang="en-US" b="1" dirty="0" smtClean="0">
                <a:solidFill>
                  <a:srgbClr val="FFC000"/>
                </a:solidFill>
                <a:effectLst>
                  <a:outerShdw blurRad="38100" dist="38100" dir="2700000" algn="tl">
                    <a:srgbClr val="000000">
                      <a:alpha val="43137"/>
                    </a:srgbClr>
                  </a:outerShdw>
                </a:effectLst>
              </a:rPr>
              <a:t>Voice Of Internal Customer</a:t>
            </a:r>
            <a:r>
              <a:rPr lang="en-US" dirty="0" smtClean="0">
                <a:effectLst>
                  <a:outerShdw blurRad="38100" dist="38100" dir="2700000" algn="tl">
                    <a:srgbClr val="000000">
                      <a:alpha val="43137"/>
                    </a:srgbClr>
                  </a:outerShdw>
                </a:effectLst>
              </a:rPr>
              <a:t>: meeting and discussion between managers and employee and the effect internal customer on the company.</a:t>
            </a:r>
          </a:p>
          <a:p>
            <a:endParaRPr lang="en-US" dirty="0" smtClean="0">
              <a:effectLst>
                <a:outerShdw blurRad="38100" dist="38100" dir="2700000" algn="tl">
                  <a:srgbClr val="000000">
                    <a:alpha val="43137"/>
                  </a:srgbClr>
                </a:outerShdw>
              </a:effectLst>
            </a:endParaRPr>
          </a:p>
          <a:p>
            <a:r>
              <a:rPr lang="en-US" b="1" dirty="0" smtClean="0">
                <a:solidFill>
                  <a:srgbClr val="FFC000"/>
                </a:solidFill>
                <a:effectLst>
                  <a:outerShdw blurRad="38100" dist="38100" dir="2700000" algn="tl">
                    <a:srgbClr val="000000">
                      <a:alpha val="43137"/>
                    </a:srgbClr>
                  </a:outerShdw>
                </a:effectLst>
              </a:rPr>
              <a:t>Implementing Suggestions</a:t>
            </a:r>
            <a:r>
              <a:rPr lang="en-US" dirty="0" smtClean="0">
                <a:effectLst>
                  <a:outerShdw blurRad="38100" dist="38100" dir="2700000" algn="tl">
                    <a:srgbClr val="000000">
                      <a:alpha val="43137"/>
                    </a:srgbClr>
                  </a:outerShdw>
                </a:effectLst>
              </a:rPr>
              <a:t>:  follow up meeting result on the company.</a:t>
            </a:r>
          </a:p>
          <a:p>
            <a:endParaRPr lang="ar-SA" dirty="0">
              <a:effectLst>
                <a:outerShdw blurRad="38100" dist="38100" dir="2700000" algn="tl">
                  <a:srgbClr val="000000">
                    <a:alpha val="43137"/>
                  </a:srgbClr>
                </a:outerShdw>
              </a:effectLst>
            </a:endParaRP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48640" y="483326"/>
            <a:ext cx="8307977" cy="1138773"/>
          </a:xfrm>
          <a:prstGeom prst="rect">
            <a:avLst/>
          </a:prstGeom>
          <a:noFill/>
        </p:spPr>
        <p:txBody>
          <a:bodyPr wrap="square" rtlCol="1">
            <a:spAutoFit/>
          </a:bodyPr>
          <a:lstStyle/>
          <a:p>
            <a:r>
              <a:rPr lang="en-US" sz="2200" u="sng" dirty="0" smtClean="0">
                <a:solidFill>
                  <a:srgbClr val="FFFF00"/>
                </a:solidFill>
                <a:effectLst>
                  <a:outerShdw blurRad="38100" dist="38100" dir="2700000" algn="tl">
                    <a:srgbClr val="000000">
                      <a:alpha val="43137"/>
                    </a:srgbClr>
                  </a:outerShdw>
                </a:effectLst>
              </a:rPr>
              <a:t>GAP4</a:t>
            </a:r>
            <a:r>
              <a:rPr lang="en-US" sz="2200" dirty="0" smtClean="0">
                <a:solidFill>
                  <a:srgbClr val="FFFF00"/>
                </a:solidFill>
                <a:effectLst>
                  <a:outerShdw blurRad="38100" dist="38100" dir="2700000" algn="tl">
                    <a:srgbClr val="000000">
                      <a:alpha val="43137"/>
                    </a:srgbClr>
                  </a:outerShdw>
                </a:effectLst>
              </a:rPr>
              <a:t>: service delivery versus external communication: as a result of inadequate horizontal communication and propensity to over promise.</a:t>
            </a:r>
          </a:p>
          <a:p>
            <a:endParaRPr lang="ar-SA" dirty="0"/>
          </a:p>
        </p:txBody>
      </p:sp>
      <p:sp>
        <p:nvSpPr>
          <p:cNvPr id="3" name="TextBox 2"/>
          <p:cNvSpPr txBox="1"/>
          <p:nvPr/>
        </p:nvSpPr>
        <p:spPr>
          <a:xfrm>
            <a:off x="561703" y="1595021"/>
            <a:ext cx="7563394" cy="5262979"/>
          </a:xfrm>
          <a:prstGeom prst="rect">
            <a:avLst/>
          </a:prstGeom>
          <a:noFill/>
        </p:spPr>
        <p:txBody>
          <a:bodyPr wrap="square" rtlCol="1">
            <a:spAutoFit/>
          </a:bodyPr>
          <a:lstStyle/>
          <a:p>
            <a:r>
              <a:rPr lang="en-US" b="1" u="sng" dirty="0" smtClean="0">
                <a:effectLst>
                  <a:outerShdw blurRad="38100" dist="38100" dir="2700000" algn="tl">
                    <a:srgbClr val="000000">
                      <a:alpha val="43137"/>
                    </a:srgbClr>
                  </a:outerShdw>
                </a:effectLst>
              </a:rPr>
              <a:t>Dimensions of gap:</a:t>
            </a:r>
            <a:endParaRPr lang="en-US" dirty="0" smtClean="0">
              <a:effectLst>
                <a:outerShdw blurRad="38100" dist="38100" dir="2700000" algn="tl">
                  <a:srgbClr val="000000">
                    <a:alpha val="43137"/>
                  </a:srgbClr>
                </a:outerShdw>
              </a:effectLst>
            </a:endParaRPr>
          </a:p>
          <a:p>
            <a:endParaRPr lang="en-US" b="1" dirty="0" smtClean="0">
              <a:effectLst>
                <a:outerShdw blurRad="38100" dist="38100" dir="2700000" algn="tl">
                  <a:srgbClr val="000000">
                    <a:alpha val="43137"/>
                  </a:srgbClr>
                </a:outerShdw>
              </a:effectLst>
            </a:endParaRPr>
          </a:p>
          <a:p>
            <a:r>
              <a:rPr lang="en-US" b="1" dirty="0" smtClean="0">
                <a:solidFill>
                  <a:srgbClr val="FFC000"/>
                </a:solidFill>
                <a:effectLst>
                  <a:outerShdw blurRad="38100" dist="38100" dir="2700000" algn="tl">
                    <a:srgbClr val="000000">
                      <a:alpha val="43137"/>
                    </a:srgbClr>
                  </a:outerShdw>
                </a:effectLst>
              </a:rPr>
              <a:t>Time</a:t>
            </a:r>
            <a:r>
              <a:rPr lang="en-US" dirty="0" smtClean="0">
                <a:solidFill>
                  <a:srgbClr val="FFC000"/>
                </a:solidFill>
                <a:effectLst>
                  <a:outerShdw blurRad="38100" dist="38100" dir="2700000" algn="tl">
                    <a:srgbClr val="000000">
                      <a:alpha val="43137"/>
                    </a:srgbClr>
                  </a:outerShdw>
                </a:effectLst>
              </a:rPr>
              <a:t>: </a:t>
            </a:r>
            <a:r>
              <a:rPr lang="en-US" dirty="0" smtClean="0">
                <a:effectLst>
                  <a:outerShdw blurRad="38100" dist="38100" dir="2700000" algn="tl">
                    <a:srgbClr val="000000">
                      <a:alpha val="43137"/>
                    </a:srgbClr>
                  </a:outerShdw>
                </a:effectLst>
              </a:rPr>
              <a:t>time to perform different services within the company to minimize waiting time.</a:t>
            </a:r>
          </a:p>
          <a:p>
            <a:endParaRPr lang="en-US" dirty="0" smtClean="0">
              <a:effectLst>
                <a:outerShdw blurRad="38100" dist="38100" dir="2700000" algn="tl">
                  <a:srgbClr val="000000">
                    <a:alpha val="43137"/>
                  </a:srgbClr>
                </a:outerShdw>
              </a:effectLst>
            </a:endParaRPr>
          </a:p>
          <a:p>
            <a:r>
              <a:rPr lang="en-US" b="1" dirty="0" smtClean="0">
                <a:solidFill>
                  <a:srgbClr val="FFC000"/>
                </a:solidFill>
                <a:effectLst>
                  <a:outerShdw blurRad="38100" dist="38100" dir="2700000" algn="tl">
                    <a:srgbClr val="000000">
                      <a:alpha val="43137"/>
                    </a:srgbClr>
                  </a:outerShdw>
                </a:effectLst>
              </a:rPr>
              <a:t>Quality:</a:t>
            </a:r>
            <a:r>
              <a:rPr lang="en-US" dirty="0" smtClean="0">
                <a:solidFill>
                  <a:srgbClr val="FFC000"/>
                </a:solidFill>
                <a:effectLst>
                  <a:outerShdw blurRad="38100" dist="38100" dir="2700000" algn="tl">
                    <a:srgbClr val="000000">
                      <a:alpha val="43137"/>
                    </a:srgbClr>
                  </a:outerShdw>
                </a:effectLst>
              </a:rPr>
              <a:t> </a:t>
            </a:r>
            <a:r>
              <a:rPr lang="en-US" dirty="0" smtClean="0">
                <a:effectLst>
                  <a:outerShdw blurRad="38100" dist="38100" dir="2700000" algn="tl">
                    <a:srgbClr val="000000">
                      <a:alpha val="43137"/>
                    </a:srgbClr>
                  </a:outerShdw>
                </a:effectLst>
              </a:rPr>
              <a:t>capability of company to provide the best quality less unwanted effect on the general environment.</a:t>
            </a:r>
          </a:p>
          <a:p>
            <a:endParaRPr lang="en-US" dirty="0" smtClean="0">
              <a:effectLst>
                <a:outerShdw blurRad="38100" dist="38100" dir="2700000" algn="tl">
                  <a:srgbClr val="000000">
                    <a:alpha val="43137"/>
                  </a:srgbClr>
                </a:outerShdw>
              </a:effectLst>
            </a:endParaRPr>
          </a:p>
          <a:p>
            <a:pPr rtl="1"/>
            <a:r>
              <a:rPr lang="en-US" b="1" dirty="0" smtClean="0">
                <a:solidFill>
                  <a:srgbClr val="FFC000"/>
                </a:solidFill>
                <a:effectLst>
                  <a:outerShdw blurRad="38100" dist="38100" dir="2700000" algn="tl">
                    <a:srgbClr val="000000">
                      <a:alpha val="43137"/>
                    </a:srgbClr>
                  </a:outerShdw>
                </a:effectLst>
              </a:rPr>
              <a:t>Fitting and customization</a:t>
            </a:r>
            <a:r>
              <a:rPr lang="en-US" dirty="0" smtClean="0">
                <a:solidFill>
                  <a:srgbClr val="FFC000"/>
                </a:solidFill>
                <a:effectLst>
                  <a:outerShdw blurRad="38100" dist="38100" dir="2700000" algn="tl">
                    <a:srgbClr val="000000">
                      <a:alpha val="43137"/>
                    </a:srgbClr>
                  </a:outerShdw>
                </a:effectLst>
              </a:rPr>
              <a:t>: </a:t>
            </a:r>
            <a:r>
              <a:rPr lang="en-US" dirty="0" smtClean="0">
                <a:effectLst>
                  <a:outerShdw blurRad="38100" dist="38100" dir="2700000" algn="tl">
                    <a:srgbClr val="000000">
                      <a:alpha val="43137"/>
                    </a:srgbClr>
                  </a:outerShdw>
                </a:effectLst>
              </a:rPr>
              <a:t>providing services as customers need without delay.</a:t>
            </a:r>
          </a:p>
          <a:p>
            <a:pPr rtl="1"/>
            <a:endParaRPr lang="en-US" dirty="0" smtClean="0">
              <a:effectLst>
                <a:outerShdw blurRad="38100" dist="38100" dir="2700000" algn="tl">
                  <a:srgbClr val="000000">
                    <a:alpha val="43137"/>
                  </a:srgbClr>
                </a:outerShdw>
              </a:effectLst>
            </a:endParaRPr>
          </a:p>
          <a:p>
            <a:r>
              <a:rPr lang="en-US" b="1" dirty="0" smtClean="0">
                <a:solidFill>
                  <a:srgbClr val="FFC000"/>
                </a:solidFill>
                <a:effectLst>
                  <a:outerShdw blurRad="38100" dist="38100" dir="2700000" algn="tl">
                    <a:srgbClr val="000000">
                      <a:alpha val="43137"/>
                    </a:srgbClr>
                  </a:outerShdw>
                </a:effectLst>
              </a:rPr>
              <a:t>Way of communication</a:t>
            </a:r>
            <a:r>
              <a:rPr lang="en-US" b="1" dirty="0" smtClean="0">
                <a:effectLst>
                  <a:outerShdw blurRad="38100" dist="38100" dir="2700000" algn="tl">
                    <a:srgbClr val="000000">
                      <a:alpha val="43137"/>
                    </a:srgbClr>
                  </a:outerShdw>
                </a:effectLst>
              </a:rPr>
              <a:t>:</a:t>
            </a:r>
            <a:r>
              <a:rPr lang="en-US" dirty="0" smtClean="0">
                <a:effectLst>
                  <a:outerShdw blurRad="38100" dist="38100" dir="2700000" algn="tl">
                    <a:srgbClr val="000000">
                      <a:alpha val="43137"/>
                    </a:srgbClr>
                  </a:outerShdw>
                </a:effectLst>
              </a:rPr>
              <a:t> to reach to provider service and communication media</a:t>
            </a:r>
          </a:p>
          <a:p>
            <a:endParaRPr lang="ar-SA" dirty="0">
              <a:effectLst>
                <a:outerShdw blurRad="38100" dist="38100" dir="2700000" algn="tl">
                  <a:srgbClr val="000000">
                    <a:alpha val="43137"/>
                  </a:srgbClr>
                </a:outerShdw>
              </a:effectLst>
            </a:endParaRP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44136" y="418011"/>
            <a:ext cx="8425543" cy="7540526"/>
          </a:xfrm>
          <a:prstGeom prst="rect">
            <a:avLst/>
          </a:prstGeom>
          <a:noFill/>
        </p:spPr>
        <p:txBody>
          <a:bodyPr wrap="square" rtlCol="1">
            <a:spAutoFit/>
          </a:bodyPr>
          <a:lstStyle/>
          <a:p>
            <a:r>
              <a:rPr lang="en-US" sz="2200" u="sng" dirty="0" smtClean="0">
                <a:solidFill>
                  <a:srgbClr val="FFFF00"/>
                </a:solidFill>
                <a:effectLst>
                  <a:outerShdw blurRad="38100" dist="38100" dir="2700000" algn="tl">
                    <a:srgbClr val="000000">
                      <a:alpha val="43137"/>
                    </a:srgbClr>
                  </a:outerShdw>
                </a:effectLst>
              </a:rPr>
              <a:t>GAP5</a:t>
            </a:r>
            <a:r>
              <a:rPr lang="en-US" sz="2200" dirty="0" smtClean="0">
                <a:solidFill>
                  <a:srgbClr val="FFFF00"/>
                </a:solidFill>
                <a:effectLst>
                  <a:outerShdw blurRad="38100" dist="38100" dir="2700000" algn="tl">
                    <a:srgbClr val="000000">
                      <a:alpha val="43137"/>
                    </a:srgbClr>
                  </a:outerShdw>
                </a:effectLst>
              </a:rPr>
              <a:t>: the discrepancy between customer expectations and their perceptions of service delivered: as a result of the influences exerted from the customer side and the short falls (gap) on the part of the service provider, in this case, customer expectations are influenced by the extent of personal need, word of mouth recommendation and past service experiences. </a:t>
            </a:r>
          </a:p>
          <a:p>
            <a:endParaRPr lang="en-US" sz="2200" dirty="0" smtClean="0">
              <a:solidFill>
                <a:srgbClr val="FFFF00"/>
              </a:solidFill>
              <a:effectLst>
                <a:outerShdw blurRad="38100" dist="38100" dir="2700000" algn="tl">
                  <a:srgbClr val="000000">
                    <a:alpha val="43137"/>
                  </a:srgbClr>
                </a:outerShdw>
              </a:effectLst>
            </a:endParaRPr>
          </a:p>
          <a:p>
            <a:r>
              <a:rPr lang="en-US" sz="2000" b="1" u="sng" dirty="0" smtClean="0">
                <a:effectLst>
                  <a:outerShdw blurRad="38100" dist="38100" dir="2700000" algn="tl">
                    <a:srgbClr val="000000">
                      <a:alpha val="43137"/>
                    </a:srgbClr>
                  </a:outerShdw>
                </a:effectLst>
              </a:rPr>
              <a:t>Dimensions of gap:</a:t>
            </a:r>
          </a:p>
          <a:p>
            <a:endParaRPr lang="en-US" sz="2000" b="1" u="sng" dirty="0" smtClean="0">
              <a:effectLst>
                <a:outerShdw blurRad="38100" dist="38100" dir="2700000" algn="tl">
                  <a:srgbClr val="000000">
                    <a:alpha val="43137"/>
                  </a:srgbClr>
                </a:outerShdw>
              </a:effectLst>
            </a:endParaRPr>
          </a:p>
          <a:p>
            <a:pPr>
              <a:buFont typeface="Arial" pitchFamily="34" charset="0"/>
              <a:buChar char="•"/>
            </a:pPr>
            <a:r>
              <a:rPr lang="en-US" sz="2000" dirty="0" smtClean="0">
                <a:solidFill>
                  <a:srgbClr val="FFC000"/>
                </a:solidFill>
                <a:effectLst>
                  <a:outerShdw blurRad="38100" dist="38100" dir="2700000" algn="tl">
                    <a:srgbClr val="000000">
                      <a:alpha val="43137"/>
                    </a:srgbClr>
                  </a:outerShdw>
                </a:effectLst>
              </a:rPr>
              <a:t>Tangibles</a:t>
            </a:r>
            <a:r>
              <a:rPr lang="en-US" sz="2000" dirty="0" smtClean="0">
                <a:effectLst>
                  <a:outerShdw blurRad="38100" dist="38100" dir="2700000" algn="tl">
                    <a:srgbClr val="000000">
                      <a:alpha val="43137"/>
                    </a:srgbClr>
                  </a:outerShdw>
                </a:effectLst>
              </a:rPr>
              <a:t>: physical facilities, equipment and personal appearance.</a:t>
            </a:r>
          </a:p>
          <a:p>
            <a:endParaRPr lang="en-US" sz="2000" dirty="0" smtClean="0">
              <a:effectLst>
                <a:outerShdw blurRad="38100" dist="38100" dir="2700000" algn="tl">
                  <a:srgbClr val="000000">
                    <a:alpha val="43137"/>
                  </a:srgbClr>
                </a:outerShdw>
              </a:effectLst>
            </a:endParaRPr>
          </a:p>
          <a:p>
            <a:pPr>
              <a:buFont typeface="Arial" pitchFamily="34" charset="0"/>
              <a:buChar char="•"/>
            </a:pPr>
            <a:r>
              <a:rPr lang="en-US" sz="2000" dirty="0" smtClean="0">
                <a:solidFill>
                  <a:srgbClr val="FFC000"/>
                </a:solidFill>
                <a:effectLst>
                  <a:outerShdw blurRad="38100" dist="38100" dir="2700000" algn="tl">
                    <a:srgbClr val="000000">
                      <a:alpha val="43137"/>
                    </a:srgbClr>
                  </a:outerShdw>
                </a:effectLst>
              </a:rPr>
              <a:t>Reliability: </a:t>
            </a:r>
            <a:r>
              <a:rPr lang="en-US" sz="2000" dirty="0" smtClean="0">
                <a:effectLst>
                  <a:outerShdw blurRad="38100" dist="38100" dir="2700000" algn="tl">
                    <a:srgbClr val="000000">
                      <a:alpha val="43137"/>
                    </a:srgbClr>
                  </a:outerShdw>
                </a:effectLst>
              </a:rPr>
              <a:t>ability to perform the promised service dependably and accurately.</a:t>
            </a:r>
          </a:p>
          <a:p>
            <a:endParaRPr lang="en-US" sz="2000" dirty="0" smtClean="0">
              <a:effectLst>
                <a:outerShdw blurRad="38100" dist="38100" dir="2700000" algn="tl">
                  <a:srgbClr val="000000">
                    <a:alpha val="43137"/>
                  </a:srgbClr>
                </a:outerShdw>
              </a:effectLst>
            </a:endParaRPr>
          </a:p>
          <a:p>
            <a:pPr>
              <a:buFont typeface="Arial" pitchFamily="34" charset="0"/>
              <a:buChar char="•"/>
            </a:pPr>
            <a:r>
              <a:rPr lang="en-US" sz="2000" dirty="0" smtClean="0">
                <a:solidFill>
                  <a:srgbClr val="FFC000"/>
                </a:solidFill>
                <a:effectLst>
                  <a:outerShdw blurRad="38100" dist="38100" dir="2700000" algn="tl">
                    <a:srgbClr val="000000">
                      <a:alpha val="43137"/>
                    </a:srgbClr>
                  </a:outerShdw>
                </a:effectLst>
              </a:rPr>
              <a:t>Responsiveness</a:t>
            </a:r>
            <a:r>
              <a:rPr lang="en-US" sz="2000" dirty="0" smtClean="0">
                <a:effectLst>
                  <a:outerShdw blurRad="38100" dist="38100" dir="2700000" algn="tl">
                    <a:srgbClr val="000000">
                      <a:alpha val="43137"/>
                    </a:srgbClr>
                  </a:outerShdw>
                </a:effectLst>
              </a:rPr>
              <a:t>: Willingness to help customers and provide prompt services.</a:t>
            </a:r>
          </a:p>
          <a:p>
            <a:pPr>
              <a:buFont typeface="Arial" pitchFamily="34" charset="0"/>
              <a:buChar char="•"/>
            </a:pPr>
            <a:endParaRPr lang="en-US" sz="2000" dirty="0" smtClean="0">
              <a:effectLst>
                <a:outerShdw blurRad="38100" dist="38100" dir="2700000" algn="tl">
                  <a:srgbClr val="000000">
                    <a:alpha val="43137"/>
                  </a:srgbClr>
                </a:outerShdw>
              </a:effectLst>
            </a:endParaRPr>
          </a:p>
          <a:p>
            <a:pPr>
              <a:buFont typeface="Arial" pitchFamily="34" charset="0"/>
              <a:buChar char="•"/>
            </a:pPr>
            <a:r>
              <a:rPr lang="en-US" sz="2000" dirty="0" smtClean="0">
                <a:solidFill>
                  <a:srgbClr val="FFC000"/>
                </a:solidFill>
                <a:effectLst>
                  <a:outerShdw blurRad="38100" dist="38100" dir="2700000" algn="tl">
                    <a:srgbClr val="000000">
                      <a:alpha val="43137"/>
                    </a:srgbClr>
                  </a:outerShdw>
                </a:effectLst>
              </a:rPr>
              <a:t>Assurance:</a:t>
            </a:r>
            <a:r>
              <a:rPr lang="en-US" sz="2000" dirty="0" smtClean="0">
                <a:effectLst>
                  <a:outerShdw blurRad="38100" dist="38100" dir="2700000" algn="tl">
                    <a:srgbClr val="000000">
                      <a:alpha val="43137"/>
                    </a:srgbClr>
                  </a:outerShdw>
                </a:effectLst>
              </a:rPr>
              <a:t> include competence and courtesy, credibility and security.</a:t>
            </a:r>
          </a:p>
          <a:p>
            <a:endParaRPr lang="en-US" sz="2000" dirty="0" smtClean="0">
              <a:effectLst>
                <a:outerShdw blurRad="38100" dist="38100" dir="2700000" algn="tl">
                  <a:srgbClr val="000000">
                    <a:alpha val="43137"/>
                  </a:srgbClr>
                </a:outerShdw>
              </a:effectLst>
            </a:endParaRPr>
          </a:p>
          <a:p>
            <a:pPr>
              <a:buFont typeface="Arial" pitchFamily="34" charset="0"/>
              <a:buChar char="•"/>
            </a:pPr>
            <a:r>
              <a:rPr lang="en-US" sz="2000" dirty="0" smtClean="0">
                <a:solidFill>
                  <a:srgbClr val="FFC000"/>
                </a:solidFill>
                <a:effectLst>
                  <a:outerShdw blurRad="38100" dist="38100" dir="2700000" algn="tl">
                    <a:srgbClr val="000000">
                      <a:alpha val="43137"/>
                    </a:srgbClr>
                  </a:outerShdw>
                </a:effectLst>
              </a:rPr>
              <a:t>Empathy: </a:t>
            </a:r>
            <a:r>
              <a:rPr lang="en-US" sz="2000" dirty="0" smtClean="0">
                <a:effectLst>
                  <a:outerShdw blurRad="38100" dist="38100" dir="2700000" algn="tl">
                    <a:srgbClr val="000000">
                      <a:alpha val="43137"/>
                    </a:srgbClr>
                  </a:outerShdw>
                </a:effectLst>
              </a:rPr>
              <a:t>include access, communication, understanding the customer” caring and individualization attention that the firm provide to its customers. </a:t>
            </a:r>
          </a:p>
          <a:p>
            <a:r>
              <a:rPr lang="en-US" sz="2000" dirty="0" smtClean="0">
                <a:effectLst>
                  <a:outerShdw blurRad="38100" dist="38100" dir="2700000" algn="tl">
                    <a:srgbClr val="000000">
                      <a:alpha val="43137"/>
                    </a:srgbClr>
                  </a:outerShdw>
                </a:effectLst>
              </a:rPr>
              <a:t>  </a:t>
            </a:r>
          </a:p>
          <a:p>
            <a:endParaRPr lang="en-US" sz="2200" dirty="0" smtClean="0">
              <a:solidFill>
                <a:srgbClr val="FFFF00"/>
              </a:solidFill>
              <a:effectLst>
                <a:outerShdw blurRad="38100" dist="38100" dir="2700000" algn="tl">
                  <a:srgbClr val="000000">
                    <a:alpha val="43137"/>
                  </a:srgbClr>
                </a:outerShdw>
              </a:effectLst>
            </a:endParaRPr>
          </a:p>
          <a:p>
            <a:r>
              <a:rPr lang="en-US" dirty="0" smtClean="0">
                <a:solidFill>
                  <a:srgbClr val="FFFF00"/>
                </a:solidFill>
              </a:rPr>
              <a:t> </a:t>
            </a:r>
          </a:p>
          <a:p>
            <a:endParaRPr lang="ar-SA" dirty="0">
              <a:solidFill>
                <a:srgbClr val="FFFF00"/>
              </a:solidFill>
            </a:endParaRP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22514" y="378823"/>
            <a:ext cx="8229599" cy="1384995"/>
          </a:xfrm>
          <a:prstGeom prst="rect">
            <a:avLst/>
          </a:prstGeom>
          <a:noFill/>
        </p:spPr>
        <p:txBody>
          <a:bodyPr wrap="square" rtlCol="1">
            <a:spAutoFit/>
          </a:bodyPr>
          <a:lstStyle/>
          <a:p>
            <a:r>
              <a:rPr lang="en-US" sz="2000" u="sng" dirty="0" smtClean="0">
                <a:solidFill>
                  <a:srgbClr val="FFFF00"/>
                </a:solidFill>
                <a:effectLst>
                  <a:outerShdw blurRad="38100" dist="38100" dir="2700000" algn="tl">
                    <a:srgbClr val="000000">
                      <a:alpha val="43137"/>
                    </a:srgbClr>
                  </a:outerShdw>
                </a:effectLst>
              </a:rPr>
              <a:t>GAP6</a:t>
            </a:r>
            <a:r>
              <a:rPr lang="en-US" sz="2000" dirty="0" smtClean="0">
                <a:solidFill>
                  <a:srgbClr val="FFFF00"/>
                </a:solidFill>
                <a:effectLst>
                  <a:outerShdw blurRad="38100" dist="38100" dir="2700000" algn="tl">
                    <a:srgbClr val="000000">
                      <a:alpha val="43137"/>
                    </a:srgbClr>
                  </a:outerShdw>
                </a:effectLst>
              </a:rPr>
              <a:t>: the discrepancy between customer expectation and employee, perception: as a result of the difference in the understanding of customer expectations by front-line service providers.</a:t>
            </a:r>
          </a:p>
          <a:p>
            <a:endParaRPr lang="ar-SA" dirty="0"/>
          </a:p>
        </p:txBody>
      </p:sp>
      <p:sp>
        <p:nvSpPr>
          <p:cNvPr id="4" name="TextBox 3"/>
          <p:cNvSpPr txBox="1"/>
          <p:nvPr/>
        </p:nvSpPr>
        <p:spPr>
          <a:xfrm>
            <a:off x="535577" y="1817089"/>
            <a:ext cx="7628709" cy="5262979"/>
          </a:xfrm>
          <a:prstGeom prst="rect">
            <a:avLst/>
          </a:prstGeom>
          <a:noFill/>
        </p:spPr>
        <p:txBody>
          <a:bodyPr wrap="square" rtlCol="1">
            <a:spAutoFit/>
          </a:bodyPr>
          <a:lstStyle/>
          <a:p>
            <a:r>
              <a:rPr lang="en-US" b="1" u="sng" dirty="0" smtClean="0">
                <a:effectLst>
                  <a:outerShdw blurRad="38100" dist="38100" dir="2700000" algn="tl">
                    <a:srgbClr val="000000">
                      <a:alpha val="43137"/>
                    </a:srgbClr>
                  </a:outerShdw>
                </a:effectLst>
              </a:rPr>
              <a:t>Dimensions of gap:</a:t>
            </a:r>
          </a:p>
          <a:p>
            <a:endParaRPr lang="en-US" b="1" u="sng" dirty="0" smtClean="0">
              <a:effectLst>
                <a:outerShdw blurRad="38100" dist="38100" dir="2700000" algn="tl">
                  <a:srgbClr val="000000">
                    <a:alpha val="43137"/>
                  </a:srgbClr>
                </a:outerShdw>
              </a:effectLst>
            </a:endParaRPr>
          </a:p>
          <a:p>
            <a:pPr>
              <a:buFont typeface="Arial" pitchFamily="34" charset="0"/>
              <a:buChar char="•"/>
            </a:pPr>
            <a:r>
              <a:rPr lang="en-US" dirty="0" smtClean="0">
                <a:solidFill>
                  <a:srgbClr val="FFC000"/>
                </a:solidFill>
                <a:effectLst>
                  <a:outerShdw blurRad="38100" dist="38100" dir="2700000" algn="tl">
                    <a:srgbClr val="000000">
                      <a:alpha val="43137"/>
                    </a:srgbClr>
                  </a:outerShdw>
                </a:effectLst>
              </a:rPr>
              <a:t>Tangibility:</a:t>
            </a:r>
          </a:p>
          <a:p>
            <a:pPr>
              <a:buFont typeface="Arial" pitchFamily="34" charset="0"/>
              <a:buChar char="•"/>
            </a:pPr>
            <a:endParaRPr lang="en-US" dirty="0" smtClean="0">
              <a:solidFill>
                <a:srgbClr val="FFC000"/>
              </a:solidFill>
              <a:effectLst>
                <a:outerShdw blurRad="38100" dist="38100" dir="2700000" algn="tl">
                  <a:srgbClr val="000000">
                    <a:alpha val="43137"/>
                  </a:srgbClr>
                </a:outerShdw>
              </a:effectLst>
            </a:endParaRPr>
          </a:p>
          <a:p>
            <a:pPr>
              <a:buFont typeface="Arial" pitchFamily="34" charset="0"/>
              <a:buChar char="•"/>
            </a:pPr>
            <a:r>
              <a:rPr lang="en-US" dirty="0" smtClean="0">
                <a:solidFill>
                  <a:srgbClr val="FFC000"/>
                </a:solidFill>
                <a:effectLst>
                  <a:outerShdw blurRad="38100" dist="38100" dir="2700000" algn="tl">
                    <a:srgbClr val="000000">
                      <a:alpha val="43137"/>
                    </a:srgbClr>
                  </a:outerShdw>
                </a:effectLst>
              </a:rPr>
              <a:t>Reliability:</a:t>
            </a:r>
          </a:p>
          <a:p>
            <a:pPr>
              <a:buFont typeface="Arial" pitchFamily="34" charset="0"/>
              <a:buChar char="•"/>
            </a:pPr>
            <a:endParaRPr lang="en-US" dirty="0" smtClean="0">
              <a:solidFill>
                <a:srgbClr val="FFC000"/>
              </a:solidFill>
              <a:effectLst>
                <a:outerShdw blurRad="38100" dist="38100" dir="2700000" algn="tl">
                  <a:srgbClr val="000000">
                    <a:alpha val="43137"/>
                  </a:srgbClr>
                </a:outerShdw>
              </a:effectLst>
            </a:endParaRPr>
          </a:p>
          <a:p>
            <a:pPr>
              <a:buFont typeface="Arial" pitchFamily="34" charset="0"/>
              <a:buChar char="•"/>
            </a:pPr>
            <a:r>
              <a:rPr lang="en-US" dirty="0" smtClean="0">
                <a:solidFill>
                  <a:srgbClr val="FFC000"/>
                </a:solidFill>
                <a:effectLst>
                  <a:outerShdw blurRad="38100" dist="38100" dir="2700000" algn="tl">
                    <a:srgbClr val="000000">
                      <a:alpha val="43137"/>
                    </a:srgbClr>
                  </a:outerShdw>
                </a:effectLst>
              </a:rPr>
              <a:t>Responsiveness:</a:t>
            </a:r>
          </a:p>
          <a:p>
            <a:pPr>
              <a:buFont typeface="Arial" pitchFamily="34" charset="0"/>
              <a:buChar char="•"/>
            </a:pPr>
            <a:endParaRPr lang="en-US" dirty="0" smtClean="0">
              <a:solidFill>
                <a:srgbClr val="FFC000"/>
              </a:solidFill>
              <a:effectLst>
                <a:outerShdw blurRad="38100" dist="38100" dir="2700000" algn="tl">
                  <a:srgbClr val="000000">
                    <a:alpha val="43137"/>
                  </a:srgbClr>
                </a:outerShdw>
              </a:effectLst>
            </a:endParaRPr>
          </a:p>
          <a:p>
            <a:pPr>
              <a:buFont typeface="Arial" pitchFamily="34" charset="0"/>
              <a:buChar char="•"/>
            </a:pPr>
            <a:r>
              <a:rPr lang="en-US" dirty="0" smtClean="0">
                <a:solidFill>
                  <a:srgbClr val="FFC000"/>
                </a:solidFill>
                <a:effectLst>
                  <a:outerShdw blurRad="38100" dist="38100" dir="2700000" algn="tl">
                    <a:srgbClr val="000000">
                      <a:alpha val="43137"/>
                    </a:srgbClr>
                  </a:outerShdw>
                </a:effectLst>
              </a:rPr>
              <a:t>Confidence:</a:t>
            </a:r>
          </a:p>
          <a:p>
            <a:pPr>
              <a:buFont typeface="Arial" pitchFamily="34" charset="0"/>
              <a:buChar char="•"/>
            </a:pPr>
            <a:endParaRPr lang="en-US" dirty="0" smtClean="0">
              <a:solidFill>
                <a:srgbClr val="FFC000"/>
              </a:solidFill>
              <a:effectLst>
                <a:outerShdw blurRad="38100" dist="38100" dir="2700000" algn="tl">
                  <a:srgbClr val="000000">
                    <a:alpha val="43137"/>
                  </a:srgbClr>
                </a:outerShdw>
              </a:effectLst>
            </a:endParaRPr>
          </a:p>
          <a:p>
            <a:pPr>
              <a:buFont typeface="Arial" pitchFamily="34" charset="0"/>
              <a:buChar char="•"/>
            </a:pPr>
            <a:r>
              <a:rPr lang="en-US" dirty="0" smtClean="0">
                <a:solidFill>
                  <a:srgbClr val="FFC000"/>
                </a:solidFill>
                <a:effectLst>
                  <a:outerShdw blurRad="38100" dist="38100" dir="2700000" algn="tl">
                    <a:srgbClr val="000000">
                      <a:alpha val="43137"/>
                    </a:srgbClr>
                  </a:outerShdw>
                </a:effectLst>
              </a:rPr>
              <a:t>Empathy:</a:t>
            </a:r>
          </a:p>
          <a:p>
            <a:pPr>
              <a:buFont typeface="Arial" pitchFamily="34" charset="0"/>
              <a:buChar char="•"/>
            </a:pPr>
            <a:endParaRPr lang="en-US" dirty="0" smtClean="0">
              <a:solidFill>
                <a:srgbClr val="FFC000"/>
              </a:solidFill>
              <a:effectLst>
                <a:outerShdw blurRad="38100" dist="38100" dir="2700000" algn="tl">
                  <a:srgbClr val="000000">
                    <a:alpha val="43137"/>
                  </a:srgbClr>
                </a:outerShdw>
              </a:effectLst>
            </a:endParaRPr>
          </a:p>
          <a:p>
            <a:pPr>
              <a:buFont typeface="Arial" pitchFamily="34" charset="0"/>
              <a:buChar char="•"/>
            </a:pPr>
            <a:r>
              <a:rPr lang="en-US" dirty="0" smtClean="0">
                <a:solidFill>
                  <a:srgbClr val="FFC000"/>
                </a:solidFill>
                <a:effectLst>
                  <a:outerShdw blurRad="38100" dist="38100" dir="2700000" algn="tl">
                    <a:srgbClr val="000000">
                      <a:alpha val="43137"/>
                    </a:srgbClr>
                  </a:outerShdw>
                </a:effectLst>
              </a:rPr>
              <a:t>Process:</a:t>
            </a:r>
          </a:p>
          <a:p>
            <a:endParaRPr lang="en-US" dirty="0" smtClean="0">
              <a:effectLst>
                <a:outerShdw blurRad="38100" dist="38100" dir="2700000" algn="tl">
                  <a:srgbClr val="000000">
                    <a:alpha val="43137"/>
                  </a:srgbClr>
                </a:outerShdw>
              </a:effectLst>
            </a:endParaRP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40080" y="431074"/>
            <a:ext cx="7798526" cy="1384995"/>
          </a:xfrm>
          <a:prstGeom prst="rect">
            <a:avLst/>
          </a:prstGeom>
          <a:noFill/>
        </p:spPr>
        <p:txBody>
          <a:bodyPr wrap="square" rtlCol="1">
            <a:spAutoFit/>
          </a:bodyPr>
          <a:lstStyle/>
          <a:p>
            <a:r>
              <a:rPr lang="en-US" sz="2000" u="sng" dirty="0" smtClean="0">
                <a:solidFill>
                  <a:srgbClr val="FFFF00"/>
                </a:solidFill>
                <a:effectLst>
                  <a:outerShdw blurRad="38100" dist="38100" dir="2700000" algn="tl">
                    <a:srgbClr val="000000">
                      <a:alpha val="43137"/>
                    </a:srgbClr>
                  </a:outerShdw>
                </a:effectLst>
              </a:rPr>
              <a:t>GAP7</a:t>
            </a:r>
            <a:r>
              <a:rPr lang="en-US" sz="2000" dirty="0" smtClean="0">
                <a:solidFill>
                  <a:srgbClr val="FFFF00"/>
                </a:solidFill>
                <a:effectLst>
                  <a:outerShdw blurRad="38100" dist="38100" dir="2700000" algn="tl">
                    <a:srgbClr val="000000">
                      <a:alpha val="43137"/>
                    </a:srgbClr>
                  </a:outerShdw>
                </a:effectLst>
              </a:rPr>
              <a:t>: the discrepancy between employee perceptions and management   perception: as a result of the difference in the understanding of customer expectation between managers and service providers.</a:t>
            </a:r>
          </a:p>
          <a:p>
            <a:endParaRPr lang="ar-SA" dirty="0"/>
          </a:p>
        </p:txBody>
      </p:sp>
      <p:sp>
        <p:nvSpPr>
          <p:cNvPr id="3" name="TextBox 2"/>
          <p:cNvSpPr txBox="1"/>
          <p:nvPr/>
        </p:nvSpPr>
        <p:spPr>
          <a:xfrm>
            <a:off x="836023" y="1933303"/>
            <a:ext cx="7563394" cy="4893647"/>
          </a:xfrm>
          <a:prstGeom prst="rect">
            <a:avLst/>
          </a:prstGeom>
          <a:noFill/>
        </p:spPr>
        <p:txBody>
          <a:bodyPr wrap="square" rtlCol="1">
            <a:spAutoFit/>
          </a:bodyPr>
          <a:lstStyle/>
          <a:p>
            <a:r>
              <a:rPr lang="en-US" b="1" u="sng" dirty="0" smtClean="0">
                <a:effectLst>
                  <a:outerShdw blurRad="38100" dist="38100" dir="2700000" algn="tl">
                    <a:srgbClr val="000000">
                      <a:alpha val="43137"/>
                    </a:srgbClr>
                  </a:outerShdw>
                </a:effectLst>
              </a:rPr>
              <a:t>Dimensions of gap:</a:t>
            </a:r>
          </a:p>
          <a:p>
            <a:endParaRPr lang="en-US" dirty="0" smtClean="0"/>
          </a:p>
          <a:p>
            <a:pPr>
              <a:buFont typeface="Arial" pitchFamily="34" charset="0"/>
              <a:buChar char="•"/>
            </a:pPr>
            <a:r>
              <a:rPr lang="en-US" dirty="0" smtClean="0">
                <a:solidFill>
                  <a:srgbClr val="FFC000"/>
                </a:solidFill>
                <a:effectLst>
                  <a:outerShdw blurRad="38100" dist="38100" dir="2700000" algn="tl">
                    <a:srgbClr val="000000">
                      <a:alpha val="43137"/>
                    </a:srgbClr>
                  </a:outerShdw>
                </a:effectLst>
              </a:rPr>
              <a:t>Directing:</a:t>
            </a:r>
          </a:p>
          <a:p>
            <a:pPr>
              <a:buFont typeface="Arial" pitchFamily="34" charset="0"/>
              <a:buChar char="•"/>
            </a:pPr>
            <a:endParaRPr lang="en-US" dirty="0" smtClean="0">
              <a:solidFill>
                <a:srgbClr val="FFC000"/>
              </a:solidFill>
              <a:effectLst>
                <a:outerShdw blurRad="38100" dist="38100" dir="2700000" algn="tl">
                  <a:srgbClr val="000000">
                    <a:alpha val="43137"/>
                  </a:srgbClr>
                </a:outerShdw>
              </a:effectLst>
            </a:endParaRPr>
          </a:p>
          <a:p>
            <a:pPr>
              <a:buFont typeface="Arial" pitchFamily="34" charset="0"/>
              <a:buChar char="•"/>
            </a:pPr>
            <a:r>
              <a:rPr lang="en-US" dirty="0" smtClean="0">
                <a:solidFill>
                  <a:srgbClr val="FFC000"/>
                </a:solidFill>
                <a:effectLst>
                  <a:outerShdw blurRad="38100" dist="38100" dir="2700000" algn="tl">
                    <a:srgbClr val="000000">
                      <a:alpha val="43137"/>
                    </a:srgbClr>
                  </a:outerShdw>
                </a:effectLst>
              </a:rPr>
              <a:t>Development:</a:t>
            </a:r>
          </a:p>
          <a:p>
            <a:pPr>
              <a:buFont typeface="Arial" pitchFamily="34" charset="0"/>
              <a:buChar char="•"/>
            </a:pPr>
            <a:endParaRPr lang="en-US" dirty="0" smtClean="0">
              <a:solidFill>
                <a:srgbClr val="FFC000"/>
              </a:solidFill>
              <a:effectLst>
                <a:outerShdw blurRad="38100" dist="38100" dir="2700000" algn="tl">
                  <a:srgbClr val="000000">
                    <a:alpha val="43137"/>
                  </a:srgbClr>
                </a:outerShdw>
              </a:effectLst>
            </a:endParaRPr>
          </a:p>
          <a:p>
            <a:pPr>
              <a:buFont typeface="Arial" pitchFamily="34" charset="0"/>
              <a:buChar char="•"/>
            </a:pPr>
            <a:r>
              <a:rPr lang="en-US" dirty="0" smtClean="0">
                <a:solidFill>
                  <a:srgbClr val="FFC000"/>
                </a:solidFill>
                <a:effectLst>
                  <a:outerShdw blurRad="38100" dist="38100" dir="2700000" algn="tl">
                    <a:srgbClr val="000000">
                      <a:alpha val="43137"/>
                    </a:srgbClr>
                  </a:outerShdw>
                </a:effectLst>
              </a:rPr>
              <a:t>Learning:</a:t>
            </a:r>
          </a:p>
          <a:p>
            <a:pPr>
              <a:buFont typeface="Arial" pitchFamily="34" charset="0"/>
              <a:buChar char="•"/>
            </a:pPr>
            <a:r>
              <a:rPr lang="en-US" dirty="0" smtClean="0">
                <a:solidFill>
                  <a:srgbClr val="FFC000"/>
                </a:solidFill>
                <a:effectLst>
                  <a:outerShdw blurRad="38100" dist="38100" dir="2700000" algn="tl">
                    <a:srgbClr val="000000">
                      <a:alpha val="43137"/>
                    </a:srgbClr>
                  </a:outerShdw>
                </a:effectLst>
              </a:rPr>
              <a:t> </a:t>
            </a:r>
            <a:r>
              <a:rPr lang="ar-SA" dirty="0" smtClean="0">
                <a:solidFill>
                  <a:srgbClr val="FFC000"/>
                </a:solidFill>
                <a:effectLst>
                  <a:outerShdw blurRad="38100" dist="38100" dir="2700000" algn="tl">
                    <a:srgbClr val="000000">
                      <a:alpha val="43137"/>
                    </a:srgbClr>
                  </a:outerShdw>
                </a:effectLst>
              </a:rPr>
              <a:t>                                     </a:t>
            </a:r>
            <a:endParaRPr lang="en-US" dirty="0" smtClean="0">
              <a:solidFill>
                <a:srgbClr val="FFC000"/>
              </a:solidFill>
              <a:effectLst>
                <a:outerShdw blurRad="38100" dist="38100" dir="2700000" algn="tl">
                  <a:srgbClr val="000000">
                    <a:alpha val="43137"/>
                  </a:srgbClr>
                </a:outerShdw>
              </a:effectLst>
            </a:endParaRPr>
          </a:p>
          <a:p>
            <a:pPr>
              <a:buFont typeface="Arial" pitchFamily="34" charset="0"/>
              <a:buChar char="•"/>
            </a:pPr>
            <a:r>
              <a:rPr lang="en-US" dirty="0" smtClean="0">
                <a:solidFill>
                  <a:srgbClr val="FFC000"/>
                </a:solidFill>
                <a:effectLst>
                  <a:outerShdw blurRad="38100" dist="38100" dir="2700000" algn="tl">
                    <a:srgbClr val="000000">
                      <a:alpha val="43137"/>
                    </a:srgbClr>
                  </a:outerShdw>
                </a:effectLst>
              </a:rPr>
              <a:t>Needs:</a:t>
            </a:r>
          </a:p>
          <a:p>
            <a:pPr>
              <a:buFont typeface="Arial" pitchFamily="34" charset="0"/>
              <a:buChar char="•"/>
            </a:pPr>
            <a:endParaRPr lang="en-US" dirty="0" smtClean="0">
              <a:solidFill>
                <a:srgbClr val="FFC000"/>
              </a:solidFill>
              <a:effectLst>
                <a:outerShdw blurRad="38100" dist="38100" dir="2700000" algn="tl">
                  <a:srgbClr val="000000">
                    <a:alpha val="43137"/>
                  </a:srgbClr>
                </a:outerShdw>
              </a:effectLst>
            </a:endParaRPr>
          </a:p>
          <a:p>
            <a:pPr>
              <a:buFont typeface="Arial" pitchFamily="34" charset="0"/>
              <a:buChar char="•"/>
            </a:pPr>
            <a:r>
              <a:rPr lang="en-US" dirty="0" smtClean="0">
                <a:solidFill>
                  <a:srgbClr val="FFC000"/>
                </a:solidFill>
                <a:effectLst>
                  <a:outerShdw blurRad="38100" dist="38100" dir="2700000" algn="tl">
                    <a:srgbClr val="000000">
                      <a:alpha val="43137"/>
                    </a:srgbClr>
                  </a:outerShdw>
                </a:effectLst>
              </a:rPr>
              <a:t>Trust:</a:t>
            </a:r>
          </a:p>
          <a:p>
            <a:r>
              <a:rPr lang="en-US" b="1" dirty="0" smtClean="0"/>
              <a:t> </a:t>
            </a:r>
            <a:endParaRPr lang="en-US" dirty="0" smtClean="0"/>
          </a:p>
          <a:p>
            <a:endParaRPr lang="ar-SA" dirty="0"/>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31520" y="261257"/>
            <a:ext cx="7471954" cy="1323439"/>
          </a:xfrm>
          <a:prstGeom prst="rect">
            <a:avLst/>
          </a:prstGeom>
          <a:noFill/>
        </p:spPr>
        <p:txBody>
          <a:bodyPr wrap="square" rtlCol="1">
            <a:spAutoFit/>
          </a:bodyPr>
          <a:lstStyle/>
          <a:p>
            <a:r>
              <a:rPr lang="en-US" dirty="0" smtClean="0"/>
              <a:t> </a:t>
            </a:r>
          </a:p>
          <a:p>
            <a:r>
              <a:rPr lang="en-US" sz="3200" b="1" dirty="0" smtClean="0">
                <a:solidFill>
                  <a:srgbClr val="FFFF00"/>
                </a:solidFill>
                <a:effectLst>
                  <a:outerShdw blurRad="38100" dist="38100" dir="2700000" algn="tl">
                    <a:srgbClr val="000000">
                      <a:alpha val="43137"/>
                    </a:srgbClr>
                  </a:outerShdw>
                </a:effectLst>
              </a:rPr>
              <a:t>Data collection method:</a:t>
            </a:r>
            <a:endParaRPr lang="en-US" sz="3200" dirty="0" smtClean="0">
              <a:solidFill>
                <a:srgbClr val="FFFF00"/>
              </a:solidFill>
              <a:effectLst>
                <a:outerShdw blurRad="38100" dist="38100" dir="2700000" algn="tl">
                  <a:srgbClr val="000000">
                    <a:alpha val="43137"/>
                  </a:srgbClr>
                </a:outerShdw>
              </a:effectLst>
            </a:endParaRPr>
          </a:p>
          <a:p>
            <a:endParaRPr lang="ar-SA" dirty="0"/>
          </a:p>
        </p:txBody>
      </p:sp>
      <p:sp>
        <p:nvSpPr>
          <p:cNvPr id="3" name="TextBox 2"/>
          <p:cNvSpPr txBox="1"/>
          <p:nvPr/>
        </p:nvSpPr>
        <p:spPr>
          <a:xfrm>
            <a:off x="679268" y="1841863"/>
            <a:ext cx="8190411" cy="4893647"/>
          </a:xfrm>
          <a:prstGeom prst="rect">
            <a:avLst/>
          </a:prstGeom>
          <a:noFill/>
        </p:spPr>
        <p:txBody>
          <a:bodyPr wrap="square" rtlCol="1">
            <a:spAutoFit/>
          </a:bodyPr>
          <a:lstStyle/>
          <a:p>
            <a:pPr>
              <a:buFont typeface="Arial" pitchFamily="34" charset="0"/>
              <a:buChar char="•"/>
            </a:pPr>
            <a:r>
              <a:rPr lang="en-US" dirty="0" smtClean="0">
                <a:solidFill>
                  <a:srgbClr val="FFC000"/>
                </a:solidFill>
              </a:rPr>
              <a:t> we divide the project into two parts</a:t>
            </a:r>
            <a:r>
              <a:rPr lang="en-US" dirty="0" smtClean="0"/>
              <a:t>.</a:t>
            </a:r>
          </a:p>
          <a:p>
            <a:r>
              <a:rPr lang="en-US" dirty="0" smtClean="0"/>
              <a:t> customer's side and the company side.</a:t>
            </a:r>
          </a:p>
          <a:p>
            <a:pPr>
              <a:buFont typeface="Arial" pitchFamily="34" charset="0"/>
              <a:buChar char="•"/>
            </a:pPr>
            <a:r>
              <a:rPr lang="en-US" dirty="0" smtClean="0"/>
              <a:t> For customer side after translating the </a:t>
            </a:r>
            <a:r>
              <a:rPr lang="en-US" dirty="0" smtClean="0">
                <a:solidFill>
                  <a:srgbClr val="FFC000"/>
                </a:solidFill>
              </a:rPr>
              <a:t>English</a:t>
            </a:r>
            <a:r>
              <a:rPr lang="en-US" dirty="0" smtClean="0"/>
              <a:t> questionnaires to </a:t>
            </a:r>
            <a:r>
              <a:rPr lang="en-US" dirty="0" smtClean="0">
                <a:solidFill>
                  <a:srgbClr val="FFC000"/>
                </a:solidFill>
              </a:rPr>
              <a:t>Arabic</a:t>
            </a:r>
            <a:r>
              <a:rPr lang="en-US" dirty="0" smtClean="0"/>
              <a:t> </a:t>
            </a:r>
          </a:p>
          <a:p>
            <a:pPr>
              <a:buFont typeface="Arial" pitchFamily="34" charset="0"/>
              <a:buChar char="•"/>
            </a:pPr>
            <a:r>
              <a:rPr lang="en-US" dirty="0" smtClean="0"/>
              <a:t> chose the sample size which was student on the university. Using their break to collect our questionnaires .</a:t>
            </a:r>
          </a:p>
          <a:p>
            <a:pPr>
              <a:buFont typeface="Arial" pitchFamily="34" charset="0"/>
              <a:buChar char="•"/>
            </a:pPr>
            <a:r>
              <a:rPr lang="en-US" dirty="0" smtClean="0"/>
              <a:t> each respondent was </a:t>
            </a:r>
            <a:r>
              <a:rPr lang="en-US" dirty="0" smtClean="0">
                <a:solidFill>
                  <a:srgbClr val="FFC000"/>
                </a:solidFill>
              </a:rPr>
              <a:t>asked</a:t>
            </a:r>
            <a:r>
              <a:rPr lang="en-US" dirty="0" smtClean="0"/>
              <a:t>  if  he or she had time to answer the questionnaires to give us the most appropriate answer about their opinion.</a:t>
            </a:r>
          </a:p>
          <a:p>
            <a:pPr>
              <a:buFont typeface="Arial" pitchFamily="34" charset="0"/>
              <a:buChar char="•"/>
            </a:pPr>
            <a:r>
              <a:rPr lang="en-US" dirty="0" smtClean="0"/>
              <a:t>A sample size of </a:t>
            </a:r>
            <a:r>
              <a:rPr lang="en-US" dirty="0" smtClean="0">
                <a:solidFill>
                  <a:srgbClr val="FFC000"/>
                </a:solidFill>
              </a:rPr>
              <a:t>100</a:t>
            </a:r>
            <a:r>
              <a:rPr lang="en-US" dirty="0" smtClean="0"/>
              <a:t> respondents was taken for each type of customers questionnaires which include four category gap 1,gap 5 of its tow side and gap 6</a:t>
            </a:r>
          </a:p>
          <a:p>
            <a:endParaRPr lang="ar-SA" dirty="0"/>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18457" y="704774"/>
            <a:ext cx="7406640" cy="6001643"/>
          </a:xfrm>
          <a:prstGeom prst="rect">
            <a:avLst/>
          </a:prstGeom>
          <a:noFill/>
        </p:spPr>
        <p:txBody>
          <a:bodyPr wrap="square" rtlCol="1">
            <a:spAutoFit/>
          </a:bodyPr>
          <a:lstStyle/>
          <a:p>
            <a:r>
              <a:rPr lang="en-US" dirty="0" smtClean="0">
                <a:solidFill>
                  <a:srgbClr val="FFFF00"/>
                </a:solidFill>
              </a:rPr>
              <a:t>The company side</a:t>
            </a:r>
          </a:p>
          <a:p>
            <a:endParaRPr lang="en-US" sz="2000" dirty="0" smtClean="0"/>
          </a:p>
          <a:p>
            <a:endParaRPr lang="en-US" sz="2000" dirty="0" smtClean="0"/>
          </a:p>
          <a:p>
            <a:endParaRPr lang="en-US" sz="2000" dirty="0" smtClean="0"/>
          </a:p>
          <a:p>
            <a:r>
              <a:rPr lang="en-US" sz="2000" dirty="0" smtClean="0"/>
              <a:t> which was more difficult to collect its relevant data because of the </a:t>
            </a:r>
            <a:r>
              <a:rPr lang="en-US" sz="2000" dirty="0" smtClean="0">
                <a:solidFill>
                  <a:srgbClr val="FFC000"/>
                </a:solidFill>
              </a:rPr>
              <a:t>company rule and limitation </a:t>
            </a:r>
            <a:r>
              <a:rPr lang="en-US" sz="2000" dirty="0" smtClean="0"/>
              <a:t>about number of questionnaires and the content of questionnaires. </a:t>
            </a:r>
          </a:p>
          <a:p>
            <a:r>
              <a:rPr lang="en-US" sz="2000" dirty="0" smtClean="0"/>
              <a:t> This problem take the largest time on our project because they say that" the company only </a:t>
            </a:r>
            <a:r>
              <a:rPr lang="en-US" sz="2000" dirty="0" smtClean="0">
                <a:solidFill>
                  <a:srgbClr val="FFC000"/>
                </a:solidFill>
              </a:rPr>
              <a:t>take 25 questionnaires </a:t>
            </a:r>
            <a:r>
              <a:rPr lang="en-US" sz="2000" dirty="0" smtClean="0"/>
              <a:t>of the all number " which mean the big problem for data collection process also mean  poor data by the way finally we reach to </a:t>
            </a:r>
            <a:r>
              <a:rPr lang="en-US" sz="2000" dirty="0" smtClean="0">
                <a:solidFill>
                  <a:srgbClr val="FFC000"/>
                </a:solidFill>
              </a:rPr>
              <a:t>Corporate sales manager\North Area</a:t>
            </a:r>
            <a:r>
              <a:rPr lang="en-US" sz="2000" dirty="0" smtClean="0"/>
              <a:t> who promise to help us as much as possible , after a week they told  they will answer our needs, we send  </a:t>
            </a:r>
            <a:r>
              <a:rPr lang="en-US" sz="2000" dirty="0" smtClean="0">
                <a:solidFill>
                  <a:srgbClr val="FFC000"/>
                </a:solidFill>
              </a:rPr>
              <a:t>email</a:t>
            </a:r>
            <a:r>
              <a:rPr lang="en-US" sz="2000" dirty="0" smtClean="0"/>
              <a:t> to company contain all questionnaires that we need for our project , we wait about 45 day until finally they send answered questionnaires to their branch in Nablus- </a:t>
            </a:r>
            <a:r>
              <a:rPr lang="en-US" sz="2000" dirty="0" err="1" smtClean="0"/>
              <a:t>Rafeidia</a:t>
            </a:r>
            <a:r>
              <a:rPr lang="en-US" sz="2000" dirty="0" smtClean="0"/>
              <a:t> service center-JAWWAL collect the questionnaires as they say </a:t>
            </a:r>
            <a:r>
              <a:rPr lang="en-US" sz="2000" dirty="0" smtClean="0">
                <a:solidFill>
                  <a:srgbClr val="FFC000"/>
                </a:solidFill>
              </a:rPr>
              <a:t>electronically</a:t>
            </a:r>
            <a:r>
              <a:rPr lang="en-US" sz="2000" dirty="0" smtClean="0"/>
              <a:t> then they </a:t>
            </a:r>
            <a:r>
              <a:rPr lang="en-US" sz="2000" dirty="0" smtClean="0">
                <a:solidFill>
                  <a:srgbClr val="FFC000"/>
                </a:solidFill>
              </a:rPr>
              <a:t>print</a:t>
            </a:r>
            <a:r>
              <a:rPr lang="en-US" sz="2000" dirty="0" smtClean="0"/>
              <a:t> it and send them to us.</a:t>
            </a:r>
          </a:p>
          <a:p>
            <a:endParaRPr lang="ar-SA" sz="2000" dirty="0"/>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sz="4400" dirty="0" smtClean="0">
                <a:solidFill>
                  <a:srgbClr val="FFFF00"/>
                </a:solidFill>
              </a:rPr>
              <a:t>DATA ANALYSIS </a:t>
            </a:r>
            <a:endParaRPr lang="ar-SA" sz="4400" dirty="0">
              <a:solidFill>
                <a:srgbClr val="FFFF00"/>
              </a:solidFill>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rtl="0"/>
            <a:r>
              <a:rPr lang="en-US" dirty="0" err="1" smtClean="0">
                <a:solidFill>
                  <a:srgbClr val="FFFF00"/>
                </a:solidFill>
              </a:rPr>
              <a:t>Jawwal</a:t>
            </a:r>
            <a:r>
              <a:rPr lang="en-US" dirty="0" smtClean="0">
                <a:solidFill>
                  <a:srgbClr val="FFFF00"/>
                </a:solidFill>
              </a:rPr>
              <a:t> company</a:t>
            </a:r>
            <a:endParaRPr lang="ar-SA" dirty="0">
              <a:solidFill>
                <a:srgbClr val="FFFF00"/>
              </a:solidFill>
            </a:endParaRPr>
          </a:p>
        </p:txBody>
      </p:sp>
      <p:sp>
        <p:nvSpPr>
          <p:cNvPr id="3" name="عنصر نائب للمحتوى 2"/>
          <p:cNvSpPr>
            <a:spLocks noGrp="1"/>
          </p:cNvSpPr>
          <p:nvPr>
            <p:ph idx="1"/>
          </p:nvPr>
        </p:nvSpPr>
        <p:spPr/>
        <p:txBody>
          <a:bodyPr/>
          <a:lstStyle/>
          <a:p>
            <a:pPr algn="l" rtl="0"/>
            <a:r>
              <a:rPr lang="en-US" dirty="0" smtClean="0"/>
              <a:t>Communications is the most important thing in the word that all people most to communicate each other people speed and right of case study we choose JAWWAL which is the first Palestinian Provider for communication services, it helps all people to communicate through the latest technology regardless of the hard political, economical and social obstacles facing it.</a:t>
            </a:r>
            <a:endParaRPr lang="ar-SA" dirty="0"/>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731520" y="1959429"/>
            <a:ext cx="7733211" cy="4462760"/>
          </a:xfrm>
          <a:prstGeom prst="rect">
            <a:avLst/>
          </a:prstGeom>
          <a:noFill/>
        </p:spPr>
        <p:txBody>
          <a:bodyPr wrap="square" rtlCol="1">
            <a:spAutoFit/>
          </a:bodyPr>
          <a:lstStyle/>
          <a:p>
            <a:r>
              <a:rPr lang="en-US" sz="2000" dirty="0" smtClean="0"/>
              <a:t>Analysis of data is a process of inspecting, cleaning, transforming, and modeling </a:t>
            </a:r>
            <a:r>
              <a:rPr lang="en-US" sz="2000" dirty="0" smtClean="0">
                <a:hlinkClick r:id="rId2"/>
              </a:rPr>
              <a:t>data</a:t>
            </a:r>
            <a:r>
              <a:rPr lang="en-US" sz="2000" dirty="0" smtClean="0"/>
              <a:t> with the goal of highlighting useful </a:t>
            </a:r>
            <a:r>
              <a:rPr lang="en-US" sz="2000" dirty="0" smtClean="0">
                <a:hlinkClick r:id="rId3"/>
              </a:rPr>
              <a:t>information</a:t>
            </a:r>
            <a:r>
              <a:rPr lang="en-US" sz="2000" dirty="0" smtClean="0"/>
              <a:t>, suggesting conclusions, and supporting decision making. Data analysis has multiple facets and approaches, encompassing diverse techniques under a variety of names, in different business, science, and social science domains.</a:t>
            </a:r>
          </a:p>
          <a:p>
            <a:r>
              <a:rPr lang="en-US" sz="2000" dirty="0" smtClean="0">
                <a:hlinkClick r:id="rId4"/>
              </a:rPr>
              <a:t>Data mining</a:t>
            </a:r>
            <a:r>
              <a:rPr lang="en-US" sz="2000" dirty="0" smtClean="0"/>
              <a:t> is a particular data analysis technique that focuses on modeling and knowledge discovery for predictive rather than purely descriptive purposes. </a:t>
            </a:r>
            <a:r>
              <a:rPr lang="en-US" sz="2000" dirty="0" smtClean="0">
                <a:hlinkClick r:id="rId5"/>
              </a:rPr>
              <a:t>Business intelligence</a:t>
            </a:r>
            <a:r>
              <a:rPr lang="en-US" sz="2000" dirty="0" smtClean="0"/>
              <a:t> covers data analysis that relies heavily on aggregation, focusing on business information. In </a:t>
            </a:r>
            <a:r>
              <a:rPr lang="en-US" sz="2000" dirty="0" smtClean="0">
                <a:hlinkClick r:id="rId6" tooltip="Statistics"/>
              </a:rPr>
              <a:t>statistical applications</a:t>
            </a:r>
            <a:r>
              <a:rPr lang="en-US" sz="2000" dirty="0" smtClean="0"/>
              <a:t>, some people divide data analysis into </a:t>
            </a:r>
            <a:r>
              <a:rPr lang="en-US" sz="2000" dirty="0" smtClean="0">
                <a:hlinkClick r:id="rId7"/>
              </a:rPr>
              <a:t>descriptive statistics</a:t>
            </a:r>
            <a:r>
              <a:rPr lang="en-US" sz="2000" dirty="0" smtClean="0"/>
              <a:t>, </a:t>
            </a:r>
            <a:r>
              <a:rPr lang="en-US" sz="2000" dirty="0" smtClean="0">
                <a:hlinkClick r:id="rId8"/>
              </a:rPr>
              <a:t>exploratory data analysis</a:t>
            </a:r>
            <a:r>
              <a:rPr lang="en-US" sz="2000" dirty="0" smtClean="0"/>
              <a:t>, and </a:t>
            </a:r>
            <a:r>
              <a:rPr lang="en-US" sz="2000" dirty="0" smtClean="0">
                <a:hlinkClick r:id="rId9" tooltip="Confirmatory data analysis"/>
              </a:rPr>
              <a:t>confirmatory data analysis</a:t>
            </a:r>
            <a:r>
              <a:rPr lang="en-US" sz="2000" dirty="0" smtClean="0"/>
              <a:t>.</a:t>
            </a:r>
          </a:p>
          <a:p>
            <a:pPr algn="r"/>
            <a:r>
              <a:rPr lang="en-US" sz="2000" dirty="0" smtClean="0"/>
              <a:t>( Wikipedia. May 2011)</a:t>
            </a:r>
          </a:p>
          <a:p>
            <a:endParaRPr lang="ar-SA" sz="2000" dirty="0"/>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731520" y="457200"/>
            <a:ext cx="7380514" cy="584775"/>
          </a:xfrm>
          <a:prstGeom prst="rect">
            <a:avLst/>
          </a:prstGeom>
          <a:noFill/>
        </p:spPr>
        <p:txBody>
          <a:bodyPr wrap="square" rtlCol="1">
            <a:spAutoFit/>
          </a:bodyPr>
          <a:lstStyle/>
          <a:p>
            <a:r>
              <a:rPr lang="en-US" sz="3200" dirty="0" smtClean="0">
                <a:solidFill>
                  <a:srgbClr val="FFFF00"/>
                </a:solidFill>
                <a:effectLst>
                  <a:outerShdw blurRad="38100" dist="38100" dir="2700000" algn="tl">
                    <a:srgbClr val="000000">
                      <a:alpha val="43137"/>
                    </a:srgbClr>
                  </a:outerShdw>
                </a:effectLst>
              </a:rPr>
              <a:t>Program used in analysis</a:t>
            </a:r>
            <a:endParaRPr lang="ar-SA" sz="3200" dirty="0">
              <a:solidFill>
                <a:srgbClr val="FFFF00"/>
              </a:solidFill>
              <a:effectLst>
                <a:outerShdw blurRad="38100" dist="38100" dir="2700000" algn="tl">
                  <a:srgbClr val="000000">
                    <a:alpha val="43137"/>
                  </a:srgbClr>
                </a:outerShdw>
              </a:effectLst>
            </a:endParaRPr>
          </a:p>
        </p:txBody>
      </p:sp>
      <p:sp>
        <p:nvSpPr>
          <p:cNvPr id="7" name="TextBox 6"/>
          <p:cNvSpPr txBox="1"/>
          <p:nvPr/>
        </p:nvSpPr>
        <p:spPr>
          <a:xfrm>
            <a:off x="796834" y="1972491"/>
            <a:ext cx="7824652" cy="4401205"/>
          </a:xfrm>
          <a:prstGeom prst="rect">
            <a:avLst/>
          </a:prstGeom>
          <a:noFill/>
        </p:spPr>
        <p:txBody>
          <a:bodyPr wrap="square" rtlCol="1">
            <a:spAutoFit/>
          </a:bodyPr>
          <a:lstStyle/>
          <a:p>
            <a:r>
              <a:rPr lang="en-US" sz="2000" b="1" dirty="0" smtClean="0"/>
              <a:t>SPSS</a:t>
            </a:r>
          </a:p>
          <a:p>
            <a:r>
              <a:rPr lang="en-US" sz="2000" dirty="0" smtClean="0"/>
              <a:t> (originally, Statistical Package for the Social Sciences) was released in its first version in 1968 after being developed by </a:t>
            </a:r>
            <a:r>
              <a:rPr lang="en-US" sz="2000" u="sng" dirty="0" smtClean="0">
                <a:hlinkClick r:id="rId2"/>
              </a:rPr>
              <a:t>Norman H. </a:t>
            </a:r>
            <a:r>
              <a:rPr lang="en-US" sz="2000" u="sng" dirty="0" err="1" smtClean="0">
                <a:hlinkClick r:id="rId2"/>
              </a:rPr>
              <a:t>Nie</a:t>
            </a:r>
            <a:r>
              <a:rPr lang="en-US" sz="2000" dirty="0" smtClean="0"/>
              <a:t> and C. </a:t>
            </a:r>
            <a:r>
              <a:rPr lang="en-US" sz="2000" dirty="0" err="1" smtClean="0"/>
              <a:t>Hadlai</a:t>
            </a:r>
            <a:r>
              <a:rPr lang="en-US" sz="2000" dirty="0" smtClean="0"/>
              <a:t> Hull. SPSS is among the most widely used programs for </a:t>
            </a:r>
            <a:r>
              <a:rPr lang="en-US" sz="2000" u="sng" dirty="0" smtClean="0">
                <a:hlinkClick r:id="rId3" tooltip="Statistics"/>
              </a:rPr>
              <a:t>statistical analysis</a:t>
            </a:r>
            <a:r>
              <a:rPr lang="en-US" sz="2000" dirty="0" smtClean="0"/>
              <a:t> in </a:t>
            </a:r>
            <a:r>
              <a:rPr lang="en-US" sz="2000" u="sng" dirty="0" smtClean="0">
                <a:hlinkClick r:id="rId4" tooltip="Social science"/>
              </a:rPr>
              <a:t>social science</a:t>
            </a:r>
            <a:r>
              <a:rPr lang="en-US" sz="2000" dirty="0" smtClean="0"/>
              <a:t>. It is used by market researchers, health researchers, survey companies, government, education researchers, marketing organizations and others. ( Wikipedia. April 2011)</a:t>
            </a:r>
          </a:p>
          <a:p>
            <a:endParaRPr lang="en-US" sz="2000" dirty="0" smtClean="0"/>
          </a:p>
          <a:p>
            <a:r>
              <a:rPr lang="en-US" sz="2000" u="sng" dirty="0" smtClean="0"/>
              <a:t>Data collected analyze using SPSS program </a:t>
            </a:r>
            <a:r>
              <a:rPr lang="en-US" sz="2000" dirty="0" smtClean="0"/>
              <a:t>.We use this program to </a:t>
            </a:r>
            <a:r>
              <a:rPr lang="en-US" sz="2000" dirty="0" smtClean="0">
                <a:solidFill>
                  <a:srgbClr val="FFC000"/>
                </a:solidFill>
              </a:rPr>
              <a:t>filling all raw data </a:t>
            </a:r>
            <a:r>
              <a:rPr lang="en-US" sz="2000" dirty="0" smtClean="0"/>
              <a:t>of each gap from questionnaires collected with each gap side in separated file, then a statistical analysis was done, especially </a:t>
            </a:r>
            <a:r>
              <a:rPr lang="en-US" sz="2000" dirty="0" smtClean="0">
                <a:solidFill>
                  <a:srgbClr val="FFC000"/>
                </a:solidFill>
              </a:rPr>
              <a:t>the MEAN </a:t>
            </a:r>
            <a:r>
              <a:rPr lang="en-US" sz="2000" dirty="0" smtClean="0"/>
              <a:t>to fined the average answer of each question in the questionnaires or the expected answer to each dimension as will shown later.</a:t>
            </a:r>
          </a:p>
          <a:p>
            <a:endParaRPr lang="ar-SA" sz="2000" dirty="0"/>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522514" y="862148"/>
            <a:ext cx="7889966" cy="6001643"/>
          </a:xfrm>
          <a:prstGeom prst="rect">
            <a:avLst/>
          </a:prstGeom>
          <a:noFill/>
        </p:spPr>
        <p:txBody>
          <a:bodyPr wrap="square" rtlCol="1">
            <a:spAutoFit/>
          </a:bodyPr>
          <a:lstStyle/>
          <a:p>
            <a:r>
              <a:rPr lang="en-US" dirty="0" smtClean="0">
                <a:solidFill>
                  <a:srgbClr val="FFFF00"/>
                </a:solidFill>
                <a:effectLst>
                  <a:outerShdw blurRad="38100" dist="38100" dir="2700000" algn="tl">
                    <a:srgbClr val="000000">
                      <a:alpha val="43137"/>
                    </a:srgbClr>
                  </a:outerShdw>
                </a:effectLst>
              </a:rPr>
              <a:t>Microsoft Excel:</a:t>
            </a:r>
          </a:p>
          <a:p>
            <a:endParaRPr lang="en-US" sz="1800" dirty="0" smtClean="0">
              <a:effectLst>
                <a:outerShdw blurRad="38100" dist="38100" dir="2700000" algn="tl">
                  <a:srgbClr val="000000">
                    <a:alpha val="43137"/>
                  </a:srgbClr>
                </a:outerShdw>
              </a:effectLst>
            </a:endParaRPr>
          </a:p>
          <a:p>
            <a:r>
              <a:rPr lang="en-US" sz="1800" dirty="0" smtClean="0">
                <a:effectLst>
                  <a:outerShdw blurRad="38100" dist="38100" dir="2700000" algn="tl">
                    <a:srgbClr val="000000">
                      <a:alpha val="43137"/>
                    </a:srgbClr>
                  </a:outerShdw>
                </a:effectLst>
              </a:rPr>
              <a:t> is a </a:t>
            </a:r>
            <a:r>
              <a:rPr lang="en-US" sz="1800" u="sng" dirty="0" smtClean="0">
                <a:effectLst>
                  <a:outerShdw blurRad="38100" dist="38100" dir="2700000" algn="tl">
                    <a:srgbClr val="000000">
                      <a:alpha val="43137"/>
                    </a:srgbClr>
                  </a:outerShdw>
                </a:effectLst>
                <a:hlinkClick r:id="rId2" tooltip="Commercial software"/>
              </a:rPr>
              <a:t>commercial</a:t>
            </a:r>
            <a:r>
              <a:rPr lang="en-US" sz="1800" dirty="0" smtClean="0">
                <a:effectLst>
                  <a:outerShdw blurRad="38100" dist="38100" dir="2700000" algn="tl">
                    <a:srgbClr val="000000">
                      <a:alpha val="43137"/>
                    </a:srgbClr>
                  </a:outerShdw>
                </a:effectLst>
              </a:rPr>
              <a:t> </a:t>
            </a:r>
            <a:r>
              <a:rPr lang="en-US" sz="1800" u="sng" dirty="0" smtClean="0">
                <a:effectLst>
                  <a:outerShdw blurRad="38100" dist="38100" dir="2700000" algn="tl">
                    <a:srgbClr val="000000">
                      <a:alpha val="43137"/>
                    </a:srgbClr>
                  </a:outerShdw>
                </a:effectLst>
                <a:hlinkClick r:id="rId3"/>
              </a:rPr>
              <a:t>spreadsheet</a:t>
            </a:r>
            <a:r>
              <a:rPr lang="en-US" sz="1800" dirty="0" smtClean="0">
                <a:effectLst>
                  <a:outerShdw blurRad="38100" dist="38100" dir="2700000" algn="tl">
                    <a:srgbClr val="000000">
                      <a:alpha val="43137"/>
                    </a:srgbClr>
                  </a:outerShdw>
                </a:effectLst>
              </a:rPr>
              <a:t> application written and distributed by </a:t>
            </a:r>
            <a:r>
              <a:rPr lang="en-US" sz="1800" u="sng" dirty="0" smtClean="0">
                <a:effectLst>
                  <a:outerShdw blurRad="38100" dist="38100" dir="2700000" algn="tl">
                    <a:srgbClr val="000000">
                      <a:alpha val="43137"/>
                    </a:srgbClr>
                  </a:outerShdw>
                </a:effectLst>
                <a:hlinkClick r:id="rId4"/>
              </a:rPr>
              <a:t>Microsoft</a:t>
            </a:r>
            <a:r>
              <a:rPr lang="en-US" sz="1800" dirty="0" smtClean="0">
                <a:effectLst>
                  <a:outerShdw blurRad="38100" dist="38100" dir="2700000" algn="tl">
                    <a:srgbClr val="000000">
                      <a:alpha val="43137"/>
                    </a:srgbClr>
                  </a:outerShdw>
                </a:effectLst>
              </a:rPr>
              <a:t> for </a:t>
            </a:r>
            <a:r>
              <a:rPr lang="en-US" sz="1800" u="sng" dirty="0" smtClean="0">
                <a:effectLst>
                  <a:outerShdw blurRad="38100" dist="38100" dir="2700000" algn="tl">
                    <a:srgbClr val="000000">
                      <a:alpha val="43137"/>
                    </a:srgbClr>
                  </a:outerShdw>
                </a:effectLst>
                <a:hlinkClick r:id="rId5"/>
              </a:rPr>
              <a:t>Microsoft Windows</a:t>
            </a:r>
            <a:r>
              <a:rPr lang="en-US" sz="1800" dirty="0" smtClean="0">
                <a:effectLst>
                  <a:outerShdw blurRad="38100" dist="38100" dir="2700000" algn="tl">
                    <a:srgbClr val="000000">
                      <a:alpha val="43137"/>
                    </a:srgbClr>
                  </a:outerShdw>
                </a:effectLst>
              </a:rPr>
              <a:t> and </a:t>
            </a:r>
            <a:r>
              <a:rPr lang="en-US" sz="1800" u="sng" dirty="0" smtClean="0">
                <a:effectLst>
                  <a:outerShdw blurRad="38100" dist="38100" dir="2700000" algn="tl">
                    <a:srgbClr val="000000">
                      <a:alpha val="43137"/>
                    </a:srgbClr>
                  </a:outerShdw>
                </a:effectLst>
                <a:hlinkClick r:id="rId6"/>
              </a:rPr>
              <a:t>Mac OS X</a:t>
            </a:r>
            <a:r>
              <a:rPr lang="en-US" sz="1800" dirty="0" smtClean="0">
                <a:effectLst>
                  <a:outerShdw blurRad="38100" dist="38100" dir="2700000" algn="tl">
                    <a:srgbClr val="000000">
                      <a:alpha val="43137"/>
                    </a:srgbClr>
                  </a:outerShdw>
                </a:effectLst>
              </a:rPr>
              <a:t>. It features calculation, graphing tools, </a:t>
            </a:r>
            <a:r>
              <a:rPr lang="en-US" sz="1800" u="sng" dirty="0" smtClean="0">
                <a:effectLst>
                  <a:outerShdw blurRad="38100" dist="38100" dir="2700000" algn="tl">
                    <a:srgbClr val="000000">
                      <a:alpha val="43137"/>
                    </a:srgbClr>
                  </a:outerShdw>
                </a:effectLst>
                <a:hlinkClick r:id="rId7" tooltip="Pivot table"/>
              </a:rPr>
              <a:t>pivot tables</a:t>
            </a:r>
            <a:r>
              <a:rPr lang="en-US" sz="1800" dirty="0" smtClean="0">
                <a:effectLst>
                  <a:outerShdw blurRad="38100" dist="38100" dir="2700000" algn="tl">
                    <a:srgbClr val="000000">
                      <a:alpha val="43137"/>
                    </a:srgbClr>
                  </a:outerShdw>
                </a:effectLst>
              </a:rPr>
              <a:t>, and a macro programming language called </a:t>
            </a:r>
            <a:r>
              <a:rPr lang="en-US" sz="1800" u="sng" dirty="0" smtClean="0">
                <a:effectLst>
                  <a:outerShdw blurRad="38100" dist="38100" dir="2700000" algn="tl">
                    <a:srgbClr val="000000">
                      <a:alpha val="43137"/>
                    </a:srgbClr>
                  </a:outerShdw>
                </a:effectLst>
                <a:hlinkClick r:id="rId8"/>
              </a:rPr>
              <a:t>Visual Basic for Applications</a:t>
            </a:r>
            <a:r>
              <a:rPr lang="en-US" sz="1800" dirty="0" smtClean="0">
                <a:effectLst>
                  <a:outerShdw blurRad="38100" dist="38100" dir="2700000" algn="tl">
                    <a:srgbClr val="000000">
                      <a:alpha val="43137"/>
                    </a:srgbClr>
                  </a:outerShdw>
                </a:effectLst>
              </a:rPr>
              <a:t>. It has been a very widely applied spreadsheet for these platforms, especially since version 5 in 1993, and it has almost completely replaced Lotus 1-2-3 as the industry standard for spreadsheets. Excel forms part of </a:t>
            </a:r>
            <a:r>
              <a:rPr lang="en-US" sz="1800" u="sng" dirty="0" smtClean="0">
                <a:effectLst>
                  <a:outerShdw blurRad="38100" dist="38100" dir="2700000" algn="tl">
                    <a:srgbClr val="000000">
                      <a:alpha val="43137"/>
                    </a:srgbClr>
                  </a:outerShdw>
                </a:effectLst>
                <a:hlinkClick r:id="rId9"/>
              </a:rPr>
              <a:t>Microsoft Office</a:t>
            </a:r>
            <a:r>
              <a:rPr lang="en-US" sz="1800" dirty="0" smtClean="0">
                <a:effectLst>
                  <a:outerShdw blurRad="38100" dist="38100" dir="2700000" algn="tl">
                    <a:srgbClr val="000000">
                      <a:alpha val="43137"/>
                    </a:srgbClr>
                  </a:outerShdw>
                </a:effectLst>
              </a:rPr>
              <a:t>. The current versions are 2010 for </a:t>
            </a:r>
            <a:r>
              <a:rPr lang="en-US" sz="1800" u="sng" dirty="0" smtClean="0">
                <a:effectLst>
                  <a:outerShdw blurRad="38100" dist="38100" dir="2700000" algn="tl">
                    <a:srgbClr val="000000">
                      <a:alpha val="43137"/>
                    </a:srgbClr>
                  </a:outerShdw>
                </a:effectLst>
                <a:hlinkClick r:id="rId5"/>
              </a:rPr>
              <a:t>Microsoft Windows</a:t>
            </a:r>
            <a:r>
              <a:rPr lang="en-US" sz="1800" dirty="0" smtClean="0">
                <a:effectLst>
                  <a:outerShdw blurRad="38100" dist="38100" dir="2700000" algn="tl">
                    <a:srgbClr val="000000">
                      <a:alpha val="43137"/>
                    </a:srgbClr>
                  </a:outerShdw>
                </a:effectLst>
              </a:rPr>
              <a:t> and 2011 for </a:t>
            </a:r>
            <a:r>
              <a:rPr lang="en-US" sz="1800" u="sng" dirty="0" smtClean="0">
                <a:effectLst>
                  <a:outerShdw blurRad="38100" dist="38100" dir="2700000" algn="tl">
                    <a:srgbClr val="000000">
                      <a:alpha val="43137"/>
                    </a:srgbClr>
                  </a:outerShdw>
                </a:effectLst>
                <a:hlinkClick r:id="rId6"/>
              </a:rPr>
              <a:t>Mac OS X</a:t>
            </a:r>
            <a:r>
              <a:rPr lang="en-US" sz="1800" dirty="0" smtClean="0">
                <a:effectLst>
                  <a:outerShdw blurRad="38100" dist="38100" dir="2700000" algn="tl">
                    <a:srgbClr val="000000">
                      <a:alpha val="43137"/>
                    </a:srgbClr>
                  </a:outerShdw>
                </a:effectLst>
              </a:rPr>
              <a:t>. (Wikipedia. may 2011)</a:t>
            </a:r>
          </a:p>
          <a:p>
            <a:r>
              <a:rPr lang="en-US" sz="1800" dirty="0" smtClean="0">
                <a:effectLst>
                  <a:outerShdw blurRad="38100" dist="38100" dir="2700000" algn="tl">
                    <a:srgbClr val="000000">
                      <a:alpha val="43137"/>
                    </a:srgbClr>
                  </a:outerShdw>
                </a:effectLst>
              </a:rPr>
              <a:t>Data analyze using SPSS transfer for Microsoft excel 2007 for more calculation such as </a:t>
            </a:r>
            <a:r>
              <a:rPr lang="en-US" sz="1800" dirty="0" smtClean="0">
                <a:solidFill>
                  <a:srgbClr val="FFC000"/>
                </a:solidFill>
                <a:effectLst>
                  <a:outerShdw blurRad="38100" dist="38100" dir="2700000" algn="tl">
                    <a:srgbClr val="000000">
                      <a:alpha val="43137"/>
                    </a:srgbClr>
                  </a:outerShdw>
                </a:effectLst>
              </a:rPr>
              <a:t>the overall weighted average score and the difference between the two side of each gap</a:t>
            </a:r>
            <a:r>
              <a:rPr lang="en-US" sz="1800" dirty="0" smtClean="0">
                <a:effectLst>
                  <a:outerShdw blurRad="38100" dist="38100" dir="2700000" algn="tl">
                    <a:srgbClr val="000000">
                      <a:alpha val="43137"/>
                    </a:srgbClr>
                  </a:outerShdw>
                </a:effectLst>
              </a:rPr>
              <a:t>, also we use it to determining the </a:t>
            </a:r>
            <a:r>
              <a:rPr lang="en-US" sz="1800" dirty="0" smtClean="0">
                <a:solidFill>
                  <a:srgbClr val="FFC000"/>
                </a:solidFill>
                <a:effectLst>
                  <a:outerShdw blurRad="38100" dist="38100" dir="2700000" algn="tl">
                    <a:srgbClr val="000000">
                      <a:alpha val="43137"/>
                    </a:srgbClr>
                  </a:outerShdw>
                </a:effectLst>
              </a:rPr>
              <a:t>RESULT of each dimension using logical operation</a:t>
            </a:r>
            <a:r>
              <a:rPr lang="en-US" sz="1800" dirty="0" smtClean="0">
                <a:effectLst>
                  <a:outerShdw blurRad="38100" dist="38100" dir="2700000" algn="tl">
                    <a:srgbClr val="000000">
                      <a:alpha val="43137"/>
                    </a:srgbClr>
                  </a:outerShdw>
                </a:effectLst>
              </a:rPr>
              <a:t>. the following code use in Microsoft excel to determine the overall average opinion {=IF(C149&gt;=4.2;"strongly agree";IF(C149&gt;=3.4;"agree";IF(C149&gt;=2.6;"undecided";IF(C149&gt;=1.8;"disagree";IF(C149&gt;=1;"strongly disagree";x))))} which use to simplify analysis operation. Another usage of excel program in this project is to represent the data analyze using PIE CHART, so the effect of dimension in each gap by percent was represented using a pie chart for one.</a:t>
            </a:r>
          </a:p>
          <a:p>
            <a:endParaRPr lang="ar-SA" sz="1800" dirty="0">
              <a:effectLst>
                <a:outerShdw blurRad="38100" dist="38100" dir="2700000" algn="tl">
                  <a:srgbClr val="000000">
                    <a:alpha val="43137"/>
                  </a:srgbClr>
                </a:outerShdw>
              </a:effectLst>
            </a:endParaRPr>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613954" y="378823"/>
            <a:ext cx="7837715" cy="5447645"/>
          </a:xfrm>
          <a:prstGeom prst="rect">
            <a:avLst/>
          </a:prstGeom>
          <a:noFill/>
        </p:spPr>
        <p:txBody>
          <a:bodyPr wrap="square" rtlCol="1">
            <a:spAutoFit/>
          </a:bodyPr>
          <a:lstStyle/>
          <a:p>
            <a:r>
              <a:rPr lang="en-US" sz="2000" b="1" dirty="0" smtClean="0"/>
              <a:t> </a:t>
            </a:r>
            <a:r>
              <a:rPr lang="en-US" sz="2800" b="1" dirty="0" smtClean="0">
                <a:solidFill>
                  <a:srgbClr val="FFFF00"/>
                </a:solidFill>
              </a:rPr>
              <a:t>Likert Scale:</a:t>
            </a:r>
            <a:endParaRPr lang="en-US" sz="2000" b="1" dirty="0" smtClean="0">
              <a:solidFill>
                <a:srgbClr val="FFFF00"/>
              </a:solidFill>
            </a:endParaRPr>
          </a:p>
          <a:p>
            <a:endParaRPr lang="en-US" sz="2000" b="1" dirty="0" smtClean="0"/>
          </a:p>
          <a:p>
            <a:endParaRPr lang="en-US" sz="2000" b="1" dirty="0" smtClean="0"/>
          </a:p>
          <a:p>
            <a:endParaRPr lang="en-US" sz="2000" b="1" dirty="0" smtClean="0"/>
          </a:p>
          <a:p>
            <a:endParaRPr lang="en-US" sz="2000" dirty="0" smtClean="0"/>
          </a:p>
          <a:p>
            <a:r>
              <a:rPr lang="en-US" sz="2000" dirty="0" smtClean="0"/>
              <a:t>A Likert scale measures the extent to which a person agrees or disagrees with the question. The most common scale is 1 to 5. Often the scale will be 1=strongly disagree, 2=disagree, 3=not sure,4=agree, and 5=strongly agree for positive statement and 1=strongly agree, 2=agree, 3= undecided, 4=disagree, 5=strongly disagree for negative statement.( uni.2011)</a:t>
            </a:r>
          </a:p>
          <a:p>
            <a:r>
              <a:rPr lang="en-US" sz="2000" dirty="0" smtClean="0"/>
              <a:t>By Likert scale we need to determine the length of each interval, since we have four interval,1to2, 2to3, 3to4, 4to5 and we have 5 answer 1,2,3,4,5 the length of each interval  will be =4/5:</a:t>
            </a:r>
          </a:p>
          <a:p>
            <a:r>
              <a:rPr lang="en-US" sz="2000" dirty="0" smtClean="0"/>
              <a:t>4: number of interval         5: number of possible answer</a:t>
            </a:r>
          </a:p>
          <a:p>
            <a:r>
              <a:rPr lang="en-US" sz="2000" dirty="0" smtClean="0"/>
              <a:t>The length of interval will be =0.80, Table (5.1) show the relation between each answer and its value.</a:t>
            </a:r>
          </a:p>
          <a:p>
            <a:endParaRPr lang="ar-SA" sz="2000" dirty="0"/>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nvGraphicFramePr>
        <p:xfrm>
          <a:off x="1319349" y="2651760"/>
          <a:ext cx="5551714" cy="3200402"/>
        </p:xfrm>
        <a:graphic>
          <a:graphicData uri="http://schemas.openxmlformats.org/drawingml/2006/table">
            <a:tbl>
              <a:tblPr/>
              <a:tblGrid>
                <a:gridCol w="2995831"/>
                <a:gridCol w="2555883"/>
              </a:tblGrid>
              <a:tr h="530083">
                <a:tc>
                  <a:txBody>
                    <a:bodyPr/>
                    <a:lstStyle/>
                    <a:p>
                      <a:pPr algn="ctr" rtl="0">
                        <a:lnSpc>
                          <a:spcPct val="115000"/>
                        </a:lnSpc>
                        <a:spcAft>
                          <a:spcPts val="0"/>
                        </a:spcAft>
                      </a:pPr>
                      <a:r>
                        <a:rPr lang="en-US" sz="1600" dirty="0">
                          <a:solidFill>
                            <a:srgbClr val="000000"/>
                          </a:solidFill>
                          <a:latin typeface="Arial"/>
                          <a:ea typeface="Times New Roman"/>
                          <a:cs typeface="Arial"/>
                        </a:rPr>
                        <a:t>RESULT</a:t>
                      </a:r>
                      <a:endParaRPr lang="en-US" sz="1600" dirty="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c>
                  <a:txBody>
                    <a:bodyPr/>
                    <a:lstStyle/>
                    <a:p>
                      <a:pPr algn="ctr" rtl="0">
                        <a:lnSpc>
                          <a:spcPct val="115000"/>
                        </a:lnSpc>
                        <a:spcAft>
                          <a:spcPts val="0"/>
                        </a:spcAft>
                      </a:pPr>
                      <a:r>
                        <a:rPr lang="en-US" sz="1600">
                          <a:solidFill>
                            <a:srgbClr val="000000"/>
                          </a:solidFill>
                          <a:latin typeface="Arial"/>
                          <a:ea typeface="Times New Roman"/>
                          <a:cs typeface="Arial"/>
                        </a:rPr>
                        <a:t>Average of dimension</a:t>
                      </a:r>
                      <a:endParaRPr lang="en-US" sz="16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r>
              <a:tr h="530083">
                <a:tc>
                  <a:txBody>
                    <a:bodyPr/>
                    <a:lstStyle/>
                    <a:p>
                      <a:pPr algn="ctr" rtl="0">
                        <a:lnSpc>
                          <a:spcPct val="115000"/>
                        </a:lnSpc>
                        <a:spcAft>
                          <a:spcPts val="0"/>
                        </a:spcAft>
                      </a:pPr>
                      <a:r>
                        <a:rPr lang="en-US" sz="1600">
                          <a:solidFill>
                            <a:srgbClr val="000000"/>
                          </a:solidFill>
                          <a:latin typeface="Arial"/>
                          <a:ea typeface="Times New Roman"/>
                          <a:cs typeface="Arial"/>
                        </a:rPr>
                        <a:t>strongly disagree</a:t>
                      </a:r>
                      <a:endParaRPr lang="en-US" sz="16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600">
                          <a:solidFill>
                            <a:srgbClr val="000000"/>
                          </a:solidFill>
                          <a:latin typeface="Arial"/>
                          <a:ea typeface="Times New Roman"/>
                          <a:cs typeface="Arial"/>
                        </a:rPr>
                        <a:t>from 1 to 1.79</a:t>
                      </a:r>
                      <a:endParaRPr lang="en-US" sz="16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30083">
                <a:tc>
                  <a:txBody>
                    <a:bodyPr/>
                    <a:lstStyle/>
                    <a:p>
                      <a:pPr algn="ctr" rtl="0">
                        <a:lnSpc>
                          <a:spcPct val="115000"/>
                        </a:lnSpc>
                        <a:spcAft>
                          <a:spcPts val="0"/>
                        </a:spcAft>
                      </a:pPr>
                      <a:r>
                        <a:rPr lang="en-US" sz="1600">
                          <a:solidFill>
                            <a:srgbClr val="000000"/>
                          </a:solidFill>
                          <a:latin typeface="Arial"/>
                          <a:ea typeface="Times New Roman"/>
                          <a:cs typeface="Arial"/>
                        </a:rPr>
                        <a:t>disagree</a:t>
                      </a:r>
                      <a:endParaRPr lang="en-US" sz="16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600">
                          <a:solidFill>
                            <a:srgbClr val="000000"/>
                          </a:solidFill>
                          <a:latin typeface="Arial"/>
                          <a:ea typeface="Times New Roman"/>
                          <a:cs typeface="Arial"/>
                        </a:rPr>
                        <a:t>from 1.8 to 2.59</a:t>
                      </a:r>
                      <a:endParaRPr lang="en-US" sz="16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30083">
                <a:tc>
                  <a:txBody>
                    <a:bodyPr/>
                    <a:lstStyle/>
                    <a:p>
                      <a:pPr algn="ctr" rtl="0">
                        <a:lnSpc>
                          <a:spcPct val="115000"/>
                        </a:lnSpc>
                        <a:spcAft>
                          <a:spcPts val="0"/>
                        </a:spcAft>
                      </a:pPr>
                      <a:r>
                        <a:rPr lang="en-US" sz="1600" dirty="0">
                          <a:solidFill>
                            <a:srgbClr val="000000"/>
                          </a:solidFill>
                          <a:latin typeface="Arial"/>
                          <a:ea typeface="Times New Roman"/>
                          <a:cs typeface="Arial"/>
                        </a:rPr>
                        <a:t>undecided</a:t>
                      </a:r>
                      <a:endParaRPr lang="en-US" sz="1600" dirty="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600">
                          <a:solidFill>
                            <a:srgbClr val="000000"/>
                          </a:solidFill>
                          <a:latin typeface="Arial"/>
                          <a:ea typeface="Times New Roman"/>
                          <a:cs typeface="Arial"/>
                        </a:rPr>
                        <a:t>from 2.6 to 3.39</a:t>
                      </a:r>
                      <a:endParaRPr lang="en-US" sz="16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30083">
                <a:tc>
                  <a:txBody>
                    <a:bodyPr/>
                    <a:lstStyle/>
                    <a:p>
                      <a:pPr algn="ctr" rtl="0">
                        <a:lnSpc>
                          <a:spcPct val="115000"/>
                        </a:lnSpc>
                        <a:spcAft>
                          <a:spcPts val="0"/>
                        </a:spcAft>
                      </a:pPr>
                      <a:r>
                        <a:rPr lang="en-US" sz="1600">
                          <a:solidFill>
                            <a:srgbClr val="000000"/>
                          </a:solidFill>
                          <a:latin typeface="Arial"/>
                          <a:ea typeface="Times New Roman"/>
                          <a:cs typeface="Arial"/>
                        </a:rPr>
                        <a:t>agree</a:t>
                      </a:r>
                      <a:endParaRPr lang="en-US" sz="16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600">
                          <a:solidFill>
                            <a:srgbClr val="000000"/>
                          </a:solidFill>
                          <a:latin typeface="Arial"/>
                          <a:ea typeface="Times New Roman"/>
                          <a:cs typeface="Arial"/>
                        </a:rPr>
                        <a:t>from3.4 to 4.19</a:t>
                      </a:r>
                      <a:endParaRPr lang="en-US" sz="16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49987">
                <a:tc>
                  <a:txBody>
                    <a:bodyPr/>
                    <a:lstStyle/>
                    <a:p>
                      <a:pPr algn="ctr" rtl="0">
                        <a:lnSpc>
                          <a:spcPct val="115000"/>
                        </a:lnSpc>
                        <a:spcAft>
                          <a:spcPts val="0"/>
                        </a:spcAft>
                      </a:pPr>
                      <a:r>
                        <a:rPr lang="en-US" sz="1600">
                          <a:solidFill>
                            <a:srgbClr val="000000"/>
                          </a:solidFill>
                          <a:latin typeface="Arial"/>
                          <a:ea typeface="Times New Roman"/>
                          <a:cs typeface="Arial"/>
                        </a:rPr>
                        <a:t>strongly agree</a:t>
                      </a:r>
                      <a:endParaRPr lang="en-US" sz="16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600" dirty="0">
                          <a:solidFill>
                            <a:srgbClr val="000000"/>
                          </a:solidFill>
                          <a:latin typeface="Arial"/>
                          <a:ea typeface="Times New Roman"/>
                          <a:cs typeface="Arial"/>
                        </a:rPr>
                        <a:t>from 4.2 to 5</a:t>
                      </a:r>
                      <a:endParaRPr lang="en-US" sz="1600" dirty="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5" name="TextBox 4"/>
          <p:cNvSpPr txBox="1"/>
          <p:nvPr/>
        </p:nvSpPr>
        <p:spPr>
          <a:xfrm>
            <a:off x="822960" y="444137"/>
            <a:ext cx="5852160" cy="584775"/>
          </a:xfrm>
          <a:prstGeom prst="rect">
            <a:avLst/>
          </a:prstGeom>
          <a:noFill/>
        </p:spPr>
        <p:txBody>
          <a:bodyPr wrap="square" rtlCol="1">
            <a:spAutoFit/>
          </a:bodyPr>
          <a:lstStyle/>
          <a:p>
            <a:r>
              <a:rPr lang="en-US" sz="3200" dirty="0" smtClean="0">
                <a:solidFill>
                  <a:srgbClr val="FFFF00"/>
                </a:solidFill>
              </a:rPr>
              <a:t>Likert table</a:t>
            </a:r>
            <a:endParaRPr lang="ar-SA" sz="3200" dirty="0">
              <a:solidFill>
                <a:srgbClr val="FFFF00"/>
              </a:solidFill>
            </a:endParaRPr>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en-US" sz="3200" dirty="0" smtClean="0">
                <a:solidFill>
                  <a:srgbClr val="FFFF00"/>
                </a:solidFill>
                <a:effectLst>
                  <a:outerShdw blurRad="38100" dist="38100" dir="2700000" algn="tl">
                    <a:srgbClr val="000000">
                      <a:alpha val="43137"/>
                    </a:srgbClr>
                  </a:outerShdw>
                </a:effectLst>
              </a:rPr>
              <a:t>Results </a:t>
            </a:r>
            <a:endParaRPr lang="ar-SA" sz="3200" dirty="0">
              <a:solidFill>
                <a:srgbClr val="FFFF00"/>
              </a:solidFill>
              <a:effectLst>
                <a:outerShdw blurRad="38100" dist="38100" dir="2700000" algn="tl">
                  <a:srgbClr val="000000">
                    <a:alpha val="43137"/>
                  </a:srgbClr>
                </a:outerShdw>
              </a:effectLst>
            </a:endParaRPr>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561702" y="548641"/>
            <a:ext cx="7680960" cy="707886"/>
          </a:xfrm>
          <a:prstGeom prst="rect">
            <a:avLst/>
          </a:prstGeom>
          <a:noFill/>
        </p:spPr>
        <p:txBody>
          <a:bodyPr wrap="square" rtlCol="1">
            <a:spAutoFit/>
          </a:bodyPr>
          <a:lstStyle/>
          <a:p>
            <a:r>
              <a:rPr lang="en-US" sz="4000" dirty="0" smtClean="0">
                <a:solidFill>
                  <a:srgbClr val="FFFF00"/>
                </a:solidFill>
              </a:rPr>
              <a:t>Gap 1 :</a:t>
            </a:r>
            <a:endParaRPr lang="ar-SA" sz="4000" dirty="0">
              <a:solidFill>
                <a:srgbClr val="FFFF00"/>
              </a:solidFill>
            </a:endParaRPr>
          </a:p>
        </p:txBody>
      </p:sp>
      <p:graphicFrame>
        <p:nvGraphicFramePr>
          <p:cNvPr id="5" name="Table 4"/>
          <p:cNvGraphicFramePr>
            <a:graphicFrameLocks noGrp="1"/>
          </p:cNvGraphicFramePr>
          <p:nvPr/>
        </p:nvGraphicFramePr>
        <p:xfrm>
          <a:off x="613954" y="2241857"/>
          <a:ext cx="7916093" cy="3505800"/>
        </p:xfrm>
        <a:graphic>
          <a:graphicData uri="http://schemas.openxmlformats.org/drawingml/2006/table">
            <a:tbl>
              <a:tblPr/>
              <a:tblGrid>
                <a:gridCol w="1609507"/>
                <a:gridCol w="1329632"/>
                <a:gridCol w="1402060"/>
                <a:gridCol w="1131126"/>
                <a:gridCol w="1126655"/>
                <a:gridCol w="1317113"/>
              </a:tblGrid>
              <a:tr h="310640">
                <a:tc gridSpan="6">
                  <a:txBody>
                    <a:bodyPr/>
                    <a:lstStyle/>
                    <a:p>
                      <a:pPr algn="just" rtl="0">
                        <a:lnSpc>
                          <a:spcPct val="115000"/>
                        </a:lnSpc>
                        <a:spcAft>
                          <a:spcPts val="0"/>
                        </a:spcAft>
                      </a:pPr>
                      <a:r>
                        <a:rPr lang="en-US" sz="1400" dirty="0">
                          <a:solidFill>
                            <a:schemeClr val="accent2">
                              <a:lumMod val="10000"/>
                            </a:schemeClr>
                          </a:solidFill>
                          <a:latin typeface="Arial"/>
                          <a:ea typeface="Times New Roman"/>
                          <a:cs typeface="Arial"/>
                        </a:rPr>
                        <a:t>gap 1 customer expectations versus management perceptions</a:t>
                      </a:r>
                      <a:endParaRPr lang="en-US" sz="1400" dirty="0">
                        <a:solidFill>
                          <a:schemeClr val="accent2">
                            <a:lumMod val="10000"/>
                          </a:schemeClr>
                        </a:solidFill>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r>
              <a:tr h="710035">
                <a:tc>
                  <a:txBody>
                    <a:bodyPr/>
                    <a:lstStyle/>
                    <a:p>
                      <a:pPr algn="just" rtl="0">
                        <a:lnSpc>
                          <a:spcPct val="115000"/>
                        </a:lnSpc>
                        <a:spcAft>
                          <a:spcPts val="0"/>
                        </a:spcAft>
                      </a:pPr>
                      <a:r>
                        <a:rPr lang="en-US" sz="1600" dirty="0">
                          <a:solidFill>
                            <a:schemeClr val="accent2">
                              <a:lumMod val="10000"/>
                            </a:schemeClr>
                          </a:solidFill>
                          <a:latin typeface="Arial"/>
                          <a:ea typeface="Times New Roman"/>
                          <a:cs typeface="Arial"/>
                        </a:rPr>
                        <a:t>Dimensio</a:t>
                      </a:r>
                      <a:r>
                        <a:rPr lang="en-US" sz="1800" dirty="0">
                          <a:solidFill>
                            <a:schemeClr val="accent2">
                              <a:lumMod val="10000"/>
                            </a:schemeClr>
                          </a:solidFill>
                          <a:latin typeface="Arial"/>
                          <a:ea typeface="Times New Roman"/>
                          <a:cs typeface="Arial"/>
                        </a:rPr>
                        <a:t>n</a:t>
                      </a:r>
                      <a:endParaRPr lang="en-US" sz="1400" dirty="0">
                        <a:solidFill>
                          <a:schemeClr val="accent2">
                            <a:lumMod val="10000"/>
                          </a:schemeClr>
                        </a:solidFill>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just" rtl="0">
                        <a:lnSpc>
                          <a:spcPct val="115000"/>
                        </a:lnSpc>
                        <a:spcAft>
                          <a:spcPts val="0"/>
                        </a:spcAft>
                      </a:pPr>
                      <a:r>
                        <a:rPr lang="en-US" sz="1600" dirty="0">
                          <a:solidFill>
                            <a:schemeClr val="accent2">
                              <a:lumMod val="10000"/>
                            </a:schemeClr>
                          </a:solidFill>
                          <a:latin typeface="Arial"/>
                          <a:ea typeface="Times New Roman"/>
                          <a:cs typeface="Arial"/>
                        </a:rPr>
                        <a:t>Customer Expectations</a:t>
                      </a:r>
                      <a:endParaRPr lang="en-US" sz="1400" dirty="0">
                        <a:solidFill>
                          <a:schemeClr val="accent2">
                            <a:lumMod val="10000"/>
                          </a:schemeClr>
                        </a:solidFill>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just" rtl="0">
                        <a:lnSpc>
                          <a:spcPct val="115000"/>
                        </a:lnSpc>
                        <a:spcAft>
                          <a:spcPts val="0"/>
                        </a:spcAft>
                      </a:pPr>
                      <a:r>
                        <a:rPr lang="en-US" sz="1600">
                          <a:solidFill>
                            <a:schemeClr val="accent2">
                              <a:lumMod val="10000"/>
                            </a:schemeClr>
                          </a:solidFill>
                          <a:latin typeface="Arial"/>
                          <a:ea typeface="Times New Roman"/>
                          <a:cs typeface="Arial"/>
                        </a:rPr>
                        <a:t>Management perceptions</a:t>
                      </a:r>
                      <a:endParaRPr lang="en-US" sz="1400">
                        <a:solidFill>
                          <a:schemeClr val="accent2">
                            <a:lumMod val="10000"/>
                          </a:schemeClr>
                        </a:solidFill>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just" rtl="0">
                        <a:lnSpc>
                          <a:spcPct val="115000"/>
                        </a:lnSpc>
                        <a:spcAft>
                          <a:spcPts val="0"/>
                        </a:spcAft>
                      </a:pPr>
                      <a:r>
                        <a:rPr lang="en-US" sz="1600">
                          <a:solidFill>
                            <a:schemeClr val="accent2">
                              <a:lumMod val="10000"/>
                            </a:schemeClr>
                          </a:solidFill>
                          <a:latin typeface="Arial"/>
                          <a:ea typeface="Times New Roman"/>
                          <a:cs typeface="Arial"/>
                        </a:rPr>
                        <a:t>Gap score</a:t>
                      </a:r>
                      <a:endParaRPr lang="en-US" sz="1400">
                        <a:solidFill>
                          <a:schemeClr val="accent2">
                            <a:lumMod val="10000"/>
                          </a:schemeClr>
                        </a:solidFill>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just" rtl="0">
                        <a:lnSpc>
                          <a:spcPct val="115000"/>
                        </a:lnSpc>
                        <a:spcAft>
                          <a:spcPts val="0"/>
                        </a:spcAft>
                      </a:pPr>
                      <a:r>
                        <a:rPr lang="en-US" sz="1600">
                          <a:solidFill>
                            <a:schemeClr val="accent2">
                              <a:lumMod val="10000"/>
                            </a:schemeClr>
                          </a:solidFill>
                          <a:latin typeface="Arial"/>
                          <a:ea typeface="Times New Roman"/>
                          <a:cs typeface="Arial"/>
                        </a:rPr>
                        <a:t>Weighting</a:t>
                      </a:r>
                      <a:endParaRPr lang="en-US" sz="1400">
                        <a:solidFill>
                          <a:schemeClr val="accent2">
                            <a:lumMod val="10000"/>
                          </a:schemeClr>
                        </a:solidFill>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just" rtl="0">
                        <a:lnSpc>
                          <a:spcPct val="115000"/>
                        </a:lnSpc>
                        <a:spcAft>
                          <a:spcPts val="0"/>
                        </a:spcAft>
                      </a:pPr>
                      <a:r>
                        <a:rPr lang="en-US" sz="1600">
                          <a:solidFill>
                            <a:schemeClr val="accent2">
                              <a:lumMod val="10000"/>
                            </a:schemeClr>
                          </a:solidFill>
                          <a:latin typeface="Arial"/>
                          <a:ea typeface="Times New Roman"/>
                          <a:cs typeface="Arial"/>
                        </a:rPr>
                        <a:t>Weighted average</a:t>
                      </a:r>
                      <a:endParaRPr lang="en-US" sz="1400">
                        <a:solidFill>
                          <a:schemeClr val="accent2">
                            <a:lumMod val="10000"/>
                          </a:schemeClr>
                        </a:solidFill>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r>
              <a:tr h="355018">
                <a:tc>
                  <a:txBody>
                    <a:bodyPr/>
                    <a:lstStyle/>
                    <a:p>
                      <a:pPr algn="just" rtl="0">
                        <a:lnSpc>
                          <a:spcPct val="115000"/>
                        </a:lnSpc>
                        <a:spcAft>
                          <a:spcPts val="0"/>
                        </a:spcAft>
                      </a:pPr>
                      <a:r>
                        <a:rPr lang="en-US" sz="1600" dirty="0">
                          <a:solidFill>
                            <a:schemeClr val="accent2">
                              <a:lumMod val="10000"/>
                            </a:schemeClr>
                          </a:solidFill>
                          <a:latin typeface="Arial"/>
                          <a:ea typeface="Times New Roman"/>
                          <a:cs typeface="Arial"/>
                        </a:rPr>
                        <a:t>Feedback</a:t>
                      </a:r>
                      <a:endParaRPr lang="en-US" sz="1400" dirty="0">
                        <a:solidFill>
                          <a:schemeClr val="accent2">
                            <a:lumMod val="10000"/>
                          </a:schemeClr>
                        </a:solidFill>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0">
                        <a:lnSpc>
                          <a:spcPct val="115000"/>
                        </a:lnSpc>
                        <a:spcAft>
                          <a:spcPts val="0"/>
                        </a:spcAft>
                      </a:pPr>
                      <a:r>
                        <a:rPr lang="en-US" sz="1600">
                          <a:solidFill>
                            <a:schemeClr val="accent2">
                              <a:lumMod val="10000"/>
                            </a:schemeClr>
                          </a:solidFill>
                          <a:latin typeface="Arial"/>
                          <a:ea typeface="Times New Roman"/>
                          <a:cs typeface="Arial"/>
                        </a:rPr>
                        <a:t>3.4867</a:t>
                      </a:r>
                      <a:endParaRPr lang="en-US" sz="1400">
                        <a:solidFill>
                          <a:schemeClr val="accent2">
                            <a:lumMod val="10000"/>
                          </a:schemeClr>
                        </a:solidFill>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0">
                        <a:lnSpc>
                          <a:spcPct val="115000"/>
                        </a:lnSpc>
                        <a:spcAft>
                          <a:spcPts val="0"/>
                        </a:spcAft>
                      </a:pPr>
                      <a:r>
                        <a:rPr lang="en-US" sz="1600">
                          <a:solidFill>
                            <a:schemeClr val="accent2">
                              <a:lumMod val="10000"/>
                            </a:schemeClr>
                          </a:solidFill>
                          <a:latin typeface="Arial"/>
                          <a:ea typeface="Times New Roman"/>
                          <a:cs typeface="Arial"/>
                        </a:rPr>
                        <a:t>4.2361</a:t>
                      </a:r>
                      <a:endParaRPr lang="en-US" sz="1400">
                        <a:solidFill>
                          <a:schemeClr val="accent2">
                            <a:lumMod val="10000"/>
                          </a:schemeClr>
                        </a:solidFill>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0">
                        <a:lnSpc>
                          <a:spcPct val="115000"/>
                        </a:lnSpc>
                        <a:spcAft>
                          <a:spcPts val="0"/>
                        </a:spcAft>
                      </a:pPr>
                      <a:r>
                        <a:rPr lang="en-US" sz="1600">
                          <a:solidFill>
                            <a:schemeClr val="accent2">
                              <a:lumMod val="10000"/>
                            </a:schemeClr>
                          </a:solidFill>
                          <a:latin typeface="Arial"/>
                          <a:ea typeface="Times New Roman"/>
                          <a:cs typeface="Arial"/>
                        </a:rPr>
                        <a:t>0.7494</a:t>
                      </a:r>
                      <a:endParaRPr lang="en-US" sz="1400">
                        <a:solidFill>
                          <a:schemeClr val="accent2">
                            <a:lumMod val="10000"/>
                          </a:schemeClr>
                        </a:solidFill>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0">
                        <a:lnSpc>
                          <a:spcPct val="115000"/>
                        </a:lnSpc>
                        <a:spcAft>
                          <a:spcPts val="0"/>
                        </a:spcAft>
                      </a:pPr>
                      <a:r>
                        <a:rPr lang="en-US" sz="1600">
                          <a:solidFill>
                            <a:schemeClr val="accent2">
                              <a:lumMod val="10000"/>
                            </a:schemeClr>
                          </a:solidFill>
                          <a:latin typeface="Arial"/>
                          <a:ea typeface="Times New Roman"/>
                          <a:cs typeface="Arial"/>
                        </a:rPr>
                        <a:t>0.17</a:t>
                      </a:r>
                      <a:endParaRPr lang="en-US" sz="1400">
                        <a:solidFill>
                          <a:schemeClr val="accent2">
                            <a:lumMod val="10000"/>
                          </a:schemeClr>
                        </a:solidFill>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0">
                        <a:lnSpc>
                          <a:spcPct val="115000"/>
                        </a:lnSpc>
                        <a:spcAft>
                          <a:spcPts val="0"/>
                        </a:spcAft>
                      </a:pPr>
                      <a:r>
                        <a:rPr lang="en-US" sz="1600">
                          <a:solidFill>
                            <a:schemeClr val="accent2">
                              <a:lumMod val="10000"/>
                            </a:schemeClr>
                          </a:solidFill>
                          <a:latin typeface="Arial"/>
                          <a:ea typeface="Times New Roman"/>
                          <a:cs typeface="Arial"/>
                        </a:rPr>
                        <a:t>0.127398</a:t>
                      </a:r>
                      <a:endParaRPr lang="en-US" sz="1400">
                        <a:solidFill>
                          <a:schemeClr val="accent2">
                            <a:lumMod val="10000"/>
                          </a:schemeClr>
                        </a:solidFill>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710035">
                <a:tc>
                  <a:txBody>
                    <a:bodyPr/>
                    <a:lstStyle/>
                    <a:p>
                      <a:pPr algn="just" rtl="0">
                        <a:lnSpc>
                          <a:spcPct val="115000"/>
                        </a:lnSpc>
                        <a:spcAft>
                          <a:spcPts val="0"/>
                        </a:spcAft>
                      </a:pPr>
                      <a:r>
                        <a:rPr lang="en-US" sz="1600">
                          <a:solidFill>
                            <a:schemeClr val="accent2">
                              <a:lumMod val="10000"/>
                            </a:schemeClr>
                          </a:solidFill>
                          <a:latin typeface="Arial"/>
                          <a:ea typeface="Times New Roman"/>
                          <a:cs typeface="Arial"/>
                        </a:rPr>
                        <a:t>Market segmentation</a:t>
                      </a:r>
                      <a:endParaRPr lang="en-US" sz="1400">
                        <a:solidFill>
                          <a:schemeClr val="accent2">
                            <a:lumMod val="10000"/>
                          </a:schemeClr>
                        </a:solidFill>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0">
                        <a:lnSpc>
                          <a:spcPct val="115000"/>
                        </a:lnSpc>
                        <a:spcAft>
                          <a:spcPts val="0"/>
                        </a:spcAft>
                      </a:pPr>
                      <a:r>
                        <a:rPr lang="en-US" sz="1600">
                          <a:solidFill>
                            <a:schemeClr val="accent2">
                              <a:lumMod val="10000"/>
                            </a:schemeClr>
                          </a:solidFill>
                          <a:latin typeface="Arial"/>
                          <a:ea typeface="Times New Roman"/>
                          <a:cs typeface="Arial"/>
                        </a:rPr>
                        <a:t>3.43</a:t>
                      </a:r>
                      <a:endParaRPr lang="en-US" sz="1400">
                        <a:solidFill>
                          <a:schemeClr val="accent2">
                            <a:lumMod val="10000"/>
                          </a:schemeClr>
                        </a:solidFill>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0">
                        <a:lnSpc>
                          <a:spcPct val="115000"/>
                        </a:lnSpc>
                        <a:spcAft>
                          <a:spcPts val="0"/>
                        </a:spcAft>
                      </a:pPr>
                      <a:r>
                        <a:rPr lang="en-US" sz="1600">
                          <a:solidFill>
                            <a:schemeClr val="accent2">
                              <a:lumMod val="10000"/>
                            </a:schemeClr>
                          </a:solidFill>
                          <a:latin typeface="Arial"/>
                          <a:ea typeface="Times New Roman"/>
                          <a:cs typeface="Arial"/>
                        </a:rPr>
                        <a:t>4.25</a:t>
                      </a:r>
                      <a:endParaRPr lang="en-US" sz="1400">
                        <a:solidFill>
                          <a:schemeClr val="accent2">
                            <a:lumMod val="10000"/>
                          </a:schemeClr>
                        </a:solidFill>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0">
                        <a:lnSpc>
                          <a:spcPct val="115000"/>
                        </a:lnSpc>
                        <a:spcAft>
                          <a:spcPts val="0"/>
                        </a:spcAft>
                      </a:pPr>
                      <a:r>
                        <a:rPr lang="en-US" sz="1600" dirty="0">
                          <a:solidFill>
                            <a:schemeClr val="accent2">
                              <a:lumMod val="10000"/>
                            </a:schemeClr>
                          </a:solidFill>
                          <a:latin typeface="Arial"/>
                          <a:ea typeface="Times New Roman"/>
                          <a:cs typeface="Arial"/>
                        </a:rPr>
                        <a:t>0.82</a:t>
                      </a:r>
                      <a:endParaRPr lang="en-US" sz="1400" dirty="0">
                        <a:solidFill>
                          <a:schemeClr val="accent2">
                            <a:lumMod val="10000"/>
                          </a:schemeClr>
                        </a:solidFill>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0">
                        <a:lnSpc>
                          <a:spcPct val="115000"/>
                        </a:lnSpc>
                        <a:spcAft>
                          <a:spcPts val="0"/>
                        </a:spcAft>
                      </a:pPr>
                      <a:r>
                        <a:rPr lang="en-US" sz="1600">
                          <a:solidFill>
                            <a:schemeClr val="accent2">
                              <a:lumMod val="10000"/>
                            </a:schemeClr>
                          </a:solidFill>
                          <a:latin typeface="Arial"/>
                          <a:ea typeface="Times New Roman"/>
                          <a:cs typeface="Arial"/>
                        </a:rPr>
                        <a:t>0.12</a:t>
                      </a:r>
                      <a:endParaRPr lang="en-US" sz="1400">
                        <a:solidFill>
                          <a:schemeClr val="accent2">
                            <a:lumMod val="10000"/>
                          </a:schemeClr>
                        </a:solidFill>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0">
                        <a:lnSpc>
                          <a:spcPct val="115000"/>
                        </a:lnSpc>
                        <a:spcAft>
                          <a:spcPts val="0"/>
                        </a:spcAft>
                      </a:pPr>
                      <a:r>
                        <a:rPr lang="en-US" sz="1600">
                          <a:solidFill>
                            <a:schemeClr val="accent2">
                              <a:lumMod val="10000"/>
                            </a:schemeClr>
                          </a:solidFill>
                          <a:latin typeface="Arial"/>
                          <a:ea typeface="Times New Roman"/>
                          <a:cs typeface="Arial"/>
                        </a:rPr>
                        <a:t>0.0984</a:t>
                      </a:r>
                      <a:endParaRPr lang="en-US" sz="1400">
                        <a:solidFill>
                          <a:schemeClr val="accent2">
                            <a:lumMod val="10000"/>
                          </a:schemeClr>
                        </a:solidFill>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55018">
                <a:tc>
                  <a:txBody>
                    <a:bodyPr/>
                    <a:lstStyle/>
                    <a:p>
                      <a:pPr algn="just" rtl="0">
                        <a:lnSpc>
                          <a:spcPct val="115000"/>
                        </a:lnSpc>
                        <a:spcAft>
                          <a:spcPts val="0"/>
                        </a:spcAft>
                      </a:pPr>
                      <a:r>
                        <a:rPr lang="en-US" sz="1600">
                          <a:solidFill>
                            <a:schemeClr val="accent2">
                              <a:lumMod val="10000"/>
                            </a:schemeClr>
                          </a:solidFill>
                          <a:latin typeface="Arial"/>
                          <a:ea typeface="Times New Roman"/>
                          <a:cs typeface="Arial"/>
                        </a:rPr>
                        <a:t>Accessibility</a:t>
                      </a:r>
                      <a:endParaRPr lang="en-US" sz="1400">
                        <a:solidFill>
                          <a:schemeClr val="accent2">
                            <a:lumMod val="10000"/>
                          </a:schemeClr>
                        </a:solidFill>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0">
                        <a:lnSpc>
                          <a:spcPct val="115000"/>
                        </a:lnSpc>
                        <a:spcAft>
                          <a:spcPts val="0"/>
                        </a:spcAft>
                      </a:pPr>
                      <a:r>
                        <a:rPr lang="en-US" sz="1600" dirty="0">
                          <a:solidFill>
                            <a:schemeClr val="accent2">
                              <a:lumMod val="10000"/>
                            </a:schemeClr>
                          </a:solidFill>
                          <a:latin typeface="Arial"/>
                          <a:ea typeface="Times New Roman"/>
                          <a:cs typeface="Arial"/>
                        </a:rPr>
                        <a:t>3.37</a:t>
                      </a:r>
                      <a:endParaRPr lang="en-US" sz="1400" dirty="0">
                        <a:solidFill>
                          <a:schemeClr val="accent2">
                            <a:lumMod val="10000"/>
                          </a:schemeClr>
                        </a:solidFill>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0">
                        <a:lnSpc>
                          <a:spcPct val="115000"/>
                        </a:lnSpc>
                        <a:spcAft>
                          <a:spcPts val="0"/>
                        </a:spcAft>
                      </a:pPr>
                      <a:r>
                        <a:rPr lang="en-US" sz="1600">
                          <a:solidFill>
                            <a:schemeClr val="accent2">
                              <a:lumMod val="10000"/>
                            </a:schemeClr>
                          </a:solidFill>
                          <a:latin typeface="Arial"/>
                          <a:ea typeface="Times New Roman"/>
                          <a:cs typeface="Arial"/>
                        </a:rPr>
                        <a:t>3.2639</a:t>
                      </a:r>
                      <a:endParaRPr lang="en-US" sz="1400">
                        <a:solidFill>
                          <a:schemeClr val="accent2">
                            <a:lumMod val="10000"/>
                          </a:schemeClr>
                        </a:solidFill>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0">
                        <a:lnSpc>
                          <a:spcPct val="115000"/>
                        </a:lnSpc>
                        <a:spcAft>
                          <a:spcPts val="0"/>
                        </a:spcAft>
                      </a:pPr>
                      <a:r>
                        <a:rPr lang="en-US" sz="1600" dirty="0">
                          <a:solidFill>
                            <a:schemeClr val="accent2">
                              <a:lumMod val="10000"/>
                            </a:schemeClr>
                          </a:solidFill>
                          <a:latin typeface="Arial"/>
                          <a:ea typeface="Times New Roman"/>
                          <a:cs typeface="Arial"/>
                        </a:rPr>
                        <a:t>-0.1061</a:t>
                      </a:r>
                      <a:endParaRPr lang="en-US" sz="1400" dirty="0">
                        <a:solidFill>
                          <a:schemeClr val="accent2">
                            <a:lumMod val="10000"/>
                          </a:schemeClr>
                        </a:solidFill>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0">
                        <a:lnSpc>
                          <a:spcPct val="115000"/>
                        </a:lnSpc>
                        <a:spcAft>
                          <a:spcPts val="0"/>
                        </a:spcAft>
                      </a:pPr>
                      <a:r>
                        <a:rPr lang="en-US" sz="1600">
                          <a:solidFill>
                            <a:schemeClr val="accent2">
                              <a:lumMod val="10000"/>
                            </a:schemeClr>
                          </a:solidFill>
                          <a:latin typeface="Arial"/>
                          <a:ea typeface="Times New Roman"/>
                          <a:cs typeface="Arial"/>
                        </a:rPr>
                        <a:t>0.3</a:t>
                      </a:r>
                      <a:endParaRPr lang="en-US" sz="1400">
                        <a:solidFill>
                          <a:schemeClr val="accent2">
                            <a:lumMod val="10000"/>
                          </a:schemeClr>
                        </a:solidFill>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0">
                        <a:lnSpc>
                          <a:spcPct val="115000"/>
                        </a:lnSpc>
                        <a:spcAft>
                          <a:spcPts val="0"/>
                        </a:spcAft>
                      </a:pPr>
                      <a:r>
                        <a:rPr lang="en-US" sz="1600">
                          <a:solidFill>
                            <a:schemeClr val="accent2">
                              <a:lumMod val="10000"/>
                            </a:schemeClr>
                          </a:solidFill>
                          <a:latin typeface="Arial"/>
                          <a:ea typeface="Times New Roman"/>
                          <a:cs typeface="Arial"/>
                        </a:rPr>
                        <a:t>-0.03183</a:t>
                      </a:r>
                      <a:endParaRPr lang="en-US" sz="1400">
                        <a:solidFill>
                          <a:schemeClr val="accent2">
                            <a:lumMod val="10000"/>
                          </a:schemeClr>
                        </a:solidFill>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55018">
                <a:tc>
                  <a:txBody>
                    <a:bodyPr/>
                    <a:lstStyle/>
                    <a:p>
                      <a:pPr algn="just" rtl="0">
                        <a:lnSpc>
                          <a:spcPct val="115000"/>
                        </a:lnSpc>
                        <a:spcAft>
                          <a:spcPts val="0"/>
                        </a:spcAft>
                      </a:pPr>
                      <a:r>
                        <a:rPr lang="en-US" sz="1600">
                          <a:solidFill>
                            <a:schemeClr val="accent2">
                              <a:lumMod val="10000"/>
                            </a:schemeClr>
                          </a:solidFill>
                          <a:latin typeface="Arial"/>
                          <a:ea typeface="Times New Roman"/>
                          <a:cs typeface="Arial"/>
                        </a:rPr>
                        <a:t>Empathy</a:t>
                      </a:r>
                      <a:endParaRPr lang="en-US" sz="1400">
                        <a:solidFill>
                          <a:schemeClr val="accent2">
                            <a:lumMod val="10000"/>
                          </a:schemeClr>
                        </a:solidFill>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0">
                        <a:lnSpc>
                          <a:spcPct val="115000"/>
                        </a:lnSpc>
                        <a:spcAft>
                          <a:spcPts val="0"/>
                        </a:spcAft>
                      </a:pPr>
                      <a:r>
                        <a:rPr lang="en-US" sz="1600">
                          <a:solidFill>
                            <a:schemeClr val="accent2">
                              <a:lumMod val="10000"/>
                            </a:schemeClr>
                          </a:solidFill>
                          <a:latin typeface="Arial"/>
                          <a:ea typeface="Times New Roman"/>
                          <a:cs typeface="Arial"/>
                        </a:rPr>
                        <a:t>3.1</a:t>
                      </a:r>
                      <a:endParaRPr lang="en-US" sz="1400">
                        <a:solidFill>
                          <a:schemeClr val="accent2">
                            <a:lumMod val="10000"/>
                          </a:schemeClr>
                        </a:solidFill>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0">
                        <a:lnSpc>
                          <a:spcPct val="115000"/>
                        </a:lnSpc>
                        <a:spcAft>
                          <a:spcPts val="0"/>
                        </a:spcAft>
                      </a:pPr>
                      <a:r>
                        <a:rPr lang="en-US" sz="1600">
                          <a:solidFill>
                            <a:schemeClr val="accent2">
                              <a:lumMod val="10000"/>
                            </a:schemeClr>
                          </a:solidFill>
                          <a:latin typeface="Arial"/>
                          <a:ea typeface="Times New Roman"/>
                          <a:cs typeface="Arial"/>
                        </a:rPr>
                        <a:t>3.6569</a:t>
                      </a:r>
                      <a:endParaRPr lang="en-US" sz="1400">
                        <a:solidFill>
                          <a:schemeClr val="accent2">
                            <a:lumMod val="10000"/>
                          </a:schemeClr>
                        </a:solidFill>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0">
                        <a:lnSpc>
                          <a:spcPct val="115000"/>
                        </a:lnSpc>
                        <a:spcAft>
                          <a:spcPts val="0"/>
                        </a:spcAft>
                      </a:pPr>
                      <a:r>
                        <a:rPr lang="en-US" sz="1600">
                          <a:solidFill>
                            <a:schemeClr val="accent2">
                              <a:lumMod val="10000"/>
                            </a:schemeClr>
                          </a:solidFill>
                          <a:latin typeface="Arial"/>
                          <a:ea typeface="Times New Roman"/>
                          <a:cs typeface="Arial"/>
                        </a:rPr>
                        <a:t>0.5569</a:t>
                      </a:r>
                      <a:endParaRPr lang="en-US" sz="1400">
                        <a:solidFill>
                          <a:schemeClr val="accent2">
                            <a:lumMod val="10000"/>
                          </a:schemeClr>
                        </a:solidFill>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0">
                        <a:lnSpc>
                          <a:spcPct val="115000"/>
                        </a:lnSpc>
                        <a:spcAft>
                          <a:spcPts val="0"/>
                        </a:spcAft>
                      </a:pPr>
                      <a:r>
                        <a:rPr lang="en-US" sz="1600">
                          <a:solidFill>
                            <a:schemeClr val="accent2">
                              <a:lumMod val="10000"/>
                            </a:schemeClr>
                          </a:solidFill>
                          <a:latin typeface="Arial"/>
                          <a:ea typeface="Times New Roman"/>
                          <a:cs typeface="Arial"/>
                        </a:rPr>
                        <a:t>0.29</a:t>
                      </a:r>
                      <a:endParaRPr lang="en-US" sz="1400">
                        <a:solidFill>
                          <a:schemeClr val="accent2">
                            <a:lumMod val="10000"/>
                          </a:schemeClr>
                        </a:solidFill>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0">
                        <a:lnSpc>
                          <a:spcPct val="115000"/>
                        </a:lnSpc>
                        <a:spcAft>
                          <a:spcPts val="0"/>
                        </a:spcAft>
                      </a:pPr>
                      <a:r>
                        <a:rPr lang="en-US" sz="1600">
                          <a:solidFill>
                            <a:schemeClr val="accent2">
                              <a:lumMod val="10000"/>
                            </a:schemeClr>
                          </a:solidFill>
                          <a:latin typeface="Arial"/>
                          <a:ea typeface="Times New Roman"/>
                          <a:cs typeface="Arial"/>
                        </a:rPr>
                        <a:t>0.161501</a:t>
                      </a:r>
                      <a:endParaRPr lang="en-US" sz="1400">
                        <a:solidFill>
                          <a:schemeClr val="accent2">
                            <a:lumMod val="10000"/>
                          </a:schemeClr>
                        </a:solidFill>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55018">
                <a:tc>
                  <a:txBody>
                    <a:bodyPr/>
                    <a:lstStyle/>
                    <a:p>
                      <a:pPr algn="just" rtl="0">
                        <a:lnSpc>
                          <a:spcPct val="115000"/>
                        </a:lnSpc>
                        <a:spcAft>
                          <a:spcPts val="0"/>
                        </a:spcAft>
                      </a:pPr>
                      <a:r>
                        <a:rPr lang="en-US" sz="1600">
                          <a:solidFill>
                            <a:schemeClr val="accent2">
                              <a:lumMod val="10000"/>
                            </a:schemeClr>
                          </a:solidFill>
                          <a:latin typeface="Arial"/>
                          <a:ea typeface="Times New Roman"/>
                          <a:cs typeface="Arial"/>
                        </a:rPr>
                        <a:t>Responsibility</a:t>
                      </a:r>
                      <a:endParaRPr lang="en-US" sz="1400">
                        <a:solidFill>
                          <a:schemeClr val="accent2">
                            <a:lumMod val="10000"/>
                          </a:schemeClr>
                        </a:solidFill>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0">
                        <a:lnSpc>
                          <a:spcPct val="115000"/>
                        </a:lnSpc>
                        <a:spcAft>
                          <a:spcPts val="0"/>
                        </a:spcAft>
                      </a:pPr>
                      <a:r>
                        <a:rPr lang="en-US" sz="1600">
                          <a:solidFill>
                            <a:schemeClr val="accent2">
                              <a:lumMod val="10000"/>
                            </a:schemeClr>
                          </a:solidFill>
                          <a:latin typeface="Arial"/>
                          <a:ea typeface="Times New Roman"/>
                          <a:cs typeface="Arial"/>
                        </a:rPr>
                        <a:t>3.21</a:t>
                      </a:r>
                      <a:endParaRPr lang="en-US" sz="1400">
                        <a:solidFill>
                          <a:schemeClr val="accent2">
                            <a:lumMod val="10000"/>
                          </a:schemeClr>
                        </a:solidFill>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0">
                        <a:lnSpc>
                          <a:spcPct val="115000"/>
                        </a:lnSpc>
                        <a:spcAft>
                          <a:spcPts val="0"/>
                        </a:spcAft>
                      </a:pPr>
                      <a:r>
                        <a:rPr lang="en-US" sz="1600">
                          <a:solidFill>
                            <a:schemeClr val="accent2">
                              <a:lumMod val="10000"/>
                            </a:schemeClr>
                          </a:solidFill>
                          <a:latin typeface="Arial"/>
                          <a:ea typeface="Times New Roman"/>
                          <a:cs typeface="Arial"/>
                        </a:rPr>
                        <a:t>4.0417</a:t>
                      </a:r>
                      <a:endParaRPr lang="en-US" sz="1400">
                        <a:solidFill>
                          <a:schemeClr val="accent2">
                            <a:lumMod val="10000"/>
                          </a:schemeClr>
                        </a:solidFill>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0">
                        <a:lnSpc>
                          <a:spcPct val="115000"/>
                        </a:lnSpc>
                        <a:spcAft>
                          <a:spcPts val="0"/>
                        </a:spcAft>
                      </a:pPr>
                      <a:r>
                        <a:rPr lang="en-US" sz="1600">
                          <a:solidFill>
                            <a:schemeClr val="accent2">
                              <a:lumMod val="10000"/>
                            </a:schemeClr>
                          </a:solidFill>
                          <a:latin typeface="Arial"/>
                          <a:ea typeface="Times New Roman"/>
                          <a:cs typeface="Arial"/>
                        </a:rPr>
                        <a:t>0.8317</a:t>
                      </a:r>
                      <a:endParaRPr lang="en-US" sz="1400">
                        <a:solidFill>
                          <a:schemeClr val="accent2">
                            <a:lumMod val="10000"/>
                          </a:schemeClr>
                        </a:solidFill>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0">
                        <a:lnSpc>
                          <a:spcPct val="115000"/>
                        </a:lnSpc>
                        <a:spcAft>
                          <a:spcPts val="0"/>
                        </a:spcAft>
                      </a:pPr>
                      <a:r>
                        <a:rPr lang="en-US" sz="1600">
                          <a:solidFill>
                            <a:schemeClr val="accent2">
                              <a:lumMod val="10000"/>
                            </a:schemeClr>
                          </a:solidFill>
                          <a:latin typeface="Arial"/>
                          <a:ea typeface="Times New Roman"/>
                          <a:cs typeface="Arial"/>
                        </a:rPr>
                        <a:t>0.12</a:t>
                      </a:r>
                      <a:endParaRPr lang="en-US" sz="1400">
                        <a:solidFill>
                          <a:schemeClr val="accent2">
                            <a:lumMod val="10000"/>
                          </a:schemeClr>
                        </a:solidFill>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0">
                        <a:lnSpc>
                          <a:spcPct val="115000"/>
                        </a:lnSpc>
                        <a:spcAft>
                          <a:spcPts val="0"/>
                        </a:spcAft>
                      </a:pPr>
                      <a:r>
                        <a:rPr lang="en-US" sz="1600">
                          <a:solidFill>
                            <a:schemeClr val="accent2">
                              <a:lumMod val="10000"/>
                            </a:schemeClr>
                          </a:solidFill>
                          <a:latin typeface="Arial"/>
                          <a:ea typeface="Times New Roman"/>
                          <a:cs typeface="Arial"/>
                        </a:rPr>
                        <a:t>0.099804</a:t>
                      </a:r>
                      <a:endParaRPr lang="en-US" sz="1400">
                        <a:solidFill>
                          <a:schemeClr val="accent2">
                            <a:lumMod val="10000"/>
                          </a:schemeClr>
                        </a:solidFill>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55018">
                <a:tc gridSpan="5">
                  <a:txBody>
                    <a:bodyPr/>
                    <a:lstStyle/>
                    <a:p>
                      <a:pPr algn="just" rtl="0">
                        <a:lnSpc>
                          <a:spcPct val="115000"/>
                        </a:lnSpc>
                        <a:spcAft>
                          <a:spcPts val="0"/>
                        </a:spcAft>
                      </a:pPr>
                      <a:r>
                        <a:rPr lang="en-US" sz="1400" dirty="0">
                          <a:solidFill>
                            <a:schemeClr val="accent2">
                              <a:lumMod val="10000"/>
                            </a:schemeClr>
                          </a:solidFill>
                          <a:latin typeface="Arial"/>
                          <a:ea typeface="Times New Roman"/>
                          <a:cs typeface="Arial"/>
                        </a:rPr>
                        <a:t>overall average weighted SERVQUAL score = </a:t>
                      </a:r>
                      <a:endParaRPr lang="en-US" sz="1400" dirty="0">
                        <a:solidFill>
                          <a:schemeClr val="accent2">
                            <a:lumMod val="10000"/>
                          </a:schemeClr>
                        </a:solidFill>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a:txBody>
                    <a:bodyPr/>
                    <a:lstStyle/>
                    <a:p>
                      <a:pPr algn="just" rtl="0">
                        <a:lnSpc>
                          <a:spcPct val="115000"/>
                        </a:lnSpc>
                        <a:spcAft>
                          <a:spcPts val="0"/>
                        </a:spcAft>
                      </a:pPr>
                      <a:r>
                        <a:rPr lang="en-US" sz="1600" dirty="0">
                          <a:solidFill>
                            <a:schemeClr val="accent2">
                              <a:lumMod val="10000"/>
                            </a:schemeClr>
                          </a:solidFill>
                          <a:latin typeface="Arial"/>
                          <a:ea typeface="Times New Roman"/>
                          <a:cs typeface="Arial"/>
                        </a:rPr>
                        <a:t>0.455273</a:t>
                      </a:r>
                      <a:endParaRPr lang="en-US" sz="1400" dirty="0">
                        <a:solidFill>
                          <a:schemeClr val="accent2">
                            <a:lumMod val="10000"/>
                          </a:schemeClr>
                        </a:solidFill>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r>
            </a:tbl>
          </a:graphicData>
        </a:graphic>
      </p:graphicFrame>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hart 3"/>
          <p:cNvGraphicFramePr/>
          <p:nvPr/>
        </p:nvGraphicFramePr>
        <p:xfrm>
          <a:off x="1645920" y="2050868"/>
          <a:ext cx="5181736" cy="3879669"/>
        </p:xfrm>
        <a:graphic>
          <a:graphicData uri="http://schemas.openxmlformats.org/drawingml/2006/chart">
            <c:chart xmlns:c="http://schemas.openxmlformats.org/drawingml/2006/chart" xmlns:r="http://schemas.openxmlformats.org/officeDocument/2006/relationships" r:id="rId2"/>
          </a:graphicData>
        </a:graphic>
      </p:graphicFrame>
      <p:sp>
        <p:nvSpPr>
          <p:cNvPr id="5" name="TextBox 4"/>
          <p:cNvSpPr txBox="1"/>
          <p:nvPr/>
        </p:nvSpPr>
        <p:spPr>
          <a:xfrm>
            <a:off x="666205" y="1384663"/>
            <a:ext cx="7524206" cy="461665"/>
          </a:xfrm>
          <a:prstGeom prst="rect">
            <a:avLst/>
          </a:prstGeom>
          <a:noFill/>
        </p:spPr>
        <p:txBody>
          <a:bodyPr wrap="square" rtlCol="1">
            <a:spAutoFit/>
          </a:bodyPr>
          <a:lstStyle/>
          <a:p>
            <a:r>
              <a:rPr lang="en-US" dirty="0" smtClean="0"/>
              <a:t>Each dimension has its own effect on the overall gap</a:t>
            </a:r>
            <a:endParaRPr lang="ar-SA" dirty="0"/>
          </a:p>
        </p:txBody>
      </p:sp>
      <p:sp>
        <p:nvSpPr>
          <p:cNvPr id="6" name="TextBox 5"/>
          <p:cNvSpPr txBox="1"/>
          <p:nvPr/>
        </p:nvSpPr>
        <p:spPr>
          <a:xfrm>
            <a:off x="561702" y="548641"/>
            <a:ext cx="7680960" cy="707886"/>
          </a:xfrm>
          <a:prstGeom prst="rect">
            <a:avLst/>
          </a:prstGeom>
          <a:noFill/>
        </p:spPr>
        <p:txBody>
          <a:bodyPr wrap="square" rtlCol="1">
            <a:spAutoFit/>
          </a:bodyPr>
          <a:lstStyle/>
          <a:p>
            <a:r>
              <a:rPr lang="en-US" sz="4000" dirty="0" smtClean="0">
                <a:solidFill>
                  <a:srgbClr val="FFFF00"/>
                </a:solidFill>
              </a:rPr>
              <a:t>Gap 1 :</a:t>
            </a:r>
            <a:endParaRPr lang="ar-SA" sz="4000" dirty="0">
              <a:solidFill>
                <a:srgbClr val="FFFF00"/>
              </a:solidFill>
            </a:endParaRPr>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nvGraphicFramePr>
        <p:xfrm>
          <a:off x="1579879" y="2022398"/>
          <a:ext cx="6688909" cy="1928640"/>
        </p:xfrm>
        <a:graphic>
          <a:graphicData uri="http://schemas.openxmlformats.org/drawingml/2006/table">
            <a:tbl>
              <a:tblPr/>
              <a:tblGrid>
                <a:gridCol w="2616958"/>
                <a:gridCol w="2782617"/>
                <a:gridCol w="1289334"/>
              </a:tblGrid>
              <a:tr h="246144">
                <a:tc gridSpan="3">
                  <a:txBody>
                    <a:bodyPr/>
                    <a:lstStyle/>
                    <a:p>
                      <a:pPr algn="just" rtl="0">
                        <a:lnSpc>
                          <a:spcPct val="115000"/>
                        </a:lnSpc>
                        <a:spcAft>
                          <a:spcPts val="0"/>
                        </a:spcAft>
                      </a:pPr>
                      <a:r>
                        <a:rPr lang="en-US" sz="1400">
                          <a:solidFill>
                            <a:srgbClr val="000000"/>
                          </a:solidFill>
                          <a:latin typeface="Arial"/>
                          <a:ea typeface="Times New Roman"/>
                          <a:cs typeface="Arial"/>
                        </a:rPr>
                        <a:t>gap 1 customer expectations versus management perceptions</a:t>
                      </a:r>
                      <a:endParaRPr lang="en-US" sz="14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rtl="1"/>
                      <a:endParaRPr lang="ar-SA"/>
                    </a:p>
                  </a:txBody>
                  <a:tcPr/>
                </a:tc>
                <a:tc hMerge="1">
                  <a:txBody>
                    <a:bodyPr/>
                    <a:lstStyle/>
                    <a:p>
                      <a:pPr rtl="1"/>
                      <a:endParaRPr lang="ar-SA"/>
                    </a:p>
                  </a:txBody>
                  <a:tcPr/>
                </a:tc>
              </a:tr>
              <a:tr h="268521">
                <a:tc>
                  <a:txBody>
                    <a:bodyPr/>
                    <a:lstStyle/>
                    <a:p>
                      <a:pPr algn="just" rtl="0">
                        <a:lnSpc>
                          <a:spcPct val="115000"/>
                        </a:lnSpc>
                        <a:spcAft>
                          <a:spcPts val="0"/>
                        </a:spcAft>
                      </a:pPr>
                      <a:r>
                        <a:rPr lang="en-US" sz="1600">
                          <a:solidFill>
                            <a:srgbClr val="000000"/>
                          </a:solidFill>
                          <a:latin typeface="Arial"/>
                          <a:ea typeface="Times New Roman"/>
                          <a:cs typeface="Arial"/>
                        </a:rPr>
                        <a:t>Dimension</a:t>
                      </a:r>
                      <a:endParaRPr lang="en-US" sz="14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just" rtl="0">
                        <a:lnSpc>
                          <a:spcPct val="115000"/>
                        </a:lnSpc>
                        <a:spcAft>
                          <a:spcPts val="0"/>
                        </a:spcAft>
                      </a:pPr>
                      <a:r>
                        <a:rPr lang="en-US" sz="1600">
                          <a:solidFill>
                            <a:srgbClr val="000000"/>
                          </a:solidFill>
                          <a:latin typeface="Arial"/>
                          <a:ea typeface="Times New Roman"/>
                          <a:cs typeface="Arial"/>
                        </a:rPr>
                        <a:t>Customer Expectations</a:t>
                      </a:r>
                      <a:endParaRPr lang="en-US" sz="14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just" rtl="0">
                        <a:lnSpc>
                          <a:spcPct val="115000"/>
                        </a:lnSpc>
                        <a:spcAft>
                          <a:spcPts val="0"/>
                        </a:spcAft>
                      </a:pPr>
                      <a:r>
                        <a:rPr lang="en-US" sz="1600">
                          <a:solidFill>
                            <a:srgbClr val="000000"/>
                          </a:solidFill>
                          <a:latin typeface="Arial"/>
                          <a:ea typeface="Times New Roman"/>
                          <a:cs typeface="Arial"/>
                        </a:rPr>
                        <a:t>Result</a:t>
                      </a:r>
                      <a:endParaRPr lang="en-US" sz="14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r>
              <a:tr h="268521">
                <a:tc>
                  <a:txBody>
                    <a:bodyPr/>
                    <a:lstStyle/>
                    <a:p>
                      <a:pPr algn="just" rtl="0">
                        <a:lnSpc>
                          <a:spcPct val="115000"/>
                        </a:lnSpc>
                        <a:spcAft>
                          <a:spcPts val="0"/>
                        </a:spcAft>
                      </a:pPr>
                      <a:r>
                        <a:rPr lang="en-US" sz="1600">
                          <a:solidFill>
                            <a:srgbClr val="000000"/>
                          </a:solidFill>
                          <a:latin typeface="Arial"/>
                          <a:ea typeface="Times New Roman"/>
                          <a:cs typeface="Arial"/>
                        </a:rPr>
                        <a:t>Feedback</a:t>
                      </a:r>
                      <a:endParaRPr lang="en-US" sz="14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0">
                        <a:lnSpc>
                          <a:spcPct val="115000"/>
                        </a:lnSpc>
                        <a:spcAft>
                          <a:spcPts val="0"/>
                        </a:spcAft>
                      </a:pPr>
                      <a:r>
                        <a:rPr lang="en-US" sz="1600">
                          <a:solidFill>
                            <a:srgbClr val="000000"/>
                          </a:solidFill>
                          <a:latin typeface="Arial"/>
                          <a:ea typeface="Times New Roman"/>
                          <a:cs typeface="Arial"/>
                        </a:rPr>
                        <a:t>3.4867</a:t>
                      </a:r>
                      <a:endParaRPr lang="en-US" sz="14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0">
                        <a:lnSpc>
                          <a:spcPct val="115000"/>
                        </a:lnSpc>
                        <a:spcAft>
                          <a:spcPts val="0"/>
                        </a:spcAft>
                      </a:pPr>
                      <a:r>
                        <a:rPr lang="en-US" sz="1600">
                          <a:solidFill>
                            <a:srgbClr val="000000"/>
                          </a:solidFill>
                          <a:latin typeface="Arial"/>
                          <a:ea typeface="Times New Roman"/>
                          <a:cs typeface="Arial"/>
                        </a:rPr>
                        <a:t>Agree</a:t>
                      </a:r>
                      <a:endParaRPr lang="en-US" sz="14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8521">
                <a:tc>
                  <a:txBody>
                    <a:bodyPr/>
                    <a:lstStyle/>
                    <a:p>
                      <a:pPr algn="just" rtl="0">
                        <a:lnSpc>
                          <a:spcPct val="115000"/>
                        </a:lnSpc>
                        <a:spcAft>
                          <a:spcPts val="0"/>
                        </a:spcAft>
                      </a:pPr>
                      <a:r>
                        <a:rPr lang="en-US" sz="1600">
                          <a:solidFill>
                            <a:srgbClr val="000000"/>
                          </a:solidFill>
                          <a:latin typeface="Arial"/>
                          <a:ea typeface="Times New Roman"/>
                          <a:cs typeface="Arial"/>
                        </a:rPr>
                        <a:t>Market segmentation</a:t>
                      </a:r>
                      <a:endParaRPr lang="en-US" sz="14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0">
                        <a:lnSpc>
                          <a:spcPct val="115000"/>
                        </a:lnSpc>
                        <a:spcAft>
                          <a:spcPts val="0"/>
                        </a:spcAft>
                      </a:pPr>
                      <a:r>
                        <a:rPr lang="en-US" sz="1600">
                          <a:solidFill>
                            <a:srgbClr val="000000"/>
                          </a:solidFill>
                          <a:latin typeface="Arial"/>
                          <a:ea typeface="Times New Roman"/>
                          <a:cs typeface="Arial"/>
                        </a:rPr>
                        <a:t>3.43</a:t>
                      </a:r>
                      <a:endParaRPr lang="en-US" sz="14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0">
                        <a:lnSpc>
                          <a:spcPct val="115000"/>
                        </a:lnSpc>
                        <a:spcAft>
                          <a:spcPts val="0"/>
                        </a:spcAft>
                      </a:pPr>
                      <a:r>
                        <a:rPr lang="en-US" sz="1600">
                          <a:solidFill>
                            <a:srgbClr val="000000"/>
                          </a:solidFill>
                          <a:latin typeface="Arial"/>
                          <a:ea typeface="Times New Roman"/>
                          <a:cs typeface="Arial"/>
                        </a:rPr>
                        <a:t>Agree</a:t>
                      </a:r>
                      <a:endParaRPr lang="en-US" sz="14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8521">
                <a:tc>
                  <a:txBody>
                    <a:bodyPr/>
                    <a:lstStyle/>
                    <a:p>
                      <a:pPr algn="just" rtl="0">
                        <a:lnSpc>
                          <a:spcPct val="115000"/>
                        </a:lnSpc>
                        <a:spcAft>
                          <a:spcPts val="0"/>
                        </a:spcAft>
                      </a:pPr>
                      <a:r>
                        <a:rPr lang="en-US" sz="1600">
                          <a:solidFill>
                            <a:srgbClr val="000000"/>
                          </a:solidFill>
                          <a:latin typeface="Arial"/>
                          <a:ea typeface="Times New Roman"/>
                          <a:cs typeface="Arial"/>
                        </a:rPr>
                        <a:t>Accessibility</a:t>
                      </a:r>
                      <a:endParaRPr lang="en-US" sz="14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0">
                        <a:lnSpc>
                          <a:spcPct val="115000"/>
                        </a:lnSpc>
                        <a:spcAft>
                          <a:spcPts val="0"/>
                        </a:spcAft>
                      </a:pPr>
                      <a:r>
                        <a:rPr lang="en-US" sz="1600" dirty="0">
                          <a:solidFill>
                            <a:srgbClr val="000000"/>
                          </a:solidFill>
                          <a:latin typeface="Arial"/>
                          <a:ea typeface="Times New Roman"/>
                          <a:cs typeface="Arial"/>
                        </a:rPr>
                        <a:t>3.37</a:t>
                      </a:r>
                      <a:endParaRPr lang="en-US" sz="1400" dirty="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0">
                        <a:lnSpc>
                          <a:spcPct val="115000"/>
                        </a:lnSpc>
                        <a:spcAft>
                          <a:spcPts val="0"/>
                        </a:spcAft>
                      </a:pPr>
                      <a:r>
                        <a:rPr lang="en-US" sz="1600">
                          <a:solidFill>
                            <a:srgbClr val="000000"/>
                          </a:solidFill>
                          <a:latin typeface="Arial"/>
                          <a:ea typeface="Times New Roman"/>
                          <a:cs typeface="Arial"/>
                        </a:rPr>
                        <a:t>undecided</a:t>
                      </a:r>
                      <a:endParaRPr lang="en-US" sz="14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8521">
                <a:tc>
                  <a:txBody>
                    <a:bodyPr/>
                    <a:lstStyle/>
                    <a:p>
                      <a:pPr algn="just" rtl="0">
                        <a:lnSpc>
                          <a:spcPct val="115000"/>
                        </a:lnSpc>
                        <a:spcAft>
                          <a:spcPts val="0"/>
                        </a:spcAft>
                      </a:pPr>
                      <a:r>
                        <a:rPr lang="en-US" sz="1600">
                          <a:solidFill>
                            <a:srgbClr val="000000"/>
                          </a:solidFill>
                          <a:latin typeface="Arial"/>
                          <a:ea typeface="Times New Roman"/>
                          <a:cs typeface="Arial"/>
                        </a:rPr>
                        <a:t>Empathy</a:t>
                      </a:r>
                      <a:endParaRPr lang="en-US" sz="14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0">
                        <a:lnSpc>
                          <a:spcPct val="115000"/>
                        </a:lnSpc>
                        <a:spcAft>
                          <a:spcPts val="0"/>
                        </a:spcAft>
                      </a:pPr>
                      <a:r>
                        <a:rPr lang="en-US" sz="1600">
                          <a:solidFill>
                            <a:srgbClr val="000000"/>
                          </a:solidFill>
                          <a:latin typeface="Arial"/>
                          <a:ea typeface="Times New Roman"/>
                          <a:cs typeface="Arial"/>
                        </a:rPr>
                        <a:t>3.1</a:t>
                      </a:r>
                      <a:endParaRPr lang="en-US" sz="14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0">
                        <a:lnSpc>
                          <a:spcPct val="115000"/>
                        </a:lnSpc>
                        <a:spcAft>
                          <a:spcPts val="0"/>
                        </a:spcAft>
                      </a:pPr>
                      <a:r>
                        <a:rPr lang="en-US" sz="1600">
                          <a:solidFill>
                            <a:srgbClr val="000000"/>
                          </a:solidFill>
                          <a:latin typeface="Arial"/>
                          <a:ea typeface="Times New Roman"/>
                          <a:cs typeface="Arial"/>
                        </a:rPr>
                        <a:t>undecided</a:t>
                      </a:r>
                      <a:endParaRPr lang="en-US" sz="14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8521">
                <a:tc>
                  <a:txBody>
                    <a:bodyPr/>
                    <a:lstStyle/>
                    <a:p>
                      <a:pPr algn="just" rtl="0">
                        <a:lnSpc>
                          <a:spcPct val="115000"/>
                        </a:lnSpc>
                        <a:spcAft>
                          <a:spcPts val="0"/>
                        </a:spcAft>
                      </a:pPr>
                      <a:r>
                        <a:rPr lang="en-US" sz="1600">
                          <a:solidFill>
                            <a:srgbClr val="000000"/>
                          </a:solidFill>
                          <a:latin typeface="Arial"/>
                          <a:ea typeface="Times New Roman"/>
                          <a:cs typeface="Arial"/>
                        </a:rPr>
                        <a:t>Responsibility</a:t>
                      </a:r>
                      <a:endParaRPr lang="en-US" sz="14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0">
                        <a:lnSpc>
                          <a:spcPct val="115000"/>
                        </a:lnSpc>
                        <a:spcAft>
                          <a:spcPts val="0"/>
                        </a:spcAft>
                      </a:pPr>
                      <a:r>
                        <a:rPr lang="en-US" sz="1600">
                          <a:solidFill>
                            <a:srgbClr val="000000"/>
                          </a:solidFill>
                          <a:latin typeface="Arial"/>
                          <a:ea typeface="Times New Roman"/>
                          <a:cs typeface="Arial"/>
                        </a:rPr>
                        <a:t>3.21</a:t>
                      </a:r>
                      <a:endParaRPr lang="en-US" sz="14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0">
                        <a:lnSpc>
                          <a:spcPct val="115000"/>
                        </a:lnSpc>
                        <a:spcAft>
                          <a:spcPts val="0"/>
                        </a:spcAft>
                      </a:pPr>
                      <a:r>
                        <a:rPr lang="en-US" sz="1600" dirty="0">
                          <a:solidFill>
                            <a:srgbClr val="000000"/>
                          </a:solidFill>
                          <a:latin typeface="Arial"/>
                          <a:ea typeface="Times New Roman"/>
                          <a:cs typeface="Arial"/>
                        </a:rPr>
                        <a:t>undecided</a:t>
                      </a:r>
                      <a:endParaRPr lang="en-US" sz="1400" dirty="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graphicFrame>
        <p:nvGraphicFramePr>
          <p:cNvPr id="5" name="Table 4"/>
          <p:cNvGraphicFramePr>
            <a:graphicFrameLocks noGrp="1"/>
          </p:cNvGraphicFramePr>
          <p:nvPr/>
        </p:nvGraphicFramePr>
        <p:xfrm>
          <a:off x="1489166" y="4025319"/>
          <a:ext cx="6779622" cy="2349354"/>
        </p:xfrm>
        <a:graphic>
          <a:graphicData uri="http://schemas.openxmlformats.org/drawingml/2006/table">
            <a:tbl>
              <a:tblPr/>
              <a:tblGrid>
                <a:gridCol w="2265145"/>
                <a:gridCol w="1932291"/>
                <a:gridCol w="2582186"/>
              </a:tblGrid>
              <a:tr h="671244">
                <a:tc>
                  <a:txBody>
                    <a:bodyPr/>
                    <a:lstStyle/>
                    <a:p>
                      <a:pPr algn="just" rtl="0">
                        <a:lnSpc>
                          <a:spcPct val="115000"/>
                        </a:lnSpc>
                        <a:spcAft>
                          <a:spcPts val="0"/>
                        </a:spcAft>
                      </a:pPr>
                      <a:r>
                        <a:rPr lang="en-US" sz="1600" dirty="0">
                          <a:solidFill>
                            <a:srgbClr val="000000"/>
                          </a:solidFill>
                          <a:latin typeface="Arial"/>
                          <a:ea typeface="Times New Roman"/>
                          <a:cs typeface="Arial"/>
                        </a:rPr>
                        <a:t>Dimension</a:t>
                      </a:r>
                      <a:endParaRPr lang="en-US" sz="1400" dirty="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just" rtl="0">
                        <a:lnSpc>
                          <a:spcPct val="115000"/>
                        </a:lnSpc>
                        <a:spcAft>
                          <a:spcPts val="0"/>
                        </a:spcAft>
                      </a:pPr>
                      <a:r>
                        <a:rPr lang="en-US" sz="1600">
                          <a:solidFill>
                            <a:srgbClr val="000000"/>
                          </a:solidFill>
                          <a:latin typeface="Arial"/>
                          <a:ea typeface="Times New Roman"/>
                          <a:cs typeface="Arial"/>
                        </a:rPr>
                        <a:t>Management perceptions</a:t>
                      </a:r>
                      <a:endParaRPr lang="en-US" sz="14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just" rtl="0">
                        <a:lnSpc>
                          <a:spcPct val="115000"/>
                        </a:lnSpc>
                        <a:spcAft>
                          <a:spcPts val="0"/>
                        </a:spcAft>
                      </a:pPr>
                      <a:r>
                        <a:rPr lang="en-US" sz="1400" dirty="0">
                          <a:solidFill>
                            <a:srgbClr val="000000"/>
                          </a:solidFill>
                          <a:latin typeface="Arial"/>
                          <a:ea typeface="Times New Roman"/>
                          <a:cs typeface="Arial"/>
                        </a:rPr>
                        <a:t>Result </a:t>
                      </a:r>
                      <a:endParaRPr lang="en-US" sz="1400" dirty="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35622">
                <a:tc>
                  <a:txBody>
                    <a:bodyPr/>
                    <a:lstStyle/>
                    <a:p>
                      <a:pPr algn="just" rtl="0">
                        <a:lnSpc>
                          <a:spcPct val="115000"/>
                        </a:lnSpc>
                        <a:spcAft>
                          <a:spcPts val="0"/>
                        </a:spcAft>
                      </a:pPr>
                      <a:r>
                        <a:rPr lang="en-US" sz="1600">
                          <a:solidFill>
                            <a:srgbClr val="000000"/>
                          </a:solidFill>
                          <a:latin typeface="Arial"/>
                          <a:ea typeface="Times New Roman"/>
                          <a:cs typeface="Arial"/>
                        </a:rPr>
                        <a:t>Feedback</a:t>
                      </a:r>
                      <a:endParaRPr lang="en-US" sz="14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0">
                        <a:lnSpc>
                          <a:spcPct val="115000"/>
                        </a:lnSpc>
                        <a:spcAft>
                          <a:spcPts val="0"/>
                        </a:spcAft>
                      </a:pPr>
                      <a:r>
                        <a:rPr lang="en-US" sz="1600">
                          <a:solidFill>
                            <a:srgbClr val="000000"/>
                          </a:solidFill>
                          <a:latin typeface="Arial"/>
                          <a:ea typeface="Times New Roman"/>
                          <a:cs typeface="Arial"/>
                        </a:rPr>
                        <a:t>4.2361</a:t>
                      </a:r>
                      <a:endParaRPr lang="en-US" sz="14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0">
                        <a:lnSpc>
                          <a:spcPct val="115000"/>
                        </a:lnSpc>
                        <a:spcAft>
                          <a:spcPts val="0"/>
                        </a:spcAft>
                      </a:pPr>
                      <a:r>
                        <a:rPr lang="en-US" sz="1600" dirty="0">
                          <a:solidFill>
                            <a:srgbClr val="000000"/>
                          </a:solidFill>
                          <a:latin typeface="Arial"/>
                          <a:ea typeface="Times New Roman"/>
                          <a:cs typeface="Arial"/>
                        </a:rPr>
                        <a:t>strongly agree</a:t>
                      </a:r>
                      <a:endParaRPr lang="en-US" sz="1400" dirty="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35622">
                <a:tc>
                  <a:txBody>
                    <a:bodyPr/>
                    <a:lstStyle/>
                    <a:p>
                      <a:pPr algn="just" rtl="0">
                        <a:lnSpc>
                          <a:spcPct val="115000"/>
                        </a:lnSpc>
                        <a:spcAft>
                          <a:spcPts val="0"/>
                        </a:spcAft>
                      </a:pPr>
                      <a:r>
                        <a:rPr lang="en-US" sz="1600">
                          <a:solidFill>
                            <a:srgbClr val="000000"/>
                          </a:solidFill>
                          <a:latin typeface="Arial"/>
                          <a:ea typeface="Times New Roman"/>
                          <a:cs typeface="Arial"/>
                        </a:rPr>
                        <a:t>Market segmentation</a:t>
                      </a:r>
                      <a:endParaRPr lang="en-US" sz="14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0">
                        <a:lnSpc>
                          <a:spcPct val="115000"/>
                        </a:lnSpc>
                        <a:spcAft>
                          <a:spcPts val="0"/>
                        </a:spcAft>
                      </a:pPr>
                      <a:r>
                        <a:rPr lang="en-US" sz="1600" dirty="0">
                          <a:solidFill>
                            <a:srgbClr val="000000"/>
                          </a:solidFill>
                          <a:latin typeface="Arial"/>
                          <a:ea typeface="Times New Roman"/>
                          <a:cs typeface="Arial"/>
                        </a:rPr>
                        <a:t>4.25</a:t>
                      </a:r>
                      <a:endParaRPr lang="en-US" sz="1400" dirty="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0">
                        <a:lnSpc>
                          <a:spcPct val="115000"/>
                        </a:lnSpc>
                        <a:spcAft>
                          <a:spcPts val="0"/>
                        </a:spcAft>
                      </a:pPr>
                      <a:r>
                        <a:rPr lang="en-US" sz="1600" dirty="0">
                          <a:solidFill>
                            <a:srgbClr val="000000"/>
                          </a:solidFill>
                          <a:latin typeface="Arial"/>
                          <a:ea typeface="Times New Roman"/>
                          <a:cs typeface="Arial"/>
                        </a:rPr>
                        <a:t>strongly agree</a:t>
                      </a:r>
                      <a:endParaRPr lang="en-US" sz="1400" dirty="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35622">
                <a:tc>
                  <a:txBody>
                    <a:bodyPr/>
                    <a:lstStyle/>
                    <a:p>
                      <a:pPr algn="just" rtl="0">
                        <a:lnSpc>
                          <a:spcPct val="115000"/>
                        </a:lnSpc>
                        <a:spcAft>
                          <a:spcPts val="0"/>
                        </a:spcAft>
                      </a:pPr>
                      <a:r>
                        <a:rPr lang="en-US" sz="1600">
                          <a:solidFill>
                            <a:srgbClr val="000000"/>
                          </a:solidFill>
                          <a:latin typeface="Arial"/>
                          <a:ea typeface="Times New Roman"/>
                          <a:cs typeface="Arial"/>
                        </a:rPr>
                        <a:t>Accessibility</a:t>
                      </a:r>
                      <a:endParaRPr lang="en-US" sz="14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0">
                        <a:lnSpc>
                          <a:spcPct val="115000"/>
                        </a:lnSpc>
                        <a:spcAft>
                          <a:spcPts val="0"/>
                        </a:spcAft>
                      </a:pPr>
                      <a:r>
                        <a:rPr lang="en-US" sz="1600">
                          <a:solidFill>
                            <a:srgbClr val="000000"/>
                          </a:solidFill>
                          <a:latin typeface="Arial"/>
                          <a:ea typeface="Times New Roman"/>
                          <a:cs typeface="Arial"/>
                        </a:rPr>
                        <a:t>3.2639</a:t>
                      </a:r>
                      <a:endParaRPr lang="en-US" sz="14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0">
                        <a:lnSpc>
                          <a:spcPct val="115000"/>
                        </a:lnSpc>
                        <a:spcAft>
                          <a:spcPts val="0"/>
                        </a:spcAft>
                      </a:pPr>
                      <a:r>
                        <a:rPr lang="en-US" sz="1600">
                          <a:solidFill>
                            <a:srgbClr val="000000"/>
                          </a:solidFill>
                          <a:latin typeface="Arial"/>
                          <a:ea typeface="Times New Roman"/>
                          <a:cs typeface="Arial"/>
                        </a:rPr>
                        <a:t>Undecided</a:t>
                      </a:r>
                      <a:endParaRPr lang="en-US" sz="14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35622">
                <a:tc>
                  <a:txBody>
                    <a:bodyPr/>
                    <a:lstStyle/>
                    <a:p>
                      <a:pPr algn="just" rtl="0">
                        <a:lnSpc>
                          <a:spcPct val="115000"/>
                        </a:lnSpc>
                        <a:spcAft>
                          <a:spcPts val="0"/>
                        </a:spcAft>
                      </a:pPr>
                      <a:r>
                        <a:rPr lang="en-US" sz="1600">
                          <a:solidFill>
                            <a:srgbClr val="000000"/>
                          </a:solidFill>
                          <a:latin typeface="Arial"/>
                          <a:ea typeface="Times New Roman"/>
                          <a:cs typeface="Arial"/>
                        </a:rPr>
                        <a:t>Empathy</a:t>
                      </a:r>
                      <a:endParaRPr lang="en-US" sz="14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0">
                        <a:lnSpc>
                          <a:spcPct val="115000"/>
                        </a:lnSpc>
                        <a:spcAft>
                          <a:spcPts val="0"/>
                        </a:spcAft>
                      </a:pPr>
                      <a:r>
                        <a:rPr lang="en-US" sz="1600">
                          <a:solidFill>
                            <a:srgbClr val="000000"/>
                          </a:solidFill>
                          <a:latin typeface="Arial"/>
                          <a:ea typeface="Times New Roman"/>
                          <a:cs typeface="Arial"/>
                        </a:rPr>
                        <a:t>3.6569</a:t>
                      </a:r>
                      <a:endParaRPr lang="en-US" sz="14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0">
                        <a:lnSpc>
                          <a:spcPct val="115000"/>
                        </a:lnSpc>
                        <a:spcAft>
                          <a:spcPts val="0"/>
                        </a:spcAft>
                      </a:pPr>
                      <a:r>
                        <a:rPr lang="en-US" sz="1600" dirty="0">
                          <a:solidFill>
                            <a:srgbClr val="000000"/>
                          </a:solidFill>
                          <a:latin typeface="Arial"/>
                          <a:ea typeface="Times New Roman"/>
                          <a:cs typeface="Arial"/>
                        </a:rPr>
                        <a:t>Agree</a:t>
                      </a:r>
                      <a:endParaRPr lang="en-US" sz="1400" dirty="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35622">
                <a:tc>
                  <a:txBody>
                    <a:bodyPr/>
                    <a:lstStyle/>
                    <a:p>
                      <a:pPr algn="just" rtl="0">
                        <a:lnSpc>
                          <a:spcPct val="115000"/>
                        </a:lnSpc>
                        <a:spcAft>
                          <a:spcPts val="0"/>
                        </a:spcAft>
                      </a:pPr>
                      <a:r>
                        <a:rPr lang="en-US" sz="1600">
                          <a:solidFill>
                            <a:srgbClr val="000000"/>
                          </a:solidFill>
                          <a:latin typeface="Arial"/>
                          <a:ea typeface="Times New Roman"/>
                          <a:cs typeface="Arial"/>
                        </a:rPr>
                        <a:t>Responsibility</a:t>
                      </a:r>
                      <a:endParaRPr lang="en-US" sz="14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0">
                        <a:lnSpc>
                          <a:spcPct val="115000"/>
                        </a:lnSpc>
                        <a:spcAft>
                          <a:spcPts val="0"/>
                        </a:spcAft>
                      </a:pPr>
                      <a:r>
                        <a:rPr lang="en-US" sz="1600">
                          <a:solidFill>
                            <a:srgbClr val="000000"/>
                          </a:solidFill>
                          <a:latin typeface="Arial"/>
                          <a:ea typeface="Times New Roman"/>
                          <a:cs typeface="Arial"/>
                        </a:rPr>
                        <a:t>4.0417</a:t>
                      </a:r>
                      <a:endParaRPr lang="en-US" sz="14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0">
                        <a:lnSpc>
                          <a:spcPct val="115000"/>
                        </a:lnSpc>
                        <a:spcAft>
                          <a:spcPts val="0"/>
                        </a:spcAft>
                      </a:pPr>
                      <a:r>
                        <a:rPr lang="en-US" sz="1600" dirty="0">
                          <a:solidFill>
                            <a:srgbClr val="000000"/>
                          </a:solidFill>
                          <a:latin typeface="Arial"/>
                          <a:ea typeface="Times New Roman"/>
                          <a:cs typeface="Arial"/>
                        </a:rPr>
                        <a:t>Agree</a:t>
                      </a:r>
                      <a:endParaRPr lang="en-US" sz="1400" dirty="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smtClean="0">
                <a:solidFill>
                  <a:srgbClr val="FFFF00"/>
                </a:solidFill>
                <a:latin typeface="Times New Roman" pitchFamily="18" charset="0"/>
                <a:cs typeface="Times New Roman" pitchFamily="18" charset="0"/>
              </a:rPr>
              <a:t>Gap 2</a:t>
            </a:r>
            <a:endParaRPr lang="ar-SA" sz="3200" dirty="0">
              <a:solidFill>
                <a:srgbClr val="FFFF00"/>
              </a:solidFill>
              <a:latin typeface="Times New Roman" pitchFamily="18" charset="0"/>
              <a:cs typeface="Times New Roman" pitchFamily="18" charset="0"/>
            </a:endParaRPr>
          </a:p>
        </p:txBody>
      </p:sp>
      <p:graphicFrame>
        <p:nvGraphicFramePr>
          <p:cNvPr id="4" name="Table 3"/>
          <p:cNvGraphicFramePr>
            <a:graphicFrameLocks noGrp="1"/>
          </p:cNvGraphicFramePr>
          <p:nvPr/>
        </p:nvGraphicFramePr>
        <p:xfrm>
          <a:off x="365758" y="1776553"/>
          <a:ext cx="8778242" cy="4775802"/>
        </p:xfrm>
        <a:graphic>
          <a:graphicData uri="http://schemas.openxmlformats.org/drawingml/2006/table">
            <a:tbl>
              <a:tblPr/>
              <a:tblGrid>
                <a:gridCol w="1958922"/>
                <a:gridCol w="1618240"/>
                <a:gridCol w="1618240"/>
                <a:gridCol w="1107217"/>
                <a:gridCol w="1107217"/>
                <a:gridCol w="1368406"/>
              </a:tblGrid>
              <a:tr h="264770">
                <a:tc gridSpan="6">
                  <a:txBody>
                    <a:bodyPr/>
                    <a:lstStyle/>
                    <a:p>
                      <a:pPr algn="just" rtl="0">
                        <a:lnSpc>
                          <a:spcPct val="115000"/>
                        </a:lnSpc>
                        <a:spcAft>
                          <a:spcPts val="0"/>
                        </a:spcAft>
                      </a:pPr>
                      <a:r>
                        <a:rPr lang="en-US" sz="1200" b="1" dirty="0">
                          <a:solidFill>
                            <a:srgbClr val="000000"/>
                          </a:solidFill>
                          <a:latin typeface="Arial"/>
                          <a:ea typeface="Times New Roman"/>
                          <a:cs typeface="Arial"/>
                        </a:rPr>
                        <a:t>gap 2 Management perception versus service specification</a:t>
                      </a:r>
                      <a:endParaRPr lang="en-US" sz="1200" b="1" dirty="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r>
              <a:tr h="529540">
                <a:tc>
                  <a:txBody>
                    <a:bodyPr/>
                    <a:lstStyle/>
                    <a:p>
                      <a:pPr algn="just" rtl="0">
                        <a:lnSpc>
                          <a:spcPct val="115000"/>
                        </a:lnSpc>
                        <a:spcAft>
                          <a:spcPts val="0"/>
                        </a:spcAft>
                      </a:pPr>
                      <a:r>
                        <a:rPr lang="en-US" sz="1200" b="1">
                          <a:solidFill>
                            <a:srgbClr val="000000"/>
                          </a:solidFill>
                          <a:latin typeface="Arial"/>
                          <a:ea typeface="Times New Roman"/>
                          <a:cs typeface="Arial"/>
                        </a:rPr>
                        <a:t>Dimension</a:t>
                      </a:r>
                      <a:endParaRPr lang="en-US" sz="1200" b="1">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just" rtl="0">
                        <a:lnSpc>
                          <a:spcPct val="115000"/>
                        </a:lnSpc>
                        <a:spcAft>
                          <a:spcPts val="0"/>
                        </a:spcAft>
                      </a:pPr>
                      <a:r>
                        <a:rPr lang="en-US" sz="1200" b="1">
                          <a:solidFill>
                            <a:srgbClr val="000000"/>
                          </a:solidFill>
                          <a:latin typeface="Arial"/>
                          <a:ea typeface="Times New Roman"/>
                          <a:cs typeface="Arial"/>
                        </a:rPr>
                        <a:t>Management perception</a:t>
                      </a:r>
                      <a:endParaRPr lang="en-US" sz="1200" b="1">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just" rtl="0">
                        <a:lnSpc>
                          <a:spcPct val="115000"/>
                        </a:lnSpc>
                        <a:spcAft>
                          <a:spcPts val="0"/>
                        </a:spcAft>
                      </a:pPr>
                      <a:r>
                        <a:rPr lang="en-US" sz="1200" b="1">
                          <a:solidFill>
                            <a:srgbClr val="000000"/>
                          </a:solidFill>
                          <a:latin typeface="Arial"/>
                          <a:ea typeface="Times New Roman"/>
                          <a:cs typeface="Arial"/>
                        </a:rPr>
                        <a:t>service specification</a:t>
                      </a:r>
                      <a:endParaRPr lang="en-US" sz="1200" b="1">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just" rtl="0">
                        <a:lnSpc>
                          <a:spcPct val="115000"/>
                        </a:lnSpc>
                        <a:spcAft>
                          <a:spcPts val="0"/>
                        </a:spcAft>
                      </a:pPr>
                      <a:r>
                        <a:rPr lang="en-US" sz="1200" b="1">
                          <a:solidFill>
                            <a:srgbClr val="000000"/>
                          </a:solidFill>
                          <a:latin typeface="Arial"/>
                          <a:ea typeface="Times New Roman"/>
                          <a:cs typeface="Arial"/>
                        </a:rPr>
                        <a:t>Gap score</a:t>
                      </a:r>
                      <a:endParaRPr lang="en-US" sz="1200" b="1">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just" rtl="0">
                        <a:lnSpc>
                          <a:spcPct val="115000"/>
                        </a:lnSpc>
                        <a:spcAft>
                          <a:spcPts val="0"/>
                        </a:spcAft>
                      </a:pPr>
                      <a:r>
                        <a:rPr lang="en-US" sz="1200" b="1">
                          <a:solidFill>
                            <a:srgbClr val="000000"/>
                          </a:solidFill>
                          <a:latin typeface="Arial"/>
                          <a:ea typeface="Times New Roman"/>
                          <a:cs typeface="Arial"/>
                        </a:rPr>
                        <a:t>Weighting</a:t>
                      </a:r>
                      <a:endParaRPr lang="en-US" sz="1200" b="1">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just" rtl="0">
                        <a:lnSpc>
                          <a:spcPct val="115000"/>
                        </a:lnSpc>
                        <a:spcAft>
                          <a:spcPts val="0"/>
                        </a:spcAft>
                      </a:pPr>
                      <a:r>
                        <a:rPr lang="en-US" sz="1200" b="1" dirty="0">
                          <a:solidFill>
                            <a:srgbClr val="000000"/>
                          </a:solidFill>
                          <a:latin typeface="Arial"/>
                          <a:ea typeface="Times New Roman"/>
                          <a:cs typeface="Arial"/>
                        </a:rPr>
                        <a:t>Weighted average</a:t>
                      </a:r>
                      <a:endParaRPr lang="en-US" sz="1200" b="1" dirty="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r>
              <a:tr h="529540">
                <a:tc>
                  <a:txBody>
                    <a:bodyPr/>
                    <a:lstStyle/>
                    <a:p>
                      <a:pPr algn="just" rtl="0">
                        <a:lnSpc>
                          <a:spcPct val="115000"/>
                        </a:lnSpc>
                        <a:spcAft>
                          <a:spcPts val="0"/>
                        </a:spcAft>
                      </a:pPr>
                      <a:r>
                        <a:rPr lang="en-US" sz="1200" b="1">
                          <a:solidFill>
                            <a:srgbClr val="000000"/>
                          </a:solidFill>
                          <a:latin typeface="Arial"/>
                          <a:ea typeface="Times New Roman"/>
                          <a:cs typeface="Arial"/>
                        </a:rPr>
                        <a:t>Continuous learning process</a:t>
                      </a:r>
                      <a:endParaRPr lang="en-US" sz="1200" b="1">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0">
                        <a:lnSpc>
                          <a:spcPct val="115000"/>
                        </a:lnSpc>
                        <a:spcAft>
                          <a:spcPts val="0"/>
                        </a:spcAft>
                      </a:pPr>
                      <a:r>
                        <a:rPr lang="en-US" sz="1200" b="1">
                          <a:solidFill>
                            <a:srgbClr val="000000"/>
                          </a:solidFill>
                          <a:latin typeface="Arial"/>
                          <a:ea typeface="Times New Roman"/>
                          <a:cs typeface="Arial"/>
                        </a:rPr>
                        <a:t>4</a:t>
                      </a:r>
                      <a:endParaRPr lang="en-US" sz="1200" b="1">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0">
                        <a:lnSpc>
                          <a:spcPct val="115000"/>
                        </a:lnSpc>
                        <a:spcAft>
                          <a:spcPts val="0"/>
                        </a:spcAft>
                      </a:pPr>
                      <a:r>
                        <a:rPr lang="en-US" sz="1200" b="1">
                          <a:solidFill>
                            <a:srgbClr val="000000"/>
                          </a:solidFill>
                          <a:latin typeface="Arial"/>
                          <a:ea typeface="Times New Roman"/>
                          <a:cs typeface="Arial"/>
                        </a:rPr>
                        <a:t>4.1333</a:t>
                      </a:r>
                      <a:endParaRPr lang="en-US" sz="1200" b="1">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0">
                        <a:lnSpc>
                          <a:spcPct val="115000"/>
                        </a:lnSpc>
                        <a:spcAft>
                          <a:spcPts val="0"/>
                        </a:spcAft>
                      </a:pPr>
                      <a:r>
                        <a:rPr lang="en-US" sz="1200" b="1" dirty="0">
                          <a:solidFill>
                            <a:srgbClr val="000000"/>
                          </a:solidFill>
                          <a:latin typeface="Arial"/>
                          <a:ea typeface="Times New Roman"/>
                          <a:cs typeface="Arial"/>
                        </a:rPr>
                        <a:t>-0.1333</a:t>
                      </a:r>
                      <a:endParaRPr lang="en-US" sz="1200" b="1" dirty="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0">
                        <a:lnSpc>
                          <a:spcPct val="115000"/>
                        </a:lnSpc>
                        <a:spcAft>
                          <a:spcPts val="0"/>
                        </a:spcAft>
                      </a:pPr>
                      <a:r>
                        <a:rPr lang="en-US" sz="1200" b="1">
                          <a:solidFill>
                            <a:srgbClr val="000000"/>
                          </a:solidFill>
                          <a:latin typeface="Arial"/>
                          <a:ea typeface="Times New Roman"/>
                          <a:cs typeface="Arial"/>
                        </a:rPr>
                        <a:t>0.08</a:t>
                      </a:r>
                      <a:endParaRPr lang="en-US" sz="1200" b="1">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0">
                        <a:lnSpc>
                          <a:spcPct val="115000"/>
                        </a:lnSpc>
                        <a:spcAft>
                          <a:spcPts val="0"/>
                        </a:spcAft>
                      </a:pPr>
                      <a:r>
                        <a:rPr lang="en-US" sz="1200" b="1">
                          <a:solidFill>
                            <a:srgbClr val="000000"/>
                          </a:solidFill>
                          <a:latin typeface="Arial"/>
                          <a:ea typeface="Times New Roman"/>
                          <a:cs typeface="Arial"/>
                        </a:rPr>
                        <a:t>-0.010664</a:t>
                      </a:r>
                      <a:endParaRPr lang="en-US" sz="1200" b="1">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74712">
                <a:tc>
                  <a:txBody>
                    <a:bodyPr/>
                    <a:lstStyle/>
                    <a:p>
                      <a:pPr algn="just" rtl="0">
                        <a:lnSpc>
                          <a:spcPct val="115000"/>
                        </a:lnSpc>
                        <a:spcAft>
                          <a:spcPts val="0"/>
                        </a:spcAft>
                      </a:pPr>
                      <a:r>
                        <a:rPr lang="en-US" sz="1200" b="1">
                          <a:solidFill>
                            <a:srgbClr val="000000"/>
                          </a:solidFill>
                          <a:latin typeface="Arial"/>
                          <a:ea typeface="Times New Roman"/>
                          <a:cs typeface="Arial"/>
                        </a:rPr>
                        <a:t>Needs</a:t>
                      </a:r>
                      <a:endParaRPr lang="en-US" sz="1200" b="1">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0">
                        <a:lnSpc>
                          <a:spcPct val="115000"/>
                        </a:lnSpc>
                        <a:spcAft>
                          <a:spcPts val="0"/>
                        </a:spcAft>
                      </a:pPr>
                      <a:r>
                        <a:rPr lang="en-US" sz="1200" b="1">
                          <a:solidFill>
                            <a:srgbClr val="000000"/>
                          </a:solidFill>
                          <a:latin typeface="Arial"/>
                          <a:ea typeface="Times New Roman"/>
                          <a:cs typeface="Arial"/>
                        </a:rPr>
                        <a:t>4.2143</a:t>
                      </a:r>
                      <a:endParaRPr lang="en-US" sz="1200" b="1">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0">
                        <a:lnSpc>
                          <a:spcPct val="115000"/>
                        </a:lnSpc>
                        <a:spcAft>
                          <a:spcPts val="0"/>
                        </a:spcAft>
                      </a:pPr>
                      <a:r>
                        <a:rPr lang="en-US" sz="1200" b="1">
                          <a:solidFill>
                            <a:srgbClr val="000000"/>
                          </a:solidFill>
                          <a:latin typeface="Arial"/>
                          <a:ea typeface="Times New Roman"/>
                          <a:cs typeface="Arial"/>
                        </a:rPr>
                        <a:t>4.0667</a:t>
                      </a:r>
                      <a:endParaRPr lang="en-US" sz="1200" b="1">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0">
                        <a:lnSpc>
                          <a:spcPct val="115000"/>
                        </a:lnSpc>
                        <a:spcAft>
                          <a:spcPts val="0"/>
                        </a:spcAft>
                      </a:pPr>
                      <a:r>
                        <a:rPr lang="en-US" sz="1200" b="1">
                          <a:solidFill>
                            <a:srgbClr val="000000"/>
                          </a:solidFill>
                          <a:latin typeface="Arial"/>
                          <a:ea typeface="Times New Roman"/>
                          <a:cs typeface="Arial"/>
                        </a:rPr>
                        <a:t>-0.1476</a:t>
                      </a:r>
                      <a:endParaRPr lang="en-US" sz="1200" b="1">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0">
                        <a:lnSpc>
                          <a:spcPct val="115000"/>
                        </a:lnSpc>
                        <a:spcAft>
                          <a:spcPts val="0"/>
                        </a:spcAft>
                      </a:pPr>
                      <a:r>
                        <a:rPr lang="en-US" sz="1200" b="1">
                          <a:solidFill>
                            <a:srgbClr val="000000"/>
                          </a:solidFill>
                          <a:latin typeface="Arial"/>
                          <a:ea typeface="Times New Roman"/>
                          <a:cs typeface="Arial"/>
                        </a:rPr>
                        <a:t>0.13</a:t>
                      </a:r>
                      <a:endParaRPr lang="en-US" sz="1200" b="1">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0">
                        <a:lnSpc>
                          <a:spcPct val="115000"/>
                        </a:lnSpc>
                        <a:spcAft>
                          <a:spcPts val="0"/>
                        </a:spcAft>
                      </a:pPr>
                      <a:r>
                        <a:rPr lang="en-US" sz="1200" b="1">
                          <a:solidFill>
                            <a:srgbClr val="000000"/>
                          </a:solidFill>
                          <a:latin typeface="Arial"/>
                          <a:ea typeface="Times New Roman"/>
                          <a:cs typeface="Arial"/>
                        </a:rPr>
                        <a:t>-0.019188</a:t>
                      </a:r>
                      <a:endParaRPr lang="en-US" sz="1200" b="1">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29540">
                <a:tc>
                  <a:txBody>
                    <a:bodyPr/>
                    <a:lstStyle/>
                    <a:p>
                      <a:pPr algn="just" rtl="0">
                        <a:lnSpc>
                          <a:spcPct val="115000"/>
                        </a:lnSpc>
                        <a:spcAft>
                          <a:spcPts val="0"/>
                        </a:spcAft>
                      </a:pPr>
                      <a:r>
                        <a:rPr lang="en-US" sz="1200" b="1">
                          <a:solidFill>
                            <a:srgbClr val="000000"/>
                          </a:solidFill>
                          <a:latin typeface="Arial"/>
                          <a:ea typeface="Times New Roman"/>
                          <a:cs typeface="Arial"/>
                        </a:rPr>
                        <a:t>Satisfaction Measurement</a:t>
                      </a:r>
                      <a:endParaRPr lang="en-US" sz="1200" b="1">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0">
                        <a:lnSpc>
                          <a:spcPct val="115000"/>
                        </a:lnSpc>
                        <a:spcAft>
                          <a:spcPts val="0"/>
                        </a:spcAft>
                      </a:pPr>
                      <a:r>
                        <a:rPr lang="en-US" sz="1200" b="1">
                          <a:solidFill>
                            <a:srgbClr val="000000"/>
                          </a:solidFill>
                          <a:latin typeface="Arial"/>
                          <a:ea typeface="Times New Roman"/>
                          <a:cs typeface="Arial"/>
                        </a:rPr>
                        <a:t>4.3214</a:t>
                      </a:r>
                      <a:endParaRPr lang="en-US" sz="1200" b="1">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0">
                        <a:lnSpc>
                          <a:spcPct val="115000"/>
                        </a:lnSpc>
                        <a:spcAft>
                          <a:spcPts val="0"/>
                        </a:spcAft>
                      </a:pPr>
                      <a:r>
                        <a:rPr lang="en-US" sz="1200" b="1">
                          <a:solidFill>
                            <a:srgbClr val="000000"/>
                          </a:solidFill>
                          <a:latin typeface="Arial"/>
                          <a:ea typeface="Times New Roman"/>
                          <a:cs typeface="Arial"/>
                        </a:rPr>
                        <a:t>4.2</a:t>
                      </a:r>
                      <a:endParaRPr lang="en-US" sz="1200" b="1">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0">
                        <a:lnSpc>
                          <a:spcPct val="115000"/>
                        </a:lnSpc>
                        <a:spcAft>
                          <a:spcPts val="0"/>
                        </a:spcAft>
                      </a:pPr>
                      <a:r>
                        <a:rPr lang="en-US" sz="1200" b="1" dirty="0">
                          <a:solidFill>
                            <a:srgbClr val="000000"/>
                          </a:solidFill>
                          <a:latin typeface="Arial"/>
                          <a:ea typeface="Times New Roman"/>
                          <a:cs typeface="Arial"/>
                        </a:rPr>
                        <a:t>-0.1214</a:t>
                      </a:r>
                      <a:endParaRPr lang="en-US" sz="1200" b="1" dirty="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0">
                        <a:lnSpc>
                          <a:spcPct val="115000"/>
                        </a:lnSpc>
                        <a:spcAft>
                          <a:spcPts val="0"/>
                        </a:spcAft>
                      </a:pPr>
                      <a:r>
                        <a:rPr lang="en-US" sz="1200" b="1">
                          <a:solidFill>
                            <a:srgbClr val="000000"/>
                          </a:solidFill>
                          <a:latin typeface="Arial"/>
                          <a:ea typeface="Times New Roman"/>
                          <a:cs typeface="Arial"/>
                        </a:rPr>
                        <a:t>0.13</a:t>
                      </a:r>
                      <a:endParaRPr lang="en-US" sz="1200" b="1">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0">
                        <a:lnSpc>
                          <a:spcPct val="115000"/>
                        </a:lnSpc>
                        <a:spcAft>
                          <a:spcPts val="0"/>
                        </a:spcAft>
                      </a:pPr>
                      <a:r>
                        <a:rPr lang="en-US" sz="1200" b="1">
                          <a:solidFill>
                            <a:srgbClr val="000000"/>
                          </a:solidFill>
                          <a:latin typeface="Arial"/>
                          <a:ea typeface="Times New Roman"/>
                          <a:cs typeface="Arial"/>
                        </a:rPr>
                        <a:t>-0.015782</a:t>
                      </a:r>
                      <a:endParaRPr lang="en-US" sz="1200" b="1">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29540">
                <a:tc>
                  <a:txBody>
                    <a:bodyPr/>
                    <a:lstStyle/>
                    <a:p>
                      <a:pPr algn="just" rtl="0">
                        <a:lnSpc>
                          <a:spcPct val="115000"/>
                        </a:lnSpc>
                        <a:spcAft>
                          <a:spcPts val="0"/>
                        </a:spcAft>
                      </a:pPr>
                      <a:r>
                        <a:rPr lang="en-US" sz="1200" b="1" dirty="0" smtClean="0">
                          <a:solidFill>
                            <a:srgbClr val="000000"/>
                          </a:solidFill>
                          <a:latin typeface="Arial"/>
                          <a:ea typeface="Times New Roman"/>
                          <a:cs typeface="Arial"/>
                        </a:rPr>
                        <a:t>New</a:t>
                      </a:r>
                      <a:r>
                        <a:rPr lang="en-US" sz="1200" b="1" baseline="0" dirty="0" smtClean="0">
                          <a:solidFill>
                            <a:srgbClr val="000000"/>
                          </a:solidFill>
                          <a:latin typeface="Arial"/>
                          <a:ea typeface="Times New Roman"/>
                          <a:cs typeface="Arial"/>
                        </a:rPr>
                        <a:t> </a:t>
                      </a:r>
                      <a:r>
                        <a:rPr lang="en-US" sz="1200" b="1" dirty="0" smtClean="0">
                          <a:solidFill>
                            <a:srgbClr val="000000"/>
                          </a:solidFill>
                          <a:latin typeface="Arial"/>
                          <a:ea typeface="Times New Roman"/>
                          <a:cs typeface="Arial"/>
                        </a:rPr>
                        <a:t>project </a:t>
                      </a:r>
                      <a:r>
                        <a:rPr lang="en-US" sz="1200" b="1" dirty="0">
                          <a:solidFill>
                            <a:srgbClr val="000000"/>
                          </a:solidFill>
                          <a:latin typeface="Arial"/>
                          <a:ea typeface="Times New Roman"/>
                          <a:cs typeface="Arial"/>
                        </a:rPr>
                        <a:t>development plan</a:t>
                      </a:r>
                      <a:endParaRPr lang="en-US" sz="1200" b="1" dirty="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0">
                        <a:lnSpc>
                          <a:spcPct val="115000"/>
                        </a:lnSpc>
                        <a:spcAft>
                          <a:spcPts val="0"/>
                        </a:spcAft>
                      </a:pPr>
                      <a:r>
                        <a:rPr lang="en-US" sz="1200" b="1">
                          <a:solidFill>
                            <a:srgbClr val="000000"/>
                          </a:solidFill>
                          <a:latin typeface="Arial"/>
                          <a:ea typeface="Times New Roman"/>
                          <a:cs typeface="Arial"/>
                        </a:rPr>
                        <a:t>4.2857</a:t>
                      </a:r>
                      <a:endParaRPr lang="en-US" sz="1200" b="1">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0">
                        <a:lnSpc>
                          <a:spcPct val="115000"/>
                        </a:lnSpc>
                        <a:spcAft>
                          <a:spcPts val="0"/>
                        </a:spcAft>
                      </a:pPr>
                      <a:r>
                        <a:rPr lang="en-US" sz="1200" b="1">
                          <a:solidFill>
                            <a:srgbClr val="000000"/>
                          </a:solidFill>
                          <a:latin typeface="Arial"/>
                          <a:ea typeface="Times New Roman"/>
                          <a:cs typeface="Arial"/>
                        </a:rPr>
                        <a:t>4.0667</a:t>
                      </a:r>
                      <a:endParaRPr lang="en-US" sz="1200" b="1">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0">
                        <a:lnSpc>
                          <a:spcPct val="115000"/>
                        </a:lnSpc>
                        <a:spcAft>
                          <a:spcPts val="0"/>
                        </a:spcAft>
                      </a:pPr>
                      <a:r>
                        <a:rPr lang="en-US" sz="1200" b="1">
                          <a:solidFill>
                            <a:srgbClr val="000000"/>
                          </a:solidFill>
                          <a:latin typeface="Arial"/>
                          <a:ea typeface="Times New Roman"/>
                          <a:cs typeface="Arial"/>
                        </a:rPr>
                        <a:t>-0.219</a:t>
                      </a:r>
                      <a:endParaRPr lang="en-US" sz="1200" b="1">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0">
                        <a:lnSpc>
                          <a:spcPct val="115000"/>
                        </a:lnSpc>
                        <a:spcAft>
                          <a:spcPts val="0"/>
                        </a:spcAft>
                      </a:pPr>
                      <a:r>
                        <a:rPr lang="en-US" sz="1200" b="1">
                          <a:solidFill>
                            <a:srgbClr val="000000"/>
                          </a:solidFill>
                          <a:latin typeface="Arial"/>
                          <a:ea typeface="Times New Roman"/>
                          <a:cs typeface="Arial"/>
                        </a:rPr>
                        <a:t>0.15</a:t>
                      </a:r>
                      <a:endParaRPr lang="en-US" sz="1200" b="1">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0">
                        <a:lnSpc>
                          <a:spcPct val="115000"/>
                        </a:lnSpc>
                        <a:spcAft>
                          <a:spcPts val="0"/>
                        </a:spcAft>
                      </a:pPr>
                      <a:r>
                        <a:rPr lang="en-US" sz="1200" b="1">
                          <a:solidFill>
                            <a:srgbClr val="000000"/>
                          </a:solidFill>
                          <a:latin typeface="Arial"/>
                          <a:ea typeface="Times New Roman"/>
                          <a:cs typeface="Arial"/>
                        </a:rPr>
                        <a:t>-0.03285</a:t>
                      </a:r>
                      <a:endParaRPr lang="en-US" sz="1200" b="1">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29540">
                <a:tc>
                  <a:txBody>
                    <a:bodyPr/>
                    <a:lstStyle/>
                    <a:p>
                      <a:pPr algn="just" rtl="0">
                        <a:lnSpc>
                          <a:spcPct val="115000"/>
                        </a:lnSpc>
                        <a:spcAft>
                          <a:spcPts val="0"/>
                        </a:spcAft>
                      </a:pPr>
                      <a:r>
                        <a:rPr lang="en-US" sz="1200" b="1" dirty="0">
                          <a:solidFill>
                            <a:srgbClr val="000000"/>
                          </a:solidFill>
                          <a:latin typeface="Arial"/>
                          <a:ea typeface="Times New Roman"/>
                          <a:cs typeface="Arial"/>
                        </a:rPr>
                        <a:t>Customer expectation</a:t>
                      </a:r>
                      <a:endParaRPr lang="en-US" sz="1200" b="1" dirty="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0">
                        <a:lnSpc>
                          <a:spcPct val="115000"/>
                        </a:lnSpc>
                        <a:spcAft>
                          <a:spcPts val="0"/>
                        </a:spcAft>
                      </a:pPr>
                      <a:r>
                        <a:rPr lang="en-US" sz="1200" b="1">
                          <a:solidFill>
                            <a:srgbClr val="000000"/>
                          </a:solidFill>
                          <a:latin typeface="Arial"/>
                          <a:ea typeface="Times New Roman"/>
                          <a:cs typeface="Arial"/>
                        </a:rPr>
                        <a:t>4.1071</a:t>
                      </a:r>
                      <a:endParaRPr lang="en-US" sz="1200" b="1">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0">
                        <a:lnSpc>
                          <a:spcPct val="115000"/>
                        </a:lnSpc>
                        <a:spcAft>
                          <a:spcPts val="0"/>
                        </a:spcAft>
                      </a:pPr>
                      <a:r>
                        <a:rPr lang="en-US" sz="1200" b="1">
                          <a:solidFill>
                            <a:srgbClr val="000000"/>
                          </a:solidFill>
                          <a:latin typeface="Arial"/>
                          <a:ea typeface="Times New Roman"/>
                          <a:cs typeface="Arial"/>
                        </a:rPr>
                        <a:t>4.7333</a:t>
                      </a:r>
                      <a:endParaRPr lang="en-US" sz="1200" b="1">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0">
                        <a:lnSpc>
                          <a:spcPct val="115000"/>
                        </a:lnSpc>
                        <a:spcAft>
                          <a:spcPts val="0"/>
                        </a:spcAft>
                      </a:pPr>
                      <a:r>
                        <a:rPr lang="en-US" sz="1200" b="1">
                          <a:solidFill>
                            <a:srgbClr val="000000"/>
                          </a:solidFill>
                          <a:latin typeface="Arial"/>
                          <a:ea typeface="Times New Roman"/>
                          <a:cs typeface="Arial"/>
                        </a:rPr>
                        <a:t>-0.6262</a:t>
                      </a:r>
                      <a:endParaRPr lang="en-US" sz="1200" b="1">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0">
                        <a:lnSpc>
                          <a:spcPct val="115000"/>
                        </a:lnSpc>
                        <a:spcAft>
                          <a:spcPts val="0"/>
                        </a:spcAft>
                      </a:pPr>
                      <a:r>
                        <a:rPr lang="en-US" sz="1200" b="1">
                          <a:solidFill>
                            <a:srgbClr val="000000"/>
                          </a:solidFill>
                          <a:latin typeface="Arial"/>
                          <a:ea typeface="Times New Roman"/>
                          <a:cs typeface="Arial"/>
                        </a:rPr>
                        <a:t>0.11</a:t>
                      </a:r>
                      <a:endParaRPr lang="en-US" sz="1200" b="1">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0">
                        <a:lnSpc>
                          <a:spcPct val="115000"/>
                        </a:lnSpc>
                        <a:spcAft>
                          <a:spcPts val="0"/>
                        </a:spcAft>
                      </a:pPr>
                      <a:r>
                        <a:rPr lang="en-US" sz="1200" b="1">
                          <a:solidFill>
                            <a:srgbClr val="000000"/>
                          </a:solidFill>
                          <a:latin typeface="Arial"/>
                          <a:ea typeface="Times New Roman"/>
                          <a:cs typeface="Arial"/>
                        </a:rPr>
                        <a:t>-0.068882</a:t>
                      </a:r>
                      <a:endParaRPr lang="en-US" sz="1200" b="1">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29540">
                <a:tc>
                  <a:txBody>
                    <a:bodyPr/>
                    <a:lstStyle/>
                    <a:p>
                      <a:pPr algn="just" rtl="0">
                        <a:lnSpc>
                          <a:spcPct val="115000"/>
                        </a:lnSpc>
                        <a:spcAft>
                          <a:spcPts val="0"/>
                        </a:spcAft>
                      </a:pPr>
                      <a:r>
                        <a:rPr lang="en-US" sz="1200" b="1">
                          <a:solidFill>
                            <a:srgbClr val="000000"/>
                          </a:solidFill>
                          <a:latin typeface="Arial"/>
                          <a:ea typeface="Times New Roman"/>
                          <a:cs typeface="Arial"/>
                        </a:rPr>
                        <a:t>System support policy</a:t>
                      </a:r>
                      <a:endParaRPr lang="en-US" sz="1200" b="1">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0">
                        <a:lnSpc>
                          <a:spcPct val="115000"/>
                        </a:lnSpc>
                        <a:spcAft>
                          <a:spcPts val="0"/>
                        </a:spcAft>
                      </a:pPr>
                      <a:r>
                        <a:rPr lang="en-US" sz="1200" b="1">
                          <a:solidFill>
                            <a:srgbClr val="000000"/>
                          </a:solidFill>
                          <a:latin typeface="Arial"/>
                          <a:ea typeface="Times New Roman"/>
                          <a:cs typeface="Arial"/>
                        </a:rPr>
                        <a:t>4.0893</a:t>
                      </a:r>
                      <a:endParaRPr lang="en-US" sz="1200" b="1">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0">
                        <a:lnSpc>
                          <a:spcPct val="115000"/>
                        </a:lnSpc>
                        <a:spcAft>
                          <a:spcPts val="0"/>
                        </a:spcAft>
                      </a:pPr>
                      <a:r>
                        <a:rPr lang="en-US" sz="1200" b="1">
                          <a:solidFill>
                            <a:srgbClr val="000000"/>
                          </a:solidFill>
                          <a:latin typeface="Arial"/>
                          <a:ea typeface="Times New Roman"/>
                          <a:cs typeface="Arial"/>
                        </a:rPr>
                        <a:t>4.15</a:t>
                      </a:r>
                      <a:endParaRPr lang="en-US" sz="1200" b="1">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0">
                        <a:lnSpc>
                          <a:spcPct val="115000"/>
                        </a:lnSpc>
                        <a:spcAft>
                          <a:spcPts val="0"/>
                        </a:spcAft>
                      </a:pPr>
                      <a:r>
                        <a:rPr lang="en-US" sz="1200" b="1">
                          <a:solidFill>
                            <a:srgbClr val="000000"/>
                          </a:solidFill>
                          <a:latin typeface="Arial"/>
                          <a:ea typeface="Times New Roman"/>
                          <a:cs typeface="Arial"/>
                        </a:rPr>
                        <a:t>-0.0607</a:t>
                      </a:r>
                      <a:endParaRPr lang="en-US" sz="1200" b="1">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0">
                        <a:lnSpc>
                          <a:spcPct val="115000"/>
                        </a:lnSpc>
                        <a:spcAft>
                          <a:spcPts val="0"/>
                        </a:spcAft>
                      </a:pPr>
                      <a:r>
                        <a:rPr lang="en-US" sz="1200" b="1">
                          <a:solidFill>
                            <a:srgbClr val="000000"/>
                          </a:solidFill>
                          <a:latin typeface="Arial"/>
                          <a:ea typeface="Times New Roman"/>
                          <a:cs typeface="Arial"/>
                        </a:rPr>
                        <a:t>0.2</a:t>
                      </a:r>
                      <a:endParaRPr lang="en-US" sz="1200" b="1">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0">
                        <a:lnSpc>
                          <a:spcPct val="115000"/>
                        </a:lnSpc>
                        <a:spcAft>
                          <a:spcPts val="0"/>
                        </a:spcAft>
                      </a:pPr>
                      <a:r>
                        <a:rPr lang="en-US" sz="1200" b="1">
                          <a:solidFill>
                            <a:srgbClr val="000000"/>
                          </a:solidFill>
                          <a:latin typeface="Arial"/>
                          <a:ea typeface="Times New Roman"/>
                          <a:cs typeface="Arial"/>
                        </a:rPr>
                        <a:t>-0.01214</a:t>
                      </a:r>
                      <a:endParaRPr lang="en-US" sz="1200" b="1">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29540">
                <a:tc>
                  <a:txBody>
                    <a:bodyPr/>
                    <a:lstStyle/>
                    <a:p>
                      <a:pPr algn="just" rtl="0">
                        <a:lnSpc>
                          <a:spcPct val="115000"/>
                        </a:lnSpc>
                        <a:spcAft>
                          <a:spcPts val="0"/>
                        </a:spcAft>
                      </a:pPr>
                      <a:r>
                        <a:rPr lang="en-US" sz="1200" b="1">
                          <a:solidFill>
                            <a:srgbClr val="000000"/>
                          </a:solidFill>
                          <a:latin typeface="Arial"/>
                          <a:ea typeface="Times New Roman"/>
                          <a:cs typeface="Arial"/>
                        </a:rPr>
                        <a:t>System monitoring Measurements</a:t>
                      </a:r>
                      <a:endParaRPr lang="en-US" sz="1200" b="1">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0">
                        <a:lnSpc>
                          <a:spcPct val="115000"/>
                        </a:lnSpc>
                        <a:spcAft>
                          <a:spcPts val="0"/>
                        </a:spcAft>
                      </a:pPr>
                      <a:r>
                        <a:rPr lang="en-US" sz="1200" b="1">
                          <a:solidFill>
                            <a:srgbClr val="000000"/>
                          </a:solidFill>
                          <a:latin typeface="Arial"/>
                          <a:ea typeface="Times New Roman"/>
                          <a:cs typeface="Arial"/>
                        </a:rPr>
                        <a:t>4.2857</a:t>
                      </a:r>
                      <a:endParaRPr lang="en-US" sz="1200" b="1">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0">
                        <a:lnSpc>
                          <a:spcPct val="115000"/>
                        </a:lnSpc>
                        <a:spcAft>
                          <a:spcPts val="0"/>
                        </a:spcAft>
                      </a:pPr>
                      <a:r>
                        <a:rPr lang="en-US" sz="1200" b="1">
                          <a:solidFill>
                            <a:srgbClr val="000000"/>
                          </a:solidFill>
                          <a:latin typeface="Arial"/>
                          <a:ea typeface="Times New Roman"/>
                          <a:cs typeface="Arial"/>
                        </a:rPr>
                        <a:t>3.9333</a:t>
                      </a:r>
                      <a:endParaRPr lang="en-US" sz="1200" b="1">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0">
                        <a:lnSpc>
                          <a:spcPct val="115000"/>
                        </a:lnSpc>
                        <a:spcAft>
                          <a:spcPts val="0"/>
                        </a:spcAft>
                      </a:pPr>
                      <a:r>
                        <a:rPr lang="en-US" sz="1200" b="1">
                          <a:solidFill>
                            <a:srgbClr val="000000"/>
                          </a:solidFill>
                          <a:latin typeface="Arial"/>
                          <a:ea typeface="Times New Roman"/>
                          <a:cs typeface="Arial"/>
                        </a:rPr>
                        <a:t>-0.3524</a:t>
                      </a:r>
                      <a:endParaRPr lang="en-US" sz="1200" b="1">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0">
                        <a:lnSpc>
                          <a:spcPct val="115000"/>
                        </a:lnSpc>
                        <a:spcAft>
                          <a:spcPts val="0"/>
                        </a:spcAft>
                      </a:pPr>
                      <a:r>
                        <a:rPr lang="en-US" sz="1200" b="1">
                          <a:solidFill>
                            <a:srgbClr val="000000"/>
                          </a:solidFill>
                          <a:latin typeface="Arial"/>
                          <a:ea typeface="Times New Roman"/>
                          <a:cs typeface="Arial"/>
                        </a:rPr>
                        <a:t>0.09</a:t>
                      </a:r>
                      <a:endParaRPr lang="en-US" sz="1200" b="1">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0">
                        <a:lnSpc>
                          <a:spcPct val="115000"/>
                        </a:lnSpc>
                        <a:spcAft>
                          <a:spcPts val="0"/>
                        </a:spcAft>
                      </a:pPr>
                      <a:r>
                        <a:rPr lang="en-US" sz="1200" b="1">
                          <a:solidFill>
                            <a:srgbClr val="000000"/>
                          </a:solidFill>
                          <a:latin typeface="Arial"/>
                          <a:ea typeface="Times New Roman"/>
                          <a:cs typeface="Arial"/>
                        </a:rPr>
                        <a:t>-0.031716</a:t>
                      </a:r>
                      <a:endParaRPr lang="en-US" sz="1200" b="1">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4770">
                <a:tc>
                  <a:txBody>
                    <a:bodyPr/>
                    <a:lstStyle/>
                    <a:p>
                      <a:pPr algn="just" rtl="0">
                        <a:lnSpc>
                          <a:spcPct val="115000"/>
                        </a:lnSpc>
                        <a:spcAft>
                          <a:spcPts val="0"/>
                        </a:spcAft>
                      </a:pPr>
                      <a:r>
                        <a:rPr lang="en-US" sz="1200" b="1">
                          <a:solidFill>
                            <a:srgbClr val="000000"/>
                          </a:solidFill>
                          <a:latin typeface="Arial"/>
                          <a:ea typeface="Times New Roman"/>
                          <a:cs typeface="Arial"/>
                        </a:rPr>
                        <a:t>Progress report</a:t>
                      </a:r>
                      <a:endParaRPr lang="en-US" sz="1200" b="1">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0">
                        <a:lnSpc>
                          <a:spcPct val="115000"/>
                        </a:lnSpc>
                        <a:spcAft>
                          <a:spcPts val="0"/>
                        </a:spcAft>
                      </a:pPr>
                      <a:r>
                        <a:rPr lang="en-US" sz="1200" b="1">
                          <a:solidFill>
                            <a:srgbClr val="000000"/>
                          </a:solidFill>
                          <a:latin typeface="Arial"/>
                          <a:ea typeface="Times New Roman"/>
                          <a:cs typeface="Arial"/>
                        </a:rPr>
                        <a:t>4.3214</a:t>
                      </a:r>
                      <a:endParaRPr lang="en-US" sz="1200" b="1">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0">
                        <a:lnSpc>
                          <a:spcPct val="115000"/>
                        </a:lnSpc>
                        <a:spcAft>
                          <a:spcPts val="0"/>
                        </a:spcAft>
                      </a:pPr>
                      <a:r>
                        <a:rPr lang="en-US" sz="1200" b="1">
                          <a:solidFill>
                            <a:srgbClr val="000000"/>
                          </a:solidFill>
                          <a:latin typeface="Arial"/>
                          <a:ea typeface="Times New Roman"/>
                          <a:cs typeface="Arial"/>
                        </a:rPr>
                        <a:t>4.2333</a:t>
                      </a:r>
                      <a:endParaRPr lang="en-US" sz="1200" b="1">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0">
                        <a:lnSpc>
                          <a:spcPct val="115000"/>
                        </a:lnSpc>
                        <a:spcAft>
                          <a:spcPts val="0"/>
                        </a:spcAft>
                      </a:pPr>
                      <a:r>
                        <a:rPr lang="en-US" sz="1200" b="1">
                          <a:solidFill>
                            <a:srgbClr val="000000"/>
                          </a:solidFill>
                          <a:latin typeface="Arial"/>
                          <a:ea typeface="Times New Roman"/>
                          <a:cs typeface="Arial"/>
                        </a:rPr>
                        <a:t>-0.0881</a:t>
                      </a:r>
                      <a:endParaRPr lang="en-US" sz="1200" b="1">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0">
                        <a:lnSpc>
                          <a:spcPct val="115000"/>
                        </a:lnSpc>
                        <a:spcAft>
                          <a:spcPts val="0"/>
                        </a:spcAft>
                      </a:pPr>
                      <a:r>
                        <a:rPr lang="en-US" sz="1200" b="1">
                          <a:solidFill>
                            <a:srgbClr val="000000"/>
                          </a:solidFill>
                          <a:latin typeface="Arial"/>
                          <a:ea typeface="Times New Roman"/>
                          <a:cs typeface="Arial"/>
                        </a:rPr>
                        <a:t>0.11</a:t>
                      </a:r>
                      <a:endParaRPr lang="en-US" sz="1200" b="1">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0">
                        <a:lnSpc>
                          <a:spcPct val="115000"/>
                        </a:lnSpc>
                        <a:spcAft>
                          <a:spcPts val="0"/>
                        </a:spcAft>
                      </a:pPr>
                      <a:r>
                        <a:rPr lang="en-US" sz="1200" b="1">
                          <a:solidFill>
                            <a:srgbClr val="000000"/>
                          </a:solidFill>
                          <a:latin typeface="Arial"/>
                          <a:ea typeface="Times New Roman"/>
                          <a:cs typeface="Arial"/>
                        </a:rPr>
                        <a:t>-0.009691</a:t>
                      </a:r>
                      <a:endParaRPr lang="en-US" sz="1200" b="1">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4770">
                <a:tc gridSpan="5">
                  <a:txBody>
                    <a:bodyPr/>
                    <a:lstStyle/>
                    <a:p>
                      <a:pPr algn="just" rtl="0">
                        <a:lnSpc>
                          <a:spcPct val="115000"/>
                        </a:lnSpc>
                        <a:spcAft>
                          <a:spcPts val="0"/>
                        </a:spcAft>
                      </a:pPr>
                      <a:r>
                        <a:rPr lang="en-US" sz="1200" b="1">
                          <a:solidFill>
                            <a:srgbClr val="000000"/>
                          </a:solidFill>
                          <a:latin typeface="Arial"/>
                          <a:ea typeface="Times New Roman"/>
                          <a:cs typeface="Arial"/>
                        </a:rPr>
                        <a:t>overall average weighted SERVQUAL score = </a:t>
                      </a:r>
                      <a:endParaRPr lang="en-US" sz="1200" b="1">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a:txBody>
                    <a:bodyPr/>
                    <a:lstStyle/>
                    <a:p>
                      <a:pPr algn="just" rtl="0">
                        <a:lnSpc>
                          <a:spcPct val="115000"/>
                        </a:lnSpc>
                        <a:spcAft>
                          <a:spcPts val="0"/>
                        </a:spcAft>
                      </a:pPr>
                      <a:r>
                        <a:rPr lang="en-US" sz="1200" b="1" dirty="0">
                          <a:solidFill>
                            <a:srgbClr val="000000"/>
                          </a:solidFill>
                          <a:latin typeface="Arial"/>
                          <a:ea typeface="Times New Roman"/>
                          <a:cs typeface="Arial"/>
                        </a:rPr>
                        <a:t>-0.200913</a:t>
                      </a:r>
                      <a:endParaRPr lang="en-US" sz="1200" b="1" dirty="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r>
            </a:tbl>
          </a:graphicData>
        </a:graphic>
      </p:graphicFrame>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solidFill>
                  <a:srgbClr val="FFFF00"/>
                </a:solidFill>
              </a:rPr>
              <a:t>JAWWAL Company Overview</a:t>
            </a:r>
            <a:endParaRPr lang="ar-SA" dirty="0">
              <a:solidFill>
                <a:srgbClr val="FFFF00"/>
              </a:solidFill>
            </a:endParaRPr>
          </a:p>
        </p:txBody>
      </p:sp>
      <p:sp>
        <p:nvSpPr>
          <p:cNvPr id="3" name="عنصر نائب للمحتوى 2"/>
          <p:cNvSpPr>
            <a:spLocks noGrp="1"/>
          </p:cNvSpPr>
          <p:nvPr>
            <p:ph idx="1"/>
          </p:nvPr>
        </p:nvSpPr>
        <p:spPr/>
        <p:txBody>
          <a:bodyPr/>
          <a:lstStyle/>
          <a:p>
            <a:pPr algn="l" rtl="0"/>
            <a:r>
              <a:rPr lang="en-US" dirty="0" smtClean="0"/>
              <a:t>JAWWAL is the first Palestinian Provider for communication services; it helps all people to communicate through the latest technology regardless of the hard political, economical and social obstacles facing it. With our committed team, we had been able to overcome all the various challenges.</a:t>
            </a:r>
          </a:p>
          <a:p>
            <a:pPr algn="l" rtl="0"/>
            <a:endParaRPr lang="ar-SA" dirty="0"/>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hart 3"/>
          <p:cNvGraphicFramePr/>
          <p:nvPr/>
        </p:nvGraphicFramePr>
        <p:xfrm>
          <a:off x="535577" y="1645920"/>
          <a:ext cx="8164286" cy="5212080"/>
        </p:xfrm>
        <a:graphic>
          <a:graphicData uri="http://schemas.openxmlformats.org/drawingml/2006/chart">
            <c:chart xmlns:c="http://schemas.openxmlformats.org/drawingml/2006/chart" xmlns:r="http://schemas.openxmlformats.org/officeDocument/2006/relationships" r:id="rId2"/>
          </a:graphicData>
        </a:graphic>
      </p:graphicFrame>
      <p:sp>
        <p:nvSpPr>
          <p:cNvPr id="5" name="Title 1"/>
          <p:cNvSpPr>
            <a:spLocks noGrp="1"/>
          </p:cNvSpPr>
          <p:nvPr>
            <p:ph type="title"/>
          </p:nvPr>
        </p:nvSpPr>
        <p:spPr>
          <a:xfrm>
            <a:off x="685800" y="304800"/>
            <a:ext cx="7772400" cy="1143000"/>
          </a:xfrm>
        </p:spPr>
        <p:txBody>
          <a:bodyPr/>
          <a:lstStyle/>
          <a:p>
            <a:r>
              <a:rPr lang="en-US" sz="3200" dirty="0" smtClean="0">
                <a:solidFill>
                  <a:srgbClr val="FFFF00"/>
                </a:solidFill>
                <a:latin typeface="Times New Roman" pitchFamily="18" charset="0"/>
                <a:cs typeface="Times New Roman" pitchFamily="18" charset="0"/>
              </a:rPr>
              <a:t>Gap 2</a:t>
            </a:r>
            <a:endParaRPr lang="ar-SA" sz="3200" dirty="0">
              <a:solidFill>
                <a:srgbClr val="FFFF00"/>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Table 8"/>
          <p:cNvGraphicFramePr>
            <a:graphicFrameLocks noGrp="1"/>
          </p:cNvGraphicFramePr>
          <p:nvPr/>
        </p:nvGraphicFramePr>
        <p:xfrm>
          <a:off x="927463" y="1515294"/>
          <a:ext cx="6988628" cy="2593848"/>
        </p:xfrm>
        <a:graphic>
          <a:graphicData uri="http://schemas.openxmlformats.org/drawingml/2006/table">
            <a:tbl>
              <a:tblPr/>
              <a:tblGrid>
                <a:gridCol w="3095080"/>
                <a:gridCol w="2388870"/>
                <a:gridCol w="1504678"/>
              </a:tblGrid>
              <a:tr h="137226">
                <a:tc gridSpan="3">
                  <a:txBody>
                    <a:bodyPr/>
                    <a:lstStyle/>
                    <a:p>
                      <a:pPr algn="just" rtl="0">
                        <a:lnSpc>
                          <a:spcPct val="115000"/>
                        </a:lnSpc>
                        <a:spcAft>
                          <a:spcPts val="0"/>
                        </a:spcAft>
                      </a:pPr>
                      <a:r>
                        <a:rPr lang="en-US" sz="1200" dirty="0">
                          <a:solidFill>
                            <a:srgbClr val="000000"/>
                          </a:solidFill>
                          <a:latin typeface="Arial"/>
                          <a:ea typeface="Times New Roman"/>
                          <a:cs typeface="Arial"/>
                        </a:rPr>
                        <a:t>gap 2 Management perception versus service specification</a:t>
                      </a:r>
                      <a:endParaRPr lang="en-US" sz="1200" dirty="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rtl="1"/>
                      <a:endParaRPr lang="ar-SA"/>
                    </a:p>
                  </a:txBody>
                  <a:tcPr/>
                </a:tc>
                <a:tc hMerge="1">
                  <a:txBody>
                    <a:bodyPr/>
                    <a:lstStyle/>
                    <a:p>
                      <a:pPr rtl="1"/>
                      <a:endParaRPr lang="ar-SA"/>
                    </a:p>
                  </a:txBody>
                  <a:tcPr/>
                </a:tc>
              </a:tr>
              <a:tr h="137226">
                <a:tc>
                  <a:txBody>
                    <a:bodyPr/>
                    <a:lstStyle/>
                    <a:p>
                      <a:pPr algn="just" rtl="0">
                        <a:lnSpc>
                          <a:spcPct val="115000"/>
                        </a:lnSpc>
                        <a:spcAft>
                          <a:spcPts val="0"/>
                        </a:spcAft>
                      </a:pPr>
                      <a:r>
                        <a:rPr lang="en-US" sz="1200">
                          <a:solidFill>
                            <a:srgbClr val="000000"/>
                          </a:solidFill>
                          <a:latin typeface="Arial"/>
                          <a:ea typeface="Times New Roman"/>
                          <a:cs typeface="Arial"/>
                        </a:rPr>
                        <a:t>Dimension</a:t>
                      </a:r>
                      <a:endParaRPr lang="en-US" sz="12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just" rtl="0">
                        <a:lnSpc>
                          <a:spcPct val="115000"/>
                        </a:lnSpc>
                        <a:spcAft>
                          <a:spcPts val="0"/>
                        </a:spcAft>
                      </a:pPr>
                      <a:r>
                        <a:rPr lang="en-US" sz="1200">
                          <a:solidFill>
                            <a:srgbClr val="000000"/>
                          </a:solidFill>
                          <a:latin typeface="Arial"/>
                          <a:ea typeface="Times New Roman"/>
                          <a:cs typeface="Arial"/>
                        </a:rPr>
                        <a:t>Management perception</a:t>
                      </a:r>
                      <a:endParaRPr lang="en-US" sz="12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just" rtl="0">
                        <a:lnSpc>
                          <a:spcPct val="115000"/>
                        </a:lnSpc>
                        <a:spcAft>
                          <a:spcPts val="0"/>
                        </a:spcAft>
                      </a:pPr>
                      <a:r>
                        <a:rPr lang="en-US" sz="1200">
                          <a:solidFill>
                            <a:srgbClr val="000000"/>
                          </a:solidFill>
                          <a:latin typeface="Arial"/>
                          <a:ea typeface="Times New Roman"/>
                          <a:cs typeface="Arial"/>
                        </a:rPr>
                        <a:t>RESULT</a:t>
                      </a:r>
                      <a:endParaRPr lang="en-US" sz="12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r>
              <a:tr h="160075">
                <a:tc>
                  <a:txBody>
                    <a:bodyPr/>
                    <a:lstStyle/>
                    <a:p>
                      <a:pPr algn="just" rtl="0">
                        <a:lnSpc>
                          <a:spcPct val="115000"/>
                        </a:lnSpc>
                        <a:spcAft>
                          <a:spcPts val="0"/>
                        </a:spcAft>
                      </a:pPr>
                      <a:r>
                        <a:rPr lang="en-US" sz="1200">
                          <a:solidFill>
                            <a:srgbClr val="000000"/>
                          </a:solidFill>
                          <a:latin typeface="Arial"/>
                          <a:ea typeface="Times New Roman"/>
                          <a:cs typeface="Arial"/>
                        </a:rPr>
                        <a:t>Continuous learning process</a:t>
                      </a:r>
                      <a:endParaRPr lang="en-US" sz="12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0">
                        <a:lnSpc>
                          <a:spcPct val="115000"/>
                        </a:lnSpc>
                        <a:spcAft>
                          <a:spcPts val="0"/>
                        </a:spcAft>
                      </a:pPr>
                      <a:r>
                        <a:rPr lang="en-US" sz="1200">
                          <a:solidFill>
                            <a:srgbClr val="000000"/>
                          </a:solidFill>
                          <a:latin typeface="Arial"/>
                          <a:ea typeface="Times New Roman"/>
                          <a:cs typeface="Arial"/>
                        </a:rPr>
                        <a:t>4</a:t>
                      </a:r>
                      <a:endParaRPr lang="en-US" sz="12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0">
                        <a:lnSpc>
                          <a:spcPct val="115000"/>
                        </a:lnSpc>
                        <a:spcAft>
                          <a:spcPts val="0"/>
                        </a:spcAft>
                      </a:pPr>
                      <a:r>
                        <a:rPr lang="en-US" sz="1400">
                          <a:solidFill>
                            <a:srgbClr val="000000"/>
                          </a:solidFill>
                          <a:latin typeface="Arial"/>
                          <a:ea typeface="Times New Roman"/>
                          <a:cs typeface="Arial"/>
                        </a:rPr>
                        <a:t>agree</a:t>
                      </a:r>
                      <a:endParaRPr lang="en-US" sz="12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0075">
                <a:tc>
                  <a:txBody>
                    <a:bodyPr/>
                    <a:lstStyle/>
                    <a:p>
                      <a:pPr algn="just" rtl="0">
                        <a:lnSpc>
                          <a:spcPct val="115000"/>
                        </a:lnSpc>
                        <a:spcAft>
                          <a:spcPts val="0"/>
                        </a:spcAft>
                      </a:pPr>
                      <a:r>
                        <a:rPr lang="en-US" sz="1200">
                          <a:solidFill>
                            <a:srgbClr val="000000"/>
                          </a:solidFill>
                          <a:latin typeface="Arial"/>
                          <a:ea typeface="Times New Roman"/>
                          <a:cs typeface="Arial"/>
                        </a:rPr>
                        <a:t>Needs</a:t>
                      </a:r>
                      <a:endParaRPr lang="en-US" sz="12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0">
                        <a:lnSpc>
                          <a:spcPct val="115000"/>
                        </a:lnSpc>
                        <a:spcAft>
                          <a:spcPts val="0"/>
                        </a:spcAft>
                      </a:pPr>
                      <a:r>
                        <a:rPr lang="en-US" sz="1200">
                          <a:solidFill>
                            <a:srgbClr val="000000"/>
                          </a:solidFill>
                          <a:latin typeface="Arial"/>
                          <a:ea typeface="Times New Roman"/>
                          <a:cs typeface="Arial"/>
                        </a:rPr>
                        <a:t>4.2143</a:t>
                      </a:r>
                      <a:endParaRPr lang="en-US" sz="12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0">
                        <a:lnSpc>
                          <a:spcPct val="115000"/>
                        </a:lnSpc>
                        <a:spcAft>
                          <a:spcPts val="0"/>
                        </a:spcAft>
                      </a:pPr>
                      <a:r>
                        <a:rPr lang="en-US" sz="1400">
                          <a:solidFill>
                            <a:srgbClr val="000000"/>
                          </a:solidFill>
                          <a:latin typeface="Arial"/>
                          <a:ea typeface="Times New Roman"/>
                          <a:cs typeface="Arial"/>
                        </a:rPr>
                        <a:t>strongly agree</a:t>
                      </a:r>
                      <a:endParaRPr lang="en-US" sz="12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0075">
                <a:tc>
                  <a:txBody>
                    <a:bodyPr/>
                    <a:lstStyle/>
                    <a:p>
                      <a:pPr algn="just" rtl="0">
                        <a:lnSpc>
                          <a:spcPct val="115000"/>
                        </a:lnSpc>
                        <a:spcAft>
                          <a:spcPts val="0"/>
                        </a:spcAft>
                      </a:pPr>
                      <a:r>
                        <a:rPr lang="en-US" sz="1200">
                          <a:solidFill>
                            <a:srgbClr val="000000"/>
                          </a:solidFill>
                          <a:latin typeface="Arial"/>
                          <a:ea typeface="Times New Roman"/>
                          <a:cs typeface="Arial"/>
                        </a:rPr>
                        <a:t>Satisfaction Measurement</a:t>
                      </a:r>
                      <a:endParaRPr lang="en-US" sz="12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0">
                        <a:lnSpc>
                          <a:spcPct val="115000"/>
                        </a:lnSpc>
                        <a:spcAft>
                          <a:spcPts val="0"/>
                        </a:spcAft>
                      </a:pPr>
                      <a:r>
                        <a:rPr lang="en-US" sz="1200">
                          <a:solidFill>
                            <a:srgbClr val="000000"/>
                          </a:solidFill>
                          <a:latin typeface="Arial"/>
                          <a:ea typeface="Times New Roman"/>
                          <a:cs typeface="Arial"/>
                        </a:rPr>
                        <a:t>4.3214</a:t>
                      </a:r>
                      <a:endParaRPr lang="en-US" sz="12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0">
                        <a:lnSpc>
                          <a:spcPct val="115000"/>
                        </a:lnSpc>
                        <a:spcAft>
                          <a:spcPts val="0"/>
                        </a:spcAft>
                      </a:pPr>
                      <a:r>
                        <a:rPr lang="en-US" sz="1400">
                          <a:solidFill>
                            <a:srgbClr val="000000"/>
                          </a:solidFill>
                          <a:latin typeface="Arial"/>
                          <a:ea typeface="Times New Roman"/>
                          <a:cs typeface="Arial"/>
                        </a:rPr>
                        <a:t>strongly agree</a:t>
                      </a:r>
                      <a:endParaRPr lang="en-US" sz="12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0075">
                <a:tc>
                  <a:txBody>
                    <a:bodyPr/>
                    <a:lstStyle/>
                    <a:p>
                      <a:pPr algn="just" rtl="0">
                        <a:lnSpc>
                          <a:spcPct val="115000"/>
                        </a:lnSpc>
                        <a:spcAft>
                          <a:spcPts val="0"/>
                        </a:spcAft>
                      </a:pPr>
                      <a:r>
                        <a:rPr lang="en-US" sz="1200" dirty="0">
                          <a:solidFill>
                            <a:srgbClr val="000000"/>
                          </a:solidFill>
                          <a:latin typeface="Arial"/>
                          <a:ea typeface="Times New Roman"/>
                          <a:cs typeface="Arial"/>
                        </a:rPr>
                        <a:t>New project development plan</a:t>
                      </a:r>
                      <a:endParaRPr lang="en-US" sz="1200" dirty="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0">
                        <a:lnSpc>
                          <a:spcPct val="115000"/>
                        </a:lnSpc>
                        <a:spcAft>
                          <a:spcPts val="0"/>
                        </a:spcAft>
                      </a:pPr>
                      <a:r>
                        <a:rPr lang="en-US" sz="1200">
                          <a:solidFill>
                            <a:srgbClr val="000000"/>
                          </a:solidFill>
                          <a:latin typeface="Arial"/>
                          <a:ea typeface="Times New Roman"/>
                          <a:cs typeface="Arial"/>
                        </a:rPr>
                        <a:t>4.2857</a:t>
                      </a:r>
                      <a:endParaRPr lang="en-US" sz="12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0">
                        <a:lnSpc>
                          <a:spcPct val="115000"/>
                        </a:lnSpc>
                        <a:spcAft>
                          <a:spcPts val="0"/>
                        </a:spcAft>
                      </a:pPr>
                      <a:r>
                        <a:rPr lang="en-US" sz="1400">
                          <a:solidFill>
                            <a:srgbClr val="000000"/>
                          </a:solidFill>
                          <a:latin typeface="Arial"/>
                          <a:ea typeface="Times New Roman"/>
                          <a:cs typeface="Arial"/>
                        </a:rPr>
                        <a:t>strongly agree</a:t>
                      </a:r>
                      <a:endParaRPr lang="en-US" sz="12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0075">
                <a:tc>
                  <a:txBody>
                    <a:bodyPr/>
                    <a:lstStyle/>
                    <a:p>
                      <a:pPr algn="just" rtl="0">
                        <a:lnSpc>
                          <a:spcPct val="115000"/>
                        </a:lnSpc>
                        <a:spcAft>
                          <a:spcPts val="0"/>
                        </a:spcAft>
                      </a:pPr>
                      <a:r>
                        <a:rPr lang="en-US" sz="1200">
                          <a:solidFill>
                            <a:srgbClr val="000000"/>
                          </a:solidFill>
                          <a:latin typeface="Arial"/>
                          <a:ea typeface="Times New Roman"/>
                          <a:cs typeface="Arial"/>
                        </a:rPr>
                        <a:t>Customer expectation</a:t>
                      </a:r>
                      <a:endParaRPr lang="en-US" sz="12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0">
                        <a:lnSpc>
                          <a:spcPct val="115000"/>
                        </a:lnSpc>
                        <a:spcAft>
                          <a:spcPts val="0"/>
                        </a:spcAft>
                      </a:pPr>
                      <a:r>
                        <a:rPr lang="en-US" sz="1200">
                          <a:solidFill>
                            <a:srgbClr val="000000"/>
                          </a:solidFill>
                          <a:latin typeface="Arial"/>
                          <a:ea typeface="Times New Roman"/>
                          <a:cs typeface="Arial"/>
                        </a:rPr>
                        <a:t>4.1071</a:t>
                      </a:r>
                      <a:endParaRPr lang="en-US" sz="12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0">
                        <a:lnSpc>
                          <a:spcPct val="115000"/>
                        </a:lnSpc>
                        <a:spcAft>
                          <a:spcPts val="0"/>
                        </a:spcAft>
                      </a:pPr>
                      <a:r>
                        <a:rPr lang="en-US" sz="1400">
                          <a:solidFill>
                            <a:srgbClr val="000000"/>
                          </a:solidFill>
                          <a:latin typeface="Arial"/>
                          <a:ea typeface="Times New Roman"/>
                          <a:cs typeface="Arial"/>
                        </a:rPr>
                        <a:t>agree</a:t>
                      </a:r>
                      <a:endParaRPr lang="en-US" sz="12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0075">
                <a:tc>
                  <a:txBody>
                    <a:bodyPr/>
                    <a:lstStyle/>
                    <a:p>
                      <a:pPr algn="just" rtl="0">
                        <a:lnSpc>
                          <a:spcPct val="115000"/>
                        </a:lnSpc>
                        <a:spcAft>
                          <a:spcPts val="0"/>
                        </a:spcAft>
                      </a:pPr>
                      <a:r>
                        <a:rPr lang="en-US" sz="1200">
                          <a:solidFill>
                            <a:srgbClr val="000000"/>
                          </a:solidFill>
                          <a:latin typeface="Arial"/>
                          <a:ea typeface="Times New Roman"/>
                          <a:cs typeface="Arial"/>
                        </a:rPr>
                        <a:t>System support policy</a:t>
                      </a:r>
                      <a:endParaRPr lang="en-US" sz="12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0">
                        <a:lnSpc>
                          <a:spcPct val="115000"/>
                        </a:lnSpc>
                        <a:spcAft>
                          <a:spcPts val="0"/>
                        </a:spcAft>
                      </a:pPr>
                      <a:r>
                        <a:rPr lang="en-US" sz="1200">
                          <a:solidFill>
                            <a:srgbClr val="000000"/>
                          </a:solidFill>
                          <a:latin typeface="Arial"/>
                          <a:ea typeface="Times New Roman"/>
                          <a:cs typeface="Arial"/>
                        </a:rPr>
                        <a:t>4.0893</a:t>
                      </a:r>
                      <a:endParaRPr lang="en-US" sz="12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0">
                        <a:lnSpc>
                          <a:spcPct val="115000"/>
                        </a:lnSpc>
                        <a:spcAft>
                          <a:spcPts val="0"/>
                        </a:spcAft>
                      </a:pPr>
                      <a:r>
                        <a:rPr lang="en-US" sz="1400">
                          <a:solidFill>
                            <a:srgbClr val="000000"/>
                          </a:solidFill>
                          <a:latin typeface="Arial"/>
                          <a:ea typeface="Times New Roman"/>
                          <a:cs typeface="Arial"/>
                        </a:rPr>
                        <a:t>agree</a:t>
                      </a:r>
                      <a:endParaRPr lang="en-US" sz="12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0075">
                <a:tc>
                  <a:txBody>
                    <a:bodyPr/>
                    <a:lstStyle/>
                    <a:p>
                      <a:pPr algn="just" rtl="0">
                        <a:lnSpc>
                          <a:spcPct val="115000"/>
                        </a:lnSpc>
                        <a:spcAft>
                          <a:spcPts val="0"/>
                        </a:spcAft>
                      </a:pPr>
                      <a:r>
                        <a:rPr lang="en-US" sz="1200">
                          <a:solidFill>
                            <a:srgbClr val="000000"/>
                          </a:solidFill>
                          <a:latin typeface="Arial"/>
                          <a:ea typeface="Times New Roman"/>
                          <a:cs typeface="Arial"/>
                        </a:rPr>
                        <a:t>System monitoring Measurement</a:t>
                      </a:r>
                      <a:endParaRPr lang="en-US" sz="12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0">
                        <a:lnSpc>
                          <a:spcPct val="115000"/>
                        </a:lnSpc>
                        <a:spcAft>
                          <a:spcPts val="0"/>
                        </a:spcAft>
                      </a:pPr>
                      <a:r>
                        <a:rPr lang="en-US" sz="1200">
                          <a:solidFill>
                            <a:srgbClr val="000000"/>
                          </a:solidFill>
                          <a:latin typeface="Arial"/>
                          <a:ea typeface="Times New Roman"/>
                          <a:cs typeface="Arial"/>
                        </a:rPr>
                        <a:t>4.2857</a:t>
                      </a:r>
                      <a:endParaRPr lang="en-US" sz="12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0">
                        <a:lnSpc>
                          <a:spcPct val="115000"/>
                        </a:lnSpc>
                        <a:spcAft>
                          <a:spcPts val="0"/>
                        </a:spcAft>
                      </a:pPr>
                      <a:r>
                        <a:rPr lang="en-US" sz="1400" dirty="0">
                          <a:solidFill>
                            <a:srgbClr val="000000"/>
                          </a:solidFill>
                          <a:latin typeface="Arial"/>
                          <a:ea typeface="Times New Roman"/>
                          <a:cs typeface="Arial"/>
                        </a:rPr>
                        <a:t>strongly agree</a:t>
                      </a:r>
                      <a:endParaRPr lang="en-US" sz="1200" dirty="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03190">
                <a:tc>
                  <a:txBody>
                    <a:bodyPr/>
                    <a:lstStyle/>
                    <a:p>
                      <a:pPr algn="just" rtl="0">
                        <a:lnSpc>
                          <a:spcPct val="115000"/>
                        </a:lnSpc>
                        <a:spcAft>
                          <a:spcPts val="0"/>
                        </a:spcAft>
                      </a:pPr>
                      <a:r>
                        <a:rPr lang="en-US" sz="1200" dirty="0">
                          <a:solidFill>
                            <a:srgbClr val="000000"/>
                          </a:solidFill>
                          <a:latin typeface="Arial"/>
                          <a:ea typeface="Times New Roman"/>
                          <a:cs typeface="Arial"/>
                        </a:rPr>
                        <a:t>Progress report</a:t>
                      </a:r>
                      <a:endParaRPr lang="en-US" sz="1200" dirty="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0">
                        <a:lnSpc>
                          <a:spcPct val="115000"/>
                        </a:lnSpc>
                        <a:spcAft>
                          <a:spcPts val="0"/>
                        </a:spcAft>
                      </a:pPr>
                      <a:r>
                        <a:rPr lang="en-US" sz="1200">
                          <a:solidFill>
                            <a:srgbClr val="000000"/>
                          </a:solidFill>
                          <a:latin typeface="Arial"/>
                          <a:ea typeface="Times New Roman"/>
                          <a:cs typeface="Arial"/>
                        </a:rPr>
                        <a:t>4.3214</a:t>
                      </a:r>
                      <a:endParaRPr lang="en-US" sz="12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0">
                        <a:lnSpc>
                          <a:spcPct val="115000"/>
                        </a:lnSpc>
                        <a:spcAft>
                          <a:spcPts val="0"/>
                        </a:spcAft>
                      </a:pPr>
                      <a:endParaRPr lang="en-US" sz="1200" dirty="0">
                        <a:latin typeface="Calibri"/>
                        <a:ea typeface="Times New Roman"/>
                        <a:cs typeface="Arial"/>
                      </a:endParaRPr>
                    </a:p>
                    <a:p>
                      <a:pPr algn="l">
                        <a:lnSpc>
                          <a:spcPct val="115000"/>
                        </a:lnSpc>
                      </a:pPr>
                      <a:r>
                        <a:rPr lang="en-US" sz="1400" dirty="0">
                          <a:solidFill>
                            <a:srgbClr val="000000"/>
                          </a:solidFill>
                          <a:latin typeface="Arial"/>
                          <a:ea typeface="Times New Roman"/>
                          <a:cs typeface="Arial"/>
                        </a:rPr>
                        <a:t>strongly agree</a:t>
                      </a:r>
                      <a:r>
                        <a:rPr lang="en-US" sz="1200" dirty="0">
                          <a:latin typeface="Calibri"/>
                          <a:cs typeface="Arial"/>
                        </a:rPr>
                        <a:t> </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graphicFrame>
        <p:nvGraphicFramePr>
          <p:cNvPr id="11" name="Table 10"/>
          <p:cNvGraphicFramePr>
            <a:graphicFrameLocks noGrp="1"/>
          </p:cNvGraphicFramePr>
          <p:nvPr/>
        </p:nvGraphicFramePr>
        <p:xfrm>
          <a:off x="875210" y="4144736"/>
          <a:ext cx="7093858" cy="2628900"/>
        </p:xfrm>
        <a:graphic>
          <a:graphicData uri="http://schemas.openxmlformats.org/drawingml/2006/table">
            <a:tbl>
              <a:tblPr/>
              <a:tblGrid>
                <a:gridCol w="3358809"/>
                <a:gridCol w="2102467"/>
                <a:gridCol w="1632582"/>
              </a:tblGrid>
              <a:tr h="0">
                <a:tc gridSpan="3">
                  <a:txBody>
                    <a:bodyPr/>
                    <a:lstStyle/>
                    <a:p>
                      <a:pPr algn="just" rtl="0">
                        <a:lnSpc>
                          <a:spcPct val="115000"/>
                        </a:lnSpc>
                        <a:spcAft>
                          <a:spcPts val="0"/>
                        </a:spcAft>
                      </a:pPr>
                      <a:r>
                        <a:rPr lang="en-US" sz="1200" dirty="0">
                          <a:solidFill>
                            <a:srgbClr val="000000"/>
                          </a:solidFill>
                          <a:latin typeface="Arial"/>
                          <a:ea typeface="Times New Roman"/>
                          <a:cs typeface="Arial"/>
                        </a:rPr>
                        <a:t>gap 2 Management perception versus service specification</a:t>
                      </a:r>
                      <a:endParaRPr lang="en-US" sz="1200" dirty="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rtl="1"/>
                      <a:endParaRPr lang="ar-SA"/>
                    </a:p>
                  </a:txBody>
                  <a:tcPr/>
                </a:tc>
                <a:tc hMerge="1">
                  <a:txBody>
                    <a:bodyPr/>
                    <a:lstStyle/>
                    <a:p>
                      <a:pPr rtl="1"/>
                      <a:endParaRPr lang="ar-SA"/>
                    </a:p>
                  </a:txBody>
                  <a:tcPr/>
                </a:tc>
              </a:tr>
              <a:tr h="200025">
                <a:tc>
                  <a:txBody>
                    <a:bodyPr/>
                    <a:lstStyle/>
                    <a:p>
                      <a:pPr algn="just" rtl="0">
                        <a:lnSpc>
                          <a:spcPct val="115000"/>
                        </a:lnSpc>
                        <a:spcAft>
                          <a:spcPts val="0"/>
                        </a:spcAft>
                      </a:pPr>
                      <a:r>
                        <a:rPr lang="en-US" sz="1200">
                          <a:solidFill>
                            <a:srgbClr val="000000"/>
                          </a:solidFill>
                          <a:latin typeface="Arial"/>
                          <a:ea typeface="Times New Roman"/>
                          <a:cs typeface="Arial"/>
                        </a:rPr>
                        <a:t>Dimension</a:t>
                      </a:r>
                      <a:endParaRPr lang="en-US" sz="12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just" rtl="0">
                        <a:lnSpc>
                          <a:spcPct val="115000"/>
                        </a:lnSpc>
                        <a:spcAft>
                          <a:spcPts val="0"/>
                        </a:spcAft>
                      </a:pPr>
                      <a:r>
                        <a:rPr lang="en-US" sz="1200">
                          <a:solidFill>
                            <a:srgbClr val="000000"/>
                          </a:solidFill>
                          <a:latin typeface="Arial"/>
                          <a:ea typeface="Times New Roman"/>
                          <a:cs typeface="Arial"/>
                        </a:rPr>
                        <a:t>service specification</a:t>
                      </a:r>
                      <a:endParaRPr lang="en-US" sz="12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just" rtl="0">
                        <a:lnSpc>
                          <a:spcPct val="115000"/>
                        </a:lnSpc>
                        <a:spcAft>
                          <a:spcPts val="0"/>
                        </a:spcAft>
                      </a:pPr>
                      <a:r>
                        <a:rPr lang="en-US" sz="1400">
                          <a:solidFill>
                            <a:srgbClr val="000000"/>
                          </a:solidFill>
                          <a:latin typeface="Arial"/>
                          <a:ea typeface="Times New Roman"/>
                          <a:cs typeface="Arial"/>
                        </a:rPr>
                        <a:t>RESULT</a:t>
                      </a:r>
                      <a:endParaRPr lang="en-US" sz="12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00025">
                <a:tc>
                  <a:txBody>
                    <a:bodyPr/>
                    <a:lstStyle/>
                    <a:p>
                      <a:pPr algn="just" rtl="0">
                        <a:lnSpc>
                          <a:spcPct val="115000"/>
                        </a:lnSpc>
                        <a:spcAft>
                          <a:spcPts val="0"/>
                        </a:spcAft>
                      </a:pPr>
                      <a:r>
                        <a:rPr lang="en-US" sz="1200">
                          <a:solidFill>
                            <a:srgbClr val="000000"/>
                          </a:solidFill>
                          <a:latin typeface="Arial"/>
                          <a:ea typeface="Times New Roman"/>
                          <a:cs typeface="Arial"/>
                        </a:rPr>
                        <a:t>Continuous learning process</a:t>
                      </a:r>
                      <a:endParaRPr lang="en-US" sz="12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0">
                        <a:lnSpc>
                          <a:spcPct val="115000"/>
                        </a:lnSpc>
                        <a:spcAft>
                          <a:spcPts val="0"/>
                        </a:spcAft>
                      </a:pPr>
                      <a:r>
                        <a:rPr lang="en-US" sz="1200">
                          <a:solidFill>
                            <a:srgbClr val="000000"/>
                          </a:solidFill>
                          <a:latin typeface="Arial"/>
                          <a:ea typeface="Times New Roman"/>
                          <a:cs typeface="Arial"/>
                        </a:rPr>
                        <a:t>4.1333</a:t>
                      </a:r>
                      <a:endParaRPr lang="en-US" sz="12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0">
                        <a:lnSpc>
                          <a:spcPct val="115000"/>
                        </a:lnSpc>
                        <a:spcAft>
                          <a:spcPts val="0"/>
                        </a:spcAft>
                      </a:pPr>
                      <a:r>
                        <a:rPr lang="en-US" sz="1400" dirty="0">
                          <a:solidFill>
                            <a:srgbClr val="000000"/>
                          </a:solidFill>
                          <a:latin typeface="Arial"/>
                          <a:ea typeface="Times New Roman"/>
                          <a:cs typeface="Arial"/>
                        </a:rPr>
                        <a:t>agree</a:t>
                      </a:r>
                      <a:endParaRPr lang="en-US" sz="1200" dirty="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00025">
                <a:tc>
                  <a:txBody>
                    <a:bodyPr/>
                    <a:lstStyle/>
                    <a:p>
                      <a:pPr algn="just" rtl="0">
                        <a:lnSpc>
                          <a:spcPct val="115000"/>
                        </a:lnSpc>
                        <a:spcAft>
                          <a:spcPts val="0"/>
                        </a:spcAft>
                      </a:pPr>
                      <a:r>
                        <a:rPr lang="en-US" sz="1200">
                          <a:solidFill>
                            <a:srgbClr val="000000"/>
                          </a:solidFill>
                          <a:latin typeface="Arial"/>
                          <a:ea typeface="Times New Roman"/>
                          <a:cs typeface="Arial"/>
                        </a:rPr>
                        <a:t>Needs</a:t>
                      </a:r>
                      <a:endParaRPr lang="en-US" sz="12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0">
                        <a:lnSpc>
                          <a:spcPct val="115000"/>
                        </a:lnSpc>
                        <a:spcAft>
                          <a:spcPts val="0"/>
                        </a:spcAft>
                      </a:pPr>
                      <a:r>
                        <a:rPr lang="en-US" sz="1200">
                          <a:solidFill>
                            <a:srgbClr val="000000"/>
                          </a:solidFill>
                          <a:latin typeface="Arial"/>
                          <a:ea typeface="Times New Roman"/>
                          <a:cs typeface="Arial"/>
                        </a:rPr>
                        <a:t>4.0667</a:t>
                      </a:r>
                      <a:endParaRPr lang="en-US" sz="12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0">
                        <a:lnSpc>
                          <a:spcPct val="115000"/>
                        </a:lnSpc>
                        <a:spcAft>
                          <a:spcPts val="0"/>
                        </a:spcAft>
                      </a:pPr>
                      <a:r>
                        <a:rPr lang="en-US" sz="1400">
                          <a:solidFill>
                            <a:srgbClr val="000000"/>
                          </a:solidFill>
                          <a:latin typeface="Arial"/>
                          <a:ea typeface="Times New Roman"/>
                          <a:cs typeface="Arial"/>
                        </a:rPr>
                        <a:t>agree</a:t>
                      </a:r>
                      <a:endParaRPr lang="en-US" sz="12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00025">
                <a:tc>
                  <a:txBody>
                    <a:bodyPr/>
                    <a:lstStyle/>
                    <a:p>
                      <a:pPr algn="just" rtl="0">
                        <a:lnSpc>
                          <a:spcPct val="115000"/>
                        </a:lnSpc>
                        <a:spcAft>
                          <a:spcPts val="0"/>
                        </a:spcAft>
                      </a:pPr>
                      <a:r>
                        <a:rPr lang="en-US" sz="1200" dirty="0">
                          <a:solidFill>
                            <a:srgbClr val="000000"/>
                          </a:solidFill>
                          <a:latin typeface="Arial"/>
                          <a:ea typeface="Times New Roman"/>
                          <a:cs typeface="Arial"/>
                        </a:rPr>
                        <a:t>Satisfaction Measurement</a:t>
                      </a:r>
                      <a:endParaRPr lang="en-US" sz="1200" dirty="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0">
                        <a:lnSpc>
                          <a:spcPct val="115000"/>
                        </a:lnSpc>
                        <a:spcAft>
                          <a:spcPts val="0"/>
                        </a:spcAft>
                      </a:pPr>
                      <a:r>
                        <a:rPr lang="en-US" sz="1200">
                          <a:solidFill>
                            <a:srgbClr val="000000"/>
                          </a:solidFill>
                          <a:latin typeface="Arial"/>
                          <a:ea typeface="Times New Roman"/>
                          <a:cs typeface="Arial"/>
                        </a:rPr>
                        <a:t>4.2</a:t>
                      </a:r>
                      <a:endParaRPr lang="en-US" sz="12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0">
                        <a:lnSpc>
                          <a:spcPct val="115000"/>
                        </a:lnSpc>
                        <a:spcAft>
                          <a:spcPts val="0"/>
                        </a:spcAft>
                      </a:pPr>
                      <a:r>
                        <a:rPr lang="en-US" sz="1400">
                          <a:solidFill>
                            <a:srgbClr val="000000"/>
                          </a:solidFill>
                          <a:latin typeface="Arial"/>
                          <a:ea typeface="Times New Roman"/>
                          <a:cs typeface="Arial"/>
                        </a:rPr>
                        <a:t>strongly agree</a:t>
                      </a:r>
                      <a:endParaRPr lang="en-US" sz="12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00025">
                <a:tc>
                  <a:txBody>
                    <a:bodyPr/>
                    <a:lstStyle/>
                    <a:p>
                      <a:pPr algn="just" rtl="0">
                        <a:lnSpc>
                          <a:spcPct val="115000"/>
                        </a:lnSpc>
                        <a:spcAft>
                          <a:spcPts val="0"/>
                        </a:spcAft>
                      </a:pPr>
                      <a:r>
                        <a:rPr lang="en-US" sz="1200">
                          <a:solidFill>
                            <a:srgbClr val="000000"/>
                          </a:solidFill>
                          <a:latin typeface="Arial"/>
                          <a:ea typeface="Times New Roman"/>
                          <a:cs typeface="Arial"/>
                        </a:rPr>
                        <a:t>New project development plan</a:t>
                      </a:r>
                      <a:endParaRPr lang="en-US" sz="12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0">
                        <a:lnSpc>
                          <a:spcPct val="115000"/>
                        </a:lnSpc>
                        <a:spcAft>
                          <a:spcPts val="0"/>
                        </a:spcAft>
                      </a:pPr>
                      <a:r>
                        <a:rPr lang="en-US" sz="1200">
                          <a:solidFill>
                            <a:srgbClr val="000000"/>
                          </a:solidFill>
                          <a:latin typeface="Arial"/>
                          <a:ea typeface="Times New Roman"/>
                          <a:cs typeface="Arial"/>
                        </a:rPr>
                        <a:t>4.0667</a:t>
                      </a:r>
                      <a:endParaRPr lang="en-US" sz="12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0">
                        <a:lnSpc>
                          <a:spcPct val="115000"/>
                        </a:lnSpc>
                        <a:spcAft>
                          <a:spcPts val="0"/>
                        </a:spcAft>
                      </a:pPr>
                      <a:r>
                        <a:rPr lang="en-US" sz="1400">
                          <a:solidFill>
                            <a:srgbClr val="000000"/>
                          </a:solidFill>
                          <a:latin typeface="Arial"/>
                          <a:ea typeface="Times New Roman"/>
                          <a:cs typeface="Arial"/>
                        </a:rPr>
                        <a:t>agree</a:t>
                      </a:r>
                      <a:endParaRPr lang="en-US" sz="12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00025">
                <a:tc>
                  <a:txBody>
                    <a:bodyPr/>
                    <a:lstStyle/>
                    <a:p>
                      <a:pPr algn="just" rtl="0">
                        <a:lnSpc>
                          <a:spcPct val="115000"/>
                        </a:lnSpc>
                        <a:spcAft>
                          <a:spcPts val="0"/>
                        </a:spcAft>
                      </a:pPr>
                      <a:r>
                        <a:rPr lang="en-US" sz="1200">
                          <a:solidFill>
                            <a:srgbClr val="000000"/>
                          </a:solidFill>
                          <a:latin typeface="Arial"/>
                          <a:ea typeface="Times New Roman"/>
                          <a:cs typeface="Arial"/>
                        </a:rPr>
                        <a:t>Customer expectation</a:t>
                      </a:r>
                      <a:endParaRPr lang="en-US" sz="12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0">
                        <a:lnSpc>
                          <a:spcPct val="115000"/>
                        </a:lnSpc>
                        <a:spcAft>
                          <a:spcPts val="0"/>
                        </a:spcAft>
                      </a:pPr>
                      <a:r>
                        <a:rPr lang="en-US" sz="1200">
                          <a:solidFill>
                            <a:srgbClr val="000000"/>
                          </a:solidFill>
                          <a:latin typeface="Arial"/>
                          <a:ea typeface="Times New Roman"/>
                          <a:cs typeface="Arial"/>
                        </a:rPr>
                        <a:t>4.7333</a:t>
                      </a:r>
                      <a:endParaRPr lang="en-US" sz="12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0">
                        <a:lnSpc>
                          <a:spcPct val="115000"/>
                        </a:lnSpc>
                        <a:spcAft>
                          <a:spcPts val="0"/>
                        </a:spcAft>
                      </a:pPr>
                      <a:r>
                        <a:rPr lang="en-US" sz="1400">
                          <a:solidFill>
                            <a:srgbClr val="000000"/>
                          </a:solidFill>
                          <a:latin typeface="Arial"/>
                          <a:ea typeface="Times New Roman"/>
                          <a:cs typeface="Arial"/>
                        </a:rPr>
                        <a:t>strongly agree</a:t>
                      </a:r>
                      <a:endParaRPr lang="en-US" sz="12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00025">
                <a:tc>
                  <a:txBody>
                    <a:bodyPr/>
                    <a:lstStyle/>
                    <a:p>
                      <a:pPr algn="just" rtl="0">
                        <a:lnSpc>
                          <a:spcPct val="115000"/>
                        </a:lnSpc>
                        <a:spcAft>
                          <a:spcPts val="0"/>
                        </a:spcAft>
                      </a:pPr>
                      <a:r>
                        <a:rPr lang="en-US" sz="1200">
                          <a:solidFill>
                            <a:srgbClr val="000000"/>
                          </a:solidFill>
                          <a:latin typeface="Arial"/>
                          <a:ea typeface="Times New Roman"/>
                          <a:cs typeface="Arial"/>
                        </a:rPr>
                        <a:t>System support policy</a:t>
                      </a:r>
                      <a:endParaRPr lang="en-US" sz="12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0">
                        <a:lnSpc>
                          <a:spcPct val="115000"/>
                        </a:lnSpc>
                        <a:spcAft>
                          <a:spcPts val="0"/>
                        </a:spcAft>
                      </a:pPr>
                      <a:r>
                        <a:rPr lang="en-US" sz="1200">
                          <a:solidFill>
                            <a:srgbClr val="000000"/>
                          </a:solidFill>
                          <a:latin typeface="Arial"/>
                          <a:ea typeface="Times New Roman"/>
                          <a:cs typeface="Arial"/>
                        </a:rPr>
                        <a:t>4.15</a:t>
                      </a:r>
                      <a:endParaRPr lang="en-US" sz="12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0">
                        <a:lnSpc>
                          <a:spcPct val="115000"/>
                        </a:lnSpc>
                        <a:spcAft>
                          <a:spcPts val="0"/>
                        </a:spcAft>
                      </a:pPr>
                      <a:r>
                        <a:rPr lang="en-US" sz="1400">
                          <a:solidFill>
                            <a:srgbClr val="000000"/>
                          </a:solidFill>
                          <a:latin typeface="Arial"/>
                          <a:ea typeface="Times New Roman"/>
                          <a:cs typeface="Arial"/>
                        </a:rPr>
                        <a:t>agree</a:t>
                      </a:r>
                      <a:endParaRPr lang="en-US" sz="12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00025">
                <a:tc>
                  <a:txBody>
                    <a:bodyPr/>
                    <a:lstStyle/>
                    <a:p>
                      <a:pPr algn="just" rtl="0">
                        <a:lnSpc>
                          <a:spcPct val="115000"/>
                        </a:lnSpc>
                        <a:spcAft>
                          <a:spcPts val="0"/>
                        </a:spcAft>
                      </a:pPr>
                      <a:r>
                        <a:rPr lang="en-US" sz="1200">
                          <a:solidFill>
                            <a:srgbClr val="000000"/>
                          </a:solidFill>
                          <a:latin typeface="Arial"/>
                          <a:ea typeface="Times New Roman"/>
                          <a:cs typeface="Arial"/>
                        </a:rPr>
                        <a:t>System monitoring Measurements</a:t>
                      </a:r>
                      <a:endParaRPr lang="en-US" sz="12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0">
                        <a:lnSpc>
                          <a:spcPct val="115000"/>
                        </a:lnSpc>
                        <a:spcAft>
                          <a:spcPts val="0"/>
                        </a:spcAft>
                      </a:pPr>
                      <a:r>
                        <a:rPr lang="en-US" sz="1200">
                          <a:solidFill>
                            <a:srgbClr val="000000"/>
                          </a:solidFill>
                          <a:latin typeface="Arial"/>
                          <a:ea typeface="Times New Roman"/>
                          <a:cs typeface="Arial"/>
                        </a:rPr>
                        <a:t>3.9333</a:t>
                      </a:r>
                      <a:endParaRPr lang="en-US" sz="12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0">
                        <a:lnSpc>
                          <a:spcPct val="115000"/>
                        </a:lnSpc>
                        <a:spcAft>
                          <a:spcPts val="0"/>
                        </a:spcAft>
                      </a:pPr>
                      <a:r>
                        <a:rPr lang="en-US" sz="1400">
                          <a:solidFill>
                            <a:srgbClr val="000000"/>
                          </a:solidFill>
                          <a:latin typeface="Arial"/>
                          <a:ea typeface="Times New Roman"/>
                          <a:cs typeface="Arial"/>
                        </a:rPr>
                        <a:t>agree</a:t>
                      </a:r>
                      <a:endParaRPr lang="en-US" sz="12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09550">
                <a:tc>
                  <a:txBody>
                    <a:bodyPr/>
                    <a:lstStyle/>
                    <a:p>
                      <a:pPr algn="just" rtl="0">
                        <a:lnSpc>
                          <a:spcPct val="115000"/>
                        </a:lnSpc>
                        <a:spcAft>
                          <a:spcPts val="0"/>
                        </a:spcAft>
                      </a:pPr>
                      <a:r>
                        <a:rPr lang="en-US" sz="1200" dirty="0">
                          <a:solidFill>
                            <a:srgbClr val="000000"/>
                          </a:solidFill>
                          <a:latin typeface="Arial"/>
                          <a:ea typeface="Times New Roman"/>
                          <a:cs typeface="Arial"/>
                        </a:rPr>
                        <a:t>Progress report</a:t>
                      </a:r>
                      <a:endParaRPr lang="en-US" sz="1200" dirty="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0">
                        <a:lnSpc>
                          <a:spcPct val="115000"/>
                        </a:lnSpc>
                        <a:spcAft>
                          <a:spcPts val="0"/>
                        </a:spcAft>
                      </a:pPr>
                      <a:r>
                        <a:rPr lang="en-US" sz="1200">
                          <a:solidFill>
                            <a:srgbClr val="000000"/>
                          </a:solidFill>
                          <a:latin typeface="Arial"/>
                          <a:ea typeface="Times New Roman"/>
                          <a:cs typeface="Arial"/>
                        </a:rPr>
                        <a:t>4.2333</a:t>
                      </a:r>
                      <a:endParaRPr lang="en-US" sz="12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0">
                        <a:lnSpc>
                          <a:spcPct val="115000"/>
                        </a:lnSpc>
                        <a:spcAft>
                          <a:spcPts val="0"/>
                        </a:spcAft>
                      </a:pPr>
                      <a:endParaRPr lang="en-US" sz="1200" dirty="0">
                        <a:latin typeface="Calibri"/>
                        <a:ea typeface="Times New Roman"/>
                        <a:cs typeface="Arial"/>
                      </a:endParaRPr>
                    </a:p>
                    <a:p>
                      <a:pPr>
                        <a:lnSpc>
                          <a:spcPct val="115000"/>
                        </a:lnSpc>
                      </a:pPr>
                      <a:r>
                        <a:rPr lang="en-US" sz="1400" dirty="0">
                          <a:solidFill>
                            <a:srgbClr val="000000"/>
                          </a:solidFill>
                          <a:latin typeface="Arial"/>
                          <a:ea typeface="Times New Roman"/>
                          <a:cs typeface="Arial"/>
                        </a:rPr>
                        <a:t>strongly agree</a:t>
                      </a:r>
                      <a:r>
                        <a:rPr lang="en-US" sz="1200" dirty="0">
                          <a:latin typeface="Calibri"/>
                          <a:cs typeface="Arial"/>
                        </a:rPr>
                        <a:t> </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13" name="Title 1"/>
          <p:cNvSpPr>
            <a:spLocks noGrp="1"/>
          </p:cNvSpPr>
          <p:nvPr>
            <p:ph type="title"/>
          </p:nvPr>
        </p:nvSpPr>
        <p:spPr>
          <a:xfrm>
            <a:off x="685800" y="304800"/>
            <a:ext cx="7772400" cy="1143000"/>
          </a:xfrm>
        </p:spPr>
        <p:txBody>
          <a:bodyPr/>
          <a:lstStyle/>
          <a:p>
            <a:r>
              <a:rPr lang="en-US" sz="3200" dirty="0" smtClean="0">
                <a:solidFill>
                  <a:srgbClr val="FFFF00"/>
                </a:solidFill>
                <a:latin typeface="Times New Roman" pitchFamily="18" charset="0"/>
                <a:cs typeface="Times New Roman" pitchFamily="18" charset="0"/>
              </a:rPr>
              <a:t>Gap 2</a:t>
            </a:r>
            <a:endParaRPr lang="ar-SA" sz="3200" dirty="0">
              <a:solidFill>
                <a:srgbClr val="FFFF00"/>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731519" y="509451"/>
            <a:ext cx="7276012" cy="646331"/>
          </a:xfrm>
          <a:prstGeom prst="rect">
            <a:avLst/>
          </a:prstGeom>
          <a:noFill/>
        </p:spPr>
        <p:txBody>
          <a:bodyPr wrap="square" rtlCol="1">
            <a:spAutoFit/>
          </a:bodyPr>
          <a:lstStyle/>
          <a:p>
            <a:r>
              <a:rPr lang="en-US" sz="3600" dirty="0" smtClean="0">
                <a:solidFill>
                  <a:srgbClr val="FFFF00"/>
                </a:solidFill>
              </a:rPr>
              <a:t>Gap 3</a:t>
            </a:r>
            <a:endParaRPr lang="ar-SA" sz="3600" dirty="0">
              <a:solidFill>
                <a:srgbClr val="FFFF00"/>
              </a:solidFill>
            </a:endParaRPr>
          </a:p>
        </p:txBody>
      </p:sp>
      <p:graphicFrame>
        <p:nvGraphicFramePr>
          <p:cNvPr id="5" name="Table 4"/>
          <p:cNvGraphicFramePr>
            <a:graphicFrameLocks noGrp="1"/>
          </p:cNvGraphicFramePr>
          <p:nvPr/>
        </p:nvGraphicFramePr>
        <p:xfrm>
          <a:off x="640079" y="2062836"/>
          <a:ext cx="7720149" cy="3880764"/>
        </p:xfrm>
        <a:graphic>
          <a:graphicData uri="http://schemas.openxmlformats.org/drawingml/2006/table">
            <a:tbl>
              <a:tblPr/>
              <a:tblGrid>
                <a:gridCol w="1367986"/>
                <a:gridCol w="937086"/>
                <a:gridCol w="1265467"/>
                <a:gridCol w="794521"/>
                <a:gridCol w="1135715"/>
                <a:gridCol w="2219374"/>
              </a:tblGrid>
              <a:tr h="601849">
                <a:tc gridSpan="6">
                  <a:txBody>
                    <a:bodyPr/>
                    <a:lstStyle/>
                    <a:p>
                      <a:pPr algn="just" rtl="0">
                        <a:lnSpc>
                          <a:spcPct val="115000"/>
                        </a:lnSpc>
                        <a:spcAft>
                          <a:spcPts val="0"/>
                        </a:spcAft>
                      </a:pPr>
                      <a:r>
                        <a:rPr lang="en-US" sz="1400" dirty="0">
                          <a:solidFill>
                            <a:srgbClr val="000000"/>
                          </a:solidFill>
                          <a:latin typeface="Arial"/>
                          <a:ea typeface="Times New Roman"/>
                          <a:cs typeface="Arial"/>
                        </a:rPr>
                        <a:t>GAP 3  service specification versus service Delivery</a:t>
                      </a:r>
                      <a:endParaRPr lang="en-US" sz="1400" dirty="0">
                        <a:latin typeface="Calibri"/>
                        <a:ea typeface="Times New Roman"/>
                        <a:cs typeface="Arial"/>
                      </a:endParaRPr>
                    </a:p>
                  </a:txBody>
                  <a:tcPr marL="68260" marR="682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r>
              <a:tr h="546294">
                <a:tc>
                  <a:txBody>
                    <a:bodyPr/>
                    <a:lstStyle/>
                    <a:p>
                      <a:pPr algn="just" rtl="0">
                        <a:lnSpc>
                          <a:spcPct val="115000"/>
                        </a:lnSpc>
                        <a:spcAft>
                          <a:spcPts val="0"/>
                        </a:spcAft>
                      </a:pPr>
                      <a:r>
                        <a:rPr lang="en-US" sz="1400">
                          <a:solidFill>
                            <a:srgbClr val="000000"/>
                          </a:solidFill>
                          <a:latin typeface="Arial"/>
                          <a:ea typeface="Times New Roman"/>
                          <a:cs typeface="Arial"/>
                        </a:rPr>
                        <a:t>Dimension</a:t>
                      </a:r>
                      <a:endParaRPr lang="en-US" sz="1400">
                        <a:latin typeface="Calibri"/>
                        <a:ea typeface="Times New Roman"/>
                        <a:cs typeface="Arial"/>
                      </a:endParaRPr>
                    </a:p>
                  </a:txBody>
                  <a:tcPr marL="68260" marR="682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just" rtl="0">
                        <a:lnSpc>
                          <a:spcPct val="115000"/>
                        </a:lnSpc>
                        <a:spcAft>
                          <a:spcPts val="0"/>
                        </a:spcAft>
                      </a:pPr>
                      <a:r>
                        <a:rPr lang="en-US" sz="1400">
                          <a:solidFill>
                            <a:srgbClr val="000000"/>
                          </a:solidFill>
                          <a:latin typeface="Arial"/>
                          <a:ea typeface="Times New Roman"/>
                          <a:cs typeface="Arial"/>
                        </a:rPr>
                        <a:t>employee opinion</a:t>
                      </a:r>
                      <a:endParaRPr lang="en-US" sz="1400">
                        <a:latin typeface="Calibri"/>
                        <a:ea typeface="Times New Roman"/>
                        <a:cs typeface="Arial"/>
                      </a:endParaRPr>
                    </a:p>
                  </a:txBody>
                  <a:tcPr marL="68260" marR="682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just" rtl="0">
                        <a:lnSpc>
                          <a:spcPct val="115000"/>
                        </a:lnSpc>
                        <a:spcAft>
                          <a:spcPts val="0"/>
                        </a:spcAft>
                      </a:pPr>
                      <a:r>
                        <a:rPr lang="en-US" sz="1400">
                          <a:solidFill>
                            <a:srgbClr val="000000"/>
                          </a:solidFill>
                          <a:latin typeface="Arial"/>
                          <a:ea typeface="Times New Roman"/>
                          <a:cs typeface="Arial"/>
                        </a:rPr>
                        <a:t>manager opinion</a:t>
                      </a:r>
                      <a:endParaRPr lang="en-US" sz="1400">
                        <a:latin typeface="Calibri"/>
                        <a:ea typeface="Times New Roman"/>
                        <a:cs typeface="Arial"/>
                      </a:endParaRPr>
                    </a:p>
                  </a:txBody>
                  <a:tcPr marL="68260" marR="682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just" rtl="0">
                        <a:lnSpc>
                          <a:spcPct val="115000"/>
                        </a:lnSpc>
                        <a:spcAft>
                          <a:spcPts val="0"/>
                        </a:spcAft>
                      </a:pPr>
                      <a:r>
                        <a:rPr lang="en-US" sz="1400">
                          <a:solidFill>
                            <a:srgbClr val="000000"/>
                          </a:solidFill>
                          <a:latin typeface="Arial"/>
                          <a:ea typeface="Times New Roman"/>
                          <a:cs typeface="Arial"/>
                        </a:rPr>
                        <a:t>Gap score</a:t>
                      </a:r>
                      <a:endParaRPr lang="en-US" sz="1400">
                        <a:latin typeface="Calibri"/>
                        <a:ea typeface="Times New Roman"/>
                        <a:cs typeface="Arial"/>
                      </a:endParaRPr>
                    </a:p>
                  </a:txBody>
                  <a:tcPr marL="68260" marR="682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just" rtl="0">
                        <a:lnSpc>
                          <a:spcPct val="115000"/>
                        </a:lnSpc>
                        <a:spcAft>
                          <a:spcPts val="0"/>
                        </a:spcAft>
                      </a:pPr>
                      <a:r>
                        <a:rPr lang="en-US" sz="1400">
                          <a:solidFill>
                            <a:srgbClr val="000000"/>
                          </a:solidFill>
                          <a:latin typeface="Arial"/>
                          <a:ea typeface="Times New Roman"/>
                          <a:cs typeface="Arial"/>
                        </a:rPr>
                        <a:t>Weighting</a:t>
                      </a:r>
                      <a:endParaRPr lang="en-US" sz="1400">
                        <a:latin typeface="Calibri"/>
                        <a:ea typeface="Times New Roman"/>
                        <a:cs typeface="Arial"/>
                      </a:endParaRPr>
                    </a:p>
                  </a:txBody>
                  <a:tcPr marL="68260" marR="682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just" rtl="0">
                        <a:lnSpc>
                          <a:spcPct val="115000"/>
                        </a:lnSpc>
                        <a:spcAft>
                          <a:spcPts val="0"/>
                        </a:spcAft>
                      </a:pPr>
                      <a:r>
                        <a:rPr lang="en-US" sz="1400">
                          <a:solidFill>
                            <a:srgbClr val="000000"/>
                          </a:solidFill>
                          <a:latin typeface="Arial"/>
                          <a:ea typeface="Times New Roman"/>
                          <a:cs typeface="Arial"/>
                        </a:rPr>
                        <a:t>Weighted average</a:t>
                      </a:r>
                      <a:endParaRPr lang="en-US" sz="1400">
                        <a:latin typeface="Calibri"/>
                        <a:ea typeface="Times New Roman"/>
                        <a:cs typeface="Arial"/>
                      </a:endParaRPr>
                    </a:p>
                  </a:txBody>
                  <a:tcPr marL="68260" marR="682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r>
              <a:tr h="544742">
                <a:tc>
                  <a:txBody>
                    <a:bodyPr/>
                    <a:lstStyle/>
                    <a:p>
                      <a:pPr algn="just" rtl="0">
                        <a:lnSpc>
                          <a:spcPct val="115000"/>
                        </a:lnSpc>
                        <a:spcAft>
                          <a:spcPts val="0"/>
                        </a:spcAft>
                      </a:pPr>
                      <a:r>
                        <a:rPr lang="en-US" sz="1400">
                          <a:solidFill>
                            <a:srgbClr val="000000"/>
                          </a:solidFill>
                          <a:latin typeface="Arial"/>
                          <a:ea typeface="Times New Roman"/>
                          <a:cs typeface="Arial"/>
                        </a:rPr>
                        <a:t>Selection criteria</a:t>
                      </a:r>
                      <a:endParaRPr lang="en-US" sz="1400">
                        <a:latin typeface="Calibri"/>
                        <a:ea typeface="Times New Roman"/>
                        <a:cs typeface="Arial"/>
                      </a:endParaRPr>
                    </a:p>
                  </a:txBody>
                  <a:tcPr marL="68260" marR="682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0">
                        <a:lnSpc>
                          <a:spcPct val="115000"/>
                        </a:lnSpc>
                        <a:spcAft>
                          <a:spcPts val="0"/>
                        </a:spcAft>
                      </a:pPr>
                      <a:r>
                        <a:rPr lang="en-US" sz="1400" dirty="0">
                          <a:solidFill>
                            <a:srgbClr val="000000"/>
                          </a:solidFill>
                          <a:latin typeface="Arial"/>
                          <a:ea typeface="Times New Roman"/>
                          <a:cs typeface="Arial"/>
                        </a:rPr>
                        <a:t>3.9545</a:t>
                      </a:r>
                      <a:endParaRPr lang="en-US" sz="1400" dirty="0">
                        <a:latin typeface="Calibri"/>
                        <a:ea typeface="Times New Roman"/>
                        <a:cs typeface="Arial"/>
                      </a:endParaRPr>
                    </a:p>
                  </a:txBody>
                  <a:tcPr marL="68260" marR="682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0">
                        <a:lnSpc>
                          <a:spcPct val="115000"/>
                        </a:lnSpc>
                        <a:spcAft>
                          <a:spcPts val="0"/>
                        </a:spcAft>
                      </a:pPr>
                      <a:r>
                        <a:rPr lang="en-US" sz="1400">
                          <a:solidFill>
                            <a:srgbClr val="000000"/>
                          </a:solidFill>
                          <a:latin typeface="Arial"/>
                          <a:ea typeface="Times New Roman"/>
                          <a:cs typeface="Arial"/>
                        </a:rPr>
                        <a:t>4.08</a:t>
                      </a:r>
                      <a:endParaRPr lang="en-US" sz="1400">
                        <a:latin typeface="Calibri"/>
                        <a:ea typeface="Times New Roman"/>
                        <a:cs typeface="Arial"/>
                      </a:endParaRPr>
                    </a:p>
                  </a:txBody>
                  <a:tcPr marL="68260" marR="682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0">
                        <a:lnSpc>
                          <a:spcPct val="115000"/>
                        </a:lnSpc>
                        <a:spcAft>
                          <a:spcPts val="0"/>
                        </a:spcAft>
                      </a:pPr>
                      <a:r>
                        <a:rPr lang="en-US" sz="1400">
                          <a:solidFill>
                            <a:srgbClr val="000000"/>
                          </a:solidFill>
                          <a:latin typeface="Arial"/>
                          <a:ea typeface="Times New Roman"/>
                          <a:cs typeface="Arial"/>
                        </a:rPr>
                        <a:t>-0.1255</a:t>
                      </a:r>
                      <a:endParaRPr lang="en-US" sz="1400">
                        <a:latin typeface="Calibri"/>
                        <a:ea typeface="Times New Roman"/>
                        <a:cs typeface="Arial"/>
                      </a:endParaRPr>
                    </a:p>
                  </a:txBody>
                  <a:tcPr marL="68260" marR="682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0">
                        <a:lnSpc>
                          <a:spcPct val="115000"/>
                        </a:lnSpc>
                        <a:spcAft>
                          <a:spcPts val="0"/>
                        </a:spcAft>
                      </a:pPr>
                      <a:r>
                        <a:rPr lang="en-US" sz="1400">
                          <a:solidFill>
                            <a:srgbClr val="000000"/>
                          </a:solidFill>
                          <a:latin typeface="Arial"/>
                          <a:ea typeface="Times New Roman"/>
                          <a:cs typeface="Arial"/>
                        </a:rPr>
                        <a:t>0.35</a:t>
                      </a:r>
                      <a:endParaRPr lang="en-US" sz="1400">
                        <a:latin typeface="Calibri"/>
                        <a:ea typeface="Times New Roman"/>
                        <a:cs typeface="Arial"/>
                      </a:endParaRPr>
                    </a:p>
                  </a:txBody>
                  <a:tcPr marL="68260" marR="682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0">
                        <a:lnSpc>
                          <a:spcPct val="115000"/>
                        </a:lnSpc>
                        <a:spcAft>
                          <a:spcPts val="0"/>
                        </a:spcAft>
                      </a:pPr>
                      <a:r>
                        <a:rPr lang="en-US" sz="1400">
                          <a:solidFill>
                            <a:srgbClr val="000000"/>
                          </a:solidFill>
                          <a:latin typeface="Arial"/>
                          <a:ea typeface="Times New Roman"/>
                          <a:cs typeface="Arial"/>
                        </a:rPr>
                        <a:t>-0.043925</a:t>
                      </a:r>
                      <a:endParaRPr lang="en-US" sz="1400">
                        <a:latin typeface="Calibri"/>
                        <a:ea typeface="Times New Roman"/>
                        <a:cs typeface="Arial"/>
                      </a:endParaRPr>
                    </a:p>
                  </a:txBody>
                  <a:tcPr marL="68260" marR="682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817114">
                <a:tc>
                  <a:txBody>
                    <a:bodyPr/>
                    <a:lstStyle/>
                    <a:p>
                      <a:pPr algn="just" rtl="0">
                        <a:lnSpc>
                          <a:spcPct val="115000"/>
                        </a:lnSpc>
                        <a:spcAft>
                          <a:spcPts val="0"/>
                        </a:spcAft>
                      </a:pPr>
                      <a:r>
                        <a:rPr lang="en-US" sz="1400">
                          <a:solidFill>
                            <a:srgbClr val="000000"/>
                          </a:solidFill>
                          <a:latin typeface="Arial"/>
                          <a:ea typeface="Times New Roman"/>
                          <a:cs typeface="Arial"/>
                        </a:rPr>
                        <a:t>Voice of internal customer</a:t>
                      </a:r>
                      <a:endParaRPr lang="en-US" sz="1400">
                        <a:latin typeface="Calibri"/>
                        <a:ea typeface="Times New Roman"/>
                        <a:cs typeface="Arial"/>
                      </a:endParaRPr>
                    </a:p>
                  </a:txBody>
                  <a:tcPr marL="68260" marR="682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0">
                        <a:lnSpc>
                          <a:spcPct val="115000"/>
                        </a:lnSpc>
                        <a:spcAft>
                          <a:spcPts val="0"/>
                        </a:spcAft>
                      </a:pPr>
                      <a:r>
                        <a:rPr lang="en-US" sz="1400">
                          <a:solidFill>
                            <a:srgbClr val="000000"/>
                          </a:solidFill>
                          <a:latin typeface="Arial"/>
                          <a:ea typeface="Times New Roman"/>
                          <a:cs typeface="Arial"/>
                        </a:rPr>
                        <a:t>3.9394</a:t>
                      </a:r>
                      <a:endParaRPr lang="en-US" sz="1400">
                        <a:latin typeface="Calibri"/>
                        <a:ea typeface="Times New Roman"/>
                        <a:cs typeface="Arial"/>
                      </a:endParaRPr>
                    </a:p>
                  </a:txBody>
                  <a:tcPr marL="68260" marR="682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0">
                        <a:lnSpc>
                          <a:spcPct val="115000"/>
                        </a:lnSpc>
                        <a:spcAft>
                          <a:spcPts val="0"/>
                        </a:spcAft>
                      </a:pPr>
                      <a:r>
                        <a:rPr lang="en-US" sz="1400" dirty="0">
                          <a:solidFill>
                            <a:srgbClr val="000000"/>
                          </a:solidFill>
                          <a:latin typeface="Arial"/>
                          <a:ea typeface="Times New Roman"/>
                          <a:cs typeface="Arial"/>
                        </a:rPr>
                        <a:t>2.9889</a:t>
                      </a:r>
                      <a:endParaRPr lang="en-US" sz="1400" dirty="0">
                        <a:latin typeface="Calibri"/>
                        <a:ea typeface="Times New Roman"/>
                        <a:cs typeface="Arial"/>
                      </a:endParaRPr>
                    </a:p>
                  </a:txBody>
                  <a:tcPr marL="68260" marR="682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0">
                        <a:lnSpc>
                          <a:spcPct val="115000"/>
                        </a:lnSpc>
                        <a:spcAft>
                          <a:spcPts val="0"/>
                        </a:spcAft>
                      </a:pPr>
                      <a:r>
                        <a:rPr lang="en-US" sz="1400">
                          <a:solidFill>
                            <a:srgbClr val="000000"/>
                          </a:solidFill>
                          <a:latin typeface="Arial"/>
                          <a:ea typeface="Times New Roman"/>
                          <a:cs typeface="Arial"/>
                        </a:rPr>
                        <a:t>-0.9505</a:t>
                      </a:r>
                      <a:endParaRPr lang="en-US" sz="1400">
                        <a:latin typeface="Calibri"/>
                        <a:ea typeface="Times New Roman"/>
                        <a:cs typeface="Arial"/>
                      </a:endParaRPr>
                    </a:p>
                  </a:txBody>
                  <a:tcPr marL="68260" marR="682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0">
                        <a:lnSpc>
                          <a:spcPct val="115000"/>
                        </a:lnSpc>
                        <a:spcAft>
                          <a:spcPts val="0"/>
                        </a:spcAft>
                      </a:pPr>
                      <a:r>
                        <a:rPr lang="en-US" sz="1400">
                          <a:solidFill>
                            <a:srgbClr val="000000"/>
                          </a:solidFill>
                          <a:latin typeface="Arial"/>
                          <a:ea typeface="Times New Roman"/>
                          <a:cs typeface="Arial"/>
                        </a:rPr>
                        <a:t>0.3</a:t>
                      </a:r>
                      <a:endParaRPr lang="en-US" sz="1400">
                        <a:latin typeface="Calibri"/>
                        <a:ea typeface="Times New Roman"/>
                        <a:cs typeface="Arial"/>
                      </a:endParaRPr>
                    </a:p>
                  </a:txBody>
                  <a:tcPr marL="68260" marR="682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0">
                        <a:lnSpc>
                          <a:spcPct val="115000"/>
                        </a:lnSpc>
                        <a:spcAft>
                          <a:spcPts val="0"/>
                        </a:spcAft>
                      </a:pPr>
                      <a:r>
                        <a:rPr lang="en-US" sz="1400">
                          <a:solidFill>
                            <a:srgbClr val="000000"/>
                          </a:solidFill>
                          <a:latin typeface="Arial"/>
                          <a:ea typeface="Times New Roman"/>
                          <a:cs typeface="Arial"/>
                        </a:rPr>
                        <a:t>-0.28515</a:t>
                      </a:r>
                      <a:endParaRPr lang="en-US" sz="1400">
                        <a:latin typeface="Calibri"/>
                        <a:ea typeface="Times New Roman"/>
                        <a:cs typeface="Arial"/>
                      </a:endParaRPr>
                    </a:p>
                  </a:txBody>
                  <a:tcPr marL="68260" marR="682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089484">
                <a:tc>
                  <a:txBody>
                    <a:bodyPr/>
                    <a:lstStyle/>
                    <a:p>
                      <a:pPr algn="just" rtl="0">
                        <a:lnSpc>
                          <a:spcPct val="115000"/>
                        </a:lnSpc>
                        <a:spcAft>
                          <a:spcPts val="0"/>
                        </a:spcAft>
                      </a:pPr>
                      <a:r>
                        <a:rPr lang="en-US" sz="1400">
                          <a:solidFill>
                            <a:srgbClr val="000000"/>
                          </a:solidFill>
                          <a:latin typeface="Arial"/>
                          <a:ea typeface="Times New Roman"/>
                          <a:cs typeface="Arial"/>
                        </a:rPr>
                        <a:t>Suggestion and implementation</a:t>
                      </a:r>
                      <a:endParaRPr lang="en-US" sz="1400">
                        <a:latin typeface="Calibri"/>
                        <a:ea typeface="Times New Roman"/>
                        <a:cs typeface="Arial"/>
                      </a:endParaRPr>
                    </a:p>
                  </a:txBody>
                  <a:tcPr marL="68260" marR="682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0">
                        <a:lnSpc>
                          <a:spcPct val="115000"/>
                        </a:lnSpc>
                        <a:spcAft>
                          <a:spcPts val="0"/>
                        </a:spcAft>
                      </a:pPr>
                      <a:r>
                        <a:rPr lang="en-US" sz="1400">
                          <a:solidFill>
                            <a:srgbClr val="000000"/>
                          </a:solidFill>
                          <a:latin typeface="Arial"/>
                          <a:ea typeface="Times New Roman"/>
                          <a:cs typeface="Arial"/>
                        </a:rPr>
                        <a:t>3.9545</a:t>
                      </a:r>
                      <a:endParaRPr lang="en-US" sz="1400">
                        <a:latin typeface="Calibri"/>
                        <a:ea typeface="Times New Roman"/>
                        <a:cs typeface="Arial"/>
                      </a:endParaRPr>
                    </a:p>
                  </a:txBody>
                  <a:tcPr marL="68260" marR="682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0">
                        <a:lnSpc>
                          <a:spcPct val="115000"/>
                        </a:lnSpc>
                        <a:spcAft>
                          <a:spcPts val="0"/>
                        </a:spcAft>
                      </a:pPr>
                      <a:r>
                        <a:rPr lang="en-US" sz="1400">
                          <a:solidFill>
                            <a:srgbClr val="000000"/>
                          </a:solidFill>
                          <a:latin typeface="Arial"/>
                          <a:ea typeface="Times New Roman"/>
                          <a:cs typeface="Arial"/>
                        </a:rPr>
                        <a:t>4.0667</a:t>
                      </a:r>
                      <a:endParaRPr lang="en-US" sz="1400">
                        <a:latin typeface="Calibri"/>
                        <a:ea typeface="Times New Roman"/>
                        <a:cs typeface="Arial"/>
                      </a:endParaRPr>
                    </a:p>
                  </a:txBody>
                  <a:tcPr marL="68260" marR="682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0">
                        <a:lnSpc>
                          <a:spcPct val="115000"/>
                        </a:lnSpc>
                        <a:spcAft>
                          <a:spcPts val="0"/>
                        </a:spcAft>
                      </a:pPr>
                      <a:r>
                        <a:rPr lang="en-US" sz="1400">
                          <a:solidFill>
                            <a:srgbClr val="000000"/>
                          </a:solidFill>
                          <a:latin typeface="Arial"/>
                          <a:ea typeface="Times New Roman"/>
                          <a:cs typeface="Arial"/>
                        </a:rPr>
                        <a:t>-0.1122</a:t>
                      </a:r>
                      <a:endParaRPr lang="en-US" sz="1400">
                        <a:latin typeface="Calibri"/>
                        <a:ea typeface="Times New Roman"/>
                        <a:cs typeface="Arial"/>
                      </a:endParaRPr>
                    </a:p>
                  </a:txBody>
                  <a:tcPr marL="68260" marR="682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0">
                        <a:lnSpc>
                          <a:spcPct val="115000"/>
                        </a:lnSpc>
                        <a:spcAft>
                          <a:spcPts val="0"/>
                        </a:spcAft>
                      </a:pPr>
                      <a:r>
                        <a:rPr lang="en-US" sz="1400">
                          <a:solidFill>
                            <a:srgbClr val="000000"/>
                          </a:solidFill>
                          <a:latin typeface="Arial"/>
                          <a:ea typeface="Times New Roman"/>
                          <a:cs typeface="Arial"/>
                        </a:rPr>
                        <a:t>0.35</a:t>
                      </a:r>
                      <a:endParaRPr lang="en-US" sz="1400">
                        <a:latin typeface="Calibri"/>
                        <a:ea typeface="Times New Roman"/>
                        <a:cs typeface="Arial"/>
                      </a:endParaRPr>
                    </a:p>
                  </a:txBody>
                  <a:tcPr marL="68260" marR="682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0">
                        <a:lnSpc>
                          <a:spcPct val="115000"/>
                        </a:lnSpc>
                        <a:spcAft>
                          <a:spcPts val="0"/>
                        </a:spcAft>
                      </a:pPr>
                      <a:r>
                        <a:rPr lang="en-US" sz="1400">
                          <a:solidFill>
                            <a:srgbClr val="000000"/>
                          </a:solidFill>
                          <a:latin typeface="Arial"/>
                          <a:ea typeface="Times New Roman"/>
                          <a:cs typeface="Arial"/>
                        </a:rPr>
                        <a:t>-0.03927</a:t>
                      </a:r>
                      <a:endParaRPr lang="en-US" sz="1400">
                        <a:latin typeface="Calibri"/>
                        <a:ea typeface="Times New Roman"/>
                        <a:cs typeface="Arial"/>
                      </a:endParaRPr>
                    </a:p>
                  </a:txBody>
                  <a:tcPr marL="68260" marR="682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81281">
                <a:tc gridSpan="5">
                  <a:txBody>
                    <a:bodyPr/>
                    <a:lstStyle/>
                    <a:p>
                      <a:pPr algn="just" rtl="0">
                        <a:lnSpc>
                          <a:spcPct val="115000"/>
                        </a:lnSpc>
                        <a:spcAft>
                          <a:spcPts val="0"/>
                        </a:spcAft>
                      </a:pPr>
                      <a:r>
                        <a:rPr lang="en-US" sz="1400">
                          <a:solidFill>
                            <a:srgbClr val="000000"/>
                          </a:solidFill>
                          <a:latin typeface="Arial"/>
                          <a:ea typeface="Times New Roman"/>
                          <a:cs typeface="Arial"/>
                        </a:rPr>
                        <a:t>overall average weighted SERVQUAL score = </a:t>
                      </a:r>
                      <a:endParaRPr lang="en-US" sz="1400">
                        <a:latin typeface="Calibri"/>
                        <a:ea typeface="Times New Roman"/>
                        <a:cs typeface="Arial"/>
                      </a:endParaRPr>
                    </a:p>
                  </a:txBody>
                  <a:tcPr marL="68260" marR="682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a:txBody>
                    <a:bodyPr/>
                    <a:lstStyle/>
                    <a:p>
                      <a:pPr algn="just" rtl="0">
                        <a:lnSpc>
                          <a:spcPct val="115000"/>
                        </a:lnSpc>
                        <a:spcAft>
                          <a:spcPts val="0"/>
                        </a:spcAft>
                      </a:pPr>
                      <a:r>
                        <a:rPr lang="en-US" sz="1400" dirty="0">
                          <a:solidFill>
                            <a:srgbClr val="000000"/>
                          </a:solidFill>
                          <a:latin typeface="Arial"/>
                          <a:ea typeface="Times New Roman"/>
                          <a:cs typeface="Arial"/>
                        </a:rPr>
                        <a:t>-0.368345</a:t>
                      </a:r>
                      <a:endParaRPr lang="en-US" sz="1400" dirty="0">
                        <a:latin typeface="Calibri"/>
                        <a:ea typeface="Times New Roman"/>
                        <a:cs typeface="Arial"/>
                      </a:endParaRPr>
                    </a:p>
                  </a:txBody>
                  <a:tcPr marL="68260" marR="682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r>
            </a:tbl>
          </a:graphicData>
        </a:graphic>
      </p:graphicFrame>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hart 3"/>
          <p:cNvGraphicFramePr/>
          <p:nvPr/>
        </p:nvGraphicFramePr>
        <p:xfrm>
          <a:off x="979713" y="2586037"/>
          <a:ext cx="7419703" cy="3762512"/>
        </p:xfrm>
        <a:graphic>
          <a:graphicData uri="http://schemas.openxmlformats.org/drawingml/2006/chart">
            <c:chart xmlns:c="http://schemas.openxmlformats.org/drawingml/2006/chart" xmlns:r="http://schemas.openxmlformats.org/officeDocument/2006/relationships" r:id="rId2"/>
          </a:graphicData>
        </a:graphic>
      </p:graphicFrame>
      <p:sp>
        <p:nvSpPr>
          <p:cNvPr id="5" name="TextBox 4"/>
          <p:cNvSpPr txBox="1"/>
          <p:nvPr/>
        </p:nvSpPr>
        <p:spPr>
          <a:xfrm>
            <a:off x="731519" y="509451"/>
            <a:ext cx="7276012" cy="646331"/>
          </a:xfrm>
          <a:prstGeom prst="rect">
            <a:avLst/>
          </a:prstGeom>
          <a:noFill/>
        </p:spPr>
        <p:txBody>
          <a:bodyPr wrap="square" rtlCol="1">
            <a:spAutoFit/>
          </a:bodyPr>
          <a:lstStyle/>
          <a:p>
            <a:r>
              <a:rPr lang="en-US" sz="3600" dirty="0" smtClean="0">
                <a:solidFill>
                  <a:srgbClr val="FFFF00"/>
                </a:solidFill>
              </a:rPr>
              <a:t>Gap 3</a:t>
            </a:r>
            <a:endParaRPr lang="ar-SA" sz="3600" dirty="0">
              <a:solidFill>
                <a:srgbClr val="FFFF00"/>
              </a:solidFill>
            </a:endParaRPr>
          </a:p>
        </p:txBody>
      </p:sp>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927463" y="509451"/>
            <a:ext cx="7106194" cy="584775"/>
          </a:xfrm>
          <a:prstGeom prst="rect">
            <a:avLst/>
          </a:prstGeom>
          <a:noFill/>
        </p:spPr>
        <p:txBody>
          <a:bodyPr wrap="square" rtlCol="1">
            <a:spAutoFit/>
          </a:bodyPr>
          <a:lstStyle/>
          <a:p>
            <a:r>
              <a:rPr lang="en-US" sz="3200" dirty="0" smtClean="0">
                <a:solidFill>
                  <a:srgbClr val="FFFF00"/>
                </a:solidFill>
              </a:rPr>
              <a:t>Gap 4</a:t>
            </a:r>
            <a:endParaRPr lang="ar-SA" sz="3200" dirty="0">
              <a:solidFill>
                <a:srgbClr val="FFFF00"/>
              </a:solidFill>
            </a:endParaRPr>
          </a:p>
        </p:txBody>
      </p:sp>
      <p:graphicFrame>
        <p:nvGraphicFramePr>
          <p:cNvPr id="5" name="Table 4"/>
          <p:cNvGraphicFramePr>
            <a:graphicFrameLocks noGrp="1"/>
          </p:cNvGraphicFramePr>
          <p:nvPr/>
        </p:nvGraphicFramePr>
        <p:xfrm>
          <a:off x="783771" y="1985554"/>
          <a:ext cx="7798525" cy="4297679"/>
        </p:xfrm>
        <a:graphic>
          <a:graphicData uri="http://schemas.openxmlformats.org/drawingml/2006/table">
            <a:tbl>
              <a:tblPr/>
              <a:tblGrid>
                <a:gridCol w="1470200"/>
                <a:gridCol w="1570596"/>
                <a:gridCol w="1479559"/>
                <a:gridCol w="870379"/>
                <a:gridCol w="965668"/>
                <a:gridCol w="1442123"/>
              </a:tblGrid>
              <a:tr h="769608">
                <a:tc gridSpan="6">
                  <a:txBody>
                    <a:bodyPr/>
                    <a:lstStyle/>
                    <a:p>
                      <a:pPr algn="just" rtl="0">
                        <a:lnSpc>
                          <a:spcPct val="115000"/>
                        </a:lnSpc>
                        <a:spcAft>
                          <a:spcPts val="0"/>
                        </a:spcAft>
                      </a:pPr>
                      <a:r>
                        <a:rPr lang="en-US" sz="1400" dirty="0">
                          <a:solidFill>
                            <a:srgbClr val="000000"/>
                          </a:solidFill>
                          <a:latin typeface="Arial"/>
                          <a:ea typeface="Times New Roman"/>
                          <a:cs typeface="Arial"/>
                        </a:rPr>
                        <a:t>GAP4: service delivery versus external communication</a:t>
                      </a:r>
                      <a:endParaRPr lang="en-US" sz="1400" dirty="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r>
              <a:tr h="694362">
                <a:tc>
                  <a:txBody>
                    <a:bodyPr/>
                    <a:lstStyle/>
                    <a:p>
                      <a:pPr algn="just" rtl="0">
                        <a:lnSpc>
                          <a:spcPct val="115000"/>
                        </a:lnSpc>
                        <a:spcAft>
                          <a:spcPts val="0"/>
                        </a:spcAft>
                      </a:pPr>
                      <a:r>
                        <a:rPr lang="en-US" sz="1400" dirty="0">
                          <a:solidFill>
                            <a:srgbClr val="000000"/>
                          </a:solidFill>
                          <a:latin typeface="Arial"/>
                          <a:ea typeface="Times New Roman"/>
                          <a:cs typeface="Arial"/>
                        </a:rPr>
                        <a:t>Dimension</a:t>
                      </a:r>
                      <a:endParaRPr lang="en-US" sz="1400" dirty="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just" rtl="0">
                        <a:lnSpc>
                          <a:spcPct val="115000"/>
                        </a:lnSpc>
                        <a:spcAft>
                          <a:spcPts val="0"/>
                        </a:spcAft>
                      </a:pPr>
                      <a:r>
                        <a:rPr lang="en-US" sz="1400">
                          <a:solidFill>
                            <a:srgbClr val="000000"/>
                          </a:solidFill>
                          <a:latin typeface="Arial"/>
                          <a:ea typeface="Times New Roman"/>
                          <a:cs typeface="Arial"/>
                        </a:rPr>
                        <a:t>employee opinion</a:t>
                      </a:r>
                      <a:endParaRPr lang="en-US" sz="14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just" rtl="0">
                        <a:lnSpc>
                          <a:spcPct val="115000"/>
                        </a:lnSpc>
                        <a:spcAft>
                          <a:spcPts val="0"/>
                        </a:spcAft>
                      </a:pPr>
                      <a:r>
                        <a:rPr lang="en-US" sz="1400">
                          <a:solidFill>
                            <a:srgbClr val="000000"/>
                          </a:solidFill>
                          <a:latin typeface="Arial"/>
                          <a:ea typeface="Times New Roman"/>
                          <a:cs typeface="Arial"/>
                        </a:rPr>
                        <a:t>manager opinion</a:t>
                      </a:r>
                      <a:endParaRPr lang="en-US" sz="14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just" rtl="0">
                        <a:lnSpc>
                          <a:spcPct val="115000"/>
                        </a:lnSpc>
                        <a:spcAft>
                          <a:spcPts val="0"/>
                        </a:spcAft>
                      </a:pPr>
                      <a:r>
                        <a:rPr lang="en-US" sz="1400">
                          <a:solidFill>
                            <a:srgbClr val="000000"/>
                          </a:solidFill>
                          <a:latin typeface="Arial"/>
                          <a:ea typeface="Times New Roman"/>
                          <a:cs typeface="Arial"/>
                        </a:rPr>
                        <a:t>Gap score</a:t>
                      </a:r>
                      <a:endParaRPr lang="en-US" sz="14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just" rtl="0">
                        <a:lnSpc>
                          <a:spcPct val="115000"/>
                        </a:lnSpc>
                        <a:spcAft>
                          <a:spcPts val="0"/>
                        </a:spcAft>
                      </a:pPr>
                      <a:r>
                        <a:rPr lang="en-US" sz="1400">
                          <a:solidFill>
                            <a:srgbClr val="000000"/>
                          </a:solidFill>
                          <a:latin typeface="Arial"/>
                          <a:ea typeface="Times New Roman"/>
                          <a:cs typeface="Arial"/>
                        </a:rPr>
                        <a:t>Weighting</a:t>
                      </a:r>
                      <a:endParaRPr lang="en-US" sz="14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just" rtl="0">
                        <a:lnSpc>
                          <a:spcPct val="115000"/>
                        </a:lnSpc>
                        <a:spcAft>
                          <a:spcPts val="0"/>
                        </a:spcAft>
                      </a:pPr>
                      <a:r>
                        <a:rPr lang="en-US" sz="1400">
                          <a:solidFill>
                            <a:srgbClr val="000000"/>
                          </a:solidFill>
                          <a:latin typeface="Arial"/>
                          <a:ea typeface="Times New Roman"/>
                          <a:cs typeface="Arial"/>
                        </a:rPr>
                        <a:t>Weighted average</a:t>
                      </a:r>
                      <a:endParaRPr lang="en-US" sz="14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r>
              <a:tr h="360217">
                <a:tc>
                  <a:txBody>
                    <a:bodyPr/>
                    <a:lstStyle/>
                    <a:p>
                      <a:pPr algn="just" rtl="0">
                        <a:lnSpc>
                          <a:spcPct val="115000"/>
                        </a:lnSpc>
                        <a:spcAft>
                          <a:spcPts val="0"/>
                        </a:spcAft>
                      </a:pPr>
                      <a:r>
                        <a:rPr lang="en-US" sz="1400">
                          <a:solidFill>
                            <a:srgbClr val="000000"/>
                          </a:solidFill>
                          <a:latin typeface="Arial"/>
                          <a:ea typeface="Times New Roman"/>
                          <a:cs typeface="Arial"/>
                        </a:rPr>
                        <a:t>Time</a:t>
                      </a:r>
                      <a:endParaRPr lang="en-US" sz="14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0">
                        <a:lnSpc>
                          <a:spcPct val="115000"/>
                        </a:lnSpc>
                        <a:spcAft>
                          <a:spcPts val="0"/>
                        </a:spcAft>
                      </a:pPr>
                      <a:r>
                        <a:rPr lang="en-US" sz="1400">
                          <a:solidFill>
                            <a:srgbClr val="000000"/>
                          </a:solidFill>
                          <a:latin typeface="Arial"/>
                          <a:ea typeface="Times New Roman"/>
                          <a:cs typeface="Arial"/>
                        </a:rPr>
                        <a:t>3.955</a:t>
                      </a:r>
                      <a:endParaRPr lang="en-US" sz="14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0">
                        <a:lnSpc>
                          <a:spcPct val="115000"/>
                        </a:lnSpc>
                        <a:spcAft>
                          <a:spcPts val="0"/>
                        </a:spcAft>
                      </a:pPr>
                      <a:r>
                        <a:rPr lang="en-US" sz="1400">
                          <a:solidFill>
                            <a:srgbClr val="000000"/>
                          </a:solidFill>
                          <a:latin typeface="Arial"/>
                          <a:ea typeface="Times New Roman"/>
                          <a:cs typeface="Arial"/>
                        </a:rPr>
                        <a:t>3.6167</a:t>
                      </a:r>
                      <a:endParaRPr lang="en-US" sz="14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0">
                        <a:lnSpc>
                          <a:spcPct val="115000"/>
                        </a:lnSpc>
                        <a:spcAft>
                          <a:spcPts val="0"/>
                        </a:spcAft>
                      </a:pPr>
                      <a:r>
                        <a:rPr lang="en-US" sz="1400">
                          <a:solidFill>
                            <a:srgbClr val="000000"/>
                          </a:solidFill>
                          <a:latin typeface="Arial"/>
                          <a:ea typeface="Times New Roman"/>
                          <a:cs typeface="Arial"/>
                        </a:rPr>
                        <a:t>-0.3383</a:t>
                      </a:r>
                      <a:endParaRPr lang="en-US" sz="14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0">
                        <a:lnSpc>
                          <a:spcPct val="115000"/>
                        </a:lnSpc>
                        <a:spcAft>
                          <a:spcPts val="0"/>
                        </a:spcAft>
                      </a:pPr>
                      <a:r>
                        <a:rPr lang="en-US" sz="1400">
                          <a:solidFill>
                            <a:srgbClr val="000000"/>
                          </a:solidFill>
                          <a:latin typeface="Arial"/>
                          <a:ea typeface="Times New Roman"/>
                          <a:cs typeface="Arial"/>
                        </a:rPr>
                        <a:t>0.3</a:t>
                      </a:r>
                      <a:endParaRPr lang="en-US" sz="14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0">
                        <a:lnSpc>
                          <a:spcPct val="115000"/>
                        </a:lnSpc>
                        <a:spcAft>
                          <a:spcPts val="0"/>
                        </a:spcAft>
                      </a:pPr>
                      <a:r>
                        <a:rPr lang="en-US" sz="1400">
                          <a:solidFill>
                            <a:srgbClr val="000000"/>
                          </a:solidFill>
                          <a:latin typeface="Arial"/>
                          <a:ea typeface="Times New Roman"/>
                          <a:cs typeface="Arial"/>
                        </a:rPr>
                        <a:t>-0.10149</a:t>
                      </a:r>
                      <a:endParaRPr lang="en-US" sz="14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60217">
                <a:tc>
                  <a:txBody>
                    <a:bodyPr/>
                    <a:lstStyle/>
                    <a:p>
                      <a:pPr algn="just" rtl="0">
                        <a:lnSpc>
                          <a:spcPct val="115000"/>
                        </a:lnSpc>
                        <a:spcAft>
                          <a:spcPts val="0"/>
                        </a:spcAft>
                      </a:pPr>
                      <a:r>
                        <a:rPr lang="en-US" sz="1400">
                          <a:solidFill>
                            <a:srgbClr val="000000"/>
                          </a:solidFill>
                          <a:latin typeface="Arial"/>
                          <a:ea typeface="Times New Roman"/>
                          <a:cs typeface="Arial"/>
                        </a:rPr>
                        <a:t>Quality</a:t>
                      </a:r>
                      <a:endParaRPr lang="en-US" sz="14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0">
                        <a:lnSpc>
                          <a:spcPct val="115000"/>
                        </a:lnSpc>
                        <a:spcAft>
                          <a:spcPts val="0"/>
                        </a:spcAft>
                      </a:pPr>
                      <a:r>
                        <a:rPr lang="en-US" sz="1400">
                          <a:solidFill>
                            <a:srgbClr val="000000"/>
                          </a:solidFill>
                          <a:latin typeface="Arial"/>
                          <a:ea typeface="Times New Roman"/>
                          <a:cs typeface="Arial"/>
                        </a:rPr>
                        <a:t>4.3636</a:t>
                      </a:r>
                      <a:endParaRPr lang="en-US" sz="14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0">
                        <a:lnSpc>
                          <a:spcPct val="115000"/>
                        </a:lnSpc>
                        <a:spcAft>
                          <a:spcPts val="0"/>
                        </a:spcAft>
                      </a:pPr>
                      <a:r>
                        <a:rPr lang="en-US" sz="1400">
                          <a:solidFill>
                            <a:srgbClr val="000000"/>
                          </a:solidFill>
                          <a:latin typeface="Arial"/>
                          <a:ea typeface="Times New Roman"/>
                          <a:cs typeface="Arial"/>
                        </a:rPr>
                        <a:t>4.0667</a:t>
                      </a:r>
                      <a:endParaRPr lang="en-US" sz="14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0">
                        <a:lnSpc>
                          <a:spcPct val="115000"/>
                        </a:lnSpc>
                        <a:spcAft>
                          <a:spcPts val="0"/>
                        </a:spcAft>
                      </a:pPr>
                      <a:r>
                        <a:rPr lang="en-US" sz="1400">
                          <a:solidFill>
                            <a:srgbClr val="000000"/>
                          </a:solidFill>
                          <a:latin typeface="Arial"/>
                          <a:ea typeface="Times New Roman"/>
                          <a:cs typeface="Arial"/>
                        </a:rPr>
                        <a:t>-0.2969</a:t>
                      </a:r>
                      <a:endParaRPr lang="en-US" sz="14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0">
                        <a:lnSpc>
                          <a:spcPct val="115000"/>
                        </a:lnSpc>
                        <a:spcAft>
                          <a:spcPts val="0"/>
                        </a:spcAft>
                      </a:pPr>
                      <a:r>
                        <a:rPr lang="en-US" sz="1400">
                          <a:solidFill>
                            <a:srgbClr val="000000"/>
                          </a:solidFill>
                          <a:latin typeface="Arial"/>
                          <a:ea typeface="Times New Roman"/>
                          <a:cs typeface="Arial"/>
                        </a:rPr>
                        <a:t>0.2</a:t>
                      </a:r>
                      <a:endParaRPr lang="en-US" sz="14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0">
                        <a:lnSpc>
                          <a:spcPct val="115000"/>
                        </a:lnSpc>
                        <a:spcAft>
                          <a:spcPts val="0"/>
                        </a:spcAft>
                      </a:pPr>
                      <a:r>
                        <a:rPr lang="en-US" sz="1400">
                          <a:solidFill>
                            <a:srgbClr val="000000"/>
                          </a:solidFill>
                          <a:latin typeface="Arial"/>
                          <a:ea typeface="Times New Roman"/>
                          <a:cs typeface="Arial"/>
                        </a:rPr>
                        <a:t>-0.05938</a:t>
                      </a:r>
                      <a:endParaRPr lang="en-US" sz="14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94362">
                <a:tc>
                  <a:txBody>
                    <a:bodyPr/>
                    <a:lstStyle/>
                    <a:p>
                      <a:pPr algn="just" rtl="0">
                        <a:lnSpc>
                          <a:spcPct val="115000"/>
                        </a:lnSpc>
                        <a:spcAft>
                          <a:spcPts val="0"/>
                        </a:spcAft>
                      </a:pPr>
                      <a:r>
                        <a:rPr lang="en-US" sz="1400">
                          <a:solidFill>
                            <a:srgbClr val="000000"/>
                          </a:solidFill>
                          <a:latin typeface="Arial"/>
                          <a:ea typeface="Times New Roman"/>
                          <a:cs typeface="Arial"/>
                        </a:rPr>
                        <a:t>Fitting And Customization</a:t>
                      </a:r>
                      <a:endParaRPr lang="en-US" sz="14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0">
                        <a:lnSpc>
                          <a:spcPct val="115000"/>
                        </a:lnSpc>
                        <a:spcAft>
                          <a:spcPts val="0"/>
                        </a:spcAft>
                      </a:pPr>
                      <a:r>
                        <a:rPr lang="en-US" sz="1400">
                          <a:solidFill>
                            <a:srgbClr val="000000"/>
                          </a:solidFill>
                          <a:latin typeface="Arial"/>
                          <a:ea typeface="Times New Roman"/>
                          <a:cs typeface="Arial"/>
                        </a:rPr>
                        <a:t>4.303</a:t>
                      </a:r>
                      <a:endParaRPr lang="en-US" sz="14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0">
                        <a:lnSpc>
                          <a:spcPct val="115000"/>
                        </a:lnSpc>
                        <a:spcAft>
                          <a:spcPts val="0"/>
                        </a:spcAft>
                      </a:pPr>
                      <a:r>
                        <a:rPr lang="en-US" sz="1400">
                          <a:solidFill>
                            <a:srgbClr val="000000"/>
                          </a:solidFill>
                          <a:latin typeface="Arial"/>
                          <a:ea typeface="Times New Roman"/>
                          <a:cs typeface="Arial"/>
                        </a:rPr>
                        <a:t>3.9111</a:t>
                      </a:r>
                      <a:endParaRPr lang="en-US" sz="14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0">
                        <a:lnSpc>
                          <a:spcPct val="115000"/>
                        </a:lnSpc>
                        <a:spcAft>
                          <a:spcPts val="0"/>
                        </a:spcAft>
                      </a:pPr>
                      <a:r>
                        <a:rPr lang="en-US" sz="1400">
                          <a:solidFill>
                            <a:srgbClr val="000000"/>
                          </a:solidFill>
                          <a:latin typeface="Arial"/>
                          <a:ea typeface="Times New Roman"/>
                          <a:cs typeface="Arial"/>
                        </a:rPr>
                        <a:t>-0.3919</a:t>
                      </a:r>
                      <a:endParaRPr lang="en-US" sz="14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0">
                        <a:lnSpc>
                          <a:spcPct val="115000"/>
                        </a:lnSpc>
                        <a:spcAft>
                          <a:spcPts val="0"/>
                        </a:spcAft>
                      </a:pPr>
                      <a:r>
                        <a:rPr lang="en-US" sz="1400">
                          <a:solidFill>
                            <a:srgbClr val="000000"/>
                          </a:solidFill>
                          <a:latin typeface="Arial"/>
                          <a:ea typeface="Times New Roman"/>
                          <a:cs typeface="Arial"/>
                        </a:rPr>
                        <a:t>0.25</a:t>
                      </a:r>
                      <a:endParaRPr lang="en-US" sz="14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0">
                        <a:lnSpc>
                          <a:spcPct val="115000"/>
                        </a:lnSpc>
                        <a:spcAft>
                          <a:spcPts val="0"/>
                        </a:spcAft>
                      </a:pPr>
                      <a:r>
                        <a:rPr lang="en-US" sz="1400">
                          <a:solidFill>
                            <a:srgbClr val="000000"/>
                          </a:solidFill>
                          <a:latin typeface="Arial"/>
                          <a:ea typeface="Times New Roman"/>
                          <a:cs typeface="Arial"/>
                        </a:rPr>
                        <a:t>-0.097975</a:t>
                      </a:r>
                      <a:endParaRPr lang="en-US" sz="14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041543">
                <a:tc>
                  <a:txBody>
                    <a:bodyPr/>
                    <a:lstStyle/>
                    <a:p>
                      <a:pPr algn="just" rtl="0">
                        <a:lnSpc>
                          <a:spcPct val="115000"/>
                        </a:lnSpc>
                        <a:spcAft>
                          <a:spcPts val="0"/>
                        </a:spcAft>
                      </a:pPr>
                      <a:r>
                        <a:rPr lang="en-US" sz="1400">
                          <a:solidFill>
                            <a:srgbClr val="000000"/>
                          </a:solidFill>
                          <a:latin typeface="Arial"/>
                          <a:ea typeface="Times New Roman"/>
                          <a:cs typeface="Arial"/>
                        </a:rPr>
                        <a:t>Way Of Communication</a:t>
                      </a:r>
                      <a:endParaRPr lang="en-US" sz="14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0">
                        <a:lnSpc>
                          <a:spcPct val="115000"/>
                        </a:lnSpc>
                        <a:spcAft>
                          <a:spcPts val="0"/>
                        </a:spcAft>
                      </a:pPr>
                      <a:r>
                        <a:rPr lang="en-US" sz="1400">
                          <a:solidFill>
                            <a:srgbClr val="000000"/>
                          </a:solidFill>
                          <a:latin typeface="Arial"/>
                          <a:ea typeface="Times New Roman"/>
                          <a:cs typeface="Arial"/>
                        </a:rPr>
                        <a:t>4.2273</a:t>
                      </a:r>
                      <a:endParaRPr lang="en-US" sz="14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0">
                        <a:lnSpc>
                          <a:spcPct val="115000"/>
                        </a:lnSpc>
                        <a:spcAft>
                          <a:spcPts val="0"/>
                        </a:spcAft>
                      </a:pPr>
                      <a:r>
                        <a:rPr lang="en-US" sz="1400">
                          <a:solidFill>
                            <a:srgbClr val="000000"/>
                          </a:solidFill>
                          <a:latin typeface="Arial"/>
                          <a:ea typeface="Times New Roman"/>
                          <a:cs typeface="Arial"/>
                        </a:rPr>
                        <a:t>4.2667</a:t>
                      </a:r>
                      <a:endParaRPr lang="en-US" sz="14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0">
                        <a:lnSpc>
                          <a:spcPct val="115000"/>
                        </a:lnSpc>
                        <a:spcAft>
                          <a:spcPts val="0"/>
                        </a:spcAft>
                      </a:pPr>
                      <a:r>
                        <a:rPr lang="en-US" sz="1400">
                          <a:solidFill>
                            <a:srgbClr val="000000"/>
                          </a:solidFill>
                          <a:latin typeface="Arial"/>
                          <a:ea typeface="Times New Roman"/>
                          <a:cs typeface="Arial"/>
                        </a:rPr>
                        <a:t>-0.0394</a:t>
                      </a:r>
                      <a:endParaRPr lang="en-US" sz="14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0">
                        <a:lnSpc>
                          <a:spcPct val="115000"/>
                        </a:lnSpc>
                        <a:spcAft>
                          <a:spcPts val="0"/>
                        </a:spcAft>
                      </a:pPr>
                      <a:r>
                        <a:rPr lang="en-US" sz="1400">
                          <a:solidFill>
                            <a:srgbClr val="000000"/>
                          </a:solidFill>
                          <a:latin typeface="Arial"/>
                          <a:ea typeface="Times New Roman"/>
                          <a:cs typeface="Arial"/>
                        </a:rPr>
                        <a:t>0.25</a:t>
                      </a:r>
                      <a:endParaRPr lang="en-US" sz="14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0">
                        <a:lnSpc>
                          <a:spcPct val="115000"/>
                        </a:lnSpc>
                        <a:spcAft>
                          <a:spcPts val="0"/>
                        </a:spcAft>
                      </a:pPr>
                      <a:r>
                        <a:rPr lang="en-US" sz="1400">
                          <a:solidFill>
                            <a:srgbClr val="000000"/>
                          </a:solidFill>
                          <a:latin typeface="Arial"/>
                          <a:ea typeface="Times New Roman"/>
                          <a:cs typeface="Arial"/>
                        </a:rPr>
                        <a:t>-0.00985</a:t>
                      </a:r>
                      <a:endParaRPr lang="en-US" sz="14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77370">
                <a:tc gridSpan="5">
                  <a:txBody>
                    <a:bodyPr/>
                    <a:lstStyle/>
                    <a:p>
                      <a:pPr algn="just" rtl="0">
                        <a:lnSpc>
                          <a:spcPct val="115000"/>
                        </a:lnSpc>
                        <a:spcAft>
                          <a:spcPts val="0"/>
                        </a:spcAft>
                      </a:pPr>
                      <a:r>
                        <a:rPr lang="en-US" sz="1400">
                          <a:solidFill>
                            <a:srgbClr val="000000"/>
                          </a:solidFill>
                          <a:latin typeface="Arial"/>
                          <a:ea typeface="Times New Roman"/>
                          <a:cs typeface="Arial"/>
                        </a:rPr>
                        <a:t>overall average weighted SERVQUAL score = </a:t>
                      </a:r>
                      <a:endParaRPr lang="en-US" sz="14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a:txBody>
                    <a:bodyPr/>
                    <a:lstStyle/>
                    <a:p>
                      <a:pPr algn="just" rtl="0">
                        <a:lnSpc>
                          <a:spcPct val="115000"/>
                        </a:lnSpc>
                        <a:spcAft>
                          <a:spcPts val="0"/>
                        </a:spcAft>
                      </a:pPr>
                      <a:r>
                        <a:rPr lang="en-US" sz="1400" dirty="0">
                          <a:solidFill>
                            <a:srgbClr val="000000"/>
                          </a:solidFill>
                          <a:latin typeface="Arial"/>
                          <a:ea typeface="Times New Roman"/>
                          <a:cs typeface="Arial"/>
                        </a:rPr>
                        <a:t>-0.268695</a:t>
                      </a:r>
                      <a:endParaRPr lang="en-US" sz="1400" dirty="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r>
            </a:tbl>
          </a:graphicData>
        </a:graphic>
      </p:graphicFrame>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Chart 1"/>
          <p:cNvGraphicFramePr/>
          <p:nvPr/>
        </p:nvGraphicFramePr>
        <p:xfrm>
          <a:off x="1371601" y="2438399"/>
          <a:ext cx="6988628" cy="3962401"/>
        </p:xfrm>
        <a:graphic>
          <a:graphicData uri="http://schemas.openxmlformats.org/drawingml/2006/chart">
            <c:chart xmlns:c="http://schemas.openxmlformats.org/drawingml/2006/chart" xmlns:r="http://schemas.openxmlformats.org/officeDocument/2006/relationships" r:id="rId2"/>
          </a:graphicData>
        </a:graphic>
      </p:graphicFrame>
      <p:sp>
        <p:nvSpPr>
          <p:cNvPr id="3" name="TextBox 2"/>
          <p:cNvSpPr txBox="1"/>
          <p:nvPr/>
        </p:nvSpPr>
        <p:spPr>
          <a:xfrm>
            <a:off x="927463" y="509451"/>
            <a:ext cx="7106194" cy="584775"/>
          </a:xfrm>
          <a:prstGeom prst="rect">
            <a:avLst/>
          </a:prstGeom>
          <a:noFill/>
        </p:spPr>
        <p:txBody>
          <a:bodyPr wrap="square" rtlCol="1">
            <a:spAutoFit/>
          </a:bodyPr>
          <a:lstStyle/>
          <a:p>
            <a:r>
              <a:rPr lang="en-US" sz="3200" dirty="0" smtClean="0">
                <a:solidFill>
                  <a:srgbClr val="FFFF00"/>
                </a:solidFill>
              </a:rPr>
              <a:t>Gap 4</a:t>
            </a:r>
            <a:endParaRPr lang="ar-SA" sz="3200" dirty="0">
              <a:solidFill>
                <a:srgbClr val="FFFF00"/>
              </a:solidFill>
            </a:endParaRPr>
          </a:p>
        </p:txBody>
      </p:sp>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849086" y="431074"/>
            <a:ext cx="6792685" cy="707886"/>
          </a:xfrm>
          <a:prstGeom prst="rect">
            <a:avLst/>
          </a:prstGeom>
          <a:noFill/>
        </p:spPr>
        <p:txBody>
          <a:bodyPr wrap="square" rtlCol="1">
            <a:spAutoFit/>
          </a:bodyPr>
          <a:lstStyle/>
          <a:p>
            <a:r>
              <a:rPr lang="en-US" sz="4000" dirty="0" smtClean="0">
                <a:solidFill>
                  <a:srgbClr val="FFFF00"/>
                </a:solidFill>
              </a:rPr>
              <a:t>Gap 5</a:t>
            </a:r>
            <a:endParaRPr lang="ar-SA" sz="4000" dirty="0">
              <a:solidFill>
                <a:srgbClr val="FFFF00"/>
              </a:solidFill>
            </a:endParaRPr>
          </a:p>
        </p:txBody>
      </p:sp>
      <p:graphicFrame>
        <p:nvGraphicFramePr>
          <p:cNvPr id="5" name="Table 4"/>
          <p:cNvGraphicFramePr>
            <a:graphicFrameLocks noGrp="1"/>
          </p:cNvGraphicFramePr>
          <p:nvPr/>
        </p:nvGraphicFramePr>
        <p:xfrm>
          <a:off x="0" y="2383173"/>
          <a:ext cx="9143999" cy="4136318"/>
        </p:xfrm>
        <a:graphic>
          <a:graphicData uri="http://schemas.openxmlformats.org/drawingml/2006/table">
            <a:tbl>
              <a:tblPr/>
              <a:tblGrid>
                <a:gridCol w="1645920"/>
                <a:gridCol w="1724297"/>
                <a:gridCol w="1658983"/>
                <a:gridCol w="1541417"/>
                <a:gridCol w="940526"/>
                <a:gridCol w="1411671"/>
                <a:gridCol w="221185"/>
              </a:tblGrid>
              <a:tr h="127000">
                <a:tc gridSpan="6">
                  <a:txBody>
                    <a:bodyPr/>
                    <a:lstStyle/>
                    <a:p>
                      <a:pPr algn="just" rtl="0">
                        <a:lnSpc>
                          <a:spcPct val="115000"/>
                        </a:lnSpc>
                        <a:spcAft>
                          <a:spcPts val="0"/>
                        </a:spcAft>
                      </a:pPr>
                      <a:r>
                        <a:rPr lang="en-US" sz="1600" dirty="0">
                          <a:solidFill>
                            <a:srgbClr val="000000"/>
                          </a:solidFill>
                          <a:latin typeface="Arial"/>
                          <a:ea typeface="Times New Roman"/>
                          <a:cs typeface="Arial"/>
                        </a:rPr>
                        <a:t>GAP5: the discrepancy between customer expectations and their perceptions of service delivered</a:t>
                      </a:r>
                      <a:endParaRPr lang="en-US" sz="1600" dirty="0">
                        <a:latin typeface="Calibri"/>
                        <a:ea typeface="Times New Roman"/>
                        <a:cs typeface="Arial"/>
                      </a:endParaRPr>
                    </a:p>
                  </a:txBody>
                  <a:tcPr marL="22589" marR="225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a:txBody>
                    <a:bodyPr/>
                    <a:lstStyle/>
                    <a:p>
                      <a:pPr algn="r" rtl="1">
                        <a:lnSpc>
                          <a:spcPct val="115000"/>
                        </a:lnSpc>
                        <a:spcAft>
                          <a:spcPts val="1000"/>
                        </a:spcAft>
                      </a:pPr>
                      <a:r>
                        <a:rPr lang="en-US" sz="1600" dirty="0">
                          <a:latin typeface="Calibri"/>
                          <a:ea typeface="Times New Roman"/>
                          <a:cs typeface="Arial"/>
                        </a:rPr>
                        <a:t> </a:t>
                      </a: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r>
              <a:tr h="952500">
                <a:tc>
                  <a:txBody>
                    <a:bodyPr/>
                    <a:lstStyle/>
                    <a:p>
                      <a:pPr algn="just" rtl="0">
                        <a:lnSpc>
                          <a:spcPct val="115000"/>
                        </a:lnSpc>
                        <a:spcAft>
                          <a:spcPts val="0"/>
                        </a:spcAft>
                      </a:pPr>
                      <a:r>
                        <a:rPr lang="en-US" sz="1600">
                          <a:solidFill>
                            <a:srgbClr val="000000"/>
                          </a:solidFill>
                          <a:latin typeface="Arial"/>
                          <a:ea typeface="Times New Roman"/>
                          <a:cs typeface="Arial"/>
                        </a:rPr>
                        <a:t>Dimension</a:t>
                      </a:r>
                      <a:endParaRPr lang="en-US" sz="1600">
                        <a:latin typeface="Calibri"/>
                        <a:ea typeface="Times New Roman"/>
                        <a:cs typeface="Arial"/>
                      </a:endParaRPr>
                    </a:p>
                  </a:txBody>
                  <a:tcPr marL="22589" marR="225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just" rtl="0">
                        <a:lnSpc>
                          <a:spcPct val="115000"/>
                        </a:lnSpc>
                        <a:spcAft>
                          <a:spcPts val="0"/>
                        </a:spcAft>
                      </a:pPr>
                      <a:r>
                        <a:rPr lang="en-US" sz="1600">
                          <a:solidFill>
                            <a:srgbClr val="000000"/>
                          </a:solidFill>
                          <a:latin typeface="Arial"/>
                          <a:ea typeface="Times New Roman"/>
                          <a:cs typeface="Arial"/>
                        </a:rPr>
                        <a:t>Customer Perceptions</a:t>
                      </a:r>
                      <a:endParaRPr lang="en-US" sz="1600">
                        <a:latin typeface="Calibri"/>
                        <a:ea typeface="Times New Roman"/>
                        <a:cs typeface="Arial"/>
                      </a:endParaRPr>
                    </a:p>
                  </a:txBody>
                  <a:tcPr marL="22589" marR="225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just" rtl="0">
                        <a:lnSpc>
                          <a:spcPct val="115000"/>
                        </a:lnSpc>
                        <a:spcAft>
                          <a:spcPts val="0"/>
                        </a:spcAft>
                      </a:pPr>
                      <a:r>
                        <a:rPr lang="en-US" sz="1600">
                          <a:solidFill>
                            <a:srgbClr val="000000"/>
                          </a:solidFill>
                          <a:latin typeface="Arial"/>
                          <a:ea typeface="Times New Roman"/>
                          <a:cs typeface="Arial"/>
                        </a:rPr>
                        <a:t>customer Expectations</a:t>
                      </a:r>
                      <a:endParaRPr lang="en-US" sz="1600">
                        <a:latin typeface="Calibri"/>
                        <a:ea typeface="Times New Roman"/>
                        <a:cs typeface="Arial"/>
                      </a:endParaRPr>
                    </a:p>
                  </a:txBody>
                  <a:tcPr marL="22589" marR="225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just" rtl="0">
                        <a:lnSpc>
                          <a:spcPct val="115000"/>
                        </a:lnSpc>
                        <a:spcAft>
                          <a:spcPts val="0"/>
                        </a:spcAft>
                      </a:pPr>
                      <a:r>
                        <a:rPr lang="en-US" sz="1600">
                          <a:solidFill>
                            <a:srgbClr val="000000"/>
                          </a:solidFill>
                          <a:latin typeface="Arial"/>
                          <a:ea typeface="Times New Roman"/>
                          <a:cs typeface="Arial"/>
                        </a:rPr>
                        <a:t>Gap score</a:t>
                      </a:r>
                      <a:endParaRPr lang="en-US" sz="1600">
                        <a:latin typeface="Calibri"/>
                        <a:ea typeface="Times New Roman"/>
                        <a:cs typeface="Arial"/>
                      </a:endParaRPr>
                    </a:p>
                  </a:txBody>
                  <a:tcPr marL="22589" marR="225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just" rtl="0">
                        <a:lnSpc>
                          <a:spcPct val="115000"/>
                        </a:lnSpc>
                        <a:spcAft>
                          <a:spcPts val="0"/>
                        </a:spcAft>
                      </a:pPr>
                      <a:r>
                        <a:rPr lang="en-US" sz="1600">
                          <a:solidFill>
                            <a:srgbClr val="000000"/>
                          </a:solidFill>
                          <a:latin typeface="Arial"/>
                          <a:ea typeface="Times New Roman"/>
                          <a:cs typeface="Arial"/>
                        </a:rPr>
                        <a:t>Weighting</a:t>
                      </a:r>
                      <a:endParaRPr lang="en-US" sz="1600">
                        <a:latin typeface="Calibri"/>
                        <a:ea typeface="Times New Roman"/>
                        <a:cs typeface="Arial"/>
                      </a:endParaRPr>
                    </a:p>
                  </a:txBody>
                  <a:tcPr marL="22589" marR="225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gridSpan="2">
                  <a:txBody>
                    <a:bodyPr/>
                    <a:lstStyle/>
                    <a:p>
                      <a:pPr algn="just" rtl="0">
                        <a:lnSpc>
                          <a:spcPct val="115000"/>
                        </a:lnSpc>
                        <a:spcAft>
                          <a:spcPts val="0"/>
                        </a:spcAft>
                      </a:pPr>
                      <a:r>
                        <a:rPr lang="en-US" sz="1600">
                          <a:solidFill>
                            <a:srgbClr val="000000"/>
                          </a:solidFill>
                          <a:latin typeface="Arial"/>
                          <a:ea typeface="Times New Roman"/>
                          <a:cs typeface="Arial"/>
                        </a:rPr>
                        <a:t>Weighted average</a:t>
                      </a:r>
                      <a:endParaRPr lang="en-US" sz="1600">
                        <a:latin typeface="Calibri"/>
                        <a:ea typeface="Times New Roman"/>
                        <a:cs typeface="Arial"/>
                      </a:endParaRPr>
                    </a:p>
                  </a:txBody>
                  <a:tcPr marL="22589" marR="225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hMerge="1">
                  <a:txBody>
                    <a:bodyPr/>
                    <a:lstStyle/>
                    <a:p>
                      <a:pPr rtl="1"/>
                      <a:endParaRPr lang="ar-SA"/>
                    </a:p>
                  </a:txBody>
                  <a:tcPr/>
                </a:tc>
              </a:tr>
              <a:tr h="508000">
                <a:tc>
                  <a:txBody>
                    <a:bodyPr/>
                    <a:lstStyle/>
                    <a:p>
                      <a:pPr algn="just" rtl="0">
                        <a:lnSpc>
                          <a:spcPct val="115000"/>
                        </a:lnSpc>
                        <a:spcAft>
                          <a:spcPts val="0"/>
                        </a:spcAft>
                      </a:pPr>
                      <a:r>
                        <a:rPr lang="en-US" sz="1600" dirty="0">
                          <a:solidFill>
                            <a:srgbClr val="000000"/>
                          </a:solidFill>
                          <a:latin typeface="Arial"/>
                          <a:ea typeface="Times New Roman"/>
                          <a:cs typeface="Arial"/>
                        </a:rPr>
                        <a:t>Tangibles</a:t>
                      </a:r>
                      <a:endParaRPr lang="en-US" sz="1600" dirty="0">
                        <a:latin typeface="Calibri"/>
                        <a:ea typeface="Times New Roman"/>
                        <a:cs typeface="Arial"/>
                      </a:endParaRPr>
                    </a:p>
                  </a:txBody>
                  <a:tcPr marL="22589" marR="225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0">
                        <a:lnSpc>
                          <a:spcPct val="115000"/>
                        </a:lnSpc>
                        <a:spcAft>
                          <a:spcPts val="0"/>
                        </a:spcAft>
                      </a:pPr>
                      <a:r>
                        <a:rPr lang="en-US" sz="1600">
                          <a:solidFill>
                            <a:srgbClr val="000000"/>
                          </a:solidFill>
                          <a:latin typeface="Arial"/>
                          <a:ea typeface="Times New Roman"/>
                          <a:cs typeface="Arial"/>
                        </a:rPr>
                        <a:t>3.4896</a:t>
                      </a:r>
                      <a:endParaRPr lang="en-US" sz="1600">
                        <a:latin typeface="Calibri"/>
                        <a:ea typeface="Times New Roman"/>
                        <a:cs typeface="Arial"/>
                      </a:endParaRPr>
                    </a:p>
                  </a:txBody>
                  <a:tcPr marL="22589" marR="225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0">
                        <a:lnSpc>
                          <a:spcPct val="115000"/>
                        </a:lnSpc>
                        <a:spcAft>
                          <a:spcPts val="0"/>
                        </a:spcAft>
                      </a:pPr>
                      <a:r>
                        <a:rPr lang="en-US" sz="1600">
                          <a:solidFill>
                            <a:srgbClr val="000000"/>
                          </a:solidFill>
                          <a:latin typeface="Arial"/>
                          <a:ea typeface="Times New Roman"/>
                          <a:cs typeface="Arial"/>
                        </a:rPr>
                        <a:t>4.3112</a:t>
                      </a:r>
                      <a:endParaRPr lang="en-US" sz="1600">
                        <a:latin typeface="Calibri"/>
                        <a:ea typeface="Times New Roman"/>
                        <a:cs typeface="Arial"/>
                      </a:endParaRPr>
                    </a:p>
                  </a:txBody>
                  <a:tcPr marL="22589" marR="225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0">
                        <a:lnSpc>
                          <a:spcPct val="115000"/>
                        </a:lnSpc>
                        <a:spcAft>
                          <a:spcPts val="0"/>
                        </a:spcAft>
                      </a:pPr>
                      <a:r>
                        <a:rPr lang="en-US" sz="1600">
                          <a:solidFill>
                            <a:srgbClr val="000000"/>
                          </a:solidFill>
                          <a:latin typeface="Arial"/>
                          <a:ea typeface="Times New Roman"/>
                          <a:cs typeface="Arial"/>
                        </a:rPr>
                        <a:t>-0.8216</a:t>
                      </a:r>
                      <a:endParaRPr lang="en-US" sz="1600">
                        <a:latin typeface="Calibri"/>
                        <a:ea typeface="Times New Roman"/>
                        <a:cs typeface="Arial"/>
                      </a:endParaRPr>
                    </a:p>
                  </a:txBody>
                  <a:tcPr marL="22589" marR="225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0">
                        <a:lnSpc>
                          <a:spcPct val="115000"/>
                        </a:lnSpc>
                        <a:spcAft>
                          <a:spcPts val="0"/>
                        </a:spcAft>
                      </a:pPr>
                      <a:r>
                        <a:rPr lang="en-US" sz="1600">
                          <a:solidFill>
                            <a:srgbClr val="000000"/>
                          </a:solidFill>
                          <a:latin typeface="Arial"/>
                          <a:ea typeface="Times New Roman"/>
                          <a:cs typeface="Arial"/>
                        </a:rPr>
                        <a:t>0.2</a:t>
                      </a:r>
                      <a:endParaRPr lang="en-US" sz="1600">
                        <a:latin typeface="Calibri"/>
                        <a:ea typeface="Times New Roman"/>
                        <a:cs typeface="Arial"/>
                      </a:endParaRPr>
                    </a:p>
                  </a:txBody>
                  <a:tcPr marL="22589" marR="225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just" rtl="0">
                        <a:lnSpc>
                          <a:spcPct val="115000"/>
                        </a:lnSpc>
                        <a:spcAft>
                          <a:spcPts val="0"/>
                        </a:spcAft>
                      </a:pPr>
                      <a:r>
                        <a:rPr lang="en-US" sz="1600">
                          <a:solidFill>
                            <a:srgbClr val="000000"/>
                          </a:solidFill>
                          <a:latin typeface="Arial"/>
                          <a:ea typeface="Times New Roman"/>
                          <a:cs typeface="Arial"/>
                        </a:rPr>
                        <a:t>-0.16432</a:t>
                      </a:r>
                      <a:endParaRPr lang="en-US" sz="1600">
                        <a:latin typeface="Calibri"/>
                        <a:ea typeface="Times New Roman"/>
                        <a:cs typeface="Arial"/>
                      </a:endParaRPr>
                    </a:p>
                  </a:txBody>
                  <a:tcPr marL="22589" marR="225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rtl="1"/>
                      <a:endParaRPr lang="ar-SA"/>
                    </a:p>
                  </a:txBody>
                  <a:tcPr/>
                </a:tc>
              </a:tr>
              <a:tr h="508000">
                <a:tc>
                  <a:txBody>
                    <a:bodyPr/>
                    <a:lstStyle/>
                    <a:p>
                      <a:pPr algn="just" rtl="0">
                        <a:lnSpc>
                          <a:spcPct val="115000"/>
                        </a:lnSpc>
                        <a:spcAft>
                          <a:spcPts val="0"/>
                        </a:spcAft>
                      </a:pPr>
                      <a:r>
                        <a:rPr lang="en-US" sz="1600" dirty="0">
                          <a:solidFill>
                            <a:srgbClr val="000000"/>
                          </a:solidFill>
                          <a:latin typeface="Arial"/>
                          <a:ea typeface="Times New Roman"/>
                          <a:cs typeface="Arial"/>
                        </a:rPr>
                        <a:t>Reliability</a:t>
                      </a:r>
                      <a:endParaRPr lang="en-US" sz="1600" dirty="0">
                        <a:latin typeface="Calibri"/>
                        <a:ea typeface="Times New Roman"/>
                        <a:cs typeface="Arial"/>
                      </a:endParaRPr>
                    </a:p>
                  </a:txBody>
                  <a:tcPr marL="22589" marR="225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0">
                        <a:lnSpc>
                          <a:spcPct val="115000"/>
                        </a:lnSpc>
                        <a:spcAft>
                          <a:spcPts val="0"/>
                        </a:spcAft>
                      </a:pPr>
                      <a:r>
                        <a:rPr lang="en-US" sz="1600">
                          <a:solidFill>
                            <a:srgbClr val="000000"/>
                          </a:solidFill>
                          <a:latin typeface="Arial"/>
                          <a:ea typeface="Times New Roman"/>
                          <a:cs typeface="Arial"/>
                        </a:rPr>
                        <a:t>3.1396</a:t>
                      </a:r>
                      <a:endParaRPr lang="en-US" sz="1600">
                        <a:latin typeface="Calibri"/>
                        <a:ea typeface="Times New Roman"/>
                        <a:cs typeface="Arial"/>
                      </a:endParaRPr>
                    </a:p>
                  </a:txBody>
                  <a:tcPr marL="22589" marR="225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0">
                        <a:lnSpc>
                          <a:spcPct val="115000"/>
                        </a:lnSpc>
                        <a:spcAft>
                          <a:spcPts val="0"/>
                        </a:spcAft>
                      </a:pPr>
                      <a:r>
                        <a:rPr lang="en-US" sz="1600">
                          <a:solidFill>
                            <a:srgbClr val="000000"/>
                          </a:solidFill>
                          <a:latin typeface="Arial"/>
                          <a:ea typeface="Times New Roman"/>
                          <a:cs typeface="Arial"/>
                        </a:rPr>
                        <a:t>4.3551</a:t>
                      </a:r>
                      <a:endParaRPr lang="en-US" sz="1600">
                        <a:latin typeface="Calibri"/>
                        <a:ea typeface="Times New Roman"/>
                        <a:cs typeface="Arial"/>
                      </a:endParaRPr>
                    </a:p>
                  </a:txBody>
                  <a:tcPr marL="22589" marR="225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0">
                        <a:lnSpc>
                          <a:spcPct val="115000"/>
                        </a:lnSpc>
                        <a:spcAft>
                          <a:spcPts val="0"/>
                        </a:spcAft>
                      </a:pPr>
                      <a:r>
                        <a:rPr lang="en-US" sz="1600">
                          <a:solidFill>
                            <a:srgbClr val="000000"/>
                          </a:solidFill>
                          <a:latin typeface="Arial"/>
                          <a:ea typeface="Times New Roman"/>
                          <a:cs typeface="Arial"/>
                        </a:rPr>
                        <a:t>-1.2155</a:t>
                      </a:r>
                      <a:endParaRPr lang="en-US" sz="1600">
                        <a:latin typeface="Calibri"/>
                        <a:ea typeface="Times New Roman"/>
                        <a:cs typeface="Arial"/>
                      </a:endParaRPr>
                    </a:p>
                  </a:txBody>
                  <a:tcPr marL="22589" marR="225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0">
                        <a:lnSpc>
                          <a:spcPct val="115000"/>
                        </a:lnSpc>
                        <a:spcAft>
                          <a:spcPts val="0"/>
                        </a:spcAft>
                      </a:pPr>
                      <a:r>
                        <a:rPr lang="en-US" sz="1600" dirty="0">
                          <a:solidFill>
                            <a:srgbClr val="000000"/>
                          </a:solidFill>
                          <a:latin typeface="Arial"/>
                          <a:ea typeface="Times New Roman"/>
                          <a:cs typeface="Arial"/>
                        </a:rPr>
                        <a:t>0.3</a:t>
                      </a:r>
                      <a:endParaRPr lang="en-US" sz="1600" dirty="0">
                        <a:latin typeface="Calibri"/>
                        <a:ea typeface="Times New Roman"/>
                        <a:cs typeface="Arial"/>
                      </a:endParaRPr>
                    </a:p>
                  </a:txBody>
                  <a:tcPr marL="22589" marR="225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just" rtl="0">
                        <a:lnSpc>
                          <a:spcPct val="115000"/>
                        </a:lnSpc>
                        <a:spcAft>
                          <a:spcPts val="0"/>
                        </a:spcAft>
                      </a:pPr>
                      <a:r>
                        <a:rPr lang="en-US" sz="1600">
                          <a:solidFill>
                            <a:srgbClr val="000000"/>
                          </a:solidFill>
                          <a:latin typeface="Arial"/>
                          <a:ea typeface="Times New Roman"/>
                          <a:cs typeface="Arial"/>
                        </a:rPr>
                        <a:t>-0.36465</a:t>
                      </a:r>
                      <a:endParaRPr lang="en-US" sz="1600">
                        <a:latin typeface="Calibri"/>
                        <a:ea typeface="Times New Roman"/>
                        <a:cs typeface="Arial"/>
                      </a:endParaRPr>
                    </a:p>
                  </a:txBody>
                  <a:tcPr marL="22589" marR="225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rtl="1"/>
                      <a:endParaRPr lang="ar-SA"/>
                    </a:p>
                  </a:txBody>
                  <a:tcPr/>
                </a:tc>
              </a:tr>
              <a:tr h="444500">
                <a:tc>
                  <a:txBody>
                    <a:bodyPr/>
                    <a:lstStyle/>
                    <a:p>
                      <a:pPr algn="just" rtl="0">
                        <a:lnSpc>
                          <a:spcPct val="115000"/>
                        </a:lnSpc>
                        <a:spcAft>
                          <a:spcPts val="0"/>
                        </a:spcAft>
                      </a:pPr>
                      <a:r>
                        <a:rPr lang="en-US" sz="1600">
                          <a:solidFill>
                            <a:srgbClr val="000000"/>
                          </a:solidFill>
                          <a:latin typeface="Arial"/>
                          <a:ea typeface="Times New Roman"/>
                          <a:cs typeface="Arial"/>
                        </a:rPr>
                        <a:t>Responsiveness</a:t>
                      </a:r>
                      <a:endParaRPr lang="en-US" sz="1600">
                        <a:latin typeface="Calibri"/>
                        <a:ea typeface="Times New Roman"/>
                        <a:cs typeface="Arial"/>
                      </a:endParaRPr>
                    </a:p>
                  </a:txBody>
                  <a:tcPr marL="22589" marR="225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0">
                        <a:lnSpc>
                          <a:spcPct val="115000"/>
                        </a:lnSpc>
                        <a:spcAft>
                          <a:spcPts val="0"/>
                        </a:spcAft>
                      </a:pPr>
                      <a:r>
                        <a:rPr lang="en-US" sz="1600">
                          <a:solidFill>
                            <a:srgbClr val="000000"/>
                          </a:solidFill>
                          <a:latin typeface="Arial"/>
                          <a:ea typeface="Times New Roman"/>
                          <a:cs typeface="Arial"/>
                        </a:rPr>
                        <a:t>3.6328</a:t>
                      </a:r>
                      <a:endParaRPr lang="en-US" sz="1600">
                        <a:latin typeface="Calibri"/>
                        <a:ea typeface="Times New Roman"/>
                        <a:cs typeface="Arial"/>
                      </a:endParaRPr>
                    </a:p>
                  </a:txBody>
                  <a:tcPr marL="22589" marR="225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0">
                        <a:lnSpc>
                          <a:spcPct val="115000"/>
                        </a:lnSpc>
                        <a:spcAft>
                          <a:spcPts val="0"/>
                        </a:spcAft>
                      </a:pPr>
                      <a:r>
                        <a:rPr lang="en-US" sz="1600">
                          <a:solidFill>
                            <a:srgbClr val="000000"/>
                          </a:solidFill>
                          <a:latin typeface="Arial"/>
                          <a:ea typeface="Times New Roman"/>
                          <a:cs typeface="Arial"/>
                        </a:rPr>
                        <a:t>3.3959</a:t>
                      </a:r>
                      <a:endParaRPr lang="en-US" sz="1600">
                        <a:latin typeface="Calibri"/>
                        <a:ea typeface="Times New Roman"/>
                        <a:cs typeface="Arial"/>
                      </a:endParaRPr>
                    </a:p>
                  </a:txBody>
                  <a:tcPr marL="22589" marR="225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0">
                        <a:lnSpc>
                          <a:spcPct val="115000"/>
                        </a:lnSpc>
                        <a:spcAft>
                          <a:spcPts val="0"/>
                        </a:spcAft>
                      </a:pPr>
                      <a:r>
                        <a:rPr lang="en-US" sz="1600">
                          <a:solidFill>
                            <a:srgbClr val="000000"/>
                          </a:solidFill>
                          <a:latin typeface="Arial"/>
                          <a:ea typeface="Times New Roman"/>
                          <a:cs typeface="Arial"/>
                        </a:rPr>
                        <a:t>0.2369</a:t>
                      </a:r>
                      <a:endParaRPr lang="en-US" sz="1600">
                        <a:latin typeface="Calibri"/>
                        <a:ea typeface="Times New Roman"/>
                        <a:cs typeface="Arial"/>
                      </a:endParaRPr>
                    </a:p>
                  </a:txBody>
                  <a:tcPr marL="22589" marR="225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0">
                        <a:lnSpc>
                          <a:spcPct val="115000"/>
                        </a:lnSpc>
                        <a:spcAft>
                          <a:spcPts val="0"/>
                        </a:spcAft>
                      </a:pPr>
                      <a:r>
                        <a:rPr lang="en-US" sz="1600">
                          <a:solidFill>
                            <a:srgbClr val="000000"/>
                          </a:solidFill>
                          <a:latin typeface="Arial"/>
                          <a:ea typeface="Times New Roman"/>
                          <a:cs typeface="Arial"/>
                        </a:rPr>
                        <a:t>0.2</a:t>
                      </a:r>
                      <a:endParaRPr lang="en-US" sz="1600">
                        <a:latin typeface="Calibri"/>
                        <a:ea typeface="Times New Roman"/>
                        <a:cs typeface="Arial"/>
                      </a:endParaRPr>
                    </a:p>
                  </a:txBody>
                  <a:tcPr marL="22589" marR="225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just" rtl="0">
                        <a:lnSpc>
                          <a:spcPct val="115000"/>
                        </a:lnSpc>
                        <a:spcAft>
                          <a:spcPts val="0"/>
                        </a:spcAft>
                      </a:pPr>
                      <a:r>
                        <a:rPr lang="en-US" sz="1600">
                          <a:solidFill>
                            <a:srgbClr val="000000"/>
                          </a:solidFill>
                          <a:latin typeface="Arial"/>
                          <a:ea typeface="Times New Roman"/>
                          <a:cs typeface="Arial"/>
                        </a:rPr>
                        <a:t>0.04738</a:t>
                      </a:r>
                      <a:endParaRPr lang="en-US" sz="1600">
                        <a:latin typeface="Calibri"/>
                        <a:ea typeface="Times New Roman"/>
                        <a:cs typeface="Arial"/>
                      </a:endParaRPr>
                    </a:p>
                  </a:txBody>
                  <a:tcPr marL="22589" marR="225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rtl="1"/>
                      <a:endParaRPr lang="ar-SA"/>
                    </a:p>
                  </a:txBody>
                  <a:tcPr/>
                </a:tc>
              </a:tr>
              <a:tr h="374070">
                <a:tc>
                  <a:txBody>
                    <a:bodyPr/>
                    <a:lstStyle/>
                    <a:p>
                      <a:pPr algn="just" rtl="0">
                        <a:lnSpc>
                          <a:spcPct val="115000"/>
                        </a:lnSpc>
                        <a:spcAft>
                          <a:spcPts val="0"/>
                        </a:spcAft>
                      </a:pPr>
                      <a:r>
                        <a:rPr lang="en-US" sz="1600">
                          <a:solidFill>
                            <a:srgbClr val="000000"/>
                          </a:solidFill>
                          <a:latin typeface="Arial"/>
                          <a:ea typeface="Times New Roman"/>
                          <a:cs typeface="Arial"/>
                        </a:rPr>
                        <a:t>Assurance</a:t>
                      </a:r>
                      <a:endParaRPr lang="en-US" sz="1600">
                        <a:latin typeface="Calibri"/>
                        <a:ea typeface="Times New Roman"/>
                        <a:cs typeface="Arial"/>
                      </a:endParaRPr>
                    </a:p>
                  </a:txBody>
                  <a:tcPr marL="22589" marR="225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0">
                        <a:lnSpc>
                          <a:spcPct val="115000"/>
                        </a:lnSpc>
                        <a:spcAft>
                          <a:spcPts val="0"/>
                        </a:spcAft>
                      </a:pPr>
                      <a:r>
                        <a:rPr lang="en-US" sz="1600" dirty="0">
                          <a:solidFill>
                            <a:srgbClr val="000000"/>
                          </a:solidFill>
                          <a:latin typeface="Arial"/>
                          <a:ea typeface="Times New Roman"/>
                          <a:cs typeface="Arial"/>
                        </a:rPr>
                        <a:t>3.1719</a:t>
                      </a:r>
                      <a:endParaRPr lang="en-US" sz="1600" dirty="0">
                        <a:latin typeface="Calibri"/>
                        <a:ea typeface="Times New Roman"/>
                        <a:cs typeface="Arial"/>
                      </a:endParaRPr>
                    </a:p>
                  </a:txBody>
                  <a:tcPr marL="22589" marR="225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0">
                        <a:lnSpc>
                          <a:spcPct val="115000"/>
                        </a:lnSpc>
                        <a:spcAft>
                          <a:spcPts val="0"/>
                        </a:spcAft>
                      </a:pPr>
                      <a:r>
                        <a:rPr lang="en-US" sz="1600">
                          <a:solidFill>
                            <a:srgbClr val="000000"/>
                          </a:solidFill>
                          <a:latin typeface="Arial"/>
                          <a:ea typeface="Times New Roman"/>
                          <a:cs typeface="Arial"/>
                        </a:rPr>
                        <a:t>4.0765</a:t>
                      </a:r>
                      <a:endParaRPr lang="en-US" sz="1600">
                        <a:latin typeface="Calibri"/>
                        <a:ea typeface="Times New Roman"/>
                        <a:cs typeface="Arial"/>
                      </a:endParaRPr>
                    </a:p>
                  </a:txBody>
                  <a:tcPr marL="22589" marR="225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0">
                        <a:lnSpc>
                          <a:spcPct val="115000"/>
                        </a:lnSpc>
                        <a:spcAft>
                          <a:spcPts val="0"/>
                        </a:spcAft>
                      </a:pPr>
                      <a:r>
                        <a:rPr lang="en-US" sz="1600">
                          <a:solidFill>
                            <a:srgbClr val="000000"/>
                          </a:solidFill>
                          <a:latin typeface="Arial"/>
                          <a:ea typeface="Times New Roman"/>
                          <a:cs typeface="Arial"/>
                        </a:rPr>
                        <a:t>-0.9046</a:t>
                      </a:r>
                      <a:endParaRPr lang="en-US" sz="1600">
                        <a:latin typeface="Calibri"/>
                        <a:ea typeface="Times New Roman"/>
                        <a:cs typeface="Arial"/>
                      </a:endParaRPr>
                    </a:p>
                  </a:txBody>
                  <a:tcPr marL="22589" marR="225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0">
                        <a:lnSpc>
                          <a:spcPct val="115000"/>
                        </a:lnSpc>
                        <a:spcAft>
                          <a:spcPts val="0"/>
                        </a:spcAft>
                      </a:pPr>
                      <a:r>
                        <a:rPr lang="en-US" sz="1600">
                          <a:solidFill>
                            <a:srgbClr val="000000"/>
                          </a:solidFill>
                          <a:latin typeface="Arial"/>
                          <a:ea typeface="Times New Roman"/>
                          <a:cs typeface="Arial"/>
                        </a:rPr>
                        <a:t>0.15</a:t>
                      </a:r>
                      <a:endParaRPr lang="en-US" sz="1600">
                        <a:latin typeface="Calibri"/>
                        <a:ea typeface="Times New Roman"/>
                        <a:cs typeface="Arial"/>
                      </a:endParaRPr>
                    </a:p>
                  </a:txBody>
                  <a:tcPr marL="22589" marR="225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just" rtl="0">
                        <a:lnSpc>
                          <a:spcPct val="115000"/>
                        </a:lnSpc>
                        <a:spcAft>
                          <a:spcPts val="0"/>
                        </a:spcAft>
                      </a:pPr>
                      <a:r>
                        <a:rPr lang="en-US" sz="1600">
                          <a:solidFill>
                            <a:srgbClr val="000000"/>
                          </a:solidFill>
                          <a:latin typeface="Arial"/>
                          <a:ea typeface="Times New Roman"/>
                          <a:cs typeface="Arial"/>
                        </a:rPr>
                        <a:t>-0.13569</a:t>
                      </a:r>
                      <a:endParaRPr lang="en-US" sz="1600">
                        <a:latin typeface="Calibri"/>
                        <a:ea typeface="Times New Roman"/>
                        <a:cs typeface="Arial"/>
                      </a:endParaRPr>
                    </a:p>
                  </a:txBody>
                  <a:tcPr marL="22589" marR="225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rtl="1"/>
                      <a:endParaRPr lang="ar-SA"/>
                    </a:p>
                  </a:txBody>
                  <a:tcPr/>
                </a:tc>
              </a:tr>
              <a:tr h="508000">
                <a:tc>
                  <a:txBody>
                    <a:bodyPr/>
                    <a:lstStyle/>
                    <a:p>
                      <a:pPr algn="just" rtl="0">
                        <a:lnSpc>
                          <a:spcPct val="115000"/>
                        </a:lnSpc>
                        <a:spcAft>
                          <a:spcPts val="0"/>
                        </a:spcAft>
                      </a:pPr>
                      <a:r>
                        <a:rPr lang="en-US" sz="1600">
                          <a:solidFill>
                            <a:srgbClr val="000000"/>
                          </a:solidFill>
                          <a:latin typeface="Arial"/>
                          <a:ea typeface="Times New Roman"/>
                          <a:cs typeface="Arial"/>
                        </a:rPr>
                        <a:t>Empathy</a:t>
                      </a:r>
                      <a:endParaRPr lang="en-US" sz="1600">
                        <a:latin typeface="Calibri"/>
                        <a:ea typeface="Times New Roman"/>
                        <a:cs typeface="Arial"/>
                      </a:endParaRPr>
                    </a:p>
                  </a:txBody>
                  <a:tcPr marL="22589" marR="225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0">
                        <a:lnSpc>
                          <a:spcPct val="115000"/>
                        </a:lnSpc>
                        <a:spcAft>
                          <a:spcPts val="0"/>
                        </a:spcAft>
                      </a:pPr>
                      <a:r>
                        <a:rPr lang="en-US" sz="1600">
                          <a:solidFill>
                            <a:srgbClr val="000000"/>
                          </a:solidFill>
                          <a:latin typeface="Arial"/>
                          <a:ea typeface="Times New Roman"/>
                          <a:cs typeface="Arial"/>
                        </a:rPr>
                        <a:t>2.9444</a:t>
                      </a:r>
                      <a:endParaRPr lang="en-US" sz="1600">
                        <a:latin typeface="Calibri"/>
                        <a:ea typeface="Times New Roman"/>
                        <a:cs typeface="Arial"/>
                      </a:endParaRPr>
                    </a:p>
                  </a:txBody>
                  <a:tcPr marL="22589" marR="225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0">
                        <a:lnSpc>
                          <a:spcPct val="115000"/>
                        </a:lnSpc>
                        <a:spcAft>
                          <a:spcPts val="0"/>
                        </a:spcAft>
                      </a:pPr>
                      <a:r>
                        <a:rPr lang="en-US" sz="1600">
                          <a:solidFill>
                            <a:srgbClr val="000000"/>
                          </a:solidFill>
                          <a:latin typeface="Arial"/>
                          <a:ea typeface="Times New Roman"/>
                          <a:cs typeface="Arial"/>
                        </a:rPr>
                        <a:t>3.5986</a:t>
                      </a:r>
                      <a:endParaRPr lang="en-US" sz="1600">
                        <a:latin typeface="Calibri"/>
                        <a:ea typeface="Times New Roman"/>
                        <a:cs typeface="Arial"/>
                      </a:endParaRPr>
                    </a:p>
                  </a:txBody>
                  <a:tcPr marL="22589" marR="225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0">
                        <a:lnSpc>
                          <a:spcPct val="115000"/>
                        </a:lnSpc>
                        <a:spcAft>
                          <a:spcPts val="0"/>
                        </a:spcAft>
                      </a:pPr>
                      <a:r>
                        <a:rPr lang="en-US" sz="1600" dirty="0">
                          <a:solidFill>
                            <a:srgbClr val="000000"/>
                          </a:solidFill>
                          <a:latin typeface="Arial"/>
                          <a:ea typeface="Times New Roman"/>
                          <a:cs typeface="Arial"/>
                        </a:rPr>
                        <a:t>-0.6542</a:t>
                      </a:r>
                      <a:endParaRPr lang="en-US" sz="1600" dirty="0">
                        <a:latin typeface="Calibri"/>
                        <a:ea typeface="Times New Roman"/>
                        <a:cs typeface="Arial"/>
                      </a:endParaRPr>
                    </a:p>
                  </a:txBody>
                  <a:tcPr marL="22589" marR="225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0">
                        <a:lnSpc>
                          <a:spcPct val="115000"/>
                        </a:lnSpc>
                        <a:spcAft>
                          <a:spcPts val="0"/>
                        </a:spcAft>
                      </a:pPr>
                      <a:r>
                        <a:rPr lang="en-US" sz="1600">
                          <a:solidFill>
                            <a:srgbClr val="000000"/>
                          </a:solidFill>
                          <a:latin typeface="Arial"/>
                          <a:ea typeface="Times New Roman"/>
                          <a:cs typeface="Arial"/>
                        </a:rPr>
                        <a:t>0.15</a:t>
                      </a:r>
                      <a:endParaRPr lang="en-US" sz="1600">
                        <a:latin typeface="Calibri"/>
                        <a:ea typeface="Times New Roman"/>
                        <a:cs typeface="Arial"/>
                      </a:endParaRPr>
                    </a:p>
                  </a:txBody>
                  <a:tcPr marL="22589" marR="225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just" rtl="0">
                        <a:lnSpc>
                          <a:spcPct val="115000"/>
                        </a:lnSpc>
                        <a:spcAft>
                          <a:spcPts val="0"/>
                        </a:spcAft>
                      </a:pPr>
                      <a:r>
                        <a:rPr lang="en-US" sz="1600">
                          <a:solidFill>
                            <a:srgbClr val="000000"/>
                          </a:solidFill>
                          <a:latin typeface="Arial"/>
                          <a:ea typeface="Times New Roman"/>
                          <a:cs typeface="Arial"/>
                        </a:rPr>
                        <a:t>-0.09813</a:t>
                      </a:r>
                      <a:endParaRPr lang="en-US" sz="1600">
                        <a:latin typeface="Calibri"/>
                        <a:ea typeface="Times New Roman"/>
                        <a:cs typeface="Arial"/>
                      </a:endParaRPr>
                    </a:p>
                  </a:txBody>
                  <a:tcPr marL="22589" marR="225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rtl="1"/>
                      <a:endParaRPr lang="ar-SA"/>
                    </a:p>
                  </a:txBody>
                  <a:tcPr/>
                </a:tc>
              </a:tr>
              <a:tr h="508000">
                <a:tc gridSpan="5">
                  <a:txBody>
                    <a:bodyPr/>
                    <a:lstStyle/>
                    <a:p>
                      <a:pPr algn="just" rtl="0">
                        <a:lnSpc>
                          <a:spcPct val="115000"/>
                        </a:lnSpc>
                        <a:spcAft>
                          <a:spcPts val="0"/>
                        </a:spcAft>
                      </a:pPr>
                      <a:endParaRPr lang="en-US" sz="1600" dirty="0">
                        <a:latin typeface="Calibri"/>
                        <a:ea typeface="Times New Roman"/>
                        <a:cs typeface="Arial"/>
                      </a:endParaRPr>
                    </a:p>
                    <a:p>
                      <a:pPr algn="l">
                        <a:lnSpc>
                          <a:spcPct val="115000"/>
                        </a:lnSpc>
                      </a:pPr>
                      <a:r>
                        <a:rPr lang="en-US" sz="1600" dirty="0">
                          <a:solidFill>
                            <a:srgbClr val="000000"/>
                          </a:solidFill>
                          <a:latin typeface="Arial"/>
                          <a:ea typeface="Times New Roman"/>
                          <a:cs typeface="Arial"/>
                        </a:rPr>
                        <a:t>overall average weighted SERVQUAL score = </a:t>
                      </a:r>
                      <a:endParaRPr lang="en-US" sz="1600" dirty="0">
                        <a:latin typeface="Calibri"/>
                        <a:cs typeface="Arial"/>
                      </a:endParaRPr>
                    </a:p>
                  </a:txBody>
                  <a:tcPr marL="22589" marR="225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gridSpan="2">
                  <a:txBody>
                    <a:bodyPr/>
                    <a:lstStyle/>
                    <a:p>
                      <a:pPr algn="just" rtl="0">
                        <a:lnSpc>
                          <a:spcPct val="115000"/>
                        </a:lnSpc>
                        <a:spcAft>
                          <a:spcPts val="0"/>
                        </a:spcAft>
                      </a:pPr>
                      <a:r>
                        <a:rPr lang="en-US" sz="1600" dirty="0">
                          <a:solidFill>
                            <a:srgbClr val="000000"/>
                          </a:solidFill>
                          <a:latin typeface="Arial"/>
                          <a:ea typeface="Times New Roman"/>
                          <a:cs typeface="Arial"/>
                        </a:rPr>
                        <a:t>-0.71541</a:t>
                      </a:r>
                      <a:endParaRPr lang="en-US" sz="1600" dirty="0">
                        <a:latin typeface="Calibri"/>
                        <a:ea typeface="Times New Roman"/>
                        <a:cs typeface="Arial"/>
                      </a:endParaRPr>
                    </a:p>
                  </a:txBody>
                  <a:tcPr marL="22589" marR="225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pPr rtl="1"/>
                      <a:endParaRPr lang="ar-SA"/>
                    </a:p>
                  </a:txBody>
                  <a:tcPr/>
                </a:tc>
              </a:tr>
            </a:tbl>
          </a:graphicData>
        </a:graphic>
      </p:graphicFrame>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Chart 1"/>
          <p:cNvGraphicFramePr/>
          <p:nvPr/>
        </p:nvGraphicFramePr>
        <p:xfrm>
          <a:off x="992778" y="2063931"/>
          <a:ext cx="6348548" cy="4389119"/>
        </p:xfrm>
        <a:graphic>
          <a:graphicData uri="http://schemas.openxmlformats.org/drawingml/2006/chart">
            <c:chart xmlns:c="http://schemas.openxmlformats.org/drawingml/2006/chart" xmlns:r="http://schemas.openxmlformats.org/officeDocument/2006/relationships" r:id="rId2"/>
          </a:graphicData>
        </a:graphic>
      </p:graphicFrame>
      <p:sp>
        <p:nvSpPr>
          <p:cNvPr id="3" name="TextBox 2"/>
          <p:cNvSpPr txBox="1"/>
          <p:nvPr/>
        </p:nvSpPr>
        <p:spPr>
          <a:xfrm>
            <a:off x="640081" y="522514"/>
            <a:ext cx="4493623" cy="584775"/>
          </a:xfrm>
          <a:prstGeom prst="rect">
            <a:avLst/>
          </a:prstGeom>
          <a:noFill/>
        </p:spPr>
        <p:txBody>
          <a:bodyPr wrap="square" rtlCol="1">
            <a:spAutoFit/>
          </a:bodyPr>
          <a:lstStyle/>
          <a:p>
            <a:r>
              <a:rPr lang="en-US" sz="3200" dirty="0" smtClean="0">
                <a:solidFill>
                  <a:srgbClr val="FFFF00"/>
                </a:solidFill>
                <a:effectLst>
                  <a:outerShdw blurRad="38100" dist="38100" dir="2700000" algn="tl">
                    <a:srgbClr val="000000">
                      <a:alpha val="43137"/>
                    </a:srgbClr>
                  </a:outerShdw>
                </a:effectLst>
              </a:rPr>
              <a:t>Gap 5</a:t>
            </a:r>
            <a:endParaRPr lang="ar-SA" sz="3200" dirty="0">
              <a:solidFill>
                <a:srgbClr val="FFFF00"/>
              </a:solidFill>
              <a:effectLst>
                <a:outerShdw blurRad="38100" dist="38100" dir="2700000" algn="tl">
                  <a:srgbClr val="000000">
                    <a:alpha val="43137"/>
                  </a:srgbClr>
                </a:outerShdw>
              </a:effectLst>
            </a:endParaRPr>
          </a:p>
        </p:txBody>
      </p:sp>
    </p:spTree>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40081" y="522514"/>
            <a:ext cx="4493623" cy="584775"/>
          </a:xfrm>
          <a:prstGeom prst="rect">
            <a:avLst/>
          </a:prstGeom>
          <a:noFill/>
        </p:spPr>
        <p:txBody>
          <a:bodyPr wrap="square" rtlCol="1">
            <a:spAutoFit/>
          </a:bodyPr>
          <a:lstStyle/>
          <a:p>
            <a:r>
              <a:rPr lang="en-US" sz="3200" dirty="0" smtClean="0">
                <a:solidFill>
                  <a:srgbClr val="FFFF00"/>
                </a:solidFill>
                <a:effectLst>
                  <a:outerShdw blurRad="38100" dist="38100" dir="2700000" algn="tl">
                    <a:srgbClr val="000000">
                      <a:alpha val="43137"/>
                    </a:srgbClr>
                  </a:outerShdw>
                </a:effectLst>
              </a:rPr>
              <a:t>Gap 5</a:t>
            </a:r>
            <a:endParaRPr lang="ar-SA" sz="3200" dirty="0">
              <a:solidFill>
                <a:srgbClr val="FFFF00"/>
              </a:solidFill>
              <a:effectLst>
                <a:outerShdw blurRad="38100" dist="38100" dir="2700000" algn="tl">
                  <a:srgbClr val="000000">
                    <a:alpha val="43137"/>
                  </a:srgbClr>
                </a:outerShdw>
              </a:effectLst>
            </a:endParaRPr>
          </a:p>
        </p:txBody>
      </p:sp>
      <p:graphicFrame>
        <p:nvGraphicFramePr>
          <p:cNvPr id="6" name="Table 5"/>
          <p:cNvGraphicFramePr>
            <a:graphicFrameLocks noGrp="1"/>
          </p:cNvGraphicFramePr>
          <p:nvPr/>
        </p:nvGraphicFramePr>
        <p:xfrm>
          <a:off x="1812562" y="1937820"/>
          <a:ext cx="5492750" cy="1806702"/>
        </p:xfrm>
        <a:graphic>
          <a:graphicData uri="http://schemas.openxmlformats.org/drawingml/2006/table">
            <a:tbl>
              <a:tblPr/>
              <a:tblGrid>
                <a:gridCol w="1751330"/>
                <a:gridCol w="2453005"/>
                <a:gridCol w="1288415"/>
              </a:tblGrid>
              <a:tr h="0">
                <a:tc gridSpan="3">
                  <a:txBody>
                    <a:bodyPr/>
                    <a:lstStyle/>
                    <a:p>
                      <a:pPr algn="just" rtl="0">
                        <a:lnSpc>
                          <a:spcPct val="115000"/>
                        </a:lnSpc>
                        <a:spcAft>
                          <a:spcPts val="0"/>
                        </a:spcAft>
                      </a:pPr>
                      <a:r>
                        <a:rPr lang="en-US" sz="1100">
                          <a:solidFill>
                            <a:srgbClr val="000000"/>
                          </a:solidFill>
                          <a:latin typeface="Arial"/>
                          <a:ea typeface="Times New Roman"/>
                          <a:cs typeface="Arial"/>
                        </a:rPr>
                        <a:t>GAP5: the discrepancy between customer expectations and their perceptions of service delivered</a:t>
                      </a:r>
                      <a:endParaRPr lang="en-US" sz="11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rtl="1"/>
                      <a:endParaRPr lang="ar-SA"/>
                    </a:p>
                  </a:txBody>
                  <a:tcPr/>
                </a:tc>
                <a:tc hMerge="1">
                  <a:txBody>
                    <a:bodyPr/>
                    <a:lstStyle/>
                    <a:p>
                      <a:pPr rtl="1"/>
                      <a:endParaRPr lang="ar-SA"/>
                    </a:p>
                  </a:txBody>
                  <a:tcPr/>
                </a:tc>
              </a:tr>
              <a:tr h="225425">
                <a:tc>
                  <a:txBody>
                    <a:bodyPr/>
                    <a:lstStyle/>
                    <a:p>
                      <a:pPr algn="just" rtl="0">
                        <a:lnSpc>
                          <a:spcPct val="115000"/>
                        </a:lnSpc>
                        <a:spcAft>
                          <a:spcPts val="0"/>
                        </a:spcAft>
                      </a:pPr>
                      <a:r>
                        <a:rPr lang="en-US" sz="1100">
                          <a:solidFill>
                            <a:srgbClr val="000000"/>
                          </a:solidFill>
                          <a:latin typeface="Arial"/>
                          <a:ea typeface="Times New Roman"/>
                          <a:cs typeface="Arial"/>
                        </a:rPr>
                        <a:t>Dimension</a:t>
                      </a:r>
                      <a:endParaRPr lang="en-US" sz="11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just" rtl="0">
                        <a:lnSpc>
                          <a:spcPct val="115000"/>
                        </a:lnSpc>
                        <a:spcAft>
                          <a:spcPts val="0"/>
                        </a:spcAft>
                      </a:pPr>
                      <a:r>
                        <a:rPr lang="en-US" sz="1100">
                          <a:solidFill>
                            <a:srgbClr val="000000"/>
                          </a:solidFill>
                          <a:latin typeface="Arial"/>
                          <a:ea typeface="Times New Roman"/>
                          <a:cs typeface="Arial"/>
                        </a:rPr>
                        <a:t>Customer Perceptions</a:t>
                      </a:r>
                      <a:endParaRPr lang="en-US" sz="11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just" rtl="0">
                        <a:lnSpc>
                          <a:spcPct val="115000"/>
                        </a:lnSpc>
                        <a:spcAft>
                          <a:spcPts val="0"/>
                        </a:spcAft>
                      </a:pPr>
                      <a:r>
                        <a:rPr lang="en-US" sz="1100">
                          <a:solidFill>
                            <a:srgbClr val="000000"/>
                          </a:solidFill>
                          <a:latin typeface="Arial"/>
                          <a:ea typeface="Times New Roman"/>
                          <a:cs typeface="Arial"/>
                        </a:rPr>
                        <a:t>RESULT</a:t>
                      </a:r>
                      <a:endParaRPr lang="en-US" sz="11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r>
              <a:tr h="236855">
                <a:tc>
                  <a:txBody>
                    <a:bodyPr/>
                    <a:lstStyle/>
                    <a:p>
                      <a:pPr algn="just" rtl="0">
                        <a:lnSpc>
                          <a:spcPct val="115000"/>
                        </a:lnSpc>
                        <a:spcAft>
                          <a:spcPts val="0"/>
                        </a:spcAft>
                      </a:pPr>
                      <a:r>
                        <a:rPr lang="en-US" sz="1100">
                          <a:solidFill>
                            <a:srgbClr val="000000"/>
                          </a:solidFill>
                          <a:latin typeface="Arial"/>
                          <a:ea typeface="Times New Roman"/>
                          <a:cs typeface="Arial"/>
                        </a:rPr>
                        <a:t>Tangibles</a:t>
                      </a:r>
                      <a:endParaRPr lang="en-US" sz="11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0">
                        <a:lnSpc>
                          <a:spcPct val="115000"/>
                        </a:lnSpc>
                        <a:spcAft>
                          <a:spcPts val="0"/>
                        </a:spcAft>
                      </a:pPr>
                      <a:r>
                        <a:rPr lang="en-US" sz="1100">
                          <a:solidFill>
                            <a:srgbClr val="000000"/>
                          </a:solidFill>
                          <a:latin typeface="Arial"/>
                          <a:ea typeface="Times New Roman"/>
                          <a:cs typeface="Arial"/>
                        </a:rPr>
                        <a:t>3.4896</a:t>
                      </a:r>
                      <a:endParaRPr lang="en-US" sz="11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0">
                        <a:lnSpc>
                          <a:spcPct val="115000"/>
                        </a:lnSpc>
                        <a:spcAft>
                          <a:spcPts val="0"/>
                        </a:spcAft>
                      </a:pPr>
                      <a:r>
                        <a:rPr lang="en-US" sz="1200">
                          <a:solidFill>
                            <a:srgbClr val="000000"/>
                          </a:solidFill>
                          <a:latin typeface="Arial"/>
                          <a:ea typeface="Times New Roman"/>
                          <a:cs typeface="Arial"/>
                        </a:rPr>
                        <a:t>agree</a:t>
                      </a:r>
                      <a:endParaRPr lang="en-US" sz="11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36855">
                <a:tc>
                  <a:txBody>
                    <a:bodyPr/>
                    <a:lstStyle/>
                    <a:p>
                      <a:pPr algn="just" rtl="0">
                        <a:lnSpc>
                          <a:spcPct val="115000"/>
                        </a:lnSpc>
                        <a:spcAft>
                          <a:spcPts val="0"/>
                        </a:spcAft>
                      </a:pPr>
                      <a:r>
                        <a:rPr lang="en-US" sz="1100">
                          <a:solidFill>
                            <a:srgbClr val="000000"/>
                          </a:solidFill>
                          <a:latin typeface="Arial"/>
                          <a:ea typeface="Times New Roman"/>
                          <a:cs typeface="Arial"/>
                        </a:rPr>
                        <a:t>Reliability</a:t>
                      </a:r>
                      <a:endParaRPr lang="en-US" sz="11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0">
                        <a:lnSpc>
                          <a:spcPct val="115000"/>
                        </a:lnSpc>
                        <a:spcAft>
                          <a:spcPts val="0"/>
                        </a:spcAft>
                      </a:pPr>
                      <a:r>
                        <a:rPr lang="en-US" sz="1100">
                          <a:solidFill>
                            <a:srgbClr val="000000"/>
                          </a:solidFill>
                          <a:latin typeface="Arial"/>
                          <a:ea typeface="Times New Roman"/>
                          <a:cs typeface="Arial"/>
                        </a:rPr>
                        <a:t>3.1396</a:t>
                      </a:r>
                      <a:endParaRPr lang="en-US" sz="11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0">
                        <a:lnSpc>
                          <a:spcPct val="115000"/>
                        </a:lnSpc>
                        <a:spcAft>
                          <a:spcPts val="0"/>
                        </a:spcAft>
                      </a:pPr>
                      <a:r>
                        <a:rPr lang="en-US" sz="1200">
                          <a:solidFill>
                            <a:srgbClr val="000000"/>
                          </a:solidFill>
                          <a:latin typeface="Arial"/>
                          <a:ea typeface="Times New Roman"/>
                          <a:cs typeface="Arial"/>
                        </a:rPr>
                        <a:t>undecided</a:t>
                      </a:r>
                      <a:endParaRPr lang="en-US" sz="11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36855">
                <a:tc>
                  <a:txBody>
                    <a:bodyPr/>
                    <a:lstStyle/>
                    <a:p>
                      <a:pPr algn="just" rtl="0">
                        <a:lnSpc>
                          <a:spcPct val="115000"/>
                        </a:lnSpc>
                        <a:spcAft>
                          <a:spcPts val="0"/>
                        </a:spcAft>
                      </a:pPr>
                      <a:r>
                        <a:rPr lang="en-US" sz="1100">
                          <a:solidFill>
                            <a:srgbClr val="000000"/>
                          </a:solidFill>
                          <a:latin typeface="Arial"/>
                          <a:ea typeface="Times New Roman"/>
                          <a:cs typeface="Arial"/>
                        </a:rPr>
                        <a:t>Responsiveness</a:t>
                      </a:r>
                      <a:endParaRPr lang="en-US" sz="11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0">
                        <a:lnSpc>
                          <a:spcPct val="115000"/>
                        </a:lnSpc>
                        <a:spcAft>
                          <a:spcPts val="0"/>
                        </a:spcAft>
                      </a:pPr>
                      <a:r>
                        <a:rPr lang="en-US" sz="1100">
                          <a:solidFill>
                            <a:srgbClr val="000000"/>
                          </a:solidFill>
                          <a:latin typeface="Arial"/>
                          <a:ea typeface="Times New Roman"/>
                          <a:cs typeface="Arial"/>
                        </a:rPr>
                        <a:t>3.6328</a:t>
                      </a:r>
                      <a:endParaRPr lang="en-US" sz="11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0">
                        <a:lnSpc>
                          <a:spcPct val="115000"/>
                        </a:lnSpc>
                        <a:spcAft>
                          <a:spcPts val="0"/>
                        </a:spcAft>
                      </a:pPr>
                      <a:r>
                        <a:rPr lang="en-US" sz="1200">
                          <a:solidFill>
                            <a:srgbClr val="000000"/>
                          </a:solidFill>
                          <a:latin typeface="Arial"/>
                          <a:ea typeface="Times New Roman"/>
                          <a:cs typeface="Arial"/>
                        </a:rPr>
                        <a:t>agree</a:t>
                      </a:r>
                      <a:endParaRPr lang="en-US" sz="11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36855">
                <a:tc>
                  <a:txBody>
                    <a:bodyPr/>
                    <a:lstStyle/>
                    <a:p>
                      <a:pPr algn="just" rtl="0">
                        <a:lnSpc>
                          <a:spcPct val="115000"/>
                        </a:lnSpc>
                        <a:spcAft>
                          <a:spcPts val="0"/>
                        </a:spcAft>
                      </a:pPr>
                      <a:r>
                        <a:rPr lang="en-US" sz="1100">
                          <a:solidFill>
                            <a:srgbClr val="000000"/>
                          </a:solidFill>
                          <a:latin typeface="Arial"/>
                          <a:ea typeface="Times New Roman"/>
                          <a:cs typeface="Arial"/>
                        </a:rPr>
                        <a:t>Assurance</a:t>
                      </a:r>
                      <a:endParaRPr lang="en-US" sz="11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0">
                        <a:lnSpc>
                          <a:spcPct val="115000"/>
                        </a:lnSpc>
                        <a:spcAft>
                          <a:spcPts val="0"/>
                        </a:spcAft>
                      </a:pPr>
                      <a:r>
                        <a:rPr lang="en-US" sz="1100">
                          <a:solidFill>
                            <a:srgbClr val="000000"/>
                          </a:solidFill>
                          <a:latin typeface="Arial"/>
                          <a:ea typeface="Times New Roman"/>
                          <a:cs typeface="Arial"/>
                        </a:rPr>
                        <a:t>3.1719</a:t>
                      </a:r>
                      <a:endParaRPr lang="en-US" sz="11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0">
                        <a:lnSpc>
                          <a:spcPct val="115000"/>
                        </a:lnSpc>
                        <a:spcAft>
                          <a:spcPts val="0"/>
                        </a:spcAft>
                      </a:pPr>
                      <a:r>
                        <a:rPr lang="en-US" sz="1200">
                          <a:solidFill>
                            <a:srgbClr val="000000"/>
                          </a:solidFill>
                          <a:latin typeface="Arial"/>
                          <a:ea typeface="Times New Roman"/>
                          <a:cs typeface="Arial"/>
                        </a:rPr>
                        <a:t>undecided</a:t>
                      </a:r>
                      <a:endParaRPr lang="en-US" sz="11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48285">
                <a:tc>
                  <a:txBody>
                    <a:bodyPr/>
                    <a:lstStyle/>
                    <a:p>
                      <a:pPr algn="just" rtl="0">
                        <a:lnSpc>
                          <a:spcPct val="115000"/>
                        </a:lnSpc>
                        <a:spcAft>
                          <a:spcPts val="0"/>
                        </a:spcAft>
                      </a:pPr>
                      <a:r>
                        <a:rPr lang="en-US" sz="1100">
                          <a:solidFill>
                            <a:srgbClr val="000000"/>
                          </a:solidFill>
                          <a:latin typeface="Arial"/>
                          <a:ea typeface="Times New Roman"/>
                          <a:cs typeface="Arial"/>
                        </a:rPr>
                        <a:t>Empathy</a:t>
                      </a:r>
                      <a:endParaRPr lang="en-US" sz="11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0">
                        <a:lnSpc>
                          <a:spcPct val="115000"/>
                        </a:lnSpc>
                        <a:spcAft>
                          <a:spcPts val="0"/>
                        </a:spcAft>
                      </a:pPr>
                      <a:r>
                        <a:rPr lang="en-US" sz="1100">
                          <a:solidFill>
                            <a:srgbClr val="000000"/>
                          </a:solidFill>
                          <a:latin typeface="Arial"/>
                          <a:ea typeface="Times New Roman"/>
                          <a:cs typeface="Arial"/>
                        </a:rPr>
                        <a:t>2.9444</a:t>
                      </a:r>
                      <a:endParaRPr lang="en-US" sz="11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0">
                        <a:lnSpc>
                          <a:spcPct val="115000"/>
                        </a:lnSpc>
                        <a:spcAft>
                          <a:spcPts val="0"/>
                        </a:spcAft>
                      </a:pPr>
                      <a:r>
                        <a:rPr lang="en-US" sz="1200" dirty="0">
                          <a:solidFill>
                            <a:srgbClr val="000000"/>
                          </a:solidFill>
                          <a:latin typeface="Arial"/>
                          <a:ea typeface="Times New Roman"/>
                          <a:cs typeface="Arial"/>
                        </a:rPr>
                        <a:t>undecided</a:t>
                      </a:r>
                      <a:endParaRPr lang="en-US" sz="1100" dirty="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graphicFrame>
        <p:nvGraphicFramePr>
          <p:cNvPr id="7" name="Table 6"/>
          <p:cNvGraphicFramePr>
            <a:graphicFrameLocks noGrp="1"/>
          </p:cNvGraphicFramePr>
          <p:nvPr/>
        </p:nvGraphicFramePr>
        <p:xfrm>
          <a:off x="1815012" y="4111316"/>
          <a:ext cx="5435600" cy="1822704"/>
        </p:xfrm>
        <a:graphic>
          <a:graphicData uri="http://schemas.openxmlformats.org/drawingml/2006/table">
            <a:tbl>
              <a:tblPr/>
              <a:tblGrid>
                <a:gridCol w="1583690"/>
                <a:gridCol w="2282190"/>
                <a:gridCol w="1569720"/>
              </a:tblGrid>
              <a:tr h="0">
                <a:tc gridSpan="3">
                  <a:txBody>
                    <a:bodyPr/>
                    <a:lstStyle/>
                    <a:p>
                      <a:pPr algn="just" rtl="0">
                        <a:lnSpc>
                          <a:spcPct val="115000"/>
                        </a:lnSpc>
                        <a:spcAft>
                          <a:spcPts val="0"/>
                        </a:spcAft>
                      </a:pPr>
                      <a:r>
                        <a:rPr lang="en-US" sz="1100" dirty="0">
                          <a:solidFill>
                            <a:srgbClr val="000000"/>
                          </a:solidFill>
                          <a:latin typeface="Arial"/>
                          <a:ea typeface="Times New Roman"/>
                          <a:cs typeface="Arial"/>
                        </a:rPr>
                        <a:t>GAP5: the discrepancy between customer expectations and their perceptions of service delivered</a:t>
                      </a:r>
                      <a:endParaRPr lang="en-US" sz="1100" dirty="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rtl="1"/>
                      <a:endParaRPr lang="ar-SA"/>
                    </a:p>
                  </a:txBody>
                  <a:tcPr/>
                </a:tc>
                <a:tc hMerge="1">
                  <a:txBody>
                    <a:bodyPr/>
                    <a:lstStyle/>
                    <a:p>
                      <a:pPr rtl="1"/>
                      <a:endParaRPr lang="ar-SA"/>
                    </a:p>
                  </a:txBody>
                  <a:tcPr/>
                </a:tc>
              </a:tr>
              <a:tr h="190500">
                <a:tc>
                  <a:txBody>
                    <a:bodyPr/>
                    <a:lstStyle/>
                    <a:p>
                      <a:pPr algn="just" rtl="0">
                        <a:lnSpc>
                          <a:spcPct val="115000"/>
                        </a:lnSpc>
                        <a:spcAft>
                          <a:spcPts val="0"/>
                        </a:spcAft>
                      </a:pPr>
                      <a:r>
                        <a:rPr lang="en-US" sz="1100">
                          <a:solidFill>
                            <a:srgbClr val="000000"/>
                          </a:solidFill>
                          <a:latin typeface="Arial"/>
                          <a:ea typeface="Times New Roman"/>
                          <a:cs typeface="Arial"/>
                        </a:rPr>
                        <a:t>Dimension</a:t>
                      </a:r>
                      <a:endParaRPr lang="en-US" sz="11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just" rtl="0">
                        <a:lnSpc>
                          <a:spcPct val="115000"/>
                        </a:lnSpc>
                        <a:spcAft>
                          <a:spcPts val="0"/>
                        </a:spcAft>
                      </a:pPr>
                      <a:r>
                        <a:rPr lang="en-US" sz="1100">
                          <a:solidFill>
                            <a:srgbClr val="000000"/>
                          </a:solidFill>
                          <a:latin typeface="Arial"/>
                          <a:ea typeface="Times New Roman"/>
                          <a:cs typeface="Arial"/>
                        </a:rPr>
                        <a:t>customer Expectations</a:t>
                      </a:r>
                      <a:endParaRPr lang="en-US" sz="11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just" rtl="0">
                        <a:lnSpc>
                          <a:spcPct val="115000"/>
                        </a:lnSpc>
                        <a:spcAft>
                          <a:spcPts val="0"/>
                        </a:spcAft>
                      </a:pPr>
                      <a:r>
                        <a:rPr lang="en-US" sz="1100">
                          <a:solidFill>
                            <a:srgbClr val="000000"/>
                          </a:solidFill>
                          <a:latin typeface="Arial"/>
                          <a:ea typeface="Times New Roman"/>
                          <a:cs typeface="Arial"/>
                        </a:rPr>
                        <a:t>RESULT</a:t>
                      </a:r>
                      <a:endParaRPr lang="en-US" sz="11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r>
              <a:tr h="200025">
                <a:tc>
                  <a:txBody>
                    <a:bodyPr/>
                    <a:lstStyle/>
                    <a:p>
                      <a:pPr algn="just" rtl="0">
                        <a:lnSpc>
                          <a:spcPct val="115000"/>
                        </a:lnSpc>
                        <a:spcAft>
                          <a:spcPts val="0"/>
                        </a:spcAft>
                      </a:pPr>
                      <a:r>
                        <a:rPr lang="en-US" sz="1100">
                          <a:solidFill>
                            <a:srgbClr val="000000"/>
                          </a:solidFill>
                          <a:latin typeface="Arial"/>
                          <a:ea typeface="Times New Roman"/>
                          <a:cs typeface="Arial"/>
                        </a:rPr>
                        <a:t>Tangibles</a:t>
                      </a:r>
                      <a:endParaRPr lang="en-US" sz="11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0">
                        <a:lnSpc>
                          <a:spcPct val="115000"/>
                        </a:lnSpc>
                        <a:spcAft>
                          <a:spcPts val="0"/>
                        </a:spcAft>
                      </a:pPr>
                      <a:r>
                        <a:rPr lang="en-US" sz="1100">
                          <a:solidFill>
                            <a:srgbClr val="000000"/>
                          </a:solidFill>
                          <a:latin typeface="Arial"/>
                          <a:ea typeface="Times New Roman"/>
                          <a:cs typeface="Arial"/>
                        </a:rPr>
                        <a:t>4.3112</a:t>
                      </a:r>
                      <a:endParaRPr lang="en-US" sz="11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0">
                        <a:lnSpc>
                          <a:spcPct val="115000"/>
                        </a:lnSpc>
                        <a:spcAft>
                          <a:spcPts val="0"/>
                        </a:spcAft>
                      </a:pPr>
                      <a:r>
                        <a:rPr lang="en-US" sz="1200">
                          <a:solidFill>
                            <a:srgbClr val="000000"/>
                          </a:solidFill>
                          <a:latin typeface="Arial"/>
                          <a:ea typeface="Times New Roman"/>
                          <a:cs typeface="Arial"/>
                        </a:rPr>
                        <a:t>strongly agree</a:t>
                      </a:r>
                      <a:endParaRPr lang="en-US" sz="11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00025">
                <a:tc>
                  <a:txBody>
                    <a:bodyPr/>
                    <a:lstStyle/>
                    <a:p>
                      <a:pPr algn="just" rtl="0">
                        <a:lnSpc>
                          <a:spcPct val="115000"/>
                        </a:lnSpc>
                        <a:spcAft>
                          <a:spcPts val="0"/>
                        </a:spcAft>
                      </a:pPr>
                      <a:r>
                        <a:rPr lang="en-US" sz="1100">
                          <a:solidFill>
                            <a:srgbClr val="000000"/>
                          </a:solidFill>
                          <a:latin typeface="Arial"/>
                          <a:ea typeface="Times New Roman"/>
                          <a:cs typeface="Arial"/>
                        </a:rPr>
                        <a:t>Reliability</a:t>
                      </a:r>
                      <a:endParaRPr lang="en-US" sz="11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0">
                        <a:lnSpc>
                          <a:spcPct val="115000"/>
                        </a:lnSpc>
                        <a:spcAft>
                          <a:spcPts val="0"/>
                        </a:spcAft>
                      </a:pPr>
                      <a:r>
                        <a:rPr lang="en-US" sz="1100">
                          <a:solidFill>
                            <a:srgbClr val="000000"/>
                          </a:solidFill>
                          <a:latin typeface="Arial"/>
                          <a:ea typeface="Times New Roman"/>
                          <a:cs typeface="Arial"/>
                        </a:rPr>
                        <a:t>4.3551</a:t>
                      </a:r>
                      <a:endParaRPr lang="en-US" sz="11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0">
                        <a:lnSpc>
                          <a:spcPct val="115000"/>
                        </a:lnSpc>
                        <a:spcAft>
                          <a:spcPts val="0"/>
                        </a:spcAft>
                      </a:pPr>
                      <a:r>
                        <a:rPr lang="en-US" sz="1200">
                          <a:solidFill>
                            <a:srgbClr val="000000"/>
                          </a:solidFill>
                          <a:latin typeface="Arial"/>
                          <a:ea typeface="Times New Roman"/>
                          <a:cs typeface="Arial"/>
                        </a:rPr>
                        <a:t>strongly agree</a:t>
                      </a:r>
                      <a:endParaRPr lang="en-US" sz="11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00025">
                <a:tc>
                  <a:txBody>
                    <a:bodyPr/>
                    <a:lstStyle/>
                    <a:p>
                      <a:pPr algn="just" rtl="0">
                        <a:lnSpc>
                          <a:spcPct val="115000"/>
                        </a:lnSpc>
                        <a:spcAft>
                          <a:spcPts val="0"/>
                        </a:spcAft>
                      </a:pPr>
                      <a:r>
                        <a:rPr lang="en-US" sz="1100">
                          <a:solidFill>
                            <a:srgbClr val="000000"/>
                          </a:solidFill>
                          <a:latin typeface="Arial"/>
                          <a:ea typeface="Times New Roman"/>
                          <a:cs typeface="Arial"/>
                        </a:rPr>
                        <a:t>Responsiveness</a:t>
                      </a:r>
                      <a:endParaRPr lang="en-US" sz="11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0">
                        <a:lnSpc>
                          <a:spcPct val="115000"/>
                        </a:lnSpc>
                        <a:spcAft>
                          <a:spcPts val="0"/>
                        </a:spcAft>
                      </a:pPr>
                      <a:r>
                        <a:rPr lang="en-US" sz="1100">
                          <a:solidFill>
                            <a:srgbClr val="000000"/>
                          </a:solidFill>
                          <a:latin typeface="Arial"/>
                          <a:ea typeface="Times New Roman"/>
                          <a:cs typeface="Arial"/>
                        </a:rPr>
                        <a:t>3.3959</a:t>
                      </a:r>
                      <a:endParaRPr lang="en-US" sz="11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0">
                        <a:lnSpc>
                          <a:spcPct val="115000"/>
                        </a:lnSpc>
                        <a:spcAft>
                          <a:spcPts val="0"/>
                        </a:spcAft>
                      </a:pPr>
                      <a:r>
                        <a:rPr lang="en-US" sz="1200">
                          <a:solidFill>
                            <a:srgbClr val="000000"/>
                          </a:solidFill>
                          <a:latin typeface="Arial"/>
                          <a:ea typeface="Times New Roman"/>
                          <a:cs typeface="Arial"/>
                        </a:rPr>
                        <a:t>undecided</a:t>
                      </a:r>
                      <a:endParaRPr lang="en-US" sz="11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00025">
                <a:tc>
                  <a:txBody>
                    <a:bodyPr/>
                    <a:lstStyle/>
                    <a:p>
                      <a:pPr algn="just" rtl="0">
                        <a:lnSpc>
                          <a:spcPct val="115000"/>
                        </a:lnSpc>
                        <a:spcAft>
                          <a:spcPts val="0"/>
                        </a:spcAft>
                      </a:pPr>
                      <a:r>
                        <a:rPr lang="en-US" sz="1100">
                          <a:solidFill>
                            <a:srgbClr val="000000"/>
                          </a:solidFill>
                          <a:latin typeface="Arial"/>
                          <a:ea typeface="Times New Roman"/>
                          <a:cs typeface="Arial"/>
                        </a:rPr>
                        <a:t>Assurance</a:t>
                      </a:r>
                      <a:endParaRPr lang="en-US" sz="11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0">
                        <a:lnSpc>
                          <a:spcPct val="115000"/>
                        </a:lnSpc>
                        <a:spcAft>
                          <a:spcPts val="0"/>
                        </a:spcAft>
                      </a:pPr>
                      <a:r>
                        <a:rPr lang="en-US" sz="1100">
                          <a:solidFill>
                            <a:srgbClr val="000000"/>
                          </a:solidFill>
                          <a:latin typeface="Arial"/>
                          <a:ea typeface="Times New Roman"/>
                          <a:cs typeface="Arial"/>
                        </a:rPr>
                        <a:t>4.0765</a:t>
                      </a:r>
                      <a:endParaRPr lang="en-US" sz="11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0">
                        <a:lnSpc>
                          <a:spcPct val="115000"/>
                        </a:lnSpc>
                        <a:spcAft>
                          <a:spcPts val="0"/>
                        </a:spcAft>
                      </a:pPr>
                      <a:r>
                        <a:rPr lang="en-US" sz="1200">
                          <a:solidFill>
                            <a:srgbClr val="000000"/>
                          </a:solidFill>
                          <a:latin typeface="Arial"/>
                          <a:ea typeface="Times New Roman"/>
                          <a:cs typeface="Arial"/>
                        </a:rPr>
                        <a:t>agree</a:t>
                      </a:r>
                      <a:endParaRPr lang="en-US" sz="11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09550">
                <a:tc>
                  <a:txBody>
                    <a:bodyPr/>
                    <a:lstStyle/>
                    <a:p>
                      <a:pPr algn="just" rtl="0">
                        <a:lnSpc>
                          <a:spcPct val="115000"/>
                        </a:lnSpc>
                        <a:spcAft>
                          <a:spcPts val="0"/>
                        </a:spcAft>
                      </a:pPr>
                      <a:r>
                        <a:rPr lang="en-US" sz="1100">
                          <a:solidFill>
                            <a:srgbClr val="000000"/>
                          </a:solidFill>
                          <a:latin typeface="Arial"/>
                          <a:ea typeface="Times New Roman"/>
                          <a:cs typeface="Arial"/>
                        </a:rPr>
                        <a:t>Empathy</a:t>
                      </a:r>
                      <a:endParaRPr lang="en-US" sz="11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0">
                        <a:lnSpc>
                          <a:spcPct val="115000"/>
                        </a:lnSpc>
                        <a:spcAft>
                          <a:spcPts val="0"/>
                        </a:spcAft>
                      </a:pPr>
                      <a:r>
                        <a:rPr lang="en-US" sz="1100" dirty="0">
                          <a:solidFill>
                            <a:srgbClr val="000000"/>
                          </a:solidFill>
                          <a:latin typeface="Arial"/>
                          <a:ea typeface="Times New Roman"/>
                          <a:cs typeface="Arial"/>
                        </a:rPr>
                        <a:t>3.5986</a:t>
                      </a:r>
                      <a:endParaRPr lang="en-US" sz="1100" dirty="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0">
                        <a:lnSpc>
                          <a:spcPct val="115000"/>
                        </a:lnSpc>
                        <a:spcAft>
                          <a:spcPts val="0"/>
                        </a:spcAft>
                      </a:pPr>
                      <a:endParaRPr lang="en-US" sz="1100" dirty="0">
                        <a:latin typeface="Calibri"/>
                        <a:ea typeface="Times New Roman"/>
                        <a:cs typeface="Arial"/>
                      </a:endParaRPr>
                    </a:p>
                    <a:p>
                      <a:pPr>
                        <a:lnSpc>
                          <a:spcPct val="115000"/>
                        </a:lnSpc>
                      </a:pPr>
                      <a:r>
                        <a:rPr lang="en-US" sz="1200" dirty="0">
                          <a:solidFill>
                            <a:srgbClr val="000000"/>
                          </a:solidFill>
                          <a:latin typeface="Arial"/>
                          <a:ea typeface="Times New Roman"/>
                          <a:cs typeface="Arial"/>
                        </a:rPr>
                        <a:t>agree</a:t>
                      </a:r>
                      <a:r>
                        <a:rPr lang="en-US" sz="1100" dirty="0">
                          <a:latin typeface="Calibri"/>
                          <a:cs typeface="Arial"/>
                        </a:rPr>
                        <a:t> </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40081" y="522514"/>
            <a:ext cx="4493623" cy="584775"/>
          </a:xfrm>
          <a:prstGeom prst="rect">
            <a:avLst/>
          </a:prstGeom>
          <a:noFill/>
        </p:spPr>
        <p:txBody>
          <a:bodyPr wrap="square" rtlCol="1">
            <a:spAutoFit/>
          </a:bodyPr>
          <a:lstStyle/>
          <a:p>
            <a:r>
              <a:rPr lang="en-US" sz="3200" dirty="0" smtClean="0">
                <a:solidFill>
                  <a:srgbClr val="FFFF00"/>
                </a:solidFill>
                <a:effectLst>
                  <a:outerShdw blurRad="38100" dist="38100" dir="2700000" algn="tl">
                    <a:srgbClr val="000000">
                      <a:alpha val="43137"/>
                    </a:srgbClr>
                  </a:outerShdw>
                </a:effectLst>
              </a:rPr>
              <a:t>Gap 6</a:t>
            </a:r>
            <a:endParaRPr lang="ar-SA" sz="3200" dirty="0">
              <a:solidFill>
                <a:srgbClr val="FFFF00"/>
              </a:solidFill>
              <a:effectLst>
                <a:outerShdw blurRad="38100" dist="38100" dir="2700000" algn="tl">
                  <a:srgbClr val="000000">
                    <a:alpha val="43137"/>
                  </a:srgbClr>
                </a:outerShdw>
              </a:effectLst>
            </a:endParaRPr>
          </a:p>
        </p:txBody>
      </p:sp>
      <p:graphicFrame>
        <p:nvGraphicFramePr>
          <p:cNvPr id="3" name="Table 2"/>
          <p:cNvGraphicFramePr>
            <a:graphicFrameLocks noGrp="1"/>
          </p:cNvGraphicFramePr>
          <p:nvPr/>
        </p:nvGraphicFramePr>
        <p:xfrm>
          <a:off x="744583" y="2148268"/>
          <a:ext cx="7419704" cy="3991274"/>
        </p:xfrm>
        <a:graphic>
          <a:graphicData uri="http://schemas.openxmlformats.org/drawingml/2006/table">
            <a:tbl>
              <a:tblPr/>
              <a:tblGrid>
                <a:gridCol w="1362871"/>
                <a:gridCol w="1437699"/>
                <a:gridCol w="1437699"/>
                <a:gridCol w="983689"/>
                <a:gridCol w="983689"/>
                <a:gridCol w="1214057"/>
              </a:tblGrid>
              <a:tr h="300399">
                <a:tc gridSpan="6">
                  <a:txBody>
                    <a:bodyPr/>
                    <a:lstStyle/>
                    <a:p>
                      <a:pPr algn="just" rtl="0">
                        <a:lnSpc>
                          <a:spcPct val="115000"/>
                        </a:lnSpc>
                        <a:spcAft>
                          <a:spcPts val="0"/>
                        </a:spcAft>
                      </a:pPr>
                      <a:r>
                        <a:rPr lang="en-US" sz="1100">
                          <a:solidFill>
                            <a:srgbClr val="000000"/>
                          </a:solidFill>
                          <a:latin typeface="Arial"/>
                          <a:ea typeface="Times New Roman"/>
                          <a:cs typeface="Arial"/>
                        </a:rPr>
                        <a:t>GAP6: the discrepancy between customer expectation and employee, perceptions</a:t>
                      </a:r>
                      <a:endParaRPr lang="en-US" sz="11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r>
              <a:tr h="600799">
                <a:tc>
                  <a:txBody>
                    <a:bodyPr/>
                    <a:lstStyle/>
                    <a:p>
                      <a:pPr algn="just" rtl="0">
                        <a:lnSpc>
                          <a:spcPct val="115000"/>
                        </a:lnSpc>
                        <a:spcAft>
                          <a:spcPts val="0"/>
                        </a:spcAft>
                      </a:pPr>
                      <a:r>
                        <a:rPr lang="en-US" sz="1100">
                          <a:solidFill>
                            <a:srgbClr val="000000"/>
                          </a:solidFill>
                          <a:latin typeface="Arial"/>
                          <a:ea typeface="Times New Roman"/>
                          <a:cs typeface="Arial"/>
                        </a:rPr>
                        <a:t>Dimension</a:t>
                      </a:r>
                      <a:endParaRPr lang="en-US" sz="11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just" rtl="0">
                        <a:lnSpc>
                          <a:spcPct val="115000"/>
                        </a:lnSpc>
                        <a:spcAft>
                          <a:spcPts val="0"/>
                        </a:spcAft>
                      </a:pPr>
                      <a:r>
                        <a:rPr lang="en-US" sz="1100">
                          <a:solidFill>
                            <a:srgbClr val="000000"/>
                          </a:solidFill>
                          <a:latin typeface="Arial"/>
                          <a:ea typeface="Times New Roman"/>
                          <a:cs typeface="Arial"/>
                        </a:rPr>
                        <a:t>Customer Expectations</a:t>
                      </a:r>
                      <a:endParaRPr lang="en-US" sz="11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just" rtl="0">
                        <a:lnSpc>
                          <a:spcPct val="115000"/>
                        </a:lnSpc>
                        <a:spcAft>
                          <a:spcPts val="0"/>
                        </a:spcAft>
                      </a:pPr>
                      <a:r>
                        <a:rPr lang="en-US" sz="1100">
                          <a:solidFill>
                            <a:srgbClr val="000000"/>
                          </a:solidFill>
                          <a:latin typeface="Arial"/>
                          <a:ea typeface="Times New Roman"/>
                          <a:cs typeface="Arial"/>
                        </a:rPr>
                        <a:t>Employee Perceptions</a:t>
                      </a:r>
                      <a:endParaRPr lang="en-US" sz="11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just" rtl="0">
                        <a:lnSpc>
                          <a:spcPct val="115000"/>
                        </a:lnSpc>
                        <a:spcAft>
                          <a:spcPts val="0"/>
                        </a:spcAft>
                      </a:pPr>
                      <a:r>
                        <a:rPr lang="en-US" sz="1100">
                          <a:solidFill>
                            <a:srgbClr val="000000"/>
                          </a:solidFill>
                          <a:latin typeface="Arial"/>
                          <a:ea typeface="Times New Roman"/>
                          <a:cs typeface="Arial"/>
                        </a:rPr>
                        <a:t>Gap score</a:t>
                      </a:r>
                      <a:endParaRPr lang="en-US" sz="11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just" rtl="0">
                        <a:lnSpc>
                          <a:spcPct val="115000"/>
                        </a:lnSpc>
                        <a:spcAft>
                          <a:spcPts val="0"/>
                        </a:spcAft>
                      </a:pPr>
                      <a:r>
                        <a:rPr lang="en-US" sz="1100">
                          <a:solidFill>
                            <a:srgbClr val="000000"/>
                          </a:solidFill>
                          <a:latin typeface="Arial"/>
                          <a:ea typeface="Times New Roman"/>
                          <a:cs typeface="Arial"/>
                        </a:rPr>
                        <a:t>Weighting</a:t>
                      </a:r>
                      <a:endParaRPr lang="en-US" sz="11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just" rtl="0">
                        <a:lnSpc>
                          <a:spcPct val="115000"/>
                        </a:lnSpc>
                        <a:spcAft>
                          <a:spcPts val="0"/>
                        </a:spcAft>
                      </a:pPr>
                      <a:r>
                        <a:rPr lang="en-US" sz="1100">
                          <a:solidFill>
                            <a:srgbClr val="000000"/>
                          </a:solidFill>
                          <a:latin typeface="Arial"/>
                          <a:ea typeface="Times New Roman"/>
                          <a:cs typeface="Arial"/>
                        </a:rPr>
                        <a:t>Weighted average</a:t>
                      </a:r>
                      <a:endParaRPr lang="en-US" sz="11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r>
              <a:tr h="311679">
                <a:tc>
                  <a:txBody>
                    <a:bodyPr/>
                    <a:lstStyle/>
                    <a:p>
                      <a:pPr algn="just" rtl="0">
                        <a:lnSpc>
                          <a:spcPct val="115000"/>
                        </a:lnSpc>
                        <a:spcAft>
                          <a:spcPts val="0"/>
                        </a:spcAft>
                      </a:pPr>
                      <a:r>
                        <a:rPr lang="en-US" sz="1100">
                          <a:solidFill>
                            <a:srgbClr val="000000"/>
                          </a:solidFill>
                          <a:latin typeface="Arial"/>
                          <a:ea typeface="Times New Roman"/>
                          <a:cs typeface="Arial"/>
                        </a:rPr>
                        <a:t>Tangibility</a:t>
                      </a:r>
                      <a:endParaRPr lang="en-US" sz="11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0">
                        <a:lnSpc>
                          <a:spcPct val="115000"/>
                        </a:lnSpc>
                        <a:spcAft>
                          <a:spcPts val="0"/>
                        </a:spcAft>
                      </a:pPr>
                      <a:r>
                        <a:rPr lang="en-US" sz="1100">
                          <a:solidFill>
                            <a:srgbClr val="000000"/>
                          </a:solidFill>
                          <a:latin typeface="Arial"/>
                          <a:ea typeface="Times New Roman"/>
                          <a:cs typeface="Arial"/>
                        </a:rPr>
                        <a:t>3.7381</a:t>
                      </a:r>
                      <a:endParaRPr lang="en-US" sz="11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0">
                        <a:lnSpc>
                          <a:spcPct val="115000"/>
                        </a:lnSpc>
                        <a:spcAft>
                          <a:spcPts val="0"/>
                        </a:spcAft>
                      </a:pPr>
                      <a:r>
                        <a:rPr lang="en-US" sz="1100">
                          <a:solidFill>
                            <a:srgbClr val="000000"/>
                          </a:solidFill>
                          <a:latin typeface="Arial"/>
                          <a:ea typeface="Times New Roman"/>
                          <a:cs typeface="Arial"/>
                        </a:rPr>
                        <a:t>4.22</a:t>
                      </a:r>
                      <a:endParaRPr lang="en-US" sz="11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0">
                        <a:lnSpc>
                          <a:spcPct val="115000"/>
                        </a:lnSpc>
                        <a:spcAft>
                          <a:spcPts val="0"/>
                        </a:spcAft>
                      </a:pPr>
                      <a:r>
                        <a:rPr lang="en-US" sz="1100">
                          <a:solidFill>
                            <a:srgbClr val="000000"/>
                          </a:solidFill>
                          <a:latin typeface="Arial"/>
                          <a:ea typeface="Times New Roman"/>
                          <a:cs typeface="Arial"/>
                        </a:rPr>
                        <a:t>0.4819</a:t>
                      </a:r>
                      <a:endParaRPr lang="en-US" sz="11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0">
                        <a:lnSpc>
                          <a:spcPct val="115000"/>
                        </a:lnSpc>
                        <a:spcAft>
                          <a:spcPts val="0"/>
                        </a:spcAft>
                      </a:pPr>
                      <a:r>
                        <a:rPr lang="en-US" sz="1100">
                          <a:solidFill>
                            <a:srgbClr val="000000"/>
                          </a:solidFill>
                          <a:latin typeface="Arial"/>
                          <a:ea typeface="Times New Roman"/>
                          <a:cs typeface="Arial"/>
                        </a:rPr>
                        <a:t>0.15</a:t>
                      </a:r>
                      <a:endParaRPr lang="en-US" sz="11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0">
                        <a:lnSpc>
                          <a:spcPct val="115000"/>
                        </a:lnSpc>
                        <a:spcAft>
                          <a:spcPts val="0"/>
                        </a:spcAft>
                      </a:pPr>
                      <a:r>
                        <a:rPr lang="en-US" sz="1100">
                          <a:solidFill>
                            <a:srgbClr val="000000"/>
                          </a:solidFill>
                          <a:latin typeface="Arial"/>
                          <a:ea typeface="Times New Roman"/>
                          <a:cs typeface="Arial"/>
                        </a:rPr>
                        <a:t>0.072285</a:t>
                      </a:r>
                      <a:endParaRPr lang="en-US" sz="11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11679">
                <a:tc>
                  <a:txBody>
                    <a:bodyPr/>
                    <a:lstStyle/>
                    <a:p>
                      <a:pPr algn="just" rtl="0">
                        <a:lnSpc>
                          <a:spcPct val="115000"/>
                        </a:lnSpc>
                        <a:spcAft>
                          <a:spcPts val="0"/>
                        </a:spcAft>
                      </a:pPr>
                      <a:r>
                        <a:rPr lang="en-US" sz="1100">
                          <a:solidFill>
                            <a:srgbClr val="000000"/>
                          </a:solidFill>
                          <a:latin typeface="Arial"/>
                          <a:ea typeface="Times New Roman"/>
                          <a:cs typeface="Arial"/>
                        </a:rPr>
                        <a:t>Reliability</a:t>
                      </a:r>
                      <a:endParaRPr lang="en-US" sz="11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0">
                        <a:lnSpc>
                          <a:spcPct val="115000"/>
                        </a:lnSpc>
                        <a:spcAft>
                          <a:spcPts val="0"/>
                        </a:spcAft>
                      </a:pPr>
                      <a:r>
                        <a:rPr lang="en-US" sz="1100">
                          <a:solidFill>
                            <a:srgbClr val="000000"/>
                          </a:solidFill>
                          <a:latin typeface="Arial"/>
                          <a:ea typeface="Times New Roman"/>
                          <a:cs typeface="Arial"/>
                        </a:rPr>
                        <a:t>3.4674</a:t>
                      </a:r>
                      <a:endParaRPr lang="en-US" sz="11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0">
                        <a:lnSpc>
                          <a:spcPct val="115000"/>
                        </a:lnSpc>
                        <a:spcAft>
                          <a:spcPts val="0"/>
                        </a:spcAft>
                      </a:pPr>
                      <a:r>
                        <a:rPr lang="en-US" sz="1100">
                          <a:solidFill>
                            <a:srgbClr val="000000"/>
                          </a:solidFill>
                          <a:latin typeface="Arial"/>
                          <a:ea typeface="Times New Roman"/>
                          <a:cs typeface="Arial"/>
                        </a:rPr>
                        <a:t>4.3333</a:t>
                      </a:r>
                      <a:endParaRPr lang="en-US" sz="11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0">
                        <a:lnSpc>
                          <a:spcPct val="115000"/>
                        </a:lnSpc>
                        <a:spcAft>
                          <a:spcPts val="0"/>
                        </a:spcAft>
                      </a:pPr>
                      <a:r>
                        <a:rPr lang="en-US" sz="1100">
                          <a:solidFill>
                            <a:srgbClr val="000000"/>
                          </a:solidFill>
                          <a:latin typeface="Arial"/>
                          <a:ea typeface="Times New Roman"/>
                          <a:cs typeface="Arial"/>
                        </a:rPr>
                        <a:t>0.8659</a:t>
                      </a:r>
                      <a:endParaRPr lang="en-US" sz="11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0">
                        <a:lnSpc>
                          <a:spcPct val="115000"/>
                        </a:lnSpc>
                        <a:spcAft>
                          <a:spcPts val="0"/>
                        </a:spcAft>
                      </a:pPr>
                      <a:r>
                        <a:rPr lang="en-US" sz="1100">
                          <a:solidFill>
                            <a:srgbClr val="000000"/>
                          </a:solidFill>
                          <a:latin typeface="Arial"/>
                          <a:ea typeface="Times New Roman"/>
                          <a:cs typeface="Arial"/>
                        </a:rPr>
                        <a:t>0.1</a:t>
                      </a:r>
                      <a:endParaRPr lang="en-US" sz="11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0">
                        <a:lnSpc>
                          <a:spcPct val="115000"/>
                        </a:lnSpc>
                        <a:spcAft>
                          <a:spcPts val="0"/>
                        </a:spcAft>
                      </a:pPr>
                      <a:r>
                        <a:rPr lang="en-US" sz="1100">
                          <a:solidFill>
                            <a:srgbClr val="000000"/>
                          </a:solidFill>
                          <a:latin typeface="Arial"/>
                          <a:ea typeface="Times New Roman"/>
                          <a:cs typeface="Arial"/>
                        </a:rPr>
                        <a:t>0.08659</a:t>
                      </a:r>
                      <a:endParaRPr lang="en-US" sz="11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00799">
                <a:tc>
                  <a:txBody>
                    <a:bodyPr/>
                    <a:lstStyle/>
                    <a:p>
                      <a:pPr algn="just" rtl="0">
                        <a:lnSpc>
                          <a:spcPct val="115000"/>
                        </a:lnSpc>
                        <a:spcAft>
                          <a:spcPts val="0"/>
                        </a:spcAft>
                      </a:pPr>
                      <a:r>
                        <a:rPr lang="en-US" sz="1100">
                          <a:solidFill>
                            <a:srgbClr val="000000"/>
                          </a:solidFill>
                          <a:latin typeface="Arial"/>
                          <a:ea typeface="Times New Roman"/>
                          <a:cs typeface="Arial"/>
                        </a:rPr>
                        <a:t>Responsiveness</a:t>
                      </a:r>
                      <a:endParaRPr lang="en-US" sz="11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0">
                        <a:lnSpc>
                          <a:spcPct val="115000"/>
                        </a:lnSpc>
                        <a:spcAft>
                          <a:spcPts val="0"/>
                        </a:spcAft>
                      </a:pPr>
                      <a:r>
                        <a:rPr lang="en-US" sz="1100">
                          <a:solidFill>
                            <a:srgbClr val="000000"/>
                          </a:solidFill>
                          <a:latin typeface="Arial"/>
                          <a:ea typeface="Times New Roman"/>
                          <a:cs typeface="Arial"/>
                        </a:rPr>
                        <a:t>3.2268</a:t>
                      </a:r>
                      <a:endParaRPr lang="en-US" sz="11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0">
                        <a:lnSpc>
                          <a:spcPct val="115000"/>
                        </a:lnSpc>
                        <a:spcAft>
                          <a:spcPts val="0"/>
                        </a:spcAft>
                      </a:pPr>
                      <a:r>
                        <a:rPr lang="en-US" sz="1100">
                          <a:solidFill>
                            <a:srgbClr val="000000"/>
                          </a:solidFill>
                          <a:latin typeface="Arial"/>
                          <a:ea typeface="Times New Roman"/>
                          <a:cs typeface="Arial"/>
                        </a:rPr>
                        <a:t>4.14</a:t>
                      </a:r>
                      <a:endParaRPr lang="en-US" sz="11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0">
                        <a:lnSpc>
                          <a:spcPct val="115000"/>
                        </a:lnSpc>
                        <a:spcAft>
                          <a:spcPts val="0"/>
                        </a:spcAft>
                      </a:pPr>
                      <a:r>
                        <a:rPr lang="en-US" sz="1100">
                          <a:solidFill>
                            <a:srgbClr val="000000"/>
                          </a:solidFill>
                          <a:latin typeface="Arial"/>
                          <a:ea typeface="Times New Roman"/>
                          <a:cs typeface="Arial"/>
                        </a:rPr>
                        <a:t>0.9132</a:t>
                      </a:r>
                      <a:endParaRPr lang="en-US" sz="11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0">
                        <a:lnSpc>
                          <a:spcPct val="115000"/>
                        </a:lnSpc>
                        <a:spcAft>
                          <a:spcPts val="0"/>
                        </a:spcAft>
                      </a:pPr>
                      <a:r>
                        <a:rPr lang="en-US" sz="1100">
                          <a:solidFill>
                            <a:srgbClr val="000000"/>
                          </a:solidFill>
                          <a:latin typeface="Arial"/>
                          <a:ea typeface="Times New Roman"/>
                          <a:cs typeface="Arial"/>
                        </a:rPr>
                        <a:t>0.14</a:t>
                      </a:r>
                      <a:endParaRPr lang="en-US" sz="11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0">
                        <a:lnSpc>
                          <a:spcPct val="115000"/>
                        </a:lnSpc>
                        <a:spcAft>
                          <a:spcPts val="0"/>
                        </a:spcAft>
                      </a:pPr>
                      <a:r>
                        <a:rPr lang="en-US" sz="1100">
                          <a:solidFill>
                            <a:srgbClr val="000000"/>
                          </a:solidFill>
                          <a:latin typeface="Arial"/>
                          <a:ea typeface="Times New Roman"/>
                          <a:cs typeface="Arial"/>
                        </a:rPr>
                        <a:t>0.127848</a:t>
                      </a:r>
                      <a:endParaRPr lang="en-US" sz="11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11679">
                <a:tc>
                  <a:txBody>
                    <a:bodyPr/>
                    <a:lstStyle/>
                    <a:p>
                      <a:pPr algn="just" rtl="0">
                        <a:lnSpc>
                          <a:spcPct val="115000"/>
                        </a:lnSpc>
                        <a:spcAft>
                          <a:spcPts val="0"/>
                        </a:spcAft>
                      </a:pPr>
                      <a:r>
                        <a:rPr lang="en-US" sz="1100">
                          <a:solidFill>
                            <a:srgbClr val="000000"/>
                          </a:solidFill>
                          <a:latin typeface="Arial"/>
                          <a:ea typeface="Times New Roman"/>
                          <a:cs typeface="Arial"/>
                        </a:rPr>
                        <a:t>Confidence</a:t>
                      </a:r>
                      <a:endParaRPr lang="en-US" sz="11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0">
                        <a:lnSpc>
                          <a:spcPct val="115000"/>
                        </a:lnSpc>
                        <a:spcAft>
                          <a:spcPts val="0"/>
                        </a:spcAft>
                      </a:pPr>
                      <a:r>
                        <a:rPr lang="en-US" sz="1100">
                          <a:solidFill>
                            <a:srgbClr val="000000"/>
                          </a:solidFill>
                          <a:latin typeface="Arial"/>
                          <a:ea typeface="Times New Roman"/>
                          <a:cs typeface="Arial"/>
                        </a:rPr>
                        <a:t>3.433</a:t>
                      </a:r>
                      <a:endParaRPr lang="en-US" sz="11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0">
                        <a:lnSpc>
                          <a:spcPct val="115000"/>
                        </a:lnSpc>
                        <a:spcAft>
                          <a:spcPts val="0"/>
                        </a:spcAft>
                      </a:pPr>
                      <a:r>
                        <a:rPr lang="en-US" sz="1100">
                          <a:solidFill>
                            <a:srgbClr val="000000"/>
                          </a:solidFill>
                          <a:latin typeface="Arial"/>
                          <a:ea typeface="Times New Roman"/>
                          <a:cs typeface="Arial"/>
                        </a:rPr>
                        <a:t>4.1667</a:t>
                      </a:r>
                      <a:endParaRPr lang="en-US" sz="11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0">
                        <a:lnSpc>
                          <a:spcPct val="115000"/>
                        </a:lnSpc>
                        <a:spcAft>
                          <a:spcPts val="0"/>
                        </a:spcAft>
                      </a:pPr>
                      <a:r>
                        <a:rPr lang="en-US" sz="1100">
                          <a:solidFill>
                            <a:srgbClr val="000000"/>
                          </a:solidFill>
                          <a:latin typeface="Arial"/>
                          <a:ea typeface="Times New Roman"/>
                          <a:cs typeface="Arial"/>
                        </a:rPr>
                        <a:t>0.7337</a:t>
                      </a:r>
                      <a:endParaRPr lang="en-US" sz="11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0">
                        <a:lnSpc>
                          <a:spcPct val="115000"/>
                        </a:lnSpc>
                        <a:spcAft>
                          <a:spcPts val="0"/>
                        </a:spcAft>
                      </a:pPr>
                      <a:r>
                        <a:rPr lang="en-US" sz="1100">
                          <a:solidFill>
                            <a:srgbClr val="000000"/>
                          </a:solidFill>
                          <a:latin typeface="Arial"/>
                          <a:ea typeface="Times New Roman"/>
                          <a:cs typeface="Arial"/>
                        </a:rPr>
                        <a:t>0.16</a:t>
                      </a:r>
                      <a:endParaRPr lang="en-US" sz="11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0">
                        <a:lnSpc>
                          <a:spcPct val="115000"/>
                        </a:lnSpc>
                        <a:spcAft>
                          <a:spcPts val="0"/>
                        </a:spcAft>
                      </a:pPr>
                      <a:r>
                        <a:rPr lang="en-US" sz="1100">
                          <a:solidFill>
                            <a:srgbClr val="000000"/>
                          </a:solidFill>
                          <a:latin typeface="Arial"/>
                          <a:ea typeface="Times New Roman"/>
                          <a:cs typeface="Arial"/>
                        </a:rPr>
                        <a:t>0.117392</a:t>
                      </a:r>
                      <a:endParaRPr lang="en-US" sz="11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26521">
                <a:tc>
                  <a:txBody>
                    <a:bodyPr/>
                    <a:lstStyle/>
                    <a:p>
                      <a:pPr algn="just" rtl="0">
                        <a:lnSpc>
                          <a:spcPct val="115000"/>
                        </a:lnSpc>
                        <a:spcAft>
                          <a:spcPts val="0"/>
                        </a:spcAft>
                      </a:pPr>
                      <a:r>
                        <a:rPr lang="en-US" sz="1100">
                          <a:solidFill>
                            <a:srgbClr val="000000"/>
                          </a:solidFill>
                          <a:latin typeface="Arial"/>
                          <a:ea typeface="Times New Roman"/>
                          <a:cs typeface="Arial"/>
                        </a:rPr>
                        <a:t>Empathy</a:t>
                      </a:r>
                      <a:endParaRPr lang="en-US" sz="11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0">
                        <a:lnSpc>
                          <a:spcPct val="115000"/>
                        </a:lnSpc>
                        <a:spcAft>
                          <a:spcPts val="0"/>
                        </a:spcAft>
                      </a:pPr>
                      <a:r>
                        <a:rPr lang="en-US" sz="1100">
                          <a:solidFill>
                            <a:srgbClr val="000000"/>
                          </a:solidFill>
                          <a:latin typeface="Arial"/>
                          <a:ea typeface="Times New Roman"/>
                          <a:cs typeface="Arial"/>
                        </a:rPr>
                        <a:t>3.433</a:t>
                      </a:r>
                      <a:endParaRPr lang="en-US" sz="11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0">
                        <a:lnSpc>
                          <a:spcPct val="115000"/>
                        </a:lnSpc>
                        <a:spcAft>
                          <a:spcPts val="0"/>
                        </a:spcAft>
                      </a:pPr>
                      <a:r>
                        <a:rPr lang="en-US" sz="1100">
                          <a:solidFill>
                            <a:srgbClr val="000000"/>
                          </a:solidFill>
                          <a:latin typeface="Arial"/>
                          <a:ea typeface="Times New Roman"/>
                          <a:cs typeface="Arial"/>
                        </a:rPr>
                        <a:t>4.25</a:t>
                      </a:r>
                      <a:endParaRPr lang="en-US" sz="11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0">
                        <a:lnSpc>
                          <a:spcPct val="115000"/>
                        </a:lnSpc>
                        <a:spcAft>
                          <a:spcPts val="0"/>
                        </a:spcAft>
                      </a:pPr>
                      <a:r>
                        <a:rPr lang="en-US" sz="1100">
                          <a:solidFill>
                            <a:srgbClr val="000000"/>
                          </a:solidFill>
                          <a:latin typeface="Arial"/>
                          <a:ea typeface="Times New Roman"/>
                          <a:cs typeface="Arial"/>
                        </a:rPr>
                        <a:t>0.817</a:t>
                      </a:r>
                      <a:endParaRPr lang="en-US" sz="11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0">
                        <a:lnSpc>
                          <a:spcPct val="115000"/>
                        </a:lnSpc>
                        <a:spcAft>
                          <a:spcPts val="0"/>
                        </a:spcAft>
                      </a:pPr>
                      <a:r>
                        <a:rPr lang="en-US" sz="1100">
                          <a:solidFill>
                            <a:srgbClr val="000000"/>
                          </a:solidFill>
                          <a:latin typeface="Arial"/>
                          <a:ea typeface="Times New Roman"/>
                          <a:cs typeface="Arial"/>
                        </a:rPr>
                        <a:t>0.11</a:t>
                      </a:r>
                      <a:endParaRPr lang="en-US" sz="11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0">
                        <a:lnSpc>
                          <a:spcPct val="115000"/>
                        </a:lnSpc>
                        <a:spcAft>
                          <a:spcPts val="0"/>
                        </a:spcAft>
                      </a:pPr>
                      <a:r>
                        <a:rPr lang="en-US" sz="1100">
                          <a:solidFill>
                            <a:srgbClr val="000000"/>
                          </a:solidFill>
                          <a:latin typeface="Arial"/>
                          <a:ea typeface="Times New Roman"/>
                          <a:cs typeface="Arial"/>
                        </a:rPr>
                        <a:t>0.08987</a:t>
                      </a:r>
                      <a:endParaRPr lang="en-US" sz="11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26521">
                <a:tc>
                  <a:txBody>
                    <a:bodyPr/>
                    <a:lstStyle/>
                    <a:p>
                      <a:pPr algn="just" rtl="0">
                        <a:lnSpc>
                          <a:spcPct val="115000"/>
                        </a:lnSpc>
                        <a:spcAft>
                          <a:spcPts val="0"/>
                        </a:spcAft>
                      </a:pPr>
                      <a:r>
                        <a:rPr lang="en-US" sz="1100">
                          <a:solidFill>
                            <a:srgbClr val="000000"/>
                          </a:solidFill>
                          <a:latin typeface="Arial"/>
                          <a:ea typeface="Times New Roman"/>
                          <a:cs typeface="Arial"/>
                        </a:rPr>
                        <a:t>Process</a:t>
                      </a:r>
                      <a:endParaRPr lang="en-US" sz="11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just" rtl="0">
                        <a:lnSpc>
                          <a:spcPct val="115000"/>
                        </a:lnSpc>
                        <a:spcAft>
                          <a:spcPts val="0"/>
                        </a:spcAft>
                      </a:pPr>
                      <a:r>
                        <a:rPr lang="en-US" sz="1100">
                          <a:solidFill>
                            <a:srgbClr val="000000"/>
                          </a:solidFill>
                          <a:latin typeface="Arial"/>
                          <a:ea typeface="Times New Roman"/>
                          <a:cs typeface="Arial"/>
                        </a:rPr>
                        <a:t>3.2351</a:t>
                      </a:r>
                      <a:endParaRPr lang="en-US" sz="11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just" rtl="0">
                        <a:lnSpc>
                          <a:spcPct val="115000"/>
                        </a:lnSpc>
                        <a:spcAft>
                          <a:spcPts val="0"/>
                        </a:spcAft>
                      </a:pPr>
                      <a:r>
                        <a:rPr lang="en-US" sz="1100">
                          <a:solidFill>
                            <a:srgbClr val="000000"/>
                          </a:solidFill>
                          <a:latin typeface="Arial"/>
                          <a:ea typeface="Times New Roman"/>
                          <a:cs typeface="Arial"/>
                        </a:rPr>
                        <a:t>4.44</a:t>
                      </a:r>
                      <a:endParaRPr lang="en-US" sz="11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just" rtl="0">
                        <a:lnSpc>
                          <a:spcPct val="115000"/>
                        </a:lnSpc>
                        <a:spcAft>
                          <a:spcPts val="0"/>
                        </a:spcAft>
                      </a:pPr>
                      <a:r>
                        <a:rPr lang="en-US" sz="1100">
                          <a:solidFill>
                            <a:srgbClr val="000000"/>
                          </a:solidFill>
                          <a:latin typeface="Arial"/>
                          <a:ea typeface="Times New Roman"/>
                          <a:cs typeface="Arial"/>
                        </a:rPr>
                        <a:t>1.2049</a:t>
                      </a:r>
                      <a:endParaRPr lang="en-US" sz="11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0">
                        <a:lnSpc>
                          <a:spcPct val="115000"/>
                        </a:lnSpc>
                        <a:spcAft>
                          <a:spcPts val="0"/>
                        </a:spcAft>
                      </a:pPr>
                      <a:r>
                        <a:rPr lang="en-US" sz="1100">
                          <a:solidFill>
                            <a:srgbClr val="000000"/>
                          </a:solidFill>
                          <a:latin typeface="Arial"/>
                          <a:ea typeface="Times New Roman"/>
                          <a:cs typeface="Arial"/>
                        </a:rPr>
                        <a:t>0.23</a:t>
                      </a:r>
                      <a:endParaRPr lang="en-US" sz="11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just" rtl="0">
                        <a:lnSpc>
                          <a:spcPct val="115000"/>
                        </a:lnSpc>
                        <a:spcAft>
                          <a:spcPts val="0"/>
                        </a:spcAft>
                      </a:pPr>
                      <a:r>
                        <a:rPr lang="en-US" sz="1100">
                          <a:solidFill>
                            <a:srgbClr val="000000"/>
                          </a:solidFill>
                          <a:latin typeface="Arial"/>
                          <a:ea typeface="Times New Roman"/>
                          <a:cs typeface="Arial"/>
                        </a:rPr>
                        <a:t>0.277127</a:t>
                      </a:r>
                      <a:endParaRPr lang="en-US" sz="11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00399">
                <a:tc>
                  <a:txBody>
                    <a:bodyPr/>
                    <a:lstStyle/>
                    <a:p>
                      <a:pPr algn="just" rtl="0">
                        <a:lnSpc>
                          <a:spcPct val="115000"/>
                        </a:lnSpc>
                        <a:spcAft>
                          <a:spcPts val="0"/>
                        </a:spcAft>
                      </a:pPr>
                      <a:r>
                        <a:rPr lang="en-US" sz="1100">
                          <a:solidFill>
                            <a:srgbClr val="000000"/>
                          </a:solidFill>
                          <a:latin typeface="Arial"/>
                          <a:ea typeface="Times New Roman"/>
                          <a:cs typeface="Arial"/>
                        </a:rPr>
                        <a:t>Responsibility</a:t>
                      </a:r>
                      <a:endParaRPr lang="en-US" sz="11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just" rtl="0">
                        <a:lnSpc>
                          <a:spcPct val="115000"/>
                        </a:lnSpc>
                        <a:spcAft>
                          <a:spcPts val="0"/>
                        </a:spcAft>
                      </a:pPr>
                      <a:r>
                        <a:rPr lang="en-US" sz="1100">
                          <a:solidFill>
                            <a:srgbClr val="000000"/>
                          </a:solidFill>
                          <a:latin typeface="Arial"/>
                          <a:ea typeface="Times New Roman"/>
                          <a:cs typeface="Arial"/>
                        </a:rPr>
                        <a:t>3.4948</a:t>
                      </a:r>
                      <a:endParaRPr lang="en-US" sz="11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just" rtl="0">
                        <a:lnSpc>
                          <a:spcPct val="115000"/>
                        </a:lnSpc>
                        <a:spcAft>
                          <a:spcPts val="0"/>
                        </a:spcAft>
                      </a:pPr>
                      <a:r>
                        <a:rPr lang="en-US" sz="1100">
                          <a:solidFill>
                            <a:srgbClr val="000000"/>
                          </a:solidFill>
                          <a:latin typeface="Arial"/>
                          <a:ea typeface="Times New Roman"/>
                          <a:cs typeface="Arial"/>
                        </a:rPr>
                        <a:t>4.3</a:t>
                      </a:r>
                      <a:endParaRPr lang="en-US" sz="11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just" rtl="0">
                        <a:lnSpc>
                          <a:spcPct val="115000"/>
                        </a:lnSpc>
                        <a:spcAft>
                          <a:spcPts val="0"/>
                        </a:spcAft>
                      </a:pPr>
                      <a:r>
                        <a:rPr lang="en-US" sz="1100">
                          <a:solidFill>
                            <a:srgbClr val="000000"/>
                          </a:solidFill>
                          <a:latin typeface="Arial"/>
                          <a:ea typeface="Times New Roman"/>
                          <a:cs typeface="Arial"/>
                        </a:rPr>
                        <a:t>0.8052</a:t>
                      </a:r>
                      <a:endParaRPr lang="en-US" sz="11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0">
                        <a:lnSpc>
                          <a:spcPct val="115000"/>
                        </a:lnSpc>
                        <a:spcAft>
                          <a:spcPts val="0"/>
                        </a:spcAft>
                      </a:pPr>
                      <a:r>
                        <a:rPr lang="en-US" sz="1100">
                          <a:solidFill>
                            <a:srgbClr val="000000"/>
                          </a:solidFill>
                          <a:latin typeface="Arial"/>
                          <a:ea typeface="Times New Roman"/>
                          <a:cs typeface="Arial"/>
                        </a:rPr>
                        <a:t>0.11</a:t>
                      </a:r>
                      <a:endParaRPr lang="en-US" sz="11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just" rtl="0">
                        <a:lnSpc>
                          <a:spcPct val="115000"/>
                        </a:lnSpc>
                        <a:spcAft>
                          <a:spcPts val="0"/>
                        </a:spcAft>
                      </a:pPr>
                      <a:r>
                        <a:rPr lang="en-US" sz="1100">
                          <a:solidFill>
                            <a:srgbClr val="000000"/>
                          </a:solidFill>
                          <a:latin typeface="Arial"/>
                          <a:ea typeface="Times New Roman"/>
                          <a:cs typeface="Arial"/>
                        </a:rPr>
                        <a:t>0.088572</a:t>
                      </a:r>
                      <a:endParaRPr lang="en-US" sz="11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00799">
                <a:tc gridSpan="5">
                  <a:txBody>
                    <a:bodyPr/>
                    <a:lstStyle/>
                    <a:p>
                      <a:pPr algn="just" rtl="0">
                        <a:lnSpc>
                          <a:spcPct val="115000"/>
                        </a:lnSpc>
                        <a:spcAft>
                          <a:spcPts val="0"/>
                        </a:spcAft>
                      </a:pPr>
                      <a:endParaRPr lang="en-US" sz="1100">
                        <a:latin typeface="Calibri"/>
                        <a:ea typeface="Times New Roman"/>
                        <a:cs typeface="Arial"/>
                      </a:endParaRPr>
                    </a:p>
                    <a:p>
                      <a:pPr>
                        <a:lnSpc>
                          <a:spcPct val="115000"/>
                        </a:lnSpc>
                      </a:pPr>
                      <a:r>
                        <a:rPr lang="en-US" sz="1100">
                          <a:solidFill>
                            <a:srgbClr val="000000"/>
                          </a:solidFill>
                          <a:latin typeface="Arial"/>
                          <a:ea typeface="Times New Roman"/>
                          <a:cs typeface="Arial"/>
                        </a:rPr>
                        <a:t>overall average weighted SERVQUAL score = </a:t>
                      </a:r>
                      <a:endParaRPr lang="en-US" sz="1100">
                        <a:latin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a:txBody>
                    <a:bodyPr/>
                    <a:lstStyle/>
                    <a:p>
                      <a:pPr algn="just" rtl="0">
                        <a:lnSpc>
                          <a:spcPct val="115000"/>
                        </a:lnSpc>
                        <a:spcAft>
                          <a:spcPts val="0"/>
                        </a:spcAft>
                      </a:pPr>
                      <a:r>
                        <a:rPr lang="en-US" sz="1100" dirty="0">
                          <a:solidFill>
                            <a:srgbClr val="000000"/>
                          </a:solidFill>
                          <a:latin typeface="Arial"/>
                          <a:ea typeface="Times New Roman"/>
                          <a:cs typeface="Arial"/>
                        </a:rPr>
                        <a:t>0.859684</a:t>
                      </a:r>
                      <a:endParaRPr lang="en-US" sz="1100" dirty="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r>
            </a:tbl>
          </a:graphicData>
        </a:graphic>
      </p:graphicFrame>
      <p:sp>
        <p:nvSpPr>
          <p:cNvPr id="76801" name="Text Box 1"/>
          <p:cNvSpPr txBox="1">
            <a:spLocks noChangeArrowheads="1"/>
          </p:cNvSpPr>
          <p:nvPr/>
        </p:nvSpPr>
        <p:spPr bwMode="auto">
          <a:xfrm>
            <a:off x="4475163" y="198438"/>
            <a:ext cx="1054100" cy="295275"/>
          </a:xfrm>
          <a:prstGeom prst="rect">
            <a:avLst/>
          </a:prstGeom>
          <a:gradFill rotWithShape="0">
            <a:gsLst>
              <a:gs pos="0">
                <a:srgbClr val="FFFFFF"/>
              </a:gs>
              <a:gs pos="100000">
                <a:srgbClr val="D6E3BC"/>
              </a:gs>
            </a:gsLst>
            <a:lin ang="5400000" scaled="1"/>
          </a:gradFill>
          <a:ln w="12700">
            <a:solidFill>
              <a:srgbClr val="C2D69B"/>
            </a:solidFill>
            <a:miter lim="800000"/>
            <a:headEnd/>
            <a:tailEnd/>
          </a:ln>
          <a:effectLst>
            <a:outerShdw dist="28398" dir="3806097" algn="ctr" rotWithShape="0">
              <a:srgbClr val="4E6128">
                <a:alpha val="50000"/>
              </a:srgbClr>
            </a:outerShdw>
          </a:effectLst>
        </p:spPr>
        <p:txBody>
          <a:bodyPr vert="horz" wrap="square" lIns="91440" tIns="45720" rIns="91440" bIns="45720" numCol="1" anchor="t" anchorCtr="0" compatLnSpc="1">
            <a:prstTxWarp prst="textNoShape">
              <a:avLst/>
            </a:prstTxWarp>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rtl="0"/>
            <a:r>
              <a:rPr lang="en-US" b="1" dirty="0" err="1" smtClean="0">
                <a:solidFill>
                  <a:srgbClr val="FFFF00"/>
                </a:solidFill>
              </a:rPr>
              <a:t>Jawwal</a:t>
            </a:r>
            <a:r>
              <a:rPr lang="en-US" b="1" dirty="0" smtClean="0">
                <a:solidFill>
                  <a:srgbClr val="FFFF00"/>
                </a:solidFill>
              </a:rPr>
              <a:t> Mission</a:t>
            </a:r>
            <a:endParaRPr lang="ar-SA" dirty="0">
              <a:solidFill>
                <a:srgbClr val="FFFF00"/>
              </a:solidFill>
            </a:endParaRPr>
          </a:p>
        </p:txBody>
      </p:sp>
      <p:sp>
        <p:nvSpPr>
          <p:cNvPr id="3" name="عنصر نائب للمحتوى 2"/>
          <p:cNvSpPr>
            <a:spLocks noGrp="1"/>
          </p:cNvSpPr>
          <p:nvPr>
            <p:ph idx="1"/>
          </p:nvPr>
        </p:nvSpPr>
        <p:spPr/>
        <p:txBody>
          <a:bodyPr>
            <a:normAutofit fontScale="92500"/>
          </a:bodyPr>
          <a:lstStyle/>
          <a:p>
            <a:pPr algn="l" rtl="0"/>
            <a:r>
              <a:rPr lang="en-US" dirty="0" smtClean="0"/>
              <a:t>In the first place, there is the vision - the dream. It's where you want to go, what you want to be</a:t>
            </a:r>
          </a:p>
          <a:p>
            <a:pPr algn="l" rtl="0"/>
            <a:r>
              <a:rPr lang="en-US" dirty="0" smtClean="0"/>
              <a:t>Services :</a:t>
            </a:r>
          </a:p>
          <a:p>
            <a:pPr lvl="2" algn="l" rtl="0"/>
            <a:r>
              <a:rPr lang="en-US" dirty="0" smtClean="0"/>
              <a:t>Massaging services include : </a:t>
            </a:r>
            <a:r>
              <a:rPr lang="en-US" sz="2400" dirty="0" smtClean="0"/>
              <a:t>Google SMS ,Voice SMS ,MMS, SMS.</a:t>
            </a:r>
            <a:endParaRPr lang="en-US" sz="2300" dirty="0" smtClean="0"/>
          </a:p>
          <a:p>
            <a:pPr lvl="2" algn="l" rtl="0"/>
            <a:r>
              <a:rPr lang="en-US" sz="2400" dirty="0" smtClean="0"/>
              <a:t>Bill related service  include : Banking services ,</a:t>
            </a:r>
            <a:r>
              <a:rPr lang="en-US" sz="2400" dirty="0" err="1" smtClean="0"/>
              <a:t>Sms</a:t>
            </a:r>
            <a:r>
              <a:rPr lang="en-US" sz="2400" dirty="0" smtClean="0"/>
              <a:t> bill ,Direct debit ,Email bill . </a:t>
            </a:r>
          </a:p>
          <a:p>
            <a:pPr lvl="2" algn="l" rtl="0"/>
            <a:r>
              <a:rPr lang="en-US" sz="2400" dirty="0" smtClean="0"/>
              <a:t>Call related services include : </a:t>
            </a:r>
            <a:r>
              <a:rPr lang="en-US" sz="2400" dirty="0" err="1" smtClean="0"/>
              <a:t>Mcb</a:t>
            </a:r>
            <a:r>
              <a:rPr lang="en-US" sz="2400" dirty="0" smtClean="0"/>
              <a:t> , Collect call ,Twin SIM, Hat </a:t>
            </a:r>
            <a:r>
              <a:rPr lang="en-US" sz="2400" dirty="0" err="1" smtClean="0"/>
              <a:t>wa</a:t>
            </a:r>
            <a:r>
              <a:rPr lang="en-US" sz="2400" dirty="0" smtClean="0"/>
              <a:t> </a:t>
            </a:r>
            <a:r>
              <a:rPr lang="en-US" sz="2400" dirty="0" err="1" smtClean="0"/>
              <a:t>khod</a:t>
            </a:r>
            <a:r>
              <a:rPr lang="en-US" sz="2400" dirty="0" smtClean="0"/>
              <a:t> .</a:t>
            </a:r>
          </a:p>
        </p:txBody>
      </p:sp>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640081" y="522514"/>
            <a:ext cx="4493623" cy="584775"/>
          </a:xfrm>
          <a:prstGeom prst="rect">
            <a:avLst/>
          </a:prstGeom>
          <a:noFill/>
        </p:spPr>
        <p:txBody>
          <a:bodyPr wrap="square" rtlCol="1">
            <a:spAutoFit/>
          </a:bodyPr>
          <a:lstStyle/>
          <a:p>
            <a:r>
              <a:rPr lang="en-US" sz="3200" dirty="0" smtClean="0">
                <a:solidFill>
                  <a:srgbClr val="FFFF00"/>
                </a:solidFill>
                <a:effectLst>
                  <a:outerShdw blurRad="38100" dist="38100" dir="2700000" algn="tl">
                    <a:srgbClr val="000000">
                      <a:alpha val="43137"/>
                    </a:srgbClr>
                  </a:outerShdw>
                </a:effectLst>
              </a:rPr>
              <a:t>Gap 6</a:t>
            </a:r>
            <a:endParaRPr lang="ar-SA" sz="3200" dirty="0">
              <a:solidFill>
                <a:srgbClr val="FFFF00"/>
              </a:solidFill>
              <a:effectLst>
                <a:outerShdw blurRad="38100" dist="38100" dir="2700000" algn="tl">
                  <a:srgbClr val="000000">
                    <a:alpha val="43137"/>
                  </a:srgbClr>
                </a:outerShdw>
              </a:effectLst>
            </a:endParaRPr>
          </a:p>
        </p:txBody>
      </p:sp>
      <p:graphicFrame>
        <p:nvGraphicFramePr>
          <p:cNvPr id="5" name="Chart 4"/>
          <p:cNvGraphicFramePr/>
          <p:nvPr/>
        </p:nvGraphicFramePr>
        <p:xfrm>
          <a:off x="1175656" y="2381250"/>
          <a:ext cx="6936377" cy="4045676"/>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79269" y="483325"/>
            <a:ext cx="4493623" cy="584775"/>
          </a:xfrm>
          <a:prstGeom prst="rect">
            <a:avLst/>
          </a:prstGeom>
          <a:noFill/>
        </p:spPr>
        <p:txBody>
          <a:bodyPr wrap="square" rtlCol="1">
            <a:spAutoFit/>
          </a:bodyPr>
          <a:lstStyle/>
          <a:p>
            <a:r>
              <a:rPr lang="en-US" sz="3200" dirty="0" smtClean="0">
                <a:solidFill>
                  <a:srgbClr val="FFFF00"/>
                </a:solidFill>
                <a:effectLst>
                  <a:outerShdw blurRad="38100" dist="38100" dir="2700000" algn="tl">
                    <a:srgbClr val="000000">
                      <a:alpha val="43137"/>
                    </a:srgbClr>
                  </a:outerShdw>
                </a:effectLst>
              </a:rPr>
              <a:t>Gap 7</a:t>
            </a:r>
            <a:endParaRPr lang="ar-SA" sz="3200" dirty="0">
              <a:solidFill>
                <a:srgbClr val="FFFF00"/>
              </a:solidFill>
              <a:effectLst>
                <a:outerShdw blurRad="38100" dist="38100" dir="2700000" algn="tl">
                  <a:srgbClr val="000000">
                    <a:alpha val="43137"/>
                  </a:srgbClr>
                </a:outerShdw>
              </a:effectLst>
            </a:endParaRPr>
          </a:p>
        </p:txBody>
      </p:sp>
      <p:graphicFrame>
        <p:nvGraphicFramePr>
          <p:cNvPr id="3" name="Table 2"/>
          <p:cNvGraphicFramePr>
            <a:graphicFrameLocks noGrp="1"/>
          </p:cNvGraphicFramePr>
          <p:nvPr/>
        </p:nvGraphicFramePr>
        <p:xfrm>
          <a:off x="496390" y="1828800"/>
          <a:ext cx="8112034" cy="4480557"/>
        </p:xfrm>
        <a:graphic>
          <a:graphicData uri="http://schemas.openxmlformats.org/drawingml/2006/table">
            <a:tbl>
              <a:tblPr/>
              <a:tblGrid>
                <a:gridCol w="1468159"/>
                <a:gridCol w="1468159"/>
                <a:gridCol w="1875982"/>
                <a:gridCol w="978773"/>
                <a:gridCol w="1028618"/>
                <a:gridCol w="1292343"/>
              </a:tblGrid>
              <a:tr h="398727">
                <a:tc gridSpan="6">
                  <a:txBody>
                    <a:bodyPr/>
                    <a:lstStyle/>
                    <a:p>
                      <a:pPr algn="just" rtl="0">
                        <a:lnSpc>
                          <a:spcPct val="115000"/>
                        </a:lnSpc>
                        <a:spcAft>
                          <a:spcPts val="0"/>
                        </a:spcAft>
                      </a:pPr>
                      <a:r>
                        <a:rPr lang="en-US" sz="1400" dirty="0">
                          <a:solidFill>
                            <a:srgbClr val="000000"/>
                          </a:solidFill>
                          <a:latin typeface="Arial"/>
                          <a:ea typeface="Times New Roman"/>
                          <a:cs typeface="Arial"/>
                        </a:rPr>
                        <a:t>GAP7: the discrepancy between employee perceptions and management   perception</a:t>
                      </a:r>
                      <a:endParaRPr lang="en-US" sz="1400" dirty="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r>
              <a:tr h="797454">
                <a:tc>
                  <a:txBody>
                    <a:bodyPr/>
                    <a:lstStyle/>
                    <a:p>
                      <a:pPr algn="just" rtl="0">
                        <a:lnSpc>
                          <a:spcPct val="115000"/>
                        </a:lnSpc>
                        <a:spcAft>
                          <a:spcPts val="0"/>
                        </a:spcAft>
                      </a:pPr>
                      <a:r>
                        <a:rPr lang="en-US" sz="1400" dirty="0">
                          <a:solidFill>
                            <a:srgbClr val="000000"/>
                          </a:solidFill>
                          <a:latin typeface="Arial"/>
                          <a:ea typeface="Times New Roman"/>
                          <a:cs typeface="Arial"/>
                        </a:rPr>
                        <a:t>Dimension</a:t>
                      </a:r>
                      <a:endParaRPr lang="en-US" sz="1400" dirty="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just" rtl="0">
                        <a:lnSpc>
                          <a:spcPct val="115000"/>
                        </a:lnSpc>
                        <a:spcAft>
                          <a:spcPts val="0"/>
                        </a:spcAft>
                      </a:pPr>
                      <a:r>
                        <a:rPr lang="en-US" sz="1400" dirty="0">
                          <a:solidFill>
                            <a:srgbClr val="000000"/>
                          </a:solidFill>
                          <a:latin typeface="Arial"/>
                          <a:ea typeface="Times New Roman"/>
                          <a:cs typeface="Arial"/>
                        </a:rPr>
                        <a:t>Employee Perceptions</a:t>
                      </a:r>
                      <a:endParaRPr lang="en-US" sz="1400" dirty="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just" rtl="0">
                        <a:lnSpc>
                          <a:spcPct val="115000"/>
                        </a:lnSpc>
                        <a:spcAft>
                          <a:spcPts val="0"/>
                        </a:spcAft>
                      </a:pPr>
                      <a:r>
                        <a:rPr lang="en-US" sz="1400">
                          <a:solidFill>
                            <a:srgbClr val="000000"/>
                          </a:solidFill>
                          <a:latin typeface="Arial"/>
                          <a:ea typeface="Times New Roman"/>
                          <a:cs typeface="Arial"/>
                        </a:rPr>
                        <a:t>Management Perceptions</a:t>
                      </a:r>
                      <a:endParaRPr lang="en-US" sz="14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just" rtl="0">
                        <a:lnSpc>
                          <a:spcPct val="115000"/>
                        </a:lnSpc>
                        <a:spcAft>
                          <a:spcPts val="0"/>
                        </a:spcAft>
                      </a:pPr>
                      <a:r>
                        <a:rPr lang="en-US" sz="1400">
                          <a:solidFill>
                            <a:srgbClr val="000000"/>
                          </a:solidFill>
                          <a:latin typeface="Arial"/>
                          <a:ea typeface="Times New Roman"/>
                          <a:cs typeface="Arial"/>
                        </a:rPr>
                        <a:t>Gap score</a:t>
                      </a:r>
                      <a:endParaRPr lang="en-US" sz="14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just" rtl="0">
                        <a:lnSpc>
                          <a:spcPct val="115000"/>
                        </a:lnSpc>
                        <a:spcAft>
                          <a:spcPts val="0"/>
                        </a:spcAft>
                      </a:pPr>
                      <a:r>
                        <a:rPr lang="en-US" sz="1400">
                          <a:solidFill>
                            <a:srgbClr val="000000"/>
                          </a:solidFill>
                          <a:latin typeface="Arial"/>
                          <a:ea typeface="Times New Roman"/>
                          <a:cs typeface="Arial"/>
                        </a:rPr>
                        <a:t>Weighting</a:t>
                      </a:r>
                      <a:endParaRPr lang="en-US" sz="14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just" rtl="0">
                        <a:lnSpc>
                          <a:spcPct val="115000"/>
                        </a:lnSpc>
                        <a:spcAft>
                          <a:spcPts val="0"/>
                        </a:spcAft>
                      </a:pPr>
                      <a:r>
                        <a:rPr lang="en-US" sz="1400">
                          <a:solidFill>
                            <a:srgbClr val="000000"/>
                          </a:solidFill>
                          <a:latin typeface="Arial"/>
                          <a:ea typeface="Times New Roman"/>
                          <a:cs typeface="Arial"/>
                        </a:rPr>
                        <a:t>Weighted average</a:t>
                      </a:r>
                      <a:endParaRPr lang="en-US" sz="14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r>
              <a:tr h="413699">
                <a:tc>
                  <a:txBody>
                    <a:bodyPr/>
                    <a:lstStyle/>
                    <a:p>
                      <a:pPr algn="just" rtl="0">
                        <a:lnSpc>
                          <a:spcPct val="115000"/>
                        </a:lnSpc>
                        <a:spcAft>
                          <a:spcPts val="0"/>
                        </a:spcAft>
                      </a:pPr>
                      <a:r>
                        <a:rPr lang="en-US" sz="1400">
                          <a:solidFill>
                            <a:srgbClr val="000000"/>
                          </a:solidFill>
                          <a:latin typeface="Arial"/>
                          <a:ea typeface="Times New Roman"/>
                          <a:cs typeface="Arial"/>
                        </a:rPr>
                        <a:t>Directing</a:t>
                      </a:r>
                      <a:endParaRPr lang="en-US" sz="14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0">
                        <a:lnSpc>
                          <a:spcPct val="115000"/>
                        </a:lnSpc>
                        <a:spcAft>
                          <a:spcPts val="0"/>
                        </a:spcAft>
                      </a:pPr>
                      <a:r>
                        <a:rPr lang="en-US" sz="1400">
                          <a:solidFill>
                            <a:srgbClr val="000000"/>
                          </a:solidFill>
                          <a:latin typeface="Arial"/>
                          <a:ea typeface="Times New Roman"/>
                          <a:cs typeface="Arial"/>
                        </a:rPr>
                        <a:t>3.7381</a:t>
                      </a:r>
                      <a:endParaRPr lang="en-US" sz="14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0">
                        <a:lnSpc>
                          <a:spcPct val="115000"/>
                        </a:lnSpc>
                        <a:spcAft>
                          <a:spcPts val="0"/>
                        </a:spcAft>
                      </a:pPr>
                      <a:r>
                        <a:rPr lang="en-US" sz="1400" dirty="0">
                          <a:solidFill>
                            <a:srgbClr val="000000"/>
                          </a:solidFill>
                          <a:latin typeface="Arial"/>
                          <a:ea typeface="Times New Roman"/>
                          <a:cs typeface="Arial"/>
                        </a:rPr>
                        <a:t>4.22</a:t>
                      </a:r>
                      <a:endParaRPr lang="en-US" sz="1400" dirty="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0">
                        <a:lnSpc>
                          <a:spcPct val="115000"/>
                        </a:lnSpc>
                        <a:spcAft>
                          <a:spcPts val="0"/>
                        </a:spcAft>
                      </a:pPr>
                      <a:r>
                        <a:rPr lang="en-US" sz="1400">
                          <a:solidFill>
                            <a:srgbClr val="000000"/>
                          </a:solidFill>
                          <a:latin typeface="Arial"/>
                          <a:ea typeface="Times New Roman"/>
                          <a:cs typeface="Arial"/>
                        </a:rPr>
                        <a:t>-0.4819</a:t>
                      </a:r>
                      <a:endParaRPr lang="en-US" sz="14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0">
                        <a:lnSpc>
                          <a:spcPct val="115000"/>
                        </a:lnSpc>
                        <a:spcAft>
                          <a:spcPts val="0"/>
                        </a:spcAft>
                      </a:pPr>
                      <a:r>
                        <a:rPr lang="en-US" sz="1400">
                          <a:solidFill>
                            <a:srgbClr val="000000"/>
                          </a:solidFill>
                          <a:latin typeface="Arial"/>
                          <a:ea typeface="Times New Roman"/>
                          <a:cs typeface="Arial"/>
                        </a:rPr>
                        <a:t>0.2</a:t>
                      </a:r>
                      <a:endParaRPr lang="en-US" sz="14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0">
                        <a:lnSpc>
                          <a:spcPct val="115000"/>
                        </a:lnSpc>
                        <a:spcAft>
                          <a:spcPts val="0"/>
                        </a:spcAft>
                      </a:pPr>
                      <a:r>
                        <a:rPr lang="en-US" sz="1400">
                          <a:solidFill>
                            <a:srgbClr val="000000"/>
                          </a:solidFill>
                          <a:latin typeface="Arial"/>
                          <a:ea typeface="Times New Roman"/>
                          <a:cs typeface="Arial"/>
                        </a:rPr>
                        <a:t>-0.09638</a:t>
                      </a:r>
                      <a:endParaRPr lang="en-US" sz="14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13699">
                <a:tc>
                  <a:txBody>
                    <a:bodyPr/>
                    <a:lstStyle/>
                    <a:p>
                      <a:pPr algn="just" rtl="0">
                        <a:lnSpc>
                          <a:spcPct val="115000"/>
                        </a:lnSpc>
                        <a:spcAft>
                          <a:spcPts val="0"/>
                        </a:spcAft>
                      </a:pPr>
                      <a:r>
                        <a:rPr lang="en-US" sz="1400">
                          <a:solidFill>
                            <a:srgbClr val="000000"/>
                          </a:solidFill>
                          <a:latin typeface="Arial"/>
                          <a:ea typeface="Times New Roman"/>
                          <a:cs typeface="Arial"/>
                        </a:rPr>
                        <a:t>Development</a:t>
                      </a:r>
                      <a:endParaRPr lang="en-US" sz="14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0">
                        <a:lnSpc>
                          <a:spcPct val="115000"/>
                        </a:lnSpc>
                        <a:spcAft>
                          <a:spcPts val="0"/>
                        </a:spcAft>
                      </a:pPr>
                      <a:r>
                        <a:rPr lang="en-US" sz="1400">
                          <a:solidFill>
                            <a:srgbClr val="000000"/>
                          </a:solidFill>
                          <a:latin typeface="Arial"/>
                          <a:ea typeface="Times New Roman"/>
                          <a:cs typeface="Arial"/>
                        </a:rPr>
                        <a:t>3.4674</a:t>
                      </a:r>
                      <a:endParaRPr lang="en-US" sz="14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0">
                        <a:lnSpc>
                          <a:spcPct val="115000"/>
                        </a:lnSpc>
                        <a:spcAft>
                          <a:spcPts val="0"/>
                        </a:spcAft>
                      </a:pPr>
                      <a:r>
                        <a:rPr lang="en-US" sz="1400">
                          <a:solidFill>
                            <a:srgbClr val="000000"/>
                          </a:solidFill>
                          <a:latin typeface="Arial"/>
                          <a:ea typeface="Times New Roman"/>
                          <a:cs typeface="Arial"/>
                        </a:rPr>
                        <a:t>4.3333</a:t>
                      </a:r>
                      <a:endParaRPr lang="en-US" sz="14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0">
                        <a:lnSpc>
                          <a:spcPct val="115000"/>
                        </a:lnSpc>
                        <a:spcAft>
                          <a:spcPts val="0"/>
                        </a:spcAft>
                      </a:pPr>
                      <a:r>
                        <a:rPr lang="en-US" sz="1400">
                          <a:solidFill>
                            <a:srgbClr val="000000"/>
                          </a:solidFill>
                          <a:latin typeface="Arial"/>
                          <a:ea typeface="Times New Roman"/>
                          <a:cs typeface="Arial"/>
                        </a:rPr>
                        <a:t>-0.8659</a:t>
                      </a:r>
                      <a:endParaRPr lang="en-US" sz="14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0">
                        <a:lnSpc>
                          <a:spcPct val="115000"/>
                        </a:lnSpc>
                        <a:spcAft>
                          <a:spcPts val="0"/>
                        </a:spcAft>
                      </a:pPr>
                      <a:r>
                        <a:rPr lang="en-US" sz="1400">
                          <a:solidFill>
                            <a:srgbClr val="000000"/>
                          </a:solidFill>
                          <a:latin typeface="Arial"/>
                          <a:ea typeface="Times New Roman"/>
                          <a:cs typeface="Arial"/>
                        </a:rPr>
                        <a:t>0.22</a:t>
                      </a:r>
                      <a:endParaRPr lang="en-US" sz="14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0">
                        <a:lnSpc>
                          <a:spcPct val="115000"/>
                        </a:lnSpc>
                        <a:spcAft>
                          <a:spcPts val="0"/>
                        </a:spcAft>
                      </a:pPr>
                      <a:r>
                        <a:rPr lang="en-US" sz="1400">
                          <a:solidFill>
                            <a:srgbClr val="000000"/>
                          </a:solidFill>
                          <a:latin typeface="Arial"/>
                          <a:ea typeface="Times New Roman"/>
                          <a:cs typeface="Arial"/>
                        </a:rPr>
                        <a:t>-0.190498</a:t>
                      </a:r>
                      <a:endParaRPr lang="en-US" sz="14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13699">
                <a:tc>
                  <a:txBody>
                    <a:bodyPr/>
                    <a:lstStyle/>
                    <a:p>
                      <a:pPr algn="just" rtl="0">
                        <a:lnSpc>
                          <a:spcPct val="115000"/>
                        </a:lnSpc>
                        <a:spcAft>
                          <a:spcPts val="0"/>
                        </a:spcAft>
                      </a:pPr>
                      <a:r>
                        <a:rPr lang="en-US" sz="1400">
                          <a:solidFill>
                            <a:srgbClr val="000000"/>
                          </a:solidFill>
                          <a:latin typeface="Arial"/>
                          <a:ea typeface="Times New Roman"/>
                          <a:cs typeface="Arial"/>
                        </a:rPr>
                        <a:t>Learning</a:t>
                      </a:r>
                      <a:endParaRPr lang="en-US" sz="14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0">
                        <a:lnSpc>
                          <a:spcPct val="115000"/>
                        </a:lnSpc>
                        <a:spcAft>
                          <a:spcPts val="0"/>
                        </a:spcAft>
                      </a:pPr>
                      <a:r>
                        <a:rPr lang="en-US" sz="1400">
                          <a:solidFill>
                            <a:srgbClr val="000000"/>
                          </a:solidFill>
                          <a:latin typeface="Arial"/>
                          <a:ea typeface="Times New Roman"/>
                          <a:cs typeface="Arial"/>
                        </a:rPr>
                        <a:t>3.2268</a:t>
                      </a:r>
                      <a:endParaRPr lang="en-US" sz="14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0">
                        <a:lnSpc>
                          <a:spcPct val="115000"/>
                        </a:lnSpc>
                        <a:spcAft>
                          <a:spcPts val="0"/>
                        </a:spcAft>
                      </a:pPr>
                      <a:r>
                        <a:rPr lang="en-US" sz="1400">
                          <a:solidFill>
                            <a:srgbClr val="000000"/>
                          </a:solidFill>
                          <a:latin typeface="Arial"/>
                          <a:ea typeface="Times New Roman"/>
                          <a:cs typeface="Arial"/>
                        </a:rPr>
                        <a:t>4.14</a:t>
                      </a:r>
                      <a:endParaRPr lang="en-US" sz="14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0">
                        <a:lnSpc>
                          <a:spcPct val="115000"/>
                        </a:lnSpc>
                        <a:spcAft>
                          <a:spcPts val="0"/>
                        </a:spcAft>
                      </a:pPr>
                      <a:r>
                        <a:rPr lang="en-US" sz="1400">
                          <a:solidFill>
                            <a:srgbClr val="000000"/>
                          </a:solidFill>
                          <a:latin typeface="Arial"/>
                          <a:ea typeface="Times New Roman"/>
                          <a:cs typeface="Arial"/>
                        </a:rPr>
                        <a:t>-0.9132</a:t>
                      </a:r>
                      <a:endParaRPr lang="en-US" sz="14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0">
                        <a:lnSpc>
                          <a:spcPct val="115000"/>
                        </a:lnSpc>
                        <a:spcAft>
                          <a:spcPts val="0"/>
                        </a:spcAft>
                      </a:pPr>
                      <a:r>
                        <a:rPr lang="en-US" sz="1400">
                          <a:solidFill>
                            <a:srgbClr val="000000"/>
                          </a:solidFill>
                          <a:latin typeface="Arial"/>
                          <a:ea typeface="Times New Roman"/>
                          <a:cs typeface="Arial"/>
                        </a:rPr>
                        <a:t>0.14</a:t>
                      </a:r>
                      <a:endParaRPr lang="en-US" sz="14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0">
                        <a:lnSpc>
                          <a:spcPct val="115000"/>
                        </a:lnSpc>
                        <a:spcAft>
                          <a:spcPts val="0"/>
                        </a:spcAft>
                      </a:pPr>
                      <a:r>
                        <a:rPr lang="en-US" sz="1400">
                          <a:solidFill>
                            <a:srgbClr val="000000"/>
                          </a:solidFill>
                          <a:latin typeface="Arial"/>
                          <a:ea typeface="Times New Roman"/>
                          <a:cs typeface="Arial"/>
                        </a:rPr>
                        <a:t>-0.127848</a:t>
                      </a:r>
                      <a:endParaRPr lang="en-US" sz="14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13699">
                <a:tc>
                  <a:txBody>
                    <a:bodyPr/>
                    <a:lstStyle/>
                    <a:p>
                      <a:pPr algn="just" rtl="0">
                        <a:lnSpc>
                          <a:spcPct val="115000"/>
                        </a:lnSpc>
                        <a:spcAft>
                          <a:spcPts val="0"/>
                        </a:spcAft>
                      </a:pPr>
                      <a:r>
                        <a:rPr lang="en-US" sz="1400">
                          <a:solidFill>
                            <a:srgbClr val="000000"/>
                          </a:solidFill>
                          <a:latin typeface="Arial"/>
                          <a:ea typeface="Times New Roman"/>
                          <a:cs typeface="Arial"/>
                        </a:rPr>
                        <a:t>Needs</a:t>
                      </a:r>
                      <a:endParaRPr lang="en-US" sz="14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0">
                        <a:lnSpc>
                          <a:spcPct val="115000"/>
                        </a:lnSpc>
                        <a:spcAft>
                          <a:spcPts val="0"/>
                        </a:spcAft>
                      </a:pPr>
                      <a:r>
                        <a:rPr lang="en-US" sz="1400">
                          <a:solidFill>
                            <a:srgbClr val="000000"/>
                          </a:solidFill>
                          <a:latin typeface="Arial"/>
                          <a:ea typeface="Times New Roman"/>
                          <a:cs typeface="Arial"/>
                        </a:rPr>
                        <a:t>3.433</a:t>
                      </a:r>
                      <a:endParaRPr lang="en-US" sz="14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0">
                        <a:lnSpc>
                          <a:spcPct val="115000"/>
                        </a:lnSpc>
                        <a:spcAft>
                          <a:spcPts val="0"/>
                        </a:spcAft>
                      </a:pPr>
                      <a:r>
                        <a:rPr lang="en-US" sz="1400">
                          <a:solidFill>
                            <a:srgbClr val="000000"/>
                          </a:solidFill>
                          <a:latin typeface="Arial"/>
                          <a:ea typeface="Times New Roman"/>
                          <a:cs typeface="Arial"/>
                        </a:rPr>
                        <a:t>4.1667</a:t>
                      </a:r>
                      <a:endParaRPr lang="en-US" sz="14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0">
                        <a:lnSpc>
                          <a:spcPct val="115000"/>
                        </a:lnSpc>
                        <a:spcAft>
                          <a:spcPts val="0"/>
                        </a:spcAft>
                      </a:pPr>
                      <a:r>
                        <a:rPr lang="en-US" sz="1400">
                          <a:solidFill>
                            <a:srgbClr val="000000"/>
                          </a:solidFill>
                          <a:latin typeface="Arial"/>
                          <a:ea typeface="Times New Roman"/>
                          <a:cs typeface="Arial"/>
                        </a:rPr>
                        <a:t>-0.7337</a:t>
                      </a:r>
                      <a:endParaRPr lang="en-US" sz="14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0">
                        <a:lnSpc>
                          <a:spcPct val="115000"/>
                        </a:lnSpc>
                        <a:spcAft>
                          <a:spcPts val="0"/>
                        </a:spcAft>
                      </a:pPr>
                      <a:r>
                        <a:rPr lang="en-US" sz="1400">
                          <a:solidFill>
                            <a:srgbClr val="000000"/>
                          </a:solidFill>
                          <a:latin typeface="Arial"/>
                          <a:ea typeface="Times New Roman"/>
                          <a:cs typeface="Arial"/>
                        </a:rPr>
                        <a:t>0.15</a:t>
                      </a:r>
                      <a:endParaRPr lang="en-US" sz="14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0">
                        <a:lnSpc>
                          <a:spcPct val="115000"/>
                        </a:lnSpc>
                        <a:spcAft>
                          <a:spcPts val="0"/>
                        </a:spcAft>
                      </a:pPr>
                      <a:r>
                        <a:rPr lang="en-US" sz="1400">
                          <a:solidFill>
                            <a:srgbClr val="000000"/>
                          </a:solidFill>
                          <a:latin typeface="Arial"/>
                          <a:ea typeface="Times New Roman"/>
                          <a:cs typeface="Arial"/>
                        </a:rPr>
                        <a:t>-0.110055</a:t>
                      </a:r>
                      <a:endParaRPr lang="en-US" sz="14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797454">
                <a:tc>
                  <a:txBody>
                    <a:bodyPr/>
                    <a:lstStyle/>
                    <a:p>
                      <a:pPr algn="just" rtl="0">
                        <a:lnSpc>
                          <a:spcPct val="115000"/>
                        </a:lnSpc>
                        <a:spcAft>
                          <a:spcPts val="0"/>
                        </a:spcAft>
                      </a:pPr>
                      <a:r>
                        <a:rPr lang="en-US" sz="1400">
                          <a:solidFill>
                            <a:srgbClr val="000000"/>
                          </a:solidFill>
                          <a:latin typeface="Arial"/>
                          <a:ea typeface="Times New Roman"/>
                          <a:cs typeface="Arial"/>
                        </a:rPr>
                        <a:t>Communications</a:t>
                      </a:r>
                      <a:endParaRPr lang="en-US" sz="14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0">
                        <a:lnSpc>
                          <a:spcPct val="115000"/>
                        </a:lnSpc>
                        <a:spcAft>
                          <a:spcPts val="0"/>
                        </a:spcAft>
                      </a:pPr>
                      <a:r>
                        <a:rPr lang="en-US" sz="1400">
                          <a:solidFill>
                            <a:srgbClr val="000000"/>
                          </a:solidFill>
                          <a:latin typeface="Arial"/>
                          <a:ea typeface="Times New Roman"/>
                          <a:cs typeface="Arial"/>
                        </a:rPr>
                        <a:t>3.433</a:t>
                      </a:r>
                      <a:endParaRPr lang="en-US" sz="14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0">
                        <a:lnSpc>
                          <a:spcPct val="115000"/>
                        </a:lnSpc>
                        <a:spcAft>
                          <a:spcPts val="0"/>
                        </a:spcAft>
                      </a:pPr>
                      <a:r>
                        <a:rPr lang="en-US" sz="1400">
                          <a:solidFill>
                            <a:srgbClr val="000000"/>
                          </a:solidFill>
                          <a:latin typeface="Arial"/>
                          <a:ea typeface="Times New Roman"/>
                          <a:cs typeface="Arial"/>
                        </a:rPr>
                        <a:t>4.25</a:t>
                      </a:r>
                      <a:endParaRPr lang="en-US" sz="14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0">
                        <a:lnSpc>
                          <a:spcPct val="115000"/>
                        </a:lnSpc>
                        <a:spcAft>
                          <a:spcPts val="0"/>
                        </a:spcAft>
                      </a:pPr>
                      <a:r>
                        <a:rPr lang="en-US" sz="1400">
                          <a:solidFill>
                            <a:srgbClr val="000000"/>
                          </a:solidFill>
                          <a:latin typeface="Arial"/>
                          <a:ea typeface="Times New Roman"/>
                          <a:cs typeface="Arial"/>
                        </a:rPr>
                        <a:t>-0.817</a:t>
                      </a:r>
                      <a:endParaRPr lang="en-US" sz="14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0">
                        <a:lnSpc>
                          <a:spcPct val="115000"/>
                        </a:lnSpc>
                        <a:spcAft>
                          <a:spcPts val="0"/>
                        </a:spcAft>
                      </a:pPr>
                      <a:r>
                        <a:rPr lang="en-US" sz="1400">
                          <a:solidFill>
                            <a:srgbClr val="000000"/>
                          </a:solidFill>
                          <a:latin typeface="Arial"/>
                          <a:ea typeface="Times New Roman"/>
                          <a:cs typeface="Arial"/>
                        </a:rPr>
                        <a:t>0.16</a:t>
                      </a:r>
                      <a:endParaRPr lang="en-US" sz="14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0">
                        <a:lnSpc>
                          <a:spcPct val="115000"/>
                        </a:lnSpc>
                        <a:spcAft>
                          <a:spcPts val="0"/>
                        </a:spcAft>
                      </a:pPr>
                      <a:r>
                        <a:rPr lang="en-US" sz="1400">
                          <a:solidFill>
                            <a:srgbClr val="000000"/>
                          </a:solidFill>
                          <a:latin typeface="Arial"/>
                          <a:ea typeface="Times New Roman"/>
                          <a:cs typeface="Arial"/>
                        </a:rPr>
                        <a:t>-0.13072</a:t>
                      </a:r>
                      <a:endParaRPr lang="en-US" sz="14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33399">
                <a:tc>
                  <a:txBody>
                    <a:bodyPr/>
                    <a:lstStyle/>
                    <a:p>
                      <a:pPr algn="just" rtl="0">
                        <a:lnSpc>
                          <a:spcPct val="115000"/>
                        </a:lnSpc>
                        <a:spcAft>
                          <a:spcPts val="0"/>
                        </a:spcAft>
                      </a:pPr>
                      <a:r>
                        <a:rPr lang="en-US" sz="1400">
                          <a:solidFill>
                            <a:srgbClr val="000000"/>
                          </a:solidFill>
                          <a:latin typeface="Arial"/>
                          <a:ea typeface="Times New Roman"/>
                          <a:cs typeface="Arial"/>
                        </a:rPr>
                        <a:t>Trust</a:t>
                      </a:r>
                      <a:endParaRPr lang="en-US" sz="14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just" rtl="0">
                        <a:lnSpc>
                          <a:spcPct val="115000"/>
                        </a:lnSpc>
                        <a:spcAft>
                          <a:spcPts val="0"/>
                        </a:spcAft>
                      </a:pPr>
                      <a:r>
                        <a:rPr lang="en-US" sz="1400">
                          <a:solidFill>
                            <a:srgbClr val="000000"/>
                          </a:solidFill>
                          <a:latin typeface="Arial"/>
                          <a:ea typeface="Times New Roman"/>
                          <a:cs typeface="Arial"/>
                        </a:rPr>
                        <a:t>3.2351</a:t>
                      </a:r>
                      <a:endParaRPr lang="en-US" sz="14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just" rtl="0">
                        <a:lnSpc>
                          <a:spcPct val="115000"/>
                        </a:lnSpc>
                        <a:spcAft>
                          <a:spcPts val="0"/>
                        </a:spcAft>
                      </a:pPr>
                      <a:r>
                        <a:rPr lang="en-US" sz="1400">
                          <a:solidFill>
                            <a:srgbClr val="000000"/>
                          </a:solidFill>
                          <a:latin typeface="Arial"/>
                          <a:ea typeface="Times New Roman"/>
                          <a:cs typeface="Arial"/>
                        </a:rPr>
                        <a:t>4.44</a:t>
                      </a:r>
                      <a:endParaRPr lang="en-US" sz="14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just" rtl="0">
                        <a:lnSpc>
                          <a:spcPct val="115000"/>
                        </a:lnSpc>
                        <a:spcAft>
                          <a:spcPts val="0"/>
                        </a:spcAft>
                      </a:pPr>
                      <a:r>
                        <a:rPr lang="en-US" sz="1400">
                          <a:solidFill>
                            <a:srgbClr val="000000"/>
                          </a:solidFill>
                          <a:latin typeface="Arial"/>
                          <a:ea typeface="Times New Roman"/>
                          <a:cs typeface="Arial"/>
                        </a:rPr>
                        <a:t>-1.2049</a:t>
                      </a:r>
                      <a:endParaRPr lang="en-US" sz="14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0">
                        <a:lnSpc>
                          <a:spcPct val="115000"/>
                        </a:lnSpc>
                        <a:spcAft>
                          <a:spcPts val="0"/>
                        </a:spcAft>
                      </a:pPr>
                      <a:r>
                        <a:rPr lang="en-US" sz="1400">
                          <a:solidFill>
                            <a:srgbClr val="000000"/>
                          </a:solidFill>
                          <a:latin typeface="Arial"/>
                          <a:ea typeface="Times New Roman"/>
                          <a:cs typeface="Arial"/>
                        </a:rPr>
                        <a:t>0.13</a:t>
                      </a:r>
                      <a:endParaRPr lang="en-US" sz="14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0">
                        <a:lnSpc>
                          <a:spcPct val="115000"/>
                        </a:lnSpc>
                        <a:spcAft>
                          <a:spcPts val="0"/>
                        </a:spcAft>
                      </a:pPr>
                      <a:r>
                        <a:rPr lang="en-US" sz="1400">
                          <a:solidFill>
                            <a:srgbClr val="000000"/>
                          </a:solidFill>
                          <a:latin typeface="Arial"/>
                          <a:ea typeface="Times New Roman"/>
                          <a:cs typeface="Arial"/>
                        </a:rPr>
                        <a:t>-0.156637</a:t>
                      </a:r>
                      <a:endParaRPr lang="en-US" sz="14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98727">
                <a:tc gridSpan="5">
                  <a:txBody>
                    <a:bodyPr/>
                    <a:lstStyle/>
                    <a:p>
                      <a:pPr algn="just" rtl="0">
                        <a:lnSpc>
                          <a:spcPct val="115000"/>
                        </a:lnSpc>
                        <a:spcAft>
                          <a:spcPts val="0"/>
                        </a:spcAft>
                      </a:pPr>
                      <a:r>
                        <a:rPr lang="en-US" sz="1400">
                          <a:solidFill>
                            <a:srgbClr val="000000"/>
                          </a:solidFill>
                          <a:latin typeface="Arial"/>
                          <a:ea typeface="Times New Roman"/>
                          <a:cs typeface="Arial"/>
                        </a:rPr>
                        <a:t>overall average weighted SERVQUAL score = </a:t>
                      </a:r>
                      <a:endParaRPr lang="en-US" sz="14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a:txBody>
                    <a:bodyPr/>
                    <a:lstStyle/>
                    <a:p>
                      <a:pPr algn="just" rtl="0">
                        <a:lnSpc>
                          <a:spcPct val="115000"/>
                        </a:lnSpc>
                        <a:spcAft>
                          <a:spcPts val="0"/>
                        </a:spcAft>
                      </a:pPr>
                      <a:r>
                        <a:rPr lang="en-US" sz="1400" dirty="0">
                          <a:solidFill>
                            <a:srgbClr val="000000"/>
                          </a:solidFill>
                          <a:latin typeface="Arial"/>
                          <a:ea typeface="Times New Roman"/>
                          <a:cs typeface="Arial"/>
                        </a:rPr>
                        <a:t>-0.812138</a:t>
                      </a:r>
                      <a:endParaRPr lang="en-US" sz="1400" dirty="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r>
            </a:tbl>
          </a:graphicData>
        </a:graphic>
      </p:graphicFrame>
    </p:spTree>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40081" y="522514"/>
            <a:ext cx="4493623" cy="584775"/>
          </a:xfrm>
          <a:prstGeom prst="rect">
            <a:avLst/>
          </a:prstGeom>
          <a:noFill/>
        </p:spPr>
        <p:txBody>
          <a:bodyPr wrap="square" rtlCol="1">
            <a:spAutoFit/>
          </a:bodyPr>
          <a:lstStyle/>
          <a:p>
            <a:r>
              <a:rPr lang="en-US" sz="3200" dirty="0" smtClean="0">
                <a:solidFill>
                  <a:srgbClr val="FFFF00"/>
                </a:solidFill>
                <a:effectLst>
                  <a:outerShdw blurRad="38100" dist="38100" dir="2700000" algn="tl">
                    <a:srgbClr val="000000">
                      <a:alpha val="43137"/>
                    </a:srgbClr>
                  </a:outerShdw>
                </a:effectLst>
              </a:rPr>
              <a:t>Gap 7</a:t>
            </a:r>
            <a:endParaRPr lang="ar-SA" sz="3200" dirty="0">
              <a:solidFill>
                <a:srgbClr val="FFFF00"/>
              </a:solidFill>
              <a:effectLst>
                <a:outerShdw blurRad="38100" dist="38100" dir="2700000" algn="tl">
                  <a:srgbClr val="000000">
                    <a:alpha val="43137"/>
                  </a:srgbClr>
                </a:outerShdw>
              </a:effectLst>
            </a:endParaRPr>
          </a:p>
        </p:txBody>
      </p:sp>
      <p:pic>
        <p:nvPicPr>
          <p:cNvPr id="3" name="Picture 2" descr="gap 7.PNG"/>
          <p:cNvPicPr/>
          <p:nvPr/>
        </p:nvPicPr>
        <p:blipFill>
          <a:blip r:embed="rId2" cstate="print"/>
          <a:stretch>
            <a:fillRect/>
          </a:stretch>
        </p:blipFill>
        <p:spPr>
          <a:xfrm>
            <a:off x="548640" y="1894114"/>
            <a:ext cx="5812971" cy="4389120"/>
          </a:xfrm>
          <a:prstGeom prst="rect">
            <a:avLst/>
          </a:prstGeom>
        </p:spPr>
      </p:pic>
    </p:spTree>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005841" y="522514"/>
            <a:ext cx="5042262" cy="584775"/>
          </a:xfrm>
          <a:prstGeom prst="rect">
            <a:avLst/>
          </a:prstGeom>
          <a:noFill/>
        </p:spPr>
        <p:txBody>
          <a:bodyPr wrap="square" rtlCol="1">
            <a:spAutoFit/>
          </a:bodyPr>
          <a:lstStyle/>
          <a:p>
            <a:r>
              <a:rPr lang="en-US" sz="3200" dirty="0" smtClean="0">
                <a:solidFill>
                  <a:srgbClr val="FFFF00"/>
                </a:solidFill>
              </a:rPr>
              <a:t>Summary</a:t>
            </a:r>
            <a:r>
              <a:rPr lang="en-US" dirty="0" smtClean="0"/>
              <a:t> </a:t>
            </a:r>
            <a:endParaRPr lang="ar-SA" dirty="0"/>
          </a:p>
        </p:txBody>
      </p:sp>
      <p:graphicFrame>
        <p:nvGraphicFramePr>
          <p:cNvPr id="3" name="Table 2"/>
          <p:cNvGraphicFramePr>
            <a:graphicFrameLocks noGrp="1"/>
          </p:cNvGraphicFramePr>
          <p:nvPr/>
        </p:nvGraphicFramePr>
        <p:xfrm>
          <a:off x="2325189" y="2522982"/>
          <a:ext cx="3879668" cy="4034209"/>
        </p:xfrm>
        <a:graphic>
          <a:graphicData uri="http://schemas.openxmlformats.org/drawingml/2006/table">
            <a:tbl>
              <a:tblPr/>
              <a:tblGrid>
                <a:gridCol w="1785155"/>
                <a:gridCol w="2094513"/>
              </a:tblGrid>
              <a:tr h="422292">
                <a:tc gridSpan="2">
                  <a:txBody>
                    <a:bodyPr/>
                    <a:lstStyle/>
                    <a:p>
                      <a:pPr marL="0" marR="0" indent="0" algn="just" defTabSz="914400" rtl="0" eaLnBrk="1" fontAlgn="auto" latinLnBrk="0" hangingPunct="1">
                        <a:lnSpc>
                          <a:spcPct val="115000"/>
                        </a:lnSpc>
                        <a:spcBef>
                          <a:spcPts val="0"/>
                        </a:spcBef>
                        <a:spcAft>
                          <a:spcPts val="0"/>
                        </a:spcAft>
                        <a:buClrTx/>
                        <a:buSzTx/>
                        <a:buFontTx/>
                        <a:buNone/>
                        <a:tabLst/>
                        <a:defRPr/>
                      </a:pPr>
                      <a:r>
                        <a:rPr lang="en-US" sz="1800" dirty="0" smtClean="0">
                          <a:solidFill>
                            <a:srgbClr val="000000"/>
                          </a:solidFill>
                          <a:latin typeface="Arial"/>
                          <a:ea typeface="Times New Roman"/>
                          <a:cs typeface="Arial"/>
                        </a:rPr>
                        <a:t>Negative Gaps</a:t>
                      </a:r>
                      <a:endParaRPr lang="en-US" sz="1800" dirty="0" smtClean="0">
                        <a:latin typeface="Calibri"/>
                        <a:ea typeface="Times New Roman"/>
                        <a:cs typeface="Arial"/>
                      </a:endParaRPr>
                    </a:p>
                    <a:p>
                      <a:pPr algn="just" rtl="0">
                        <a:lnSpc>
                          <a:spcPct val="115000"/>
                        </a:lnSpc>
                        <a:spcAft>
                          <a:spcPts val="0"/>
                        </a:spcAft>
                      </a:pPr>
                      <a:endParaRPr lang="en-US" sz="1800" dirty="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hMerge="1">
                  <a:txBody>
                    <a:bodyPr/>
                    <a:lstStyle/>
                    <a:p>
                      <a:pPr rtl="1"/>
                      <a:endParaRPr lang="ar-SA"/>
                    </a:p>
                  </a:txBody>
                  <a:tcPr/>
                </a:tc>
              </a:tr>
              <a:tr h="422292">
                <a:tc>
                  <a:txBody>
                    <a:bodyPr/>
                    <a:lstStyle/>
                    <a:p>
                      <a:pPr algn="just" rtl="0">
                        <a:lnSpc>
                          <a:spcPct val="115000"/>
                        </a:lnSpc>
                        <a:spcAft>
                          <a:spcPts val="0"/>
                        </a:spcAft>
                      </a:pPr>
                      <a:r>
                        <a:rPr lang="en-US" sz="1800" dirty="0">
                          <a:solidFill>
                            <a:srgbClr val="000000"/>
                          </a:solidFill>
                          <a:latin typeface="Arial"/>
                          <a:ea typeface="Times New Roman"/>
                          <a:cs typeface="Arial"/>
                        </a:rPr>
                        <a:t>Gap 7</a:t>
                      </a:r>
                      <a:endParaRPr lang="en-US" sz="1800" dirty="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just" rtl="0">
                        <a:lnSpc>
                          <a:spcPct val="115000"/>
                        </a:lnSpc>
                        <a:spcAft>
                          <a:spcPts val="0"/>
                        </a:spcAft>
                      </a:pPr>
                      <a:r>
                        <a:rPr lang="en-US" sz="1800" dirty="0">
                          <a:solidFill>
                            <a:srgbClr val="000000"/>
                          </a:solidFill>
                          <a:latin typeface="Arial"/>
                          <a:ea typeface="Times New Roman"/>
                          <a:cs typeface="Arial"/>
                        </a:rPr>
                        <a:t>-0.812</a:t>
                      </a:r>
                      <a:endParaRPr lang="en-US" sz="1800" dirty="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422292">
                <a:tc>
                  <a:txBody>
                    <a:bodyPr/>
                    <a:lstStyle/>
                    <a:p>
                      <a:pPr algn="just" rtl="0">
                        <a:lnSpc>
                          <a:spcPct val="115000"/>
                        </a:lnSpc>
                        <a:spcAft>
                          <a:spcPts val="0"/>
                        </a:spcAft>
                      </a:pPr>
                      <a:r>
                        <a:rPr lang="en-US" sz="1800">
                          <a:solidFill>
                            <a:srgbClr val="000000"/>
                          </a:solidFill>
                          <a:latin typeface="Arial"/>
                          <a:ea typeface="Times New Roman"/>
                          <a:cs typeface="Arial"/>
                        </a:rPr>
                        <a:t>Gap 5</a:t>
                      </a:r>
                      <a:endParaRPr lang="en-US" sz="18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just" rtl="0">
                        <a:lnSpc>
                          <a:spcPct val="115000"/>
                        </a:lnSpc>
                        <a:spcAft>
                          <a:spcPts val="0"/>
                        </a:spcAft>
                      </a:pPr>
                      <a:r>
                        <a:rPr lang="en-US" sz="1800" dirty="0">
                          <a:solidFill>
                            <a:srgbClr val="000000"/>
                          </a:solidFill>
                          <a:latin typeface="Arial"/>
                          <a:ea typeface="Times New Roman"/>
                          <a:cs typeface="Arial"/>
                        </a:rPr>
                        <a:t>-0.715</a:t>
                      </a:r>
                      <a:endParaRPr lang="en-US" sz="1800" dirty="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422292">
                <a:tc>
                  <a:txBody>
                    <a:bodyPr/>
                    <a:lstStyle/>
                    <a:p>
                      <a:pPr algn="just" rtl="0">
                        <a:lnSpc>
                          <a:spcPct val="115000"/>
                        </a:lnSpc>
                        <a:spcAft>
                          <a:spcPts val="0"/>
                        </a:spcAft>
                      </a:pPr>
                      <a:r>
                        <a:rPr lang="en-US" sz="1800">
                          <a:solidFill>
                            <a:srgbClr val="000000"/>
                          </a:solidFill>
                          <a:latin typeface="Arial"/>
                          <a:ea typeface="Times New Roman"/>
                          <a:cs typeface="Arial"/>
                        </a:rPr>
                        <a:t>Gap 3</a:t>
                      </a:r>
                      <a:endParaRPr lang="en-US" sz="18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just" rtl="0">
                        <a:lnSpc>
                          <a:spcPct val="115000"/>
                        </a:lnSpc>
                        <a:spcAft>
                          <a:spcPts val="0"/>
                        </a:spcAft>
                      </a:pPr>
                      <a:r>
                        <a:rPr lang="en-US" sz="1800">
                          <a:solidFill>
                            <a:srgbClr val="000000"/>
                          </a:solidFill>
                          <a:latin typeface="Arial"/>
                          <a:ea typeface="Times New Roman"/>
                          <a:cs typeface="Arial"/>
                        </a:rPr>
                        <a:t>-0.368</a:t>
                      </a:r>
                      <a:endParaRPr lang="en-US" sz="18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422292">
                <a:tc>
                  <a:txBody>
                    <a:bodyPr/>
                    <a:lstStyle/>
                    <a:p>
                      <a:pPr algn="just" rtl="0">
                        <a:lnSpc>
                          <a:spcPct val="115000"/>
                        </a:lnSpc>
                        <a:spcAft>
                          <a:spcPts val="0"/>
                        </a:spcAft>
                      </a:pPr>
                      <a:r>
                        <a:rPr lang="en-US" sz="1800">
                          <a:solidFill>
                            <a:srgbClr val="000000"/>
                          </a:solidFill>
                          <a:latin typeface="Arial"/>
                          <a:ea typeface="Times New Roman"/>
                          <a:cs typeface="Arial"/>
                        </a:rPr>
                        <a:t>Gap 4</a:t>
                      </a:r>
                      <a:endParaRPr lang="en-US" sz="18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just" rtl="0">
                        <a:lnSpc>
                          <a:spcPct val="115000"/>
                        </a:lnSpc>
                        <a:spcAft>
                          <a:spcPts val="0"/>
                        </a:spcAft>
                      </a:pPr>
                      <a:r>
                        <a:rPr lang="en-US" sz="1800">
                          <a:solidFill>
                            <a:srgbClr val="000000"/>
                          </a:solidFill>
                          <a:latin typeface="Arial"/>
                          <a:ea typeface="Times New Roman"/>
                          <a:cs typeface="Arial"/>
                        </a:rPr>
                        <a:t>-0.268</a:t>
                      </a:r>
                      <a:endParaRPr lang="en-US" sz="18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442402">
                <a:tc>
                  <a:txBody>
                    <a:bodyPr/>
                    <a:lstStyle/>
                    <a:p>
                      <a:pPr algn="just" rtl="0">
                        <a:lnSpc>
                          <a:spcPct val="115000"/>
                        </a:lnSpc>
                        <a:spcAft>
                          <a:spcPts val="0"/>
                        </a:spcAft>
                      </a:pPr>
                      <a:r>
                        <a:rPr lang="en-US" sz="1800">
                          <a:solidFill>
                            <a:srgbClr val="000000"/>
                          </a:solidFill>
                          <a:latin typeface="Arial"/>
                          <a:ea typeface="Times New Roman"/>
                          <a:cs typeface="Arial"/>
                        </a:rPr>
                        <a:t>Gap 2</a:t>
                      </a:r>
                      <a:endParaRPr lang="en-US" sz="18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just" rtl="0">
                        <a:lnSpc>
                          <a:spcPct val="115000"/>
                        </a:lnSpc>
                        <a:spcAft>
                          <a:spcPts val="0"/>
                        </a:spcAft>
                      </a:pPr>
                      <a:r>
                        <a:rPr lang="en-US" sz="1800">
                          <a:solidFill>
                            <a:srgbClr val="000000"/>
                          </a:solidFill>
                          <a:latin typeface="Arial"/>
                          <a:ea typeface="Times New Roman"/>
                          <a:cs typeface="Arial"/>
                        </a:rPr>
                        <a:t>-0.2</a:t>
                      </a:r>
                      <a:endParaRPr lang="en-US" sz="18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442402">
                <a:tc gridSpan="2">
                  <a:txBody>
                    <a:bodyPr/>
                    <a:lstStyle/>
                    <a:p>
                      <a:pPr algn="just" rtl="0">
                        <a:lnSpc>
                          <a:spcPct val="115000"/>
                        </a:lnSpc>
                        <a:spcAft>
                          <a:spcPts val="0"/>
                        </a:spcAft>
                      </a:pPr>
                      <a:r>
                        <a:rPr lang="en-US" sz="1800" dirty="0" smtClean="0">
                          <a:solidFill>
                            <a:srgbClr val="000000"/>
                          </a:solidFill>
                          <a:latin typeface="Arial"/>
                          <a:ea typeface="Times New Roman"/>
                          <a:cs typeface="Arial"/>
                        </a:rPr>
                        <a:t>Positive Gaps </a:t>
                      </a:r>
                      <a:endParaRPr lang="en-US" sz="1800" dirty="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hMerge="1">
                  <a:txBody>
                    <a:bodyPr/>
                    <a:lstStyle/>
                    <a:p>
                      <a:pPr rtl="1"/>
                      <a:endParaRPr lang="ar-SA"/>
                    </a:p>
                  </a:txBody>
                  <a:tcPr/>
                </a:tc>
              </a:tr>
              <a:tr h="407009">
                <a:tc>
                  <a:txBody>
                    <a:bodyPr/>
                    <a:lstStyle/>
                    <a:p>
                      <a:pPr algn="just" rtl="0">
                        <a:lnSpc>
                          <a:spcPct val="115000"/>
                        </a:lnSpc>
                        <a:spcAft>
                          <a:spcPts val="0"/>
                        </a:spcAft>
                      </a:pPr>
                      <a:r>
                        <a:rPr lang="en-US" sz="1800" dirty="0">
                          <a:solidFill>
                            <a:srgbClr val="000000"/>
                          </a:solidFill>
                          <a:latin typeface="Arial"/>
                          <a:ea typeface="Times New Roman"/>
                          <a:cs typeface="Arial"/>
                        </a:rPr>
                        <a:t>Gap 6</a:t>
                      </a:r>
                      <a:endParaRPr lang="en-US" sz="1800" dirty="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just" rtl="0">
                        <a:lnSpc>
                          <a:spcPct val="115000"/>
                        </a:lnSpc>
                        <a:spcAft>
                          <a:spcPts val="0"/>
                        </a:spcAft>
                      </a:pPr>
                      <a:r>
                        <a:rPr lang="en-US" sz="1800">
                          <a:solidFill>
                            <a:srgbClr val="000000"/>
                          </a:solidFill>
                          <a:latin typeface="Arial"/>
                          <a:ea typeface="Times New Roman"/>
                          <a:cs typeface="Arial"/>
                        </a:rPr>
                        <a:t>0.8569</a:t>
                      </a:r>
                      <a:endParaRPr lang="en-US" sz="18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422292">
                <a:tc>
                  <a:txBody>
                    <a:bodyPr/>
                    <a:lstStyle/>
                    <a:p>
                      <a:pPr algn="just" rtl="0">
                        <a:lnSpc>
                          <a:spcPct val="115000"/>
                        </a:lnSpc>
                        <a:spcAft>
                          <a:spcPts val="0"/>
                        </a:spcAft>
                      </a:pPr>
                      <a:r>
                        <a:rPr lang="en-US" sz="1800" dirty="0">
                          <a:solidFill>
                            <a:srgbClr val="000000"/>
                          </a:solidFill>
                          <a:latin typeface="Arial"/>
                          <a:ea typeface="Times New Roman"/>
                          <a:cs typeface="Arial"/>
                        </a:rPr>
                        <a:t>Gap 1</a:t>
                      </a:r>
                      <a:endParaRPr lang="en-US" sz="1800" dirty="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just" rtl="0">
                        <a:lnSpc>
                          <a:spcPct val="115000"/>
                        </a:lnSpc>
                        <a:spcAft>
                          <a:spcPts val="0"/>
                        </a:spcAft>
                      </a:pPr>
                      <a:r>
                        <a:rPr lang="en-US" sz="1800" dirty="0">
                          <a:solidFill>
                            <a:srgbClr val="000000"/>
                          </a:solidFill>
                          <a:latin typeface="Arial"/>
                          <a:ea typeface="Times New Roman"/>
                          <a:cs typeface="Arial"/>
                        </a:rPr>
                        <a:t>0.455</a:t>
                      </a:r>
                      <a:endParaRPr lang="en-US" sz="1800" dirty="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bl>
          </a:graphicData>
        </a:graphic>
      </p:graphicFrame>
    </p:spTree>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b="1" dirty="0" smtClean="0">
                <a:solidFill>
                  <a:srgbClr val="FFFF00"/>
                </a:solidFill>
              </a:rPr>
              <a:t>RECOMMENDATION</a:t>
            </a:r>
            <a:endParaRPr lang="ar-SA" dirty="0">
              <a:solidFill>
                <a:srgbClr val="FFFF00"/>
              </a:solidFill>
            </a:endParaRPr>
          </a:p>
        </p:txBody>
      </p:sp>
    </p:spTree>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600891" y="483325"/>
            <a:ext cx="7602583" cy="830997"/>
          </a:xfrm>
          <a:prstGeom prst="rect">
            <a:avLst/>
          </a:prstGeom>
          <a:noFill/>
        </p:spPr>
        <p:txBody>
          <a:bodyPr wrap="square" rtlCol="1">
            <a:spAutoFit/>
          </a:bodyPr>
          <a:lstStyle/>
          <a:p>
            <a:r>
              <a:rPr lang="en-US" b="1" u="sng" dirty="0" smtClean="0">
                <a:solidFill>
                  <a:srgbClr val="FFFF00"/>
                </a:solidFill>
              </a:rPr>
              <a:t>From gap two:</a:t>
            </a:r>
            <a:endParaRPr lang="en-US" dirty="0" smtClean="0">
              <a:solidFill>
                <a:srgbClr val="FFFF00"/>
              </a:solidFill>
            </a:endParaRPr>
          </a:p>
          <a:p>
            <a:endParaRPr lang="ar-SA" dirty="0"/>
          </a:p>
        </p:txBody>
      </p:sp>
      <p:sp>
        <p:nvSpPr>
          <p:cNvPr id="5" name="TextBox 4"/>
          <p:cNvSpPr txBox="1"/>
          <p:nvPr/>
        </p:nvSpPr>
        <p:spPr>
          <a:xfrm>
            <a:off x="640080" y="1854926"/>
            <a:ext cx="7876903" cy="1692771"/>
          </a:xfrm>
          <a:prstGeom prst="rect">
            <a:avLst/>
          </a:prstGeom>
          <a:noFill/>
        </p:spPr>
        <p:txBody>
          <a:bodyPr wrap="square" rtlCol="1">
            <a:spAutoFit/>
          </a:bodyPr>
          <a:lstStyle/>
          <a:p>
            <a:r>
              <a:rPr lang="en-US" sz="2000" dirty="0" smtClean="0">
                <a:effectLst>
                  <a:outerShdw blurRad="38100" dist="38100" dir="2700000" algn="tl">
                    <a:srgbClr val="000000">
                      <a:alpha val="43137"/>
                    </a:srgbClr>
                  </a:outerShdw>
                </a:effectLst>
              </a:rPr>
              <a:t>Gap two talks about management perceptions versus service specifications that is due to inadequate commitment to service quality, apperception of unfeasibility inadequate tasks standardization and an absence of goal setting. The following point must be taken in consideration by JAWWAL:</a:t>
            </a:r>
          </a:p>
          <a:p>
            <a:endParaRPr lang="ar-SA" dirty="0"/>
          </a:p>
        </p:txBody>
      </p:sp>
      <p:sp>
        <p:nvSpPr>
          <p:cNvPr id="6" name="TextBox 5"/>
          <p:cNvSpPr txBox="1"/>
          <p:nvPr/>
        </p:nvSpPr>
        <p:spPr>
          <a:xfrm>
            <a:off x="679269" y="3200400"/>
            <a:ext cx="7811588" cy="3785652"/>
          </a:xfrm>
          <a:prstGeom prst="rect">
            <a:avLst/>
          </a:prstGeom>
          <a:noFill/>
        </p:spPr>
        <p:txBody>
          <a:bodyPr wrap="square" rtlCol="1">
            <a:spAutoFit/>
          </a:bodyPr>
          <a:lstStyle/>
          <a:p>
            <a:pPr lvl="0">
              <a:buFont typeface="Arial" pitchFamily="34" charset="0"/>
              <a:buChar char="•"/>
            </a:pPr>
            <a:r>
              <a:rPr lang="en-US" dirty="0" smtClean="0">
                <a:effectLst>
                  <a:outerShdw blurRad="38100" dist="38100" dir="2700000" algn="tl">
                    <a:srgbClr val="000000">
                      <a:alpha val="43137"/>
                    </a:srgbClr>
                  </a:outerShdw>
                </a:effectLst>
              </a:rPr>
              <a:t>This company must work on master degree for employee to improve employees’ efficiency.</a:t>
            </a:r>
          </a:p>
          <a:p>
            <a:pPr lvl="0">
              <a:buFont typeface="Arial" pitchFamily="34" charset="0"/>
              <a:buChar char="•"/>
            </a:pPr>
            <a:r>
              <a:rPr lang="en-US" dirty="0" smtClean="0">
                <a:effectLst>
                  <a:outerShdw blurRad="38100" dist="38100" dir="2700000" algn="tl">
                    <a:srgbClr val="000000">
                      <a:alpha val="43137"/>
                    </a:srgbClr>
                  </a:outerShdw>
                </a:effectLst>
              </a:rPr>
              <a:t>Develop a clear and straight forward marketing strategy for gaining competitive advantages and they should work on benchmarking to satisfy needs.</a:t>
            </a:r>
          </a:p>
          <a:p>
            <a:pPr lvl="0">
              <a:buFont typeface="Arial" pitchFamily="34" charset="0"/>
              <a:buChar char="•"/>
            </a:pPr>
            <a:r>
              <a:rPr lang="en-US" dirty="0" smtClean="0">
                <a:effectLst>
                  <a:outerShdw blurRad="38100" dist="38100" dir="2700000" algn="tl">
                    <a:srgbClr val="000000">
                      <a:alpha val="43137"/>
                    </a:srgbClr>
                  </a:outerShdw>
                </a:effectLst>
              </a:rPr>
              <a:t>They must use survey to measure customer satisfaction and opinion about the service.</a:t>
            </a:r>
          </a:p>
          <a:p>
            <a:pPr lvl="0">
              <a:buFont typeface="Arial" pitchFamily="34" charset="0"/>
              <a:buChar char="•"/>
            </a:pPr>
            <a:r>
              <a:rPr lang="en-US" dirty="0" smtClean="0">
                <a:effectLst>
                  <a:outerShdw blurRad="38100" dist="38100" dir="2700000" algn="tl">
                    <a:srgbClr val="000000">
                      <a:alpha val="43137"/>
                    </a:srgbClr>
                  </a:outerShdw>
                </a:effectLst>
              </a:rPr>
              <a:t>Planning to develop the service to go parallel with both customer needs.</a:t>
            </a:r>
          </a:p>
          <a:p>
            <a:endParaRPr lang="ar-SA" dirty="0">
              <a:effectLst>
                <a:outerShdw blurRad="38100" dist="38100" dir="2700000" algn="tl">
                  <a:srgbClr val="000000">
                    <a:alpha val="43137"/>
                  </a:srgbClr>
                </a:outerShdw>
              </a:effectLst>
            </a:endParaRPr>
          </a:p>
        </p:txBody>
      </p:sp>
    </p:spTree>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031966" y="2037806"/>
            <a:ext cx="7367451" cy="4893647"/>
          </a:xfrm>
          <a:prstGeom prst="rect">
            <a:avLst/>
          </a:prstGeom>
          <a:noFill/>
        </p:spPr>
        <p:txBody>
          <a:bodyPr wrap="square" rtlCol="1">
            <a:spAutoFit/>
          </a:bodyPr>
          <a:lstStyle/>
          <a:p>
            <a:pPr lvl="0">
              <a:buFont typeface="Arial" pitchFamily="34" charset="0"/>
              <a:buChar char="•"/>
            </a:pPr>
            <a:r>
              <a:rPr lang="en-US" dirty="0" smtClean="0"/>
              <a:t>Should work on scorecard of customer-based metrics and develop operating system to meet customers’ requirements.</a:t>
            </a:r>
          </a:p>
          <a:p>
            <a:pPr lvl="0"/>
            <a:endParaRPr lang="en-US" dirty="0" smtClean="0"/>
          </a:p>
          <a:p>
            <a:pPr lvl="0">
              <a:buFont typeface="Arial" pitchFamily="34" charset="0"/>
              <a:buChar char="•"/>
            </a:pPr>
            <a:r>
              <a:rPr lang="en-US" dirty="0" smtClean="0"/>
              <a:t>They should use clear procedure to improve the service , and use clear policy to improve the system.</a:t>
            </a:r>
          </a:p>
          <a:p>
            <a:pPr lvl="0"/>
            <a:endParaRPr lang="en-US" dirty="0" smtClean="0"/>
          </a:p>
          <a:p>
            <a:pPr lvl="0">
              <a:buFont typeface="Arial" pitchFamily="34" charset="0"/>
              <a:buChar char="•"/>
            </a:pPr>
            <a:r>
              <a:rPr lang="en-US" dirty="0" smtClean="0"/>
              <a:t>They should have check points for new activities, task before they maintain it</a:t>
            </a:r>
          </a:p>
          <a:p>
            <a:pPr lvl="0"/>
            <a:endParaRPr lang="en-US" dirty="0" smtClean="0"/>
          </a:p>
          <a:p>
            <a:pPr lvl="0">
              <a:buFont typeface="Arial" pitchFamily="34" charset="0"/>
              <a:buChar char="•"/>
            </a:pPr>
            <a:r>
              <a:rPr lang="en-US" dirty="0" smtClean="0"/>
              <a:t>They must held regular presentation to communicate vision, mission &amp; company strategy. </a:t>
            </a:r>
          </a:p>
          <a:p>
            <a:endParaRPr lang="ar-SA" dirty="0"/>
          </a:p>
        </p:txBody>
      </p:sp>
    </p:spTree>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u="sng" dirty="0" smtClean="0">
                <a:solidFill>
                  <a:srgbClr val="FFFF00"/>
                </a:solidFill>
                <a:latin typeface="Times New Roman" pitchFamily="18" charset="0"/>
                <a:cs typeface="Times New Roman" pitchFamily="18" charset="0"/>
              </a:rPr>
              <a:t>From gap three:</a:t>
            </a:r>
            <a:br>
              <a:rPr lang="en-US" b="1" u="sng" dirty="0" smtClean="0">
                <a:solidFill>
                  <a:srgbClr val="FFFF00"/>
                </a:solidFill>
                <a:latin typeface="Times New Roman" pitchFamily="18" charset="0"/>
                <a:cs typeface="Times New Roman" pitchFamily="18" charset="0"/>
              </a:rPr>
            </a:br>
            <a:endParaRPr lang="ar-SA" b="1" u="sng" dirty="0">
              <a:solidFill>
                <a:srgbClr val="FFFF00"/>
              </a:solidFill>
              <a:latin typeface="Times New Roman" pitchFamily="18" charset="0"/>
              <a:cs typeface="Times New Roman" pitchFamily="18" charset="0"/>
            </a:endParaRPr>
          </a:p>
        </p:txBody>
      </p:sp>
      <p:sp>
        <p:nvSpPr>
          <p:cNvPr id="4" name="TextBox 3"/>
          <p:cNvSpPr txBox="1"/>
          <p:nvPr/>
        </p:nvSpPr>
        <p:spPr>
          <a:xfrm>
            <a:off x="783771" y="1985554"/>
            <a:ext cx="7694023" cy="4154984"/>
          </a:xfrm>
          <a:prstGeom prst="rect">
            <a:avLst/>
          </a:prstGeom>
          <a:noFill/>
        </p:spPr>
        <p:txBody>
          <a:bodyPr wrap="square" rtlCol="1">
            <a:spAutoFit/>
          </a:bodyPr>
          <a:lstStyle/>
          <a:p>
            <a:r>
              <a:rPr lang="en-US" dirty="0" smtClean="0"/>
              <a:t>Gap three discus the difference between service specification and service Delivery that is due to role ambiguity and conflict, poor employee job fit and poor technology-job fit, inappropriate supervisory control system, lack of perceived control and lack of team work. They should improve:</a:t>
            </a:r>
          </a:p>
          <a:p>
            <a:pPr lvl="0">
              <a:buFont typeface="Arial" pitchFamily="34" charset="0"/>
              <a:buChar char="•"/>
            </a:pPr>
            <a:r>
              <a:rPr lang="en-US" dirty="0" smtClean="0"/>
              <a:t>Role that is conflict on the company.</a:t>
            </a:r>
          </a:p>
          <a:p>
            <a:pPr lvl="0">
              <a:buFont typeface="Arial" pitchFamily="34" charset="0"/>
              <a:buChar char="•"/>
            </a:pPr>
            <a:r>
              <a:rPr lang="en-US" dirty="0" smtClean="0"/>
              <a:t>Employee’s job fit.</a:t>
            </a:r>
          </a:p>
          <a:p>
            <a:pPr lvl="0">
              <a:buFont typeface="Arial" pitchFamily="34" charset="0"/>
              <a:buChar char="•"/>
            </a:pPr>
            <a:r>
              <a:rPr lang="en-US" dirty="0" smtClean="0"/>
              <a:t>Technology job fit and efficiency </a:t>
            </a:r>
          </a:p>
          <a:p>
            <a:pPr lvl="0">
              <a:buFont typeface="Arial" pitchFamily="34" charset="0"/>
              <a:buChar char="•"/>
            </a:pPr>
            <a:r>
              <a:rPr lang="en-US" dirty="0" smtClean="0"/>
              <a:t>develop their supervisory control system</a:t>
            </a:r>
          </a:p>
          <a:p>
            <a:pPr lvl="0">
              <a:buFont typeface="Arial" pitchFamily="34" charset="0"/>
              <a:buChar char="•"/>
            </a:pPr>
            <a:r>
              <a:rPr lang="en-US" dirty="0" smtClean="0"/>
              <a:t>Team work.</a:t>
            </a:r>
          </a:p>
          <a:p>
            <a:endParaRPr lang="ar-SA" dirty="0"/>
          </a:p>
        </p:txBody>
      </p:sp>
    </p:spTree>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85799" y="1981200"/>
            <a:ext cx="8014063" cy="3886200"/>
          </a:xfrm>
        </p:spPr>
        <p:txBody>
          <a:bodyPr/>
          <a:lstStyle/>
          <a:p>
            <a:r>
              <a:rPr lang="en-US" dirty="0" smtClean="0">
                <a:latin typeface="Times New Roman" pitchFamily="18" charset="0"/>
                <a:cs typeface="Times New Roman" pitchFamily="18" charset="0"/>
              </a:rPr>
              <a:t>We can add: JAWWAL must work and develop selection criteria to good job fit by looking to qualification of  internal customers and interviewed them before recruitment process, and  employees must trained enough before commitment to work. Furthermore the ranking of employees within the company depend on their effort and responsibility.</a:t>
            </a:r>
            <a:endParaRPr lang="ar-SA"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bwMode="auto">
          <a:xfrm>
            <a:off x="838200" y="457200"/>
            <a:ext cx="77724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3000" b="1" i="0" u="sng" strike="noStrike" kern="0" cap="none" spc="0" normalizeH="0" baseline="0" noProof="0" dirty="0" smtClean="0">
                <a:ln>
                  <a:noFill/>
                </a:ln>
                <a:solidFill>
                  <a:srgbClr val="FFFF00"/>
                </a:solidFill>
                <a:effectLst/>
                <a:uLnTx/>
                <a:uFillTx/>
                <a:latin typeface="Times New Roman" pitchFamily="18" charset="0"/>
                <a:ea typeface="+mj-ea"/>
                <a:cs typeface="Times New Roman" pitchFamily="18" charset="0"/>
              </a:rPr>
              <a:t>From gap four:</a:t>
            </a:r>
            <a:br>
              <a:rPr kumimoji="0" lang="en-US" sz="3000" b="1" i="0" u="sng" strike="noStrike" kern="0" cap="none" spc="0" normalizeH="0" baseline="0" noProof="0" dirty="0" smtClean="0">
                <a:ln>
                  <a:noFill/>
                </a:ln>
                <a:solidFill>
                  <a:srgbClr val="FFFF00"/>
                </a:solidFill>
                <a:effectLst/>
                <a:uLnTx/>
                <a:uFillTx/>
                <a:latin typeface="Times New Roman" pitchFamily="18" charset="0"/>
                <a:ea typeface="+mj-ea"/>
                <a:cs typeface="Times New Roman" pitchFamily="18" charset="0"/>
              </a:rPr>
            </a:br>
            <a:endParaRPr kumimoji="0" lang="ar-SA" sz="3000" b="1" i="0" u="sng" strike="noStrike" kern="0" cap="none" spc="0" normalizeH="0" baseline="0" noProof="0" dirty="0">
              <a:ln>
                <a:noFill/>
              </a:ln>
              <a:solidFill>
                <a:srgbClr val="FFFF00"/>
              </a:solidFill>
              <a:effectLst/>
              <a:uLnTx/>
              <a:uFillTx/>
              <a:latin typeface="Times New Roman" pitchFamily="18" charset="0"/>
              <a:ea typeface="+mj-ea"/>
              <a:cs typeface="Times New Roman" pitchFamily="18" charset="0"/>
            </a:endParaRPr>
          </a:p>
        </p:txBody>
      </p:sp>
      <p:sp>
        <p:nvSpPr>
          <p:cNvPr id="6" name="TextBox 5"/>
          <p:cNvSpPr txBox="1"/>
          <p:nvPr/>
        </p:nvSpPr>
        <p:spPr>
          <a:xfrm>
            <a:off x="718457" y="1867989"/>
            <a:ext cx="7850777" cy="4708981"/>
          </a:xfrm>
          <a:prstGeom prst="rect">
            <a:avLst/>
          </a:prstGeom>
          <a:noFill/>
        </p:spPr>
        <p:txBody>
          <a:bodyPr wrap="square" rtlCol="1">
            <a:spAutoFit/>
          </a:bodyPr>
          <a:lstStyle/>
          <a:p>
            <a:r>
              <a:rPr lang="en-US" sz="2000" b="1" u="sng" dirty="0" smtClean="0">
                <a:effectLst>
                  <a:outerShdw blurRad="38100" dist="38100" dir="2700000" algn="tl">
                    <a:srgbClr val="000000">
                      <a:alpha val="43137"/>
                    </a:srgbClr>
                  </a:outerShdw>
                </a:effectLst>
              </a:rPr>
              <a:t>From gap four:</a:t>
            </a:r>
            <a:endParaRPr lang="en-US" sz="2000" dirty="0" smtClean="0">
              <a:effectLst>
                <a:outerShdw blurRad="38100" dist="38100" dir="2700000" algn="tl">
                  <a:srgbClr val="000000">
                    <a:alpha val="43137"/>
                  </a:srgbClr>
                </a:outerShdw>
              </a:effectLst>
            </a:endParaRPr>
          </a:p>
          <a:p>
            <a:r>
              <a:rPr lang="en-US" sz="2000" dirty="0" smtClean="0">
                <a:effectLst>
                  <a:outerShdw blurRad="38100" dist="38100" dir="2700000" algn="tl">
                    <a:srgbClr val="000000">
                      <a:alpha val="43137"/>
                    </a:srgbClr>
                  </a:outerShdw>
                </a:effectLst>
              </a:rPr>
              <a:t>Service delivery versus external communication: as a result of inadequate horizontal communication and propensity to over promise. The existent of this gap could be eliminated by:</a:t>
            </a:r>
          </a:p>
          <a:p>
            <a:pPr lvl="0">
              <a:buFont typeface="Arial" pitchFamily="34" charset="0"/>
              <a:buChar char="•"/>
            </a:pPr>
            <a:r>
              <a:rPr lang="en-US" sz="2000" dirty="0" smtClean="0">
                <a:effectLst>
                  <a:outerShdw blurRad="38100" dist="38100" dir="2700000" algn="tl">
                    <a:srgbClr val="000000">
                      <a:alpha val="43137"/>
                    </a:srgbClr>
                  </a:outerShdw>
                </a:effectLst>
              </a:rPr>
              <a:t>Minimize waiting time of customers, using further study of surviving time and trained employees to increase their efficiency.</a:t>
            </a:r>
          </a:p>
          <a:p>
            <a:pPr lvl="0"/>
            <a:endParaRPr lang="en-US" sz="2000" dirty="0" smtClean="0">
              <a:effectLst>
                <a:outerShdw blurRad="38100" dist="38100" dir="2700000" algn="tl">
                  <a:srgbClr val="000000">
                    <a:alpha val="43137"/>
                  </a:srgbClr>
                </a:outerShdw>
              </a:effectLst>
            </a:endParaRPr>
          </a:p>
          <a:p>
            <a:pPr lvl="0">
              <a:buFont typeface="Arial" pitchFamily="34" charset="0"/>
              <a:buChar char="•"/>
            </a:pPr>
            <a:r>
              <a:rPr lang="en-US" sz="2000" dirty="0" smtClean="0">
                <a:effectLst>
                  <a:outerShdw blurRad="38100" dist="38100" dir="2700000" algn="tl">
                    <a:srgbClr val="000000">
                      <a:alpha val="43137"/>
                    </a:srgbClr>
                  </a:outerShdw>
                </a:effectLst>
              </a:rPr>
              <a:t> JAWWAL must provide the best quality and the less unwanted effect on general environments.</a:t>
            </a:r>
          </a:p>
          <a:p>
            <a:pPr lvl="0">
              <a:buFont typeface="Arial" pitchFamily="34" charset="0"/>
              <a:buChar char="•"/>
            </a:pPr>
            <a:endParaRPr lang="en-US" sz="2000" dirty="0" smtClean="0">
              <a:effectLst>
                <a:outerShdw blurRad="38100" dist="38100" dir="2700000" algn="tl">
                  <a:srgbClr val="000000">
                    <a:alpha val="43137"/>
                  </a:srgbClr>
                </a:outerShdw>
              </a:effectLst>
            </a:endParaRPr>
          </a:p>
          <a:p>
            <a:pPr lvl="0">
              <a:buFont typeface="Arial" pitchFamily="34" charset="0"/>
              <a:buChar char="•"/>
            </a:pPr>
            <a:r>
              <a:rPr lang="en-US" sz="2000" dirty="0" smtClean="0">
                <a:effectLst>
                  <a:outerShdw blurRad="38100" dist="38100" dir="2700000" algn="tl">
                    <a:srgbClr val="000000">
                      <a:alpha val="43137"/>
                    </a:srgbClr>
                  </a:outerShdw>
                </a:effectLst>
              </a:rPr>
              <a:t>Provide customers services as they need customize and  without delay by providing services in professional way.</a:t>
            </a:r>
          </a:p>
          <a:p>
            <a:pPr lvl="0">
              <a:buFont typeface="Arial" pitchFamily="34" charset="0"/>
              <a:buChar char="•"/>
            </a:pPr>
            <a:endParaRPr lang="en-US" sz="2000" dirty="0" smtClean="0">
              <a:effectLst>
                <a:outerShdw blurRad="38100" dist="38100" dir="2700000" algn="tl">
                  <a:srgbClr val="000000">
                    <a:alpha val="43137"/>
                  </a:srgbClr>
                </a:outerShdw>
              </a:effectLst>
            </a:endParaRPr>
          </a:p>
          <a:p>
            <a:pPr lvl="0">
              <a:buFont typeface="Arial" pitchFamily="34" charset="0"/>
              <a:buChar char="•"/>
            </a:pPr>
            <a:r>
              <a:rPr lang="en-US" sz="2000" dirty="0" smtClean="0">
                <a:effectLst>
                  <a:outerShdw blurRad="38100" dist="38100" dir="2700000" algn="tl">
                    <a:srgbClr val="000000">
                      <a:alpha val="43137"/>
                    </a:srgbClr>
                  </a:outerShdw>
                </a:effectLst>
              </a:rPr>
              <a:t>Simplify the communication way between customers and company. </a:t>
            </a:r>
          </a:p>
          <a:p>
            <a:endParaRPr lang="ar-SA" sz="2000" dirty="0">
              <a:effectLst>
                <a:outerShdw blurRad="38100" dist="38100" dir="2700000" algn="tl">
                  <a:srgbClr val="000000">
                    <a:alpha val="43137"/>
                  </a:srgbClr>
                </a:outerShdw>
              </a:effectLst>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عنوان 1"/>
          <p:cNvSpPr>
            <a:spLocks noGrp="1"/>
          </p:cNvSpPr>
          <p:nvPr>
            <p:ph idx="1"/>
          </p:nvPr>
        </p:nvSpPr>
        <p:spPr>
          <a:xfrm>
            <a:off x="471055" y="677141"/>
            <a:ext cx="8229600" cy="5467350"/>
          </a:xfrm>
        </p:spPr>
        <p:txBody>
          <a:bodyPr/>
          <a:lstStyle/>
          <a:p>
            <a:pPr algn="l" rtl="0"/>
            <a:r>
              <a:rPr lang="en-US" sz="3000" b="1" dirty="0" smtClean="0">
                <a:solidFill>
                  <a:srgbClr val="FFFF00"/>
                </a:solidFill>
              </a:rPr>
              <a:t>Customer Care : </a:t>
            </a:r>
          </a:p>
          <a:p>
            <a:pPr algn="l" rtl="0"/>
            <a:endParaRPr lang="en-US" b="1" dirty="0" smtClean="0"/>
          </a:p>
          <a:p>
            <a:pPr algn="l" rtl="0">
              <a:buNone/>
            </a:pPr>
            <a:endParaRPr lang="en-US" b="1" dirty="0" smtClean="0"/>
          </a:p>
          <a:p>
            <a:pPr algn="l" rtl="0">
              <a:buNone/>
            </a:pPr>
            <a:endParaRPr lang="en-US" b="1" dirty="0" smtClean="0"/>
          </a:p>
          <a:p>
            <a:pPr lvl="1" algn="l" rtl="0"/>
            <a:r>
              <a:rPr lang="en-US" dirty="0" smtClean="0"/>
              <a:t> Call center </a:t>
            </a:r>
          </a:p>
          <a:p>
            <a:pPr lvl="1" algn="l" rtl="0"/>
            <a:r>
              <a:rPr lang="en-US" dirty="0" smtClean="0"/>
              <a:t>Maintenance center</a:t>
            </a:r>
          </a:p>
          <a:p>
            <a:pPr lvl="1" algn="l" rtl="0"/>
            <a:r>
              <a:rPr lang="en-US" dirty="0" smtClean="0"/>
              <a:t>Outgoing calls' unit</a:t>
            </a:r>
          </a:p>
          <a:p>
            <a:pPr lvl="1" algn="l" rtl="0"/>
            <a:r>
              <a:rPr lang="en-US" dirty="0" smtClean="0"/>
              <a:t>Dealers' Service Centre</a:t>
            </a:r>
          </a:p>
          <a:p>
            <a:pPr lvl="1" algn="l" rtl="0"/>
            <a:r>
              <a:rPr lang="en-US" dirty="0" smtClean="0"/>
              <a:t>Company's Authorized Personnel </a:t>
            </a:r>
          </a:p>
          <a:p>
            <a:pPr lvl="1" algn="l" rtl="0"/>
            <a:r>
              <a:rPr lang="en-US" dirty="0" smtClean="0"/>
              <a:t>Customer Care numbers</a:t>
            </a:r>
          </a:p>
          <a:p>
            <a:pPr algn="l" rtl="0">
              <a:buNone/>
            </a:pPr>
            <a:endParaRPr lang="en-US" dirty="0" smtClean="0"/>
          </a:p>
        </p:txBody>
      </p:sp>
    </p:spTree>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bwMode="auto">
          <a:xfrm>
            <a:off x="838200" y="457200"/>
            <a:ext cx="77724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3000" b="1" i="0" u="sng" strike="noStrike" kern="0" cap="none" spc="0" normalizeH="0" baseline="0" noProof="0" dirty="0" smtClean="0">
                <a:ln>
                  <a:noFill/>
                </a:ln>
                <a:solidFill>
                  <a:srgbClr val="FFFF00"/>
                </a:solidFill>
                <a:effectLst/>
                <a:uLnTx/>
                <a:uFillTx/>
                <a:latin typeface="Times New Roman" pitchFamily="18" charset="0"/>
                <a:ea typeface="+mj-ea"/>
                <a:cs typeface="Times New Roman" pitchFamily="18" charset="0"/>
              </a:rPr>
              <a:t>From gap Five:</a:t>
            </a:r>
            <a:br>
              <a:rPr kumimoji="0" lang="en-US" sz="3000" b="1" i="0" u="sng" strike="noStrike" kern="0" cap="none" spc="0" normalizeH="0" baseline="0" noProof="0" dirty="0" smtClean="0">
                <a:ln>
                  <a:noFill/>
                </a:ln>
                <a:solidFill>
                  <a:srgbClr val="FFFF00"/>
                </a:solidFill>
                <a:effectLst/>
                <a:uLnTx/>
                <a:uFillTx/>
                <a:latin typeface="Times New Roman" pitchFamily="18" charset="0"/>
                <a:ea typeface="+mj-ea"/>
                <a:cs typeface="Times New Roman" pitchFamily="18" charset="0"/>
              </a:rPr>
            </a:br>
            <a:endParaRPr kumimoji="0" lang="ar-SA" sz="3000" b="1" i="0" u="sng" strike="noStrike" kern="0" cap="none" spc="0" normalizeH="0" baseline="0" noProof="0" dirty="0">
              <a:ln>
                <a:noFill/>
              </a:ln>
              <a:solidFill>
                <a:srgbClr val="FFFF00"/>
              </a:solidFill>
              <a:effectLst/>
              <a:uLnTx/>
              <a:uFillTx/>
              <a:latin typeface="Times New Roman" pitchFamily="18" charset="0"/>
              <a:ea typeface="+mj-ea"/>
              <a:cs typeface="Times New Roman" pitchFamily="18" charset="0"/>
            </a:endParaRPr>
          </a:p>
        </p:txBody>
      </p:sp>
      <p:sp>
        <p:nvSpPr>
          <p:cNvPr id="5" name="TextBox 4"/>
          <p:cNvSpPr txBox="1"/>
          <p:nvPr/>
        </p:nvSpPr>
        <p:spPr>
          <a:xfrm>
            <a:off x="718457" y="1854926"/>
            <a:ext cx="7876903" cy="4893647"/>
          </a:xfrm>
          <a:prstGeom prst="rect">
            <a:avLst/>
          </a:prstGeom>
          <a:noFill/>
        </p:spPr>
        <p:txBody>
          <a:bodyPr wrap="square" rtlCol="1">
            <a:spAutoFit/>
          </a:bodyPr>
          <a:lstStyle/>
          <a:p>
            <a:r>
              <a:rPr lang="en-US" dirty="0" smtClean="0"/>
              <a:t>Gap five discuss what customers expect about the company and then what their mangers  are perceives , we find that they expect from JAWWAL more they perceive. The following recommendation derives as a result of this gap. </a:t>
            </a:r>
          </a:p>
          <a:p>
            <a:pPr lvl="1">
              <a:buFont typeface="Arial" pitchFamily="34" charset="0"/>
              <a:buChar char="•"/>
            </a:pPr>
            <a:r>
              <a:rPr lang="en-US" dirty="0" smtClean="0"/>
              <a:t>Customers expect that their tangible were better than what are exist especially about equipment and physical facility appealing.</a:t>
            </a:r>
          </a:p>
          <a:p>
            <a:pPr lvl="1">
              <a:buFont typeface="Arial" pitchFamily="34" charset="0"/>
              <a:buChar char="•"/>
            </a:pPr>
            <a:r>
              <a:rPr lang="en-US" dirty="0" smtClean="0"/>
              <a:t>JAWWAL reliability must be restudy, customers expect that some of promise services not done, so they must done what they promise and on time, they must sympathize and reassure customers, farther more this company should be independent.</a:t>
            </a:r>
          </a:p>
          <a:p>
            <a:endParaRPr lang="ar-SA" dirty="0"/>
          </a:p>
        </p:txBody>
      </p:sp>
    </p:spTree>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83326" y="1332411"/>
            <a:ext cx="8183880" cy="5094515"/>
          </a:xfrm>
        </p:spPr>
        <p:txBody>
          <a:bodyPr/>
          <a:lstStyle/>
          <a:p>
            <a:pPr lvl="0">
              <a:buFont typeface="Arial" pitchFamily="34" charset="0"/>
              <a:buChar char="•"/>
            </a:pPr>
            <a:r>
              <a:rPr lang="en-US" sz="2800" dirty="0" smtClean="0">
                <a:solidFill>
                  <a:schemeClr val="bg1"/>
                </a:solidFill>
                <a:effectLst>
                  <a:outerShdw blurRad="38100" dist="38100" dir="2700000" algn="tl">
                    <a:srgbClr val="000000">
                      <a:alpha val="43137"/>
                    </a:srgbClr>
                  </a:outerShdw>
                </a:effectLst>
                <a:latin typeface="Times New Roman" pitchFamily="18" charset="0"/>
                <a:cs typeface="Times New Roman" pitchFamily="18" charset="0"/>
              </a:rPr>
              <a:t>This company should work hard to make customers trust the employees and to make them feel safe in their transactions. </a:t>
            </a:r>
            <a:br>
              <a:rPr lang="en-US" sz="2800" dirty="0" smtClean="0">
                <a:solidFill>
                  <a:schemeClr val="bg1"/>
                </a:solidFill>
                <a:effectLst>
                  <a:outerShdw blurRad="38100" dist="38100" dir="2700000" algn="tl">
                    <a:srgbClr val="000000">
                      <a:alpha val="43137"/>
                    </a:srgbClr>
                  </a:outerShdw>
                </a:effectLst>
                <a:latin typeface="Times New Roman" pitchFamily="18" charset="0"/>
                <a:cs typeface="Times New Roman" pitchFamily="18" charset="0"/>
              </a:rPr>
            </a:br>
            <a:r>
              <a:rPr lang="en-US" sz="2800" dirty="0" smtClean="0">
                <a:solidFill>
                  <a:schemeClr val="bg1"/>
                </a:solidFill>
                <a:effectLst>
                  <a:outerShdw blurRad="38100" dist="38100" dir="2700000" algn="tl">
                    <a:srgbClr val="000000">
                      <a:alpha val="43137"/>
                    </a:srgbClr>
                  </a:outerShdw>
                </a:effectLst>
                <a:latin typeface="Times New Roman" pitchFamily="18" charset="0"/>
                <a:cs typeface="Times New Roman" pitchFamily="18" charset="0"/>
              </a:rPr>
              <a:t/>
            </a:r>
            <a:br>
              <a:rPr lang="en-US" sz="2800" dirty="0" smtClean="0">
                <a:solidFill>
                  <a:schemeClr val="bg1"/>
                </a:solidFill>
                <a:effectLst>
                  <a:outerShdw blurRad="38100" dist="38100" dir="2700000" algn="tl">
                    <a:srgbClr val="000000">
                      <a:alpha val="43137"/>
                    </a:srgbClr>
                  </a:outerShdw>
                </a:effectLst>
                <a:latin typeface="Times New Roman" pitchFamily="18" charset="0"/>
                <a:cs typeface="Times New Roman" pitchFamily="18" charset="0"/>
              </a:rPr>
            </a:br>
            <a:r>
              <a:rPr lang="en-US" sz="2800" dirty="0" smtClean="0">
                <a:solidFill>
                  <a:schemeClr val="bg1"/>
                </a:solidFill>
                <a:effectLst>
                  <a:outerShdw blurRad="38100" dist="38100" dir="2700000" algn="tl">
                    <a:srgbClr val="000000">
                      <a:alpha val="43137"/>
                    </a:srgbClr>
                  </a:outerShdw>
                </a:effectLst>
                <a:latin typeface="Times New Roman" pitchFamily="18" charset="0"/>
                <a:cs typeface="Times New Roman" pitchFamily="18" charset="0"/>
              </a:rPr>
              <a:t>The company should work on employees to gets adequate support to do their jobs,</a:t>
            </a:r>
            <a:r>
              <a:rPr lang="en-US" sz="2800" u="sng" dirty="0" smtClean="0">
                <a:solidFill>
                  <a:schemeClr val="bg1"/>
                </a:solidFill>
                <a:effectLst>
                  <a:outerShdw blurRad="38100" dist="38100" dir="2700000" algn="tl">
                    <a:srgbClr val="000000">
                      <a:alpha val="43137"/>
                    </a:srgbClr>
                  </a:outerShdw>
                </a:effectLst>
                <a:latin typeface="Times New Roman" pitchFamily="18" charset="0"/>
                <a:cs typeface="Times New Roman" pitchFamily="18" charset="0"/>
              </a:rPr>
              <a:t> </a:t>
            </a:r>
            <a:r>
              <a:rPr lang="en-US" sz="2800" dirty="0" smtClean="0">
                <a:solidFill>
                  <a:schemeClr val="bg1"/>
                </a:solidFill>
                <a:effectLst>
                  <a:outerShdw blurRad="38100" dist="38100" dir="2700000" algn="tl">
                    <a:srgbClr val="000000">
                      <a:alpha val="43137"/>
                    </a:srgbClr>
                  </a:outerShdw>
                </a:effectLst>
                <a:latin typeface="Times New Roman" pitchFamily="18" charset="0"/>
                <a:cs typeface="Times New Roman" pitchFamily="18" charset="0"/>
              </a:rPr>
              <a:t>in addition to provide some services at heart to the customers.</a:t>
            </a:r>
            <a:r>
              <a:rPr lang="en-US" sz="2800" u="sng" dirty="0" smtClean="0">
                <a:solidFill>
                  <a:schemeClr val="bg1"/>
                </a:solidFill>
                <a:effectLst>
                  <a:outerShdw blurRad="38100" dist="38100" dir="2700000" algn="tl">
                    <a:srgbClr val="000000">
                      <a:alpha val="43137"/>
                    </a:srgbClr>
                  </a:outerShdw>
                </a:effectLst>
                <a:latin typeface="Times New Roman" pitchFamily="18" charset="0"/>
                <a:cs typeface="Times New Roman" pitchFamily="18" charset="0"/>
              </a:rPr>
              <a:t> </a:t>
            </a:r>
            <a:r>
              <a:rPr lang="en-US" sz="2800" dirty="0" smtClean="0">
                <a:solidFill>
                  <a:schemeClr val="bg1"/>
                </a:solidFill>
                <a:effectLst>
                  <a:outerShdw blurRad="38100" dist="38100" dir="2700000" algn="tl">
                    <a:srgbClr val="000000">
                      <a:alpha val="43137"/>
                    </a:srgbClr>
                  </a:outerShdw>
                </a:effectLst>
                <a:latin typeface="Times New Roman" pitchFamily="18" charset="0"/>
                <a:cs typeface="Times New Roman" pitchFamily="18" charset="0"/>
              </a:rPr>
              <a:t/>
            </a:r>
            <a:br>
              <a:rPr lang="en-US" sz="2800" dirty="0" smtClean="0">
                <a:solidFill>
                  <a:schemeClr val="bg1"/>
                </a:solidFill>
                <a:effectLst>
                  <a:outerShdw blurRad="38100" dist="38100" dir="2700000" algn="tl">
                    <a:srgbClr val="000000">
                      <a:alpha val="43137"/>
                    </a:srgbClr>
                  </a:outerShdw>
                </a:effectLst>
                <a:latin typeface="Times New Roman" pitchFamily="18" charset="0"/>
                <a:cs typeface="Times New Roman" pitchFamily="18" charset="0"/>
              </a:rPr>
            </a:br>
            <a:endParaRPr lang="ar-SA" sz="2800" dirty="0">
              <a:solidFill>
                <a:schemeClr val="bg1"/>
              </a:solidFill>
              <a:effectLst>
                <a:outerShdw blurRad="38100" dist="38100" dir="2700000" algn="tl">
                  <a:srgbClr val="000000">
                    <a:alpha val="43137"/>
                  </a:srgbClr>
                </a:outerShdw>
              </a:effectLst>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txBox="1">
            <a:spLocks/>
          </p:cNvSpPr>
          <p:nvPr/>
        </p:nvSpPr>
        <p:spPr bwMode="auto">
          <a:xfrm>
            <a:off x="838200" y="457200"/>
            <a:ext cx="77724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3000" b="1" i="0" u="sng" strike="noStrike" kern="0" cap="none" spc="0" normalizeH="0" baseline="0" noProof="0" dirty="0" smtClean="0">
                <a:ln>
                  <a:noFill/>
                </a:ln>
                <a:solidFill>
                  <a:srgbClr val="FFFF00"/>
                </a:solidFill>
                <a:effectLst/>
                <a:uLnTx/>
                <a:uFillTx/>
                <a:latin typeface="Times New Roman" pitchFamily="18" charset="0"/>
                <a:ea typeface="+mj-ea"/>
                <a:cs typeface="Times New Roman" pitchFamily="18" charset="0"/>
              </a:rPr>
              <a:t>From gap Seven:</a:t>
            </a:r>
            <a:br>
              <a:rPr kumimoji="0" lang="en-US" sz="3000" b="1" i="0" u="sng" strike="noStrike" kern="0" cap="none" spc="0" normalizeH="0" baseline="0" noProof="0" dirty="0" smtClean="0">
                <a:ln>
                  <a:noFill/>
                </a:ln>
                <a:solidFill>
                  <a:srgbClr val="FFFF00"/>
                </a:solidFill>
                <a:effectLst/>
                <a:uLnTx/>
                <a:uFillTx/>
                <a:latin typeface="Times New Roman" pitchFamily="18" charset="0"/>
                <a:ea typeface="+mj-ea"/>
                <a:cs typeface="Times New Roman" pitchFamily="18" charset="0"/>
              </a:rPr>
            </a:br>
            <a:endParaRPr kumimoji="0" lang="ar-SA" sz="3000" b="1" i="0" u="sng" strike="noStrike" kern="0" cap="none" spc="0" normalizeH="0" baseline="0" noProof="0" dirty="0">
              <a:ln>
                <a:noFill/>
              </a:ln>
              <a:solidFill>
                <a:srgbClr val="FFFF00"/>
              </a:solidFill>
              <a:effectLst/>
              <a:uLnTx/>
              <a:uFillTx/>
              <a:latin typeface="Times New Roman" pitchFamily="18" charset="0"/>
              <a:ea typeface="+mj-ea"/>
              <a:cs typeface="Times New Roman" pitchFamily="18" charset="0"/>
            </a:endParaRPr>
          </a:p>
        </p:txBody>
      </p:sp>
      <p:sp>
        <p:nvSpPr>
          <p:cNvPr id="8" name="TextBox 7"/>
          <p:cNvSpPr txBox="1"/>
          <p:nvPr/>
        </p:nvSpPr>
        <p:spPr>
          <a:xfrm>
            <a:off x="849086" y="2011680"/>
            <a:ext cx="7746274" cy="4093428"/>
          </a:xfrm>
          <a:prstGeom prst="rect">
            <a:avLst/>
          </a:prstGeom>
          <a:noFill/>
        </p:spPr>
        <p:txBody>
          <a:bodyPr wrap="square" rtlCol="1">
            <a:spAutoFit/>
          </a:bodyPr>
          <a:lstStyle/>
          <a:p>
            <a:r>
              <a:rPr lang="en-US" sz="2000" dirty="0" smtClean="0">
                <a:effectLst>
                  <a:outerShdw blurRad="38100" dist="38100" dir="2700000" algn="tl">
                    <a:srgbClr val="000000">
                      <a:alpha val="43137"/>
                    </a:srgbClr>
                  </a:outerShdw>
                </a:effectLst>
              </a:rPr>
              <a:t>This gap discus the discrepancy between employees perceptions and management perceptions, the existence of this gap is due to the different in understanding of customers expectations between managers and service providers. When we analyze collected data of gap seven we reach to the following recommendations:</a:t>
            </a:r>
          </a:p>
          <a:p>
            <a:endParaRPr lang="en-US" sz="2000" dirty="0" smtClean="0">
              <a:effectLst>
                <a:outerShdw blurRad="38100" dist="38100" dir="2700000" algn="tl">
                  <a:srgbClr val="000000">
                    <a:alpha val="43137"/>
                  </a:srgbClr>
                </a:outerShdw>
              </a:effectLst>
            </a:endParaRPr>
          </a:p>
          <a:p>
            <a:pPr lvl="1">
              <a:buFont typeface="Arial" pitchFamily="34" charset="0"/>
              <a:buChar char="•"/>
            </a:pPr>
            <a:r>
              <a:rPr lang="en-US" sz="2000" dirty="0" smtClean="0">
                <a:effectLst>
                  <a:outerShdw blurRad="38100" dist="38100" dir="2700000" algn="tl">
                    <a:srgbClr val="000000">
                      <a:alpha val="43137"/>
                    </a:srgbClr>
                  </a:outerShdw>
                </a:effectLst>
              </a:rPr>
              <a:t>Managers must be awareness of what employees do and give them a clear sense of direction.</a:t>
            </a:r>
          </a:p>
          <a:p>
            <a:pPr lvl="1">
              <a:buFont typeface="Arial" pitchFamily="34" charset="0"/>
              <a:buChar char="•"/>
            </a:pPr>
            <a:r>
              <a:rPr lang="en-US" sz="2000" dirty="0" smtClean="0">
                <a:effectLst>
                  <a:outerShdw blurRad="38100" dist="38100" dir="2700000" algn="tl">
                    <a:srgbClr val="000000">
                      <a:alpha val="43137"/>
                    </a:srgbClr>
                  </a:outerShdw>
                </a:effectLst>
              </a:rPr>
              <a:t>Employees should know what are the objective of the coming year.</a:t>
            </a:r>
          </a:p>
          <a:p>
            <a:pPr lvl="1">
              <a:buFont typeface="Arial" pitchFamily="34" charset="0"/>
              <a:buChar char="•"/>
            </a:pPr>
            <a:r>
              <a:rPr lang="en-US" sz="2000" dirty="0" smtClean="0">
                <a:effectLst>
                  <a:outerShdw blurRad="38100" dist="38100" dir="2700000" algn="tl">
                    <a:srgbClr val="000000">
                      <a:alpha val="43137"/>
                    </a:srgbClr>
                  </a:outerShdw>
                </a:effectLst>
              </a:rPr>
              <a:t>Managers should be fair in evaluation of employees.</a:t>
            </a:r>
          </a:p>
          <a:p>
            <a:pPr lvl="1">
              <a:buFont typeface="Arial" pitchFamily="34" charset="0"/>
              <a:buChar char="•"/>
            </a:pPr>
            <a:r>
              <a:rPr lang="en-US" sz="2000" dirty="0" smtClean="0">
                <a:effectLst>
                  <a:outerShdw blurRad="38100" dist="38100" dir="2700000" algn="tl">
                    <a:srgbClr val="000000">
                      <a:alpha val="43137"/>
                    </a:srgbClr>
                  </a:outerShdw>
                </a:effectLst>
              </a:rPr>
              <a:t>Managers should dealing with employees by micromanages, conduct productive meetings and manage their time properly.</a:t>
            </a:r>
          </a:p>
          <a:p>
            <a:endParaRPr lang="ar-SA" sz="2000" dirty="0">
              <a:effectLst>
                <a:outerShdw blurRad="38100" dist="38100" dir="2700000" algn="tl">
                  <a:srgbClr val="000000">
                    <a:alpha val="43137"/>
                  </a:srgbClr>
                </a:outerShdw>
              </a:effectLst>
            </a:endParaRPr>
          </a:p>
        </p:txBody>
      </p:sp>
    </p:spTree>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718457" y="1724297"/>
            <a:ext cx="7641771" cy="5324535"/>
          </a:xfrm>
          <a:prstGeom prst="rect">
            <a:avLst/>
          </a:prstGeom>
          <a:noFill/>
        </p:spPr>
        <p:txBody>
          <a:bodyPr wrap="square" rtlCol="1">
            <a:spAutoFit/>
          </a:bodyPr>
          <a:lstStyle/>
          <a:p>
            <a:pPr lvl="1">
              <a:buFont typeface="Arial" pitchFamily="34" charset="0"/>
              <a:buChar char="•"/>
            </a:pPr>
            <a:r>
              <a:rPr lang="en-US" sz="2000" dirty="0" smtClean="0"/>
              <a:t>Inform employees about professional standards, should give them positive feedback, encourage them to give their best to the department, give them constructive criticism and identify their need for development in addition to give them challenging assignments.</a:t>
            </a:r>
          </a:p>
          <a:p>
            <a:pPr lvl="1">
              <a:buFont typeface="Arial" pitchFamily="34" charset="0"/>
              <a:buChar char="•"/>
            </a:pPr>
            <a:r>
              <a:rPr lang="en-US" sz="2000" dirty="0" smtClean="0"/>
              <a:t>Managers should use effectively the resources available in their department , allow employees to take risk and make simple mistake to learn from these mistakes.</a:t>
            </a:r>
          </a:p>
          <a:p>
            <a:pPr lvl="1">
              <a:buFont typeface="Arial" pitchFamily="34" charset="0"/>
              <a:buChar char="•"/>
            </a:pPr>
            <a:r>
              <a:rPr lang="en-US" sz="2000" dirty="0" smtClean="0"/>
              <a:t>Encourage team work and collaboration among colleagues and welcome suggestions.</a:t>
            </a:r>
          </a:p>
          <a:p>
            <a:pPr lvl="1">
              <a:buFont typeface="Arial" pitchFamily="34" charset="0"/>
              <a:buChar char="•"/>
            </a:pPr>
            <a:r>
              <a:rPr lang="en-US" sz="2000" dirty="0" smtClean="0"/>
              <a:t>Managers should allow and welcome feedback about managers performance, acknowledge and discus conflicts with staff also to allow employees sufficient flexibility to meet their family and personal needs.</a:t>
            </a:r>
          </a:p>
          <a:p>
            <a:pPr lvl="1">
              <a:buFont typeface="Arial" pitchFamily="34" charset="0"/>
              <a:buChar char="•"/>
            </a:pPr>
            <a:r>
              <a:rPr lang="en-US" sz="2000" dirty="0" smtClean="0"/>
              <a:t>Mangers should do what they promise to the employees, and assign the right people to the right position. </a:t>
            </a:r>
          </a:p>
          <a:p>
            <a:pPr lvl="1">
              <a:buFont typeface="Arial" pitchFamily="34" charset="0"/>
              <a:buChar char="•"/>
            </a:pPr>
            <a:r>
              <a:rPr lang="en-US" sz="2000" dirty="0" smtClean="0"/>
              <a:t>Managers should supervise their staff always.</a:t>
            </a:r>
          </a:p>
          <a:p>
            <a:pPr lvl="1">
              <a:buFont typeface="Arial" pitchFamily="34" charset="0"/>
              <a:buChar char="•"/>
            </a:pPr>
            <a:endParaRPr lang="ar-SA" sz="2000" dirty="0"/>
          </a:p>
        </p:txBody>
      </p:sp>
    </p:spTree>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FF00"/>
                </a:solidFill>
                <a:latin typeface="Times New Roman" pitchFamily="18" charset="0"/>
                <a:cs typeface="Times New Roman" pitchFamily="18" charset="0"/>
              </a:rPr>
              <a:t>From positive Gap</a:t>
            </a:r>
            <a:endParaRPr lang="ar-SA" dirty="0">
              <a:solidFill>
                <a:srgbClr val="FFFF00"/>
              </a:solidFill>
              <a:latin typeface="Times New Roman" pitchFamily="18" charset="0"/>
              <a:cs typeface="Times New Roman" pitchFamily="18" charset="0"/>
            </a:endParaRPr>
          </a:p>
        </p:txBody>
      </p:sp>
      <p:sp>
        <p:nvSpPr>
          <p:cNvPr id="4" name="TextBox 3"/>
          <p:cNvSpPr txBox="1"/>
          <p:nvPr/>
        </p:nvSpPr>
        <p:spPr>
          <a:xfrm>
            <a:off x="796834" y="2024743"/>
            <a:ext cx="7641771" cy="4401205"/>
          </a:xfrm>
          <a:prstGeom prst="rect">
            <a:avLst/>
          </a:prstGeom>
          <a:noFill/>
        </p:spPr>
        <p:txBody>
          <a:bodyPr wrap="square" rtlCol="1">
            <a:spAutoFit/>
          </a:bodyPr>
          <a:lstStyle/>
          <a:p>
            <a:r>
              <a:rPr lang="en-US" sz="2000" dirty="0" smtClean="0"/>
              <a:t>There are two points in JAWWAL Company measured and have a good evolution. Analysis process show these point and we advise to save it.</a:t>
            </a:r>
          </a:p>
          <a:p>
            <a:r>
              <a:rPr lang="en-US" sz="2000" dirty="0" smtClean="0"/>
              <a:t>Good point comes from analysis of:</a:t>
            </a:r>
          </a:p>
          <a:p>
            <a:pPr marL="914400" lvl="1" indent="-457200">
              <a:buFont typeface="+mj-lt"/>
              <a:buAutoNum type="arabicPeriod"/>
            </a:pPr>
            <a:r>
              <a:rPr lang="en-US" sz="2000" dirty="0" smtClean="0"/>
              <a:t>Gap one: Customer's expectations versus management perceptions: the total weighted average of customers expectations is less than management perceptions and this is mean that customers expectations is covered and more than customers expectations are delivered.</a:t>
            </a:r>
          </a:p>
          <a:p>
            <a:pPr marL="914400" lvl="1" indent="-457200">
              <a:buFont typeface="+mj-lt"/>
              <a:buAutoNum type="arabicPeriod"/>
            </a:pPr>
            <a:r>
              <a:rPr lang="en-US" sz="2000" dirty="0" smtClean="0"/>
              <a:t>Gap six: the discrepancy between customer expectation and employees: the excitant of difference on this gap is that customer expect less than employee perceive that mean the employees cover customers expectations and more services were delivered.</a:t>
            </a:r>
          </a:p>
          <a:p>
            <a:endParaRPr lang="ar-SA" sz="2000" dirty="0"/>
          </a:p>
        </p:txBody>
      </p:sp>
    </p:spTree>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en-US" b="1" dirty="0" smtClean="0">
                <a:solidFill>
                  <a:srgbClr val="FFFF00"/>
                </a:solidFill>
                <a:latin typeface="Times New Roman" pitchFamily="18" charset="0"/>
                <a:cs typeface="Times New Roman" pitchFamily="18" charset="0"/>
              </a:rPr>
              <a:t>Conclusion:</a:t>
            </a:r>
            <a:r>
              <a:rPr lang="en-US" dirty="0" smtClean="0">
                <a:solidFill>
                  <a:srgbClr val="FFFF00"/>
                </a:solidFill>
                <a:latin typeface="Times New Roman" pitchFamily="18" charset="0"/>
                <a:cs typeface="Times New Roman" pitchFamily="18" charset="0"/>
              </a:rPr>
              <a:t/>
            </a:r>
            <a:br>
              <a:rPr lang="en-US" dirty="0" smtClean="0">
                <a:solidFill>
                  <a:srgbClr val="FFFF00"/>
                </a:solidFill>
                <a:latin typeface="Times New Roman" pitchFamily="18" charset="0"/>
                <a:cs typeface="Times New Roman" pitchFamily="18" charset="0"/>
              </a:rPr>
            </a:br>
            <a:endParaRPr lang="ar-SA" dirty="0">
              <a:solidFill>
                <a:srgbClr val="FFFF00"/>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561703" y="1854926"/>
            <a:ext cx="7968343" cy="2308324"/>
          </a:xfrm>
          <a:prstGeom prst="rect">
            <a:avLst/>
          </a:prstGeom>
          <a:noFill/>
        </p:spPr>
        <p:txBody>
          <a:bodyPr wrap="square" rtlCol="1">
            <a:spAutoFit/>
          </a:bodyPr>
          <a:lstStyle/>
          <a:p>
            <a:r>
              <a:rPr lang="en-US" sz="2000" dirty="0" smtClean="0"/>
              <a:t>in our project we </a:t>
            </a:r>
            <a:r>
              <a:rPr lang="en-US" sz="2000" dirty="0" smtClean="0">
                <a:solidFill>
                  <a:srgbClr val="FFFF00"/>
                </a:solidFill>
                <a:effectLst>
                  <a:outerShdw blurRad="38100" dist="38100" dir="2700000" algn="tl">
                    <a:srgbClr val="000000">
                      <a:alpha val="43137"/>
                    </a:srgbClr>
                  </a:outerShdw>
                </a:effectLst>
              </a:rPr>
              <a:t>work on service of quality as defined by </a:t>
            </a:r>
            <a:r>
              <a:rPr lang="en-US" sz="2000" u="sng" dirty="0" smtClean="0">
                <a:solidFill>
                  <a:srgbClr val="FFFF00"/>
                </a:solidFill>
                <a:effectLst>
                  <a:outerShdw blurRad="38100" dist="38100" dir="2700000" algn="tl">
                    <a:srgbClr val="000000">
                      <a:alpha val="43137"/>
                    </a:srgbClr>
                  </a:outerShdw>
                </a:effectLst>
              </a:rPr>
              <a:t>SERVQUAL</a:t>
            </a:r>
            <a:r>
              <a:rPr lang="en-US" sz="2000" dirty="0" smtClean="0">
                <a:solidFill>
                  <a:srgbClr val="FFFF00"/>
                </a:solidFill>
                <a:effectLst>
                  <a:outerShdw blurRad="38100" dist="38100" dir="2700000" algn="tl">
                    <a:srgbClr val="000000">
                      <a:alpha val="43137"/>
                    </a:srgbClr>
                  </a:outerShdw>
                </a:effectLst>
              </a:rPr>
              <a:t> and Model of Service Quality Gaps by </a:t>
            </a:r>
            <a:r>
              <a:rPr lang="en-US" sz="2000" u="sng" dirty="0" err="1" smtClean="0">
                <a:solidFill>
                  <a:srgbClr val="FFFF00"/>
                </a:solidFill>
                <a:effectLst>
                  <a:outerShdw blurRad="38100" dist="38100" dir="2700000" algn="tl">
                    <a:srgbClr val="000000">
                      <a:alpha val="43137"/>
                    </a:srgbClr>
                  </a:outerShdw>
                </a:effectLst>
              </a:rPr>
              <a:t>Arash</a:t>
            </a:r>
            <a:r>
              <a:rPr lang="en-US" sz="2000" u="sng" dirty="0" smtClean="0">
                <a:solidFill>
                  <a:srgbClr val="FFFF00"/>
                </a:solidFill>
                <a:effectLst>
                  <a:outerShdw blurRad="38100" dist="38100" dir="2700000" algn="tl">
                    <a:srgbClr val="000000">
                      <a:alpha val="43137"/>
                    </a:srgbClr>
                  </a:outerShdw>
                </a:effectLst>
              </a:rPr>
              <a:t> </a:t>
            </a:r>
            <a:r>
              <a:rPr lang="en-US" sz="2000" u="sng" dirty="0" err="1" smtClean="0">
                <a:solidFill>
                  <a:srgbClr val="FFFF00"/>
                </a:solidFill>
                <a:effectLst>
                  <a:outerShdw blurRad="38100" dist="38100" dir="2700000" algn="tl">
                    <a:srgbClr val="000000">
                      <a:alpha val="43137"/>
                    </a:srgbClr>
                  </a:outerShdw>
                </a:effectLst>
              </a:rPr>
              <a:t>Shahin</a:t>
            </a:r>
            <a:r>
              <a:rPr lang="en-US" sz="2000" u="sng" dirty="0" smtClean="0">
                <a:solidFill>
                  <a:srgbClr val="FFFF00"/>
                </a:solidFill>
                <a:effectLst>
                  <a:outerShdw blurRad="38100" dist="38100" dir="2700000" algn="tl">
                    <a:srgbClr val="000000">
                      <a:alpha val="43137"/>
                    </a:srgbClr>
                  </a:outerShdw>
                </a:effectLst>
              </a:rPr>
              <a:t> </a:t>
            </a:r>
            <a:r>
              <a:rPr lang="en-US" sz="2000" dirty="0" smtClean="0"/>
              <a:t>then </a:t>
            </a:r>
            <a:r>
              <a:rPr lang="en-US" sz="2000" dirty="0" smtClean="0"/>
              <a:t>we implement it on  (JAWWAL COMPONY) from this project we learning many things ,initially  learn  the nature of the work of the company and the most important services provided by its customers, And also we know the importance of service quality and its impact on the company's performance in all aspects.</a:t>
            </a:r>
          </a:p>
          <a:p>
            <a:endParaRPr lang="ar-SA" sz="2000" dirty="0"/>
          </a:p>
        </p:txBody>
      </p:sp>
      <p:sp>
        <p:nvSpPr>
          <p:cNvPr id="5" name="TextBox 4"/>
          <p:cNvSpPr txBox="1"/>
          <p:nvPr/>
        </p:nvSpPr>
        <p:spPr>
          <a:xfrm>
            <a:off x="496389" y="4101736"/>
            <a:ext cx="8007531" cy="2554545"/>
          </a:xfrm>
          <a:prstGeom prst="rect">
            <a:avLst/>
          </a:prstGeom>
          <a:noFill/>
        </p:spPr>
        <p:txBody>
          <a:bodyPr wrap="square" rtlCol="1">
            <a:spAutoFit/>
          </a:bodyPr>
          <a:lstStyle/>
          <a:p>
            <a:r>
              <a:rPr lang="en-US" sz="2000" dirty="0" smtClean="0"/>
              <a:t>Service quality is of the </a:t>
            </a:r>
            <a:r>
              <a:rPr lang="en-US" sz="2000" dirty="0" smtClean="0">
                <a:solidFill>
                  <a:srgbClr val="FFFF00"/>
                </a:solidFill>
              </a:rPr>
              <a:t>hot topics </a:t>
            </a:r>
            <a:r>
              <a:rPr lang="en-US" sz="2000" dirty="0" smtClean="0"/>
              <a:t>that consider every step in deliver services to the customers, and as customers become satisfy more and more they will  be loyal to their service provider. Hence, SERVQUAL model can be use by any services organization to measure the difference between different opinion using Gaps model, the last conclusion we reach to it is that; SERVQUAL model after we develop it is cover and measure almost every process within the company and every expected and percept services for the customers</a:t>
            </a:r>
            <a:endParaRPr lang="ar-SA" sz="2000" dirty="0"/>
          </a:p>
        </p:txBody>
      </p:sp>
      <p:sp>
        <p:nvSpPr>
          <p:cNvPr id="6" name="Title 3"/>
          <p:cNvSpPr txBox="1">
            <a:spLocks/>
          </p:cNvSpPr>
          <p:nvPr/>
        </p:nvSpPr>
        <p:spPr bwMode="auto">
          <a:xfrm>
            <a:off x="594360" y="459377"/>
            <a:ext cx="77724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3000" b="1" i="0" u="none" strike="noStrike" kern="0" cap="none" spc="0" normalizeH="0" baseline="0" noProof="0" smtClean="0">
                <a:ln>
                  <a:noFill/>
                </a:ln>
                <a:solidFill>
                  <a:srgbClr val="FFFF00"/>
                </a:solidFill>
                <a:effectLst/>
                <a:uLnTx/>
                <a:uFillTx/>
                <a:latin typeface="Times New Roman" pitchFamily="18" charset="0"/>
                <a:ea typeface="+mj-ea"/>
                <a:cs typeface="Times New Roman" pitchFamily="18" charset="0"/>
              </a:rPr>
              <a:t>Conclusion:</a:t>
            </a:r>
            <a:r>
              <a:rPr kumimoji="0" lang="en-US" sz="3000" b="0" i="0" u="none" strike="noStrike" kern="0" cap="none" spc="0" normalizeH="0" baseline="0" noProof="0" smtClean="0">
                <a:ln>
                  <a:noFill/>
                </a:ln>
                <a:solidFill>
                  <a:srgbClr val="FFFF00"/>
                </a:solidFill>
                <a:effectLst/>
                <a:uLnTx/>
                <a:uFillTx/>
                <a:latin typeface="Times New Roman" pitchFamily="18" charset="0"/>
                <a:ea typeface="+mj-ea"/>
                <a:cs typeface="Times New Roman" pitchFamily="18" charset="0"/>
              </a:rPr>
              <a:t/>
            </a:r>
            <a:br>
              <a:rPr kumimoji="0" lang="en-US" sz="3000" b="0" i="0" u="none" strike="noStrike" kern="0" cap="none" spc="0" normalizeH="0" baseline="0" noProof="0" smtClean="0">
                <a:ln>
                  <a:noFill/>
                </a:ln>
                <a:solidFill>
                  <a:srgbClr val="FFFF00"/>
                </a:solidFill>
                <a:effectLst/>
                <a:uLnTx/>
                <a:uFillTx/>
                <a:latin typeface="Times New Roman" pitchFamily="18" charset="0"/>
                <a:ea typeface="+mj-ea"/>
                <a:cs typeface="Times New Roman" pitchFamily="18" charset="0"/>
              </a:rPr>
            </a:br>
            <a:endParaRPr kumimoji="0" lang="ar-SA" sz="3000" b="0" i="0" u="none" strike="noStrike" kern="0" cap="none" spc="0" normalizeH="0" baseline="0" noProof="0" dirty="0">
              <a:ln>
                <a:noFill/>
              </a:ln>
              <a:solidFill>
                <a:srgbClr val="FFFF00"/>
              </a:solidFill>
              <a:effectLst/>
              <a:uLnTx/>
              <a:uFillTx/>
              <a:latin typeface="Times New Roman" pitchFamily="18" charset="0"/>
              <a:ea typeface="+mj-ea"/>
              <a:cs typeface="Times New Roman" pitchFamily="18" charset="0"/>
            </a:endParaRPr>
          </a:p>
        </p:txBody>
      </p:sp>
    </p:spTree>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063931" y="483327"/>
            <a:ext cx="4362995" cy="707886"/>
          </a:xfrm>
          <a:prstGeom prst="rect">
            <a:avLst/>
          </a:prstGeom>
          <a:solidFill>
            <a:srgbClr val="FFFF00"/>
          </a:solidFill>
        </p:spPr>
        <p:txBody>
          <a:bodyPr wrap="square" rtlCol="1">
            <a:spAutoFit/>
          </a:bodyPr>
          <a:lstStyle/>
          <a:p>
            <a:pPr algn="ctr"/>
            <a:r>
              <a:rPr lang="en-US" sz="40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THANK YOU</a:t>
            </a:r>
            <a:endParaRPr lang="ar-SA" sz="40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
        <p:nvSpPr>
          <p:cNvPr id="5" name="TextBox 4"/>
          <p:cNvSpPr txBox="1"/>
          <p:nvPr/>
        </p:nvSpPr>
        <p:spPr>
          <a:xfrm>
            <a:off x="2059576" y="6150114"/>
            <a:ext cx="4362995" cy="707886"/>
          </a:xfrm>
          <a:prstGeom prst="rect">
            <a:avLst/>
          </a:prstGeom>
          <a:solidFill>
            <a:srgbClr val="FFFF00"/>
          </a:solidFill>
        </p:spPr>
        <p:txBody>
          <a:bodyPr wrap="square" rtlCol="1">
            <a:spAutoFit/>
          </a:bodyPr>
          <a:lstStyle/>
          <a:p>
            <a:pPr algn="ctr"/>
            <a:r>
              <a:rPr lang="en-US" sz="40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ANY QUESTIONS</a:t>
            </a:r>
            <a:endParaRPr lang="ar-SA" sz="40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pic>
        <p:nvPicPr>
          <p:cNvPr id="6" name="Picture 5" descr="imagesCADCHF3B.jpg"/>
          <p:cNvPicPr>
            <a:picLocks noChangeAspect="1"/>
          </p:cNvPicPr>
          <p:nvPr/>
        </p:nvPicPr>
        <p:blipFill>
          <a:blip r:embed="rId2" cstate="print"/>
          <a:stretch>
            <a:fillRect/>
          </a:stretch>
        </p:blipFill>
        <p:spPr>
          <a:xfrm>
            <a:off x="2566987" y="2198370"/>
            <a:ext cx="3041817" cy="2922270"/>
          </a:xfrm>
          <a:prstGeom prst="ellipse">
            <a:avLst/>
          </a:prstGeom>
          <a:ln>
            <a:noFill/>
          </a:ln>
          <a:effectLst>
            <a:softEdge rad="112500"/>
          </a:effectLst>
        </p:spPr>
      </p:pic>
      <p:sp>
        <p:nvSpPr>
          <p:cNvPr id="9" name="Rectangle 8"/>
          <p:cNvSpPr/>
          <p:nvPr/>
        </p:nvSpPr>
        <p:spPr>
          <a:xfrm>
            <a:off x="7621302" y="3441680"/>
            <a:ext cx="537327" cy="3416320"/>
          </a:xfrm>
          <a:prstGeom prst="rect">
            <a:avLst/>
          </a:prstGeom>
          <a:noFill/>
        </p:spPr>
        <p:txBody>
          <a:bodyPr wrap="none" lIns="91440" tIns="45720" rIns="91440" bIns="45720">
            <a:spAutoFit/>
          </a:bodyPr>
          <a:lstStyle/>
          <a:p>
            <a:pPr algn="ctr"/>
            <a:r>
              <a:rPr lang="en-US" sz="5400" b="1" cap="none"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rPr>
              <a:t>?</a:t>
            </a:r>
          </a:p>
          <a:p>
            <a:pPr algn="ctr"/>
            <a:r>
              <a:rPr lang="en-US" sz="54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rPr>
              <a:t>?</a:t>
            </a:r>
          </a:p>
          <a:p>
            <a:pPr algn="ctr"/>
            <a:r>
              <a:rPr lang="en-US" sz="5400" b="1" cap="none"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rPr>
              <a:t>?</a:t>
            </a:r>
          </a:p>
          <a:p>
            <a:pPr algn="ctr"/>
            <a:r>
              <a:rPr lang="en-US" sz="54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rPr>
              <a:t>?</a:t>
            </a:r>
            <a:endParaRPr lang="en-US" sz="5400" b="1" cap="none"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endParaRPr>
          </a:p>
        </p:txBody>
      </p:sp>
      <p:sp>
        <p:nvSpPr>
          <p:cNvPr id="10" name="Rectangle 9"/>
          <p:cNvSpPr/>
          <p:nvPr/>
        </p:nvSpPr>
        <p:spPr>
          <a:xfrm>
            <a:off x="6441290" y="3441680"/>
            <a:ext cx="537327" cy="3416320"/>
          </a:xfrm>
          <a:prstGeom prst="rect">
            <a:avLst/>
          </a:prstGeom>
          <a:noFill/>
        </p:spPr>
        <p:txBody>
          <a:bodyPr wrap="none" lIns="91440" tIns="45720" rIns="91440" bIns="45720">
            <a:spAutoFit/>
          </a:bodyPr>
          <a:lstStyle/>
          <a:p>
            <a:pPr algn="ctr"/>
            <a:r>
              <a:rPr lang="en-US" sz="5400" b="1" cap="none"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rPr>
              <a:t>?</a:t>
            </a:r>
          </a:p>
          <a:p>
            <a:pPr algn="ctr"/>
            <a:r>
              <a:rPr lang="en-US" sz="54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rPr>
              <a:t>?</a:t>
            </a:r>
          </a:p>
          <a:p>
            <a:pPr algn="ctr"/>
            <a:r>
              <a:rPr lang="en-US" sz="5400" b="1" cap="none"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rPr>
              <a:t>?</a:t>
            </a:r>
          </a:p>
          <a:p>
            <a:pPr algn="ctr"/>
            <a:r>
              <a:rPr lang="en-US" sz="54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rPr>
              <a:t>?</a:t>
            </a:r>
            <a:endParaRPr lang="en-US" sz="5400" b="1" cap="none"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endParaRPr>
          </a:p>
        </p:txBody>
      </p:sp>
      <p:sp>
        <p:nvSpPr>
          <p:cNvPr id="11" name="Rectangle 10"/>
          <p:cNvSpPr/>
          <p:nvPr/>
        </p:nvSpPr>
        <p:spPr>
          <a:xfrm>
            <a:off x="2491954" y="3441680"/>
            <a:ext cx="537327" cy="3416320"/>
          </a:xfrm>
          <a:prstGeom prst="rect">
            <a:avLst/>
          </a:prstGeom>
          <a:noFill/>
        </p:spPr>
        <p:txBody>
          <a:bodyPr wrap="none" lIns="91440" tIns="45720" rIns="91440" bIns="45720">
            <a:spAutoFit/>
          </a:bodyPr>
          <a:lstStyle/>
          <a:p>
            <a:pPr algn="ctr"/>
            <a:r>
              <a:rPr lang="en-US" sz="5400" b="1" cap="none"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rPr>
              <a:t>?</a:t>
            </a:r>
          </a:p>
          <a:p>
            <a:pPr algn="ctr"/>
            <a:r>
              <a:rPr lang="en-US" sz="54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rPr>
              <a:t>?</a:t>
            </a:r>
          </a:p>
          <a:p>
            <a:pPr algn="ctr"/>
            <a:r>
              <a:rPr lang="en-US" sz="5400" b="1" cap="none"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rPr>
              <a:t>?</a:t>
            </a:r>
          </a:p>
          <a:p>
            <a:pPr algn="ctr"/>
            <a:r>
              <a:rPr lang="en-US" sz="54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rPr>
              <a:t>?</a:t>
            </a:r>
            <a:endParaRPr lang="en-US" sz="5400" b="1" cap="none"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endParaRPr>
          </a:p>
        </p:txBody>
      </p:sp>
      <p:sp>
        <p:nvSpPr>
          <p:cNvPr id="12" name="Rectangle 11"/>
          <p:cNvSpPr/>
          <p:nvPr/>
        </p:nvSpPr>
        <p:spPr>
          <a:xfrm>
            <a:off x="1181313" y="3441680"/>
            <a:ext cx="537327" cy="3416320"/>
          </a:xfrm>
          <a:prstGeom prst="rect">
            <a:avLst/>
          </a:prstGeom>
          <a:noFill/>
        </p:spPr>
        <p:txBody>
          <a:bodyPr wrap="none" lIns="91440" tIns="45720" rIns="91440" bIns="45720">
            <a:spAutoFit/>
          </a:bodyPr>
          <a:lstStyle/>
          <a:p>
            <a:pPr algn="ctr"/>
            <a:r>
              <a:rPr lang="en-US" sz="5400" b="1" cap="none"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rPr>
              <a:t>?</a:t>
            </a:r>
          </a:p>
          <a:p>
            <a:pPr algn="ctr"/>
            <a:r>
              <a:rPr lang="en-US" sz="54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rPr>
              <a:t>?</a:t>
            </a:r>
          </a:p>
          <a:p>
            <a:pPr algn="ctr"/>
            <a:r>
              <a:rPr lang="en-US" sz="5400" b="1" cap="none"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rPr>
              <a:t>?</a:t>
            </a:r>
          </a:p>
          <a:p>
            <a:pPr algn="ctr"/>
            <a:r>
              <a:rPr lang="en-US" sz="54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rPr>
              <a:t>?</a:t>
            </a:r>
            <a:endParaRPr lang="en-US" sz="5400" b="1" cap="none"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endParaRPr>
          </a:p>
        </p:txBody>
      </p:sp>
      <p:sp>
        <p:nvSpPr>
          <p:cNvPr id="13" name="Rectangle 12"/>
          <p:cNvSpPr/>
          <p:nvPr/>
        </p:nvSpPr>
        <p:spPr>
          <a:xfrm>
            <a:off x="0" y="3441680"/>
            <a:ext cx="537327" cy="3416320"/>
          </a:xfrm>
          <a:prstGeom prst="rect">
            <a:avLst/>
          </a:prstGeom>
          <a:noFill/>
        </p:spPr>
        <p:txBody>
          <a:bodyPr wrap="none" lIns="91440" tIns="45720" rIns="91440" bIns="45720">
            <a:spAutoFit/>
          </a:bodyPr>
          <a:lstStyle/>
          <a:p>
            <a:pPr algn="ctr"/>
            <a:r>
              <a:rPr lang="en-US" sz="5400" b="1" cap="none"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rPr>
              <a:t>?</a:t>
            </a:r>
          </a:p>
          <a:p>
            <a:pPr algn="ctr"/>
            <a:r>
              <a:rPr lang="en-US" sz="54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rPr>
              <a:t>?</a:t>
            </a:r>
          </a:p>
          <a:p>
            <a:pPr algn="ctr"/>
            <a:r>
              <a:rPr lang="en-US" sz="5400" b="1" cap="none"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rPr>
              <a:t>?</a:t>
            </a:r>
          </a:p>
          <a:p>
            <a:pPr algn="ctr"/>
            <a:r>
              <a:rPr lang="en-US" sz="54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rPr>
              <a:t>?</a:t>
            </a:r>
            <a:endParaRPr lang="en-US" sz="5400" b="1" cap="none"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endParaRPr>
          </a:p>
        </p:txBody>
      </p:sp>
      <p:sp>
        <p:nvSpPr>
          <p:cNvPr id="14" name="Rectangle 13"/>
          <p:cNvSpPr/>
          <p:nvPr/>
        </p:nvSpPr>
        <p:spPr>
          <a:xfrm>
            <a:off x="8606673" y="3441680"/>
            <a:ext cx="537327" cy="3416320"/>
          </a:xfrm>
          <a:prstGeom prst="rect">
            <a:avLst/>
          </a:prstGeom>
          <a:noFill/>
        </p:spPr>
        <p:txBody>
          <a:bodyPr wrap="none" lIns="91440" tIns="45720" rIns="91440" bIns="45720">
            <a:spAutoFit/>
          </a:bodyPr>
          <a:lstStyle/>
          <a:p>
            <a:pPr algn="ctr"/>
            <a:r>
              <a:rPr lang="en-US" sz="5400" b="1" cap="none"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rPr>
              <a:t>?</a:t>
            </a:r>
          </a:p>
          <a:p>
            <a:pPr algn="ctr"/>
            <a:r>
              <a:rPr lang="en-US" sz="54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rPr>
              <a:t>?</a:t>
            </a:r>
          </a:p>
          <a:p>
            <a:pPr algn="ctr"/>
            <a:r>
              <a:rPr lang="en-US" sz="5400" b="1" cap="none"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rPr>
              <a:t>?</a:t>
            </a:r>
          </a:p>
          <a:p>
            <a:pPr algn="ctr"/>
            <a:r>
              <a:rPr lang="en-US" sz="54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rPr>
              <a:t>?</a:t>
            </a:r>
            <a:endParaRPr lang="en-US" sz="5400" b="1" cap="none"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43345" y="371579"/>
            <a:ext cx="8229600" cy="1367590"/>
          </a:xfrm>
        </p:spPr>
        <p:txBody>
          <a:bodyPr>
            <a:normAutofit/>
          </a:bodyPr>
          <a:lstStyle/>
          <a:p>
            <a:r>
              <a:rPr lang="en-US" dirty="0" smtClean="0">
                <a:solidFill>
                  <a:srgbClr val="FFFF00"/>
                </a:solidFill>
              </a:rPr>
              <a:t>Special offer </a:t>
            </a:r>
            <a:r>
              <a:rPr lang="en-US" dirty="0" err="1" smtClean="0">
                <a:solidFill>
                  <a:srgbClr val="FFFF00"/>
                </a:solidFill>
              </a:rPr>
              <a:t>jawwal</a:t>
            </a:r>
            <a:r>
              <a:rPr lang="en-US" dirty="0" smtClean="0">
                <a:solidFill>
                  <a:srgbClr val="FFFF00"/>
                </a:solidFill>
              </a:rPr>
              <a:t> gives to its customer</a:t>
            </a:r>
            <a:endParaRPr lang="ar-SA" dirty="0">
              <a:solidFill>
                <a:srgbClr val="FFFF00"/>
              </a:solidFill>
            </a:endParaRPr>
          </a:p>
        </p:txBody>
      </p:sp>
      <p:sp>
        <p:nvSpPr>
          <p:cNvPr id="3" name="عنصر نائب للمحتوى 2"/>
          <p:cNvSpPr>
            <a:spLocks noGrp="1"/>
          </p:cNvSpPr>
          <p:nvPr>
            <p:ph idx="1"/>
          </p:nvPr>
        </p:nvSpPr>
        <p:spPr>
          <a:xfrm>
            <a:off x="457200" y="2143116"/>
            <a:ext cx="8229600" cy="4181484"/>
          </a:xfrm>
        </p:spPr>
        <p:txBody>
          <a:bodyPr/>
          <a:lstStyle/>
          <a:p>
            <a:pPr algn="l" rtl="0"/>
            <a:r>
              <a:rPr lang="en-US" dirty="0" smtClean="0"/>
              <a:t>Special offer make customer more satisfaction  and give company more profit with decreasing cost for  customer and with make more talking .</a:t>
            </a:r>
            <a:endParaRPr lang="ar-SA" dirty="0" smtClean="0"/>
          </a:p>
          <a:p>
            <a:pPr marL="274320" lvl="1" indent="-274320" algn="l" rtl="0">
              <a:buClr>
                <a:schemeClr val="accent3"/>
              </a:buClr>
              <a:buSzPct val="95000"/>
            </a:pPr>
            <a:r>
              <a:rPr lang="en-US" dirty="0" err="1" smtClean="0"/>
              <a:t>Wazarat</a:t>
            </a:r>
            <a:r>
              <a:rPr lang="en-US" dirty="0" smtClean="0"/>
              <a:t>  </a:t>
            </a:r>
          </a:p>
          <a:p>
            <a:pPr marL="274320" lvl="1" indent="-274320" algn="l" rtl="0">
              <a:buClr>
                <a:schemeClr val="accent3"/>
              </a:buClr>
              <a:buSzPct val="95000"/>
            </a:pPr>
            <a:r>
              <a:rPr lang="en-US" sz="2400" dirty="0" err="1" smtClean="0">
                <a:ea typeface="+mn-ea"/>
                <a:cs typeface="+mn-cs"/>
              </a:rPr>
              <a:t>Jawwal</a:t>
            </a:r>
            <a:r>
              <a:rPr lang="en-US" dirty="0" smtClean="0"/>
              <a:t> </a:t>
            </a:r>
            <a:r>
              <a:rPr lang="en-US" dirty="0" err="1" smtClean="0"/>
              <a:t>Thawani</a:t>
            </a:r>
            <a:endParaRPr lang="en-US" dirty="0" smtClean="0"/>
          </a:p>
          <a:p>
            <a:pPr algn="l" rtl="0"/>
            <a:r>
              <a:rPr lang="en-US" sz="2400" dirty="0" err="1" smtClean="0"/>
              <a:t>Dardesh</a:t>
            </a:r>
            <a:r>
              <a:rPr lang="en-US" sz="2400" dirty="0" smtClean="0"/>
              <a:t> Plan Package</a:t>
            </a:r>
          </a:p>
          <a:p>
            <a:pPr algn="l" rtl="0"/>
            <a:r>
              <a:rPr lang="en-US" sz="2400" dirty="0" smtClean="0"/>
              <a:t> Military Plan</a:t>
            </a:r>
          </a:p>
          <a:p>
            <a:pPr algn="l" rtl="0"/>
            <a:r>
              <a:rPr lang="en-US" sz="2400" dirty="0" err="1" smtClean="0"/>
              <a:t>Kartak</a:t>
            </a:r>
            <a:r>
              <a:rPr lang="en-US" sz="2400" dirty="0" smtClean="0"/>
              <a:t> Plan</a:t>
            </a:r>
          </a:p>
          <a:p>
            <a:pPr algn="l" rtl="0"/>
            <a:r>
              <a:rPr lang="en-US" sz="2400" dirty="0" smtClean="0"/>
              <a:t>Handicaps' Plan</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وان 3"/>
          <p:cNvSpPr>
            <a:spLocks noGrp="1"/>
          </p:cNvSpPr>
          <p:nvPr>
            <p:ph type="ctrTitle"/>
          </p:nvPr>
        </p:nvSpPr>
        <p:spPr>
          <a:xfrm>
            <a:off x="685800" y="1863436"/>
            <a:ext cx="7772400" cy="1143000"/>
          </a:xfrm>
        </p:spPr>
        <p:txBody>
          <a:bodyPr/>
          <a:lstStyle/>
          <a:p>
            <a:pPr algn="ctr"/>
            <a:r>
              <a:rPr lang="en-US" dirty="0" smtClean="0">
                <a:solidFill>
                  <a:srgbClr val="FFFF00"/>
                </a:solidFill>
              </a:rPr>
              <a:t>SERVQUAL MODEL</a:t>
            </a:r>
            <a:br>
              <a:rPr lang="en-US" dirty="0" smtClean="0">
                <a:solidFill>
                  <a:srgbClr val="FFFF00"/>
                </a:solidFill>
              </a:rPr>
            </a:br>
            <a:endParaRPr lang="ar-SA" dirty="0">
              <a:solidFill>
                <a:srgbClr val="FFFF00"/>
              </a:solidFill>
            </a:endParaRPr>
          </a:p>
        </p:txBody>
      </p:sp>
      <p:sp>
        <p:nvSpPr>
          <p:cNvPr id="5" name="عنوان فرعي 4"/>
          <p:cNvSpPr>
            <a:spLocks noGrp="1"/>
          </p:cNvSpPr>
          <p:nvPr>
            <p:ph type="subTitle" idx="1"/>
          </p:nvPr>
        </p:nvSpPr>
        <p:spPr>
          <a:xfrm>
            <a:off x="1482437" y="3075710"/>
            <a:ext cx="6400800" cy="2604654"/>
          </a:xfrm>
        </p:spPr>
        <p:txBody>
          <a:bodyPr>
            <a:normAutofit lnSpcReduction="10000"/>
          </a:bodyPr>
          <a:lstStyle/>
          <a:p>
            <a:pPr algn="l" rtl="0"/>
            <a:r>
              <a:rPr lang="en-US" dirty="0" smtClean="0"/>
              <a:t>SERVQUAL model was developed by </a:t>
            </a:r>
            <a:r>
              <a:rPr lang="en-US" dirty="0" err="1" smtClean="0"/>
              <a:t>Parasuraman</a:t>
            </a:r>
            <a:r>
              <a:rPr lang="en-US" dirty="0" smtClean="0"/>
              <a:t>, berry and </a:t>
            </a:r>
            <a:r>
              <a:rPr lang="en-US" dirty="0" err="1" smtClean="0"/>
              <a:t>zeithamel</a:t>
            </a:r>
            <a:r>
              <a:rPr lang="en-US" dirty="0" smtClean="0"/>
              <a:t>. And we develop it to close each gap within service quality then we apply it in telecommunication services especially on JAWWAL Company of mobile telecommunication.</a:t>
            </a:r>
          </a:p>
          <a:p>
            <a:pPr algn="l" rtl="0"/>
            <a:endParaRPr lang="en-US" dirty="0" smtClean="0"/>
          </a:p>
          <a:p>
            <a:pPr algn="l" rtl="0"/>
            <a:endParaRPr lang="ar-SA"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business1">
  <a:themeElements>
    <a:clrScheme name="">
      <a:dk1>
        <a:srgbClr val="FFFFFF"/>
      </a:dk1>
      <a:lt1>
        <a:srgbClr val="FFFFFF"/>
      </a:lt1>
      <a:dk2>
        <a:srgbClr val="FFFFFF"/>
      </a:dk2>
      <a:lt2>
        <a:srgbClr val="808080"/>
      </a:lt2>
      <a:accent1>
        <a:srgbClr val="33CCFF"/>
      </a:accent1>
      <a:accent2>
        <a:srgbClr val="99FF99"/>
      </a:accent2>
      <a:accent3>
        <a:srgbClr val="FFFFFF"/>
      </a:accent3>
      <a:accent4>
        <a:srgbClr val="DADADA"/>
      </a:accent4>
      <a:accent5>
        <a:srgbClr val="ADE2FF"/>
      </a:accent5>
      <a:accent6>
        <a:srgbClr val="8AE78A"/>
      </a:accent6>
      <a:hlink>
        <a:srgbClr val="FFFF99"/>
      </a:hlink>
      <a:folHlink>
        <a:srgbClr val="CCCCFF"/>
      </a:folHlink>
    </a:clrScheme>
    <a:fontScheme name="business1">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business1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business1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business1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business1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business1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business1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business1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
      <a:clrScheme name="business1 8">
        <a:dk1>
          <a:srgbClr val="808080"/>
        </a:dk1>
        <a:lt1>
          <a:srgbClr val="FFCCFF"/>
        </a:lt1>
        <a:dk2>
          <a:srgbClr val="FFCCCC"/>
        </a:dk2>
        <a:lt2>
          <a:srgbClr val="FFFFFF"/>
        </a:lt2>
        <a:accent1>
          <a:srgbClr val="990066"/>
        </a:accent1>
        <a:accent2>
          <a:srgbClr val="9C001A"/>
        </a:accent2>
        <a:accent3>
          <a:srgbClr val="FFE2E2"/>
        </a:accent3>
        <a:accent4>
          <a:srgbClr val="DAAEDA"/>
        </a:accent4>
        <a:accent5>
          <a:srgbClr val="CAAAB8"/>
        </a:accent5>
        <a:accent6>
          <a:srgbClr val="8D0016"/>
        </a:accent6>
        <a:hlink>
          <a:srgbClr val="CCCCFF"/>
        </a:hlink>
        <a:folHlink>
          <a:srgbClr val="B2B2B2"/>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business1</Template>
  <TotalTime>662</TotalTime>
  <Words>5027</Words>
  <Application>Microsoft Office PowerPoint</Application>
  <PresentationFormat>On-screen Show (4:3)</PresentationFormat>
  <Paragraphs>814</Paragraphs>
  <Slides>77</Slides>
  <Notes>1</Notes>
  <HiddenSlides>0</HiddenSlides>
  <MMClips>0</MMClips>
  <ScaleCrop>false</ScaleCrop>
  <HeadingPairs>
    <vt:vector size="4" baseType="variant">
      <vt:variant>
        <vt:lpstr>Theme</vt:lpstr>
      </vt:variant>
      <vt:variant>
        <vt:i4>1</vt:i4>
      </vt:variant>
      <vt:variant>
        <vt:lpstr>Slide Titles</vt:lpstr>
      </vt:variant>
      <vt:variant>
        <vt:i4>77</vt:i4>
      </vt:variant>
    </vt:vector>
  </HeadingPairs>
  <TitlesOfParts>
    <vt:vector size="78" baseType="lpstr">
      <vt:lpstr>business1</vt:lpstr>
      <vt:lpstr>Measuring Service Quality at Palestinian Telecommunication Company (Jawwal) using SERVQUAL model of service quality</vt:lpstr>
      <vt:lpstr>Introduction </vt:lpstr>
      <vt:lpstr>Slide 3</vt:lpstr>
      <vt:lpstr>Jawwal company</vt:lpstr>
      <vt:lpstr>JAWWAL Company Overview</vt:lpstr>
      <vt:lpstr>Jawwal Mission</vt:lpstr>
      <vt:lpstr>Slide 7</vt:lpstr>
      <vt:lpstr>Special offer jawwal gives to its customer</vt:lpstr>
      <vt:lpstr>SERVQUAL MODEL </vt:lpstr>
      <vt:lpstr>Methodology to measure service quality as mention by Parasuraman (1985; 1988) contains seven gap as shown in the figure (1) below:</vt:lpstr>
      <vt:lpstr>Service Quality</vt:lpstr>
      <vt:lpstr>Model of Service Quality Gaps</vt:lpstr>
      <vt:lpstr>Slide 13</vt:lpstr>
      <vt:lpstr>Gap1 </vt:lpstr>
      <vt:lpstr>seven tactics for service recovery</vt:lpstr>
      <vt:lpstr>Gap (2)</vt:lpstr>
      <vt:lpstr>Gap (3)</vt:lpstr>
      <vt:lpstr>Gap (4)</vt:lpstr>
      <vt:lpstr>Gap (5)</vt:lpstr>
      <vt:lpstr>Gap (6)</vt:lpstr>
      <vt:lpstr>Gap(7)</vt:lpstr>
      <vt:lpstr>Data collection</vt:lpstr>
      <vt:lpstr>DATA COLLECTION:</vt:lpstr>
      <vt:lpstr>Slide 24</vt:lpstr>
      <vt:lpstr>Slide 25</vt:lpstr>
      <vt:lpstr>Slide 26</vt:lpstr>
      <vt:lpstr>Slide 27</vt:lpstr>
      <vt:lpstr>Slide 28</vt:lpstr>
      <vt:lpstr>Slide 29</vt:lpstr>
      <vt:lpstr>Slide 30</vt:lpstr>
      <vt:lpstr>Slide 31</vt:lpstr>
      <vt:lpstr>Slide 32</vt:lpstr>
      <vt:lpstr>Slide 33</vt:lpstr>
      <vt:lpstr>Slide 34</vt:lpstr>
      <vt:lpstr>Slide 35</vt:lpstr>
      <vt:lpstr>Slide 36</vt:lpstr>
      <vt:lpstr>Slide 37</vt:lpstr>
      <vt:lpstr>Slide 38</vt:lpstr>
      <vt:lpstr>DATA ANALYSIS </vt:lpstr>
      <vt:lpstr>Slide 40</vt:lpstr>
      <vt:lpstr>Slide 41</vt:lpstr>
      <vt:lpstr>Slide 42</vt:lpstr>
      <vt:lpstr>Slide 43</vt:lpstr>
      <vt:lpstr>Slide 44</vt:lpstr>
      <vt:lpstr>Results </vt:lpstr>
      <vt:lpstr>Slide 46</vt:lpstr>
      <vt:lpstr>Slide 47</vt:lpstr>
      <vt:lpstr>Slide 48</vt:lpstr>
      <vt:lpstr>Gap 2</vt:lpstr>
      <vt:lpstr>Gap 2</vt:lpstr>
      <vt:lpstr>Gap 2</vt:lpstr>
      <vt:lpstr>Slide 52</vt:lpstr>
      <vt:lpstr>Slide 53</vt:lpstr>
      <vt:lpstr>Slide 54</vt:lpstr>
      <vt:lpstr>Slide 55</vt:lpstr>
      <vt:lpstr>Slide 56</vt:lpstr>
      <vt:lpstr>Slide 57</vt:lpstr>
      <vt:lpstr>Slide 58</vt:lpstr>
      <vt:lpstr>Slide 59</vt:lpstr>
      <vt:lpstr>Slide 60</vt:lpstr>
      <vt:lpstr>Slide 61</vt:lpstr>
      <vt:lpstr>Slide 62</vt:lpstr>
      <vt:lpstr>Slide 63</vt:lpstr>
      <vt:lpstr>RECOMMENDATION</vt:lpstr>
      <vt:lpstr>Slide 65</vt:lpstr>
      <vt:lpstr>Slide 66</vt:lpstr>
      <vt:lpstr>From gap three: </vt:lpstr>
      <vt:lpstr>Slide 68</vt:lpstr>
      <vt:lpstr>Slide 69</vt:lpstr>
      <vt:lpstr>Slide 70</vt:lpstr>
      <vt:lpstr>This company should work hard to make customers trust the employees and to make them feel safe in their transactions.   The company should work on employees to gets adequate support to do their jobs, in addition to provide some services at heart to the customers.  </vt:lpstr>
      <vt:lpstr>Slide 72</vt:lpstr>
      <vt:lpstr>Slide 73</vt:lpstr>
      <vt:lpstr>From positive Gap</vt:lpstr>
      <vt:lpstr>Conclusion: </vt:lpstr>
      <vt:lpstr>Slide 76</vt:lpstr>
      <vt:lpstr>Slide 77</vt:lpstr>
    </vt:vector>
  </TitlesOfParts>
  <Company>Presentation Magazine</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Business 1 Template</dc:title>
  <dc:creator>Presentation Magazine</dc:creator>
  <cp:lastModifiedBy>family</cp:lastModifiedBy>
  <cp:revision>38</cp:revision>
  <dcterms:created xsi:type="dcterms:W3CDTF">2005-01-17T10:29:38Z</dcterms:created>
  <dcterms:modified xsi:type="dcterms:W3CDTF">2011-04-20T21:15:29Z</dcterms:modified>
</cp:coreProperties>
</file>