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2" r:id="rId1"/>
  </p:sldMasterIdLst>
  <p:sldIdLst>
    <p:sldId id="259" r:id="rId2"/>
    <p:sldId id="260" r:id="rId3"/>
    <p:sldId id="261" r:id="rId4"/>
    <p:sldId id="262" r:id="rId5"/>
    <p:sldId id="291" r:id="rId6"/>
    <p:sldId id="290" r:id="rId7"/>
    <p:sldId id="265" r:id="rId8"/>
    <p:sldId id="292" r:id="rId9"/>
    <p:sldId id="296" r:id="rId10"/>
    <p:sldId id="268" r:id="rId11"/>
    <p:sldId id="269" r:id="rId12"/>
    <p:sldId id="297" r:id="rId13"/>
    <p:sldId id="295" r:id="rId14"/>
    <p:sldId id="293" r:id="rId15"/>
    <p:sldId id="270" r:id="rId16"/>
    <p:sldId id="294" r:id="rId17"/>
    <p:sldId id="271" r:id="rId18"/>
    <p:sldId id="272" r:id="rId19"/>
    <p:sldId id="274" r:id="rId20"/>
    <p:sldId id="275" r:id="rId21"/>
    <p:sldId id="276" r:id="rId22"/>
    <p:sldId id="277" r:id="rId23"/>
    <p:sldId id="278" r:id="rId24"/>
    <p:sldId id="279" r:id="rId25"/>
    <p:sldId id="280" r:id="rId26"/>
    <p:sldId id="288" r:id="rId27"/>
    <p:sldId id="281" r:id="rId28"/>
    <p:sldId id="282" r:id="rId29"/>
    <p:sldId id="283" r:id="rId30"/>
    <p:sldId id="284" r:id="rId31"/>
    <p:sldId id="285" r:id="rId32"/>
    <p:sldId id="286" r:id="rId33"/>
    <p:sldId id="287" r:id="rId34"/>
    <p:sldId id="289"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C9C0BA-E21A-4883-900D-F2A96E22075B}" v="105" dt="2021-06-05T14:33:31.820"/>
    <p1510:client id="{056FFF5D-FF7C-4142-A0ED-16383CFFA7DE}" v="3112" dt="2021-06-04T20:30:18.765"/>
    <p1510:client id="{B88BC958-4FD9-4F81-A0AF-E3C9C35FD07E}" v="22" dt="2021-06-04T20:51:00.42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65" autoAdjust="0"/>
    <p:restoredTop sz="94660"/>
  </p:normalViewPr>
  <p:slideViewPr>
    <p:cSldViewPr snapToGrid="0">
      <p:cViewPr varScale="1">
        <p:scale>
          <a:sx n="47" d="100"/>
          <a:sy n="47" d="100"/>
        </p:scale>
        <p:origin x="61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4DB9A4-CEE5-4A86-9B1C-C5D36F25EB80}"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397F0C3F-E2F3-42F2-8758-E37A7CCAAEA9}">
      <dgm:prSet/>
      <dgm:spPr/>
      <dgm:t>
        <a:bodyPr/>
        <a:lstStyle/>
        <a:p>
          <a:r>
            <a:rPr lang="en-US" dirty="0"/>
            <a:t>•INTRODUCTION </a:t>
          </a:r>
        </a:p>
      </dgm:t>
    </dgm:pt>
    <dgm:pt modelId="{4F94DBED-4B4F-4305-900F-716AE579D7E5}" type="parTrans" cxnId="{583C8127-59B5-4DF7-9E28-2A3D69DCB594}">
      <dgm:prSet/>
      <dgm:spPr/>
      <dgm:t>
        <a:bodyPr/>
        <a:lstStyle/>
        <a:p>
          <a:endParaRPr lang="en-US"/>
        </a:p>
      </dgm:t>
    </dgm:pt>
    <dgm:pt modelId="{F45B32B0-DC8B-465A-BB08-EF0BF67240E6}" type="sibTrans" cxnId="{583C8127-59B5-4DF7-9E28-2A3D69DCB594}">
      <dgm:prSet/>
      <dgm:spPr/>
      <dgm:t>
        <a:bodyPr/>
        <a:lstStyle/>
        <a:p>
          <a:endParaRPr lang="en-US"/>
        </a:p>
      </dgm:t>
    </dgm:pt>
    <dgm:pt modelId="{66BCB9DC-E303-434F-9054-DC7CB56996FA}">
      <dgm:prSet/>
      <dgm:spPr/>
      <dgm:t>
        <a:bodyPr/>
        <a:lstStyle/>
        <a:p>
          <a:r>
            <a:rPr lang="en-US" dirty="0"/>
            <a:t>•PROBLEM STATEMENT </a:t>
          </a:r>
        </a:p>
      </dgm:t>
    </dgm:pt>
    <dgm:pt modelId="{9ED76297-810D-49DB-AA34-63855D21ED51}" type="parTrans" cxnId="{A1BAD7D7-B9C0-4526-BA7C-16236C4EF4B0}">
      <dgm:prSet/>
      <dgm:spPr/>
      <dgm:t>
        <a:bodyPr/>
        <a:lstStyle/>
        <a:p>
          <a:endParaRPr lang="en-US"/>
        </a:p>
      </dgm:t>
    </dgm:pt>
    <dgm:pt modelId="{620A2234-D180-4FC2-91AB-B7C6DABB9BDD}" type="sibTrans" cxnId="{A1BAD7D7-B9C0-4526-BA7C-16236C4EF4B0}">
      <dgm:prSet/>
      <dgm:spPr/>
      <dgm:t>
        <a:bodyPr/>
        <a:lstStyle/>
        <a:p>
          <a:endParaRPr lang="en-US"/>
        </a:p>
      </dgm:t>
    </dgm:pt>
    <dgm:pt modelId="{652050AE-A756-4852-B424-60419B27FE98}">
      <dgm:prSet/>
      <dgm:spPr/>
      <dgm:t>
        <a:bodyPr/>
        <a:lstStyle/>
        <a:p>
          <a:pPr rtl="0"/>
          <a:r>
            <a:rPr lang="en-US" dirty="0"/>
            <a:t>•</a:t>
          </a:r>
          <a:r>
            <a:rPr lang="en-US" dirty="0">
              <a:latin typeface="Aharoni"/>
            </a:rPr>
            <a:t>FLOW CHART</a:t>
          </a:r>
          <a:r>
            <a:rPr lang="en-US" dirty="0"/>
            <a:t> </a:t>
          </a:r>
          <a:r>
            <a:rPr lang="en-US" dirty="0">
              <a:latin typeface="Aharoni"/>
            </a:rPr>
            <a:t> </a:t>
          </a:r>
          <a:endParaRPr lang="en-US" dirty="0"/>
        </a:p>
      </dgm:t>
    </dgm:pt>
    <dgm:pt modelId="{95A8C081-6781-42E2-BAAC-9D73FF625D7A}" type="parTrans" cxnId="{871DF164-7530-4DC6-B879-9E54DA0D9BF4}">
      <dgm:prSet/>
      <dgm:spPr/>
      <dgm:t>
        <a:bodyPr/>
        <a:lstStyle/>
        <a:p>
          <a:endParaRPr lang="en-US"/>
        </a:p>
      </dgm:t>
    </dgm:pt>
    <dgm:pt modelId="{42601D98-B83A-4FD9-954F-3CF77A33E14B}" type="sibTrans" cxnId="{871DF164-7530-4DC6-B879-9E54DA0D9BF4}">
      <dgm:prSet/>
      <dgm:spPr/>
      <dgm:t>
        <a:bodyPr/>
        <a:lstStyle/>
        <a:p>
          <a:endParaRPr lang="en-US"/>
        </a:p>
      </dgm:t>
    </dgm:pt>
    <dgm:pt modelId="{753B8610-24B4-4560-9DBF-B75DF3BFDD32}">
      <dgm:prSet/>
      <dgm:spPr/>
      <dgm:t>
        <a:bodyPr/>
        <a:lstStyle/>
        <a:p>
          <a:pPr rtl="0"/>
          <a:r>
            <a:rPr lang="en-US" dirty="0"/>
            <a:t>•DESIGN</a:t>
          </a:r>
          <a:r>
            <a:rPr lang="en-US" dirty="0">
              <a:latin typeface="Aharoni"/>
            </a:rPr>
            <a:t> SYSTEM </a:t>
          </a:r>
          <a:endParaRPr lang="en-US" dirty="0"/>
        </a:p>
      </dgm:t>
    </dgm:pt>
    <dgm:pt modelId="{950A385F-779C-48F7-BE48-2B4C6D9D9B79}" type="parTrans" cxnId="{849D9589-838E-4701-8698-7A76B57AA9A4}">
      <dgm:prSet/>
      <dgm:spPr/>
      <dgm:t>
        <a:bodyPr/>
        <a:lstStyle/>
        <a:p>
          <a:endParaRPr lang="en-US"/>
        </a:p>
      </dgm:t>
    </dgm:pt>
    <dgm:pt modelId="{9753ED67-A279-4EBF-8F24-5D1526F6C363}" type="sibTrans" cxnId="{849D9589-838E-4701-8698-7A76B57AA9A4}">
      <dgm:prSet/>
      <dgm:spPr/>
      <dgm:t>
        <a:bodyPr/>
        <a:lstStyle/>
        <a:p>
          <a:endParaRPr lang="en-US"/>
        </a:p>
      </dgm:t>
    </dgm:pt>
    <dgm:pt modelId="{BDF27343-CB26-455E-86A4-9D63A9EFD14F}">
      <dgm:prSet/>
      <dgm:spPr/>
      <dgm:t>
        <a:bodyPr/>
        <a:lstStyle/>
        <a:p>
          <a:r>
            <a:rPr lang="en-US" dirty="0"/>
            <a:t>•CONCLUSION </a:t>
          </a:r>
        </a:p>
      </dgm:t>
    </dgm:pt>
    <dgm:pt modelId="{773851AE-E8B7-40F5-8A50-A8CF901F5E92}" type="parTrans" cxnId="{2520FFFF-427C-420B-A483-BE8FF04B2CCF}">
      <dgm:prSet/>
      <dgm:spPr/>
      <dgm:t>
        <a:bodyPr/>
        <a:lstStyle/>
        <a:p>
          <a:endParaRPr lang="en-US"/>
        </a:p>
      </dgm:t>
    </dgm:pt>
    <dgm:pt modelId="{18CC5FB5-0C26-40C9-9B9E-ACE07EB774B4}" type="sibTrans" cxnId="{2520FFFF-427C-420B-A483-BE8FF04B2CCF}">
      <dgm:prSet/>
      <dgm:spPr/>
      <dgm:t>
        <a:bodyPr/>
        <a:lstStyle/>
        <a:p>
          <a:endParaRPr lang="en-US"/>
        </a:p>
      </dgm:t>
    </dgm:pt>
    <dgm:pt modelId="{2F253CEF-63AC-46BB-9E85-37057828FE8E}">
      <dgm:prSet phldr="0"/>
      <dgm:spPr/>
      <dgm:t>
        <a:bodyPr/>
        <a:lstStyle/>
        <a:p>
          <a:pPr rtl="0"/>
          <a:r>
            <a:rPr lang="en-US" dirty="0"/>
            <a:t>•FEASIBILITY  STUDY </a:t>
          </a:r>
        </a:p>
      </dgm:t>
    </dgm:pt>
    <dgm:pt modelId="{5CC5C8DD-8FD6-4ACB-A2B6-99B0BF7A2559}" type="parTrans" cxnId="{43A1A1B3-E62A-47DC-A1E2-1FE7159A4770}">
      <dgm:prSet/>
      <dgm:spPr/>
    </dgm:pt>
    <dgm:pt modelId="{4B3D3CD2-7961-494D-BCC8-F250DBACCE7C}" type="sibTrans" cxnId="{43A1A1B3-E62A-47DC-A1E2-1FE7159A4770}">
      <dgm:prSet/>
      <dgm:spPr/>
      <dgm:t>
        <a:bodyPr/>
        <a:lstStyle/>
        <a:p>
          <a:endParaRPr lang="en-US"/>
        </a:p>
      </dgm:t>
    </dgm:pt>
    <dgm:pt modelId="{A6FCABF8-B2E9-477E-915E-72C9684B7F3E}">
      <dgm:prSet phldr="0"/>
      <dgm:spPr/>
      <dgm:t>
        <a:bodyPr/>
        <a:lstStyle/>
        <a:p>
          <a:r>
            <a:rPr lang="en-US" dirty="0"/>
            <a:t>•</a:t>
          </a:r>
          <a:r>
            <a:rPr lang="en-US" dirty="0">
              <a:latin typeface="Aharoni"/>
            </a:rPr>
            <a:t>CALCULATION</a:t>
          </a:r>
          <a:endParaRPr lang="en-US" dirty="0"/>
        </a:p>
      </dgm:t>
    </dgm:pt>
    <dgm:pt modelId="{47B24D7B-9D42-454B-B749-96E6BFCE0B77}" type="parTrans" cxnId="{C22744BA-55E4-4330-85DB-D2EE63AE57D6}">
      <dgm:prSet/>
      <dgm:spPr/>
    </dgm:pt>
    <dgm:pt modelId="{59FC2245-F3B1-4B9C-A803-0003B4765208}" type="sibTrans" cxnId="{C22744BA-55E4-4330-85DB-D2EE63AE57D6}">
      <dgm:prSet/>
      <dgm:spPr/>
      <dgm:t>
        <a:bodyPr/>
        <a:lstStyle/>
        <a:p>
          <a:endParaRPr lang="en-US"/>
        </a:p>
      </dgm:t>
    </dgm:pt>
    <dgm:pt modelId="{67FA1A2E-EA38-4572-BEA3-2A2FDB3DCA56}" type="pres">
      <dgm:prSet presAssocID="{484DB9A4-CEE5-4A86-9B1C-C5D36F25EB80}" presName="linear" presStyleCnt="0">
        <dgm:presLayoutVars>
          <dgm:animLvl val="lvl"/>
          <dgm:resizeHandles val="exact"/>
        </dgm:presLayoutVars>
      </dgm:prSet>
      <dgm:spPr/>
      <dgm:t>
        <a:bodyPr/>
        <a:lstStyle/>
        <a:p>
          <a:endParaRPr lang="en-US"/>
        </a:p>
      </dgm:t>
    </dgm:pt>
    <dgm:pt modelId="{54C3ED07-9BFD-4D57-B264-7AC6A76644AD}" type="pres">
      <dgm:prSet presAssocID="{397F0C3F-E2F3-42F2-8758-E37A7CCAAEA9}" presName="parentText" presStyleLbl="node1" presStyleIdx="0" presStyleCnt="7">
        <dgm:presLayoutVars>
          <dgm:chMax val="0"/>
          <dgm:bulletEnabled val="1"/>
        </dgm:presLayoutVars>
      </dgm:prSet>
      <dgm:spPr/>
      <dgm:t>
        <a:bodyPr/>
        <a:lstStyle/>
        <a:p>
          <a:endParaRPr lang="en-US"/>
        </a:p>
      </dgm:t>
    </dgm:pt>
    <dgm:pt modelId="{CE8E472F-8A35-4194-BF47-435A42B1B875}" type="pres">
      <dgm:prSet presAssocID="{F45B32B0-DC8B-465A-BB08-EF0BF67240E6}" presName="spacer" presStyleCnt="0"/>
      <dgm:spPr/>
    </dgm:pt>
    <dgm:pt modelId="{9D55F836-50C7-40BB-8AFE-71D496F3830E}" type="pres">
      <dgm:prSet presAssocID="{66BCB9DC-E303-434F-9054-DC7CB56996FA}" presName="parentText" presStyleLbl="node1" presStyleIdx="1" presStyleCnt="7">
        <dgm:presLayoutVars>
          <dgm:chMax val="0"/>
          <dgm:bulletEnabled val="1"/>
        </dgm:presLayoutVars>
      </dgm:prSet>
      <dgm:spPr/>
      <dgm:t>
        <a:bodyPr/>
        <a:lstStyle/>
        <a:p>
          <a:endParaRPr lang="en-US"/>
        </a:p>
      </dgm:t>
    </dgm:pt>
    <dgm:pt modelId="{A18260AF-16B0-44A4-8495-7ABCCBF2BEE3}" type="pres">
      <dgm:prSet presAssocID="{620A2234-D180-4FC2-91AB-B7C6DABB9BDD}" presName="spacer" presStyleCnt="0"/>
      <dgm:spPr/>
    </dgm:pt>
    <dgm:pt modelId="{F829BFF4-6FC4-4B43-A77E-ECC5FB2AED0C}" type="pres">
      <dgm:prSet presAssocID="{652050AE-A756-4852-B424-60419B27FE98}" presName="parentText" presStyleLbl="node1" presStyleIdx="2" presStyleCnt="7">
        <dgm:presLayoutVars>
          <dgm:chMax val="0"/>
          <dgm:bulletEnabled val="1"/>
        </dgm:presLayoutVars>
      </dgm:prSet>
      <dgm:spPr/>
      <dgm:t>
        <a:bodyPr/>
        <a:lstStyle/>
        <a:p>
          <a:endParaRPr lang="en-US"/>
        </a:p>
      </dgm:t>
    </dgm:pt>
    <dgm:pt modelId="{75F0842D-512A-4B82-ABBD-BF3AD7158FA2}" type="pres">
      <dgm:prSet presAssocID="{42601D98-B83A-4FD9-954F-3CF77A33E14B}" presName="spacer" presStyleCnt="0"/>
      <dgm:spPr/>
    </dgm:pt>
    <dgm:pt modelId="{B7C498D5-67BF-458A-BC9C-1098E4730690}" type="pres">
      <dgm:prSet presAssocID="{753B8610-24B4-4560-9DBF-B75DF3BFDD32}" presName="parentText" presStyleLbl="node1" presStyleIdx="3" presStyleCnt="7">
        <dgm:presLayoutVars>
          <dgm:chMax val="0"/>
          <dgm:bulletEnabled val="1"/>
        </dgm:presLayoutVars>
      </dgm:prSet>
      <dgm:spPr/>
      <dgm:t>
        <a:bodyPr/>
        <a:lstStyle/>
        <a:p>
          <a:endParaRPr lang="en-US"/>
        </a:p>
      </dgm:t>
    </dgm:pt>
    <dgm:pt modelId="{4D32B015-B498-42D0-93EE-70FAA8C2BAE0}" type="pres">
      <dgm:prSet presAssocID="{9753ED67-A279-4EBF-8F24-5D1526F6C363}" presName="spacer" presStyleCnt="0"/>
      <dgm:spPr/>
    </dgm:pt>
    <dgm:pt modelId="{68F80256-76C2-40AF-88A4-CF096E857BEA}" type="pres">
      <dgm:prSet presAssocID="{2F253CEF-63AC-46BB-9E85-37057828FE8E}" presName="parentText" presStyleLbl="node1" presStyleIdx="4" presStyleCnt="7">
        <dgm:presLayoutVars>
          <dgm:chMax val="0"/>
          <dgm:bulletEnabled val="1"/>
        </dgm:presLayoutVars>
      </dgm:prSet>
      <dgm:spPr/>
      <dgm:t>
        <a:bodyPr/>
        <a:lstStyle/>
        <a:p>
          <a:endParaRPr lang="en-US"/>
        </a:p>
      </dgm:t>
    </dgm:pt>
    <dgm:pt modelId="{DEDC23E3-672A-45EC-861A-27BC330AE980}" type="pres">
      <dgm:prSet presAssocID="{4B3D3CD2-7961-494D-BCC8-F250DBACCE7C}" presName="spacer" presStyleCnt="0"/>
      <dgm:spPr/>
    </dgm:pt>
    <dgm:pt modelId="{C6EFA6EA-7524-4E38-8569-340547AAC4B2}" type="pres">
      <dgm:prSet presAssocID="{A6FCABF8-B2E9-477E-915E-72C9684B7F3E}" presName="parentText" presStyleLbl="node1" presStyleIdx="5" presStyleCnt="7">
        <dgm:presLayoutVars>
          <dgm:chMax val="0"/>
          <dgm:bulletEnabled val="1"/>
        </dgm:presLayoutVars>
      </dgm:prSet>
      <dgm:spPr/>
      <dgm:t>
        <a:bodyPr/>
        <a:lstStyle/>
        <a:p>
          <a:endParaRPr lang="en-US"/>
        </a:p>
      </dgm:t>
    </dgm:pt>
    <dgm:pt modelId="{67BD8670-DA07-4F67-A025-8C92482BC99F}" type="pres">
      <dgm:prSet presAssocID="{59FC2245-F3B1-4B9C-A803-0003B4765208}" presName="spacer" presStyleCnt="0"/>
      <dgm:spPr/>
    </dgm:pt>
    <dgm:pt modelId="{5717BC9E-514A-41DB-A688-2F2485AB485D}" type="pres">
      <dgm:prSet presAssocID="{BDF27343-CB26-455E-86A4-9D63A9EFD14F}" presName="parentText" presStyleLbl="node1" presStyleIdx="6" presStyleCnt="7">
        <dgm:presLayoutVars>
          <dgm:chMax val="0"/>
          <dgm:bulletEnabled val="1"/>
        </dgm:presLayoutVars>
      </dgm:prSet>
      <dgm:spPr/>
      <dgm:t>
        <a:bodyPr/>
        <a:lstStyle/>
        <a:p>
          <a:endParaRPr lang="en-US"/>
        </a:p>
      </dgm:t>
    </dgm:pt>
  </dgm:ptLst>
  <dgm:cxnLst>
    <dgm:cxn modelId="{36D618B9-E046-485B-8F05-A3C299EA70BB}" type="presOf" srcId="{2F253CEF-63AC-46BB-9E85-37057828FE8E}" destId="{68F80256-76C2-40AF-88A4-CF096E857BEA}" srcOrd="0" destOrd="0" presId="urn:microsoft.com/office/officeart/2005/8/layout/vList2"/>
    <dgm:cxn modelId="{583C8127-59B5-4DF7-9E28-2A3D69DCB594}" srcId="{484DB9A4-CEE5-4A86-9B1C-C5D36F25EB80}" destId="{397F0C3F-E2F3-42F2-8758-E37A7CCAAEA9}" srcOrd="0" destOrd="0" parTransId="{4F94DBED-4B4F-4305-900F-716AE579D7E5}" sibTransId="{F45B32B0-DC8B-465A-BB08-EF0BF67240E6}"/>
    <dgm:cxn modelId="{0C8FCD45-7712-482C-BCCD-4DE4CF3304A1}" type="presOf" srcId="{652050AE-A756-4852-B424-60419B27FE98}" destId="{F829BFF4-6FC4-4B43-A77E-ECC5FB2AED0C}" srcOrd="0" destOrd="0" presId="urn:microsoft.com/office/officeart/2005/8/layout/vList2"/>
    <dgm:cxn modelId="{2520FFFF-427C-420B-A483-BE8FF04B2CCF}" srcId="{484DB9A4-CEE5-4A86-9B1C-C5D36F25EB80}" destId="{BDF27343-CB26-455E-86A4-9D63A9EFD14F}" srcOrd="6" destOrd="0" parTransId="{773851AE-E8B7-40F5-8A50-A8CF901F5E92}" sibTransId="{18CC5FB5-0C26-40C9-9B9E-ACE07EB774B4}"/>
    <dgm:cxn modelId="{43A1A1B3-E62A-47DC-A1E2-1FE7159A4770}" srcId="{484DB9A4-CEE5-4A86-9B1C-C5D36F25EB80}" destId="{2F253CEF-63AC-46BB-9E85-37057828FE8E}" srcOrd="4" destOrd="0" parTransId="{5CC5C8DD-8FD6-4ACB-A2B6-99B0BF7A2559}" sibTransId="{4B3D3CD2-7961-494D-BCC8-F250DBACCE7C}"/>
    <dgm:cxn modelId="{0F28B8FD-768A-4779-8BC0-E3ED7A910DA9}" type="presOf" srcId="{BDF27343-CB26-455E-86A4-9D63A9EFD14F}" destId="{5717BC9E-514A-41DB-A688-2F2485AB485D}" srcOrd="0" destOrd="0" presId="urn:microsoft.com/office/officeart/2005/8/layout/vList2"/>
    <dgm:cxn modelId="{849D9589-838E-4701-8698-7A76B57AA9A4}" srcId="{484DB9A4-CEE5-4A86-9B1C-C5D36F25EB80}" destId="{753B8610-24B4-4560-9DBF-B75DF3BFDD32}" srcOrd="3" destOrd="0" parTransId="{950A385F-779C-48F7-BE48-2B4C6D9D9B79}" sibTransId="{9753ED67-A279-4EBF-8F24-5D1526F6C363}"/>
    <dgm:cxn modelId="{A1BAD7D7-B9C0-4526-BA7C-16236C4EF4B0}" srcId="{484DB9A4-CEE5-4A86-9B1C-C5D36F25EB80}" destId="{66BCB9DC-E303-434F-9054-DC7CB56996FA}" srcOrd="1" destOrd="0" parTransId="{9ED76297-810D-49DB-AA34-63855D21ED51}" sibTransId="{620A2234-D180-4FC2-91AB-B7C6DABB9BDD}"/>
    <dgm:cxn modelId="{278B6F88-7C3D-4DE5-9EE1-F052E4688FEA}" type="presOf" srcId="{A6FCABF8-B2E9-477E-915E-72C9684B7F3E}" destId="{C6EFA6EA-7524-4E38-8569-340547AAC4B2}" srcOrd="0" destOrd="0" presId="urn:microsoft.com/office/officeart/2005/8/layout/vList2"/>
    <dgm:cxn modelId="{871DF164-7530-4DC6-B879-9E54DA0D9BF4}" srcId="{484DB9A4-CEE5-4A86-9B1C-C5D36F25EB80}" destId="{652050AE-A756-4852-B424-60419B27FE98}" srcOrd="2" destOrd="0" parTransId="{95A8C081-6781-42E2-BAAC-9D73FF625D7A}" sibTransId="{42601D98-B83A-4FD9-954F-3CF77A33E14B}"/>
    <dgm:cxn modelId="{C22744BA-55E4-4330-85DB-D2EE63AE57D6}" srcId="{484DB9A4-CEE5-4A86-9B1C-C5D36F25EB80}" destId="{A6FCABF8-B2E9-477E-915E-72C9684B7F3E}" srcOrd="5" destOrd="0" parTransId="{47B24D7B-9D42-454B-B749-96E6BFCE0B77}" sibTransId="{59FC2245-F3B1-4B9C-A803-0003B4765208}"/>
    <dgm:cxn modelId="{381C50B8-37C3-485C-9D1B-8853A0B58C89}" type="presOf" srcId="{66BCB9DC-E303-434F-9054-DC7CB56996FA}" destId="{9D55F836-50C7-40BB-8AFE-71D496F3830E}" srcOrd="0" destOrd="0" presId="urn:microsoft.com/office/officeart/2005/8/layout/vList2"/>
    <dgm:cxn modelId="{8F911F3C-97CD-45AA-B53F-775817567EEA}" type="presOf" srcId="{484DB9A4-CEE5-4A86-9B1C-C5D36F25EB80}" destId="{67FA1A2E-EA38-4572-BEA3-2A2FDB3DCA56}" srcOrd="0" destOrd="0" presId="urn:microsoft.com/office/officeart/2005/8/layout/vList2"/>
    <dgm:cxn modelId="{DD094439-DCAD-4507-90BC-F86A0AFC3F94}" type="presOf" srcId="{753B8610-24B4-4560-9DBF-B75DF3BFDD32}" destId="{B7C498D5-67BF-458A-BC9C-1098E4730690}" srcOrd="0" destOrd="0" presId="urn:microsoft.com/office/officeart/2005/8/layout/vList2"/>
    <dgm:cxn modelId="{81B92465-25E2-4A47-A8EF-BA78F226AF4F}" type="presOf" srcId="{397F0C3F-E2F3-42F2-8758-E37A7CCAAEA9}" destId="{54C3ED07-9BFD-4D57-B264-7AC6A76644AD}" srcOrd="0" destOrd="0" presId="urn:microsoft.com/office/officeart/2005/8/layout/vList2"/>
    <dgm:cxn modelId="{8FBA43CE-4E98-4DA7-9C93-9CEA952CB720}" type="presParOf" srcId="{67FA1A2E-EA38-4572-BEA3-2A2FDB3DCA56}" destId="{54C3ED07-9BFD-4D57-B264-7AC6A76644AD}" srcOrd="0" destOrd="0" presId="urn:microsoft.com/office/officeart/2005/8/layout/vList2"/>
    <dgm:cxn modelId="{EFBC526C-A1EC-4AD5-8AF5-E567B3F4A882}" type="presParOf" srcId="{67FA1A2E-EA38-4572-BEA3-2A2FDB3DCA56}" destId="{CE8E472F-8A35-4194-BF47-435A42B1B875}" srcOrd="1" destOrd="0" presId="urn:microsoft.com/office/officeart/2005/8/layout/vList2"/>
    <dgm:cxn modelId="{52477F47-15CF-4BC6-9F36-788CBEC73C3F}" type="presParOf" srcId="{67FA1A2E-EA38-4572-BEA3-2A2FDB3DCA56}" destId="{9D55F836-50C7-40BB-8AFE-71D496F3830E}" srcOrd="2" destOrd="0" presId="urn:microsoft.com/office/officeart/2005/8/layout/vList2"/>
    <dgm:cxn modelId="{C1249333-095C-4883-BEAD-CAB663CE2F21}" type="presParOf" srcId="{67FA1A2E-EA38-4572-BEA3-2A2FDB3DCA56}" destId="{A18260AF-16B0-44A4-8495-7ABCCBF2BEE3}" srcOrd="3" destOrd="0" presId="urn:microsoft.com/office/officeart/2005/8/layout/vList2"/>
    <dgm:cxn modelId="{560549F3-CC9E-422F-8E88-747C8337C8D1}" type="presParOf" srcId="{67FA1A2E-EA38-4572-BEA3-2A2FDB3DCA56}" destId="{F829BFF4-6FC4-4B43-A77E-ECC5FB2AED0C}" srcOrd="4" destOrd="0" presId="urn:microsoft.com/office/officeart/2005/8/layout/vList2"/>
    <dgm:cxn modelId="{A912C850-B289-4D9C-A811-2E5CADC521D2}" type="presParOf" srcId="{67FA1A2E-EA38-4572-BEA3-2A2FDB3DCA56}" destId="{75F0842D-512A-4B82-ABBD-BF3AD7158FA2}" srcOrd="5" destOrd="0" presId="urn:microsoft.com/office/officeart/2005/8/layout/vList2"/>
    <dgm:cxn modelId="{7B4D6252-5616-4E5C-A33C-BFEA99EB7510}" type="presParOf" srcId="{67FA1A2E-EA38-4572-BEA3-2A2FDB3DCA56}" destId="{B7C498D5-67BF-458A-BC9C-1098E4730690}" srcOrd="6" destOrd="0" presId="urn:microsoft.com/office/officeart/2005/8/layout/vList2"/>
    <dgm:cxn modelId="{08BF0EDB-594F-4C9D-9DA0-4FF705182316}" type="presParOf" srcId="{67FA1A2E-EA38-4572-BEA3-2A2FDB3DCA56}" destId="{4D32B015-B498-42D0-93EE-70FAA8C2BAE0}" srcOrd="7" destOrd="0" presId="urn:microsoft.com/office/officeart/2005/8/layout/vList2"/>
    <dgm:cxn modelId="{B9CDC99F-F982-40F8-9E54-8CF524DEA8EC}" type="presParOf" srcId="{67FA1A2E-EA38-4572-BEA3-2A2FDB3DCA56}" destId="{68F80256-76C2-40AF-88A4-CF096E857BEA}" srcOrd="8" destOrd="0" presId="urn:microsoft.com/office/officeart/2005/8/layout/vList2"/>
    <dgm:cxn modelId="{A5E528B0-B5AF-4622-AFDE-15E90FA9CF8E}" type="presParOf" srcId="{67FA1A2E-EA38-4572-BEA3-2A2FDB3DCA56}" destId="{DEDC23E3-672A-45EC-861A-27BC330AE980}" srcOrd="9" destOrd="0" presId="urn:microsoft.com/office/officeart/2005/8/layout/vList2"/>
    <dgm:cxn modelId="{6D3085D9-1AF1-4D73-B447-874F4C27D42A}" type="presParOf" srcId="{67FA1A2E-EA38-4572-BEA3-2A2FDB3DCA56}" destId="{C6EFA6EA-7524-4E38-8569-340547AAC4B2}" srcOrd="10" destOrd="0" presId="urn:microsoft.com/office/officeart/2005/8/layout/vList2"/>
    <dgm:cxn modelId="{9DA6AD04-B4B2-4EAA-A02D-BBACE3F6EC32}" type="presParOf" srcId="{67FA1A2E-EA38-4572-BEA3-2A2FDB3DCA56}" destId="{67BD8670-DA07-4F67-A025-8C92482BC99F}" srcOrd="11" destOrd="0" presId="urn:microsoft.com/office/officeart/2005/8/layout/vList2"/>
    <dgm:cxn modelId="{5A953615-660C-436D-8E57-58C6B28D2C9C}" type="presParOf" srcId="{67FA1A2E-EA38-4572-BEA3-2A2FDB3DCA56}" destId="{5717BC9E-514A-41DB-A688-2F2485AB485D}"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49E07F8-1B3F-4E46-888C-75A4B74C1B07}" type="doc">
      <dgm:prSet loTypeId="urn:microsoft.com/office/officeart/2005/8/layout/process2" loCatId="process" qsTypeId="urn:microsoft.com/office/officeart/2005/8/quickstyle/simple5" qsCatId="simple" csTypeId="urn:microsoft.com/office/officeart/2005/8/colors/accent1_2" csCatId="accent1" phldr="1"/>
      <dgm:spPr/>
      <dgm:t>
        <a:bodyPr/>
        <a:lstStyle/>
        <a:p>
          <a:endParaRPr lang="en-US"/>
        </a:p>
      </dgm:t>
    </dgm:pt>
    <dgm:pt modelId="{4124DD51-D804-4827-AD47-AF4F4F17C19D}">
      <dgm:prSet/>
      <dgm:spPr/>
      <dgm:t>
        <a:bodyPr/>
        <a:lstStyle/>
        <a:p>
          <a:r>
            <a:rPr lang="en-US">
              <a:solidFill>
                <a:schemeClr val="tx1"/>
              </a:solidFill>
            </a:rPr>
            <a:t>sheet metal straightener </a:t>
          </a:r>
          <a:endParaRPr lang="en-US" dirty="0">
            <a:solidFill>
              <a:schemeClr val="tx1"/>
            </a:solidFill>
          </a:endParaRPr>
        </a:p>
      </dgm:t>
    </dgm:pt>
    <dgm:pt modelId="{64E94C77-CBFA-4E00-8F6B-7766A52686AF}" type="parTrans" cxnId="{974DDB3D-2AAE-47A4-A131-4DF6F4C8EB36}">
      <dgm:prSet/>
      <dgm:spPr/>
      <dgm:t>
        <a:bodyPr/>
        <a:lstStyle/>
        <a:p>
          <a:endParaRPr lang="en-US"/>
        </a:p>
      </dgm:t>
    </dgm:pt>
    <dgm:pt modelId="{D211E8DA-46FA-42FE-9696-19CFE42D271E}" type="sibTrans" cxnId="{974DDB3D-2AAE-47A4-A131-4DF6F4C8EB36}">
      <dgm:prSet/>
      <dgm:spPr/>
      <dgm:t>
        <a:bodyPr/>
        <a:lstStyle/>
        <a:p>
          <a:endParaRPr lang="en-US"/>
        </a:p>
      </dgm:t>
    </dgm:pt>
    <dgm:pt modelId="{44A2A526-C00C-4E7C-BB00-225CC4E953D5}">
      <dgm:prSet/>
      <dgm:spPr/>
      <dgm:t>
        <a:bodyPr/>
        <a:lstStyle/>
        <a:p>
          <a:r>
            <a:rPr lang="en-US">
              <a:solidFill>
                <a:schemeClr val="tx1"/>
              </a:solidFill>
            </a:rPr>
            <a:t>Feeder</a:t>
          </a:r>
          <a:endParaRPr lang="en-US" dirty="0">
            <a:solidFill>
              <a:schemeClr val="tx1"/>
            </a:solidFill>
          </a:endParaRPr>
        </a:p>
      </dgm:t>
    </dgm:pt>
    <dgm:pt modelId="{41BA6B91-9C10-4FBA-8A6D-6086DEA57B9E}" type="parTrans" cxnId="{1331DCC8-0303-468C-8F4C-E62321A605AA}">
      <dgm:prSet/>
      <dgm:spPr/>
      <dgm:t>
        <a:bodyPr/>
        <a:lstStyle/>
        <a:p>
          <a:endParaRPr lang="en-US"/>
        </a:p>
      </dgm:t>
    </dgm:pt>
    <dgm:pt modelId="{34BBC974-6826-40E6-A2F8-5526B19CCABA}" type="sibTrans" cxnId="{1331DCC8-0303-468C-8F4C-E62321A605AA}">
      <dgm:prSet/>
      <dgm:spPr/>
      <dgm:t>
        <a:bodyPr/>
        <a:lstStyle/>
        <a:p>
          <a:endParaRPr lang="en-US"/>
        </a:p>
      </dgm:t>
    </dgm:pt>
    <dgm:pt modelId="{CD331630-5F25-4122-8BD5-16F811A6368F}">
      <dgm:prSet/>
      <dgm:spPr/>
      <dgm:t>
        <a:bodyPr/>
        <a:lstStyle/>
        <a:p>
          <a:r>
            <a:rPr lang="en-US">
              <a:solidFill>
                <a:schemeClr val="tx1"/>
              </a:solidFill>
            </a:rPr>
            <a:t>Blanking &amp; piercing </a:t>
          </a:r>
          <a:endParaRPr lang="en-US" dirty="0">
            <a:solidFill>
              <a:schemeClr val="tx1"/>
            </a:solidFill>
          </a:endParaRPr>
        </a:p>
      </dgm:t>
    </dgm:pt>
    <dgm:pt modelId="{E5B080D1-BDDB-4151-A8A4-C7D973AF1A4E}" type="parTrans" cxnId="{A7B85915-1748-4C29-A3C4-2669E9E27054}">
      <dgm:prSet/>
      <dgm:spPr/>
      <dgm:t>
        <a:bodyPr/>
        <a:lstStyle/>
        <a:p>
          <a:endParaRPr lang="en-US"/>
        </a:p>
      </dgm:t>
    </dgm:pt>
    <dgm:pt modelId="{A4135D8F-9F40-4B74-84EA-B13BF4DDEB8C}" type="sibTrans" cxnId="{A7B85915-1748-4C29-A3C4-2669E9E27054}">
      <dgm:prSet/>
      <dgm:spPr/>
      <dgm:t>
        <a:bodyPr/>
        <a:lstStyle/>
        <a:p>
          <a:endParaRPr lang="en-US"/>
        </a:p>
      </dgm:t>
    </dgm:pt>
    <dgm:pt modelId="{A8316B91-4C71-4F94-9A2C-E4F9616AEA44}">
      <dgm:prSet/>
      <dgm:spPr/>
      <dgm:t>
        <a:bodyPr/>
        <a:lstStyle/>
        <a:p>
          <a:r>
            <a:rPr lang="en-US">
              <a:solidFill>
                <a:schemeClr val="tx1"/>
              </a:solidFill>
            </a:rPr>
            <a:t>Conveyer </a:t>
          </a:r>
          <a:endParaRPr lang="en-US" dirty="0">
            <a:solidFill>
              <a:schemeClr val="tx1"/>
            </a:solidFill>
          </a:endParaRPr>
        </a:p>
      </dgm:t>
    </dgm:pt>
    <dgm:pt modelId="{B4A3D418-B780-4962-92D6-526AAD6BFCF7}" type="parTrans" cxnId="{0B8F88F4-7018-4A9D-B96B-44249E163F3C}">
      <dgm:prSet/>
      <dgm:spPr/>
      <dgm:t>
        <a:bodyPr/>
        <a:lstStyle/>
        <a:p>
          <a:endParaRPr lang="en-US"/>
        </a:p>
      </dgm:t>
    </dgm:pt>
    <dgm:pt modelId="{562F18AB-02D2-427B-A943-23139C09B6A8}" type="sibTrans" cxnId="{0B8F88F4-7018-4A9D-B96B-44249E163F3C}">
      <dgm:prSet/>
      <dgm:spPr/>
      <dgm:t>
        <a:bodyPr/>
        <a:lstStyle/>
        <a:p>
          <a:endParaRPr lang="en-US"/>
        </a:p>
      </dgm:t>
    </dgm:pt>
    <dgm:pt modelId="{B49DCD5B-59C4-454C-8798-0C09F29C30EA}">
      <dgm:prSet/>
      <dgm:spPr/>
      <dgm:t>
        <a:bodyPr/>
        <a:lstStyle/>
        <a:p>
          <a:r>
            <a:rPr lang="en-US">
              <a:solidFill>
                <a:schemeClr val="tx1"/>
              </a:solidFill>
            </a:rPr>
            <a:t>Bending &amp; curling </a:t>
          </a:r>
          <a:endParaRPr lang="en-US" dirty="0">
            <a:solidFill>
              <a:schemeClr val="tx1"/>
            </a:solidFill>
          </a:endParaRPr>
        </a:p>
      </dgm:t>
    </dgm:pt>
    <dgm:pt modelId="{8BF32565-F380-439D-AEC9-394D82E2F521}" type="parTrans" cxnId="{8BAA65DB-5C2D-4461-824A-A5EEEE14D29A}">
      <dgm:prSet/>
      <dgm:spPr/>
      <dgm:t>
        <a:bodyPr/>
        <a:lstStyle/>
        <a:p>
          <a:endParaRPr lang="en-US"/>
        </a:p>
      </dgm:t>
    </dgm:pt>
    <dgm:pt modelId="{538396C5-EBE1-4C05-B889-4F87A93E57EC}" type="sibTrans" cxnId="{8BAA65DB-5C2D-4461-824A-A5EEEE14D29A}">
      <dgm:prSet/>
      <dgm:spPr/>
      <dgm:t>
        <a:bodyPr/>
        <a:lstStyle/>
        <a:p>
          <a:endParaRPr lang="en-US"/>
        </a:p>
      </dgm:t>
    </dgm:pt>
    <dgm:pt modelId="{5E347FF5-C9AD-42A0-A823-D609E2D82883}">
      <dgm:prSet/>
      <dgm:spPr/>
      <dgm:t>
        <a:bodyPr/>
        <a:lstStyle/>
        <a:p>
          <a:r>
            <a:rPr lang="en-US">
              <a:solidFill>
                <a:schemeClr val="tx1"/>
              </a:solidFill>
            </a:rPr>
            <a:t>Assembly</a:t>
          </a:r>
          <a:r>
            <a:rPr lang="en-US" dirty="0">
              <a:solidFill>
                <a:schemeClr val="tx1"/>
              </a:solidFill>
            </a:rPr>
            <a:t/>
          </a:r>
          <a:br>
            <a:rPr lang="en-US" dirty="0">
              <a:solidFill>
                <a:schemeClr val="tx1"/>
              </a:solidFill>
            </a:rPr>
          </a:br>
          <a:r>
            <a:rPr lang="en-US" dirty="0">
              <a:solidFill>
                <a:schemeClr val="tx1"/>
              </a:solidFill>
            </a:rPr>
            <a:t> </a:t>
          </a:r>
        </a:p>
      </dgm:t>
    </dgm:pt>
    <dgm:pt modelId="{2AE15DBD-39DB-4B0C-A8E3-204DEAACF509}" type="parTrans" cxnId="{DB03529B-E28A-4418-AC3D-CCED409B9E0F}">
      <dgm:prSet/>
      <dgm:spPr/>
      <dgm:t>
        <a:bodyPr/>
        <a:lstStyle/>
        <a:p>
          <a:endParaRPr lang="en-US"/>
        </a:p>
      </dgm:t>
    </dgm:pt>
    <dgm:pt modelId="{2F8CB6CA-2E8F-4973-A24D-588A6A0415BF}" type="sibTrans" cxnId="{DB03529B-E28A-4418-AC3D-CCED409B9E0F}">
      <dgm:prSet/>
      <dgm:spPr/>
      <dgm:t>
        <a:bodyPr/>
        <a:lstStyle/>
        <a:p>
          <a:endParaRPr lang="en-US"/>
        </a:p>
      </dgm:t>
    </dgm:pt>
    <dgm:pt modelId="{62D4D5E6-7B19-4D1E-97F9-7114FF9456B1}" type="pres">
      <dgm:prSet presAssocID="{A49E07F8-1B3F-4E46-888C-75A4B74C1B07}" presName="linearFlow" presStyleCnt="0">
        <dgm:presLayoutVars>
          <dgm:resizeHandles val="exact"/>
        </dgm:presLayoutVars>
      </dgm:prSet>
      <dgm:spPr/>
      <dgm:t>
        <a:bodyPr/>
        <a:lstStyle/>
        <a:p>
          <a:endParaRPr lang="en-US"/>
        </a:p>
      </dgm:t>
    </dgm:pt>
    <dgm:pt modelId="{C549AA15-6F29-4658-BAFC-FC12EA055593}" type="pres">
      <dgm:prSet presAssocID="{4124DD51-D804-4827-AD47-AF4F4F17C19D}" presName="node" presStyleLbl="node1" presStyleIdx="0" presStyleCnt="6">
        <dgm:presLayoutVars>
          <dgm:bulletEnabled val="1"/>
        </dgm:presLayoutVars>
      </dgm:prSet>
      <dgm:spPr/>
      <dgm:t>
        <a:bodyPr/>
        <a:lstStyle/>
        <a:p>
          <a:endParaRPr lang="en-US"/>
        </a:p>
      </dgm:t>
    </dgm:pt>
    <dgm:pt modelId="{89C13AD8-7E41-464C-BE4D-85765C6E6376}" type="pres">
      <dgm:prSet presAssocID="{D211E8DA-46FA-42FE-9696-19CFE42D271E}" presName="sibTrans" presStyleLbl="sibTrans2D1" presStyleIdx="0" presStyleCnt="5"/>
      <dgm:spPr/>
      <dgm:t>
        <a:bodyPr/>
        <a:lstStyle/>
        <a:p>
          <a:endParaRPr lang="en-US"/>
        </a:p>
      </dgm:t>
    </dgm:pt>
    <dgm:pt modelId="{2C58B704-9E13-4477-8FA6-D34164387E4E}" type="pres">
      <dgm:prSet presAssocID="{D211E8DA-46FA-42FE-9696-19CFE42D271E}" presName="connectorText" presStyleLbl="sibTrans2D1" presStyleIdx="0" presStyleCnt="5"/>
      <dgm:spPr/>
      <dgm:t>
        <a:bodyPr/>
        <a:lstStyle/>
        <a:p>
          <a:endParaRPr lang="en-US"/>
        </a:p>
      </dgm:t>
    </dgm:pt>
    <dgm:pt modelId="{F7B5E05F-F663-49C0-9D14-370CBEEC008A}" type="pres">
      <dgm:prSet presAssocID="{44A2A526-C00C-4E7C-BB00-225CC4E953D5}" presName="node" presStyleLbl="node1" presStyleIdx="1" presStyleCnt="6">
        <dgm:presLayoutVars>
          <dgm:bulletEnabled val="1"/>
        </dgm:presLayoutVars>
      </dgm:prSet>
      <dgm:spPr/>
      <dgm:t>
        <a:bodyPr/>
        <a:lstStyle/>
        <a:p>
          <a:endParaRPr lang="en-US"/>
        </a:p>
      </dgm:t>
    </dgm:pt>
    <dgm:pt modelId="{19FF741D-ED4A-40EA-933C-359BE8829CAB}" type="pres">
      <dgm:prSet presAssocID="{34BBC974-6826-40E6-A2F8-5526B19CCABA}" presName="sibTrans" presStyleLbl="sibTrans2D1" presStyleIdx="1" presStyleCnt="5"/>
      <dgm:spPr/>
      <dgm:t>
        <a:bodyPr/>
        <a:lstStyle/>
        <a:p>
          <a:endParaRPr lang="en-US"/>
        </a:p>
      </dgm:t>
    </dgm:pt>
    <dgm:pt modelId="{E55F6D28-87D0-4633-A10F-64683A7A7A5B}" type="pres">
      <dgm:prSet presAssocID="{34BBC974-6826-40E6-A2F8-5526B19CCABA}" presName="connectorText" presStyleLbl="sibTrans2D1" presStyleIdx="1" presStyleCnt="5"/>
      <dgm:spPr/>
      <dgm:t>
        <a:bodyPr/>
        <a:lstStyle/>
        <a:p>
          <a:endParaRPr lang="en-US"/>
        </a:p>
      </dgm:t>
    </dgm:pt>
    <dgm:pt modelId="{CB9994D5-371B-4C34-989F-0DC88A58AB45}" type="pres">
      <dgm:prSet presAssocID="{CD331630-5F25-4122-8BD5-16F811A6368F}" presName="node" presStyleLbl="node1" presStyleIdx="2" presStyleCnt="6">
        <dgm:presLayoutVars>
          <dgm:bulletEnabled val="1"/>
        </dgm:presLayoutVars>
      </dgm:prSet>
      <dgm:spPr/>
      <dgm:t>
        <a:bodyPr/>
        <a:lstStyle/>
        <a:p>
          <a:endParaRPr lang="en-US"/>
        </a:p>
      </dgm:t>
    </dgm:pt>
    <dgm:pt modelId="{E30DE1DD-B404-4913-AA6B-50D93092E846}" type="pres">
      <dgm:prSet presAssocID="{A4135D8F-9F40-4B74-84EA-B13BF4DDEB8C}" presName="sibTrans" presStyleLbl="sibTrans2D1" presStyleIdx="2" presStyleCnt="5"/>
      <dgm:spPr/>
      <dgm:t>
        <a:bodyPr/>
        <a:lstStyle/>
        <a:p>
          <a:endParaRPr lang="en-US"/>
        </a:p>
      </dgm:t>
    </dgm:pt>
    <dgm:pt modelId="{2AEEB47C-A0B6-4709-99CD-2848616822D4}" type="pres">
      <dgm:prSet presAssocID="{A4135D8F-9F40-4B74-84EA-B13BF4DDEB8C}" presName="connectorText" presStyleLbl="sibTrans2D1" presStyleIdx="2" presStyleCnt="5"/>
      <dgm:spPr/>
      <dgm:t>
        <a:bodyPr/>
        <a:lstStyle/>
        <a:p>
          <a:endParaRPr lang="en-US"/>
        </a:p>
      </dgm:t>
    </dgm:pt>
    <dgm:pt modelId="{9CECC6C8-68DB-429A-8029-2C473C0C1504}" type="pres">
      <dgm:prSet presAssocID="{A8316B91-4C71-4F94-9A2C-E4F9616AEA44}" presName="node" presStyleLbl="node1" presStyleIdx="3" presStyleCnt="6">
        <dgm:presLayoutVars>
          <dgm:bulletEnabled val="1"/>
        </dgm:presLayoutVars>
      </dgm:prSet>
      <dgm:spPr/>
      <dgm:t>
        <a:bodyPr/>
        <a:lstStyle/>
        <a:p>
          <a:endParaRPr lang="en-US"/>
        </a:p>
      </dgm:t>
    </dgm:pt>
    <dgm:pt modelId="{09205007-FA61-456B-9F35-BB3701D4DB46}" type="pres">
      <dgm:prSet presAssocID="{562F18AB-02D2-427B-A943-23139C09B6A8}" presName="sibTrans" presStyleLbl="sibTrans2D1" presStyleIdx="3" presStyleCnt="5"/>
      <dgm:spPr/>
      <dgm:t>
        <a:bodyPr/>
        <a:lstStyle/>
        <a:p>
          <a:endParaRPr lang="en-US"/>
        </a:p>
      </dgm:t>
    </dgm:pt>
    <dgm:pt modelId="{6B9CEE61-0602-4462-90D0-98BA3CC6DB52}" type="pres">
      <dgm:prSet presAssocID="{562F18AB-02D2-427B-A943-23139C09B6A8}" presName="connectorText" presStyleLbl="sibTrans2D1" presStyleIdx="3" presStyleCnt="5"/>
      <dgm:spPr/>
      <dgm:t>
        <a:bodyPr/>
        <a:lstStyle/>
        <a:p>
          <a:endParaRPr lang="en-US"/>
        </a:p>
      </dgm:t>
    </dgm:pt>
    <dgm:pt modelId="{E410056E-E96F-4C96-810B-C8B703902DA9}" type="pres">
      <dgm:prSet presAssocID="{B49DCD5B-59C4-454C-8798-0C09F29C30EA}" presName="node" presStyleLbl="node1" presStyleIdx="4" presStyleCnt="6">
        <dgm:presLayoutVars>
          <dgm:bulletEnabled val="1"/>
        </dgm:presLayoutVars>
      </dgm:prSet>
      <dgm:spPr/>
      <dgm:t>
        <a:bodyPr/>
        <a:lstStyle/>
        <a:p>
          <a:endParaRPr lang="en-US"/>
        </a:p>
      </dgm:t>
    </dgm:pt>
    <dgm:pt modelId="{BF61780E-AFD2-433C-9AD4-9FD0144D85FA}" type="pres">
      <dgm:prSet presAssocID="{538396C5-EBE1-4C05-B889-4F87A93E57EC}" presName="sibTrans" presStyleLbl="sibTrans2D1" presStyleIdx="4" presStyleCnt="5"/>
      <dgm:spPr/>
      <dgm:t>
        <a:bodyPr/>
        <a:lstStyle/>
        <a:p>
          <a:endParaRPr lang="en-US"/>
        </a:p>
      </dgm:t>
    </dgm:pt>
    <dgm:pt modelId="{8E7F0E6E-5B0F-4F48-B7D5-F3B6E1977059}" type="pres">
      <dgm:prSet presAssocID="{538396C5-EBE1-4C05-B889-4F87A93E57EC}" presName="connectorText" presStyleLbl="sibTrans2D1" presStyleIdx="4" presStyleCnt="5"/>
      <dgm:spPr/>
      <dgm:t>
        <a:bodyPr/>
        <a:lstStyle/>
        <a:p>
          <a:endParaRPr lang="en-US"/>
        </a:p>
      </dgm:t>
    </dgm:pt>
    <dgm:pt modelId="{930E5259-ED1C-47C9-96AD-D3DC466560DA}" type="pres">
      <dgm:prSet presAssocID="{5E347FF5-C9AD-42A0-A823-D609E2D82883}" presName="node" presStyleLbl="node1" presStyleIdx="5" presStyleCnt="6">
        <dgm:presLayoutVars>
          <dgm:bulletEnabled val="1"/>
        </dgm:presLayoutVars>
      </dgm:prSet>
      <dgm:spPr/>
      <dgm:t>
        <a:bodyPr/>
        <a:lstStyle/>
        <a:p>
          <a:endParaRPr lang="en-US"/>
        </a:p>
      </dgm:t>
    </dgm:pt>
  </dgm:ptLst>
  <dgm:cxnLst>
    <dgm:cxn modelId="{99C0587D-9532-49A8-B01B-ACFB5C138E5D}" type="presOf" srcId="{34BBC974-6826-40E6-A2F8-5526B19CCABA}" destId="{19FF741D-ED4A-40EA-933C-359BE8829CAB}" srcOrd="0" destOrd="0" presId="urn:microsoft.com/office/officeart/2005/8/layout/process2"/>
    <dgm:cxn modelId="{F3C4CDF6-0761-4F5D-B64E-2E1A877CBF53}" type="presOf" srcId="{A8316B91-4C71-4F94-9A2C-E4F9616AEA44}" destId="{9CECC6C8-68DB-429A-8029-2C473C0C1504}" srcOrd="0" destOrd="0" presId="urn:microsoft.com/office/officeart/2005/8/layout/process2"/>
    <dgm:cxn modelId="{87CDE6D7-5364-48D7-9379-49EE4E292F54}" type="presOf" srcId="{B49DCD5B-59C4-454C-8798-0C09F29C30EA}" destId="{E410056E-E96F-4C96-810B-C8B703902DA9}" srcOrd="0" destOrd="0" presId="urn:microsoft.com/office/officeart/2005/8/layout/process2"/>
    <dgm:cxn modelId="{974DDB3D-2AAE-47A4-A131-4DF6F4C8EB36}" srcId="{A49E07F8-1B3F-4E46-888C-75A4B74C1B07}" destId="{4124DD51-D804-4827-AD47-AF4F4F17C19D}" srcOrd="0" destOrd="0" parTransId="{64E94C77-CBFA-4E00-8F6B-7766A52686AF}" sibTransId="{D211E8DA-46FA-42FE-9696-19CFE42D271E}"/>
    <dgm:cxn modelId="{0A2A9AEA-21CB-49A5-85E6-6A5BD78525EE}" type="presOf" srcId="{538396C5-EBE1-4C05-B889-4F87A93E57EC}" destId="{8E7F0E6E-5B0F-4F48-B7D5-F3B6E1977059}" srcOrd="1" destOrd="0" presId="urn:microsoft.com/office/officeart/2005/8/layout/process2"/>
    <dgm:cxn modelId="{DB03529B-E28A-4418-AC3D-CCED409B9E0F}" srcId="{A49E07F8-1B3F-4E46-888C-75A4B74C1B07}" destId="{5E347FF5-C9AD-42A0-A823-D609E2D82883}" srcOrd="5" destOrd="0" parTransId="{2AE15DBD-39DB-4B0C-A8E3-204DEAACF509}" sibTransId="{2F8CB6CA-2E8F-4973-A24D-588A6A0415BF}"/>
    <dgm:cxn modelId="{5A3E7B02-ACC2-41ED-A2F0-9A975763E761}" type="presOf" srcId="{562F18AB-02D2-427B-A943-23139C09B6A8}" destId="{09205007-FA61-456B-9F35-BB3701D4DB46}" srcOrd="0" destOrd="0" presId="urn:microsoft.com/office/officeart/2005/8/layout/process2"/>
    <dgm:cxn modelId="{8BAA65DB-5C2D-4461-824A-A5EEEE14D29A}" srcId="{A49E07F8-1B3F-4E46-888C-75A4B74C1B07}" destId="{B49DCD5B-59C4-454C-8798-0C09F29C30EA}" srcOrd="4" destOrd="0" parTransId="{8BF32565-F380-439D-AEC9-394D82E2F521}" sibTransId="{538396C5-EBE1-4C05-B889-4F87A93E57EC}"/>
    <dgm:cxn modelId="{A7B85915-1748-4C29-A3C4-2669E9E27054}" srcId="{A49E07F8-1B3F-4E46-888C-75A4B74C1B07}" destId="{CD331630-5F25-4122-8BD5-16F811A6368F}" srcOrd="2" destOrd="0" parTransId="{E5B080D1-BDDB-4151-A8A4-C7D973AF1A4E}" sibTransId="{A4135D8F-9F40-4B74-84EA-B13BF4DDEB8C}"/>
    <dgm:cxn modelId="{B7C6C02A-E2D1-4427-929A-9ECDC00B0164}" type="presOf" srcId="{44A2A526-C00C-4E7C-BB00-225CC4E953D5}" destId="{F7B5E05F-F663-49C0-9D14-370CBEEC008A}" srcOrd="0" destOrd="0" presId="urn:microsoft.com/office/officeart/2005/8/layout/process2"/>
    <dgm:cxn modelId="{1331DCC8-0303-468C-8F4C-E62321A605AA}" srcId="{A49E07F8-1B3F-4E46-888C-75A4B74C1B07}" destId="{44A2A526-C00C-4E7C-BB00-225CC4E953D5}" srcOrd="1" destOrd="0" parTransId="{41BA6B91-9C10-4FBA-8A6D-6086DEA57B9E}" sibTransId="{34BBC974-6826-40E6-A2F8-5526B19CCABA}"/>
    <dgm:cxn modelId="{0774FA1A-55DC-43E3-A322-7849F6738DA6}" type="presOf" srcId="{562F18AB-02D2-427B-A943-23139C09B6A8}" destId="{6B9CEE61-0602-4462-90D0-98BA3CC6DB52}" srcOrd="1" destOrd="0" presId="urn:microsoft.com/office/officeart/2005/8/layout/process2"/>
    <dgm:cxn modelId="{02A838D0-E94A-4DB0-9A85-FE815360CD41}" type="presOf" srcId="{A49E07F8-1B3F-4E46-888C-75A4B74C1B07}" destId="{62D4D5E6-7B19-4D1E-97F9-7114FF9456B1}" srcOrd="0" destOrd="0" presId="urn:microsoft.com/office/officeart/2005/8/layout/process2"/>
    <dgm:cxn modelId="{93BC5691-FE06-431F-9848-30397EB68687}" type="presOf" srcId="{538396C5-EBE1-4C05-B889-4F87A93E57EC}" destId="{BF61780E-AFD2-433C-9AD4-9FD0144D85FA}" srcOrd="0" destOrd="0" presId="urn:microsoft.com/office/officeart/2005/8/layout/process2"/>
    <dgm:cxn modelId="{66DF00FA-F6C1-4FFE-9125-364BD298B4A5}" type="presOf" srcId="{D211E8DA-46FA-42FE-9696-19CFE42D271E}" destId="{2C58B704-9E13-4477-8FA6-D34164387E4E}" srcOrd="1" destOrd="0" presId="urn:microsoft.com/office/officeart/2005/8/layout/process2"/>
    <dgm:cxn modelId="{0B8F88F4-7018-4A9D-B96B-44249E163F3C}" srcId="{A49E07F8-1B3F-4E46-888C-75A4B74C1B07}" destId="{A8316B91-4C71-4F94-9A2C-E4F9616AEA44}" srcOrd="3" destOrd="0" parTransId="{B4A3D418-B780-4962-92D6-526AAD6BFCF7}" sibTransId="{562F18AB-02D2-427B-A943-23139C09B6A8}"/>
    <dgm:cxn modelId="{FD0107D5-4241-416F-99B8-C2D5BC939A73}" type="presOf" srcId="{A4135D8F-9F40-4B74-84EA-B13BF4DDEB8C}" destId="{2AEEB47C-A0B6-4709-99CD-2848616822D4}" srcOrd="1" destOrd="0" presId="urn:microsoft.com/office/officeart/2005/8/layout/process2"/>
    <dgm:cxn modelId="{C535538C-ABC3-4D7F-BB5D-21A9B3C63BEC}" type="presOf" srcId="{CD331630-5F25-4122-8BD5-16F811A6368F}" destId="{CB9994D5-371B-4C34-989F-0DC88A58AB45}" srcOrd="0" destOrd="0" presId="urn:microsoft.com/office/officeart/2005/8/layout/process2"/>
    <dgm:cxn modelId="{841B10EB-D9FF-4B81-B867-8F2EE631D90F}" type="presOf" srcId="{A4135D8F-9F40-4B74-84EA-B13BF4DDEB8C}" destId="{E30DE1DD-B404-4913-AA6B-50D93092E846}" srcOrd="0" destOrd="0" presId="urn:microsoft.com/office/officeart/2005/8/layout/process2"/>
    <dgm:cxn modelId="{E5580030-EEEF-41A4-BC2B-FB1ACA41CFC5}" type="presOf" srcId="{5E347FF5-C9AD-42A0-A823-D609E2D82883}" destId="{930E5259-ED1C-47C9-96AD-D3DC466560DA}" srcOrd="0" destOrd="0" presId="urn:microsoft.com/office/officeart/2005/8/layout/process2"/>
    <dgm:cxn modelId="{E2730513-132A-425C-9C71-54413A35DC90}" type="presOf" srcId="{D211E8DA-46FA-42FE-9696-19CFE42D271E}" destId="{89C13AD8-7E41-464C-BE4D-85765C6E6376}" srcOrd="0" destOrd="0" presId="urn:microsoft.com/office/officeart/2005/8/layout/process2"/>
    <dgm:cxn modelId="{EFB3BD40-9998-4971-B9AB-C79B44FC567E}" type="presOf" srcId="{4124DD51-D804-4827-AD47-AF4F4F17C19D}" destId="{C549AA15-6F29-4658-BAFC-FC12EA055593}" srcOrd="0" destOrd="0" presId="urn:microsoft.com/office/officeart/2005/8/layout/process2"/>
    <dgm:cxn modelId="{4E3DA89B-0BFA-4AF3-8F46-EF9457CAF43D}" type="presOf" srcId="{34BBC974-6826-40E6-A2F8-5526B19CCABA}" destId="{E55F6D28-87D0-4633-A10F-64683A7A7A5B}" srcOrd="1" destOrd="0" presId="urn:microsoft.com/office/officeart/2005/8/layout/process2"/>
    <dgm:cxn modelId="{65944E73-ABCE-4B8C-8FFA-05115C9C3E6B}" type="presParOf" srcId="{62D4D5E6-7B19-4D1E-97F9-7114FF9456B1}" destId="{C549AA15-6F29-4658-BAFC-FC12EA055593}" srcOrd="0" destOrd="0" presId="urn:microsoft.com/office/officeart/2005/8/layout/process2"/>
    <dgm:cxn modelId="{E2FC8989-DA82-4093-BEB0-074460FC88A2}" type="presParOf" srcId="{62D4D5E6-7B19-4D1E-97F9-7114FF9456B1}" destId="{89C13AD8-7E41-464C-BE4D-85765C6E6376}" srcOrd="1" destOrd="0" presId="urn:microsoft.com/office/officeart/2005/8/layout/process2"/>
    <dgm:cxn modelId="{8D8E4903-6B67-49AD-BACC-BD644D41AFD9}" type="presParOf" srcId="{89C13AD8-7E41-464C-BE4D-85765C6E6376}" destId="{2C58B704-9E13-4477-8FA6-D34164387E4E}" srcOrd="0" destOrd="0" presId="urn:microsoft.com/office/officeart/2005/8/layout/process2"/>
    <dgm:cxn modelId="{9DB9C29A-347C-42DD-BC83-C53CC8BC2717}" type="presParOf" srcId="{62D4D5E6-7B19-4D1E-97F9-7114FF9456B1}" destId="{F7B5E05F-F663-49C0-9D14-370CBEEC008A}" srcOrd="2" destOrd="0" presId="urn:microsoft.com/office/officeart/2005/8/layout/process2"/>
    <dgm:cxn modelId="{A90EAE8F-A221-4477-89BA-C7E208E0DE6A}" type="presParOf" srcId="{62D4D5E6-7B19-4D1E-97F9-7114FF9456B1}" destId="{19FF741D-ED4A-40EA-933C-359BE8829CAB}" srcOrd="3" destOrd="0" presId="urn:microsoft.com/office/officeart/2005/8/layout/process2"/>
    <dgm:cxn modelId="{EBB8A93B-E1E9-4BCE-BF3B-72E59BF178BB}" type="presParOf" srcId="{19FF741D-ED4A-40EA-933C-359BE8829CAB}" destId="{E55F6D28-87D0-4633-A10F-64683A7A7A5B}" srcOrd="0" destOrd="0" presId="urn:microsoft.com/office/officeart/2005/8/layout/process2"/>
    <dgm:cxn modelId="{FB7B60CE-F1A1-4AD3-A766-0AE9C86237BF}" type="presParOf" srcId="{62D4D5E6-7B19-4D1E-97F9-7114FF9456B1}" destId="{CB9994D5-371B-4C34-989F-0DC88A58AB45}" srcOrd="4" destOrd="0" presId="urn:microsoft.com/office/officeart/2005/8/layout/process2"/>
    <dgm:cxn modelId="{67DA32BD-BAA2-4225-A5A2-BD7CC9AD7FB4}" type="presParOf" srcId="{62D4D5E6-7B19-4D1E-97F9-7114FF9456B1}" destId="{E30DE1DD-B404-4913-AA6B-50D93092E846}" srcOrd="5" destOrd="0" presId="urn:microsoft.com/office/officeart/2005/8/layout/process2"/>
    <dgm:cxn modelId="{23485D8B-4BE8-4CDD-AE72-9B4F959E75BA}" type="presParOf" srcId="{E30DE1DD-B404-4913-AA6B-50D93092E846}" destId="{2AEEB47C-A0B6-4709-99CD-2848616822D4}" srcOrd="0" destOrd="0" presId="urn:microsoft.com/office/officeart/2005/8/layout/process2"/>
    <dgm:cxn modelId="{CD97A87D-E22F-47ED-8450-B3224FA6C7F9}" type="presParOf" srcId="{62D4D5E6-7B19-4D1E-97F9-7114FF9456B1}" destId="{9CECC6C8-68DB-429A-8029-2C473C0C1504}" srcOrd="6" destOrd="0" presId="urn:microsoft.com/office/officeart/2005/8/layout/process2"/>
    <dgm:cxn modelId="{D473ECD6-98F5-4E02-BA1C-C601EAD1DEE8}" type="presParOf" srcId="{62D4D5E6-7B19-4D1E-97F9-7114FF9456B1}" destId="{09205007-FA61-456B-9F35-BB3701D4DB46}" srcOrd="7" destOrd="0" presId="urn:microsoft.com/office/officeart/2005/8/layout/process2"/>
    <dgm:cxn modelId="{4EA37C73-E3D4-46E3-A9B5-9E1BC42E9EAE}" type="presParOf" srcId="{09205007-FA61-456B-9F35-BB3701D4DB46}" destId="{6B9CEE61-0602-4462-90D0-98BA3CC6DB52}" srcOrd="0" destOrd="0" presId="urn:microsoft.com/office/officeart/2005/8/layout/process2"/>
    <dgm:cxn modelId="{33D2B8FA-A6EF-439A-9E59-DFFF6001C821}" type="presParOf" srcId="{62D4D5E6-7B19-4D1E-97F9-7114FF9456B1}" destId="{E410056E-E96F-4C96-810B-C8B703902DA9}" srcOrd="8" destOrd="0" presId="urn:microsoft.com/office/officeart/2005/8/layout/process2"/>
    <dgm:cxn modelId="{3CBB7FE3-A8BE-47F8-AFB7-849D59B574DD}" type="presParOf" srcId="{62D4D5E6-7B19-4D1E-97F9-7114FF9456B1}" destId="{BF61780E-AFD2-433C-9AD4-9FD0144D85FA}" srcOrd="9" destOrd="0" presId="urn:microsoft.com/office/officeart/2005/8/layout/process2"/>
    <dgm:cxn modelId="{E7910E51-EB13-4EEF-80C5-E0BF6E03DD3F}" type="presParOf" srcId="{BF61780E-AFD2-433C-9AD4-9FD0144D85FA}" destId="{8E7F0E6E-5B0F-4F48-B7D5-F3B6E1977059}" srcOrd="0" destOrd="0" presId="urn:microsoft.com/office/officeart/2005/8/layout/process2"/>
    <dgm:cxn modelId="{89B07DA1-D79D-4784-8C33-7AD45C052C36}" type="presParOf" srcId="{62D4D5E6-7B19-4D1E-97F9-7114FF9456B1}" destId="{930E5259-ED1C-47C9-96AD-D3DC466560DA}" srcOrd="10"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37208E-0E43-4F0C-A571-BFBFEDE452A8}" type="doc">
      <dgm:prSet loTypeId="urn:microsoft.com/office/officeart/2005/8/layout/vProcess5" loCatId="process" qsTypeId="urn:microsoft.com/office/officeart/2005/8/quickstyle/simple1" qsCatId="simple" csTypeId="urn:microsoft.com/office/officeart/2005/8/colors/colorful2" csCatId="colorful"/>
      <dgm:spPr/>
      <dgm:t>
        <a:bodyPr/>
        <a:lstStyle/>
        <a:p>
          <a:endParaRPr lang="en-US"/>
        </a:p>
      </dgm:t>
    </dgm:pt>
    <dgm:pt modelId="{036C8109-ADE7-4D90-9D55-65C24A075D76}">
      <dgm:prSet/>
      <dgm:spPr/>
      <dgm:t>
        <a:bodyPr/>
        <a:lstStyle/>
        <a:p>
          <a:r>
            <a:rPr lang="en-US"/>
            <a:t>•Feasibility study consist of three stages :-</a:t>
          </a:r>
        </a:p>
      </dgm:t>
    </dgm:pt>
    <dgm:pt modelId="{33F47B6C-5F9D-449F-A880-0AAF13F9D3B4}" type="parTrans" cxnId="{51CF52A6-4A22-4B3E-A407-FA5ADB6687DD}">
      <dgm:prSet/>
      <dgm:spPr/>
      <dgm:t>
        <a:bodyPr/>
        <a:lstStyle/>
        <a:p>
          <a:endParaRPr lang="en-US"/>
        </a:p>
      </dgm:t>
    </dgm:pt>
    <dgm:pt modelId="{617C901F-5315-4BCC-8DC3-F79007AADA4B}" type="sibTrans" cxnId="{51CF52A6-4A22-4B3E-A407-FA5ADB6687DD}">
      <dgm:prSet/>
      <dgm:spPr/>
      <dgm:t>
        <a:bodyPr/>
        <a:lstStyle/>
        <a:p>
          <a:endParaRPr lang="en-US"/>
        </a:p>
      </dgm:t>
    </dgm:pt>
    <dgm:pt modelId="{5ECCE602-3A9B-4297-A953-C4FD3ED47DCD}">
      <dgm:prSet/>
      <dgm:spPr/>
      <dgm:t>
        <a:bodyPr/>
        <a:lstStyle/>
        <a:p>
          <a:r>
            <a:rPr lang="en-US"/>
            <a:t>1.Market study</a:t>
          </a:r>
        </a:p>
      </dgm:t>
    </dgm:pt>
    <dgm:pt modelId="{D293E800-0415-491D-B202-046BE3F63B83}" type="parTrans" cxnId="{021C4CC1-0FA3-4B69-82D2-16EE2D4EA2C9}">
      <dgm:prSet/>
      <dgm:spPr/>
      <dgm:t>
        <a:bodyPr/>
        <a:lstStyle/>
        <a:p>
          <a:endParaRPr lang="en-US"/>
        </a:p>
      </dgm:t>
    </dgm:pt>
    <dgm:pt modelId="{4654C633-B96A-47B8-BB81-B3164DEAA21C}" type="sibTrans" cxnId="{021C4CC1-0FA3-4B69-82D2-16EE2D4EA2C9}">
      <dgm:prSet/>
      <dgm:spPr/>
      <dgm:t>
        <a:bodyPr/>
        <a:lstStyle/>
        <a:p>
          <a:endParaRPr lang="en-US"/>
        </a:p>
      </dgm:t>
    </dgm:pt>
    <dgm:pt modelId="{EAB692B4-2C9E-47F0-A6A1-8C7E14824048}">
      <dgm:prSet/>
      <dgm:spPr/>
      <dgm:t>
        <a:bodyPr/>
        <a:lstStyle/>
        <a:p>
          <a:r>
            <a:rPr lang="en-US"/>
            <a:t>2.Technical study </a:t>
          </a:r>
        </a:p>
      </dgm:t>
    </dgm:pt>
    <dgm:pt modelId="{4D2B1F1C-AAE8-48BB-B901-5575DD9219E4}" type="parTrans" cxnId="{05175773-FCC7-4F97-8A8F-F0AC49F738D0}">
      <dgm:prSet/>
      <dgm:spPr/>
      <dgm:t>
        <a:bodyPr/>
        <a:lstStyle/>
        <a:p>
          <a:endParaRPr lang="en-US"/>
        </a:p>
      </dgm:t>
    </dgm:pt>
    <dgm:pt modelId="{94967ED3-A02C-484D-8B10-C02767078D9A}" type="sibTrans" cxnId="{05175773-FCC7-4F97-8A8F-F0AC49F738D0}">
      <dgm:prSet/>
      <dgm:spPr/>
      <dgm:t>
        <a:bodyPr/>
        <a:lstStyle/>
        <a:p>
          <a:endParaRPr lang="en-US"/>
        </a:p>
      </dgm:t>
    </dgm:pt>
    <dgm:pt modelId="{AAD1CD76-9AB5-4671-BCED-43F2238F79B9}">
      <dgm:prSet/>
      <dgm:spPr/>
      <dgm:t>
        <a:bodyPr/>
        <a:lstStyle/>
        <a:p>
          <a:r>
            <a:rPr lang="en-US"/>
            <a:t>3.Financial study </a:t>
          </a:r>
        </a:p>
      </dgm:t>
    </dgm:pt>
    <dgm:pt modelId="{97FDF56D-916B-49CA-BBB2-CCA793BC2C66}" type="parTrans" cxnId="{F606B0D0-76EE-4EF4-A3C0-A519521F4432}">
      <dgm:prSet/>
      <dgm:spPr/>
      <dgm:t>
        <a:bodyPr/>
        <a:lstStyle/>
        <a:p>
          <a:endParaRPr lang="en-US"/>
        </a:p>
      </dgm:t>
    </dgm:pt>
    <dgm:pt modelId="{BD30E955-0794-432F-8DCA-D96AA37FCF96}" type="sibTrans" cxnId="{F606B0D0-76EE-4EF4-A3C0-A519521F4432}">
      <dgm:prSet/>
      <dgm:spPr/>
      <dgm:t>
        <a:bodyPr/>
        <a:lstStyle/>
        <a:p>
          <a:endParaRPr lang="en-US"/>
        </a:p>
      </dgm:t>
    </dgm:pt>
    <dgm:pt modelId="{725F308E-631A-4547-8DF7-46EC928D476C}" type="pres">
      <dgm:prSet presAssocID="{8637208E-0E43-4F0C-A571-BFBFEDE452A8}" presName="outerComposite" presStyleCnt="0">
        <dgm:presLayoutVars>
          <dgm:chMax val="5"/>
          <dgm:dir/>
          <dgm:resizeHandles val="exact"/>
        </dgm:presLayoutVars>
      </dgm:prSet>
      <dgm:spPr/>
      <dgm:t>
        <a:bodyPr/>
        <a:lstStyle/>
        <a:p>
          <a:endParaRPr lang="en-US"/>
        </a:p>
      </dgm:t>
    </dgm:pt>
    <dgm:pt modelId="{CBDBF035-078D-4FAE-AFA9-AC7DA999AF3D}" type="pres">
      <dgm:prSet presAssocID="{8637208E-0E43-4F0C-A571-BFBFEDE452A8}" presName="dummyMaxCanvas" presStyleCnt="0">
        <dgm:presLayoutVars/>
      </dgm:prSet>
      <dgm:spPr/>
    </dgm:pt>
    <dgm:pt modelId="{E3CD7121-29D8-48E9-96E4-4BED336CFC08}" type="pres">
      <dgm:prSet presAssocID="{8637208E-0E43-4F0C-A571-BFBFEDE452A8}" presName="FourNodes_1" presStyleLbl="node1" presStyleIdx="0" presStyleCnt="4">
        <dgm:presLayoutVars>
          <dgm:bulletEnabled val="1"/>
        </dgm:presLayoutVars>
      </dgm:prSet>
      <dgm:spPr/>
      <dgm:t>
        <a:bodyPr/>
        <a:lstStyle/>
        <a:p>
          <a:endParaRPr lang="en-US"/>
        </a:p>
      </dgm:t>
    </dgm:pt>
    <dgm:pt modelId="{448A5EFC-8753-4900-851F-402FF423EA1C}" type="pres">
      <dgm:prSet presAssocID="{8637208E-0E43-4F0C-A571-BFBFEDE452A8}" presName="FourNodes_2" presStyleLbl="node1" presStyleIdx="1" presStyleCnt="4">
        <dgm:presLayoutVars>
          <dgm:bulletEnabled val="1"/>
        </dgm:presLayoutVars>
      </dgm:prSet>
      <dgm:spPr/>
      <dgm:t>
        <a:bodyPr/>
        <a:lstStyle/>
        <a:p>
          <a:endParaRPr lang="en-US"/>
        </a:p>
      </dgm:t>
    </dgm:pt>
    <dgm:pt modelId="{EDC5DC11-28D8-45A4-B2F2-88C8C655E757}" type="pres">
      <dgm:prSet presAssocID="{8637208E-0E43-4F0C-A571-BFBFEDE452A8}" presName="FourNodes_3" presStyleLbl="node1" presStyleIdx="2" presStyleCnt="4">
        <dgm:presLayoutVars>
          <dgm:bulletEnabled val="1"/>
        </dgm:presLayoutVars>
      </dgm:prSet>
      <dgm:spPr/>
      <dgm:t>
        <a:bodyPr/>
        <a:lstStyle/>
        <a:p>
          <a:endParaRPr lang="en-US"/>
        </a:p>
      </dgm:t>
    </dgm:pt>
    <dgm:pt modelId="{5F8034DB-0311-4F2F-9DDD-390C01C78858}" type="pres">
      <dgm:prSet presAssocID="{8637208E-0E43-4F0C-A571-BFBFEDE452A8}" presName="FourNodes_4" presStyleLbl="node1" presStyleIdx="3" presStyleCnt="4">
        <dgm:presLayoutVars>
          <dgm:bulletEnabled val="1"/>
        </dgm:presLayoutVars>
      </dgm:prSet>
      <dgm:spPr/>
      <dgm:t>
        <a:bodyPr/>
        <a:lstStyle/>
        <a:p>
          <a:endParaRPr lang="en-US"/>
        </a:p>
      </dgm:t>
    </dgm:pt>
    <dgm:pt modelId="{FE86000F-2393-41AA-AE2E-452150E00C57}" type="pres">
      <dgm:prSet presAssocID="{8637208E-0E43-4F0C-A571-BFBFEDE452A8}" presName="FourConn_1-2" presStyleLbl="fgAccFollowNode1" presStyleIdx="0" presStyleCnt="3">
        <dgm:presLayoutVars>
          <dgm:bulletEnabled val="1"/>
        </dgm:presLayoutVars>
      </dgm:prSet>
      <dgm:spPr/>
      <dgm:t>
        <a:bodyPr/>
        <a:lstStyle/>
        <a:p>
          <a:endParaRPr lang="en-US"/>
        </a:p>
      </dgm:t>
    </dgm:pt>
    <dgm:pt modelId="{576B240D-985A-40B1-9334-F1427F3D7BD2}" type="pres">
      <dgm:prSet presAssocID="{8637208E-0E43-4F0C-A571-BFBFEDE452A8}" presName="FourConn_2-3" presStyleLbl="fgAccFollowNode1" presStyleIdx="1" presStyleCnt="3">
        <dgm:presLayoutVars>
          <dgm:bulletEnabled val="1"/>
        </dgm:presLayoutVars>
      </dgm:prSet>
      <dgm:spPr/>
      <dgm:t>
        <a:bodyPr/>
        <a:lstStyle/>
        <a:p>
          <a:endParaRPr lang="en-US"/>
        </a:p>
      </dgm:t>
    </dgm:pt>
    <dgm:pt modelId="{D10EF0B3-F5B7-495A-9044-A00147DBC931}" type="pres">
      <dgm:prSet presAssocID="{8637208E-0E43-4F0C-A571-BFBFEDE452A8}" presName="FourConn_3-4" presStyleLbl="fgAccFollowNode1" presStyleIdx="2" presStyleCnt="3">
        <dgm:presLayoutVars>
          <dgm:bulletEnabled val="1"/>
        </dgm:presLayoutVars>
      </dgm:prSet>
      <dgm:spPr/>
      <dgm:t>
        <a:bodyPr/>
        <a:lstStyle/>
        <a:p>
          <a:endParaRPr lang="en-US"/>
        </a:p>
      </dgm:t>
    </dgm:pt>
    <dgm:pt modelId="{46D7DFC9-6703-42B7-983A-7B70D39E9140}" type="pres">
      <dgm:prSet presAssocID="{8637208E-0E43-4F0C-A571-BFBFEDE452A8}" presName="FourNodes_1_text" presStyleLbl="node1" presStyleIdx="3" presStyleCnt="4">
        <dgm:presLayoutVars>
          <dgm:bulletEnabled val="1"/>
        </dgm:presLayoutVars>
      </dgm:prSet>
      <dgm:spPr/>
      <dgm:t>
        <a:bodyPr/>
        <a:lstStyle/>
        <a:p>
          <a:endParaRPr lang="en-US"/>
        </a:p>
      </dgm:t>
    </dgm:pt>
    <dgm:pt modelId="{B3F7C695-BBE0-4D10-BB2D-D2DE15F48DF6}" type="pres">
      <dgm:prSet presAssocID="{8637208E-0E43-4F0C-A571-BFBFEDE452A8}" presName="FourNodes_2_text" presStyleLbl="node1" presStyleIdx="3" presStyleCnt="4">
        <dgm:presLayoutVars>
          <dgm:bulletEnabled val="1"/>
        </dgm:presLayoutVars>
      </dgm:prSet>
      <dgm:spPr/>
      <dgm:t>
        <a:bodyPr/>
        <a:lstStyle/>
        <a:p>
          <a:endParaRPr lang="en-US"/>
        </a:p>
      </dgm:t>
    </dgm:pt>
    <dgm:pt modelId="{6F22669B-B18B-48A7-B6DD-92D7D91E752C}" type="pres">
      <dgm:prSet presAssocID="{8637208E-0E43-4F0C-A571-BFBFEDE452A8}" presName="FourNodes_3_text" presStyleLbl="node1" presStyleIdx="3" presStyleCnt="4">
        <dgm:presLayoutVars>
          <dgm:bulletEnabled val="1"/>
        </dgm:presLayoutVars>
      </dgm:prSet>
      <dgm:spPr/>
      <dgm:t>
        <a:bodyPr/>
        <a:lstStyle/>
        <a:p>
          <a:endParaRPr lang="en-US"/>
        </a:p>
      </dgm:t>
    </dgm:pt>
    <dgm:pt modelId="{8AADE961-6EE1-4939-AADC-E47DA1FA3CB8}" type="pres">
      <dgm:prSet presAssocID="{8637208E-0E43-4F0C-A571-BFBFEDE452A8}" presName="FourNodes_4_text" presStyleLbl="node1" presStyleIdx="3" presStyleCnt="4">
        <dgm:presLayoutVars>
          <dgm:bulletEnabled val="1"/>
        </dgm:presLayoutVars>
      </dgm:prSet>
      <dgm:spPr/>
      <dgm:t>
        <a:bodyPr/>
        <a:lstStyle/>
        <a:p>
          <a:endParaRPr lang="en-US"/>
        </a:p>
      </dgm:t>
    </dgm:pt>
  </dgm:ptLst>
  <dgm:cxnLst>
    <dgm:cxn modelId="{021C4CC1-0FA3-4B69-82D2-16EE2D4EA2C9}" srcId="{8637208E-0E43-4F0C-A571-BFBFEDE452A8}" destId="{5ECCE602-3A9B-4297-A953-C4FD3ED47DCD}" srcOrd="1" destOrd="0" parTransId="{D293E800-0415-491D-B202-046BE3F63B83}" sibTransId="{4654C633-B96A-47B8-BB81-B3164DEAA21C}"/>
    <dgm:cxn modelId="{51CF52A6-4A22-4B3E-A407-FA5ADB6687DD}" srcId="{8637208E-0E43-4F0C-A571-BFBFEDE452A8}" destId="{036C8109-ADE7-4D90-9D55-65C24A075D76}" srcOrd="0" destOrd="0" parTransId="{33F47B6C-5F9D-449F-A880-0AAF13F9D3B4}" sibTransId="{617C901F-5315-4BCC-8DC3-F79007AADA4B}"/>
    <dgm:cxn modelId="{FCFAA3EB-863F-443D-8E27-2918393F9F01}" type="presOf" srcId="{94967ED3-A02C-484D-8B10-C02767078D9A}" destId="{D10EF0B3-F5B7-495A-9044-A00147DBC931}" srcOrd="0" destOrd="0" presId="urn:microsoft.com/office/officeart/2005/8/layout/vProcess5"/>
    <dgm:cxn modelId="{663FCA4D-00A6-4864-81BD-CFBF7F3B33C6}" type="presOf" srcId="{036C8109-ADE7-4D90-9D55-65C24A075D76}" destId="{E3CD7121-29D8-48E9-96E4-4BED336CFC08}" srcOrd="0" destOrd="0" presId="urn:microsoft.com/office/officeart/2005/8/layout/vProcess5"/>
    <dgm:cxn modelId="{7E8B50EE-BFAF-4C87-803B-27162FA10353}" type="presOf" srcId="{AAD1CD76-9AB5-4671-BCED-43F2238F79B9}" destId="{8AADE961-6EE1-4939-AADC-E47DA1FA3CB8}" srcOrd="1" destOrd="0" presId="urn:microsoft.com/office/officeart/2005/8/layout/vProcess5"/>
    <dgm:cxn modelId="{9BFB1E33-3F7A-4062-B420-A698F253A8C2}" type="presOf" srcId="{5ECCE602-3A9B-4297-A953-C4FD3ED47DCD}" destId="{448A5EFC-8753-4900-851F-402FF423EA1C}" srcOrd="0" destOrd="0" presId="urn:microsoft.com/office/officeart/2005/8/layout/vProcess5"/>
    <dgm:cxn modelId="{B3B68A5A-06BF-4D86-BA54-AF953D8AD9D9}" type="presOf" srcId="{4654C633-B96A-47B8-BB81-B3164DEAA21C}" destId="{576B240D-985A-40B1-9334-F1427F3D7BD2}" srcOrd="0" destOrd="0" presId="urn:microsoft.com/office/officeart/2005/8/layout/vProcess5"/>
    <dgm:cxn modelId="{F606B0D0-76EE-4EF4-A3C0-A519521F4432}" srcId="{8637208E-0E43-4F0C-A571-BFBFEDE452A8}" destId="{AAD1CD76-9AB5-4671-BCED-43F2238F79B9}" srcOrd="3" destOrd="0" parTransId="{97FDF56D-916B-49CA-BBB2-CCA793BC2C66}" sibTransId="{BD30E955-0794-432F-8DCA-D96AA37FCF96}"/>
    <dgm:cxn modelId="{447E3809-C8E4-49E6-85C1-7895B731B29A}" type="presOf" srcId="{036C8109-ADE7-4D90-9D55-65C24A075D76}" destId="{46D7DFC9-6703-42B7-983A-7B70D39E9140}" srcOrd="1" destOrd="0" presId="urn:microsoft.com/office/officeart/2005/8/layout/vProcess5"/>
    <dgm:cxn modelId="{421F16DD-D2B2-4206-8CA4-C9779ADF5508}" type="presOf" srcId="{617C901F-5315-4BCC-8DC3-F79007AADA4B}" destId="{FE86000F-2393-41AA-AE2E-452150E00C57}" srcOrd="0" destOrd="0" presId="urn:microsoft.com/office/officeart/2005/8/layout/vProcess5"/>
    <dgm:cxn modelId="{4114EF05-2A7F-4088-B7DD-B20F518D6A8E}" type="presOf" srcId="{EAB692B4-2C9E-47F0-A6A1-8C7E14824048}" destId="{EDC5DC11-28D8-45A4-B2F2-88C8C655E757}" srcOrd="0" destOrd="0" presId="urn:microsoft.com/office/officeart/2005/8/layout/vProcess5"/>
    <dgm:cxn modelId="{A335B8A3-DF26-4D75-8B7C-4E6F48FA9954}" type="presOf" srcId="{AAD1CD76-9AB5-4671-BCED-43F2238F79B9}" destId="{5F8034DB-0311-4F2F-9DDD-390C01C78858}" srcOrd="0" destOrd="0" presId="urn:microsoft.com/office/officeart/2005/8/layout/vProcess5"/>
    <dgm:cxn modelId="{05175773-FCC7-4F97-8A8F-F0AC49F738D0}" srcId="{8637208E-0E43-4F0C-A571-BFBFEDE452A8}" destId="{EAB692B4-2C9E-47F0-A6A1-8C7E14824048}" srcOrd="2" destOrd="0" parTransId="{4D2B1F1C-AAE8-48BB-B901-5575DD9219E4}" sibTransId="{94967ED3-A02C-484D-8B10-C02767078D9A}"/>
    <dgm:cxn modelId="{5C425375-7BD9-4961-A9BF-9191BE68E69A}" type="presOf" srcId="{8637208E-0E43-4F0C-A571-BFBFEDE452A8}" destId="{725F308E-631A-4547-8DF7-46EC928D476C}" srcOrd="0" destOrd="0" presId="urn:microsoft.com/office/officeart/2005/8/layout/vProcess5"/>
    <dgm:cxn modelId="{8A772B42-3AE6-4608-9979-EC89C5D1BD52}" type="presOf" srcId="{5ECCE602-3A9B-4297-A953-C4FD3ED47DCD}" destId="{B3F7C695-BBE0-4D10-BB2D-D2DE15F48DF6}" srcOrd="1" destOrd="0" presId="urn:microsoft.com/office/officeart/2005/8/layout/vProcess5"/>
    <dgm:cxn modelId="{A74E76B8-3EFF-417F-B835-23BDB204EFD2}" type="presOf" srcId="{EAB692B4-2C9E-47F0-A6A1-8C7E14824048}" destId="{6F22669B-B18B-48A7-B6DD-92D7D91E752C}" srcOrd="1" destOrd="0" presId="urn:microsoft.com/office/officeart/2005/8/layout/vProcess5"/>
    <dgm:cxn modelId="{CACE7561-CA83-479C-8EA6-EAF4619EF9FC}" type="presParOf" srcId="{725F308E-631A-4547-8DF7-46EC928D476C}" destId="{CBDBF035-078D-4FAE-AFA9-AC7DA999AF3D}" srcOrd="0" destOrd="0" presId="urn:microsoft.com/office/officeart/2005/8/layout/vProcess5"/>
    <dgm:cxn modelId="{A8850E1C-B8D7-4355-B8F9-013BB1BFEA66}" type="presParOf" srcId="{725F308E-631A-4547-8DF7-46EC928D476C}" destId="{E3CD7121-29D8-48E9-96E4-4BED336CFC08}" srcOrd="1" destOrd="0" presId="urn:microsoft.com/office/officeart/2005/8/layout/vProcess5"/>
    <dgm:cxn modelId="{54CA3639-13F1-4A0C-88A9-1456A644C5CB}" type="presParOf" srcId="{725F308E-631A-4547-8DF7-46EC928D476C}" destId="{448A5EFC-8753-4900-851F-402FF423EA1C}" srcOrd="2" destOrd="0" presId="urn:microsoft.com/office/officeart/2005/8/layout/vProcess5"/>
    <dgm:cxn modelId="{B4939D90-7BA2-4F6B-8E3C-C72282736FAE}" type="presParOf" srcId="{725F308E-631A-4547-8DF7-46EC928D476C}" destId="{EDC5DC11-28D8-45A4-B2F2-88C8C655E757}" srcOrd="3" destOrd="0" presId="urn:microsoft.com/office/officeart/2005/8/layout/vProcess5"/>
    <dgm:cxn modelId="{8EE55C3D-499E-4664-9EF1-F61EF7BA968F}" type="presParOf" srcId="{725F308E-631A-4547-8DF7-46EC928D476C}" destId="{5F8034DB-0311-4F2F-9DDD-390C01C78858}" srcOrd="4" destOrd="0" presId="urn:microsoft.com/office/officeart/2005/8/layout/vProcess5"/>
    <dgm:cxn modelId="{FD585F40-25DF-4522-98A1-15A1E6828841}" type="presParOf" srcId="{725F308E-631A-4547-8DF7-46EC928D476C}" destId="{FE86000F-2393-41AA-AE2E-452150E00C57}" srcOrd="5" destOrd="0" presId="urn:microsoft.com/office/officeart/2005/8/layout/vProcess5"/>
    <dgm:cxn modelId="{029D61EB-24F4-4CBB-BF4C-644649F90B40}" type="presParOf" srcId="{725F308E-631A-4547-8DF7-46EC928D476C}" destId="{576B240D-985A-40B1-9334-F1427F3D7BD2}" srcOrd="6" destOrd="0" presId="urn:microsoft.com/office/officeart/2005/8/layout/vProcess5"/>
    <dgm:cxn modelId="{17847032-7306-4DD8-AB39-9BEB3A20EC41}" type="presParOf" srcId="{725F308E-631A-4547-8DF7-46EC928D476C}" destId="{D10EF0B3-F5B7-495A-9044-A00147DBC931}" srcOrd="7" destOrd="0" presId="urn:microsoft.com/office/officeart/2005/8/layout/vProcess5"/>
    <dgm:cxn modelId="{7D105687-1990-4C77-A0E9-F9EFDBACA733}" type="presParOf" srcId="{725F308E-631A-4547-8DF7-46EC928D476C}" destId="{46D7DFC9-6703-42B7-983A-7B70D39E9140}" srcOrd="8" destOrd="0" presId="urn:microsoft.com/office/officeart/2005/8/layout/vProcess5"/>
    <dgm:cxn modelId="{856F0124-92E1-498B-B9B8-246E8DEFEFDD}" type="presParOf" srcId="{725F308E-631A-4547-8DF7-46EC928D476C}" destId="{B3F7C695-BBE0-4D10-BB2D-D2DE15F48DF6}" srcOrd="9" destOrd="0" presId="urn:microsoft.com/office/officeart/2005/8/layout/vProcess5"/>
    <dgm:cxn modelId="{E30578F5-99C2-4221-ABF5-9DA937227E96}" type="presParOf" srcId="{725F308E-631A-4547-8DF7-46EC928D476C}" destId="{6F22669B-B18B-48A7-B6DD-92D7D91E752C}" srcOrd="10" destOrd="0" presId="urn:microsoft.com/office/officeart/2005/8/layout/vProcess5"/>
    <dgm:cxn modelId="{A6D08C13-EF58-408F-8071-4B7173FE2E8E}" type="presParOf" srcId="{725F308E-631A-4547-8DF7-46EC928D476C}" destId="{8AADE961-6EE1-4939-AADC-E47DA1FA3CB8}"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dirty="0"/>
              <a:t>Click to edit Master title style</a:t>
            </a:r>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sp>
        <p:nvSpPr>
          <p:cNvPr id="4" name="Date Placeholder 3"/>
          <p:cNvSpPr>
            <a:spLocks noGrp="1"/>
          </p:cNvSpPr>
          <p:nvPr>
            <p:ph type="dt" sz="half" idx="10"/>
          </p:nvPr>
        </p:nvSpPr>
        <p:spPr/>
        <p:txBody>
          <a:bodyPr/>
          <a:lstStyle/>
          <a:p>
            <a:fld id="{5586B75A-687E-405C-8A0B-8D00578BA2C3}" type="datetimeFigureOut">
              <a:rPr lang="en-US" dirty="0"/>
              <a:pPr/>
              <a:t>6/22/2021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1116062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586B75A-687E-405C-8A0B-8D00578BA2C3}" type="datetimeFigureOut">
              <a:rPr lang="en-US" dirty="0"/>
              <a:pPr/>
              <a:t>6/22/2021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18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586B75A-687E-405C-8A0B-8D00578BA2C3}" type="datetimeFigureOut">
              <a:rPr lang="en-US" dirty="0"/>
              <a:pPr/>
              <a:t>6/22/2021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1151931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586B75A-687E-405C-8A0B-8D00578BA2C3}" type="datetimeFigureOut">
              <a:rPr lang="en-US" dirty="0"/>
              <a:pPr/>
              <a:t>6/22/2021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3256947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dirty="0"/>
              <a:t>Click to edit Master title style</a:t>
            </a:r>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6/22/2021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1691291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sz="half" idx="10"/>
          </p:nvPr>
        </p:nvSpPr>
        <p:spPr/>
        <p:txBody>
          <a:bodyPr/>
          <a:lstStyle/>
          <a:p>
            <a:fld id="{5586B75A-687E-405C-8A0B-8D00578BA2C3}" type="datetimeFigureOut">
              <a:rPr lang="en-US" dirty="0"/>
              <a:pPr/>
              <a:t>6/22/2021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335517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a:t>Click to edit Master title style</a:t>
            </a:r>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10"/>
          </p:nvPr>
        </p:nvSpPr>
        <p:spPr/>
        <p:txBody>
          <a:bodyPr/>
          <a:lstStyle/>
          <a:p>
            <a:fld id="{5586B75A-687E-405C-8A0B-8D00578BA2C3}" type="datetimeFigureOut">
              <a:rPr lang="en-US" dirty="0"/>
              <a:pPr/>
              <a:t>6/22/2021</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3661263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Click to edit Master title style</a:t>
            </a:r>
          </a:p>
        </p:txBody>
      </p:sp>
      <p:sp>
        <p:nvSpPr>
          <p:cNvPr id="2" name="Date Placeholder 1"/>
          <p:cNvSpPr>
            <a:spLocks noGrp="1"/>
          </p:cNvSpPr>
          <p:nvPr>
            <p:ph type="dt" sz="half" idx="10"/>
          </p:nvPr>
        </p:nvSpPr>
        <p:spPr/>
        <p:txBody>
          <a:bodyPr/>
          <a:lstStyle/>
          <a:p>
            <a:fld id="{5586B75A-687E-405C-8A0B-8D00578BA2C3}" type="datetimeFigureOut">
              <a:rPr lang="en-US" dirty="0"/>
              <a:pPr/>
              <a:t>6/22/2021</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1338047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6/22/2021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3639221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dirty="0"/>
              <a:t>Click to edit Master title style</a:t>
            </a:r>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6/22/2021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3806840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dirty="0"/>
              <a:t>Click to edit Master title style</a:t>
            </a:r>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6/22/2021</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2089455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dirty="0"/>
              <a:t>Click to edit Master title style</a:t>
            </a:r>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6/22/2021</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4135245396"/>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picture containing text&#10;&#10;Description automatically generated">
            <a:extLst>
              <a:ext uri="{FF2B5EF4-FFF2-40B4-BE49-F238E27FC236}">
                <a16:creationId xmlns:a16="http://schemas.microsoft.com/office/drawing/2014/main" xmlns="" id="{B2E30508-C5E6-4732-AE81-41917BAF862A}"/>
              </a:ext>
            </a:extLst>
          </p:cNvPr>
          <p:cNvPicPr>
            <a:picLocks noGrp="1" noChangeAspect="1"/>
          </p:cNvPicPr>
          <p:nvPr>
            <p:ph idx="1"/>
          </p:nvPr>
        </p:nvPicPr>
        <p:blipFill>
          <a:blip r:embed="rId2"/>
          <a:stretch>
            <a:fillRect/>
          </a:stretch>
        </p:blipFill>
        <p:spPr>
          <a:xfrm>
            <a:off x="-41360" y="-3175"/>
            <a:ext cx="12236798" cy="6860117"/>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8928685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39B2D1-9422-4B4A-816B-742C7719B07F}"/>
              </a:ext>
            </a:extLst>
          </p:cNvPr>
          <p:cNvSpPr>
            <a:spLocks noGrp="1"/>
          </p:cNvSpPr>
          <p:nvPr>
            <p:ph type="title"/>
          </p:nvPr>
        </p:nvSpPr>
        <p:spPr>
          <a:xfrm>
            <a:off x="181033" y="2144630"/>
            <a:ext cx="3091255" cy="1955749"/>
          </a:xfrm>
        </p:spPr>
        <p:txBody>
          <a:bodyPr vert="horz" lIns="91440" tIns="45720" rIns="91440" bIns="45720" rtlCol="0" anchor="ctr">
            <a:noAutofit/>
          </a:bodyPr>
          <a:lstStyle/>
          <a:p>
            <a:r>
              <a:rPr lang="en-US" sz="2400" dirty="0">
                <a:solidFill>
                  <a:schemeClr val="tx1"/>
                </a:solidFill>
                <a:latin typeface="Times New Roman"/>
                <a:ea typeface="+mj-lt"/>
                <a:cs typeface="+mj-lt"/>
              </a:rPr>
              <a:t> </a:t>
            </a:r>
            <a:r>
              <a:rPr lang="en-US" sz="2400" dirty="0">
                <a:latin typeface="Times New Roman"/>
                <a:ea typeface="+mj-lt"/>
                <a:cs typeface="+mj-lt"/>
              </a:rPr>
              <a:t/>
            </a:r>
            <a:br>
              <a:rPr lang="en-US" sz="2400" dirty="0">
                <a:latin typeface="Times New Roman"/>
                <a:ea typeface="+mj-lt"/>
                <a:cs typeface="+mj-lt"/>
              </a:rPr>
            </a:br>
            <a:r>
              <a:rPr lang="en-US" sz="2400" dirty="0">
                <a:latin typeface="Times New Roman"/>
                <a:ea typeface="+mj-lt"/>
                <a:cs typeface="+mj-lt"/>
              </a:rPr>
              <a:t/>
            </a:r>
            <a:br>
              <a:rPr lang="en-US" sz="2400" dirty="0">
                <a:latin typeface="Times New Roman"/>
                <a:ea typeface="+mj-lt"/>
                <a:cs typeface="+mj-lt"/>
              </a:rPr>
            </a:br>
            <a:r>
              <a:rPr lang="en-US" sz="2400">
                <a:solidFill>
                  <a:schemeClr val="tx1"/>
                </a:solidFill>
                <a:latin typeface="Times New Roman"/>
                <a:ea typeface="+mj-lt"/>
                <a:cs typeface="+mj-lt"/>
              </a:rPr>
              <a:t>The </a:t>
            </a:r>
            <a:r>
              <a:rPr lang="en-US" sz="2400" dirty="0">
                <a:solidFill>
                  <a:schemeClr val="tx1"/>
                </a:solidFill>
                <a:latin typeface="Times New Roman"/>
                <a:ea typeface="+mj-lt"/>
                <a:cs typeface="+mj-lt"/>
              </a:rPr>
              <a:t>conveyor is used to transfer the blanked pieces to the next bending station</a:t>
            </a:r>
            <a:endParaRPr lang="en-US" sz="2400">
              <a:solidFill>
                <a:schemeClr val="tx1"/>
              </a:solidFill>
              <a:latin typeface="Times New Roman"/>
              <a:cs typeface="Times New Roman"/>
            </a:endParaRPr>
          </a:p>
        </p:txBody>
      </p:sp>
      <p:pic>
        <p:nvPicPr>
          <p:cNvPr id="4" name="Picture 4" descr="A picture containing furniture, table, worktable&#10;&#10;Description automatically generated">
            <a:extLst>
              <a:ext uri="{FF2B5EF4-FFF2-40B4-BE49-F238E27FC236}">
                <a16:creationId xmlns:a16="http://schemas.microsoft.com/office/drawing/2014/main" xmlns="" id="{C02F299B-03B7-4A9A-A656-435B3B7031E0}"/>
              </a:ext>
            </a:extLst>
          </p:cNvPr>
          <p:cNvPicPr>
            <a:picLocks noGrp="1" noChangeAspect="1"/>
          </p:cNvPicPr>
          <p:nvPr>
            <p:ph idx="1"/>
          </p:nvPr>
        </p:nvPicPr>
        <p:blipFill>
          <a:blip r:embed="rId2"/>
          <a:stretch>
            <a:fillRect/>
          </a:stretch>
        </p:blipFill>
        <p:spPr>
          <a:xfrm>
            <a:off x="4331958" y="1349045"/>
            <a:ext cx="6848835" cy="394910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TextBox 2">
            <a:extLst>
              <a:ext uri="{FF2B5EF4-FFF2-40B4-BE49-F238E27FC236}">
                <a16:creationId xmlns:a16="http://schemas.microsoft.com/office/drawing/2014/main" xmlns="" id="{A57CD0BE-44BF-41A1-8552-6449698D82CC}"/>
              </a:ext>
            </a:extLst>
          </p:cNvPr>
          <p:cNvSpPr txBox="1"/>
          <p:nvPr/>
        </p:nvSpPr>
        <p:spPr>
          <a:xfrm>
            <a:off x="483079" y="1388853"/>
            <a:ext cx="2743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800" b="1"/>
              <a:t>CONVEYER</a:t>
            </a:r>
          </a:p>
        </p:txBody>
      </p:sp>
    </p:spTree>
    <p:extLst>
      <p:ext uri="{BB962C8B-B14F-4D97-AF65-F5344CB8AC3E}">
        <p14:creationId xmlns:p14="http://schemas.microsoft.com/office/powerpoint/2010/main" val="33390982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003C9E-8512-4E59-859F-FA3FDC3AC9CE}"/>
              </a:ext>
            </a:extLst>
          </p:cNvPr>
          <p:cNvSpPr>
            <a:spLocks noGrp="1"/>
          </p:cNvSpPr>
          <p:nvPr>
            <p:ph type="title"/>
          </p:nvPr>
        </p:nvSpPr>
        <p:spPr>
          <a:xfrm>
            <a:off x="109145" y="1123837"/>
            <a:ext cx="3350048" cy="4601183"/>
          </a:xfrm>
        </p:spPr>
        <p:txBody>
          <a:bodyPr>
            <a:normAutofit/>
          </a:bodyPr>
          <a:lstStyle/>
          <a:p>
            <a:r>
              <a:rPr lang="en-US" sz="2400" dirty="0">
                <a:latin typeface="Times New Roman"/>
                <a:ea typeface="+mj-lt"/>
                <a:cs typeface="+mj-lt"/>
              </a:rPr>
              <a:t/>
            </a:r>
            <a:br>
              <a:rPr lang="en-US" sz="2400" dirty="0">
                <a:latin typeface="Times New Roman"/>
                <a:ea typeface="+mj-lt"/>
                <a:cs typeface="+mj-lt"/>
              </a:rPr>
            </a:br>
            <a:r>
              <a:rPr lang="en-US" sz="2400">
                <a:solidFill>
                  <a:schemeClr val="tx1"/>
                </a:solidFill>
                <a:latin typeface="Times New Roman"/>
                <a:ea typeface="+mj-lt"/>
                <a:cs typeface="+mj-lt"/>
              </a:rPr>
              <a:t>The bending process in this specific hinge type is done using two forming punches, the first one is used for v-bending and the second tool is used for curling </a:t>
            </a:r>
          </a:p>
        </p:txBody>
      </p:sp>
      <p:pic>
        <p:nvPicPr>
          <p:cNvPr id="4" name="Picture 4" descr="Diagram&#10;&#10;Description automatically generated">
            <a:extLst>
              <a:ext uri="{FF2B5EF4-FFF2-40B4-BE49-F238E27FC236}">
                <a16:creationId xmlns:a16="http://schemas.microsoft.com/office/drawing/2014/main" xmlns="" id="{9B02BA2C-7B56-49FB-BDA4-54D12249A123}"/>
              </a:ext>
            </a:extLst>
          </p:cNvPr>
          <p:cNvPicPr>
            <a:picLocks noGrp="1" noChangeAspect="1"/>
          </p:cNvPicPr>
          <p:nvPr>
            <p:ph idx="1"/>
          </p:nvPr>
        </p:nvPicPr>
        <p:blipFill>
          <a:blip r:embed="rId2"/>
          <a:stretch>
            <a:fillRect/>
          </a:stretch>
        </p:blipFill>
        <p:spPr>
          <a:xfrm>
            <a:off x="4080713" y="1047300"/>
            <a:ext cx="7035021" cy="468198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TextBox 2">
            <a:extLst>
              <a:ext uri="{FF2B5EF4-FFF2-40B4-BE49-F238E27FC236}">
                <a16:creationId xmlns:a16="http://schemas.microsoft.com/office/drawing/2014/main" xmlns="" id="{F5EA463F-FCE1-4187-B03A-4803CD74CFD4}"/>
              </a:ext>
            </a:extLst>
          </p:cNvPr>
          <p:cNvSpPr txBox="1"/>
          <p:nvPr/>
        </p:nvSpPr>
        <p:spPr>
          <a:xfrm>
            <a:off x="727495" y="1288211"/>
            <a:ext cx="2743200"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t>BENDING &amp;CURLING </a:t>
            </a:r>
          </a:p>
        </p:txBody>
      </p:sp>
    </p:spTree>
    <p:extLst>
      <p:ext uri="{BB962C8B-B14F-4D97-AF65-F5344CB8AC3E}">
        <p14:creationId xmlns:p14="http://schemas.microsoft.com/office/powerpoint/2010/main" val="7582618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tx1"/>
                </a:solidFill>
              </a:rPr>
              <a:t>DIES OF BENDING </a:t>
            </a:r>
            <a:endParaRPr lang="en-US" b="1" dirty="0">
              <a:solidFill>
                <a:schemeClr val="tx1"/>
              </a:solidFill>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4251123" y="1479216"/>
            <a:ext cx="6031720" cy="389042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35811252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video-1622840121">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217920"/>
          </a:xfrm>
        </p:spPr>
      </p:pic>
    </p:spTree>
    <p:extLst>
      <p:ext uri="{BB962C8B-B14F-4D97-AF65-F5344CB8AC3E}">
        <p14:creationId xmlns:p14="http://schemas.microsoft.com/office/powerpoint/2010/main" val="250504785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98A6141-C198-49D1-BEB1-7BFC92C21E38}"/>
              </a:ext>
            </a:extLst>
          </p:cNvPr>
          <p:cNvSpPr>
            <a:spLocks noGrp="1"/>
          </p:cNvSpPr>
          <p:nvPr>
            <p:ph type="title"/>
          </p:nvPr>
        </p:nvSpPr>
        <p:spPr/>
        <p:txBody>
          <a:bodyPr/>
          <a:lstStyle/>
          <a:p>
            <a:r>
              <a:rPr lang="en-US" b="1" dirty="0">
                <a:solidFill>
                  <a:schemeClr val="tx1"/>
                </a:solidFill>
              </a:rPr>
              <a:t>OUR HINGE</a:t>
            </a:r>
          </a:p>
        </p:txBody>
      </p:sp>
      <p:pic>
        <p:nvPicPr>
          <p:cNvPr id="4" name="Picture 4">
            <a:extLst>
              <a:ext uri="{FF2B5EF4-FFF2-40B4-BE49-F238E27FC236}">
                <a16:creationId xmlns:a16="http://schemas.microsoft.com/office/drawing/2014/main" xmlns="" id="{90597A39-2E74-48F3-A8D4-9450FF23F85C}"/>
              </a:ext>
            </a:extLst>
          </p:cNvPr>
          <p:cNvPicPr>
            <a:picLocks noGrp="1" noChangeAspect="1"/>
          </p:cNvPicPr>
          <p:nvPr>
            <p:ph idx="1"/>
          </p:nvPr>
        </p:nvPicPr>
        <p:blipFill>
          <a:blip r:embed="rId2"/>
          <a:stretch>
            <a:fillRect/>
          </a:stretch>
        </p:blipFill>
        <p:spPr>
          <a:xfrm>
            <a:off x="4966548" y="864108"/>
            <a:ext cx="5120640" cy="5120640"/>
          </a:xfrm>
        </p:spPr>
      </p:pic>
    </p:spTree>
    <p:extLst>
      <p:ext uri="{BB962C8B-B14F-4D97-AF65-F5344CB8AC3E}">
        <p14:creationId xmlns:p14="http://schemas.microsoft.com/office/powerpoint/2010/main" val="41758411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5DC90FA-0E49-47E4-99FE-5EE5B6235BCD}"/>
              </a:ext>
            </a:extLst>
          </p:cNvPr>
          <p:cNvSpPr>
            <a:spLocks noGrp="1"/>
          </p:cNvSpPr>
          <p:nvPr>
            <p:ph type="title"/>
          </p:nvPr>
        </p:nvSpPr>
        <p:spPr>
          <a:xfrm>
            <a:off x="252919" y="1123837"/>
            <a:ext cx="2947482" cy="4601183"/>
          </a:xfrm>
        </p:spPr>
        <p:txBody>
          <a:bodyPr>
            <a:normAutofit/>
          </a:bodyPr>
          <a:lstStyle/>
          <a:p>
            <a:r>
              <a:rPr lang="en-US" b="1" dirty="0">
                <a:ea typeface="+mj-lt"/>
                <a:cs typeface="+mj-lt"/>
              </a:rPr>
              <a:t>FEASIBILITY  STUDY</a:t>
            </a:r>
            <a:r>
              <a:rPr lang="en-US" sz="2500" dirty="0">
                <a:ea typeface="+mj-lt"/>
                <a:cs typeface="+mj-lt"/>
              </a:rPr>
              <a:t> </a:t>
            </a:r>
          </a:p>
        </p:txBody>
      </p:sp>
      <p:graphicFrame>
        <p:nvGraphicFramePr>
          <p:cNvPr id="5" name="Content Placeholder 2">
            <a:extLst>
              <a:ext uri="{FF2B5EF4-FFF2-40B4-BE49-F238E27FC236}">
                <a16:creationId xmlns:a16="http://schemas.microsoft.com/office/drawing/2014/main" xmlns="" id="{63F6A6B3-A12E-4D18-8DA2-7B0951ADD249}"/>
              </a:ext>
            </a:extLst>
          </p:cNvPr>
          <p:cNvGraphicFramePr>
            <a:graphicFrameLocks noGrp="1"/>
          </p:cNvGraphicFramePr>
          <p:nvPr>
            <p:ph idx="1"/>
            <p:extLst>
              <p:ext uri="{D42A27DB-BD31-4B8C-83A1-F6EECF244321}">
                <p14:modId xmlns:p14="http://schemas.microsoft.com/office/powerpoint/2010/main" val="613823535"/>
              </p:ext>
            </p:extLst>
          </p:nvPr>
        </p:nvGraphicFramePr>
        <p:xfrm>
          <a:off x="3759896" y="885459"/>
          <a:ext cx="7728267" cy="50873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312703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C464E8-0BF6-499E-8C44-8E991B02178A}"/>
              </a:ext>
            </a:extLst>
          </p:cNvPr>
          <p:cNvSpPr>
            <a:spLocks noGrp="1"/>
          </p:cNvSpPr>
          <p:nvPr>
            <p:ph type="title"/>
          </p:nvPr>
        </p:nvSpPr>
        <p:spPr>
          <a:xfrm>
            <a:off x="252919" y="1123837"/>
            <a:ext cx="2947482" cy="4601183"/>
          </a:xfrm>
        </p:spPr>
        <p:txBody>
          <a:bodyPr>
            <a:normAutofit/>
          </a:bodyPr>
          <a:lstStyle/>
          <a:p>
            <a:r>
              <a:rPr lang="en-US" b="1" dirty="0">
                <a:solidFill>
                  <a:schemeClr val="tx1"/>
                </a:solidFill>
                <a:ea typeface="+mj-lt"/>
                <a:cs typeface="+mj-lt"/>
              </a:rPr>
              <a:t>Market study </a:t>
            </a:r>
            <a:endParaRPr lang="en-US" b="1">
              <a:solidFill>
                <a:schemeClr val="tx1"/>
              </a:solidFill>
            </a:endParaRPr>
          </a:p>
        </p:txBody>
      </p:sp>
      <p:sp>
        <p:nvSpPr>
          <p:cNvPr id="150" name="Content Placeholder 149">
            <a:extLst>
              <a:ext uri="{FF2B5EF4-FFF2-40B4-BE49-F238E27FC236}">
                <a16:creationId xmlns:a16="http://schemas.microsoft.com/office/drawing/2014/main" xmlns="" id="{7F1D6159-E21E-43A4-A9A4-510FAA80F824}"/>
              </a:ext>
            </a:extLst>
          </p:cNvPr>
          <p:cNvSpPr>
            <a:spLocks noGrp="1"/>
          </p:cNvSpPr>
          <p:nvPr>
            <p:ph idx="1"/>
          </p:nvPr>
        </p:nvSpPr>
        <p:spPr/>
        <p:txBody>
          <a:bodyPr/>
          <a:lstStyle/>
          <a:p>
            <a:pPr marL="0" indent="0">
              <a:buNone/>
            </a:pPr>
            <a:r>
              <a:rPr lang="en-US" b="1" dirty="0">
                <a:ea typeface="+mn-lt"/>
                <a:cs typeface="+mn-lt"/>
              </a:rPr>
              <a:t>•Our market study questionnaire parts:- </a:t>
            </a:r>
          </a:p>
          <a:p>
            <a:pPr marL="0" indent="0">
              <a:buNone/>
            </a:pPr>
            <a:r>
              <a:rPr lang="en-US" sz="2400" dirty="0">
                <a:latin typeface="Times New Roman"/>
                <a:ea typeface="+mn-lt"/>
                <a:cs typeface="+mn-lt"/>
              </a:rPr>
              <a:t>1.Reorder point </a:t>
            </a:r>
            <a:endParaRPr lang="en-US" sz="2400">
              <a:latin typeface="Times New Roman"/>
              <a:cs typeface="Times New Roman"/>
            </a:endParaRPr>
          </a:p>
          <a:p>
            <a:pPr marL="0" indent="0">
              <a:buNone/>
            </a:pPr>
            <a:r>
              <a:rPr lang="en-US" sz="2400" dirty="0">
                <a:latin typeface="Times New Roman"/>
                <a:ea typeface="+mn-lt"/>
                <a:cs typeface="+mn-lt"/>
              </a:rPr>
              <a:t>2.local market </a:t>
            </a:r>
            <a:endParaRPr lang="en-US" sz="2400">
              <a:latin typeface="Times New Roman"/>
              <a:cs typeface="Times New Roman"/>
            </a:endParaRPr>
          </a:p>
          <a:p>
            <a:pPr marL="0" indent="0">
              <a:buNone/>
            </a:pPr>
            <a:r>
              <a:rPr lang="en-US" sz="2400" dirty="0">
                <a:latin typeface="Times New Roman"/>
                <a:ea typeface="+mn-lt"/>
                <a:cs typeface="+mn-lt"/>
              </a:rPr>
              <a:t>3.availability of specific hinge</a:t>
            </a:r>
            <a:endParaRPr lang="en-US" sz="2400">
              <a:latin typeface="Times New Roman"/>
              <a:cs typeface="Times New Roman"/>
            </a:endParaRPr>
          </a:p>
          <a:p>
            <a:pPr marL="0" indent="0">
              <a:buNone/>
            </a:pPr>
            <a:r>
              <a:rPr lang="en-US" sz="2400" dirty="0">
                <a:latin typeface="Times New Roman"/>
                <a:ea typeface="+mn-lt"/>
                <a:cs typeface="+mn-lt"/>
              </a:rPr>
              <a:t>4.the cost of the specific hinge  source country </a:t>
            </a:r>
            <a:endParaRPr lang="en-US" sz="2400">
              <a:latin typeface="Times New Roman"/>
              <a:cs typeface="Times New Roman"/>
            </a:endParaRPr>
          </a:p>
          <a:p>
            <a:pPr marL="0" indent="0">
              <a:buNone/>
            </a:pPr>
            <a:r>
              <a:rPr lang="en-US" sz="2400" dirty="0">
                <a:latin typeface="Times New Roman"/>
                <a:ea typeface="+mn-lt"/>
                <a:cs typeface="+mn-lt"/>
              </a:rPr>
              <a:t>5.the price of the hinge </a:t>
            </a:r>
            <a:endParaRPr lang="en-US" sz="2400">
              <a:latin typeface="Times New Roman"/>
              <a:cs typeface="Times New Roman"/>
            </a:endParaRPr>
          </a:p>
          <a:p>
            <a:pPr marL="0" indent="0">
              <a:buNone/>
            </a:pPr>
            <a:r>
              <a:rPr lang="en-US" sz="2400" dirty="0">
                <a:latin typeface="Times New Roman"/>
                <a:ea typeface="+mn-lt"/>
                <a:cs typeface="+mn-lt"/>
              </a:rPr>
              <a:t>6.the number of stores in city ,demand</a:t>
            </a:r>
            <a:endParaRPr lang="en-US" sz="2400">
              <a:latin typeface="Times New Roman"/>
              <a:cs typeface="Times New Roman"/>
            </a:endParaRPr>
          </a:p>
          <a:p>
            <a:endParaRPr lang="en-US" dirty="0"/>
          </a:p>
        </p:txBody>
      </p:sp>
    </p:spTree>
    <p:extLst>
      <p:ext uri="{BB962C8B-B14F-4D97-AF65-F5344CB8AC3E}">
        <p14:creationId xmlns:p14="http://schemas.microsoft.com/office/powerpoint/2010/main" val="33484108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xmlns="" id="{2933738F-F83C-4B87-B2FE-47C89029B0B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xmlns="" id="{19BF0EFF-1CF1-4170-85D9-F374F80C89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xmlns="" id="{71AF6B47-2D80-4867-B0E1-ADAE229B4C79}"/>
              </a:ext>
            </a:extLst>
          </p:cNvPr>
          <p:cNvSpPr>
            <a:spLocks noGrp="1"/>
          </p:cNvSpPr>
          <p:nvPr>
            <p:ph type="title"/>
          </p:nvPr>
        </p:nvSpPr>
        <p:spPr>
          <a:xfrm>
            <a:off x="353561" y="1123837"/>
            <a:ext cx="2947482" cy="1283461"/>
          </a:xfrm>
        </p:spPr>
        <p:txBody>
          <a:bodyPr anchor="b">
            <a:normAutofit/>
          </a:bodyPr>
          <a:lstStyle/>
          <a:p>
            <a:r>
              <a:rPr lang="en-US" sz="2800" b="1" dirty="0">
                <a:solidFill>
                  <a:schemeClr val="tx1"/>
                </a:solidFill>
                <a:ea typeface="+mj-lt"/>
                <a:cs typeface="+mj-lt"/>
              </a:rPr>
              <a:t>MARKET STUDY</a:t>
            </a:r>
          </a:p>
          <a:p>
            <a:endParaRPr lang="en-US" sz="2400" dirty="0">
              <a:solidFill>
                <a:schemeClr val="tx1"/>
              </a:solidFill>
              <a:cs typeface="Aharoni"/>
            </a:endParaRPr>
          </a:p>
        </p:txBody>
      </p:sp>
      <p:sp>
        <p:nvSpPr>
          <p:cNvPr id="3" name="Content Placeholder 2">
            <a:extLst>
              <a:ext uri="{FF2B5EF4-FFF2-40B4-BE49-F238E27FC236}">
                <a16:creationId xmlns:a16="http://schemas.microsoft.com/office/drawing/2014/main" xmlns="" id="{0F161499-740B-44EE-A8C7-3EB6A43F3487}"/>
              </a:ext>
            </a:extLst>
          </p:cNvPr>
          <p:cNvSpPr>
            <a:spLocks noGrp="1"/>
          </p:cNvSpPr>
          <p:nvPr>
            <p:ph idx="1"/>
          </p:nvPr>
        </p:nvSpPr>
        <p:spPr>
          <a:xfrm>
            <a:off x="123524" y="2364166"/>
            <a:ext cx="3177520" cy="3585244"/>
          </a:xfrm>
        </p:spPr>
        <p:txBody>
          <a:bodyPr vert="horz" lIns="91440" tIns="45720" rIns="91440" bIns="45720" rtlCol="0" anchor="t">
            <a:normAutofit/>
          </a:bodyPr>
          <a:lstStyle/>
          <a:p>
            <a:pPr>
              <a:buClr>
                <a:srgbClr val="FEC41D"/>
              </a:buClr>
            </a:pPr>
            <a:r>
              <a:rPr lang="en-US" dirty="0">
                <a:solidFill>
                  <a:schemeClr val="tx1"/>
                </a:solidFill>
                <a:ea typeface="+mn-lt"/>
                <a:cs typeface="+mn-lt"/>
              </a:rPr>
              <a:t>•The estimated demand for other governorates is a follows depending on the population of each city </a:t>
            </a:r>
            <a:endParaRPr lang="en-US">
              <a:solidFill>
                <a:schemeClr val="tx1"/>
              </a:solidFill>
            </a:endParaRPr>
          </a:p>
          <a:p>
            <a:pPr>
              <a:buClr>
                <a:srgbClr val="FEC41D"/>
              </a:buClr>
            </a:pPr>
            <a:endParaRPr lang="en-US" dirty="0">
              <a:solidFill>
                <a:schemeClr val="tx1"/>
              </a:solidFill>
              <a:ea typeface="+mn-lt"/>
              <a:cs typeface="+mn-lt"/>
            </a:endParaRPr>
          </a:p>
          <a:p>
            <a:pPr>
              <a:buClr>
                <a:srgbClr val="FEC41D"/>
              </a:buClr>
            </a:pPr>
            <a:r>
              <a:rPr lang="en-US" dirty="0">
                <a:solidFill>
                  <a:schemeClr val="tx1"/>
                </a:solidFill>
                <a:ea typeface="+mn-lt"/>
                <a:cs typeface="+mn-lt"/>
              </a:rPr>
              <a:t>•</a:t>
            </a:r>
            <a:r>
              <a:rPr lang="en-US" b="1" dirty="0">
                <a:solidFill>
                  <a:schemeClr val="tx1"/>
                </a:solidFill>
                <a:ea typeface="+mn-lt"/>
                <a:cs typeface="+mn-lt"/>
              </a:rPr>
              <a:t>In Bethlehem</a:t>
            </a:r>
            <a:r>
              <a:rPr lang="en-US" dirty="0">
                <a:solidFill>
                  <a:schemeClr val="tx1"/>
                </a:solidFill>
                <a:ea typeface="+mn-lt"/>
                <a:cs typeface="+mn-lt"/>
              </a:rPr>
              <a:t> Taking into consideration the increased demand for carpenters' stores, the demand may arrive </a:t>
            </a:r>
            <a:r>
              <a:rPr lang="en-US" b="1" dirty="0">
                <a:solidFill>
                  <a:schemeClr val="tx1"/>
                </a:solidFill>
                <a:ea typeface="+mn-lt"/>
                <a:cs typeface="+mn-lt"/>
              </a:rPr>
              <a:t>40000</a:t>
            </a:r>
            <a:r>
              <a:rPr lang="en-US" dirty="0">
                <a:solidFill>
                  <a:schemeClr val="tx1"/>
                </a:solidFill>
                <a:ea typeface="+mn-lt"/>
                <a:cs typeface="+mn-lt"/>
              </a:rPr>
              <a:t> pieces per week</a:t>
            </a:r>
            <a:endParaRPr lang="en-US" dirty="0">
              <a:solidFill>
                <a:schemeClr val="tx1"/>
              </a:solidFill>
            </a:endParaRPr>
          </a:p>
          <a:p>
            <a:pPr>
              <a:buClr>
                <a:srgbClr val="FEC41D"/>
              </a:buClr>
            </a:pPr>
            <a:endParaRPr lang="en-US" sz="1600">
              <a:solidFill>
                <a:schemeClr val="bg1"/>
              </a:solidFill>
            </a:endParaRPr>
          </a:p>
        </p:txBody>
      </p:sp>
      <p:pic>
        <p:nvPicPr>
          <p:cNvPr id="4" name="Picture 4" descr="Table&#10;&#10;Description automatically generated">
            <a:extLst>
              <a:ext uri="{FF2B5EF4-FFF2-40B4-BE49-F238E27FC236}">
                <a16:creationId xmlns:a16="http://schemas.microsoft.com/office/drawing/2014/main" xmlns="" id="{7E3C4FC3-0F9D-4A20-A69C-036299418957}"/>
              </a:ext>
            </a:extLst>
          </p:cNvPr>
          <p:cNvPicPr>
            <a:picLocks noChangeAspect="1"/>
          </p:cNvPicPr>
          <p:nvPr/>
        </p:nvPicPr>
        <p:blipFill rotWithShape="1">
          <a:blip r:embed="rId2"/>
          <a:srcRect r="492" b="-2"/>
          <a:stretch/>
        </p:blipFill>
        <p:spPr>
          <a:xfrm>
            <a:off x="4109576" y="988989"/>
            <a:ext cx="7441722" cy="5100915"/>
          </a:xfrm>
          <a:prstGeom prst="rect">
            <a:avLst/>
          </a:prstGeom>
        </p:spPr>
      </p:pic>
      <p:sp>
        <p:nvSpPr>
          <p:cNvPr id="22" name="Rectangle 21">
            <a:extLst>
              <a:ext uri="{FF2B5EF4-FFF2-40B4-BE49-F238E27FC236}">
                <a16:creationId xmlns:a16="http://schemas.microsoft.com/office/drawing/2014/main" xmlns="" id="{3D59E22E-2E4E-400B-B6CD-86ED04367E0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768744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232420-EFB5-456D-AC72-552CD85A75FE}"/>
              </a:ext>
            </a:extLst>
          </p:cNvPr>
          <p:cNvSpPr>
            <a:spLocks noGrp="1"/>
          </p:cNvSpPr>
          <p:nvPr>
            <p:ph type="title"/>
          </p:nvPr>
        </p:nvSpPr>
        <p:spPr>
          <a:xfrm>
            <a:off x="511712" y="2604705"/>
            <a:ext cx="2185483" cy="2113900"/>
          </a:xfrm>
        </p:spPr>
        <p:txBody>
          <a:bodyPr>
            <a:normAutofit/>
          </a:bodyPr>
          <a:lstStyle/>
          <a:p>
            <a:r>
              <a:rPr lang="en-US" b="1" dirty="0">
                <a:solidFill>
                  <a:schemeClr val="tx1"/>
                </a:solidFill>
                <a:ea typeface="+mj-lt"/>
                <a:cs typeface="+mj-lt"/>
              </a:rPr>
              <a:t>Technical study</a:t>
            </a:r>
          </a:p>
          <a:p>
            <a:endParaRPr lang="en-US" sz="5400" dirty="0">
              <a:solidFill>
                <a:schemeClr val="tx1"/>
              </a:solidFill>
              <a:ea typeface="+mj-lt"/>
              <a:cs typeface="+mj-lt"/>
            </a:endParaRPr>
          </a:p>
        </p:txBody>
      </p:sp>
      <p:graphicFrame>
        <p:nvGraphicFramePr>
          <p:cNvPr id="16" name="Content Placeholder 15">
            <a:extLst>
              <a:ext uri="{FF2B5EF4-FFF2-40B4-BE49-F238E27FC236}">
                <a16:creationId xmlns:a16="http://schemas.microsoft.com/office/drawing/2014/main" xmlns="" id="{2C0B11A4-11B9-4846-82BF-F56241E63678}"/>
              </a:ext>
            </a:extLst>
          </p:cNvPr>
          <p:cNvGraphicFramePr>
            <a:graphicFrameLocks noGrp="1"/>
          </p:cNvGraphicFramePr>
          <p:nvPr>
            <p:ph idx="1"/>
            <p:extLst>
              <p:ext uri="{D42A27DB-BD31-4B8C-83A1-F6EECF244321}">
                <p14:modId xmlns:p14="http://schemas.microsoft.com/office/powerpoint/2010/main" val="2963052674"/>
              </p:ext>
            </p:extLst>
          </p:nvPr>
        </p:nvGraphicFramePr>
        <p:xfrm>
          <a:off x="4212566" y="891395"/>
          <a:ext cx="6993098" cy="4139682"/>
        </p:xfrm>
        <a:graphic>
          <a:graphicData uri="http://schemas.openxmlformats.org/drawingml/2006/table">
            <a:tbl>
              <a:tblPr firstRow="1" bandRow="1">
                <a:tableStyleId>{5C22544A-7EE6-4342-B048-85BDC9FD1C3A}</a:tableStyleId>
              </a:tblPr>
              <a:tblGrid>
                <a:gridCol w="1387339">
                  <a:extLst>
                    <a:ext uri="{9D8B030D-6E8A-4147-A177-3AD203B41FA5}">
                      <a16:colId xmlns:a16="http://schemas.microsoft.com/office/drawing/2014/main" xmlns="" val="3741034229"/>
                    </a:ext>
                  </a:extLst>
                </a:gridCol>
                <a:gridCol w="5605759">
                  <a:extLst>
                    <a:ext uri="{9D8B030D-6E8A-4147-A177-3AD203B41FA5}">
                      <a16:colId xmlns:a16="http://schemas.microsoft.com/office/drawing/2014/main" xmlns="" val="549835014"/>
                    </a:ext>
                  </a:extLst>
                </a:gridCol>
              </a:tblGrid>
              <a:tr h="447609">
                <a:tc>
                  <a:txBody>
                    <a:bodyPr/>
                    <a:lstStyle/>
                    <a:p>
                      <a:pPr algn="l" fontAlgn="base"/>
                      <a:r>
                        <a:rPr lang="en-US" sz="2500" dirty="0">
                          <a:effectLst/>
                        </a:rPr>
                        <a:t>$ Price ​</a:t>
                      </a:r>
                      <a:endParaRPr lang="en-US" b="1" i="0" dirty="0">
                        <a:solidFill>
                          <a:srgbClr val="FFFFFF"/>
                        </a:solidFill>
                        <a:effectLst/>
                      </a:endParaRPr>
                    </a:p>
                  </a:txBody>
                  <a:tcPr anchor="ctr"/>
                </a:tc>
                <a:tc>
                  <a:txBody>
                    <a:bodyPr/>
                    <a:lstStyle/>
                    <a:p>
                      <a:pPr algn="l" fontAlgn="base"/>
                      <a:r>
                        <a:rPr lang="en-US" sz="2500" dirty="0">
                          <a:effectLst/>
                        </a:rPr>
                        <a:t>Machine ​</a:t>
                      </a:r>
                      <a:endParaRPr lang="en-US" b="1" i="0" dirty="0">
                        <a:solidFill>
                          <a:srgbClr val="FFFFFF"/>
                        </a:solidFill>
                        <a:effectLst/>
                      </a:endParaRPr>
                    </a:p>
                  </a:txBody>
                  <a:tcPr anchor="ctr"/>
                </a:tc>
                <a:extLst>
                  <a:ext uri="{0D108BD9-81ED-4DB2-BD59-A6C34878D82A}">
                    <a16:rowId xmlns:a16="http://schemas.microsoft.com/office/drawing/2014/main" xmlns="" val="1166743651"/>
                  </a:ext>
                </a:extLst>
              </a:tr>
              <a:tr h="531534">
                <a:tc>
                  <a:txBody>
                    <a:bodyPr/>
                    <a:lstStyle/>
                    <a:p>
                      <a:pPr algn="l" fontAlgn="base"/>
                      <a:r>
                        <a:rPr lang="en-US" sz="2800" dirty="0">
                          <a:effectLst/>
                        </a:rPr>
                        <a:t>35,000​</a:t>
                      </a:r>
                      <a:endParaRPr lang="en-US" b="0" i="0" dirty="0">
                        <a:solidFill>
                          <a:srgbClr val="000000"/>
                        </a:solidFill>
                        <a:effectLst/>
                      </a:endParaRPr>
                    </a:p>
                  </a:txBody>
                  <a:tcPr anchor="ctr"/>
                </a:tc>
                <a:tc>
                  <a:txBody>
                    <a:bodyPr/>
                    <a:lstStyle/>
                    <a:p>
                      <a:pPr algn="l" fontAlgn="base"/>
                      <a:r>
                        <a:rPr lang="en-US" sz="2800">
                          <a:effectLst/>
                        </a:rPr>
                        <a:t>Blanking machine (including motor)​</a:t>
                      </a:r>
                      <a:endParaRPr lang="en-US" b="0" i="0">
                        <a:solidFill>
                          <a:srgbClr val="000000"/>
                        </a:solidFill>
                        <a:effectLst/>
                      </a:endParaRPr>
                    </a:p>
                  </a:txBody>
                  <a:tcPr anchor="ctr"/>
                </a:tc>
                <a:extLst>
                  <a:ext uri="{0D108BD9-81ED-4DB2-BD59-A6C34878D82A}">
                    <a16:rowId xmlns:a16="http://schemas.microsoft.com/office/drawing/2014/main" xmlns="" val="735293116"/>
                  </a:ext>
                </a:extLst>
              </a:tr>
              <a:tr h="531534">
                <a:tc>
                  <a:txBody>
                    <a:bodyPr/>
                    <a:lstStyle/>
                    <a:p>
                      <a:pPr algn="l" fontAlgn="base"/>
                      <a:r>
                        <a:rPr lang="en-US" sz="2800" dirty="0">
                          <a:effectLst/>
                        </a:rPr>
                        <a:t>40,000​</a:t>
                      </a:r>
                      <a:endParaRPr lang="en-US" b="0" i="0" dirty="0">
                        <a:solidFill>
                          <a:srgbClr val="000000"/>
                        </a:solidFill>
                        <a:effectLst/>
                      </a:endParaRPr>
                    </a:p>
                  </a:txBody>
                  <a:tcPr anchor="ctr"/>
                </a:tc>
                <a:tc>
                  <a:txBody>
                    <a:bodyPr/>
                    <a:lstStyle/>
                    <a:p>
                      <a:pPr algn="l" fontAlgn="base"/>
                      <a:r>
                        <a:rPr lang="en-US" sz="2800" dirty="0">
                          <a:effectLst/>
                        </a:rPr>
                        <a:t>Bending machine (Hydraulic)​</a:t>
                      </a:r>
                      <a:endParaRPr lang="en-US" b="0" i="0" dirty="0">
                        <a:solidFill>
                          <a:srgbClr val="000000"/>
                        </a:solidFill>
                        <a:effectLst/>
                      </a:endParaRPr>
                    </a:p>
                  </a:txBody>
                  <a:tcPr anchor="ctr"/>
                </a:tc>
                <a:extLst>
                  <a:ext uri="{0D108BD9-81ED-4DB2-BD59-A6C34878D82A}">
                    <a16:rowId xmlns:a16="http://schemas.microsoft.com/office/drawing/2014/main" xmlns="" val="3039000748"/>
                  </a:ext>
                </a:extLst>
              </a:tr>
              <a:tr h="489571">
                <a:tc>
                  <a:txBody>
                    <a:bodyPr/>
                    <a:lstStyle/>
                    <a:p>
                      <a:pPr algn="l" fontAlgn="base"/>
                      <a:r>
                        <a:rPr lang="en-US" sz="2800" dirty="0">
                          <a:effectLst/>
                        </a:rPr>
                        <a:t>700​</a:t>
                      </a:r>
                      <a:endParaRPr lang="en-US" b="0" i="0" dirty="0">
                        <a:solidFill>
                          <a:srgbClr val="000000"/>
                        </a:solidFill>
                        <a:effectLst/>
                      </a:endParaRPr>
                    </a:p>
                  </a:txBody>
                  <a:tcPr anchor="ctr"/>
                </a:tc>
                <a:tc>
                  <a:txBody>
                    <a:bodyPr/>
                    <a:lstStyle/>
                    <a:p>
                      <a:pPr algn="l" fontAlgn="base"/>
                      <a:r>
                        <a:rPr lang="en-US" sz="2800" dirty="0">
                          <a:effectLst/>
                        </a:rPr>
                        <a:t>Strip feeder​</a:t>
                      </a:r>
                      <a:endParaRPr lang="en-US" b="0" i="0" dirty="0">
                        <a:solidFill>
                          <a:srgbClr val="000000"/>
                        </a:solidFill>
                        <a:effectLst/>
                      </a:endParaRPr>
                    </a:p>
                  </a:txBody>
                  <a:tcPr anchor="ctr"/>
                </a:tc>
                <a:extLst>
                  <a:ext uri="{0D108BD9-81ED-4DB2-BD59-A6C34878D82A}">
                    <a16:rowId xmlns:a16="http://schemas.microsoft.com/office/drawing/2014/main" xmlns="" val="2430867793"/>
                  </a:ext>
                </a:extLst>
              </a:tr>
              <a:tr h="489571">
                <a:tc>
                  <a:txBody>
                    <a:bodyPr/>
                    <a:lstStyle/>
                    <a:p>
                      <a:pPr algn="l" fontAlgn="base"/>
                      <a:r>
                        <a:rPr lang="en-US" sz="2800" dirty="0">
                          <a:effectLst/>
                        </a:rPr>
                        <a:t>300​</a:t>
                      </a:r>
                      <a:endParaRPr lang="en-US" b="0" i="0" dirty="0">
                        <a:solidFill>
                          <a:srgbClr val="000000"/>
                        </a:solidFill>
                        <a:effectLst/>
                      </a:endParaRPr>
                    </a:p>
                  </a:txBody>
                  <a:tcPr anchor="ctr"/>
                </a:tc>
                <a:tc>
                  <a:txBody>
                    <a:bodyPr/>
                    <a:lstStyle/>
                    <a:p>
                      <a:pPr algn="l" fontAlgn="base"/>
                      <a:r>
                        <a:rPr lang="en-US" sz="2800" dirty="0">
                          <a:effectLst/>
                        </a:rPr>
                        <a:t>Feed track​</a:t>
                      </a:r>
                      <a:endParaRPr lang="en-US" b="0" i="0" dirty="0">
                        <a:solidFill>
                          <a:srgbClr val="000000"/>
                        </a:solidFill>
                        <a:effectLst/>
                      </a:endParaRPr>
                    </a:p>
                  </a:txBody>
                  <a:tcPr anchor="ctr"/>
                </a:tc>
                <a:extLst>
                  <a:ext uri="{0D108BD9-81ED-4DB2-BD59-A6C34878D82A}">
                    <a16:rowId xmlns:a16="http://schemas.microsoft.com/office/drawing/2014/main" xmlns="" val="2064974472"/>
                  </a:ext>
                </a:extLst>
              </a:tr>
              <a:tr h="489571">
                <a:tc>
                  <a:txBody>
                    <a:bodyPr/>
                    <a:lstStyle/>
                    <a:p>
                      <a:pPr algn="l" fontAlgn="base"/>
                      <a:r>
                        <a:rPr lang="en-US" sz="2800" dirty="0">
                          <a:effectLst/>
                        </a:rPr>
                        <a:t>1000​</a:t>
                      </a:r>
                      <a:endParaRPr lang="en-US" b="0" i="0" dirty="0">
                        <a:solidFill>
                          <a:srgbClr val="000000"/>
                        </a:solidFill>
                        <a:effectLst/>
                      </a:endParaRPr>
                    </a:p>
                  </a:txBody>
                  <a:tcPr anchor="ctr"/>
                </a:tc>
                <a:tc>
                  <a:txBody>
                    <a:bodyPr/>
                    <a:lstStyle/>
                    <a:p>
                      <a:pPr algn="l" fontAlgn="base"/>
                      <a:r>
                        <a:rPr lang="en-US" sz="2800" dirty="0">
                          <a:effectLst/>
                        </a:rPr>
                        <a:t>Conveyer​</a:t>
                      </a:r>
                      <a:endParaRPr lang="en-US" b="0" i="0" dirty="0">
                        <a:solidFill>
                          <a:srgbClr val="000000"/>
                        </a:solidFill>
                        <a:effectLst/>
                      </a:endParaRPr>
                    </a:p>
                  </a:txBody>
                  <a:tcPr anchor="ctr"/>
                </a:tc>
                <a:extLst>
                  <a:ext uri="{0D108BD9-81ED-4DB2-BD59-A6C34878D82A}">
                    <a16:rowId xmlns:a16="http://schemas.microsoft.com/office/drawing/2014/main" xmlns="" val="3932985033"/>
                  </a:ext>
                </a:extLst>
              </a:tr>
              <a:tr h="489571">
                <a:tc>
                  <a:txBody>
                    <a:bodyPr/>
                    <a:lstStyle/>
                    <a:p>
                      <a:pPr algn="l" fontAlgn="base"/>
                      <a:r>
                        <a:rPr lang="en-US" sz="2800" dirty="0">
                          <a:effectLst/>
                        </a:rPr>
                        <a:t>2000​</a:t>
                      </a:r>
                      <a:endParaRPr lang="en-US" b="0" i="0" dirty="0">
                        <a:solidFill>
                          <a:srgbClr val="000000"/>
                        </a:solidFill>
                        <a:effectLst/>
                      </a:endParaRPr>
                    </a:p>
                  </a:txBody>
                  <a:tcPr anchor="ctr"/>
                </a:tc>
                <a:tc>
                  <a:txBody>
                    <a:bodyPr/>
                    <a:lstStyle/>
                    <a:p>
                      <a:pPr algn="l" fontAlgn="base"/>
                      <a:r>
                        <a:rPr lang="en-US" sz="2800" dirty="0">
                          <a:effectLst/>
                        </a:rPr>
                        <a:t>Straightening machine​</a:t>
                      </a:r>
                      <a:endParaRPr lang="en-US" b="0" i="0" dirty="0">
                        <a:solidFill>
                          <a:srgbClr val="000000"/>
                        </a:solidFill>
                        <a:effectLst/>
                      </a:endParaRPr>
                    </a:p>
                  </a:txBody>
                  <a:tcPr anchor="ctr"/>
                </a:tc>
                <a:extLst>
                  <a:ext uri="{0D108BD9-81ED-4DB2-BD59-A6C34878D82A}">
                    <a16:rowId xmlns:a16="http://schemas.microsoft.com/office/drawing/2014/main" xmlns="" val="4257547105"/>
                  </a:ext>
                </a:extLst>
              </a:tr>
              <a:tr h="531534">
                <a:tc>
                  <a:txBody>
                    <a:bodyPr/>
                    <a:lstStyle/>
                    <a:p>
                      <a:pPr algn="l" fontAlgn="base"/>
                      <a:r>
                        <a:rPr lang="en-US" sz="2800" dirty="0">
                          <a:effectLst/>
                        </a:rPr>
                        <a:t>$79000​</a:t>
                      </a:r>
                      <a:endParaRPr lang="en-US" b="0" i="0" dirty="0">
                        <a:solidFill>
                          <a:srgbClr val="000000"/>
                        </a:solidFill>
                        <a:effectLst/>
                      </a:endParaRPr>
                    </a:p>
                  </a:txBody>
                  <a:tcPr anchor="ctr"/>
                </a:tc>
                <a:tc>
                  <a:txBody>
                    <a:bodyPr/>
                    <a:lstStyle/>
                    <a:p>
                      <a:pPr algn="l" fontAlgn="base"/>
                      <a:r>
                        <a:rPr lang="en-US" sz="2800" dirty="0">
                          <a:effectLst/>
                        </a:rPr>
                        <a:t>Total ​</a:t>
                      </a:r>
                      <a:endParaRPr lang="en-US" b="0" i="0" dirty="0">
                        <a:solidFill>
                          <a:srgbClr val="000000"/>
                        </a:solidFill>
                        <a:effectLst/>
                      </a:endParaRPr>
                    </a:p>
                  </a:txBody>
                  <a:tcPr anchor="ctr"/>
                </a:tc>
                <a:extLst>
                  <a:ext uri="{0D108BD9-81ED-4DB2-BD59-A6C34878D82A}">
                    <a16:rowId xmlns:a16="http://schemas.microsoft.com/office/drawing/2014/main" xmlns="" val="550237916"/>
                  </a:ext>
                </a:extLst>
              </a:tr>
            </a:tbl>
          </a:graphicData>
        </a:graphic>
      </p:graphicFrame>
      <p:graphicFrame>
        <p:nvGraphicFramePr>
          <p:cNvPr id="20" name="Table 19">
            <a:extLst>
              <a:ext uri="{FF2B5EF4-FFF2-40B4-BE49-F238E27FC236}">
                <a16:creationId xmlns:a16="http://schemas.microsoft.com/office/drawing/2014/main" xmlns="" id="{49E1F754-DC15-455C-A695-92AB23321D2C}"/>
              </a:ext>
            </a:extLst>
          </p:cNvPr>
          <p:cNvGraphicFramePr>
            <a:graphicFrameLocks noGrp="1"/>
          </p:cNvGraphicFramePr>
          <p:nvPr>
            <p:extLst>
              <p:ext uri="{D42A27DB-BD31-4B8C-83A1-F6EECF244321}">
                <p14:modId xmlns:p14="http://schemas.microsoft.com/office/powerpoint/2010/main" val="124494383"/>
              </p:ext>
            </p:extLst>
          </p:nvPr>
        </p:nvGraphicFramePr>
        <p:xfrm>
          <a:off x="3651848" y="5247734"/>
          <a:ext cx="7841338" cy="1176996"/>
        </p:xfrm>
        <a:graphic>
          <a:graphicData uri="http://schemas.openxmlformats.org/drawingml/2006/table">
            <a:tbl>
              <a:tblPr firstRow="1" bandRow="1">
                <a:tableStyleId>{5C22544A-7EE6-4342-B048-85BDC9FD1C3A}</a:tableStyleId>
              </a:tblPr>
              <a:tblGrid>
                <a:gridCol w="3707423">
                  <a:extLst>
                    <a:ext uri="{9D8B030D-6E8A-4147-A177-3AD203B41FA5}">
                      <a16:colId xmlns:a16="http://schemas.microsoft.com/office/drawing/2014/main" xmlns="" val="4187695682"/>
                    </a:ext>
                  </a:extLst>
                </a:gridCol>
                <a:gridCol w="4133915">
                  <a:extLst>
                    <a:ext uri="{9D8B030D-6E8A-4147-A177-3AD203B41FA5}">
                      <a16:colId xmlns:a16="http://schemas.microsoft.com/office/drawing/2014/main" xmlns="" val="2341200382"/>
                    </a:ext>
                  </a:extLst>
                </a:gridCol>
              </a:tblGrid>
              <a:tr h="445476">
                <a:tc>
                  <a:txBody>
                    <a:bodyPr/>
                    <a:lstStyle/>
                    <a:p>
                      <a:pPr algn="l" fontAlgn="base"/>
                      <a:r>
                        <a:rPr lang="en-US" sz="1800" b="1" dirty="0">
                          <a:effectLst/>
                        </a:rPr>
                        <a:t>Price​​</a:t>
                      </a:r>
                      <a:endParaRPr lang="en-US" sz="1800" b="1" i="0">
                        <a:solidFill>
                          <a:srgbClr val="FFFFFF"/>
                        </a:solidFill>
                        <a:effectLst/>
                      </a:endParaRPr>
                    </a:p>
                  </a:txBody>
                  <a:tcPr anchor="ctr"/>
                </a:tc>
                <a:tc>
                  <a:txBody>
                    <a:bodyPr/>
                    <a:lstStyle/>
                    <a:p>
                      <a:pPr algn="l" fontAlgn="base"/>
                      <a:r>
                        <a:rPr lang="en-US" sz="1800" b="1" dirty="0">
                          <a:effectLst/>
                        </a:rPr>
                        <a:t>Material ​​</a:t>
                      </a:r>
                      <a:endParaRPr lang="en-US" sz="1800" b="1" i="0">
                        <a:solidFill>
                          <a:srgbClr val="FFFFFF"/>
                        </a:solidFill>
                        <a:effectLst/>
                      </a:endParaRPr>
                    </a:p>
                  </a:txBody>
                  <a:tcPr anchor="ctr"/>
                </a:tc>
                <a:extLst>
                  <a:ext uri="{0D108BD9-81ED-4DB2-BD59-A6C34878D82A}">
                    <a16:rowId xmlns:a16="http://schemas.microsoft.com/office/drawing/2014/main" xmlns="" val="2152121088"/>
                  </a:ext>
                </a:extLst>
              </a:tr>
              <a:tr h="334107">
                <a:tc>
                  <a:txBody>
                    <a:bodyPr/>
                    <a:lstStyle/>
                    <a:p>
                      <a:pPr algn="l" fontAlgn="base"/>
                      <a:r>
                        <a:rPr lang="en-US" sz="1800" b="1" dirty="0">
                          <a:effectLst/>
                        </a:rPr>
                        <a:t>12 ILS/KG​​</a:t>
                      </a:r>
                      <a:endParaRPr lang="en-US" sz="1800" b="1" i="0">
                        <a:solidFill>
                          <a:srgbClr val="000000"/>
                        </a:solidFill>
                        <a:effectLst/>
                      </a:endParaRPr>
                    </a:p>
                  </a:txBody>
                  <a:tcPr anchor="ctr"/>
                </a:tc>
                <a:tc>
                  <a:txBody>
                    <a:bodyPr/>
                    <a:lstStyle/>
                    <a:p>
                      <a:pPr algn="l" fontAlgn="base"/>
                      <a:r>
                        <a:rPr lang="en-US" sz="1800" b="1" dirty="0">
                          <a:effectLst/>
                        </a:rPr>
                        <a:t>Steel 4140 (for making dies)​​</a:t>
                      </a:r>
                      <a:endParaRPr lang="en-US" sz="1800" b="1" i="0">
                        <a:solidFill>
                          <a:srgbClr val="000000"/>
                        </a:solidFill>
                        <a:effectLst/>
                      </a:endParaRPr>
                    </a:p>
                  </a:txBody>
                  <a:tcPr anchor="ctr"/>
                </a:tc>
                <a:extLst>
                  <a:ext uri="{0D108BD9-81ED-4DB2-BD59-A6C34878D82A}">
                    <a16:rowId xmlns:a16="http://schemas.microsoft.com/office/drawing/2014/main" xmlns="" val="3747334278"/>
                  </a:ext>
                </a:extLst>
              </a:tr>
              <a:tr h="334107">
                <a:tc>
                  <a:txBody>
                    <a:bodyPr/>
                    <a:lstStyle/>
                    <a:p>
                      <a:pPr algn="l" fontAlgn="base"/>
                      <a:r>
                        <a:rPr lang="en-US" sz="1800" b="1" dirty="0">
                          <a:effectLst/>
                        </a:rPr>
                        <a:t>3 ILS/3Meter​​</a:t>
                      </a:r>
                      <a:endParaRPr lang="en-US" sz="1800" b="1" i="0">
                        <a:solidFill>
                          <a:srgbClr val="000000"/>
                        </a:solidFill>
                        <a:effectLst/>
                      </a:endParaRPr>
                    </a:p>
                  </a:txBody>
                  <a:tcPr anchor="ctr"/>
                </a:tc>
                <a:tc>
                  <a:txBody>
                    <a:bodyPr/>
                    <a:lstStyle/>
                    <a:p>
                      <a:pPr algn="l" fontAlgn="base"/>
                      <a:r>
                        <a:rPr lang="en-US" sz="1800" b="1" dirty="0">
                          <a:effectLst/>
                        </a:rPr>
                        <a:t>Steel 1010 (sheet metal)​​</a:t>
                      </a:r>
                      <a:endParaRPr lang="en-US" sz="1800" b="1" i="0">
                        <a:solidFill>
                          <a:srgbClr val="000000"/>
                        </a:solidFill>
                        <a:effectLst/>
                      </a:endParaRPr>
                    </a:p>
                  </a:txBody>
                  <a:tcPr anchor="ctr"/>
                </a:tc>
                <a:extLst>
                  <a:ext uri="{0D108BD9-81ED-4DB2-BD59-A6C34878D82A}">
                    <a16:rowId xmlns:a16="http://schemas.microsoft.com/office/drawing/2014/main" xmlns="" val="2904554465"/>
                  </a:ext>
                </a:extLst>
              </a:tr>
            </a:tbl>
          </a:graphicData>
        </a:graphic>
      </p:graphicFrame>
    </p:spTree>
    <p:extLst>
      <p:ext uri="{BB962C8B-B14F-4D97-AF65-F5344CB8AC3E}">
        <p14:creationId xmlns:p14="http://schemas.microsoft.com/office/powerpoint/2010/main" val="34964958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xmlns="" id="{FCB7987D-7806-44BF-94FC-E039F57030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xmlns="" id="{4683E798-38DE-4ECB-912E-B2689E29608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xmlns="" id="{BB3C056C-C367-48DF-89D0-CC18632092A0}"/>
              </a:ext>
            </a:extLst>
          </p:cNvPr>
          <p:cNvSpPr>
            <a:spLocks noGrp="1"/>
          </p:cNvSpPr>
          <p:nvPr>
            <p:ph type="title"/>
          </p:nvPr>
        </p:nvSpPr>
        <p:spPr>
          <a:xfrm>
            <a:off x="367938" y="1037574"/>
            <a:ext cx="2947482" cy="1022678"/>
          </a:xfrm>
        </p:spPr>
        <p:txBody>
          <a:bodyPr anchor="b">
            <a:normAutofit/>
          </a:bodyPr>
          <a:lstStyle/>
          <a:p>
            <a:r>
              <a:rPr lang="en-US" sz="3200" b="1" dirty="0">
                <a:solidFill>
                  <a:srgbClr val="000000"/>
                </a:solidFill>
                <a:ea typeface="+mj-lt"/>
                <a:cs typeface="+mj-lt"/>
              </a:rPr>
              <a:t>Technical study</a:t>
            </a:r>
            <a:endParaRPr lang="en-US" sz="3200" b="1" dirty="0">
              <a:solidFill>
                <a:srgbClr val="000000"/>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xmlns="" id="{E47B55B9-FC3D-45D0-9EC8-93CA50F3E4F9}"/>
                  </a:ext>
                </a:extLst>
              </p:cNvPr>
              <p:cNvSpPr>
                <a:spLocks noGrp="1"/>
              </p:cNvSpPr>
              <p:nvPr>
                <p:ph idx="1"/>
              </p:nvPr>
            </p:nvSpPr>
            <p:spPr>
              <a:xfrm>
                <a:off x="97093" y="2330142"/>
                <a:ext cx="3249406" cy="3759762"/>
              </a:xfrm>
            </p:spPr>
            <p:txBody>
              <a:bodyPr vert="horz" lIns="91440" tIns="45720" rIns="91440" bIns="45720" rtlCol="0" anchor="t">
                <a:normAutofit fontScale="92500" lnSpcReduction="10000"/>
              </a:bodyPr>
              <a:lstStyle/>
              <a:p>
                <a:pPr marL="0" indent="0">
                  <a:buNone/>
                </a:pPr>
                <a:r>
                  <a:rPr lang="en-US" sz="2400" dirty="0" smtClean="0">
                    <a:solidFill>
                      <a:schemeClr val="tx1"/>
                    </a:solidFill>
                    <a:ea typeface="+mn-lt"/>
                    <a:cs typeface="+mn-lt"/>
                  </a:rPr>
                  <a:t>•</a:t>
                </a:r>
                <a:r>
                  <a:rPr lang="en-US" sz="2400" b="1" dirty="0">
                    <a:solidFill>
                      <a:schemeClr val="tx1"/>
                    </a:solidFill>
                    <a:ea typeface="+mn-lt"/>
                    <a:cs typeface="+mn-lt"/>
                  </a:rPr>
                  <a:t>Production capacity:</a:t>
                </a:r>
                <a:endParaRPr lang="en-US" sz="2400" dirty="0">
                  <a:solidFill>
                    <a:schemeClr val="tx1"/>
                  </a:solidFill>
                </a:endParaRPr>
              </a:p>
              <a:p>
                <a:r>
                  <a:rPr lang="en-US" sz="2400" dirty="0">
                    <a:solidFill>
                      <a:schemeClr val="tx1"/>
                    </a:solidFill>
                    <a:ea typeface="+mn-lt"/>
                    <a:cs typeface="+mn-lt"/>
                  </a:rPr>
                  <a:t>The demand for west bank arrives </a:t>
                </a:r>
                <a:r>
                  <a:rPr lang="en-US" sz="2400" b="1" dirty="0">
                    <a:solidFill>
                      <a:schemeClr val="tx1"/>
                    </a:solidFill>
                    <a:ea typeface="+mn-lt"/>
                    <a:cs typeface="+mn-lt"/>
                  </a:rPr>
                  <a:t>40000 pieces/week</a:t>
                </a:r>
                <a:r>
                  <a:rPr lang="en-US" sz="2400" dirty="0">
                    <a:solidFill>
                      <a:schemeClr val="tx1"/>
                    </a:solidFill>
                    <a:ea typeface="+mn-lt"/>
                    <a:cs typeface="+mn-lt"/>
                  </a:rPr>
                  <a:t>, by this project we can cover up to 30% of the market share</a:t>
                </a:r>
                <a:r>
                  <a:rPr lang="en-US" sz="2400" dirty="0" smtClean="0">
                    <a:solidFill>
                      <a:schemeClr val="tx1"/>
                    </a:solidFill>
                    <a:ea typeface="+mn-lt"/>
                    <a:cs typeface="+mn-lt"/>
                  </a:rPr>
                  <a:t>.</a:t>
                </a:r>
              </a:p>
              <a:p>
                <a:endParaRPr lang="en-US" sz="2400" dirty="0" smtClean="0">
                  <a:solidFill>
                    <a:schemeClr val="tx1"/>
                  </a:solidFill>
                  <a:ea typeface="+mn-lt"/>
                  <a:cs typeface="+mn-lt"/>
                </a:endParaRPr>
              </a:p>
              <a:p>
                <a14:m>
                  <m:oMath xmlns:m="http://schemas.openxmlformats.org/officeDocument/2006/math">
                    <m:r>
                      <a:rPr lang="en-US" b="1" i="1" smtClean="0">
                        <a:solidFill>
                          <a:schemeClr val="tx1"/>
                        </a:solidFill>
                        <a:latin typeface="Cambria Math" panose="02040503050406030204" pitchFamily="18" charset="0"/>
                      </a:rPr>
                      <m:t>𝒕𝒉𝒆</m:t>
                    </m:r>
                    <m:r>
                      <a:rPr lang="en-US" b="1">
                        <a:solidFill>
                          <a:schemeClr val="tx1"/>
                        </a:solidFill>
                        <a:latin typeface="Cambria Math" panose="02040503050406030204" pitchFamily="18" charset="0"/>
                      </a:rPr>
                      <m:t> </m:t>
                    </m:r>
                    <m:r>
                      <a:rPr lang="en-US" b="1" i="1">
                        <a:solidFill>
                          <a:schemeClr val="tx1"/>
                        </a:solidFill>
                        <a:latin typeface="Cambria Math" panose="02040503050406030204" pitchFamily="18" charset="0"/>
                      </a:rPr>
                      <m:t>𝒑𝒓𝒐𝒅𝒖𝒄𝒕𝒊𝒐𝒏</m:t>
                    </m:r>
                    <m:r>
                      <a:rPr lang="en-US" b="1">
                        <a:solidFill>
                          <a:schemeClr val="tx1"/>
                        </a:solidFill>
                        <a:latin typeface="Cambria Math" panose="02040503050406030204" pitchFamily="18" charset="0"/>
                      </a:rPr>
                      <m:t> </m:t>
                    </m:r>
                    <m:r>
                      <a:rPr lang="en-US" b="1" i="1">
                        <a:solidFill>
                          <a:schemeClr val="tx1"/>
                        </a:solidFill>
                        <a:latin typeface="Cambria Math" panose="02040503050406030204" pitchFamily="18" charset="0"/>
                      </a:rPr>
                      <m:t>𝒄𝒂𝒑𝒂𝒄𝒊𝒕𝒚</m:t>
                    </m:r>
                  </m:oMath>
                </a14:m>
                <a:endParaRPr lang="en-US" b="1" dirty="0" smtClean="0">
                  <a:solidFill>
                    <a:schemeClr val="tx1"/>
                  </a:solidFill>
                </a:endParaRPr>
              </a:p>
              <a:p>
                <a:r>
                  <a:rPr lang="en-US" b="1" dirty="0" smtClean="0">
                    <a:solidFill>
                      <a:schemeClr val="tx1"/>
                    </a:solidFill>
                  </a:rPr>
                  <a:t>=</a:t>
                </a:r>
                <a14:m>
                  <m:oMath xmlns:m="http://schemas.openxmlformats.org/officeDocument/2006/math">
                    <m:r>
                      <a:rPr lang="en-US" b="1" i="1">
                        <a:solidFill>
                          <a:schemeClr val="tx1"/>
                        </a:solidFill>
                        <a:latin typeface="Cambria Math" panose="02040503050406030204" pitchFamily="18" charset="0"/>
                      </a:rPr>
                      <m:t>𝟒𝟎𝟎𝟎𝟎</m:t>
                    </m:r>
                    <m:r>
                      <a:rPr lang="en-US" b="1" i="1">
                        <a:solidFill>
                          <a:schemeClr val="tx1"/>
                        </a:solidFill>
                        <a:latin typeface="Cambria Math" panose="02040503050406030204" pitchFamily="18" charset="0"/>
                      </a:rPr>
                      <m:t>∗</m:t>
                    </m:r>
                    <m:r>
                      <a:rPr lang="en-US" b="1" i="1">
                        <a:solidFill>
                          <a:schemeClr val="tx1"/>
                        </a:solidFill>
                        <a:latin typeface="Cambria Math" panose="02040503050406030204" pitchFamily="18" charset="0"/>
                      </a:rPr>
                      <m:t>𝟑𝟎</m:t>
                    </m:r>
                    <m:r>
                      <a:rPr lang="en-US" b="1">
                        <a:solidFill>
                          <a:schemeClr val="tx1"/>
                        </a:solidFill>
                        <a:latin typeface="Cambria Math" panose="02040503050406030204" pitchFamily="18" charset="0"/>
                      </a:rPr>
                      <m:t>%</m:t>
                    </m:r>
                  </m:oMath>
                </a14:m>
                <a:endParaRPr lang="en-US" b="1" dirty="0" smtClean="0">
                  <a:solidFill>
                    <a:schemeClr val="tx1"/>
                  </a:solidFill>
                </a:endParaRPr>
              </a:p>
              <a:p>
                <a:pPr marL="0" indent="0">
                  <a:buNone/>
                </a:pPr>
                <a:r>
                  <a:rPr lang="en-US" b="1" dirty="0" smtClean="0">
                    <a:solidFill>
                      <a:schemeClr val="tx1"/>
                    </a:solidFill>
                  </a:rPr>
                  <a:t>   =</a:t>
                </a:r>
                <a14:m>
                  <m:oMath xmlns:m="http://schemas.openxmlformats.org/officeDocument/2006/math">
                    <m:r>
                      <a:rPr lang="en-US" b="1" i="1">
                        <a:solidFill>
                          <a:schemeClr val="tx1"/>
                        </a:solidFill>
                        <a:latin typeface="Cambria Math" panose="02040503050406030204" pitchFamily="18" charset="0"/>
                      </a:rPr>
                      <m:t>𝟏𝟐𝟎𝟎𝟎</m:t>
                    </m:r>
                    <m:r>
                      <a:rPr lang="en-US" b="1">
                        <a:solidFill>
                          <a:schemeClr val="tx1"/>
                        </a:solidFill>
                        <a:latin typeface="Cambria Math" panose="02040503050406030204" pitchFamily="18" charset="0"/>
                      </a:rPr>
                      <m:t> </m:t>
                    </m:r>
                    <m:r>
                      <a:rPr lang="en-US" b="1" i="1">
                        <a:solidFill>
                          <a:schemeClr val="tx1"/>
                        </a:solidFill>
                        <a:latin typeface="Cambria Math" panose="02040503050406030204" pitchFamily="18" charset="0"/>
                      </a:rPr>
                      <m:t>𝒑𝒊𝒆𝒄𝒆</m:t>
                    </m:r>
                    <m:r>
                      <a:rPr lang="en-US" b="1">
                        <a:solidFill>
                          <a:schemeClr val="tx1"/>
                        </a:solidFill>
                        <a:latin typeface="Cambria Math" panose="02040503050406030204" pitchFamily="18" charset="0"/>
                      </a:rPr>
                      <m:t>/</m:t>
                    </m:r>
                    <m:r>
                      <a:rPr lang="en-US" b="1" i="1">
                        <a:solidFill>
                          <a:schemeClr val="tx1"/>
                        </a:solidFill>
                        <a:latin typeface="Cambria Math" panose="02040503050406030204" pitchFamily="18" charset="0"/>
                      </a:rPr>
                      <m:t>𝒘𝒆𝒆𝒌</m:t>
                    </m:r>
                    <m:r>
                      <a:rPr lang="en-US" b="1">
                        <a:solidFill>
                          <a:schemeClr val="tx1"/>
                        </a:solidFill>
                        <a:latin typeface="Cambria Math" panose="02040503050406030204" pitchFamily="18" charset="0"/>
                      </a:rPr>
                      <m:t> </m:t>
                    </m:r>
                  </m:oMath>
                </a14:m>
                <a:endParaRPr lang="en-US" b="1" dirty="0">
                  <a:solidFill>
                    <a:schemeClr val="tx1"/>
                  </a:solidFill>
                </a:endParaRPr>
              </a:p>
              <a:p>
                <a:endParaRPr lang="en-US" sz="2400" dirty="0">
                  <a:solidFill>
                    <a:schemeClr val="tx1"/>
                  </a:solidFill>
                  <a:ea typeface="+mn-lt"/>
                  <a:cs typeface="+mn-lt"/>
                </a:endParaRPr>
              </a:p>
              <a:p>
                <a:pPr marL="0" indent="0">
                  <a:buNone/>
                </a:pPr>
                <a:endParaRPr lang="en-US" b="1" dirty="0">
                  <a:solidFill>
                    <a:schemeClr val="tx1"/>
                  </a:solidFill>
                </a:endParaRPr>
              </a:p>
              <a:p>
                <a:pPr marL="0" indent="0">
                  <a:buNone/>
                </a:pPr>
                <a:endParaRPr lang="en-US" dirty="0">
                  <a:solidFill>
                    <a:schemeClr val="tx1"/>
                  </a:solidFill>
                  <a:ea typeface="+mn-lt"/>
                  <a:cs typeface="+mn-lt"/>
                </a:endParaRPr>
              </a:p>
              <a:p>
                <a:endParaRPr lang="en-US" dirty="0">
                  <a:solidFill>
                    <a:schemeClr val="tx1"/>
                  </a:solidFill>
                </a:endParaRPr>
              </a:p>
            </p:txBody>
          </p:sp>
        </mc:Choice>
        <mc:Fallback xmlns="">
          <p:sp>
            <p:nvSpPr>
              <p:cNvPr id="3" name="Content Placeholder 2">
                <a:extLst>
                  <a:ext uri="{FF2B5EF4-FFF2-40B4-BE49-F238E27FC236}">
                    <a16:creationId xmlns:a16="http://schemas.microsoft.com/office/drawing/2014/main" id="{E47B55B9-FC3D-45D0-9EC8-93CA50F3E4F9}"/>
                  </a:ext>
                </a:extLst>
              </p:cNvPr>
              <p:cNvSpPr>
                <a:spLocks noGrp="1" noRot="1" noChangeAspect="1" noMove="1" noResize="1" noEditPoints="1" noAdjustHandles="1" noChangeArrowheads="1" noChangeShapeType="1" noTextEdit="1"/>
              </p:cNvSpPr>
              <p:nvPr>
                <p:ph idx="1"/>
              </p:nvPr>
            </p:nvSpPr>
            <p:spPr>
              <a:xfrm>
                <a:off x="97093" y="2330142"/>
                <a:ext cx="3249406" cy="3759762"/>
              </a:xfrm>
              <a:blipFill>
                <a:blip r:embed="rId2"/>
                <a:stretch>
                  <a:fillRect l="-2439" t="-2755" b="-2593"/>
                </a:stretch>
              </a:blipFill>
            </p:spPr>
            <p:txBody>
              <a:bodyPr/>
              <a:lstStyle/>
              <a:p>
                <a:r>
                  <a:rPr lang="en-US">
                    <a:noFill/>
                  </a:rPr>
                  <a:t> </a:t>
                </a:r>
              </a:p>
            </p:txBody>
          </p:sp>
        </mc:Fallback>
      </mc:AlternateContent>
      <p:sp>
        <p:nvSpPr>
          <p:cNvPr id="19" name="Rectangle 18">
            <a:extLst>
              <a:ext uri="{FF2B5EF4-FFF2-40B4-BE49-F238E27FC236}">
                <a16:creationId xmlns:a16="http://schemas.microsoft.com/office/drawing/2014/main" xmlns="" id="{DEADE9E9-F720-493E-8302-358E74E6608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Table 4">
            <a:extLst>
              <a:ext uri="{FF2B5EF4-FFF2-40B4-BE49-F238E27FC236}">
                <a16:creationId xmlns:a16="http://schemas.microsoft.com/office/drawing/2014/main" xmlns="" id="{D1A62C3C-12C6-4638-B2C1-833A961BEC57}"/>
              </a:ext>
            </a:extLst>
          </p:cNvPr>
          <p:cNvGraphicFramePr>
            <a:graphicFrameLocks noGrp="1"/>
          </p:cNvGraphicFramePr>
          <p:nvPr>
            <p:extLst>
              <p:ext uri="{D42A27DB-BD31-4B8C-83A1-F6EECF244321}">
                <p14:modId xmlns:p14="http://schemas.microsoft.com/office/powerpoint/2010/main" val="3481757369"/>
              </p:ext>
            </p:extLst>
          </p:nvPr>
        </p:nvGraphicFramePr>
        <p:xfrm>
          <a:off x="4140341" y="1262794"/>
          <a:ext cx="7049510" cy="4470816"/>
        </p:xfrm>
        <a:graphic>
          <a:graphicData uri="http://schemas.openxmlformats.org/drawingml/2006/table">
            <a:tbl>
              <a:tblPr rtl="1" firstRow="1" bandRow="1">
                <a:tableStyleId>{5C22544A-7EE6-4342-B048-85BDC9FD1C3A}</a:tableStyleId>
              </a:tblPr>
              <a:tblGrid>
                <a:gridCol w="3855797">
                  <a:extLst>
                    <a:ext uri="{9D8B030D-6E8A-4147-A177-3AD203B41FA5}">
                      <a16:colId xmlns:a16="http://schemas.microsoft.com/office/drawing/2014/main" xmlns="" val="1968447250"/>
                    </a:ext>
                  </a:extLst>
                </a:gridCol>
                <a:gridCol w="3193713">
                  <a:extLst>
                    <a:ext uri="{9D8B030D-6E8A-4147-A177-3AD203B41FA5}">
                      <a16:colId xmlns:a16="http://schemas.microsoft.com/office/drawing/2014/main" xmlns="" val="3188807109"/>
                    </a:ext>
                  </a:extLst>
                </a:gridCol>
              </a:tblGrid>
              <a:tr h="698916">
                <a:tc>
                  <a:txBody>
                    <a:bodyPr/>
                    <a:lstStyle/>
                    <a:p>
                      <a:pPr marL="0" rtl="0" latinLnBrk="0">
                        <a:lnSpc>
                          <a:spcPct val="150000"/>
                        </a:lnSpc>
                        <a:spcBef>
                          <a:spcPts val="0"/>
                        </a:spcBef>
                        <a:spcAft>
                          <a:spcPts val="0"/>
                        </a:spcAft>
                      </a:pPr>
                      <a:r>
                        <a:rPr lang="en-US" sz="3300" kern="1200">
                          <a:effectLst/>
                        </a:rPr>
                        <a:t>Salary$/month</a:t>
                      </a:r>
                      <a:endParaRPr lang="en-US" sz="4800">
                        <a:effectLst/>
                      </a:endParaRPr>
                    </a:p>
                  </a:txBody>
                  <a:tcPr marL="0" marR="0" marT="0" marB="0" anchor="ctr"/>
                </a:tc>
                <a:tc>
                  <a:txBody>
                    <a:bodyPr/>
                    <a:lstStyle/>
                    <a:p>
                      <a:pPr marL="0" algn="ctr" rtl="0" eaLnBrk="1" latinLnBrk="0" hangingPunct="1">
                        <a:lnSpc>
                          <a:spcPct val="150000"/>
                        </a:lnSpc>
                        <a:spcBef>
                          <a:spcPts val="0"/>
                        </a:spcBef>
                        <a:spcAft>
                          <a:spcPts val="0"/>
                        </a:spcAft>
                      </a:pPr>
                      <a:r>
                        <a:rPr lang="en-US" sz="3300" kern="1200">
                          <a:effectLst/>
                        </a:rPr>
                        <a:t>Worker</a:t>
                      </a:r>
                      <a:endParaRPr lang="en-US" sz="4800">
                        <a:effectLst/>
                      </a:endParaRPr>
                    </a:p>
                  </a:txBody>
                  <a:tcPr marL="0" marR="0" marT="0" marB="0" anchor="ctr"/>
                </a:tc>
                <a:extLst>
                  <a:ext uri="{0D108BD9-81ED-4DB2-BD59-A6C34878D82A}">
                    <a16:rowId xmlns:a16="http://schemas.microsoft.com/office/drawing/2014/main" xmlns="" val="3702007254"/>
                  </a:ext>
                </a:extLst>
              </a:tr>
              <a:tr h="1453296">
                <a:tc>
                  <a:txBody>
                    <a:bodyPr/>
                    <a:lstStyle/>
                    <a:p>
                      <a:pPr marL="0" rtl="0" latinLnBrk="0">
                        <a:lnSpc>
                          <a:spcPct val="150000"/>
                        </a:lnSpc>
                        <a:spcBef>
                          <a:spcPts val="0"/>
                        </a:spcBef>
                        <a:spcAft>
                          <a:spcPts val="0"/>
                        </a:spcAft>
                      </a:pPr>
                      <a:r>
                        <a:rPr lang="en-US" sz="3300">
                          <a:effectLst/>
                        </a:rPr>
                        <a:t>550</a:t>
                      </a:r>
                      <a:endParaRPr lang="en-US" sz="4800">
                        <a:effectLst/>
                      </a:endParaRPr>
                    </a:p>
                  </a:txBody>
                  <a:tcPr marL="0" marR="0" marT="0" marB="0" anchor="ctr"/>
                </a:tc>
                <a:tc>
                  <a:txBody>
                    <a:bodyPr/>
                    <a:lstStyle/>
                    <a:p>
                      <a:pPr marL="0" rtl="0" latinLnBrk="0">
                        <a:lnSpc>
                          <a:spcPct val="150000"/>
                        </a:lnSpc>
                        <a:spcBef>
                          <a:spcPts val="0"/>
                        </a:spcBef>
                        <a:spcAft>
                          <a:spcPts val="0"/>
                        </a:spcAft>
                      </a:pPr>
                      <a:r>
                        <a:rPr lang="en-US" sz="3300">
                          <a:effectLst/>
                        </a:rPr>
                        <a:t>Supervision worker</a:t>
                      </a:r>
                      <a:endParaRPr lang="en-US" sz="4800">
                        <a:effectLst/>
                      </a:endParaRPr>
                    </a:p>
                  </a:txBody>
                  <a:tcPr marL="0" marR="0" marT="0" marB="0" anchor="ctr"/>
                </a:tc>
                <a:extLst>
                  <a:ext uri="{0D108BD9-81ED-4DB2-BD59-A6C34878D82A}">
                    <a16:rowId xmlns:a16="http://schemas.microsoft.com/office/drawing/2014/main" xmlns="" val="4100156990"/>
                  </a:ext>
                </a:extLst>
              </a:tr>
              <a:tr h="1453296">
                <a:tc>
                  <a:txBody>
                    <a:bodyPr/>
                    <a:lstStyle/>
                    <a:p>
                      <a:pPr marL="0" rtl="0" latinLnBrk="0">
                        <a:lnSpc>
                          <a:spcPct val="150000"/>
                        </a:lnSpc>
                        <a:spcBef>
                          <a:spcPts val="0"/>
                        </a:spcBef>
                        <a:spcAft>
                          <a:spcPts val="0"/>
                        </a:spcAft>
                      </a:pPr>
                      <a:r>
                        <a:rPr lang="en-US" sz="3300">
                          <a:effectLst/>
                        </a:rPr>
                        <a:t>450</a:t>
                      </a:r>
                      <a:endParaRPr lang="en-US" sz="4800">
                        <a:effectLst/>
                      </a:endParaRPr>
                    </a:p>
                  </a:txBody>
                  <a:tcPr marL="0" marR="0" marT="0" marB="0" anchor="ctr"/>
                </a:tc>
                <a:tc>
                  <a:txBody>
                    <a:bodyPr/>
                    <a:lstStyle/>
                    <a:p>
                      <a:pPr marL="0" rtl="0" latinLnBrk="0">
                        <a:lnSpc>
                          <a:spcPct val="150000"/>
                        </a:lnSpc>
                        <a:spcBef>
                          <a:spcPts val="0"/>
                        </a:spcBef>
                        <a:spcAft>
                          <a:spcPts val="0"/>
                        </a:spcAft>
                      </a:pPr>
                      <a:r>
                        <a:rPr lang="en-US" sz="3300">
                          <a:effectLst/>
                        </a:rPr>
                        <a:t>Packaging worker</a:t>
                      </a:r>
                      <a:endParaRPr lang="en-US" sz="4800">
                        <a:effectLst/>
                      </a:endParaRPr>
                    </a:p>
                  </a:txBody>
                  <a:tcPr marL="0" marR="0" marT="0" marB="0" anchor="ctr"/>
                </a:tc>
                <a:extLst>
                  <a:ext uri="{0D108BD9-81ED-4DB2-BD59-A6C34878D82A}">
                    <a16:rowId xmlns:a16="http://schemas.microsoft.com/office/drawing/2014/main" xmlns="" val="961495071"/>
                  </a:ext>
                </a:extLst>
              </a:tr>
              <a:tr h="698916">
                <a:tc>
                  <a:txBody>
                    <a:bodyPr/>
                    <a:lstStyle/>
                    <a:p>
                      <a:pPr marL="0" rtl="0" latinLnBrk="0">
                        <a:lnSpc>
                          <a:spcPct val="150000"/>
                        </a:lnSpc>
                        <a:spcBef>
                          <a:spcPts val="0"/>
                        </a:spcBef>
                        <a:spcAft>
                          <a:spcPts val="0"/>
                        </a:spcAft>
                      </a:pPr>
                      <a:r>
                        <a:rPr lang="en-US" sz="3300" kern="1200">
                          <a:effectLst/>
                        </a:rPr>
                        <a:t>$1000</a:t>
                      </a:r>
                      <a:endParaRPr lang="en-US" sz="4800">
                        <a:effectLst/>
                      </a:endParaRPr>
                    </a:p>
                  </a:txBody>
                  <a:tcPr marL="0" marR="0" marT="0" marB="0" anchor="ctr"/>
                </a:tc>
                <a:tc>
                  <a:txBody>
                    <a:bodyPr/>
                    <a:lstStyle/>
                    <a:p>
                      <a:pPr marL="0" rtl="0" latinLnBrk="0">
                        <a:lnSpc>
                          <a:spcPct val="150000"/>
                        </a:lnSpc>
                        <a:spcBef>
                          <a:spcPts val="0"/>
                        </a:spcBef>
                        <a:spcAft>
                          <a:spcPts val="0"/>
                        </a:spcAft>
                      </a:pPr>
                      <a:r>
                        <a:rPr lang="en-US" sz="3300" kern="1200">
                          <a:effectLst/>
                        </a:rPr>
                        <a:t>Total </a:t>
                      </a:r>
                      <a:endParaRPr lang="en-US" sz="4800">
                        <a:effectLst/>
                      </a:endParaRPr>
                    </a:p>
                  </a:txBody>
                  <a:tcPr marL="0" marR="0" marT="0" marB="0" anchor="ctr"/>
                </a:tc>
                <a:extLst>
                  <a:ext uri="{0D108BD9-81ED-4DB2-BD59-A6C34878D82A}">
                    <a16:rowId xmlns:a16="http://schemas.microsoft.com/office/drawing/2014/main" xmlns="" val="990578849"/>
                  </a:ext>
                </a:extLst>
              </a:tr>
            </a:tbl>
          </a:graphicData>
        </a:graphic>
      </p:graphicFrame>
      <p:sp>
        <p:nvSpPr>
          <p:cNvPr id="6" name="TextBox 5">
            <a:extLst>
              <a:ext uri="{FF2B5EF4-FFF2-40B4-BE49-F238E27FC236}">
                <a16:creationId xmlns:a16="http://schemas.microsoft.com/office/drawing/2014/main" xmlns="" id="{69EB2CFF-A7BA-4B30-B7BD-4B851E068792}"/>
              </a:ext>
            </a:extLst>
          </p:cNvPr>
          <p:cNvSpPr txBox="1"/>
          <p:nvPr/>
        </p:nvSpPr>
        <p:spPr>
          <a:xfrm>
            <a:off x="6507192" y="885645"/>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a:t>
            </a:r>
            <a:r>
              <a:rPr lang="en-US" b="1" dirty="0"/>
              <a:t>Labor requirements:</a:t>
            </a:r>
            <a:endParaRPr lang="en-US" dirty="0"/>
          </a:p>
        </p:txBody>
      </p:sp>
    </p:spTree>
    <p:extLst>
      <p:ext uri="{BB962C8B-B14F-4D97-AF65-F5344CB8AC3E}">
        <p14:creationId xmlns:p14="http://schemas.microsoft.com/office/powerpoint/2010/main" val="698231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18">
            <a:extLst>
              <a:ext uri="{FF2B5EF4-FFF2-40B4-BE49-F238E27FC236}">
                <a16:creationId xmlns:a16="http://schemas.microsoft.com/office/drawing/2014/main" xmlns="" id="{2ABBB681-F4D2-40F2-ACC3-DE0B4B4880E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20">
            <a:extLst>
              <a:ext uri="{FF2B5EF4-FFF2-40B4-BE49-F238E27FC236}">
                <a16:creationId xmlns:a16="http://schemas.microsoft.com/office/drawing/2014/main" xmlns="" id="{09388ED0-1FEF-4E11-B488-BD661D1AC1A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77012" y="458470"/>
            <a:ext cx="11237976" cy="589788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CE52EE31-AD61-4BD1-9758-B0FB7B18F4F5}"/>
              </a:ext>
            </a:extLst>
          </p:cNvPr>
          <p:cNvSpPr>
            <a:spLocks noGrp="1"/>
          </p:cNvSpPr>
          <p:nvPr>
            <p:ph type="title"/>
          </p:nvPr>
        </p:nvSpPr>
        <p:spPr>
          <a:xfrm>
            <a:off x="270966" y="726816"/>
            <a:ext cx="5221185" cy="3072015"/>
          </a:xfrm>
        </p:spPr>
        <p:txBody>
          <a:bodyPr vert="horz" lIns="91440" tIns="45720" rIns="91440" bIns="45720" rtlCol="0" anchor="b">
            <a:normAutofit/>
          </a:bodyPr>
          <a:lstStyle/>
          <a:p>
            <a:pPr algn="ctr"/>
            <a:r>
              <a:rPr lang="en-US" sz="6000" b="1" kern="1200" dirty="0">
                <a:solidFill>
                  <a:schemeClr val="tx1"/>
                </a:solidFill>
                <a:latin typeface="+mj-lt"/>
                <a:ea typeface="+mj-ea"/>
                <a:cs typeface="+mj-cs"/>
              </a:rPr>
              <a:t>OUTLINE</a:t>
            </a:r>
            <a:r>
              <a:rPr lang="en-US" sz="6000" kern="1200" dirty="0">
                <a:solidFill>
                  <a:schemeClr val="bg1"/>
                </a:solidFill>
                <a:latin typeface="+mj-lt"/>
                <a:ea typeface="+mj-ea"/>
                <a:cs typeface="+mj-cs"/>
              </a:rPr>
              <a:t> </a:t>
            </a:r>
          </a:p>
        </p:txBody>
      </p:sp>
      <p:graphicFrame>
        <p:nvGraphicFramePr>
          <p:cNvPr id="14" name="Content Placeholder 2">
            <a:extLst>
              <a:ext uri="{FF2B5EF4-FFF2-40B4-BE49-F238E27FC236}">
                <a16:creationId xmlns:a16="http://schemas.microsoft.com/office/drawing/2014/main" xmlns="" id="{4CFF0E19-D568-4740-A6B7-A16D505D15CC}"/>
              </a:ext>
            </a:extLst>
          </p:cNvPr>
          <p:cNvGraphicFramePr>
            <a:graphicFrameLocks noGrp="1"/>
          </p:cNvGraphicFramePr>
          <p:nvPr>
            <p:ph idx="1"/>
            <p:extLst>
              <p:ext uri="{D42A27DB-BD31-4B8C-83A1-F6EECF244321}">
                <p14:modId xmlns:p14="http://schemas.microsoft.com/office/powerpoint/2010/main" val="2686416598"/>
              </p:ext>
            </p:extLst>
          </p:nvPr>
        </p:nvGraphicFramePr>
        <p:xfrm>
          <a:off x="5150131" y="672221"/>
          <a:ext cx="6291714" cy="55307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01139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xmlns="" id="{FCB7987D-7806-44BF-94FC-E039F57030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xmlns="" id="{4683E798-38DE-4ECB-912E-B2689E29608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xmlns="" id="{E075F78C-9014-45BB-A53A-5C4A18396823}"/>
              </a:ext>
            </a:extLst>
          </p:cNvPr>
          <p:cNvSpPr>
            <a:spLocks noGrp="1"/>
          </p:cNvSpPr>
          <p:nvPr>
            <p:ph type="title"/>
          </p:nvPr>
        </p:nvSpPr>
        <p:spPr>
          <a:xfrm>
            <a:off x="554844" y="3639876"/>
            <a:ext cx="2947482" cy="1022678"/>
          </a:xfrm>
        </p:spPr>
        <p:txBody>
          <a:bodyPr vert="horz" lIns="91440" tIns="45720" rIns="91440" bIns="45720" rtlCol="0" anchor="b">
            <a:noAutofit/>
          </a:bodyPr>
          <a:lstStyle/>
          <a:p>
            <a:r>
              <a:rPr lang="en-US" b="1" dirty="0">
                <a:solidFill>
                  <a:schemeClr val="tx1"/>
                </a:solidFill>
                <a:ea typeface="+mj-lt"/>
                <a:cs typeface="+mj-lt"/>
              </a:rPr>
              <a:t>Financial study</a:t>
            </a:r>
            <a:br>
              <a:rPr lang="en-US" b="1" dirty="0">
                <a:solidFill>
                  <a:schemeClr val="tx1"/>
                </a:solidFill>
                <a:ea typeface="+mj-lt"/>
                <a:cs typeface="+mj-lt"/>
              </a:rPr>
            </a:br>
            <a:r>
              <a:rPr lang="en-US" b="1" dirty="0">
                <a:solidFill>
                  <a:schemeClr val="tx1"/>
                </a:solidFill>
                <a:ea typeface="+mj-lt"/>
                <a:cs typeface="+mj-lt"/>
              </a:rPr>
              <a:t> </a:t>
            </a:r>
            <a:r>
              <a:rPr lang="en-US" b="1" dirty="0">
                <a:ea typeface="+mj-lt"/>
                <a:cs typeface="+mj-lt"/>
              </a:rPr>
              <a:t/>
            </a:r>
            <a:br>
              <a:rPr lang="en-US" b="1" dirty="0">
                <a:ea typeface="+mj-lt"/>
                <a:cs typeface="+mj-lt"/>
              </a:rPr>
            </a:br>
            <a:endParaRPr lang="en-US" b="1" dirty="0">
              <a:solidFill>
                <a:schemeClr val="tx1"/>
              </a:solidFill>
              <a:ea typeface="+mj-lt"/>
              <a:cs typeface="+mj-lt"/>
            </a:endParaRPr>
          </a:p>
        </p:txBody>
      </p:sp>
      <p:sp>
        <p:nvSpPr>
          <p:cNvPr id="3" name="Content Placeholder 2">
            <a:extLst>
              <a:ext uri="{FF2B5EF4-FFF2-40B4-BE49-F238E27FC236}">
                <a16:creationId xmlns:a16="http://schemas.microsoft.com/office/drawing/2014/main" xmlns="" id="{9F35E696-2FD2-42E2-BCC0-D87681E9D924}"/>
              </a:ext>
            </a:extLst>
          </p:cNvPr>
          <p:cNvSpPr>
            <a:spLocks noGrp="1"/>
          </p:cNvSpPr>
          <p:nvPr>
            <p:ph idx="1"/>
          </p:nvPr>
        </p:nvSpPr>
        <p:spPr>
          <a:xfrm>
            <a:off x="6392052" y="334969"/>
            <a:ext cx="2947482" cy="524857"/>
          </a:xfrm>
        </p:spPr>
        <p:txBody>
          <a:bodyPr vert="horz" lIns="91440" tIns="45720" rIns="91440" bIns="45720" rtlCol="0" anchor="t">
            <a:noAutofit/>
          </a:bodyPr>
          <a:lstStyle/>
          <a:p>
            <a:r>
              <a:rPr lang="en-US" b="1">
                <a:solidFill>
                  <a:srgbClr val="000000"/>
                </a:solidFill>
                <a:ea typeface="+mn-lt"/>
                <a:cs typeface="+mn-lt"/>
              </a:rPr>
              <a:t>Start-up costs</a:t>
            </a:r>
            <a:r>
              <a:rPr lang="en-US">
                <a:solidFill>
                  <a:srgbClr val="000000"/>
                </a:solidFill>
                <a:ea typeface="+mn-lt"/>
                <a:cs typeface="+mn-lt"/>
              </a:rPr>
              <a:t>:</a:t>
            </a:r>
            <a:r>
              <a:rPr lang="en-US" dirty="0">
                <a:ea typeface="+mn-lt"/>
                <a:cs typeface="+mn-lt"/>
              </a:rPr>
              <a:t/>
            </a:r>
            <a:br>
              <a:rPr lang="en-US" dirty="0">
                <a:ea typeface="+mn-lt"/>
                <a:cs typeface="+mn-lt"/>
              </a:rPr>
            </a:br>
            <a:r>
              <a:rPr lang="en-US" dirty="0">
                <a:solidFill>
                  <a:srgbClr val="000000"/>
                </a:solidFill>
                <a:ea typeface="+mn-lt"/>
                <a:cs typeface="+mn-lt"/>
              </a:rPr>
              <a:t> </a:t>
            </a:r>
            <a:r>
              <a:rPr lang="en-US" dirty="0">
                <a:ea typeface="+mn-lt"/>
                <a:cs typeface="+mn-lt"/>
              </a:rPr>
              <a:t/>
            </a:r>
            <a:br>
              <a:rPr lang="en-US" dirty="0">
                <a:ea typeface="+mn-lt"/>
                <a:cs typeface="+mn-lt"/>
              </a:rPr>
            </a:br>
            <a:endParaRPr lang="en-US" dirty="0">
              <a:solidFill>
                <a:srgbClr val="000000"/>
              </a:solidFill>
              <a:ea typeface="+mn-lt"/>
              <a:cs typeface="+mn-lt"/>
            </a:endParaRPr>
          </a:p>
          <a:p>
            <a:endParaRPr lang="en-US" dirty="0">
              <a:solidFill>
                <a:srgbClr val="000000"/>
              </a:solidFill>
            </a:endParaRPr>
          </a:p>
        </p:txBody>
      </p:sp>
      <p:sp>
        <p:nvSpPr>
          <p:cNvPr id="19" name="Rectangle 18">
            <a:extLst>
              <a:ext uri="{FF2B5EF4-FFF2-40B4-BE49-F238E27FC236}">
                <a16:creationId xmlns:a16="http://schemas.microsoft.com/office/drawing/2014/main" xmlns="" id="{DEADE9E9-F720-493E-8302-358E74E6608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Table 4">
            <a:extLst>
              <a:ext uri="{FF2B5EF4-FFF2-40B4-BE49-F238E27FC236}">
                <a16:creationId xmlns:a16="http://schemas.microsoft.com/office/drawing/2014/main" xmlns="" id="{AA0161C2-6227-429D-A610-7A13B2044437}"/>
              </a:ext>
            </a:extLst>
          </p:cNvPr>
          <p:cNvGraphicFramePr>
            <a:graphicFrameLocks noGrp="1"/>
          </p:cNvGraphicFramePr>
          <p:nvPr>
            <p:extLst>
              <p:ext uri="{D42A27DB-BD31-4B8C-83A1-F6EECF244321}">
                <p14:modId xmlns:p14="http://schemas.microsoft.com/office/powerpoint/2010/main" val="876479214"/>
              </p:ext>
            </p:extLst>
          </p:nvPr>
        </p:nvGraphicFramePr>
        <p:xfrm>
          <a:off x="3893421" y="790755"/>
          <a:ext cx="6923437" cy="5641716"/>
        </p:xfrm>
        <a:graphic>
          <a:graphicData uri="http://schemas.openxmlformats.org/drawingml/2006/table">
            <a:tbl>
              <a:tblPr rtl="1" firstRow="1" bandRow="1">
                <a:solidFill>
                  <a:srgbClr val="F2F2F2">
                    <a:alpha val="30196"/>
                  </a:srgbClr>
                </a:solidFill>
                <a:tableStyleId>{5C22544A-7EE6-4342-B048-85BDC9FD1C3A}</a:tableStyleId>
              </a:tblPr>
              <a:tblGrid>
                <a:gridCol w="1618020">
                  <a:extLst>
                    <a:ext uri="{9D8B030D-6E8A-4147-A177-3AD203B41FA5}">
                      <a16:colId xmlns:a16="http://schemas.microsoft.com/office/drawing/2014/main" xmlns="" val="2109372070"/>
                    </a:ext>
                  </a:extLst>
                </a:gridCol>
                <a:gridCol w="5305417">
                  <a:extLst>
                    <a:ext uri="{9D8B030D-6E8A-4147-A177-3AD203B41FA5}">
                      <a16:colId xmlns:a16="http://schemas.microsoft.com/office/drawing/2014/main" xmlns="" val="3323487361"/>
                    </a:ext>
                  </a:extLst>
                </a:gridCol>
              </a:tblGrid>
              <a:tr h="470143">
                <a:tc>
                  <a:txBody>
                    <a:bodyPr/>
                    <a:lstStyle/>
                    <a:p>
                      <a:pPr marL="0" rtl="0" latinLnBrk="0">
                        <a:lnSpc>
                          <a:spcPct val="150000"/>
                        </a:lnSpc>
                        <a:spcBef>
                          <a:spcPts val="0"/>
                        </a:spcBef>
                        <a:spcAft>
                          <a:spcPts val="0"/>
                        </a:spcAft>
                      </a:pPr>
                      <a:r>
                        <a:rPr lang="en-US" sz="1400" b="1" kern="1200" cap="none" spc="0" dirty="0">
                          <a:solidFill>
                            <a:schemeClr val="bg1"/>
                          </a:solidFill>
                          <a:effectLst/>
                        </a:rPr>
                        <a:t>Price $</a:t>
                      </a:r>
                      <a:endParaRPr lang="en-US" sz="1400" b="1" cap="none" spc="0">
                        <a:solidFill>
                          <a:schemeClr val="bg1"/>
                        </a:solidFill>
                        <a:effectLst/>
                      </a:endParaRPr>
                    </a:p>
                  </a:txBody>
                  <a:tcPr marL="107249" marR="0" marT="82500" marB="82500" anchor="ctr">
                    <a:lnL w="19050" cap="flat" cmpd="sng" algn="ctr">
                      <a:noFill/>
                      <a:prstDash val="solid"/>
                    </a:lnL>
                    <a:lnR w="12700" cmpd="sng">
                      <a:noFill/>
                    </a:lnR>
                    <a:lnT w="19050" cap="flat" cmpd="sng" algn="ctr">
                      <a:noFill/>
                      <a:prstDash val="solid"/>
                    </a:lnT>
                    <a:lnB w="38100" cmpd="sng">
                      <a:noFill/>
                    </a:lnB>
                    <a:solidFill>
                      <a:schemeClr val="accent1"/>
                    </a:solidFill>
                  </a:tcPr>
                </a:tc>
                <a:tc>
                  <a:txBody>
                    <a:bodyPr/>
                    <a:lstStyle/>
                    <a:p>
                      <a:pPr marL="0" rtl="0" latinLnBrk="0">
                        <a:lnSpc>
                          <a:spcPct val="150000"/>
                        </a:lnSpc>
                        <a:spcBef>
                          <a:spcPts val="0"/>
                        </a:spcBef>
                        <a:spcAft>
                          <a:spcPts val="0"/>
                        </a:spcAft>
                      </a:pPr>
                      <a:r>
                        <a:rPr lang="en-US" sz="1400" b="1" kern="1200" cap="none" spc="0" dirty="0">
                          <a:solidFill>
                            <a:schemeClr val="bg1"/>
                          </a:solidFill>
                          <a:effectLst/>
                        </a:rPr>
                        <a:t>Startup cost</a:t>
                      </a:r>
                      <a:endParaRPr lang="en-US" sz="1400" b="1" cap="none" spc="0">
                        <a:solidFill>
                          <a:schemeClr val="bg1"/>
                        </a:solidFill>
                        <a:effectLst/>
                      </a:endParaRPr>
                    </a:p>
                  </a:txBody>
                  <a:tcPr marL="107249" marR="0" marT="82500" marB="82500" anchor="ctr">
                    <a:lnL w="12700" cmpd="sng">
                      <a:noFill/>
                    </a:lnL>
                    <a:lnR w="12700" cmpd="sng">
                      <a:noFill/>
                    </a:lnR>
                    <a:lnT w="19050" cap="flat" cmpd="sng" algn="ctr">
                      <a:noFill/>
                      <a:prstDash val="solid"/>
                    </a:lnT>
                    <a:lnB w="38100" cmpd="sng">
                      <a:noFill/>
                    </a:lnB>
                    <a:solidFill>
                      <a:schemeClr val="accent1"/>
                    </a:solidFill>
                  </a:tcPr>
                </a:tc>
                <a:extLst>
                  <a:ext uri="{0D108BD9-81ED-4DB2-BD59-A6C34878D82A}">
                    <a16:rowId xmlns:a16="http://schemas.microsoft.com/office/drawing/2014/main" xmlns="" val="1521945845"/>
                  </a:ext>
                </a:extLst>
              </a:tr>
              <a:tr h="470143">
                <a:tc>
                  <a:txBody>
                    <a:bodyPr/>
                    <a:lstStyle/>
                    <a:p>
                      <a:pPr marL="0" rtl="0" latinLnBrk="0">
                        <a:lnSpc>
                          <a:spcPct val="150000"/>
                        </a:lnSpc>
                        <a:spcBef>
                          <a:spcPts val="0"/>
                        </a:spcBef>
                        <a:spcAft>
                          <a:spcPts val="0"/>
                        </a:spcAft>
                      </a:pPr>
                      <a:r>
                        <a:rPr lang="en-US" sz="1400" b="1" cap="none" spc="0" dirty="0">
                          <a:solidFill>
                            <a:schemeClr val="tx1"/>
                          </a:solidFill>
                          <a:effectLst/>
                        </a:rPr>
                        <a:t>$35,000</a:t>
                      </a:r>
                    </a:p>
                  </a:txBody>
                  <a:tcPr marL="107249" marR="0" marT="82500" marB="82500" anchor="ctr">
                    <a:lnL w="38100" cap="flat" cmpd="sng" algn="ctr">
                      <a:noFill/>
                      <a:prstDash val="solid"/>
                    </a:lnL>
                    <a:lnR w="6350" cap="flat" cmpd="sng" algn="ctr">
                      <a:solidFill>
                        <a:schemeClr val="tx1">
                          <a:lumMod val="75000"/>
                          <a:lumOff val="25000"/>
                        </a:schemeClr>
                      </a:solidFill>
                      <a:prstDash val="solid"/>
                    </a:lnR>
                    <a:lnT w="38100" cmpd="sng">
                      <a:noFill/>
                    </a:lnT>
                    <a:lnB w="6350" cap="flat" cmpd="sng" algn="ctr">
                      <a:noFill/>
                      <a:prstDash val="solid"/>
                    </a:lnB>
                    <a:solidFill>
                      <a:srgbClr val="F2F2F2">
                        <a:alpha val="30196"/>
                      </a:srgbClr>
                    </a:solidFill>
                  </a:tcPr>
                </a:tc>
                <a:tc>
                  <a:txBody>
                    <a:bodyPr/>
                    <a:lstStyle/>
                    <a:p>
                      <a:pPr marL="0" rtl="0" latinLnBrk="0">
                        <a:lnSpc>
                          <a:spcPct val="150000"/>
                        </a:lnSpc>
                        <a:spcBef>
                          <a:spcPts val="0"/>
                        </a:spcBef>
                        <a:spcAft>
                          <a:spcPts val="0"/>
                        </a:spcAft>
                      </a:pPr>
                      <a:r>
                        <a:rPr lang="en-US" sz="1400" b="1" cap="none" spc="0" dirty="0">
                          <a:solidFill>
                            <a:schemeClr val="tx1"/>
                          </a:solidFill>
                          <a:effectLst/>
                        </a:rPr>
                        <a:t>Blanking machine (including motor)</a:t>
                      </a:r>
                    </a:p>
                  </a:txBody>
                  <a:tcPr marL="107249" marR="0" marT="82500" marB="82500" anchor="ctr">
                    <a:lnL w="6350" cap="flat" cmpd="sng" algn="ctr">
                      <a:solidFill>
                        <a:schemeClr val="tx1">
                          <a:lumMod val="75000"/>
                          <a:lumOff val="25000"/>
                        </a:schemeClr>
                      </a:solidFill>
                      <a:prstDash val="solid"/>
                    </a:lnL>
                    <a:lnR w="38100" cap="flat" cmpd="sng" algn="ctr">
                      <a:noFill/>
                      <a:prstDash val="solid"/>
                    </a:lnR>
                    <a:lnT w="38100" cmpd="sng">
                      <a:noFill/>
                    </a:lnT>
                    <a:lnB w="6350" cap="flat" cmpd="sng" algn="ctr">
                      <a:noFill/>
                      <a:prstDash val="solid"/>
                    </a:lnB>
                    <a:solidFill>
                      <a:srgbClr val="F2F2F2">
                        <a:alpha val="30196"/>
                      </a:srgbClr>
                    </a:solidFill>
                  </a:tcPr>
                </a:tc>
                <a:extLst>
                  <a:ext uri="{0D108BD9-81ED-4DB2-BD59-A6C34878D82A}">
                    <a16:rowId xmlns:a16="http://schemas.microsoft.com/office/drawing/2014/main" xmlns="" val="2444755785"/>
                  </a:ext>
                </a:extLst>
              </a:tr>
              <a:tr h="470143">
                <a:tc>
                  <a:txBody>
                    <a:bodyPr/>
                    <a:lstStyle/>
                    <a:p>
                      <a:pPr marL="0" rtl="0" latinLnBrk="0">
                        <a:lnSpc>
                          <a:spcPct val="150000"/>
                        </a:lnSpc>
                        <a:spcBef>
                          <a:spcPts val="0"/>
                        </a:spcBef>
                        <a:spcAft>
                          <a:spcPts val="0"/>
                        </a:spcAft>
                      </a:pPr>
                      <a:r>
                        <a:rPr lang="en-US" sz="1400" b="1" cap="none" spc="0" dirty="0">
                          <a:solidFill>
                            <a:schemeClr val="tx1"/>
                          </a:solidFill>
                          <a:effectLst/>
                        </a:rPr>
                        <a:t>$40,000</a:t>
                      </a:r>
                    </a:p>
                  </a:txBody>
                  <a:tcPr marL="107249" marR="0" marT="82500" marB="82500" anchor="ctr">
                    <a:lnL w="6350" cap="flat" cmpd="sng" algn="ctr">
                      <a:noFill/>
                      <a:prstDash val="solid"/>
                    </a:lnL>
                    <a:lnR w="6350" cap="flat" cmpd="sng" algn="ctr">
                      <a:noFill/>
                      <a:prstDash val="solid"/>
                    </a:lnR>
                    <a:lnT w="6350" cap="flat" cmpd="sng" algn="ctr">
                      <a:noFill/>
                      <a:prstDash val="solid"/>
                    </a:lnT>
                    <a:lnB w="12700" cmpd="sng">
                      <a:noFill/>
                      <a:prstDash val="solid"/>
                    </a:lnB>
                    <a:solidFill>
                      <a:schemeClr val="bg1">
                        <a:lumMod val="95000"/>
                      </a:schemeClr>
                    </a:solidFill>
                  </a:tcPr>
                </a:tc>
                <a:tc>
                  <a:txBody>
                    <a:bodyPr/>
                    <a:lstStyle/>
                    <a:p>
                      <a:pPr marL="0" rtl="0" latinLnBrk="0">
                        <a:lnSpc>
                          <a:spcPct val="150000"/>
                        </a:lnSpc>
                        <a:spcBef>
                          <a:spcPts val="0"/>
                        </a:spcBef>
                        <a:spcAft>
                          <a:spcPts val="0"/>
                        </a:spcAft>
                      </a:pPr>
                      <a:r>
                        <a:rPr lang="en-US" sz="1400" b="1" cap="none" spc="0" dirty="0">
                          <a:solidFill>
                            <a:schemeClr val="tx1"/>
                          </a:solidFill>
                          <a:effectLst/>
                        </a:rPr>
                        <a:t>Bending machine (Hydraulic)</a:t>
                      </a:r>
                    </a:p>
                  </a:txBody>
                  <a:tcPr marL="107249" marR="0" marT="82500" marB="82500" anchor="ctr">
                    <a:lnL w="6350" cap="flat" cmpd="sng" algn="ctr">
                      <a:noFill/>
                      <a:prstDash val="solid"/>
                    </a:lnL>
                    <a:lnR w="12700" cmpd="sng">
                      <a:noFill/>
                      <a:prstDash val="solid"/>
                    </a:lnR>
                    <a:lnT w="635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xmlns="" val="3018605178"/>
                  </a:ext>
                </a:extLst>
              </a:tr>
              <a:tr h="470143">
                <a:tc>
                  <a:txBody>
                    <a:bodyPr/>
                    <a:lstStyle/>
                    <a:p>
                      <a:pPr marL="0" rtl="0" latinLnBrk="0">
                        <a:lnSpc>
                          <a:spcPct val="150000"/>
                        </a:lnSpc>
                        <a:spcBef>
                          <a:spcPts val="0"/>
                        </a:spcBef>
                        <a:spcAft>
                          <a:spcPts val="0"/>
                        </a:spcAft>
                      </a:pPr>
                      <a:r>
                        <a:rPr lang="en-US" sz="1400" b="1" cap="none" spc="0" dirty="0">
                          <a:solidFill>
                            <a:schemeClr val="tx1"/>
                          </a:solidFill>
                          <a:effectLst/>
                        </a:rPr>
                        <a:t>$700</a:t>
                      </a:r>
                    </a:p>
                  </a:txBody>
                  <a:tcPr marL="107249" marR="0" marT="82500" marB="82500" anchor="ctr">
                    <a:lnL w="38100" cap="flat" cmpd="sng" algn="ctr">
                      <a:noFill/>
                      <a:prstDash val="solid"/>
                    </a:lnL>
                    <a:lnR w="6350" cap="flat" cmpd="sng" algn="ctr">
                      <a:solidFill>
                        <a:schemeClr val="tx1">
                          <a:lumMod val="75000"/>
                          <a:lumOff val="25000"/>
                        </a:schemeClr>
                      </a:solidFill>
                      <a:prstDash val="solid"/>
                    </a:lnR>
                    <a:lnT w="12700" cmpd="sng">
                      <a:noFill/>
                      <a:prstDash val="solid"/>
                    </a:lnT>
                    <a:lnB w="6350" cap="flat" cmpd="sng" algn="ctr">
                      <a:noFill/>
                      <a:prstDash val="solid"/>
                    </a:lnB>
                    <a:solidFill>
                      <a:srgbClr val="F2F2F2">
                        <a:alpha val="30196"/>
                      </a:srgbClr>
                    </a:solidFill>
                  </a:tcPr>
                </a:tc>
                <a:tc>
                  <a:txBody>
                    <a:bodyPr/>
                    <a:lstStyle/>
                    <a:p>
                      <a:pPr marL="0" rtl="0" latinLnBrk="0">
                        <a:lnSpc>
                          <a:spcPct val="150000"/>
                        </a:lnSpc>
                        <a:spcBef>
                          <a:spcPts val="0"/>
                        </a:spcBef>
                        <a:spcAft>
                          <a:spcPts val="0"/>
                        </a:spcAft>
                      </a:pPr>
                      <a:r>
                        <a:rPr lang="en-US" sz="1400" b="1" cap="none" spc="0" dirty="0">
                          <a:solidFill>
                            <a:schemeClr val="tx1"/>
                          </a:solidFill>
                          <a:effectLst/>
                        </a:rPr>
                        <a:t>Strip feeder</a:t>
                      </a:r>
                    </a:p>
                  </a:txBody>
                  <a:tcPr marL="107249" marR="0" marT="82500" marB="82500" anchor="ctr">
                    <a:lnL w="6350" cap="flat" cmpd="sng" algn="ctr">
                      <a:solidFill>
                        <a:schemeClr val="tx1">
                          <a:lumMod val="75000"/>
                          <a:lumOff val="25000"/>
                        </a:schemeClr>
                      </a:solidFill>
                      <a:prstDash val="solid"/>
                    </a:lnL>
                    <a:lnR w="38100" cap="flat" cmpd="sng" algn="ctr">
                      <a:noFill/>
                      <a:prstDash val="solid"/>
                    </a:lnR>
                    <a:lnT w="12700" cmpd="sng">
                      <a:noFill/>
                      <a:prstDash val="solid"/>
                    </a:lnT>
                    <a:lnB w="6350" cap="flat" cmpd="sng" algn="ctr">
                      <a:noFill/>
                      <a:prstDash val="solid"/>
                    </a:lnB>
                    <a:solidFill>
                      <a:srgbClr val="F2F2F2">
                        <a:alpha val="30196"/>
                      </a:srgbClr>
                    </a:solidFill>
                  </a:tcPr>
                </a:tc>
                <a:extLst>
                  <a:ext uri="{0D108BD9-81ED-4DB2-BD59-A6C34878D82A}">
                    <a16:rowId xmlns:a16="http://schemas.microsoft.com/office/drawing/2014/main" xmlns="" val="484299636"/>
                  </a:ext>
                </a:extLst>
              </a:tr>
              <a:tr h="470143">
                <a:tc>
                  <a:txBody>
                    <a:bodyPr/>
                    <a:lstStyle/>
                    <a:p>
                      <a:pPr marL="0" rtl="0" latinLnBrk="0">
                        <a:lnSpc>
                          <a:spcPct val="150000"/>
                        </a:lnSpc>
                        <a:spcBef>
                          <a:spcPts val="0"/>
                        </a:spcBef>
                        <a:spcAft>
                          <a:spcPts val="0"/>
                        </a:spcAft>
                      </a:pPr>
                      <a:r>
                        <a:rPr lang="en-US" sz="1400" b="1" cap="none" spc="0" dirty="0">
                          <a:solidFill>
                            <a:schemeClr val="tx1"/>
                          </a:solidFill>
                          <a:effectLst/>
                        </a:rPr>
                        <a:t>$300</a:t>
                      </a:r>
                    </a:p>
                  </a:txBody>
                  <a:tcPr marL="107249" marR="0" marT="82500" marB="82500" anchor="ctr">
                    <a:lnL w="6350" cap="flat" cmpd="sng" algn="ctr">
                      <a:noFill/>
                      <a:prstDash val="solid"/>
                    </a:lnL>
                    <a:lnR w="6350" cap="flat" cmpd="sng" algn="ctr">
                      <a:noFill/>
                      <a:prstDash val="solid"/>
                    </a:lnR>
                    <a:lnT w="6350" cap="flat" cmpd="sng" algn="ctr">
                      <a:noFill/>
                      <a:prstDash val="solid"/>
                    </a:lnT>
                    <a:lnB w="12700" cmpd="sng">
                      <a:noFill/>
                      <a:prstDash val="solid"/>
                    </a:lnB>
                    <a:solidFill>
                      <a:schemeClr val="bg1">
                        <a:lumMod val="95000"/>
                      </a:schemeClr>
                    </a:solidFill>
                  </a:tcPr>
                </a:tc>
                <a:tc>
                  <a:txBody>
                    <a:bodyPr/>
                    <a:lstStyle/>
                    <a:p>
                      <a:pPr marL="0" rtl="0" latinLnBrk="0">
                        <a:lnSpc>
                          <a:spcPct val="150000"/>
                        </a:lnSpc>
                        <a:spcBef>
                          <a:spcPts val="0"/>
                        </a:spcBef>
                        <a:spcAft>
                          <a:spcPts val="0"/>
                        </a:spcAft>
                      </a:pPr>
                      <a:r>
                        <a:rPr lang="en-US" sz="1400" b="1" cap="none" spc="0" dirty="0">
                          <a:solidFill>
                            <a:schemeClr val="tx1"/>
                          </a:solidFill>
                          <a:effectLst/>
                        </a:rPr>
                        <a:t>Feed track</a:t>
                      </a:r>
                    </a:p>
                  </a:txBody>
                  <a:tcPr marL="107249" marR="0" marT="82500" marB="82500" anchor="ctr">
                    <a:lnL w="6350" cap="flat" cmpd="sng" algn="ctr">
                      <a:noFill/>
                      <a:prstDash val="solid"/>
                    </a:lnL>
                    <a:lnR w="12700" cmpd="sng">
                      <a:noFill/>
                      <a:prstDash val="solid"/>
                    </a:lnR>
                    <a:lnT w="635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xmlns="" val="2279896602"/>
                  </a:ext>
                </a:extLst>
              </a:tr>
              <a:tr h="470143">
                <a:tc>
                  <a:txBody>
                    <a:bodyPr/>
                    <a:lstStyle/>
                    <a:p>
                      <a:pPr marL="0" rtl="0" latinLnBrk="0">
                        <a:lnSpc>
                          <a:spcPct val="150000"/>
                        </a:lnSpc>
                        <a:spcBef>
                          <a:spcPts val="0"/>
                        </a:spcBef>
                        <a:spcAft>
                          <a:spcPts val="0"/>
                        </a:spcAft>
                      </a:pPr>
                      <a:r>
                        <a:rPr lang="en-US" sz="1400" b="1" cap="none" spc="0" dirty="0">
                          <a:solidFill>
                            <a:schemeClr val="tx1"/>
                          </a:solidFill>
                          <a:effectLst/>
                        </a:rPr>
                        <a:t>$1000</a:t>
                      </a:r>
                    </a:p>
                  </a:txBody>
                  <a:tcPr marL="107249" marR="0" marT="82500" marB="82500" anchor="ctr">
                    <a:lnL w="38100" cap="flat" cmpd="sng" algn="ctr">
                      <a:noFill/>
                      <a:prstDash val="solid"/>
                    </a:lnL>
                    <a:lnR w="6350" cap="flat" cmpd="sng" algn="ctr">
                      <a:solidFill>
                        <a:schemeClr val="tx1">
                          <a:lumMod val="75000"/>
                          <a:lumOff val="25000"/>
                        </a:schemeClr>
                      </a:solidFill>
                      <a:prstDash val="solid"/>
                    </a:lnR>
                    <a:lnT w="12700" cmpd="sng">
                      <a:noFill/>
                      <a:prstDash val="solid"/>
                    </a:lnT>
                    <a:lnB w="6350" cap="flat" cmpd="sng" algn="ctr">
                      <a:noFill/>
                      <a:prstDash val="solid"/>
                    </a:lnB>
                    <a:solidFill>
                      <a:srgbClr val="F2F2F2">
                        <a:alpha val="30196"/>
                      </a:srgbClr>
                    </a:solidFill>
                  </a:tcPr>
                </a:tc>
                <a:tc>
                  <a:txBody>
                    <a:bodyPr/>
                    <a:lstStyle/>
                    <a:p>
                      <a:pPr marL="0" rtl="0" latinLnBrk="0">
                        <a:lnSpc>
                          <a:spcPct val="150000"/>
                        </a:lnSpc>
                        <a:spcBef>
                          <a:spcPts val="0"/>
                        </a:spcBef>
                        <a:spcAft>
                          <a:spcPts val="0"/>
                        </a:spcAft>
                      </a:pPr>
                      <a:r>
                        <a:rPr lang="en-US" sz="1400" b="1" cap="none" spc="0" dirty="0">
                          <a:solidFill>
                            <a:schemeClr val="tx1"/>
                          </a:solidFill>
                          <a:effectLst/>
                        </a:rPr>
                        <a:t>Conveyer</a:t>
                      </a:r>
                    </a:p>
                  </a:txBody>
                  <a:tcPr marL="107249" marR="0" marT="82500" marB="82500" anchor="ctr">
                    <a:lnL w="6350" cap="flat" cmpd="sng" algn="ctr">
                      <a:solidFill>
                        <a:schemeClr val="tx1">
                          <a:lumMod val="75000"/>
                          <a:lumOff val="25000"/>
                        </a:schemeClr>
                      </a:solidFill>
                      <a:prstDash val="solid"/>
                    </a:lnL>
                    <a:lnR w="38100" cap="flat" cmpd="sng" algn="ctr">
                      <a:noFill/>
                      <a:prstDash val="solid"/>
                    </a:lnR>
                    <a:lnT w="12700" cmpd="sng">
                      <a:noFill/>
                      <a:prstDash val="solid"/>
                    </a:lnT>
                    <a:lnB w="6350" cap="flat" cmpd="sng" algn="ctr">
                      <a:noFill/>
                      <a:prstDash val="solid"/>
                    </a:lnB>
                    <a:solidFill>
                      <a:srgbClr val="F2F2F2">
                        <a:alpha val="30196"/>
                      </a:srgbClr>
                    </a:solidFill>
                  </a:tcPr>
                </a:tc>
                <a:extLst>
                  <a:ext uri="{0D108BD9-81ED-4DB2-BD59-A6C34878D82A}">
                    <a16:rowId xmlns:a16="http://schemas.microsoft.com/office/drawing/2014/main" xmlns="" val="1704222989"/>
                  </a:ext>
                </a:extLst>
              </a:tr>
              <a:tr h="470143">
                <a:tc>
                  <a:txBody>
                    <a:bodyPr/>
                    <a:lstStyle/>
                    <a:p>
                      <a:pPr marL="0" rtl="0" latinLnBrk="0">
                        <a:lnSpc>
                          <a:spcPct val="150000"/>
                        </a:lnSpc>
                        <a:spcBef>
                          <a:spcPts val="0"/>
                        </a:spcBef>
                        <a:spcAft>
                          <a:spcPts val="0"/>
                        </a:spcAft>
                      </a:pPr>
                      <a:r>
                        <a:rPr lang="en-US" sz="1400" b="1" cap="none" spc="0" dirty="0">
                          <a:solidFill>
                            <a:schemeClr val="tx1"/>
                          </a:solidFill>
                          <a:effectLst/>
                        </a:rPr>
                        <a:t>$2000</a:t>
                      </a:r>
                    </a:p>
                  </a:txBody>
                  <a:tcPr marL="107249" marR="0" marT="82500" marB="82500" anchor="ctr">
                    <a:lnL w="6350" cap="flat" cmpd="sng" algn="ctr">
                      <a:noFill/>
                      <a:prstDash val="solid"/>
                    </a:lnL>
                    <a:lnR w="6350" cap="flat" cmpd="sng" algn="ctr">
                      <a:noFill/>
                      <a:prstDash val="solid"/>
                    </a:lnR>
                    <a:lnT w="6350" cap="flat" cmpd="sng" algn="ctr">
                      <a:noFill/>
                      <a:prstDash val="solid"/>
                    </a:lnT>
                    <a:lnB w="12700" cmpd="sng">
                      <a:noFill/>
                      <a:prstDash val="solid"/>
                    </a:lnB>
                    <a:solidFill>
                      <a:schemeClr val="bg1">
                        <a:lumMod val="95000"/>
                      </a:schemeClr>
                    </a:solidFill>
                  </a:tcPr>
                </a:tc>
                <a:tc>
                  <a:txBody>
                    <a:bodyPr/>
                    <a:lstStyle/>
                    <a:p>
                      <a:pPr marL="0" rtl="0" latinLnBrk="0">
                        <a:lnSpc>
                          <a:spcPct val="150000"/>
                        </a:lnSpc>
                        <a:spcBef>
                          <a:spcPts val="0"/>
                        </a:spcBef>
                        <a:spcAft>
                          <a:spcPts val="0"/>
                        </a:spcAft>
                      </a:pPr>
                      <a:r>
                        <a:rPr lang="en-US" sz="1400" b="1" cap="none" spc="0" dirty="0">
                          <a:solidFill>
                            <a:schemeClr val="tx1"/>
                          </a:solidFill>
                          <a:effectLst/>
                        </a:rPr>
                        <a:t>Straightening machine</a:t>
                      </a:r>
                    </a:p>
                  </a:txBody>
                  <a:tcPr marL="107249" marR="0" marT="82500" marB="82500" anchor="ctr">
                    <a:lnL w="6350" cap="flat" cmpd="sng" algn="ctr">
                      <a:noFill/>
                      <a:prstDash val="solid"/>
                    </a:lnL>
                    <a:lnR w="12700" cmpd="sng">
                      <a:noFill/>
                      <a:prstDash val="solid"/>
                    </a:lnR>
                    <a:lnT w="635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xmlns="" val="1611807948"/>
                  </a:ext>
                </a:extLst>
              </a:tr>
              <a:tr h="470143">
                <a:tc>
                  <a:txBody>
                    <a:bodyPr/>
                    <a:lstStyle/>
                    <a:p>
                      <a:pPr marL="0" rtl="0" latinLnBrk="0">
                        <a:lnSpc>
                          <a:spcPct val="150000"/>
                        </a:lnSpc>
                        <a:spcBef>
                          <a:spcPts val="0"/>
                        </a:spcBef>
                        <a:spcAft>
                          <a:spcPts val="0"/>
                        </a:spcAft>
                      </a:pPr>
                      <a:r>
                        <a:rPr lang="en-US" sz="1400" b="1" cap="none" spc="0" dirty="0">
                          <a:solidFill>
                            <a:schemeClr val="tx1"/>
                          </a:solidFill>
                          <a:effectLst/>
                        </a:rPr>
                        <a:t>$1000</a:t>
                      </a:r>
                    </a:p>
                  </a:txBody>
                  <a:tcPr marL="107249" marR="0" marT="82500" marB="82500" anchor="ctr">
                    <a:lnL w="38100" cap="flat" cmpd="sng" algn="ctr">
                      <a:noFill/>
                      <a:prstDash val="solid"/>
                    </a:lnL>
                    <a:lnR w="6350" cap="flat" cmpd="sng" algn="ctr">
                      <a:solidFill>
                        <a:schemeClr val="tx1">
                          <a:lumMod val="75000"/>
                          <a:lumOff val="25000"/>
                        </a:schemeClr>
                      </a:solidFill>
                      <a:prstDash val="solid"/>
                    </a:lnR>
                    <a:lnT w="12700" cmpd="sng">
                      <a:noFill/>
                      <a:prstDash val="solid"/>
                    </a:lnT>
                    <a:lnB w="6350" cap="flat" cmpd="sng" algn="ctr">
                      <a:noFill/>
                      <a:prstDash val="solid"/>
                    </a:lnB>
                    <a:solidFill>
                      <a:srgbClr val="F2F2F2">
                        <a:alpha val="30196"/>
                      </a:srgbClr>
                    </a:solidFill>
                  </a:tcPr>
                </a:tc>
                <a:tc>
                  <a:txBody>
                    <a:bodyPr/>
                    <a:lstStyle/>
                    <a:p>
                      <a:pPr marL="0" rtl="0" latinLnBrk="0">
                        <a:lnSpc>
                          <a:spcPct val="150000"/>
                        </a:lnSpc>
                        <a:spcBef>
                          <a:spcPts val="0"/>
                        </a:spcBef>
                        <a:spcAft>
                          <a:spcPts val="0"/>
                        </a:spcAft>
                      </a:pPr>
                      <a:r>
                        <a:rPr lang="en-US" sz="1400" b="1" cap="none" spc="0" dirty="0">
                          <a:solidFill>
                            <a:schemeClr val="tx1"/>
                          </a:solidFill>
                          <a:effectLst/>
                        </a:rPr>
                        <a:t>Line installation engineer </a:t>
                      </a:r>
                    </a:p>
                  </a:txBody>
                  <a:tcPr marL="107249" marR="0" marT="82500" marB="82500" anchor="ctr">
                    <a:lnL w="6350" cap="flat" cmpd="sng" algn="ctr">
                      <a:solidFill>
                        <a:schemeClr val="tx1">
                          <a:lumMod val="75000"/>
                          <a:lumOff val="25000"/>
                        </a:schemeClr>
                      </a:solidFill>
                      <a:prstDash val="solid"/>
                    </a:lnL>
                    <a:lnR w="38100" cap="flat" cmpd="sng" algn="ctr">
                      <a:noFill/>
                      <a:prstDash val="solid"/>
                    </a:lnR>
                    <a:lnT w="12700" cmpd="sng">
                      <a:noFill/>
                      <a:prstDash val="solid"/>
                    </a:lnT>
                    <a:lnB w="6350" cap="flat" cmpd="sng" algn="ctr">
                      <a:noFill/>
                      <a:prstDash val="solid"/>
                    </a:lnB>
                    <a:solidFill>
                      <a:srgbClr val="F2F2F2">
                        <a:alpha val="30196"/>
                      </a:srgbClr>
                    </a:solidFill>
                  </a:tcPr>
                </a:tc>
                <a:extLst>
                  <a:ext uri="{0D108BD9-81ED-4DB2-BD59-A6C34878D82A}">
                    <a16:rowId xmlns:a16="http://schemas.microsoft.com/office/drawing/2014/main" xmlns="" val="14635412"/>
                  </a:ext>
                </a:extLst>
              </a:tr>
              <a:tr h="470143">
                <a:tc>
                  <a:txBody>
                    <a:bodyPr/>
                    <a:lstStyle/>
                    <a:p>
                      <a:pPr marL="0" rtl="0" latinLnBrk="0">
                        <a:lnSpc>
                          <a:spcPct val="150000"/>
                        </a:lnSpc>
                        <a:spcBef>
                          <a:spcPts val="0"/>
                        </a:spcBef>
                        <a:spcAft>
                          <a:spcPts val="0"/>
                        </a:spcAft>
                      </a:pPr>
                      <a:r>
                        <a:rPr lang="en-US" sz="1400" b="1" cap="none" spc="0" dirty="0">
                          <a:solidFill>
                            <a:schemeClr val="tx1"/>
                          </a:solidFill>
                          <a:effectLst/>
                        </a:rPr>
                        <a:t>$2000</a:t>
                      </a:r>
                    </a:p>
                  </a:txBody>
                  <a:tcPr marL="107249" marR="0" marT="82500" marB="82500" anchor="ctr">
                    <a:lnL w="6350" cap="flat" cmpd="sng" algn="ctr">
                      <a:noFill/>
                      <a:prstDash val="solid"/>
                    </a:lnL>
                    <a:lnR w="6350" cap="flat" cmpd="sng" algn="ctr">
                      <a:noFill/>
                      <a:prstDash val="solid"/>
                    </a:lnR>
                    <a:lnT w="6350" cap="flat" cmpd="sng" algn="ctr">
                      <a:noFill/>
                      <a:prstDash val="solid"/>
                    </a:lnT>
                    <a:lnB w="12700" cmpd="sng">
                      <a:noFill/>
                      <a:prstDash val="solid"/>
                    </a:lnB>
                    <a:solidFill>
                      <a:schemeClr val="bg1">
                        <a:lumMod val="95000"/>
                      </a:schemeClr>
                    </a:solidFill>
                  </a:tcPr>
                </a:tc>
                <a:tc>
                  <a:txBody>
                    <a:bodyPr/>
                    <a:lstStyle/>
                    <a:p>
                      <a:pPr marL="0" rtl="0" latinLnBrk="0">
                        <a:lnSpc>
                          <a:spcPct val="150000"/>
                        </a:lnSpc>
                        <a:spcBef>
                          <a:spcPts val="0"/>
                        </a:spcBef>
                        <a:spcAft>
                          <a:spcPts val="0"/>
                        </a:spcAft>
                      </a:pPr>
                      <a:r>
                        <a:rPr lang="en-US" sz="1400" b="1" cap="none" spc="0" dirty="0">
                          <a:solidFill>
                            <a:schemeClr val="tx1"/>
                          </a:solidFill>
                          <a:effectLst/>
                        </a:rPr>
                        <a:t>Furniture </a:t>
                      </a:r>
                    </a:p>
                  </a:txBody>
                  <a:tcPr marL="107249" marR="0" marT="82500" marB="82500" anchor="ctr">
                    <a:lnL w="6350" cap="flat" cmpd="sng" algn="ctr">
                      <a:noFill/>
                      <a:prstDash val="solid"/>
                    </a:lnL>
                    <a:lnR w="12700" cmpd="sng">
                      <a:noFill/>
                      <a:prstDash val="solid"/>
                    </a:lnR>
                    <a:lnT w="635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xmlns="" val="2212488067"/>
                  </a:ext>
                </a:extLst>
              </a:tr>
              <a:tr h="470143">
                <a:tc>
                  <a:txBody>
                    <a:bodyPr/>
                    <a:lstStyle/>
                    <a:p>
                      <a:pPr marL="0" rtl="0" latinLnBrk="0">
                        <a:lnSpc>
                          <a:spcPct val="150000"/>
                        </a:lnSpc>
                        <a:spcBef>
                          <a:spcPts val="0"/>
                        </a:spcBef>
                        <a:spcAft>
                          <a:spcPts val="0"/>
                        </a:spcAft>
                      </a:pPr>
                      <a:r>
                        <a:rPr lang="en-US" sz="1400" b="1" cap="none" spc="0" dirty="0">
                          <a:solidFill>
                            <a:schemeClr val="tx1"/>
                          </a:solidFill>
                          <a:effectLst/>
                        </a:rPr>
                        <a:t>$300</a:t>
                      </a:r>
                    </a:p>
                  </a:txBody>
                  <a:tcPr marL="107249" marR="0" marT="82500" marB="82500" anchor="ctr">
                    <a:lnL w="38100" cap="flat" cmpd="sng" algn="ctr">
                      <a:noFill/>
                      <a:prstDash val="solid"/>
                    </a:lnL>
                    <a:lnR w="6350" cap="flat" cmpd="sng" algn="ctr">
                      <a:solidFill>
                        <a:schemeClr val="tx1">
                          <a:lumMod val="75000"/>
                          <a:lumOff val="25000"/>
                        </a:schemeClr>
                      </a:solidFill>
                      <a:prstDash val="solid"/>
                    </a:lnR>
                    <a:lnT w="12700" cmpd="sng">
                      <a:noFill/>
                      <a:prstDash val="solid"/>
                    </a:lnT>
                    <a:lnB w="6350" cap="flat" cmpd="sng" algn="ctr">
                      <a:noFill/>
                      <a:prstDash val="solid"/>
                    </a:lnB>
                    <a:solidFill>
                      <a:srgbClr val="F2F2F2">
                        <a:alpha val="30196"/>
                      </a:srgbClr>
                    </a:solidFill>
                  </a:tcPr>
                </a:tc>
                <a:tc>
                  <a:txBody>
                    <a:bodyPr/>
                    <a:lstStyle/>
                    <a:p>
                      <a:pPr marL="0" rtl="0" latinLnBrk="0">
                        <a:lnSpc>
                          <a:spcPct val="150000"/>
                        </a:lnSpc>
                        <a:spcBef>
                          <a:spcPts val="0"/>
                        </a:spcBef>
                        <a:spcAft>
                          <a:spcPts val="0"/>
                        </a:spcAft>
                      </a:pPr>
                      <a:r>
                        <a:rPr lang="en-US" sz="1400" b="1" cap="none" spc="0" dirty="0">
                          <a:solidFill>
                            <a:schemeClr val="tx1"/>
                          </a:solidFill>
                          <a:effectLst/>
                        </a:rPr>
                        <a:t>Advertisement  </a:t>
                      </a:r>
                    </a:p>
                  </a:txBody>
                  <a:tcPr marL="107249" marR="0" marT="82500" marB="82500" anchor="ctr">
                    <a:lnL w="6350" cap="flat" cmpd="sng" algn="ctr">
                      <a:solidFill>
                        <a:schemeClr val="tx1">
                          <a:lumMod val="75000"/>
                          <a:lumOff val="25000"/>
                        </a:schemeClr>
                      </a:solidFill>
                      <a:prstDash val="solid"/>
                    </a:lnL>
                    <a:lnR w="38100" cap="flat" cmpd="sng" algn="ctr">
                      <a:noFill/>
                      <a:prstDash val="solid"/>
                    </a:lnR>
                    <a:lnT w="12700" cmpd="sng">
                      <a:noFill/>
                      <a:prstDash val="solid"/>
                    </a:lnT>
                    <a:lnB w="6350" cap="flat" cmpd="sng" algn="ctr">
                      <a:noFill/>
                      <a:prstDash val="solid"/>
                    </a:lnB>
                    <a:solidFill>
                      <a:srgbClr val="F2F2F2">
                        <a:alpha val="30196"/>
                      </a:srgbClr>
                    </a:solidFill>
                  </a:tcPr>
                </a:tc>
                <a:extLst>
                  <a:ext uri="{0D108BD9-81ED-4DB2-BD59-A6C34878D82A}">
                    <a16:rowId xmlns:a16="http://schemas.microsoft.com/office/drawing/2014/main" xmlns="" val="2808866275"/>
                  </a:ext>
                </a:extLst>
              </a:tr>
              <a:tr h="470143">
                <a:tc>
                  <a:txBody>
                    <a:bodyPr/>
                    <a:lstStyle/>
                    <a:p>
                      <a:pPr marL="0" rtl="0" latinLnBrk="0">
                        <a:lnSpc>
                          <a:spcPct val="150000"/>
                        </a:lnSpc>
                        <a:spcBef>
                          <a:spcPts val="0"/>
                        </a:spcBef>
                        <a:spcAft>
                          <a:spcPts val="0"/>
                        </a:spcAft>
                      </a:pPr>
                      <a:r>
                        <a:rPr lang="en-US" sz="1400" b="1" cap="none" spc="0" dirty="0">
                          <a:solidFill>
                            <a:schemeClr val="tx1"/>
                          </a:solidFill>
                          <a:effectLst/>
                        </a:rPr>
                        <a:t>$500</a:t>
                      </a:r>
                    </a:p>
                  </a:txBody>
                  <a:tcPr marL="107249" marR="0" marT="82500" marB="82500" anchor="ctr">
                    <a:lnL w="6350" cap="flat" cmpd="sng" algn="ctr">
                      <a:noFill/>
                      <a:prstDash val="solid"/>
                    </a:lnL>
                    <a:lnR w="6350" cap="flat" cmpd="sng" algn="ctr">
                      <a:noFill/>
                      <a:prstDash val="solid"/>
                    </a:lnR>
                    <a:lnT w="6350" cap="flat" cmpd="sng" algn="ctr">
                      <a:noFill/>
                      <a:prstDash val="solid"/>
                    </a:lnT>
                    <a:lnB w="12700" cmpd="sng">
                      <a:noFill/>
                      <a:prstDash val="solid"/>
                    </a:lnB>
                    <a:solidFill>
                      <a:schemeClr val="bg1">
                        <a:lumMod val="95000"/>
                      </a:schemeClr>
                    </a:solidFill>
                  </a:tcPr>
                </a:tc>
                <a:tc>
                  <a:txBody>
                    <a:bodyPr/>
                    <a:lstStyle/>
                    <a:p>
                      <a:pPr marL="0" rtl="0" latinLnBrk="0">
                        <a:lnSpc>
                          <a:spcPct val="150000"/>
                        </a:lnSpc>
                        <a:spcBef>
                          <a:spcPts val="0"/>
                        </a:spcBef>
                        <a:spcAft>
                          <a:spcPts val="0"/>
                        </a:spcAft>
                      </a:pPr>
                      <a:r>
                        <a:rPr lang="en-US" sz="1400" b="1" cap="none" spc="0" dirty="0">
                          <a:solidFill>
                            <a:schemeClr val="tx1"/>
                          </a:solidFill>
                          <a:effectLst/>
                        </a:rPr>
                        <a:t>Interior Design</a:t>
                      </a:r>
                    </a:p>
                  </a:txBody>
                  <a:tcPr marL="107249" marR="0" marT="82500" marB="82500" anchor="ctr">
                    <a:lnL w="6350" cap="flat" cmpd="sng" algn="ctr">
                      <a:noFill/>
                      <a:prstDash val="solid"/>
                    </a:lnL>
                    <a:lnR w="12700" cmpd="sng">
                      <a:noFill/>
                      <a:prstDash val="solid"/>
                    </a:lnR>
                    <a:lnT w="635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xmlns="" val="1628069237"/>
                  </a:ext>
                </a:extLst>
              </a:tr>
              <a:tr h="470143">
                <a:tc>
                  <a:txBody>
                    <a:bodyPr/>
                    <a:lstStyle/>
                    <a:p>
                      <a:pPr marL="0" rtl="0" latinLnBrk="0">
                        <a:lnSpc>
                          <a:spcPct val="150000"/>
                        </a:lnSpc>
                        <a:spcBef>
                          <a:spcPts val="0"/>
                        </a:spcBef>
                        <a:spcAft>
                          <a:spcPts val="0"/>
                        </a:spcAft>
                      </a:pPr>
                      <a:r>
                        <a:rPr lang="en-US" sz="1400" b="1" kern="1200" cap="none" spc="0" dirty="0">
                          <a:solidFill>
                            <a:schemeClr val="tx1"/>
                          </a:solidFill>
                          <a:effectLst/>
                        </a:rPr>
                        <a:t>$82800</a:t>
                      </a:r>
                      <a:endParaRPr lang="en-US" sz="1400" b="1" cap="none" spc="0" dirty="0">
                        <a:solidFill>
                          <a:schemeClr val="tx1"/>
                        </a:solidFill>
                        <a:effectLst/>
                      </a:endParaRPr>
                    </a:p>
                  </a:txBody>
                  <a:tcPr marL="107249" marR="0" marT="82500" marB="82500" anchor="ctr">
                    <a:lnL w="38100" cap="flat" cmpd="sng" algn="ctr">
                      <a:noFill/>
                      <a:prstDash val="solid"/>
                    </a:lnL>
                    <a:lnR w="6350" cap="flat" cmpd="sng" algn="ctr">
                      <a:solidFill>
                        <a:schemeClr val="tx1">
                          <a:lumMod val="75000"/>
                          <a:lumOff val="25000"/>
                        </a:schemeClr>
                      </a:solidFill>
                      <a:prstDash val="solid"/>
                    </a:lnR>
                    <a:lnT w="12700" cmpd="sng">
                      <a:noFill/>
                      <a:prstDash val="solid"/>
                    </a:lnT>
                    <a:lnB w="38100" cap="flat" cmpd="sng" algn="ctr">
                      <a:noFill/>
                      <a:prstDash val="solid"/>
                    </a:lnB>
                    <a:solidFill>
                      <a:srgbClr val="F2F2F2">
                        <a:alpha val="30196"/>
                      </a:srgbClr>
                    </a:solidFill>
                  </a:tcPr>
                </a:tc>
                <a:tc>
                  <a:txBody>
                    <a:bodyPr/>
                    <a:lstStyle/>
                    <a:p>
                      <a:pPr marL="0" rtl="0" latinLnBrk="0">
                        <a:lnSpc>
                          <a:spcPct val="150000"/>
                        </a:lnSpc>
                        <a:spcBef>
                          <a:spcPts val="0"/>
                        </a:spcBef>
                        <a:spcAft>
                          <a:spcPts val="0"/>
                        </a:spcAft>
                      </a:pPr>
                      <a:r>
                        <a:rPr lang="en-US" sz="1400" b="1" kern="1200" cap="none" spc="0" dirty="0">
                          <a:solidFill>
                            <a:schemeClr val="tx1"/>
                          </a:solidFill>
                          <a:effectLst/>
                        </a:rPr>
                        <a:t>Total </a:t>
                      </a:r>
                      <a:endParaRPr lang="en-US" sz="1400" b="1" cap="none" spc="0" dirty="0">
                        <a:solidFill>
                          <a:schemeClr val="tx1"/>
                        </a:solidFill>
                        <a:effectLst/>
                      </a:endParaRPr>
                    </a:p>
                  </a:txBody>
                  <a:tcPr marL="107249" marR="0" marT="82500" marB="82500" anchor="ctr">
                    <a:lnL w="6350" cap="flat" cmpd="sng" algn="ctr">
                      <a:solidFill>
                        <a:schemeClr val="tx1">
                          <a:lumMod val="75000"/>
                          <a:lumOff val="25000"/>
                        </a:schemeClr>
                      </a:solidFill>
                      <a:prstDash val="solid"/>
                    </a:lnL>
                    <a:lnR w="38100" cap="flat" cmpd="sng" algn="ctr">
                      <a:noFill/>
                      <a:prstDash val="solid"/>
                    </a:lnR>
                    <a:lnT w="12700" cmpd="sng">
                      <a:noFill/>
                      <a:prstDash val="solid"/>
                    </a:lnT>
                    <a:lnB w="38100" cap="flat" cmpd="sng" algn="ctr">
                      <a:noFill/>
                      <a:prstDash val="solid"/>
                    </a:lnB>
                    <a:solidFill>
                      <a:srgbClr val="F2F2F2">
                        <a:alpha val="30196"/>
                      </a:srgbClr>
                    </a:solidFill>
                  </a:tcPr>
                </a:tc>
                <a:extLst>
                  <a:ext uri="{0D108BD9-81ED-4DB2-BD59-A6C34878D82A}">
                    <a16:rowId xmlns:a16="http://schemas.microsoft.com/office/drawing/2014/main" xmlns="" val="1463740224"/>
                  </a:ext>
                </a:extLst>
              </a:tr>
            </a:tbl>
          </a:graphicData>
        </a:graphic>
      </p:graphicFrame>
    </p:spTree>
    <p:extLst>
      <p:ext uri="{BB962C8B-B14F-4D97-AF65-F5344CB8AC3E}">
        <p14:creationId xmlns:p14="http://schemas.microsoft.com/office/powerpoint/2010/main" val="7455193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xmlns="" id="{FCB7987D-7806-44BF-94FC-E039F57030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xmlns="" id="{4683E798-38DE-4ECB-912E-B2689E29608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xmlns="" id="{BE6ACE78-FB7A-4E77-84B6-17D1A58289C6}"/>
              </a:ext>
            </a:extLst>
          </p:cNvPr>
          <p:cNvSpPr>
            <a:spLocks noGrp="1"/>
          </p:cNvSpPr>
          <p:nvPr>
            <p:ph type="title"/>
          </p:nvPr>
        </p:nvSpPr>
        <p:spPr>
          <a:xfrm>
            <a:off x="238542" y="1770819"/>
            <a:ext cx="2947482" cy="1022678"/>
          </a:xfrm>
        </p:spPr>
        <p:txBody>
          <a:bodyPr vert="horz" lIns="91440" tIns="45720" rIns="91440" bIns="45720" rtlCol="0" anchor="b">
            <a:noAutofit/>
          </a:bodyPr>
          <a:lstStyle/>
          <a:p>
            <a:pPr algn="ctr"/>
            <a:r>
              <a:rPr lang="en-US" sz="3200" b="1" dirty="0">
                <a:solidFill>
                  <a:schemeClr val="tx1"/>
                </a:solidFill>
                <a:ea typeface="+mj-lt"/>
                <a:cs typeface="+mj-lt"/>
              </a:rPr>
              <a:t>Operating Cost</a:t>
            </a:r>
            <a:r>
              <a:rPr lang="en-US" sz="3200" b="1" dirty="0">
                <a:ea typeface="+mj-lt"/>
                <a:cs typeface="+mj-lt"/>
              </a:rPr>
              <a:t/>
            </a:r>
            <a:br>
              <a:rPr lang="en-US" sz="3200" b="1" dirty="0">
                <a:ea typeface="+mj-lt"/>
                <a:cs typeface="+mj-lt"/>
              </a:rPr>
            </a:br>
            <a:r>
              <a:rPr lang="en-US" sz="3200" b="1" dirty="0">
                <a:solidFill>
                  <a:schemeClr val="tx1"/>
                </a:solidFill>
                <a:ea typeface="+mj-lt"/>
                <a:cs typeface="+mj-lt"/>
              </a:rPr>
              <a:t> </a:t>
            </a:r>
            <a:r>
              <a:rPr lang="en-US" sz="3200" b="1" dirty="0">
                <a:ea typeface="+mj-lt"/>
                <a:cs typeface="+mj-lt"/>
              </a:rPr>
              <a:t/>
            </a:r>
            <a:br>
              <a:rPr lang="en-US" sz="3200" b="1" dirty="0">
                <a:ea typeface="+mj-lt"/>
                <a:cs typeface="+mj-lt"/>
              </a:rPr>
            </a:br>
            <a:endParaRPr lang="en-US" sz="3200" b="1" dirty="0">
              <a:solidFill>
                <a:schemeClr val="tx1"/>
              </a:solidFill>
              <a:ea typeface="+mj-lt"/>
              <a:cs typeface="+mj-lt"/>
            </a:endParaRPr>
          </a:p>
        </p:txBody>
      </p:sp>
      <p:sp>
        <p:nvSpPr>
          <p:cNvPr id="3" name="Content Placeholder 2">
            <a:extLst>
              <a:ext uri="{FF2B5EF4-FFF2-40B4-BE49-F238E27FC236}">
                <a16:creationId xmlns:a16="http://schemas.microsoft.com/office/drawing/2014/main" xmlns="" id="{648E0143-E38A-4879-826D-0A542DBD7030}"/>
              </a:ext>
            </a:extLst>
          </p:cNvPr>
          <p:cNvSpPr>
            <a:spLocks noGrp="1"/>
          </p:cNvSpPr>
          <p:nvPr>
            <p:ph idx="1"/>
          </p:nvPr>
        </p:nvSpPr>
        <p:spPr>
          <a:xfrm>
            <a:off x="-106513" y="2146516"/>
            <a:ext cx="3623216" cy="3759762"/>
          </a:xfrm>
        </p:spPr>
        <p:txBody>
          <a:bodyPr vert="horz" lIns="91440" tIns="45720" rIns="91440" bIns="45720" rtlCol="0" anchor="t">
            <a:normAutofit/>
          </a:bodyPr>
          <a:lstStyle/>
          <a:p>
            <a:r>
              <a:rPr lang="en-US" sz="2400" dirty="0">
                <a:solidFill>
                  <a:schemeClr val="tx1"/>
                </a:solidFill>
                <a:latin typeface="Times New Roman"/>
                <a:ea typeface="+mn-lt"/>
                <a:cs typeface="+mn-lt"/>
              </a:rPr>
              <a:t>1.</a:t>
            </a:r>
            <a:r>
              <a:rPr lang="en-US" sz="2400" b="1" dirty="0">
                <a:solidFill>
                  <a:schemeClr val="tx1"/>
                </a:solidFill>
                <a:latin typeface="Times New Roman"/>
                <a:ea typeface="+mn-lt"/>
                <a:cs typeface="+mn-lt"/>
              </a:rPr>
              <a:t>Fixed Operating Cost</a:t>
            </a:r>
            <a:endParaRPr lang="en-US" sz="2400" dirty="0">
              <a:solidFill>
                <a:schemeClr val="tx1"/>
              </a:solidFill>
              <a:latin typeface="Times New Roman"/>
              <a:cs typeface="Times New Roman"/>
            </a:endParaRPr>
          </a:p>
          <a:p>
            <a:r>
              <a:rPr lang="en-US" b="1">
                <a:solidFill>
                  <a:schemeClr val="tx1"/>
                </a:solidFill>
                <a:latin typeface="Times New Roman"/>
                <a:ea typeface="+mn-lt"/>
                <a:cs typeface="+mn-lt"/>
              </a:rPr>
              <a:t>The maintenance of the line</a:t>
            </a:r>
            <a:endParaRPr lang="en-US">
              <a:solidFill>
                <a:schemeClr val="tx1"/>
              </a:solidFill>
              <a:latin typeface="Times New Roman"/>
              <a:ea typeface="+mn-lt"/>
              <a:cs typeface="Times New Roman"/>
            </a:endParaRPr>
          </a:p>
          <a:p>
            <a:r>
              <a:rPr lang="en-US" b="1" dirty="0">
                <a:solidFill>
                  <a:schemeClr val="tx1"/>
                </a:solidFill>
                <a:latin typeface="Times New Roman"/>
                <a:ea typeface="+mn-lt"/>
                <a:cs typeface="+mn-lt"/>
              </a:rPr>
              <a:t> </a:t>
            </a:r>
            <a:r>
              <a:rPr lang="en-US" dirty="0">
                <a:solidFill>
                  <a:schemeClr val="tx1"/>
                </a:solidFill>
                <a:latin typeface="Times New Roman"/>
                <a:ea typeface="+mn-lt"/>
                <a:cs typeface="+mn-lt"/>
              </a:rPr>
              <a:t>= cost for breakdown for machine + cost of service contract </a:t>
            </a:r>
            <a:endParaRPr lang="en-US">
              <a:solidFill>
                <a:schemeClr val="tx1"/>
              </a:solidFill>
              <a:latin typeface="Times New Roman"/>
              <a:cs typeface="Times New Roman"/>
            </a:endParaRPr>
          </a:p>
          <a:p>
            <a:r>
              <a:rPr lang="en-US" b="1" dirty="0">
                <a:solidFill>
                  <a:schemeClr val="tx1"/>
                </a:solidFill>
                <a:latin typeface="Times New Roman"/>
                <a:ea typeface="+mn-lt"/>
                <a:cs typeface="+mn-lt"/>
              </a:rPr>
              <a:t>=(1 breakdown/month) = </a:t>
            </a:r>
            <a:endParaRPr lang="en-US" b="1">
              <a:solidFill>
                <a:schemeClr val="tx1"/>
              </a:solidFill>
              <a:latin typeface="Times New Roman"/>
              <a:ea typeface="+mn-lt"/>
              <a:cs typeface="Times New Roman"/>
            </a:endParaRPr>
          </a:p>
          <a:p>
            <a:r>
              <a:rPr lang="en-US" b="1">
                <a:solidFill>
                  <a:schemeClr val="tx1"/>
                </a:solidFill>
                <a:latin typeface="Times New Roman"/>
                <a:ea typeface="+mn-lt"/>
                <a:cs typeface="+mn-lt"/>
              </a:rPr>
              <a:t>$70 + </a:t>
            </a:r>
            <a:r>
              <a:rPr lang="en-US" b="1" dirty="0">
                <a:solidFill>
                  <a:schemeClr val="tx1"/>
                </a:solidFill>
                <a:latin typeface="Times New Roman"/>
                <a:ea typeface="+mn-lt"/>
                <a:cs typeface="+mn-lt"/>
              </a:rPr>
              <a:t>30$  = $100</a:t>
            </a:r>
            <a:endParaRPr lang="en-US" b="1">
              <a:solidFill>
                <a:schemeClr val="tx1"/>
              </a:solidFill>
              <a:latin typeface="Times New Roman"/>
              <a:cs typeface="Times New Roman"/>
            </a:endParaRPr>
          </a:p>
          <a:p>
            <a:endParaRPr lang="en-US" sz="2400" dirty="0">
              <a:solidFill>
                <a:schemeClr val="tx1"/>
              </a:solidFill>
              <a:latin typeface="Times New Roman"/>
              <a:cs typeface="Times New Roman"/>
            </a:endParaRPr>
          </a:p>
          <a:p>
            <a:endParaRPr lang="en-US" sz="2400" dirty="0">
              <a:solidFill>
                <a:schemeClr val="tx1"/>
              </a:solidFill>
              <a:latin typeface="Times New Roman"/>
              <a:cs typeface="Times New Roman"/>
            </a:endParaRPr>
          </a:p>
        </p:txBody>
      </p:sp>
      <p:sp>
        <p:nvSpPr>
          <p:cNvPr id="19" name="Rectangle 18">
            <a:extLst>
              <a:ext uri="{FF2B5EF4-FFF2-40B4-BE49-F238E27FC236}">
                <a16:creationId xmlns:a16="http://schemas.microsoft.com/office/drawing/2014/main" xmlns="" id="{DEADE9E9-F720-493E-8302-358E74E6608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Table 4">
            <a:extLst>
              <a:ext uri="{FF2B5EF4-FFF2-40B4-BE49-F238E27FC236}">
                <a16:creationId xmlns:a16="http://schemas.microsoft.com/office/drawing/2014/main" xmlns="" id="{5A4A276E-C570-4893-B517-B6E74B1F67AD}"/>
              </a:ext>
            </a:extLst>
          </p:cNvPr>
          <p:cNvGraphicFramePr>
            <a:graphicFrameLocks noGrp="1"/>
          </p:cNvGraphicFramePr>
          <p:nvPr>
            <p:extLst>
              <p:ext uri="{D42A27DB-BD31-4B8C-83A1-F6EECF244321}">
                <p14:modId xmlns:p14="http://schemas.microsoft.com/office/powerpoint/2010/main" val="394120899"/>
              </p:ext>
            </p:extLst>
          </p:nvPr>
        </p:nvGraphicFramePr>
        <p:xfrm>
          <a:off x="3875976" y="852137"/>
          <a:ext cx="7291291" cy="5015086"/>
        </p:xfrm>
        <a:graphic>
          <a:graphicData uri="http://schemas.openxmlformats.org/drawingml/2006/table">
            <a:tbl>
              <a:tblPr rtl="1" firstRow="1" bandRow="1">
                <a:tableStyleId>{5C22544A-7EE6-4342-B048-85BDC9FD1C3A}</a:tableStyleId>
              </a:tblPr>
              <a:tblGrid>
                <a:gridCol w="3529926">
                  <a:extLst>
                    <a:ext uri="{9D8B030D-6E8A-4147-A177-3AD203B41FA5}">
                      <a16:colId xmlns:a16="http://schemas.microsoft.com/office/drawing/2014/main" xmlns="" val="722806396"/>
                    </a:ext>
                  </a:extLst>
                </a:gridCol>
                <a:gridCol w="3761365">
                  <a:extLst>
                    <a:ext uri="{9D8B030D-6E8A-4147-A177-3AD203B41FA5}">
                      <a16:colId xmlns:a16="http://schemas.microsoft.com/office/drawing/2014/main" xmlns="" val="3187246076"/>
                    </a:ext>
                  </a:extLst>
                </a:gridCol>
              </a:tblGrid>
              <a:tr h="791307">
                <a:tc>
                  <a:txBody>
                    <a:bodyPr/>
                    <a:lstStyle/>
                    <a:p>
                      <a:pPr marL="0" rtl="0" latinLnBrk="0">
                        <a:lnSpc>
                          <a:spcPct val="150000"/>
                        </a:lnSpc>
                        <a:spcBef>
                          <a:spcPts val="0"/>
                        </a:spcBef>
                        <a:spcAft>
                          <a:spcPts val="0"/>
                        </a:spcAft>
                      </a:pPr>
                      <a:r>
                        <a:rPr lang="en-US" sz="2400" kern="1200" dirty="0">
                          <a:effectLst/>
                        </a:rPr>
                        <a:t>Cost $/month</a:t>
                      </a:r>
                      <a:endParaRPr lang="en-US" sz="2400" dirty="0">
                        <a:effectLst/>
                      </a:endParaRPr>
                    </a:p>
                  </a:txBody>
                  <a:tcPr marL="0" marR="0" marT="0" marB="0" anchor="ctr"/>
                </a:tc>
                <a:tc>
                  <a:txBody>
                    <a:bodyPr/>
                    <a:lstStyle/>
                    <a:p>
                      <a:pPr marL="0" rtl="0" latinLnBrk="0">
                        <a:lnSpc>
                          <a:spcPct val="150000"/>
                        </a:lnSpc>
                        <a:spcBef>
                          <a:spcPts val="0"/>
                        </a:spcBef>
                        <a:spcAft>
                          <a:spcPts val="0"/>
                        </a:spcAft>
                      </a:pPr>
                      <a:r>
                        <a:rPr lang="en-US" sz="2400" kern="1200" dirty="0">
                          <a:effectLst/>
                        </a:rPr>
                        <a:t>Fixed Operating cost for line</a:t>
                      </a:r>
                      <a:endParaRPr lang="en-US" sz="2400" dirty="0">
                        <a:effectLst/>
                      </a:endParaRPr>
                    </a:p>
                  </a:txBody>
                  <a:tcPr marL="0" marR="0" marT="0" marB="0" anchor="ctr"/>
                </a:tc>
                <a:extLst>
                  <a:ext uri="{0D108BD9-81ED-4DB2-BD59-A6C34878D82A}">
                    <a16:rowId xmlns:a16="http://schemas.microsoft.com/office/drawing/2014/main" xmlns="" val="3275323369"/>
                  </a:ext>
                </a:extLst>
              </a:tr>
              <a:tr h="542192">
                <a:tc>
                  <a:txBody>
                    <a:bodyPr/>
                    <a:lstStyle/>
                    <a:p>
                      <a:pPr marL="0" rtl="0" latinLnBrk="0">
                        <a:lnSpc>
                          <a:spcPct val="150000"/>
                        </a:lnSpc>
                        <a:spcBef>
                          <a:spcPts val="0"/>
                        </a:spcBef>
                        <a:spcAft>
                          <a:spcPts val="0"/>
                        </a:spcAft>
                      </a:pPr>
                      <a:r>
                        <a:rPr lang="en-US" sz="2400" dirty="0">
                          <a:effectLst/>
                        </a:rPr>
                        <a:t>$70</a:t>
                      </a:r>
                    </a:p>
                  </a:txBody>
                  <a:tcPr marL="0" marR="0" marT="0" marB="0" anchor="ctr"/>
                </a:tc>
                <a:tc>
                  <a:txBody>
                    <a:bodyPr/>
                    <a:lstStyle/>
                    <a:p>
                      <a:pPr marL="0" rtl="0" latinLnBrk="0">
                        <a:lnSpc>
                          <a:spcPct val="150000"/>
                        </a:lnSpc>
                        <a:spcBef>
                          <a:spcPts val="0"/>
                        </a:spcBef>
                        <a:spcAft>
                          <a:spcPts val="0"/>
                        </a:spcAft>
                      </a:pPr>
                      <a:r>
                        <a:rPr lang="en-US" sz="2400" dirty="0">
                          <a:effectLst/>
                        </a:rPr>
                        <a:t>breakdown for machine</a:t>
                      </a:r>
                    </a:p>
                  </a:txBody>
                  <a:tcPr marL="0" marR="0" marT="0" marB="0" anchor="ctr"/>
                </a:tc>
                <a:extLst>
                  <a:ext uri="{0D108BD9-81ED-4DB2-BD59-A6C34878D82A}">
                    <a16:rowId xmlns:a16="http://schemas.microsoft.com/office/drawing/2014/main" xmlns="" val="1918342831"/>
                  </a:ext>
                </a:extLst>
              </a:tr>
              <a:tr h="525941">
                <a:tc>
                  <a:txBody>
                    <a:bodyPr/>
                    <a:lstStyle/>
                    <a:p>
                      <a:pPr marL="0" rtl="0" latinLnBrk="0">
                        <a:lnSpc>
                          <a:spcPct val="150000"/>
                        </a:lnSpc>
                        <a:spcBef>
                          <a:spcPts val="0"/>
                        </a:spcBef>
                        <a:spcAft>
                          <a:spcPts val="0"/>
                        </a:spcAft>
                      </a:pPr>
                      <a:r>
                        <a:rPr lang="en-US" sz="2400" dirty="0">
                          <a:effectLst/>
                        </a:rPr>
                        <a:t>$30</a:t>
                      </a:r>
                    </a:p>
                  </a:txBody>
                  <a:tcPr marL="0" marR="0" marT="0" marB="0" anchor="ctr"/>
                </a:tc>
                <a:tc>
                  <a:txBody>
                    <a:bodyPr/>
                    <a:lstStyle/>
                    <a:p>
                      <a:pPr marL="0" rtl="0" latinLnBrk="0">
                        <a:lnSpc>
                          <a:spcPct val="150000"/>
                        </a:lnSpc>
                        <a:spcBef>
                          <a:spcPts val="0"/>
                        </a:spcBef>
                        <a:spcAft>
                          <a:spcPts val="0"/>
                        </a:spcAft>
                      </a:pPr>
                      <a:r>
                        <a:rPr lang="en-US" sz="2400" dirty="0">
                          <a:effectLst/>
                        </a:rPr>
                        <a:t>Service contract </a:t>
                      </a:r>
                      <a:endParaRPr lang="en-US" sz="2800">
                        <a:effectLst/>
                      </a:endParaRPr>
                    </a:p>
                  </a:txBody>
                  <a:tcPr marL="0" marR="0" marT="0" marB="0" anchor="ctr"/>
                </a:tc>
                <a:extLst>
                  <a:ext uri="{0D108BD9-81ED-4DB2-BD59-A6C34878D82A}">
                    <a16:rowId xmlns:a16="http://schemas.microsoft.com/office/drawing/2014/main" xmlns="" val="1365567007"/>
                  </a:ext>
                </a:extLst>
              </a:tr>
              <a:tr h="525941">
                <a:tc>
                  <a:txBody>
                    <a:bodyPr/>
                    <a:lstStyle/>
                    <a:p>
                      <a:pPr marL="0" rtl="0" latinLnBrk="0">
                        <a:lnSpc>
                          <a:spcPct val="150000"/>
                        </a:lnSpc>
                        <a:spcBef>
                          <a:spcPts val="0"/>
                        </a:spcBef>
                        <a:spcAft>
                          <a:spcPts val="0"/>
                        </a:spcAft>
                      </a:pPr>
                      <a:r>
                        <a:rPr lang="en-US" sz="2400" dirty="0">
                          <a:effectLst/>
                        </a:rPr>
                        <a:t>$1000</a:t>
                      </a:r>
                    </a:p>
                  </a:txBody>
                  <a:tcPr marL="0" marR="0" marT="0" marB="0" anchor="ctr"/>
                </a:tc>
                <a:tc>
                  <a:txBody>
                    <a:bodyPr/>
                    <a:lstStyle/>
                    <a:p>
                      <a:pPr marL="0" rtl="0" latinLnBrk="0">
                        <a:lnSpc>
                          <a:spcPct val="150000"/>
                        </a:lnSpc>
                        <a:spcBef>
                          <a:spcPts val="0"/>
                        </a:spcBef>
                        <a:spcAft>
                          <a:spcPts val="0"/>
                        </a:spcAft>
                      </a:pPr>
                      <a:r>
                        <a:rPr lang="en-US" sz="2400" dirty="0">
                          <a:effectLst/>
                        </a:rPr>
                        <a:t>Salary</a:t>
                      </a:r>
                    </a:p>
                  </a:txBody>
                  <a:tcPr marL="0" marR="0" marT="0" marB="0" anchor="ctr"/>
                </a:tc>
                <a:extLst>
                  <a:ext uri="{0D108BD9-81ED-4DB2-BD59-A6C34878D82A}">
                    <a16:rowId xmlns:a16="http://schemas.microsoft.com/office/drawing/2014/main" xmlns="" val="4099486337"/>
                  </a:ext>
                </a:extLst>
              </a:tr>
              <a:tr h="525941">
                <a:tc>
                  <a:txBody>
                    <a:bodyPr/>
                    <a:lstStyle/>
                    <a:p>
                      <a:pPr marL="0" rtl="0" latinLnBrk="0">
                        <a:lnSpc>
                          <a:spcPct val="150000"/>
                        </a:lnSpc>
                        <a:spcBef>
                          <a:spcPts val="0"/>
                        </a:spcBef>
                        <a:spcAft>
                          <a:spcPts val="0"/>
                        </a:spcAft>
                      </a:pPr>
                      <a:r>
                        <a:rPr lang="en-US" sz="2400" dirty="0">
                          <a:effectLst/>
                        </a:rPr>
                        <a:t>$400</a:t>
                      </a:r>
                    </a:p>
                  </a:txBody>
                  <a:tcPr marL="0" marR="0" marT="0" marB="0" anchor="ctr"/>
                </a:tc>
                <a:tc>
                  <a:txBody>
                    <a:bodyPr/>
                    <a:lstStyle/>
                    <a:p>
                      <a:pPr marL="0" rtl="0" latinLnBrk="0">
                        <a:lnSpc>
                          <a:spcPct val="150000"/>
                        </a:lnSpc>
                        <a:spcBef>
                          <a:spcPts val="0"/>
                        </a:spcBef>
                        <a:spcAft>
                          <a:spcPts val="0"/>
                        </a:spcAft>
                      </a:pPr>
                      <a:r>
                        <a:rPr lang="en-US" sz="2400" dirty="0">
                          <a:effectLst/>
                        </a:rPr>
                        <a:t>Rent</a:t>
                      </a:r>
                    </a:p>
                  </a:txBody>
                  <a:tcPr marL="0" marR="0" marT="0" marB="0" anchor="ctr"/>
                </a:tc>
                <a:extLst>
                  <a:ext uri="{0D108BD9-81ED-4DB2-BD59-A6C34878D82A}">
                    <a16:rowId xmlns:a16="http://schemas.microsoft.com/office/drawing/2014/main" xmlns="" val="3369522352"/>
                  </a:ext>
                </a:extLst>
              </a:tr>
              <a:tr h="525941">
                <a:tc>
                  <a:txBody>
                    <a:bodyPr/>
                    <a:lstStyle/>
                    <a:p>
                      <a:pPr marL="0" rtl="0" latinLnBrk="0">
                        <a:lnSpc>
                          <a:spcPct val="150000"/>
                        </a:lnSpc>
                        <a:spcBef>
                          <a:spcPts val="0"/>
                        </a:spcBef>
                        <a:spcAft>
                          <a:spcPts val="0"/>
                        </a:spcAft>
                      </a:pPr>
                      <a:r>
                        <a:rPr lang="en-US" sz="2400" dirty="0">
                          <a:effectLst/>
                        </a:rPr>
                        <a:t>$100</a:t>
                      </a:r>
                    </a:p>
                  </a:txBody>
                  <a:tcPr marL="0" marR="0" marT="0" marB="0" anchor="ctr"/>
                </a:tc>
                <a:tc>
                  <a:txBody>
                    <a:bodyPr/>
                    <a:lstStyle/>
                    <a:p>
                      <a:pPr marL="0" rtl="0" latinLnBrk="0">
                        <a:lnSpc>
                          <a:spcPct val="150000"/>
                        </a:lnSpc>
                        <a:spcBef>
                          <a:spcPts val="0"/>
                        </a:spcBef>
                        <a:spcAft>
                          <a:spcPts val="0"/>
                        </a:spcAft>
                      </a:pPr>
                      <a:r>
                        <a:rPr lang="en-US" sz="2400" dirty="0">
                          <a:effectLst/>
                        </a:rPr>
                        <a:t>Promotion</a:t>
                      </a:r>
                    </a:p>
                  </a:txBody>
                  <a:tcPr marL="0" marR="0" marT="0" marB="0" anchor="ctr"/>
                </a:tc>
                <a:extLst>
                  <a:ext uri="{0D108BD9-81ED-4DB2-BD59-A6C34878D82A}">
                    <a16:rowId xmlns:a16="http://schemas.microsoft.com/office/drawing/2014/main" xmlns="" val="186646054"/>
                  </a:ext>
                </a:extLst>
              </a:tr>
              <a:tr h="525941">
                <a:tc>
                  <a:txBody>
                    <a:bodyPr/>
                    <a:lstStyle/>
                    <a:p>
                      <a:pPr marL="0" rtl="0" latinLnBrk="0">
                        <a:lnSpc>
                          <a:spcPct val="150000"/>
                        </a:lnSpc>
                        <a:spcBef>
                          <a:spcPts val="0"/>
                        </a:spcBef>
                        <a:spcAft>
                          <a:spcPts val="0"/>
                        </a:spcAft>
                      </a:pPr>
                      <a:r>
                        <a:rPr lang="en-US" sz="2400" dirty="0">
                          <a:effectLst/>
                        </a:rPr>
                        <a:t>$100</a:t>
                      </a:r>
                    </a:p>
                  </a:txBody>
                  <a:tcPr marL="0" marR="0" marT="0" marB="0" anchor="ctr"/>
                </a:tc>
                <a:tc>
                  <a:txBody>
                    <a:bodyPr/>
                    <a:lstStyle/>
                    <a:p>
                      <a:pPr marL="0" rtl="0" latinLnBrk="0">
                        <a:lnSpc>
                          <a:spcPct val="150000"/>
                        </a:lnSpc>
                        <a:spcBef>
                          <a:spcPts val="0"/>
                        </a:spcBef>
                        <a:spcAft>
                          <a:spcPts val="0"/>
                        </a:spcAft>
                      </a:pPr>
                      <a:r>
                        <a:rPr lang="en-US" sz="2400" dirty="0">
                          <a:effectLst/>
                        </a:rPr>
                        <a:t>Telecommunication </a:t>
                      </a:r>
                      <a:endParaRPr lang="en-US" sz="2800">
                        <a:effectLst/>
                      </a:endParaRPr>
                    </a:p>
                  </a:txBody>
                  <a:tcPr marL="0" marR="0" marT="0" marB="0" anchor="ctr"/>
                </a:tc>
                <a:extLst>
                  <a:ext uri="{0D108BD9-81ED-4DB2-BD59-A6C34878D82A}">
                    <a16:rowId xmlns:a16="http://schemas.microsoft.com/office/drawing/2014/main" xmlns="" val="1232316542"/>
                  </a:ext>
                </a:extLst>
              </a:tr>
              <a:tr h="525941">
                <a:tc>
                  <a:txBody>
                    <a:bodyPr/>
                    <a:lstStyle/>
                    <a:p>
                      <a:pPr marL="0" rtl="0" latinLnBrk="0">
                        <a:lnSpc>
                          <a:spcPct val="150000"/>
                        </a:lnSpc>
                        <a:spcBef>
                          <a:spcPts val="0"/>
                        </a:spcBef>
                        <a:spcAft>
                          <a:spcPts val="0"/>
                        </a:spcAft>
                      </a:pPr>
                      <a:r>
                        <a:rPr lang="en-US" sz="2400" dirty="0">
                          <a:effectLst/>
                        </a:rPr>
                        <a:t>$100</a:t>
                      </a:r>
                    </a:p>
                  </a:txBody>
                  <a:tcPr marL="0" marR="0" marT="0" marB="0" anchor="ctr"/>
                </a:tc>
                <a:tc>
                  <a:txBody>
                    <a:bodyPr/>
                    <a:lstStyle/>
                    <a:p>
                      <a:pPr marL="0" rtl="0" latinLnBrk="0">
                        <a:lnSpc>
                          <a:spcPct val="150000"/>
                        </a:lnSpc>
                        <a:spcBef>
                          <a:spcPts val="0"/>
                        </a:spcBef>
                        <a:spcAft>
                          <a:spcPts val="0"/>
                        </a:spcAft>
                      </a:pPr>
                      <a:r>
                        <a:rPr lang="en-US" sz="2400" dirty="0">
                          <a:effectLst/>
                        </a:rPr>
                        <a:t>Insurance</a:t>
                      </a:r>
                    </a:p>
                  </a:txBody>
                  <a:tcPr marL="0" marR="0" marT="0" marB="0" anchor="ctr"/>
                </a:tc>
                <a:extLst>
                  <a:ext uri="{0D108BD9-81ED-4DB2-BD59-A6C34878D82A}">
                    <a16:rowId xmlns:a16="http://schemas.microsoft.com/office/drawing/2014/main" xmlns="" val="2288971606"/>
                  </a:ext>
                </a:extLst>
              </a:tr>
              <a:tr h="525941">
                <a:tc>
                  <a:txBody>
                    <a:bodyPr/>
                    <a:lstStyle/>
                    <a:p>
                      <a:pPr marL="0" rtl="0" latinLnBrk="0">
                        <a:lnSpc>
                          <a:spcPct val="150000"/>
                        </a:lnSpc>
                        <a:spcBef>
                          <a:spcPts val="0"/>
                        </a:spcBef>
                        <a:spcAft>
                          <a:spcPts val="0"/>
                        </a:spcAft>
                      </a:pPr>
                      <a:r>
                        <a:rPr lang="en-US" sz="2400" kern="1200" dirty="0">
                          <a:effectLst/>
                        </a:rPr>
                        <a:t>$1800/month</a:t>
                      </a:r>
                      <a:endParaRPr lang="en-US" sz="2400" dirty="0">
                        <a:effectLst/>
                      </a:endParaRPr>
                    </a:p>
                  </a:txBody>
                  <a:tcPr marL="0" marR="0" marT="0" marB="0" anchor="ctr"/>
                </a:tc>
                <a:tc>
                  <a:txBody>
                    <a:bodyPr/>
                    <a:lstStyle/>
                    <a:p>
                      <a:pPr marL="0" rtl="0" latinLnBrk="0">
                        <a:lnSpc>
                          <a:spcPct val="150000"/>
                        </a:lnSpc>
                        <a:spcBef>
                          <a:spcPts val="0"/>
                        </a:spcBef>
                        <a:spcAft>
                          <a:spcPts val="0"/>
                        </a:spcAft>
                      </a:pPr>
                      <a:r>
                        <a:rPr lang="en-US" sz="2400" kern="1200" dirty="0">
                          <a:effectLst/>
                        </a:rPr>
                        <a:t>Total</a:t>
                      </a:r>
                      <a:endParaRPr lang="en-US" sz="2400" dirty="0">
                        <a:effectLst/>
                      </a:endParaRPr>
                    </a:p>
                  </a:txBody>
                  <a:tcPr marL="0" marR="0" marT="0" marB="0" anchor="ctr"/>
                </a:tc>
                <a:extLst>
                  <a:ext uri="{0D108BD9-81ED-4DB2-BD59-A6C34878D82A}">
                    <a16:rowId xmlns:a16="http://schemas.microsoft.com/office/drawing/2014/main" xmlns="" val="2085088265"/>
                  </a:ext>
                </a:extLst>
              </a:tr>
            </a:tbl>
          </a:graphicData>
        </a:graphic>
      </p:graphicFrame>
    </p:spTree>
    <p:extLst>
      <p:ext uri="{BB962C8B-B14F-4D97-AF65-F5344CB8AC3E}">
        <p14:creationId xmlns:p14="http://schemas.microsoft.com/office/powerpoint/2010/main" val="10364612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xmlns="" id="{FCB7987D-7806-44BF-94FC-E039F57030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xmlns="" id="{4683E798-38DE-4ECB-912E-B2689E29608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xmlns="" id="{C7F94B81-7C1C-45DF-991C-7C7EC0EBCE52}"/>
              </a:ext>
            </a:extLst>
          </p:cNvPr>
          <p:cNvSpPr>
            <a:spLocks noGrp="1"/>
          </p:cNvSpPr>
          <p:nvPr>
            <p:ph type="title"/>
          </p:nvPr>
        </p:nvSpPr>
        <p:spPr>
          <a:xfrm>
            <a:off x="296051" y="692517"/>
            <a:ext cx="2947482" cy="1022678"/>
          </a:xfrm>
        </p:spPr>
        <p:txBody>
          <a:bodyPr anchor="b">
            <a:normAutofit/>
          </a:bodyPr>
          <a:lstStyle/>
          <a:p>
            <a:r>
              <a:rPr lang="en-US" sz="2800" b="1" dirty="0">
                <a:solidFill>
                  <a:schemeClr val="tx1"/>
                </a:solidFill>
                <a:ea typeface="+mj-lt"/>
                <a:cs typeface="+mj-lt"/>
              </a:rPr>
              <a:t>Financial study</a:t>
            </a:r>
            <a:endParaRPr lang="en-US" sz="2800" b="1">
              <a:solidFill>
                <a:schemeClr val="tx1"/>
              </a:solidFill>
            </a:endParaRPr>
          </a:p>
        </p:txBody>
      </p:sp>
      <p:sp>
        <p:nvSpPr>
          <p:cNvPr id="3" name="Content Placeholder 2">
            <a:extLst>
              <a:ext uri="{FF2B5EF4-FFF2-40B4-BE49-F238E27FC236}">
                <a16:creationId xmlns:a16="http://schemas.microsoft.com/office/drawing/2014/main" xmlns="" id="{DC1474B3-82A7-4767-B6DF-D5616D6FE05C}"/>
              </a:ext>
            </a:extLst>
          </p:cNvPr>
          <p:cNvSpPr>
            <a:spLocks noGrp="1"/>
          </p:cNvSpPr>
          <p:nvPr>
            <p:ph idx="1"/>
          </p:nvPr>
        </p:nvSpPr>
        <p:spPr>
          <a:xfrm>
            <a:off x="-63381" y="1787082"/>
            <a:ext cx="3508198" cy="4464252"/>
          </a:xfrm>
        </p:spPr>
        <p:txBody>
          <a:bodyPr vert="horz" lIns="91440" tIns="45720" rIns="91440" bIns="45720" rtlCol="0" anchor="t">
            <a:noAutofit/>
          </a:bodyPr>
          <a:lstStyle/>
          <a:p>
            <a:pPr marL="285750" indent="-285750">
              <a:buFont typeface="Arial" pitchFamily="18" charset="2"/>
              <a:buChar char="•"/>
            </a:pPr>
            <a:r>
              <a:rPr lang="en-US" sz="1800" b="1">
                <a:solidFill>
                  <a:schemeClr val="tx1"/>
                </a:solidFill>
                <a:ea typeface="+mn-lt"/>
                <a:cs typeface="+mn-lt"/>
              </a:rPr>
              <a:t>Operating Cost</a:t>
            </a:r>
            <a:endParaRPr lang="en-US" sz="1800" b="1" dirty="0">
              <a:solidFill>
                <a:schemeClr val="tx1"/>
              </a:solidFill>
            </a:endParaRPr>
          </a:p>
          <a:p>
            <a:pPr marL="0" indent="0">
              <a:buNone/>
            </a:pPr>
            <a:r>
              <a:rPr lang="en-US" sz="1800" dirty="0">
                <a:solidFill>
                  <a:schemeClr val="tx1"/>
                </a:solidFill>
                <a:ea typeface="+mn-lt"/>
                <a:cs typeface="+mn-lt"/>
              </a:rPr>
              <a:t>2.  </a:t>
            </a:r>
            <a:r>
              <a:rPr lang="en-US" sz="1800">
                <a:solidFill>
                  <a:schemeClr val="tx1"/>
                </a:solidFill>
                <a:latin typeface="Times New Roman"/>
                <a:ea typeface="+mn-lt"/>
                <a:cs typeface="+mn-lt"/>
              </a:rPr>
              <a:t>Variable Cost</a:t>
            </a:r>
            <a:endParaRPr lang="en-US" sz="1800">
              <a:solidFill>
                <a:schemeClr val="tx1"/>
              </a:solidFill>
              <a:latin typeface="Times New Roman"/>
              <a:cs typeface="Times New Roman"/>
            </a:endParaRPr>
          </a:p>
          <a:p>
            <a:r>
              <a:rPr lang="en-US" sz="1800" dirty="0">
                <a:solidFill>
                  <a:schemeClr val="tx1"/>
                </a:solidFill>
                <a:latin typeface="Times New Roman"/>
                <a:ea typeface="+mn-lt"/>
                <a:cs typeface="+mn-lt"/>
              </a:rPr>
              <a:t>Raw material. For steel 1010</a:t>
            </a:r>
            <a:endParaRPr lang="en-US" sz="1800">
              <a:solidFill>
                <a:schemeClr val="tx1"/>
              </a:solidFill>
              <a:latin typeface="Times New Roman"/>
              <a:cs typeface="Times New Roman"/>
            </a:endParaRPr>
          </a:p>
          <a:p>
            <a:r>
              <a:rPr lang="en-US" sz="1800" dirty="0">
                <a:solidFill>
                  <a:schemeClr val="tx1"/>
                </a:solidFill>
                <a:latin typeface="Times New Roman"/>
                <a:ea typeface="+mn-lt"/>
                <a:cs typeface="+mn-lt"/>
              </a:rPr>
              <a:t>every 1 profiles of steel 1010 makes 12 hinges </a:t>
            </a:r>
          </a:p>
          <a:p>
            <a:r>
              <a:rPr lang="en-US" sz="1800" dirty="0">
                <a:solidFill>
                  <a:schemeClr val="tx1"/>
                </a:solidFill>
                <a:latin typeface="Times New Roman"/>
                <a:ea typeface="+mn-lt"/>
                <a:cs typeface="+mn-lt"/>
              </a:rPr>
              <a:t>12000/12 = 1000 Profiles.</a:t>
            </a:r>
            <a:endParaRPr lang="en-US" sz="1800">
              <a:solidFill>
                <a:schemeClr val="tx1"/>
              </a:solidFill>
              <a:latin typeface="Times New Roman"/>
              <a:cs typeface="Times New Roman"/>
            </a:endParaRPr>
          </a:p>
          <a:p>
            <a:r>
              <a:rPr lang="en-US" sz="1800" dirty="0">
                <a:solidFill>
                  <a:schemeClr val="tx1"/>
                </a:solidFill>
                <a:latin typeface="Times New Roman"/>
                <a:ea typeface="+mn-lt"/>
                <a:cs typeface="+mn-lt"/>
              </a:rPr>
              <a:t>So, we need 1000 Profiles to make 12000 hinges</a:t>
            </a:r>
            <a:endParaRPr lang="en-US" sz="1800">
              <a:solidFill>
                <a:schemeClr val="tx1"/>
              </a:solidFill>
              <a:latin typeface="Times New Roman"/>
              <a:cs typeface="Times New Roman"/>
            </a:endParaRPr>
          </a:p>
          <a:p>
            <a:r>
              <a:rPr lang="en-US" sz="1800" dirty="0">
                <a:solidFill>
                  <a:schemeClr val="tx1"/>
                </a:solidFill>
                <a:latin typeface="Times New Roman"/>
                <a:ea typeface="+mn-lt"/>
                <a:cs typeface="+mn-lt"/>
              </a:rPr>
              <a:t>The cost per week = </a:t>
            </a:r>
            <a:endParaRPr lang="en-US" sz="1800">
              <a:solidFill>
                <a:schemeClr val="tx1"/>
              </a:solidFill>
              <a:latin typeface="Times New Roman"/>
              <a:ea typeface="+mn-lt"/>
              <a:cs typeface="Times New Roman"/>
            </a:endParaRPr>
          </a:p>
          <a:p>
            <a:r>
              <a:rPr lang="en-US" sz="1800">
                <a:solidFill>
                  <a:schemeClr val="tx1"/>
                </a:solidFill>
                <a:latin typeface="Times New Roman"/>
                <a:ea typeface="+mn-lt"/>
                <a:cs typeface="+mn-lt"/>
              </a:rPr>
              <a:t>1000*3 = </a:t>
            </a:r>
            <a:r>
              <a:rPr lang="en-US" sz="1800" dirty="0">
                <a:solidFill>
                  <a:schemeClr val="tx1"/>
                </a:solidFill>
                <a:latin typeface="Times New Roman"/>
                <a:ea typeface="+mn-lt"/>
                <a:cs typeface="+mn-lt"/>
              </a:rPr>
              <a:t>3000 </a:t>
            </a:r>
            <a:endParaRPr lang="en-US" sz="1800">
              <a:solidFill>
                <a:schemeClr val="tx1"/>
              </a:solidFill>
              <a:latin typeface="Times New Roman"/>
              <a:cs typeface="Times New Roman"/>
            </a:endParaRPr>
          </a:p>
          <a:p>
            <a:r>
              <a:rPr lang="en-US" sz="1800" dirty="0">
                <a:solidFill>
                  <a:schemeClr val="tx1"/>
                </a:solidFill>
                <a:latin typeface="Times New Roman"/>
                <a:ea typeface="+mn-lt"/>
                <a:cs typeface="+mn-lt"/>
              </a:rPr>
              <a:t>The cost per month = 3000*4=12000 ILS = $3400.</a:t>
            </a:r>
            <a:endParaRPr lang="en-US" sz="1800">
              <a:solidFill>
                <a:schemeClr val="tx1"/>
              </a:solidFill>
              <a:latin typeface="Times New Roman"/>
              <a:cs typeface="Times New Roman"/>
            </a:endParaRPr>
          </a:p>
          <a:p>
            <a:endParaRPr lang="en-US" sz="1800" dirty="0">
              <a:solidFill>
                <a:schemeClr val="tx1"/>
              </a:solidFill>
              <a:latin typeface="Times New Roman"/>
              <a:cs typeface="Times New Roman"/>
            </a:endParaRPr>
          </a:p>
        </p:txBody>
      </p:sp>
      <p:sp>
        <p:nvSpPr>
          <p:cNvPr id="19" name="Rectangle 18">
            <a:extLst>
              <a:ext uri="{FF2B5EF4-FFF2-40B4-BE49-F238E27FC236}">
                <a16:creationId xmlns:a16="http://schemas.microsoft.com/office/drawing/2014/main" xmlns="" id="{DEADE9E9-F720-493E-8302-358E74E6608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Table 4">
            <a:extLst>
              <a:ext uri="{FF2B5EF4-FFF2-40B4-BE49-F238E27FC236}">
                <a16:creationId xmlns:a16="http://schemas.microsoft.com/office/drawing/2014/main" xmlns="" id="{C8A011FD-A0F1-4EB0-B0ED-589F74EC623E}"/>
              </a:ext>
            </a:extLst>
          </p:cNvPr>
          <p:cNvGraphicFramePr>
            <a:graphicFrameLocks noGrp="1"/>
          </p:cNvGraphicFramePr>
          <p:nvPr>
            <p:extLst>
              <p:ext uri="{D42A27DB-BD31-4B8C-83A1-F6EECF244321}">
                <p14:modId xmlns:p14="http://schemas.microsoft.com/office/powerpoint/2010/main" val="589785684"/>
              </p:ext>
            </p:extLst>
          </p:nvPr>
        </p:nvGraphicFramePr>
        <p:xfrm>
          <a:off x="4068140" y="737119"/>
          <a:ext cx="7237959" cy="5260731"/>
        </p:xfrm>
        <a:graphic>
          <a:graphicData uri="http://schemas.openxmlformats.org/drawingml/2006/table">
            <a:tbl>
              <a:tblPr rtl="1" firstRow="1" bandRow="1">
                <a:tableStyleId>{5C22544A-7EE6-4342-B048-85BDC9FD1C3A}</a:tableStyleId>
              </a:tblPr>
              <a:tblGrid>
                <a:gridCol w="3207269">
                  <a:extLst>
                    <a:ext uri="{9D8B030D-6E8A-4147-A177-3AD203B41FA5}">
                      <a16:colId xmlns:a16="http://schemas.microsoft.com/office/drawing/2014/main" xmlns="" val="4294388283"/>
                    </a:ext>
                  </a:extLst>
                </a:gridCol>
                <a:gridCol w="4030690">
                  <a:extLst>
                    <a:ext uri="{9D8B030D-6E8A-4147-A177-3AD203B41FA5}">
                      <a16:colId xmlns:a16="http://schemas.microsoft.com/office/drawing/2014/main" xmlns="" val="1316522302"/>
                    </a:ext>
                  </a:extLst>
                </a:gridCol>
              </a:tblGrid>
              <a:tr h="587635">
                <a:tc>
                  <a:txBody>
                    <a:bodyPr/>
                    <a:lstStyle/>
                    <a:p>
                      <a:pPr marL="457200" rtl="0" latinLnBrk="0">
                        <a:lnSpc>
                          <a:spcPct val="150000"/>
                        </a:lnSpc>
                        <a:spcBef>
                          <a:spcPts val="0"/>
                        </a:spcBef>
                        <a:spcAft>
                          <a:spcPts val="0"/>
                        </a:spcAft>
                      </a:pPr>
                      <a:r>
                        <a:rPr lang="en-US" sz="2400" kern="1200" dirty="0">
                          <a:effectLst/>
                        </a:rPr>
                        <a:t>Cost $/month</a:t>
                      </a:r>
                      <a:endParaRPr lang="en-US" sz="2400" dirty="0">
                        <a:effectLst/>
                      </a:endParaRPr>
                    </a:p>
                  </a:txBody>
                  <a:tcPr marL="0" marR="0" marT="0" marB="0" anchor="ctr"/>
                </a:tc>
                <a:tc>
                  <a:txBody>
                    <a:bodyPr/>
                    <a:lstStyle/>
                    <a:p>
                      <a:pPr marL="457200" rtl="0" latinLnBrk="0">
                        <a:lnSpc>
                          <a:spcPct val="150000"/>
                        </a:lnSpc>
                        <a:spcBef>
                          <a:spcPts val="0"/>
                        </a:spcBef>
                        <a:spcAft>
                          <a:spcPts val="0"/>
                        </a:spcAft>
                      </a:pPr>
                      <a:r>
                        <a:rPr lang="en-US" sz="2400" kern="1200" dirty="0">
                          <a:effectLst/>
                        </a:rPr>
                        <a:t>Variable expense</a:t>
                      </a:r>
                      <a:endParaRPr lang="en-US" sz="2400" dirty="0">
                        <a:effectLst/>
                      </a:endParaRPr>
                    </a:p>
                  </a:txBody>
                  <a:tcPr marL="0" marR="0" marT="0" marB="0" anchor="ctr"/>
                </a:tc>
                <a:extLst>
                  <a:ext uri="{0D108BD9-81ED-4DB2-BD59-A6C34878D82A}">
                    <a16:rowId xmlns:a16="http://schemas.microsoft.com/office/drawing/2014/main" xmlns="" val="3358914317"/>
                  </a:ext>
                </a:extLst>
              </a:tr>
              <a:tr h="1147287">
                <a:tc>
                  <a:txBody>
                    <a:bodyPr/>
                    <a:lstStyle/>
                    <a:p>
                      <a:pPr marL="457200" rtl="0" latinLnBrk="0">
                        <a:lnSpc>
                          <a:spcPct val="150000"/>
                        </a:lnSpc>
                        <a:spcBef>
                          <a:spcPts val="0"/>
                        </a:spcBef>
                        <a:spcAft>
                          <a:spcPts val="0"/>
                        </a:spcAft>
                      </a:pPr>
                      <a:r>
                        <a:rPr lang="en-US" sz="2400" dirty="0">
                          <a:effectLst/>
                        </a:rPr>
                        <a:t>$3400</a:t>
                      </a:r>
                    </a:p>
                  </a:txBody>
                  <a:tcPr marL="0" marR="0" marT="0" marB="0" anchor="ctr"/>
                </a:tc>
                <a:tc>
                  <a:txBody>
                    <a:bodyPr/>
                    <a:lstStyle/>
                    <a:p>
                      <a:pPr marL="457200" rtl="0" latinLnBrk="0">
                        <a:lnSpc>
                          <a:spcPct val="150000"/>
                        </a:lnSpc>
                        <a:spcBef>
                          <a:spcPts val="0"/>
                        </a:spcBef>
                        <a:spcAft>
                          <a:spcPts val="0"/>
                        </a:spcAft>
                      </a:pPr>
                      <a:r>
                        <a:rPr lang="en-US" sz="2400" dirty="0">
                          <a:effectLst/>
                        </a:rPr>
                        <a:t>Sheet metal (steel 1010)</a:t>
                      </a:r>
                    </a:p>
                  </a:txBody>
                  <a:tcPr marL="0" marR="0" marT="0" marB="0" anchor="ctr"/>
                </a:tc>
                <a:extLst>
                  <a:ext uri="{0D108BD9-81ED-4DB2-BD59-A6C34878D82A}">
                    <a16:rowId xmlns:a16="http://schemas.microsoft.com/office/drawing/2014/main" xmlns="" val="2420287638"/>
                  </a:ext>
                </a:extLst>
              </a:tr>
              <a:tr h="587635">
                <a:tc>
                  <a:txBody>
                    <a:bodyPr/>
                    <a:lstStyle/>
                    <a:p>
                      <a:pPr marL="457200" rtl="0" latinLnBrk="0">
                        <a:lnSpc>
                          <a:spcPct val="150000"/>
                        </a:lnSpc>
                        <a:spcBef>
                          <a:spcPts val="0"/>
                        </a:spcBef>
                        <a:spcAft>
                          <a:spcPts val="0"/>
                        </a:spcAft>
                      </a:pPr>
                      <a:r>
                        <a:rPr lang="en-US" sz="2400" dirty="0">
                          <a:effectLst/>
                        </a:rPr>
                        <a:t>$780</a:t>
                      </a:r>
                    </a:p>
                  </a:txBody>
                  <a:tcPr marL="0" marR="0" marT="0" marB="0" anchor="ctr"/>
                </a:tc>
                <a:tc>
                  <a:txBody>
                    <a:bodyPr/>
                    <a:lstStyle/>
                    <a:p>
                      <a:pPr marL="457200" rtl="0" latinLnBrk="0">
                        <a:lnSpc>
                          <a:spcPct val="150000"/>
                        </a:lnSpc>
                        <a:spcBef>
                          <a:spcPts val="0"/>
                        </a:spcBef>
                        <a:spcAft>
                          <a:spcPts val="0"/>
                        </a:spcAft>
                      </a:pPr>
                      <a:r>
                        <a:rPr lang="en-US" sz="2400" dirty="0">
                          <a:effectLst/>
                        </a:rPr>
                        <a:t>Electricity</a:t>
                      </a:r>
                    </a:p>
                  </a:txBody>
                  <a:tcPr marL="0" marR="0" marT="0" marB="0" anchor="ctr"/>
                </a:tc>
                <a:extLst>
                  <a:ext uri="{0D108BD9-81ED-4DB2-BD59-A6C34878D82A}">
                    <a16:rowId xmlns:a16="http://schemas.microsoft.com/office/drawing/2014/main" xmlns="" val="1627290968"/>
                  </a:ext>
                </a:extLst>
              </a:tr>
              <a:tr h="587635">
                <a:tc>
                  <a:txBody>
                    <a:bodyPr/>
                    <a:lstStyle/>
                    <a:p>
                      <a:pPr marL="457200" rtl="0" latinLnBrk="0">
                        <a:lnSpc>
                          <a:spcPct val="150000"/>
                        </a:lnSpc>
                        <a:spcBef>
                          <a:spcPts val="0"/>
                        </a:spcBef>
                        <a:spcAft>
                          <a:spcPts val="0"/>
                        </a:spcAft>
                      </a:pPr>
                      <a:r>
                        <a:rPr lang="en-US" sz="2400" dirty="0">
                          <a:effectLst/>
                        </a:rPr>
                        <a:t>$100</a:t>
                      </a:r>
                    </a:p>
                  </a:txBody>
                  <a:tcPr marL="0" marR="0" marT="0" marB="0" anchor="ctr"/>
                </a:tc>
                <a:tc>
                  <a:txBody>
                    <a:bodyPr/>
                    <a:lstStyle/>
                    <a:p>
                      <a:pPr marL="457200" rtl="0" latinLnBrk="0">
                        <a:lnSpc>
                          <a:spcPct val="150000"/>
                        </a:lnSpc>
                        <a:spcBef>
                          <a:spcPts val="0"/>
                        </a:spcBef>
                        <a:spcAft>
                          <a:spcPts val="0"/>
                        </a:spcAft>
                      </a:pPr>
                      <a:r>
                        <a:rPr lang="en-US" sz="2400" dirty="0">
                          <a:effectLst/>
                        </a:rPr>
                        <a:t>Water</a:t>
                      </a:r>
                    </a:p>
                  </a:txBody>
                  <a:tcPr marL="0" marR="0" marT="0" marB="0" anchor="ctr"/>
                </a:tc>
                <a:extLst>
                  <a:ext uri="{0D108BD9-81ED-4DB2-BD59-A6C34878D82A}">
                    <a16:rowId xmlns:a16="http://schemas.microsoft.com/office/drawing/2014/main" xmlns="" val="2598846355"/>
                  </a:ext>
                </a:extLst>
              </a:tr>
              <a:tr h="1175269">
                <a:tc>
                  <a:txBody>
                    <a:bodyPr/>
                    <a:lstStyle/>
                    <a:p>
                      <a:pPr marL="457200" rtl="0" latinLnBrk="0">
                        <a:lnSpc>
                          <a:spcPct val="150000"/>
                        </a:lnSpc>
                        <a:spcBef>
                          <a:spcPts val="0"/>
                        </a:spcBef>
                        <a:spcAft>
                          <a:spcPts val="0"/>
                        </a:spcAft>
                      </a:pPr>
                      <a:r>
                        <a:rPr lang="en-US" sz="2400" dirty="0">
                          <a:effectLst/>
                        </a:rPr>
                        <a:t>$220</a:t>
                      </a:r>
                    </a:p>
                  </a:txBody>
                  <a:tcPr marL="0" marR="0" marT="0" marB="0" anchor="ctr"/>
                </a:tc>
                <a:tc>
                  <a:txBody>
                    <a:bodyPr/>
                    <a:lstStyle/>
                    <a:p>
                      <a:pPr marL="457200" rtl="0" latinLnBrk="0">
                        <a:lnSpc>
                          <a:spcPct val="150000"/>
                        </a:lnSpc>
                        <a:spcBef>
                          <a:spcPts val="0"/>
                        </a:spcBef>
                        <a:spcAft>
                          <a:spcPts val="0"/>
                        </a:spcAft>
                      </a:pPr>
                      <a:r>
                        <a:rPr lang="en-US" sz="2400" dirty="0">
                          <a:effectLst/>
                        </a:rPr>
                        <a:t>Screws (for assembly of the hinge)</a:t>
                      </a:r>
                    </a:p>
                  </a:txBody>
                  <a:tcPr marL="0" marR="0" marT="0" marB="0" anchor="ctr"/>
                </a:tc>
                <a:extLst>
                  <a:ext uri="{0D108BD9-81ED-4DB2-BD59-A6C34878D82A}">
                    <a16:rowId xmlns:a16="http://schemas.microsoft.com/office/drawing/2014/main" xmlns="" val="2635044015"/>
                  </a:ext>
                </a:extLst>
              </a:tr>
              <a:tr h="587635">
                <a:tc>
                  <a:txBody>
                    <a:bodyPr/>
                    <a:lstStyle/>
                    <a:p>
                      <a:pPr marL="457200" rtl="0" latinLnBrk="0">
                        <a:lnSpc>
                          <a:spcPct val="150000"/>
                        </a:lnSpc>
                        <a:spcBef>
                          <a:spcPts val="0"/>
                        </a:spcBef>
                        <a:spcAft>
                          <a:spcPts val="0"/>
                        </a:spcAft>
                      </a:pPr>
                      <a:r>
                        <a:rPr lang="en-US" sz="2400" dirty="0">
                          <a:effectLst/>
                        </a:rPr>
                        <a:t>$500</a:t>
                      </a:r>
                    </a:p>
                  </a:txBody>
                  <a:tcPr marL="0" marR="0" marT="0" marB="0" anchor="ctr"/>
                </a:tc>
                <a:tc>
                  <a:txBody>
                    <a:bodyPr/>
                    <a:lstStyle/>
                    <a:p>
                      <a:pPr marL="457200" rtl="0" latinLnBrk="0">
                        <a:lnSpc>
                          <a:spcPct val="150000"/>
                        </a:lnSpc>
                        <a:spcBef>
                          <a:spcPts val="0"/>
                        </a:spcBef>
                        <a:spcAft>
                          <a:spcPts val="0"/>
                        </a:spcAft>
                      </a:pPr>
                      <a:r>
                        <a:rPr lang="en-US" sz="2400" dirty="0">
                          <a:effectLst/>
                        </a:rPr>
                        <a:t>Packaging </a:t>
                      </a:r>
                    </a:p>
                  </a:txBody>
                  <a:tcPr marL="0" marR="0" marT="0" marB="0" anchor="ctr"/>
                </a:tc>
                <a:extLst>
                  <a:ext uri="{0D108BD9-81ED-4DB2-BD59-A6C34878D82A}">
                    <a16:rowId xmlns:a16="http://schemas.microsoft.com/office/drawing/2014/main" xmlns="" val="3302677011"/>
                  </a:ext>
                </a:extLst>
              </a:tr>
              <a:tr h="587635">
                <a:tc>
                  <a:txBody>
                    <a:bodyPr/>
                    <a:lstStyle/>
                    <a:p>
                      <a:pPr marL="457200" rtl="0" latinLnBrk="0">
                        <a:lnSpc>
                          <a:spcPct val="150000"/>
                        </a:lnSpc>
                        <a:spcBef>
                          <a:spcPts val="0"/>
                        </a:spcBef>
                        <a:spcAft>
                          <a:spcPts val="0"/>
                        </a:spcAft>
                      </a:pPr>
                      <a:r>
                        <a:rPr lang="en-US" sz="2400" kern="1200" dirty="0">
                          <a:effectLst/>
                        </a:rPr>
                        <a:t>$5000</a:t>
                      </a:r>
                      <a:endParaRPr lang="en-US" sz="2400" dirty="0">
                        <a:effectLst/>
                      </a:endParaRPr>
                    </a:p>
                  </a:txBody>
                  <a:tcPr marL="0" marR="0" marT="0" marB="0" anchor="ctr"/>
                </a:tc>
                <a:tc>
                  <a:txBody>
                    <a:bodyPr/>
                    <a:lstStyle/>
                    <a:p>
                      <a:pPr marL="457200" rtl="0" latinLnBrk="0">
                        <a:lnSpc>
                          <a:spcPct val="150000"/>
                        </a:lnSpc>
                        <a:spcBef>
                          <a:spcPts val="0"/>
                        </a:spcBef>
                        <a:spcAft>
                          <a:spcPts val="0"/>
                        </a:spcAft>
                      </a:pPr>
                      <a:r>
                        <a:rPr lang="en-US" sz="2400" kern="1200" dirty="0">
                          <a:effectLst/>
                        </a:rPr>
                        <a:t>Total</a:t>
                      </a:r>
                      <a:endParaRPr lang="en-US" sz="2400" dirty="0">
                        <a:effectLst/>
                      </a:endParaRPr>
                    </a:p>
                  </a:txBody>
                  <a:tcPr marL="0" marR="0" marT="0" marB="0" anchor="ctr"/>
                </a:tc>
                <a:extLst>
                  <a:ext uri="{0D108BD9-81ED-4DB2-BD59-A6C34878D82A}">
                    <a16:rowId xmlns:a16="http://schemas.microsoft.com/office/drawing/2014/main" xmlns="" val="1247352872"/>
                  </a:ext>
                </a:extLst>
              </a:tr>
            </a:tbl>
          </a:graphicData>
        </a:graphic>
      </p:graphicFrame>
    </p:spTree>
    <p:extLst>
      <p:ext uri="{BB962C8B-B14F-4D97-AF65-F5344CB8AC3E}">
        <p14:creationId xmlns:p14="http://schemas.microsoft.com/office/powerpoint/2010/main" val="13418231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5DB23C2B-2054-4D8B-9E98-9190F8E05E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xmlns="" id="{8797B5BC-9873-45F9-97D6-298FB5AF08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0" y="762000"/>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xmlns="" id="{3C5A4F35-D95F-43CB-B627-71BDC4CA8A05}"/>
              </a:ext>
            </a:extLst>
          </p:cNvPr>
          <p:cNvSpPr>
            <a:spLocks noGrp="1"/>
          </p:cNvSpPr>
          <p:nvPr>
            <p:ph type="title"/>
          </p:nvPr>
        </p:nvSpPr>
        <p:spPr>
          <a:xfrm>
            <a:off x="494260" y="1683144"/>
            <a:ext cx="2774922" cy="3491712"/>
          </a:xfrm>
        </p:spPr>
        <p:txBody>
          <a:bodyPr>
            <a:normAutofit/>
          </a:bodyPr>
          <a:lstStyle/>
          <a:p>
            <a:r>
              <a:rPr lang="en-US" b="1" dirty="0">
                <a:solidFill>
                  <a:schemeClr val="tx1"/>
                </a:solidFill>
                <a:ea typeface="+mj-lt"/>
                <a:cs typeface="+mj-lt"/>
              </a:rPr>
              <a:t>Financial study</a:t>
            </a:r>
            <a:br>
              <a:rPr lang="en-US" b="1" dirty="0">
                <a:solidFill>
                  <a:schemeClr val="tx1"/>
                </a:solidFill>
                <a:ea typeface="+mj-lt"/>
                <a:cs typeface="+mj-lt"/>
              </a:rPr>
            </a:br>
            <a:endParaRPr lang="en-US" b="1" dirty="0">
              <a:solidFill>
                <a:schemeClr val="tx1"/>
              </a:solidFill>
              <a:ea typeface="+mj-lt"/>
              <a:cs typeface="+mj-lt"/>
            </a:endParaRPr>
          </a:p>
        </p:txBody>
      </p:sp>
      <p:sp>
        <p:nvSpPr>
          <p:cNvPr id="3" name="Content Placeholder 2">
            <a:extLst>
              <a:ext uri="{FF2B5EF4-FFF2-40B4-BE49-F238E27FC236}">
                <a16:creationId xmlns:a16="http://schemas.microsoft.com/office/drawing/2014/main" xmlns="" id="{DDE64B27-77F4-4365-AAB4-8BA445DB5A52}"/>
              </a:ext>
            </a:extLst>
          </p:cNvPr>
          <p:cNvSpPr>
            <a:spLocks noGrp="1"/>
          </p:cNvSpPr>
          <p:nvPr>
            <p:ph idx="1"/>
          </p:nvPr>
        </p:nvSpPr>
        <p:spPr>
          <a:xfrm>
            <a:off x="4217833" y="1711897"/>
            <a:ext cx="6771150" cy="3736128"/>
          </a:xfrm>
        </p:spPr>
        <p:txBody>
          <a:bodyPr vert="horz" lIns="91440" tIns="45720" rIns="91440" bIns="45720" rtlCol="0">
            <a:normAutofit/>
          </a:bodyPr>
          <a:lstStyle/>
          <a:p>
            <a:pPr marL="0" indent="0">
              <a:buNone/>
            </a:pPr>
            <a:r>
              <a:rPr lang="en-US" dirty="0">
                <a:ea typeface="+mn-lt"/>
                <a:cs typeface="+mn-lt"/>
              </a:rPr>
              <a:t>•</a:t>
            </a:r>
            <a:r>
              <a:rPr lang="en-US" b="1" dirty="0">
                <a:ea typeface="+mn-lt"/>
                <a:cs typeface="+mn-lt"/>
              </a:rPr>
              <a:t>Salvage value</a:t>
            </a:r>
            <a:endParaRPr lang="en-US" dirty="0"/>
          </a:p>
          <a:p>
            <a:pPr marL="0" indent="0">
              <a:buNone/>
            </a:pPr>
            <a:r>
              <a:rPr lang="en-US">
                <a:ea typeface="+mn-lt"/>
                <a:cs typeface="+mn-lt"/>
              </a:rPr>
              <a:t>     Salvage value = p(1-i)^n = 79000(1- 0.1)^8 = 34006</a:t>
            </a:r>
            <a:endParaRPr lang="en-US"/>
          </a:p>
          <a:p>
            <a:endParaRPr lang="en-US" dirty="0">
              <a:ea typeface="+mn-lt"/>
              <a:cs typeface="+mn-lt"/>
            </a:endParaRPr>
          </a:p>
          <a:p>
            <a:pPr marL="0" indent="0">
              <a:buNone/>
            </a:pPr>
            <a:r>
              <a:rPr lang="en-US" dirty="0">
                <a:ea typeface="+mn-lt"/>
                <a:cs typeface="+mn-lt"/>
              </a:rPr>
              <a:t>•</a:t>
            </a:r>
            <a:r>
              <a:rPr lang="en-US" b="1">
                <a:ea typeface="+mn-lt"/>
                <a:cs typeface="+mn-lt"/>
              </a:rPr>
              <a:t>Income and profit: </a:t>
            </a:r>
            <a:endParaRPr lang="en-US">
              <a:ea typeface="+mn-lt"/>
              <a:cs typeface="+mn-lt"/>
            </a:endParaRPr>
          </a:p>
          <a:p>
            <a:pPr marL="0" indent="0">
              <a:buNone/>
            </a:pPr>
            <a:r>
              <a:rPr lang="en-US">
                <a:ea typeface="+mn-lt"/>
                <a:cs typeface="+mn-lt"/>
              </a:rPr>
              <a:t>    Income = Selling price per unit x number of units sold     </a:t>
            </a:r>
            <a:endParaRPr lang="en-US"/>
          </a:p>
          <a:p>
            <a:pPr marL="0" indent="0">
              <a:buNone/>
            </a:pPr>
            <a:r>
              <a:rPr lang="en-US">
                <a:ea typeface="+mn-lt"/>
                <a:cs typeface="+mn-lt"/>
              </a:rPr>
              <a:t>    = (12000 piece/week )*( 1 ILS) =12000 ILS/week </a:t>
            </a:r>
            <a:endParaRPr lang="en-US"/>
          </a:p>
          <a:p>
            <a:pPr marL="0" indent="0">
              <a:buNone/>
            </a:pPr>
            <a:r>
              <a:rPr lang="en-US">
                <a:ea typeface="+mn-lt"/>
                <a:cs typeface="+mn-lt"/>
              </a:rPr>
              <a:t>         =  12000*4= 48000 ILS/month = $15000</a:t>
            </a:r>
            <a:endParaRPr lang="en-US"/>
          </a:p>
          <a:p>
            <a:endParaRPr lang="en-US" dirty="0"/>
          </a:p>
        </p:txBody>
      </p:sp>
      <p:sp>
        <p:nvSpPr>
          <p:cNvPr id="12" name="Freeform: Shape 11">
            <a:extLst>
              <a:ext uri="{FF2B5EF4-FFF2-40B4-BE49-F238E27FC236}">
                <a16:creationId xmlns:a16="http://schemas.microsoft.com/office/drawing/2014/main" xmlns="" id="{665C2FCD-09A4-4B4B-AA73-F330DFE917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11190517" y="1056875"/>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161298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C038C5B-5DB9-42AF-8327-0C87818B0CB1}"/>
              </a:ext>
            </a:extLst>
          </p:cNvPr>
          <p:cNvSpPr>
            <a:spLocks noGrp="1"/>
          </p:cNvSpPr>
          <p:nvPr>
            <p:ph type="title"/>
          </p:nvPr>
        </p:nvSpPr>
        <p:spPr/>
        <p:txBody>
          <a:bodyPr/>
          <a:lstStyle/>
          <a:p>
            <a:r>
              <a:rPr lang="en-US" b="1" dirty="0">
                <a:solidFill>
                  <a:schemeClr val="tx1"/>
                </a:solidFill>
                <a:ea typeface="+mj-lt"/>
                <a:cs typeface="+mj-lt"/>
              </a:rPr>
              <a:t>Financial study</a:t>
            </a:r>
            <a:br>
              <a:rPr lang="en-US" b="1" dirty="0">
                <a:solidFill>
                  <a:schemeClr val="tx1"/>
                </a:solidFill>
                <a:ea typeface="+mj-lt"/>
                <a:cs typeface="+mj-lt"/>
              </a:rPr>
            </a:br>
            <a:endParaRPr lang="en-US" b="1" dirty="0">
              <a:solidFill>
                <a:schemeClr val="tx1"/>
              </a:solidFill>
              <a:ea typeface="+mj-lt"/>
              <a:cs typeface="+mj-lt"/>
            </a:endParaRPr>
          </a:p>
        </p:txBody>
      </p:sp>
      <p:sp>
        <p:nvSpPr>
          <p:cNvPr id="3" name="Content Placeholder 2">
            <a:extLst>
              <a:ext uri="{FF2B5EF4-FFF2-40B4-BE49-F238E27FC236}">
                <a16:creationId xmlns:a16="http://schemas.microsoft.com/office/drawing/2014/main" xmlns="" id="{8FC8369F-83C9-45E1-A31C-47769F7C63E3}"/>
              </a:ext>
            </a:extLst>
          </p:cNvPr>
          <p:cNvSpPr>
            <a:spLocks noGrp="1"/>
          </p:cNvSpPr>
          <p:nvPr>
            <p:ph idx="1"/>
          </p:nvPr>
        </p:nvSpPr>
        <p:spPr>
          <a:xfrm>
            <a:off x="3682362" y="5119806"/>
            <a:ext cx="8249729" cy="1511924"/>
          </a:xfrm>
        </p:spPr>
        <p:txBody>
          <a:bodyPr vert="horz" lIns="91440" tIns="45720" rIns="91440" bIns="45720" rtlCol="0" anchor="t">
            <a:normAutofit/>
          </a:bodyPr>
          <a:lstStyle/>
          <a:p>
            <a:r>
              <a:rPr lang="en-US" b="1" dirty="0">
                <a:solidFill>
                  <a:schemeClr val="tx1"/>
                </a:solidFill>
                <a:ea typeface="+mn-lt"/>
                <a:cs typeface="+mn-lt"/>
              </a:rPr>
              <a:t>Rate  Of Return(</a:t>
            </a:r>
            <a:r>
              <a:rPr lang="en-US" b="1" err="1">
                <a:solidFill>
                  <a:schemeClr val="tx1"/>
                </a:solidFill>
                <a:ea typeface="+mn-lt"/>
                <a:cs typeface="+mn-lt"/>
              </a:rPr>
              <a:t>RoR</a:t>
            </a:r>
            <a:r>
              <a:rPr lang="en-US" b="1" dirty="0">
                <a:solidFill>
                  <a:schemeClr val="tx1"/>
                </a:solidFill>
                <a:ea typeface="+mn-lt"/>
                <a:cs typeface="+mn-lt"/>
              </a:rPr>
              <a:t>)</a:t>
            </a:r>
            <a:endParaRPr lang="en-US" b="1">
              <a:solidFill>
                <a:schemeClr val="tx1"/>
              </a:solidFill>
            </a:endParaRPr>
          </a:p>
          <a:p>
            <a:r>
              <a:rPr lang="en-US" b="1" err="1">
                <a:solidFill>
                  <a:schemeClr val="tx1"/>
                </a:solidFill>
                <a:ea typeface="+mn-lt"/>
                <a:cs typeface="+mn-lt"/>
              </a:rPr>
              <a:t>NPV</a:t>
            </a:r>
            <a:r>
              <a:rPr lang="en-US" b="1" baseline="-25000" err="1">
                <a:solidFill>
                  <a:schemeClr val="tx1"/>
                </a:solidFill>
                <a:ea typeface="+mn-lt"/>
                <a:cs typeface="+mn-lt"/>
              </a:rPr>
              <a:t>n</a:t>
            </a:r>
            <a:r>
              <a:rPr lang="en-US" b="1" baseline="-25000" dirty="0">
                <a:solidFill>
                  <a:schemeClr val="tx1"/>
                </a:solidFill>
                <a:ea typeface="+mn-lt"/>
                <a:cs typeface="+mn-lt"/>
              </a:rPr>
              <a:t>=0</a:t>
            </a:r>
            <a:r>
              <a:rPr lang="en-US" b="1" dirty="0">
                <a:solidFill>
                  <a:schemeClr val="tx1"/>
                </a:solidFill>
                <a:ea typeface="+mn-lt"/>
                <a:cs typeface="+mn-lt"/>
              </a:rPr>
              <a:t> = - 82800 +8200(P/A,i,96) + 34006(P/F,i,96)</a:t>
            </a:r>
            <a:endParaRPr lang="en-US" b="1">
              <a:solidFill>
                <a:schemeClr val="tx1"/>
              </a:solidFill>
            </a:endParaRPr>
          </a:p>
          <a:p>
            <a:r>
              <a:rPr lang="en-US" b="1" u="sng" dirty="0">
                <a:solidFill>
                  <a:schemeClr val="tx1"/>
                </a:solidFill>
                <a:ea typeface="+mn-lt"/>
                <a:cs typeface="+mn-lt"/>
              </a:rPr>
              <a:t>I = 9.835 % </a:t>
            </a:r>
            <a:endParaRPr lang="en-US" b="1" u="sng">
              <a:solidFill>
                <a:schemeClr val="tx1"/>
              </a:solidFill>
            </a:endParaRPr>
          </a:p>
          <a:p>
            <a:endParaRPr lang="en-US" b="1" dirty="0"/>
          </a:p>
        </p:txBody>
      </p:sp>
      <p:pic>
        <p:nvPicPr>
          <p:cNvPr id="5" name="Picture 5" descr="Table&#10;&#10;Description automatically generated">
            <a:extLst>
              <a:ext uri="{FF2B5EF4-FFF2-40B4-BE49-F238E27FC236}">
                <a16:creationId xmlns:a16="http://schemas.microsoft.com/office/drawing/2014/main" xmlns="" id="{3FEE4DAA-3565-4270-BC7D-78E2D2B22C7A}"/>
              </a:ext>
            </a:extLst>
          </p:cNvPr>
          <p:cNvPicPr>
            <a:picLocks noChangeAspect="1"/>
          </p:cNvPicPr>
          <p:nvPr/>
        </p:nvPicPr>
        <p:blipFill>
          <a:blip r:embed="rId2"/>
          <a:stretch>
            <a:fillRect/>
          </a:stretch>
        </p:blipFill>
        <p:spPr>
          <a:xfrm>
            <a:off x="3516702" y="958423"/>
            <a:ext cx="8163464" cy="4021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69187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xmlns="" id="{FCB7987D-7806-44BF-94FC-E039F57030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xmlns="" id="{4683E798-38DE-4ECB-912E-B2689E29608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xmlns="" id="{26C9FF06-5149-4B72-8B09-9187A0F47052}"/>
              </a:ext>
            </a:extLst>
          </p:cNvPr>
          <p:cNvSpPr>
            <a:spLocks noGrp="1"/>
          </p:cNvSpPr>
          <p:nvPr>
            <p:ph type="title"/>
          </p:nvPr>
        </p:nvSpPr>
        <p:spPr>
          <a:xfrm>
            <a:off x="310429" y="1713309"/>
            <a:ext cx="2947482" cy="1022678"/>
          </a:xfrm>
        </p:spPr>
        <p:txBody>
          <a:bodyPr anchor="b">
            <a:normAutofit/>
          </a:bodyPr>
          <a:lstStyle/>
          <a:p>
            <a:r>
              <a:rPr lang="en-US" sz="3200" b="1" dirty="0">
                <a:solidFill>
                  <a:schemeClr val="tx1"/>
                </a:solidFill>
                <a:latin typeface="Times New Roman"/>
                <a:ea typeface="Calibri Light"/>
                <a:cs typeface="Calibri Light"/>
              </a:rPr>
              <a:t>Financial study</a:t>
            </a:r>
            <a:r>
              <a:rPr lang="en-US" sz="3200" b="1" dirty="0">
                <a:latin typeface="Times New Roman"/>
                <a:ea typeface="Calibri Light"/>
                <a:cs typeface="Calibri Light"/>
              </a:rPr>
              <a:t/>
            </a:r>
            <a:br>
              <a:rPr lang="en-US" sz="3200" b="1" dirty="0">
                <a:latin typeface="Times New Roman"/>
                <a:ea typeface="Calibri Light"/>
                <a:cs typeface="Calibri Light"/>
              </a:rPr>
            </a:br>
            <a:endParaRPr lang="en-US" sz="3200" b="1">
              <a:solidFill>
                <a:schemeClr val="tx1"/>
              </a:solidFill>
              <a:latin typeface="Times New Roman"/>
              <a:cs typeface="Calibri Light"/>
            </a:endParaRPr>
          </a:p>
        </p:txBody>
      </p:sp>
      <p:sp>
        <p:nvSpPr>
          <p:cNvPr id="3" name="Content Placeholder 2">
            <a:extLst>
              <a:ext uri="{FF2B5EF4-FFF2-40B4-BE49-F238E27FC236}">
                <a16:creationId xmlns:a16="http://schemas.microsoft.com/office/drawing/2014/main" xmlns="" id="{4B315499-9E1A-400A-8E50-85EAED275183}"/>
              </a:ext>
            </a:extLst>
          </p:cNvPr>
          <p:cNvSpPr>
            <a:spLocks noGrp="1"/>
          </p:cNvSpPr>
          <p:nvPr>
            <p:ph idx="1"/>
          </p:nvPr>
        </p:nvSpPr>
        <p:spPr>
          <a:xfrm>
            <a:off x="310429" y="2994780"/>
            <a:ext cx="2947482" cy="1071197"/>
          </a:xfrm>
        </p:spPr>
        <p:txBody>
          <a:bodyPr vert="horz" lIns="91440" tIns="45720" rIns="91440" bIns="45720" rtlCol="0" anchor="t">
            <a:normAutofit/>
          </a:bodyPr>
          <a:lstStyle/>
          <a:p>
            <a:pPr marL="0" indent="0">
              <a:buNone/>
            </a:pPr>
            <a:r>
              <a:rPr lang="en-US" sz="2800" b="1">
                <a:solidFill>
                  <a:schemeClr val="tx1"/>
                </a:solidFill>
                <a:latin typeface="Calibri Light"/>
                <a:ea typeface="+mn-lt"/>
                <a:cs typeface="Calibri Light"/>
              </a:rPr>
              <a:t>PAYBACK PERIOD = 11 MONTHS</a:t>
            </a:r>
            <a:r>
              <a:rPr lang="en-US" sz="2800" b="1" dirty="0">
                <a:solidFill>
                  <a:schemeClr val="tx1"/>
                </a:solidFill>
                <a:latin typeface="Calibri Light"/>
                <a:cs typeface="Calibri Light"/>
              </a:rPr>
              <a:t> </a:t>
            </a:r>
            <a:endParaRPr lang="en-US" sz="2800" b="1">
              <a:solidFill>
                <a:schemeClr val="tx1"/>
              </a:solidFill>
            </a:endParaRPr>
          </a:p>
        </p:txBody>
      </p:sp>
      <p:sp>
        <p:nvSpPr>
          <p:cNvPr id="15" name="Rectangle 14">
            <a:extLst>
              <a:ext uri="{FF2B5EF4-FFF2-40B4-BE49-F238E27FC236}">
                <a16:creationId xmlns:a16="http://schemas.microsoft.com/office/drawing/2014/main" xmlns="" id="{DEADE9E9-F720-493E-8302-358E74E6608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6" name="Table 5">
            <a:extLst>
              <a:ext uri="{FF2B5EF4-FFF2-40B4-BE49-F238E27FC236}">
                <a16:creationId xmlns:a16="http://schemas.microsoft.com/office/drawing/2014/main" xmlns="" id="{8E8BF4B1-D52D-4D65-BA45-CD0290086391}"/>
              </a:ext>
            </a:extLst>
          </p:cNvPr>
          <p:cNvGraphicFramePr>
            <a:graphicFrameLocks noGrp="1"/>
          </p:cNvGraphicFramePr>
          <p:nvPr>
            <p:extLst>
              <p:ext uri="{D42A27DB-BD31-4B8C-83A1-F6EECF244321}">
                <p14:modId xmlns:p14="http://schemas.microsoft.com/office/powerpoint/2010/main" val="2425181434"/>
              </p:ext>
            </p:extLst>
          </p:nvPr>
        </p:nvGraphicFramePr>
        <p:xfrm>
          <a:off x="3765665" y="1263454"/>
          <a:ext cx="7785633" cy="4289448"/>
        </p:xfrm>
        <a:graphic>
          <a:graphicData uri="http://schemas.openxmlformats.org/drawingml/2006/table">
            <a:tbl>
              <a:tblPr rtl="1" firstRow="1" bandRow="1">
                <a:tableStyleId>{5C22544A-7EE6-4342-B048-85BDC9FD1C3A}</a:tableStyleId>
              </a:tblPr>
              <a:tblGrid>
                <a:gridCol w="3494292">
                  <a:extLst>
                    <a:ext uri="{9D8B030D-6E8A-4147-A177-3AD203B41FA5}">
                      <a16:colId xmlns:a16="http://schemas.microsoft.com/office/drawing/2014/main" xmlns="" val="1471553742"/>
                    </a:ext>
                  </a:extLst>
                </a:gridCol>
                <a:gridCol w="2839691">
                  <a:extLst>
                    <a:ext uri="{9D8B030D-6E8A-4147-A177-3AD203B41FA5}">
                      <a16:colId xmlns:a16="http://schemas.microsoft.com/office/drawing/2014/main" xmlns="" val="164356913"/>
                    </a:ext>
                  </a:extLst>
                </a:gridCol>
                <a:gridCol w="1451650">
                  <a:extLst>
                    <a:ext uri="{9D8B030D-6E8A-4147-A177-3AD203B41FA5}">
                      <a16:colId xmlns:a16="http://schemas.microsoft.com/office/drawing/2014/main" xmlns="" val="3920728702"/>
                    </a:ext>
                  </a:extLst>
                </a:gridCol>
              </a:tblGrid>
              <a:tr h="357454">
                <a:tc>
                  <a:txBody>
                    <a:bodyPr/>
                    <a:lstStyle/>
                    <a:p>
                      <a:pPr marL="0" algn="ctr" rtl="0" eaLnBrk="1" latinLnBrk="0" hangingPunct="1">
                        <a:lnSpc>
                          <a:spcPct val="107000"/>
                        </a:lnSpc>
                        <a:spcBef>
                          <a:spcPts val="0"/>
                        </a:spcBef>
                        <a:spcAft>
                          <a:spcPts val="0"/>
                        </a:spcAft>
                      </a:pPr>
                      <a:r>
                        <a:rPr lang="en-US" sz="2100" kern="1200">
                          <a:effectLst/>
                        </a:rPr>
                        <a:t>Cumulative Net Cash Flow</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0"/>
                        </a:spcAft>
                      </a:pPr>
                      <a:r>
                        <a:rPr lang="en-US" sz="2100" kern="1200">
                          <a:effectLst/>
                        </a:rPr>
                        <a:t>Net Cash Flow</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0"/>
                        </a:spcAft>
                      </a:pPr>
                      <a:r>
                        <a:rPr lang="en-US" sz="2100" kern="1200">
                          <a:effectLst/>
                        </a:rPr>
                        <a:t>Month</a:t>
                      </a:r>
                      <a:endParaRPr lang="en-US" sz="2300">
                        <a:effectLst/>
                      </a:endParaRPr>
                    </a:p>
                  </a:txBody>
                  <a:tcPr marL="0" marR="0" marT="0" marB="0" anchor="ctr"/>
                </a:tc>
                <a:extLst>
                  <a:ext uri="{0D108BD9-81ED-4DB2-BD59-A6C34878D82A}">
                    <a16:rowId xmlns:a16="http://schemas.microsoft.com/office/drawing/2014/main" xmlns="" val="679700878"/>
                  </a:ext>
                </a:extLst>
              </a:tr>
              <a:tr h="357454">
                <a:tc>
                  <a:txBody>
                    <a:bodyPr/>
                    <a:lstStyle/>
                    <a:p>
                      <a:pPr marL="0" algn="ctr" rtl="0" eaLnBrk="1" latinLnBrk="0" hangingPunct="1">
                        <a:lnSpc>
                          <a:spcPct val="107000"/>
                        </a:lnSpc>
                        <a:spcBef>
                          <a:spcPts val="0"/>
                        </a:spcBef>
                        <a:spcAft>
                          <a:spcPts val="0"/>
                        </a:spcAft>
                      </a:pPr>
                      <a:r>
                        <a:rPr lang="en-US" sz="2100" kern="1200" baseline="30000">
                          <a:effectLst/>
                        </a:rPr>
                        <a:t>__</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0"/>
                        </a:spcAft>
                      </a:pPr>
                      <a:r>
                        <a:rPr lang="en-US" sz="2100" kern="1200">
                          <a:effectLst/>
                        </a:rPr>
                        <a:t>-82800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0"/>
                        </a:spcAft>
                      </a:pPr>
                      <a:r>
                        <a:rPr lang="en-US" sz="2100" kern="1200">
                          <a:effectLst/>
                        </a:rPr>
                        <a:t>0</a:t>
                      </a:r>
                      <a:endParaRPr lang="en-US" sz="2300">
                        <a:effectLst/>
                      </a:endParaRPr>
                    </a:p>
                  </a:txBody>
                  <a:tcPr marL="0" marR="0" marT="0" marB="0" anchor="ctr"/>
                </a:tc>
                <a:extLst>
                  <a:ext uri="{0D108BD9-81ED-4DB2-BD59-A6C34878D82A}">
                    <a16:rowId xmlns:a16="http://schemas.microsoft.com/office/drawing/2014/main" xmlns="" val="3994789303"/>
                  </a:ext>
                </a:extLst>
              </a:tr>
              <a:tr h="357454">
                <a:tc>
                  <a:txBody>
                    <a:bodyPr/>
                    <a:lstStyle/>
                    <a:p>
                      <a:pPr marL="0" algn="ctr" rtl="0" eaLnBrk="1" latinLnBrk="0" hangingPunct="1">
                        <a:lnSpc>
                          <a:spcPct val="107000"/>
                        </a:lnSpc>
                        <a:spcBef>
                          <a:spcPts val="0"/>
                        </a:spcBef>
                        <a:spcAft>
                          <a:spcPts val="0"/>
                        </a:spcAft>
                      </a:pPr>
                      <a:r>
                        <a:rPr lang="en-US" sz="2100" kern="1200">
                          <a:effectLst/>
                        </a:rPr>
                        <a:t>-74580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0"/>
                        </a:spcAft>
                      </a:pPr>
                      <a:r>
                        <a:rPr lang="en-US" sz="2100" kern="1200">
                          <a:effectLst/>
                        </a:rPr>
                        <a:t>+8220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0"/>
                        </a:spcAft>
                      </a:pPr>
                      <a:r>
                        <a:rPr lang="en-US" sz="2100" kern="1200">
                          <a:effectLst/>
                        </a:rPr>
                        <a:t>1</a:t>
                      </a:r>
                      <a:endParaRPr lang="en-US" sz="2300">
                        <a:effectLst/>
                      </a:endParaRPr>
                    </a:p>
                  </a:txBody>
                  <a:tcPr marL="0" marR="0" marT="0" marB="0" anchor="ctr"/>
                </a:tc>
                <a:extLst>
                  <a:ext uri="{0D108BD9-81ED-4DB2-BD59-A6C34878D82A}">
                    <a16:rowId xmlns:a16="http://schemas.microsoft.com/office/drawing/2014/main" xmlns="" val="2958332658"/>
                  </a:ext>
                </a:extLst>
              </a:tr>
              <a:tr h="357454">
                <a:tc>
                  <a:txBody>
                    <a:bodyPr/>
                    <a:lstStyle/>
                    <a:p>
                      <a:pPr marL="0" algn="ctr" rtl="0" eaLnBrk="1" latinLnBrk="0" hangingPunct="1">
                        <a:lnSpc>
                          <a:spcPct val="107000"/>
                        </a:lnSpc>
                        <a:spcBef>
                          <a:spcPts val="0"/>
                        </a:spcBef>
                        <a:spcAft>
                          <a:spcPts val="0"/>
                        </a:spcAft>
                      </a:pPr>
                      <a:r>
                        <a:rPr lang="en-US" sz="2100" kern="1200">
                          <a:effectLst/>
                        </a:rPr>
                        <a:t>-66360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800"/>
                        </a:spcAft>
                      </a:pPr>
                      <a:r>
                        <a:rPr lang="en-US" sz="2100" kern="1200">
                          <a:effectLst/>
                        </a:rPr>
                        <a:t>+8220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0"/>
                        </a:spcAft>
                      </a:pPr>
                      <a:r>
                        <a:rPr lang="en-US" sz="2100" kern="1200">
                          <a:effectLst/>
                        </a:rPr>
                        <a:t>2</a:t>
                      </a:r>
                      <a:endParaRPr lang="en-US" sz="2300">
                        <a:effectLst/>
                      </a:endParaRPr>
                    </a:p>
                  </a:txBody>
                  <a:tcPr marL="0" marR="0" marT="0" marB="0" anchor="ctr"/>
                </a:tc>
                <a:extLst>
                  <a:ext uri="{0D108BD9-81ED-4DB2-BD59-A6C34878D82A}">
                    <a16:rowId xmlns:a16="http://schemas.microsoft.com/office/drawing/2014/main" xmlns="" val="2967131836"/>
                  </a:ext>
                </a:extLst>
              </a:tr>
              <a:tr h="357454">
                <a:tc>
                  <a:txBody>
                    <a:bodyPr/>
                    <a:lstStyle/>
                    <a:p>
                      <a:pPr marL="0" algn="ctr" rtl="0" eaLnBrk="1" latinLnBrk="0" hangingPunct="1">
                        <a:lnSpc>
                          <a:spcPct val="107000"/>
                        </a:lnSpc>
                        <a:spcBef>
                          <a:spcPts val="0"/>
                        </a:spcBef>
                        <a:spcAft>
                          <a:spcPts val="0"/>
                        </a:spcAft>
                      </a:pPr>
                      <a:r>
                        <a:rPr lang="en-US" sz="2100" kern="1200">
                          <a:effectLst/>
                        </a:rPr>
                        <a:t>-58140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800"/>
                        </a:spcAft>
                      </a:pPr>
                      <a:r>
                        <a:rPr lang="en-US" sz="2100" kern="1200" dirty="0">
                          <a:effectLst/>
                        </a:rPr>
                        <a:t>+8220</a:t>
                      </a:r>
                      <a:endParaRPr lang="en-US" sz="2300" dirty="0">
                        <a:effectLst/>
                      </a:endParaRPr>
                    </a:p>
                  </a:txBody>
                  <a:tcPr marL="0" marR="0" marT="0" marB="0" anchor="ctr"/>
                </a:tc>
                <a:tc>
                  <a:txBody>
                    <a:bodyPr/>
                    <a:lstStyle/>
                    <a:p>
                      <a:pPr marL="0" algn="ctr" rtl="0" eaLnBrk="1" latinLnBrk="0" hangingPunct="1">
                        <a:lnSpc>
                          <a:spcPct val="107000"/>
                        </a:lnSpc>
                        <a:spcBef>
                          <a:spcPts val="0"/>
                        </a:spcBef>
                        <a:spcAft>
                          <a:spcPts val="0"/>
                        </a:spcAft>
                      </a:pPr>
                      <a:r>
                        <a:rPr lang="en-US" sz="2100" kern="1200">
                          <a:effectLst/>
                        </a:rPr>
                        <a:t>3</a:t>
                      </a:r>
                      <a:endParaRPr lang="en-US" sz="2300">
                        <a:effectLst/>
                      </a:endParaRPr>
                    </a:p>
                  </a:txBody>
                  <a:tcPr marL="0" marR="0" marT="0" marB="0" anchor="ctr"/>
                </a:tc>
                <a:extLst>
                  <a:ext uri="{0D108BD9-81ED-4DB2-BD59-A6C34878D82A}">
                    <a16:rowId xmlns:a16="http://schemas.microsoft.com/office/drawing/2014/main" xmlns="" val="121699131"/>
                  </a:ext>
                </a:extLst>
              </a:tr>
              <a:tr h="357454">
                <a:tc>
                  <a:txBody>
                    <a:bodyPr/>
                    <a:lstStyle/>
                    <a:p>
                      <a:pPr marL="0" algn="ctr" rtl="0" eaLnBrk="1" latinLnBrk="0" hangingPunct="1">
                        <a:lnSpc>
                          <a:spcPct val="107000"/>
                        </a:lnSpc>
                        <a:spcBef>
                          <a:spcPts val="0"/>
                        </a:spcBef>
                        <a:spcAft>
                          <a:spcPts val="0"/>
                        </a:spcAft>
                      </a:pPr>
                      <a:r>
                        <a:rPr lang="en-US" sz="2100" kern="1200">
                          <a:effectLst/>
                        </a:rPr>
                        <a:t>-49920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800"/>
                        </a:spcAft>
                      </a:pPr>
                      <a:r>
                        <a:rPr lang="en-US" sz="2100" kern="1200">
                          <a:effectLst/>
                        </a:rPr>
                        <a:t>+8220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0"/>
                        </a:spcAft>
                      </a:pPr>
                      <a:r>
                        <a:rPr lang="en-US" sz="2100" kern="1200">
                          <a:effectLst/>
                        </a:rPr>
                        <a:t>4</a:t>
                      </a:r>
                      <a:endParaRPr lang="en-US" sz="2300">
                        <a:effectLst/>
                      </a:endParaRPr>
                    </a:p>
                  </a:txBody>
                  <a:tcPr marL="0" marR="0" marT="0" marB="0" anchor="ctr"/>
                </a:tc>
                <a:extLst>
                  <a:ext uri="{0D108BD9-81ED-4DB2-BD59-A6C34878D82A}">
                    <a16:rowId xmlns:a16="http://schemas.microsoft.com/office/drawing/2014/main" xmlns="" val="2216162028"/>
                  </a:ext>
                </a:extLst>
              </a:tr>
              <a:tr h="357454">
                <a:tc>
                  <a:txBody>
                    <a:bodyPr/>
                    <a:lstStyle/>
                    <a:p>
                      <a:pPr marL="0" algn="ctr" rtl="0" eaLnBrk="1" latinLnBrk="0" hangingPunct="1">
                        <a:lnSpc>
                          <a:spcPct val="107000"/>
                        </a:lnSpc>
                        <a:spcBef>
                          <a:spcPts val="0"/>
                        </a:spcBef>
                        <a:spcAft>
                          <a:spcPts val="0"/>
                        </a:spcAft>
                      </a:pPr>
                      <a:r>
                        <a:rPr lang="en-US" sz="2100" kern="1200">
                          <a:effectLst/>
                        </a:rPr>
                        <a:t>-41700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800"/>
                        </a:spcAft>
                      </a:pPr>
                      <a:r>
                        <a:rPr lang="en-US" sz="2100" kern="1200">
                          <a:effectLst/>
                        </a:rPr>
                        <a:t>+8220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0"/>
                        </a:spcAft>
                      </a:pPr>
                      <a:r>
                        <a:rPr lang="en-US" sz="2100" kern="1200">
                          <a:effectLst/>
                        </a:rPr>
                        <a:t>5</a:t>
                      </a:r>
                      <a:endParaRPr lang="en-US" sz="2300">
                        <a:effectLst/>
                      </a:endParaRPr>
                    </a:p>
                  </a:txBody>
                  <a:tcPr marL="0" marR="0" marT="0" marB="0" anchor="ctr"/>
                </a:tc>
                <a:extLst>
                  <a:ext uri="{0D108BD9-81ED-4DB2-BD59-A6C34878D82A}">
                    <a16:rowId xmlns:a16="http://schemas.microsoft.com/office/drawing/2014/main" xmlns="" val="140732749"/>
                  </a:ext>
                </a:extLst>
              </a:tr>
              <a:tr h="357454">
                <a:tc>
                  <a:txBody>
                    <a:bodyPr/>
                    <a:lstStyle/>
                    <a:p>
                      <a:pPr marL="0" algn="ctr" rtl="0" eaLnBrk="1" latinLnBrk="0" hangingPunct="1">
                        <a:lnSpc>
                          <a:spcPct val="107000"/>
                        </a:lnSpc>
                        <a:spcBef>
                          <a:spcPts val="0"/>
                        </a:spcBef>
                        <a:spcAft>
                          <a:spcPts val="0"/>
                        </a:spcAft>
                      </a:pPr>
                      <a:r>
                        <a:rPr lang="en-US" sz="2100" kern="1200">
                          <a:effectLst/>
                        </a:rPr>
                        <a:t>-33480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800"/>
                        </a:spcAft>
                      </a:pPr>
                      <a:r>
                        <a:rPr lang="en-US" sz="2100" kern="1200">
                          <a:effectLst/>
                        </a:rPr>
                        <a:t>+8220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0"/>
                        </a:spcAft>
                      </a:pPr>
                      <a:r>
                        <a:rPr lang="en-US" sz="2100" kern="1200">
                          <a:effectLst/>
                        </a:rPr>
                        <a:t>6</a:t>
                      </a:r>
                      <a:endParaRPr lang="en-US" sz="2300">
                        <a:effectLst/>
                      </a:endParaRPr>
                    </a:p>
                  </a:txBody>
                  <a:tcPr marL="0" marR="0" marT="0" marB="0" anchor="ctr"/>
                </a:tc>
                <a:extLst>
                  <a:ext uri="{0D108BD9-81ED-4DB2-BD59-A6C34878D82A}">
                    <a16:rowId xmlns:a16="http://schemas.microsoft.com/office/drawing/2014/main" xmlns="" val="2956045195"/>
                  </a:ext>
                </a:extLst>
              </a:tr>
              <a:tr h="357454">
                <a:tc>
                  <a:txBody>
                    <a:bodyPr/>
                    <a:lstStyle/>
                    <a:p>
                      <a:pPr marL="0" algn="ctr" rtl="0" eaLnBrk="1" latinLnBrk="0" hangingPunct="1">
                        <a:lnSpc>
                          <a:spcPct val="107000"/>
                        </a:lnSpc>
                        <a:spcBef>
                          <a:spcPts val="0"/>
                        </a:spcBef>
                        <a:spcAft>
                          <a:spcPts val="0"/>
                        </a:spcAft>
                      </a:pPr>
                      <a:r>
                        <a:rPr lang="en-US" sz="2100" kern="1200">
                          <a:effectLst/>
                        </a:rPr>
                        <a:t>-25260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800"/>
                        </a:spcAft>
                      </a:pPr>
                      <a:r>
                        <a:rPr lang="en-US" sz="2100" kern="1200">
                          <a:effectLst/>
                        </a:rPr>
                        <a:t>+8220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0"/>
                        </a:spcAft>
                      </a:pPr>
                      <a:r>
                        <a:rPr lang="en-US" sz="2100" kern="1200">
                          <a:effectLst/>
                        </a:rPr>
                        <a:t>7</a:t>
                      </a:r>
                      <a:endParaRPr lang="en-US" sz="2300">
                        <a:effectLst/>
                      </a:endParaRPr>
                    </a:p>
                  </a:txBody>
                  <a:tcPr marL="0" marR="0" marT="0" marB="0" anchor="ctr"/>
                </a:tc>
                <a:extLst>
                  <a:ext uri="{0D108BD9-81ED-4DB2-BD59-A6C34878D82A}">
                    <a16:rowId xmlns:a16="http://schemas.microsoft.com/office/drawing/2014/main" xmlns="" val="2372430916"/>
                  </a:ext>
                </a:extLst>
              </a:tr>
              <a:tr h="357454">
                <a:tc>
                  <a:txBody>
                    <a:bodyPr/>
                    <a:lstStyle/>
                    <a:p>
                      <a:pPr marL="0" algn="ctr" rtl="0" eaLnBrk="1" latinLnBrk="0" hangingPunct="1">
                        <a:lnSpc>
                          <a:spcPct val="107000"/>
                        </a:lnSpc>
                        <a:spcBef>
                          <a:spcPts val="0"/>
                        </a:spcBef>
                        <a:spcAft>
                          <a:spcPts val="0"/>
                        </a:spcAft>
                      </a:pPr>
                      <a:r>
                        <a:rPr lang="en-US" sz="2100" kern="1200">
                          <a:effectLst/>
                        </a:rPr>
                        <a:t>-17040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800"/>
                        </a:spcAft>
                      </a:pPr>
                      <a:r>
                        <a:rPr lang="en-US" sz="2100" kern="1200">
                          <a:effectLst/>
                        </a:rPr>
                        <a:t>+8220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0"/>
                        </a:spcAft>
                      </a:pPr>
                      <a:r>
                        <a:rPr lang="en-US" sz="2100" kern="1200">
                          <a:effectLst/>
                        </a:rPr>
                        <a:t>8</a:t>
                      </a:r>
                      <a:endParaRPr lang="en-US" sz="2300">
                        <a:effectLst/>
                      </a:endParaRPr>
                    </a:p>
                  </a:txBody>
                  <a:tcPr marL="0" marR="0" marT="0" marB="0" anchor="ctr"/>
                </a:tc>
                <a:extLst>
                  <a:ext uri="{0D108BD9-81ED-4DB2-BD59-A6C34878D82A}">
                    <a16:rowId xmlns:a16="http://schemas.microsoft.com/office/drawing/2014/main" xmlns="" val="2091088943"/>
                  </a:ext>
                </a:extLst>
              </a:tr>
              <a:tr h="357454">
                <a:tc>
                  <a:txBody>
                    <a:bodyPr/>
                    <a:lstStyle/>
                    <a:p>
                      <a:pPr marL="0" algn="ctr" rtl="0" eaLnBrk="1" latinLnBrk="0" hangingPunct="1">
                        <a:lnSpc>
                          <a:spcPct val="107000"/>
                        </a:lnSpc>
                        <a:spcBef>
                          <a:spcPts val="0"/>
                        </a:spcBef>
                        <a:spcAft>
                          <a:spcPts val="0"/>
                        </a:spcAft>
                      </a:pPr>
                      <a:r>
                        <a:rPr lang="en-US" sz="2100" kern="1200">
                          <a:effectLst/>
                        </a:rPr>
                        <a:t>-8820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800"/>
                        </a:spcAft>
                      </a:pPr>
                      <a:r>
                        <a:rPr lang="en-US" sz="2100" kern="1200">
                          <a:effectLst/>
                        </a:rPr>
                        <a:t>+8220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0"/>
                        </a:spcAft>
                      </a:pPr>
                      <a:r>
                        <a:rPr lang="en-US" sz="2100" kern="1200" dirty="0">
                          <a:effectLst/>
                        </a:rPr>
                        <a:t>9</a:t>
                      </a:r>
                      <a:endParaRPr lang="en-US" sz="2300" dirty="0">
                        <a:effectLst/>
                      </a:endParaRPr>
                    </a:p>
                  </a:txBody>
                  <a:tcPr marL="0" marR="0" marT="0" marB="0" anchor="ctr"/>
                </a:tc>
                <a:extLst>
                  <a:ext uri="{0D108BD9-81ED-4DB2-BD59-A6C34878D82A}">
                    <a16:rowId xmlns:a16="http://schemas.microsoft.com/office/drawing/2014/main" xmlns="" val="878861823"/>
                  </a:ext>
                </a:extLst>
              </a:tr>
              <a:tr h="357454">
                <a:tc>
                  <a:txBody>
                    <a:bodyPr/>
                    <a:lstStyle/>
                    <a:p>
                      <a:pPr marL="0" algn="ctr" rtl="0" eaLnBrk="1" latinLnBrk="0" hangingPunct="1">
                        <a:lnSpc>
                          <a:spcPct val="107000"/>
                        </a:lnSpc>
                        <a:spcBef>
                          <a:spcPts val="0"/>
                        </a:spcBef>
                        <a:spcAft>
                          <a:spcPts val="0"/>
                        </a:spcAft>
                      </a:pPr>
                      <a:r>
                        <a:rPr lang="en-US" sz="2100" kern="1200">
                          <a:effectLst/>
                        </a:rPr>
                        <a:t>-600</a:t>
                      </a:r>
                      <a:endParaRPr lang="en-US" sz="2300">
                        <a:effectLst/>
                      </a:endParaRPr>
                    </a:p>
                  </a:txBody>
                  <a:tcPr marL="0" marR="0" marT="0" marB="0" anchor="ctr"/>
                </a:tc>
                <a:tc>
                  <a:txBody>
                    <a:bodyPr/>
                    <a:lstStyle/>
                    <a:p>
                      <a:pPr marL="0" algn="ctr" rtl="0" eaLnBrk="1" latinLnBrk="0" hangingPunct="1">
                        <a:lnSpc>
                          <a:spcPct val="107000"/>
                        </a:lnSpc>
                        <a:spcBef>
                          <a:spcPts val="0"/>
                        </a:spcBef>
                        <a:spcAft>
                          <a:spcPts val="800"/>
                        </a:spcAft>
                      </a:pPr>
                      <a:r>
                        <a:rPr lang="en-US" sz="2100" kern="1200" dirty="0">
                          <a:effectLst/>
                        </a:rPr>
                        <a:t>+8220</a:t>
                      </a:r>
                      <a:endParaRPr lang="en-US" sz="2300" dirty="0">
                        <a:effectLst/>
                      </a:endParaRPr>
                    </a:p>
                  </a:txBody>
                  <a:tcPr marL="0" marR="0" marT="0" marB="0" anchor="ctr"/>
                </a:tc>
                <a:tc>
                  <a:txBody>
                    <a:bodyPr/>
                    <a:lstStyle/>
                    <a:p>
                      <a:pPr marL="0" algn="ctr" rtl="0" eaLnBrk="1" latinLnBrk="0" hangingPunct="1">
                        <a:lnSpc>
                          <a:spcPct val="107000"/>
                        </a:lnSpc>
                        <a:spcBef>
                          <a:spcPts val="0"/>
                        </a:spcBef>
                        <a:spcAft>
                          <a:spcPts val="0"/>
                        </a:spcAft>
                      </a:pPr>
                      <a:r>
                        <a:rPr lang="en-US" sz="2100" kern="1200" dirty="0">
                          <a:effectLst/>
                        </a:rPr>
                        <a:t>10</a:t>
                      </a:r>
                      <a:endParaRPr lang="en-US" sz="2300" dirty="0">
                        <a:effectLst/>
                      </a:endParaRPr>
                    </a:p>
                  </a:txBody>
                  <a:tcPr marL="0" marR="0" marT="0" marB="0" anchor="ctr"/>
                </a:tc>
                <a:extLst>
                  <a:ext uri="{0D108BD9-81ED-4DB2-BD59-A6C34878D82A}">
                    <a16:rowId xmlns:a16="http://schemas.microsoft.com/office/drawing/2014/main" xmlns="" val="3526915204"/>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973971625"/>
              </p:ext>
            </p:extLst>
          </p:nvPr>
        </p:nvGraphicFramePr>
        <p:xfrm>
          <a:off x="3765663" y="5552902"/>
          <a:ext cx="7785633" cy="418719"/>
        </p:xfrm>
        <a:graphic>
          <a:graphicData uri="http://schemas.openxmlformats.org/drawingml/2006/table">
            <a:tbl>
              <a:tblPr firstRow="1" bandRow="1">
                <a:tableStyleId>{B301B821-A1FF-4177-AEE7-76D212191A09}</a:tableStyleId>
              </a:tblPr>
              <a:tblGrid>
                <a:gridCol w="1454730">
                  <a:extLst>
                    <a:ext uri="{9D8B030D-6E8A-4147-A177-3AD203B41FA5}">
                      <a16:colId xmlns:a16="http://schemas.microsoft.com/office/drawing/2014/main" xmlns="" val="1333856519"/>
                    </a:ext>
                  </a:extLst>
                </a:gridCol>
                <a:gridCol w="2826327">
                  <a:extLst>
                    <a:ext uri="{9D8B030D-6E8A-4147-A177-3AD203B41FA5}">
                      <a16:colId xmlns:a16="http://schemas.microsoft.com/office/drawing/2014/main" xmlns="" val="2768637793"/>
                    </a:ext>
                  </a:extLst>
                </a:gridCol>
                <a:gridCol w="3504576">
                  <a:extLst>
                    <a:ext uri="{9D8B030D-6E8A-4147-A177-3AD203B41FA5}">
                      <a16:colId xmlns:a16="http://schemas.microsoft.com/office/drawing/2014/main" xmlns="" val="2609257595"/>
                    </a:ext>
                  </a:extLst>
                </a:gridCol>
              </a:tblGrid>
              <a:tr h="370840">
                <a:tc>
                  <a:txBody>
                    <a:bodyPr/>
                    <a:lstStyle/>
                    <a:p>
                      <a:pPr marL="0" algn="ctr" defTabSz="914400" rtl="0" eaLnBrk="1" latinLnBrk="0" hangingPunct="1">
                        <a:lnSpc>
                          <a:spcPct val="107000"/>
                        </a:lnSpc>
                        <a:spcBef>
                          <a:spcPts val="0"/>
                        </a:spcBef>
                        <a:spcAft>
                          <a:spcPts val="0"/>
                        </a:spcAft>
                      </a:pPr>
                      <a:r>
                        <a:rPr lang="en-US" sz="2100" b="0" kern="1200" dirty="0" smtClean="0">
                          <a:solidFill>
                            <a:schemeClr val="dk1"/>
                          </a:solidFill>
                          <a:effectLst/>
                          <a:latin typeface="+mn-lt"/>
                          <a:ea typeface="+mn-ea"/>
                          <a:cs typeface="+mn-cs"/>
                        </a:rPr>
                        <a:t>11</a:t>
                      </a:r>
                      <a:endParaRPr lang="en-US" sz="2100" b="0" kern="1200" dirty="0">
                        <a:solidFill>
                          <a:schemeClr val="dk1"/>
                        </a:solidFill>
                        <a:effectLst/>
                        <a:latin typeface="+mn-lt"/>
                        <a:ea typeface="+mn-ea"/>
                        <a:cs typeface="+mn-cs"/>
                      </a:endParaRPr>
                    </a:p>
                  </a:txBody>
                  <a:tcPr/>
                </a:tc>
                <a:tc>
                  <a:txBody>
                    <a:bodyPr/>
                    <a:lstStyle/>
                    <a:p>
                      <a:pPr marL="0" marR="0" indent="0" algn="ctr" defTabSz="914400" rtl="0" eaLnBrk="1" fontAlgn="auto" latinLnBrk="0" hangingPunct="1">
                        <a:lnSpc>
                          <a:spcPct val="107000"/>
                        </a:lnSpc>
                        <a:spcBef>
                          <a:spcPts val="0"/>
                        </a:spcBef>
                        <a:spcAft>
                          <a:spcPts val="800"/>
                        </a:spcAft>
                        <a:buClrTx/>
                        <a:buSzTx/>
                        <a:buFontTx/>
                        <a:buNone/>
                        <a:tabLst/>
                        <a:defRPr/>
                      </a:pPr>
                      <a:r>
                        <a:rPr lang="en-US" sz="2100" b="0" kern="1200" dirty="0" smtClean="0">
                          <a:solidFill>
                            <a:schemeClr val="dk1"/>
                          </a:solidFill>
                          <a:effectLst/>
                          <a:latin typeface="+mn-lt"/>
                          <a:ea typeface="+mn-ea"/>
                          <a:cs typeface="+mn-cs"/>
                        </a:rPr>
                        <a:t>+8220</a:t>
                      </a:r>
                    </a:p>
                  </a:txBody>
                  <a:tcPr/>
                </a:tc>
                <a:tc>
                  <a:txBody>
                    <a:bodyPr/>
                    <a:lstStyle/>
                    <a:p>
                      <a:pPr algn="ctr"/>
                      <a:r>
                        <a:rPr lang="en-US" b="0" dirty="0" smtClean="0">
                          <a:solidFill>
                            <a:schemeClr val="tx1"/>
                          </a:solidFill>
                        </a:rPr>
                        <a:t>+7620</a:t>
                      </a:r>
                      <a:endParaRPr lang="en-US" b="0" dirty="0">
                        <a:solidFill>
                          <a:schemeClr val="tx1"/>
                        </a:solidFill>
                      </a:endParaRPr>
                    </a:p>
                  </a:txBody>
                  <a:tcPr/>
                </a:tc>
                <a:extLst>
                  <a:ext uri="{0D108BD9-81ED-4DB2-BD59-A6C34878D82A}">
                    <a16:rowId xmlns:a16="http://schemas.microsoft.com/office/drawing/2014/main" xmlns="" val="244358828"/>
                  </a:ext>
                </a:extLst>
              </a:tr>
            </a:tbl>
          </a:graphicData>
        </a:graphic>
      </p:graphicFrame>
    </p:spTree>
    <p:extLst>
      <p:ext uri="{BB962C8B-B14F-4D97-AF65-F5344CB8AC3E}">
        <p14:creationId xmlns:p14="http://schemas.microsoft.com/office/powerpoint/2010/main" val="14900305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2EAED5-A6FA-4C68-BB21-E0DD4B7762ED}"/>
              </a:ext>
            </a:extLst>
          </p:cNvPr>
          <p:cNvSpPr>
            <a:spLocks noGrp="1"/>
          </p:cNvSpPr>
          <p:nvPr>
            <p:ph type="title"/>
          </p:nvPr>
        </p:nvSpPr>
        <p:spPr/>
        <p:txBody>
          <a:bodyPr>
            <a:normAutofit/>
          </a:bodyPr>
          <a:lstStyle/>
          <a:p>
            <a:r>
              <a:rPr lang="en-US" sz="3200" b="1" cap="all" dirty="0">
                <a:solidFill>
                  <a:schemeClr val="tx1"/>
                </a:solidFill>
                <a:ea typeface="+mj-lt"/>
                <a:cs typeface="+mj-lt"/>
              </a:rPr>
              <a:t>Heat treatment of dies </a:t>
            </a:r>
            <a:endParaRPr lang="en-US" sz="3200" b="1">
              <a:solidFill>
                <a:schemeClr val="tx1"/>
              </a:solidFill>
              <a:ea typeface="+mj-lt"/>
              <a:cs typeface="+mj-lt"/>
            </a:endParaRPr>
          </a:p>
        </p:txBody>
      </p:sp>
      <p:sp>
        <p:nvSpPr>
          <p:cNvPr id="3" name="Content Placeholder 2">
            <a:extLst>
              <a:ext uri="{FF2B5EF4-FFF2-40B4-BE49-F238E27FC236}">
                <a16:creationId xmlns:a16="http://schemas.microsoft.com/office/drawing/2014/main" xmlns="" id="{65420C83-CB4F-41EA-9A0C-3517AA9A6E53}"/>
              </a:ext>
            </a:extLst>
          </p:cNvPr>
          <p:cNvSpPr>
            <a:spLocks noGrp="1"/>
          </p:cNvSpPr>
          <p:nvPr>
            <p:ph idx="1"/>
          </p:nvPr>
        </p:nvSpPr>
        <p:spPr/>
        <p:txBody>
          <a:bodyPr vert="horz" lIns="91440" tIns="45720" rIns="91440" bIns="45720" rtlCol="0" anchor="t">
            <a:normAutofit/>
          </a:bodyPr>
          <a:lstStyle/>
          <a:p>
            <a:r>
              <a:rPr lang="en-US" dirty="0">
                <a:latin typeface="Times New Roman"/>
                <a:ea typeface="+mn-lt"/>
                <a:cs typeface="+mn-lt"/>
              </a:rPr>
              <a:t> Material selection was based on Rockwell's hardness of different types as shown in Fig. In order to choose accordingly. The most suitable option is </a:t>
            </a:r>
            <a:r>
              <a:rPr lang="en-US" b="1" dirty="0">
                <a:latin typeface="Times New Roman"/>
                <a:ea typeface="+mn-lt"/>
                <a:cs typeface="+mn-lt"/>
              </a:rPr>
              <a:t>AISI 4140 steel</a:t>
            </a:r>
            <a:r>
              <a:rPr lang="en-US" dirty="0">
                <a:latin typeface="Times New Roman"/>
                <a:ea typeface="+mn-lt"/>
                <a:cs typeface="+mn-lt"/>
              </a:rPr>
              <a:t>. </a:t>
            </a:r>
            <a:endParaRPr lang="en-US">
              <a:latin typeface="Times New Roman"/>
              <a:cs typeface="Times New Roman"/>
            </a:endParaRPr>
          </a:p>
          <a:p>
            <a:r>
              <a:rPr lang="en-US" dirty="0">
                <a:latin typeface="Times New Roman"/>
                <a:ea typeface="+mn-lt"/>
                <a:cs typeface="+mn-lt"/>
              </a:rPr>
              <a:t>For AISI 4140 steel, quenching typically:</a:t>
            </a:r>
            <a:endParaRPr lang="en-US">
              <a:latin typeface="Times New Roman"/>
              <a:cs typeface="Times New Roman"/>
            </a:endParaRPr>
          </a:p>
          <a:p>
            <a:pPr marL="0" indent="0">
              <a:buNone/>
            </a:pPr>
            <a:r>
              <a:rPr lang="en-US" dirty="0">
                <a:latin typeface="Times New Roman"/>
                <a:ea typeface="+mn-lt"/>
                <a:cs typeface="+mn-lt"/>
              </a:rPr>
              <a:t>       1570°F (855°C) for 1 hour .</a:t>
            </a:r>
            <a:endParaRPr lang="en-US">
              <a:latin typeface="Times New Roman"/>
              <a:cs typeface="Times New Roman"/>
            </a:endParaRPr>
          </a:p>
          <a:p>
            <a:r>
              <a:rPr lang="en-US" dirty="0">
                <a:latin typeface="Times New Roman"/>
                <a:ea typeface="+mn-lt"/>
                <a:cs typeface="+mn-lt"/>
              </a:rPr>
              <a:t> Then tempering to increase the ductility :</a:t>
            </a:r>
            <a:endParaRPr lang="en-US">
              <a:latin typeface="Times New Roman"/>
              <a:cs typeface="Times New Roman"/>
            </a:endParaRPr>
          </a:p>
          <a:p>
            <a:pPr marL="0" indent="0">
              <a:buNone/>
            </a:pPr>
            <a:r>
              <a:rPr lang="en-US" dirty="0">
                <a:latin typeface="Times New Roman"/>
                <a:ea typeface="+mn-lt"/>
                <a:cs typeface="+mn-lt"/>
              </a:rPr>
              <a:t>    1000°F (540°C)</a:t>
            </a:r>
            <a:endParaRPr lang="en-US">
              <a:latin typeface="Times New Roman"/>
              <a:cs typeface="Times New Roman"/>
            </a:endParaRPr>
          </a:p>
          <a:p>
            <a:pPr marL="0" indent="0">
              <a:buNone/>
            </a:pPr>
            <a:endParaRPr lang="en-US" dirty="0">
              <a:latin typeface="Times New Roman"/>
              <a:cs typeface="Times New Roman"/>
            </a:endParaRPr>
          </a:p>
          <a:p>
            <a:endParaRPr lang="en-US" dirty="0">
              <a:latin typeface="Times New Roman"/>
              <a:cs typeface="Times New Roman"/>
            </a:endParaRPr>
          </a:p>
        </p:txBody>
      </p:sp>
      <p:pic>
        <p:nvPicPr>
          <p:cNvPr id="4" name="Picture 4" descr="Table&#10;&#10;Description automatically generated">
            <a:extLst>
              <a:ext uri="{FF2B5EF4-FFF2-40B4-BE49-F238E27FC236}">
                <a16:creationId xmlns:a16="http://schemas.microsoft.com/office/drawing/2014/main" xmlns="" id="{6208672D-D905-4F54-9C7A-CEEE8C37CAF2}"/>
              </a:ext>
            </a:extLst>
          </p:cNvPr>
          <p:cNvPicPr>
            <a:picLocks noChangeAspect="1"/>
          </p:cNvPicPr>
          <p:nvPr/>
        </p:nvPicPr>
        <p:blipFill>
          <a:blip r:embed="rId2"/>
          <a:stretch>
            <a:fillRect/>
          </a:stretch>
        </p:blipFill>
        <p:spPr>
          <a:xfrm>
            <a:off x="6377796" y="3482668"/>
            <a:ext cx="5014822" cy="28400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5293830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78F6DC1F-9116-4111-8F58-6FEE4E71C2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26E4B1AE-C79F-4C53-9482-446EC01BCCD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xmlns="" id="{8BBEE11D-45F2-44BA-9B24-8066B8B3BE5C}"/>
              </a:ext>
            </a:extLst>
          </p:cNvPr>
          <p:cNvSpPr>
            <a:spLocks noGrp="1"/>
          </p:cNvSpPr>
          <p:nvPr>
            <p:ph type="title"/>
          </p:nvPr>
        </p:nvSpPr>
        <p:spPr>
          <a:xfrm>
            <a:off x="353561" y="922554"/>
            <a:ext cx="2947482" cy="4601183"/>
          </a:xfrm>
        </p:spPr>
        <p:txBody>
          <a:bodyPr>
            <a:normAutofit/>
          </a:bodyPr>
          <a:lstStyle/>
          <a:p>
            <a:r>
              <a:rPr lang="en-US" b="1" cap="all" dirty="0">
                <a:solidFill>
                  <a:schemeClr val="tx1"/>
                </a:solidFill>
                <a:ea typeface="+mj-lt"/>
                <a:cs typeface="+mj-lt"/>
              </a:rPr>
              <a:t> design</a:t>
            </a:r>
            <a:endParaRPr lang="en-US" b="1">
              <a:solidFill>
                <a:schemeClr val="tx1"/>
              </a:solidFill>
            </a:endParaRPr>
          </a:p>
        </p:txBody>
      </p:sp>
      <p:sp>
        <p:nvSpPr>
          <p:cNvPr id="3" name="Content Placeholder 2">
            <a:extLst>
              <a:ext uri="{FF2B5EF4-FFF2-40B4-BE49-F238E27FC236}">
                <a16:creationId xmlns:a16="http://schemas.microsoft.com/office/drawing/2014/main" xmlns="" id="{668D251C-D511-4EC0-921D-CF9892AB8028}"/>
              </a:ext>
            </a:extLst>
          </p:cNvPr>
          <p:cNvSpPr>
            <a:spLocks noGrp="1"/>
          </p:cNvSpPr>
          <p:nvPr>
            <p:ph idx="1"/>
          </p:nvPr>
        </p:nvSpPr>
        <p:spPr>
          <a:xfrm>
            <a:off x="3639230" y="864108"/>
            <a:ext cx="4103475" cy="5120640"/>
          </a:xfrm>
        </p:spPr>
        <p:txBody>
          <a:bodyPr vert="horz" lIns="91440" tIns="45720" rIns="91440" bIns="45720" rtlCol="0">
            <a:normAutofit/>
          </a:bodyPr>
          <a:lstStyle/>
          <a:p>
            <a:pPr marL="0" indent="0">
              <a:buNone/>
            </a:pPr>
            <a:r>
              <a:rPr lang="en-US" sz="2400" dirty="0">
                <a:latin typeface="Times New Roman"/>
                <a:ea typeface="+mn-lt"/>
                <a:cs typeface="+mn-lt"/>
              </a:rPr>
              <a:t>•The calculation was implemented  based on the type of the sheet metal, AISI 1010 Carbon Steel UTS=356MPA,</a:t>
            </a:r>
            <a:endParaRPr lang="en-US" sz="2400" dirty="0">
              <a:latin typeface="Times New Roman"/>
              <a:cs typeface="Times New Roman"/>
            </a:endParaRPr>
          </a:p>
          <a:p>
            <a:pPr marL="0" indent="0">
              <a:buNone/>
            </a:pPr>
            <a:r>
              <a:rPr lang="en-US" sz="2400">
                <a:latin typeface="Times New Roman"/>
                <a:ea typeface="+mn-lt"/>
                <a:cs typeface="+mn-lt"/>
              </a:rPr>
              <a:t>• S = 241</a:t>
            </a:r>
            <a:r>
              <a:rPr lang="en-US" sz="2400" dirty="0">
                <a:latin typeface="Times New Roman"/>
                <a:ea typeface="+mn-lt"/>
                <a:cs typeface="+mn-lt"/>
              </a:rPr>
              <a:t>MPA .</a:t>
            </a:r>
            <a:endParaRPr lang="en-US" sz="2400" dirty="0">
              <a:latin typeface="Times New Roman"/>
              <a:cs typeface="Times New Roman"/>
            </a:endParaRPr>
          </a:p>
          <a:p>
            <a:pPr marL="0" indent="0">
              <a:buNone/>
            </a:pPr>
            <a:r>
              <a:rPr lang="en-US" sz="2400" dirty="0">
                <a:latin typeface="Times New Roman"/>
                <a:ea typeface="+mn-lt"/>
                <a:cs typeface="+mn-lt"/>
              </a:rPr>
              <a:t>• As for the dimensions of the piece, this shape was adopted </a:t>
            </a:r>
            <a:endParaRPr lang="en-US" sz="2400" dirty="0">
              <a:latin typeface="Times New Roman"/>
              <a:cs typeface="Times New Roman"/>
            </a:endParaRPr>
          </a:p>
          <a:p>
            <a:endParaRPr lang="en-US" sz="2400" dirty="0">
              <a:latin typeface="Times New Roman"/>
              <a:cs typeface="Times New Roman"/>
            </a:endParaRPr>
          </a:p>
        </p:txBody>
      </p:sp>
      <p:pic>
        <p:nvPicPr>
          <p:cNvPr id="4" name="Picture 4" descr="Diagram&#10;&#10;Description automatically generated">
            <a:extLst>
              <a:ext uri="{FF2B5EF4-FFF2-40B4-BE49-F238E27FC236}">
                <a16:creationId xmlns:a16="http://schemas.microsoft.com/office/drawing/2014/main" xmlns="" id="{288095CE-BE97-40CE-BAED-816DC8DE2943}"/>
              </a:ext>
            </a:extLst>
          </p:cNvPr>
          <p:cNvPicPr>
            <a:picLocks noChangeAspect="1"/>
          </p:cNvPicPr>
          <p:nvPr/>
        </p:nvPicPr>
        <p:blipFill>
          <a:blip r:embed="rId2"/>
          <a:stretch>
            <a:fillRect/>
          </a:stretch>
        </p:blipFill>
        <p:spPr>
          <a:xfrm>
            <a:off x="7947516" y="2013052"/>
            <a:ext cx="3474720" cy="283189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13" name="Rectangle 12">
            <a:extLst>
              <a:ext uri="{FF2B5EF4-FFF2-40B4-BE49-F238E27FC236}">
                <a16:creationId xmlns:a16="http://schemas.microsoft.com/office/drawing/2014/main" xmlns="" id="{7B9BC52A-979C-4CAD-A00D-2D6E821B2E3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696679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FCB7987D-7806-44BF-94FC-E039F57030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4683E798-38DE-4ECB-912E-B2689E29608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xmlns="" id="{51987B45-46DB-4E2A-9C36-B7A91D0A7782}"/>
              </a:ext>
            </a:extLst>
          </p:cNvPr>
          <p:cNvSpPr>
            <a:spLocks noGrp="1"/>
          </p:cNvSpPr>
          <p:nvPr>
            <p:ph type="title"/>
          </p:nvPr>
        </p:nvSpPr>
        <p:spPr>
          <a:xfrm>
            <a:off x="367938" y="1253234"/>
            <a:ext cx="2947482" cy="1022678"/>
          </a:xfrm>
        </p:spPr>
        <p:txBody>
          <a:bodyPr anchor="b">
            <a:normAutofit/>
          </a:bodyPr>
          <a:lstStyle/>
          <a:p>
            <a:r>
              <a:rPr lang="en-US" sz="2200" b="1" cap="all" dirty="0">
                <a:solidFill>
                  <a:schemeClr val="tx1"/>
                </a:solidFill>
                <a:ea typeface="+mj-lt"/>
                <a:cs typeface="+mj-lt"/>
              </a:rPr>
              <a:t>Calculation of the Blanking  and piercing die</a:t>
            </a:r>
            <a:endParaRPr lang="en-US" sz="2200" b="1">
              <a:solidFill>
                <a:schemeClr val="tx1"/>
              </a:solidFill>
            </a:endParaRPr>
          </a:p>
        </p:txBody>
      </p:sp>
      <p:sp>
        <p:nvSpPr>
          <p:cNvPr id="3" name="Content Placeholder 2">
            <a:extLst>
              <a:ext uri="{FF2B5EF4-FFF2-40B4-BE49-F238E27FC236}">
                <a16:creationId xmlns:a16="http://schemas.microsoft.com/office/drawing/2014/main" xmlns="" id="{41BCA33C-4F46-44B8-94D6-2309F72477C7}"/>
              </a:ext>
            </a:extLst>
          </p:cNvPr>
          <p:cNvSpPr>
            <a:spLocks noGrp="1"/>
          </p:cNvSpPr>
          <p:nvPr>
            <p:ph idx="1"/>
          </p:nvPr>
        </p:nvSpPr>
        <p:spPr>
          <a:xfrm>
            <a:off x="195411" y="2678478"/>
            <a:ext cx="2947482" cy="2408291"/>
          </a:xfrm>
        </p:spPr>
        <p:txBody>
          <a:bodyPr vert="horz" lIns="91440" tIns="45720" rIns="91440" bIns="45720" rtlCol="0" anchor="t">
            <a:normAutofit fontScale="92500"/>
          </a:bodyPr>
          <a:lstStyle/>
          <a:p>
            <a:r>
              <a:rPr lang="en-US" sz="2400" b="1" dirty="0">
                <a:solidFill>
                  <a:schemeClr val="tx1"/>
                </a:solidFill>
                <a:ea typeface="+mn-lt"/>
                <a:cs typeface="+mn-lt"/>
              </a:rPr>
              <a:t>F = S × A</a:t>
            </a:r>
            <a:endParaRPr lang="en-US" sz="2400" dirty="0">
              <a:solidFill>
                <a:schemeClr val="tx1"/>
              </a:solidFill>
            </a:endParaRPr>
          </a:p>
          <a:p>
            <a:r>
              <a:rPr lang="en-US" sz="2400" dirty="0">
                <a:solidFill>
                  <a:schemeClr val="tx1"/>
                </a:solidFill>
                <a:ea typeface="+mn-lt"/>
                <a:cs typeface="+mn-lt"/>
              </a:rPr>
              <a:t>For rectangular cuts  A </a:t>
            </a:r>
            <a:r>
              <a:rPr lang="en-US" sz="2400" b="1" dirty="0">
                <a:solidFill>
                  <a:schemeClr val="tx1"/>
                </a:solidFill>
                <a:ea typeface="+mn-lt"/>
                <a:cs typeface="+mn-lt"/>
              </a:rPr>
              <a:t>= (2L + 2W) × T </a:t>
            </a:r>
            <a:r>
              <a:rPr lang="en-US" sz="2400" dirty="0">
                <a:solidFill>
                  <a:schemeClr val="tx1"/>
                </a:solidFill>
                <a:ea typeface="+mn-lt"/>
                <a:cs typeface="+mn-lt"/>
              </a:rPr>
              <a:t> </a:t>
            </a:r>
            <a:endParaRPr lang="en-US" sz="2400" dirty="0">
              <a:solidFill>
                <a:schemeClr val="tx1"/>
              </a:solidFill>
            </a:endParaRPr>
          </a:p>
          <a:p>
            <a:r>
              <a:rPr lang="en-US" sz="2400" dirty="0">
                <a:solidFill>
                  <a:schemeClr val="tx1"/>
                </a:solidFill>
                <a:ea typeface="+mn-lt"/>
                <a:cs typeface="+mn-lt"/>
              </a:rPr>
              <a:t>For round cuts   </a:t>
            </a:r>
            <a:r>
              <a:rPr lang="en-US" sz="2400" b="1" dirty="0">
                <a:solidFill>
                  <a:schemeClr val="tx1"/>
                </a:solidFill>
                <a:ea typeface="+mn-lt"/>
                <a:cs typeface="+mn-lt"/>
              </a:rPr>
              <a:t>A=3.1416×D×T</a:t>
            </a:r>
            <a:endParaRPr lang="en-US" sz="2400" dirty="0">
              <a:solidFill>
                <a:schemeClr val="tx1"/>
              </a:solidFill>
            </a:endParaRPr>
          </a:p>
          <a:p>
            <a:endParaRPr lang="en-US" sz="2400" dirty="0">
              <a:solidFill>
                <a:schemeClr val="tx1"/>
              </a:solidFill>
            </a:endParaRPr>
          </a:p>
          <a:p>
            <a:endParaRPr lang="en-US" sz="2400" dirty="0">
              <a:solidFill>
                <a:schemeClr val="tx1"/>
              </a:solidFill>
            </a:endParaRPr>
          </a:p>
        </p:txBody>
      </p:sp>
      <p:sp>
        <p:nvSpPr>
          <p:cNvPr id="14" name="Rectangle 13">
            <a:extLst>
              <a:ext uri="{FF2B5EF4-FFF2-40B4-BE49-F238E27FC236}">
                <a16:creationId xmlns:a16="http://schemas.microsoft.com/office/drawing/2014/main" xmlns="" id="{DEADE9E9-F720-493E-8302-358E74E6608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Table 4">
            <a:extLst>
              <a:ext uri="{FF2B5EF4-FFF2-40B4-BE49-F238E27FC236}">
                <a16:creationId xmlns:a16="http://schemas.microsoft.com/office/drawing/2014/main" xmlns="" id="{F0F88B7A-23A1-494F-A78B-B5EF3BD1D64E}"/>
              </a:ext>
            </a:extLst>
          </p:cNvPr>
          <p:cNvGraphicFramePr>
            <a:graphicFrameLocks noGrp="1"/>
          </p:cNvGraphicFramePr>
          <p:nvPr>
            <p:extLst>
              <p:ext uri="{D42A27DB-BD31-4B8C-83A1-F6EECF244321}">
                <p14:modId xmlns:p14="http://schemas.microsoft.com/office/powerpoint/2010/main" val="827885458"/>
              </p:ext>
            </p:extLst>
          </p:nvPr>
        </p:nvGraphicFramePr>
        <p:xfrm>
          <a:off x="3778897" y="1082526"/>
          <a:ext cx="7772400" cy="46649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xmlns="" val="269531332"/>
                    </a:ext>
                  </a:extLst>
                </a:gridCol>
                <a:gridCol w="3068883">
                  <a:extLst>
                    <a:ext uri="{9D8B030D-6E8A-4147-A177-3AD203B41FA5}">
                      <a16:colId xmlns:a16="http://schemas.microsoft.com/office/drawing/2014/main" xmlns="" val="3570698704"/>
                    </a:ext>
                  </a:extLst>
                </a:gridCol>
                <a:gridCol w="2417517">
                  <a:extLst>
                    <a:ext uri="{9D8B030D-6E8A-4147-A177-3AD203B41FA5}">
                      <a16:colId xmlns:a16="http://schemas.microsoft.com/office/drawing/2014/main" xmlns="" val="2989061382"/>
                    </a:ext>
                  </a:extLst>
                </a:gridCol>
              </a:tblGrid>
              <a:tr h="1370332">
                <a:tc>
                  <a:txBody>
                    <a:bodyPr/>
                    <a:lstStyle/>
                    <a:p>
                      <a:pPr marL="0" algn="ctr" rtl="0" latinLnBrk="0">
                        <a:spcBef>
                          <a:spcPts val="0"/>
                        </a:spcBef>
                        <a:spcAft>
                          <a:spcPts val="0"/>
                        </a:spcAft>
                      </a:pPr>
                      <a:r>
                        <a:rPr lang="en-US" sz="2400" kern="1200" dirty="0">
                          <a:effectLst/>
                        </a:rPr>
                        <a:t>TYPE OF CUT</a:t>
                      </a:r>
                      <a:endParaRPr lang="en-US" sz="2400" dirty="0">
                        <a:effectLst/>
                      </a:endParaRPr>
                    </a:p>
                  </a:txBody>
                  <a:tcPr marL="0" marR="0" marT="0" marB="0" anchor="ctr"/>
                </a:tc>
                <a:tc>
                  <a:txBody>
                    <a:bodyPr/>
                    <a:lstStyle/>
                    <a:p>
                      <a:pPr marL="0" algn="ctr" rtl="0" latinLnBrk="0">
                        <a:spcBef>
                          <a:spcPts val="0"/>
                        </a:spcBef>
                        <a:spcAft>
                          <a:spcPts val="0"/>
                        </a:spcAft>
                      </a:pPr>
                      <a:r>
                        <a:rPr lang="en-US" sz="2400" kern="1200" dirty="0">
                          <a:effectLst/>
                        </a:rPr>
                        <a:t>FOR RECTANGULAR CUT (BLANKING )</a:t>
                      </a:r>
                      <a:endParaRPr lang="en-US" sz="2400" dirty="0">
                        <a:effectLst/>
                      </a:endParaRPr>
                    </a:p>
                  </a:txBody>
                  <a:tcPr marL="0" marR="0" marT="0" marB="0" anchor="ctr"/>
                </a:tc>
                <a:tc>
                  <a:txBody>
                    <a:bodyPr/>
                    <a:lstStyle/>
                    <a:p>
                      <a:pPr marL="0" algn="ctr" rtl="0" latinLnBrk="0">
                        <a:spcBef>
                          <a:spcPts val="0"/>
                        </a:spcBef>
                        <a:spcAft>
                          <a:spcPts val="0"/>
                        </a:spcAft>
                      </a:pPr>
                      <a:r>
                        <a:rPr lang="en-US" sz="2400" kern="1200" dirty="0">
                          <a:effectLst/>
                        </a:rPr>
                        <a:t>FOR ROUND CUT (PIERCING)</a:t>
                      </a:r>
                      <a:endParaRPr lang="en-US" sz="2400" dirty="0">
                        <a:effectLst/>
                      </a:endParaRPr>
                    </a:p>
                  </a:txBody>
                  <a:tcPr marL="0" marR="0" marT="0" marB="0" anchor="ctr"/>
                </a:tc>
                <a:extLst>
                  <a:ext uri="{0D108BD9-81ED-4DB2-BD59-A6C34878D82A}">
                    <a16:rowId xmlns:a16="http://schemas.microsoft.com/office/drawing/2014/main" xmlns="" val="585303456"/>
                  </a:ext>
                </a:extLst>
              </a:tr>
              <a:tr h="495652">
                <a:tc>
                  <a:txBody>
                    <a:bodyPr/>
                    <a:lstStyle/>
                    <a:p>
                      <a:pPr marL="0" algn="ctr" rtl="0" latinLnBrk="0">
                        <a:spcBef>
                          <a:spcPts val="0"/>
                        </a:spcBef>
                        <a:spcAft>
                          <a:spcPts val="0"/>
                        </a:spcAft>
                      </a:pPr>
                      <a:r>
                        <a:rPr lang="en-US" sz="2400" dirty="0">
                          <a:effectLst/>
                        </a:rPr>
                        <a:t>Area</a:t>
                      </a:r>
                    </a:p>
                  </a:txBody>
                  <a:tcPr marL="0" marR="0" marT="0" marB="0" anchor="ctr"/>
                </a:tc>
                <a:tc>
                  <a:txBody>
                    <a:bodyPr/>
                    <a:lstStyle/>
                    <a:p>
                      <a:pPr marL="0" algn="ctr" rtl="0" latinLnBrk="0">
                        <a:spcBef>
                          <a:spcPts val="0"/>
                        </a:spcBef>
                        <a:spcAft>
                          <a:spcPts val="0"/>
                        </a:spcAft>
                      </a:pPr>
                      <a:r>
                        <a:rPr lang="en-US" sz="2400">
                          <a:effectLst/>
                        </a:rPr>
                        <a:t>  342.8 </a:t>
                      </a:r>
                      <a:r>
                        <a:rPr lang="en-US" sz="2400" kern="1200" dirty="0">
                          <a:effectLst/>
                        </a:rPr>
                        <a:t>𝒎𝒎𝟐</a:t>
                      </a:r>
                      <a:endParaRPr lang="en-US" sz="2400" dirty="0">
                        <a:effectLst/>
                      </a:endParaRPr>
                    </a:p>
                  </a:txBody>
                  <a:tcPr marL="0" marR="0" marT="0" marB="0" anchor="ctr"/>
                </a:tc>
                <a:tc>
                  <a:txBody>
                    <a:bodyPr/>
                    <a:lstStyle/>
                    <a:p>
                      <a:pPr marL="0" algn="ctr" rtl="0" latinLnBrk="0">
                        <a:spcBef>
                          <a:spcPts val="0"/>
                        </a:spcBef>
                        <a:spcAft>
                          <a:spcPts val="0"/>
                        </a:spcAft>
                      </a:pPr>
                      <a:r>
                        <a:rPr lang="en-US" sz="2400" dirty="0">
                          <a:effectLst/>
                        </a:rPr>
                        <a:t>18.85</a:t>
                      </a:r>
                      <a:r>
                        <a:rPr lang="en-US" sz="2400" kern="1200" dirty="0">
                          <a:effectLst/>
                        </a:rPr>
                        <a:t>𝒎𝒎𝟐</a:t>
                      </a:r>
                      <a:endParaRPr lang="en-US" sz="2400" dirty="0">
                        <a:effectLst/>
                      </a:endParaRPr>
                    </a:p>
                  </a:txBody>
                  <a:tcPr marL="0" marR="0" marT="0" marB="0" anchor="ctr"/>
                </a:tc>
                <a:extLst>
                  <a:ext uri="{0D108BD9-81ED-4DB2-BD59-A6C34878D82A}">
                    <a16:rowId xmlns:a16="http://schemas.microsoft.com/office/drawing/2014/main" xmlns="" val="2672939519"/>
                  </a:ext>
                </a:extLst>
              </a:tr>
              <a:tr h="932992">
                <a:tc>
                  <a:txBody>
                    <a:bodyPr/>
                    <a:lstStyle/>
                    <a:p>
                      <a:pPr marL="0" algn="ctr" rtl="0" latinLnBrk="0">
                        <a:spcBef>
                          <a:spcPts val="0"/>
                        </a:spcBef>
                        <a:spcAft>
                          <a:spcPts val="0"/>
                        </a:spcAft>
                      </a:pPr>
                      <a:r>
                        <a:rPr lang="en-US" sz="2400" dirty="0">
                          <a:effectLst/>
                        </a:rPr>
                        <a:t>Shear strength (S)</a:t>
                      </a:r>
                    </a:p>
                  </a:txBody>
                  <a:tcPr marL="0" marR="0" marT="0" marB="0" anchor="ctr"/>
                </a:tc>
                <a:tc>
                  <a:txBody>
                    <a:bodyPr/>
                    <a:lstStyle/>
                    <a:p>
                      <a:pPr marL="0" algn="ctr" rtl="0" latinLnBrk="0">
                        <a:spcBef>
                          <a:spcPts val="0"/>
                        </a:spcBef>
                        <a:spcAft>
                          <a:spcPts val="0"/>
                        </a:spcAft>
                      </a:pPr>
                      <a:r>
                        <a:rPr lang="en-US" sz="2400">
                          <a:effectLst/>
                        </a:rPr>
                        <a:t> 241 MPa</a:t>
                      </a:r>
                    </a:p>
                  </a:txBody>
                  <a:tcPr marL="0" marR="0" marT="0" marB="0" anchor="ctr"/>
                </a:tc>
                <a:tc>
                  <a:txBody>
                    <a:bodyPr/>
                    <a:lstStyle/>
                    <a:p>
                      <a:pPr marL="0" algn="ctr" rtl="0" latinLnBrk="0">
                        <a:spcBef>
                          <a:spcPts val="0"/>
                        </a:spcBef>
                        <a:spcAft>
                          <a:spcPts val="0"/>
                        </a:spcAft>
                      </a:pPr>
                      <a:r>
                        <a:rPr lang="en-US" sz="2400" dirty="0">
                          <a:effectLst/>
                        </a:rPr>
                        <a:t>241 MPa</a:t>
                      </a:r>
                    </a:p>
                  </a:txBody>
                  <a:tcPr marL="0" marR="0" marT="0" marB="0" anchor="ctr"/>
                </a:tc>
                <a:extLst>
                  <a:ext uri="{0D108BD9-81ED-4DB2-BD59-A6C34878D82A}">
                    <a16:rowId xmlns:a16="http://schemas.microsoft.com/office/drawing/2014/main" xmlns="" val="1761457528"/>
                  </a:ext>
                </a:extLst>
              </a:tr>
              <a:tr h="495652">
                <a:tc>
                  <a:txBody>
                    <a:bodyPr/>
                    <a:lstStyle/>
                    <a:p>
                      <a:pPr marL="0" algn="ctr" rtl="0" latinLnBrk="0">
                        <a:spcBef>
                          <a:spcPts val="0"/>
                        </a:spcBef>
                        <a:spcAft>
                          <a:spcPts val="0"/>
                        </a:spcAft>
                      </a:pPr>
                      <a:r>
                        <a:rPr lang="en-US" sz="2400" dirty="0">
                          <a:effectLst/>
                        </a:rPr>
                        <a:t>Force</a:t>
                      </a:r>
                    </a:p>
                  </a:txBody>
                  <a:tcPr marL="0" marR="0" marT="0" marB="0" anchor="ctr"/>
                </a:tc>
                <a:tc>
                  <a:txBody>
                    <a:bodyPr/>
                    <a:lstStyle/>
                    <a:p>
                      <a:pPr marL="0" algn="ctr" rtl="0" latinLnBrk="0">
                        <a:spcBef>
                          <a:spcPts val="0"/>
                        </a:spcBef>
                        <a:spcAft>
                          <a:spcPts val="0"/>
                        </a:spcAft>
                      </a:pPr>
                      <a:r>
                        <a:rPr lang="en-US" sz="2400" dirty="0">
                          <a:effectLst/>
                        </a:rPr>
                        <a:t>82614.8 N</a:t>
                      </a:r>
                    </a:p>
                  </a:txBody>
                  <a:tcPr marL="0" marR="0" marT="0" marB="0" anchor="ctr"/>
                </a:tc>
                <a:tc>
                  <a:txBody>
                    <a:bodyPr/>
                    <a:lstStyle/>
                    <a:p>
                      <a:pPr marL="0" algn="ctr" rtl="0" latinLnBrk="0">
                        <a:spcBef>
                          <a:spcPts val="0"/>
                        </a:spcBef>
                        <a:spcAft>
                          <a:spcPts val="0"/>
                        </a:spcAft>
                      </a:pPr>
                      <a:r>
                        <a:rPr lang="en-US" sz="2400" dirty="0">
                          <a:effectLst/>
                        </a:rPr>
                        <a:t>4542.75 N</a:t>
                      </a:r>
                    </a:p>
                  </a:txBody>
                  <a:tcPr marL="0" marR="0" marT="0" marB="0" anchor="ctr"/>
                </a:tc>
                <a:extLst>
                  <a:ext uri="{0D108BD9-81ED-4DB2-BD59-A6C34878D82A}">
                    <a16:rowId xmlns:a16="http://schemas.microsoft.com/office/drawing/2014/main" xmlns="" val="873521839"/>
                  </a:ext>
                </a:extLst>
              </a:tr>
              <a:tr h="1370332">
                <a:tc>
                  <a:txBody>
                    <a:bodyPr/>
                    <a:lstStyle/>
                    <a:p>
                      <a:pPr marL="0" algn="ctr" rtl="0" latinLnBrk="0">
                        <a:spcBef>
                          <a:spcPts val="0"/>
                        </a:spcBef>
                        <a:spcAft>
                          <a:spcPts val="0"/>
                        </a:spcAft>
                      </a:pPr>
                      <a:r>
                        <a:rPr lang="en-US" sz="2400" dirty="0">
                          <a:effectLst/>
                        </a:rPr>
                        <a:t>Force of </a:t>
                      </a:r>
                      <a:r>
                        <a:rPr lang="en-US" sz="2400">
                          <a:effectLst/>
                        </a:rPr>
                        <a:t>blanking</a:t>
                      </a:r>
                      <a:r>
                        <a:rPr lang="en-US" sz="2400" dirty="0">
                          <a:effectLst/>
                        </a:rPr>
                        <a:t> &amp;piercing </a:t>
                      </a:r>
                    </a:p>
                  </a:txBody>
                  <a:tcPr marL="0" marR="0" marT="0" marB="0" anchor="ctr"/>
                </a:tc>
                <a:tc gridSpan="2">
                  <a:txBody>
                    <a:bodyPr/>
                    <a:lstStyle/>
                    <a:p>
                      <a:pPr marL="0" algn="ctr" rtl="0" eaLnBrk="1" latinLnBrk="0" hangingPunct="1">
                        <a:spcBef>
                          <a:spcPts val="0"/>
                        </a:spcBef>
                        <a:spcAft>
                          <a:spcPts val="0"/>
                        </a:spcAft>
                      </a:pPr>
                      <a:r>
                        <a:rPr lang="en-US" sz="2400" dirty="0">
                          <a:effectLst/>
                        </a:rPr>
                        <a:t>82614.8N</a:t>
                      </a:r>
                    </a:p>
                  </a:txBody>
                  <a:tcPr marL="0" marR="0" marT="0" marB="0" anchor="ctr"/>
                </a:tc>
                <a:tc hMerge="1">
                  <a:txBody>
                    <a:bodyPr/>
                    <a:lstStyle/>
                    <a:p>
                      <a:endParaRPr lang="en-US"/>
                    </a:p>
                  </a:txBody>
                  <a:tcPr/>
                </a:tc>
                <a:extLst>
                  <a:ext uri="{0D108BD9-81ED-4DB2-BD59-A6C34878D82A}">
                    <a16:rowId xmlns:a16="http://schemas.microsoft.com/office/drawing/2014/main" xmlns="" val="2953705831"/>
                  </a:ext>
                </a:extLst>
              </a:tr>
            </a:tbl>
          </a:graphicData>
        </a:graphic>
      </p:graphicFrame>
    </p:spTree>
    <p:extLst>
      <p:ext uri="{BB962C8B-B14F-4D97-AF65-F5344CB8AC3E}">
        <p14:creationId xmlns:p14="http://schemas.microsoft.com/office/powerpoint/2010/main" val="35297353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xmlns="" id="{47BA6B54-FD0C-4B20-816F-3B6BEEA1D65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CE90C7AB-40E9-481F-980A-EDD19EFF359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761999"/>
            <a:ext cx="5608255"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xmlns="" id="{23ADD3AA-6CC0-4B1A-B4A3-98AD78A1EAC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092839" y="758952"/>
            <a:ext cx="2842930" cy="3191490"/>
          </a:xfrm>
          <a:prstGeom prst="rect">
            <a:avLst/>
          </a:prstGeom>
          <a:solidFill>
            <a:srgbClr val="FFFFFF"/>
          </a:solidFill>
          <a:ln w="66675" cmpd="sng">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xmlns="" id="{A73D5959-733D-49EB-9C7B-0B65AD3B981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9091252" y="758952"/>
            <a:ext cx="2396659" cy="18309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xmlns="" id="{4AC7689F-BE25-443E-B15D-45268CC4AB5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092839" y="4115150"/>
            <a:ext cx="2842930" cy="1983897"/>
          </a:xfrm>
          <a:prstGeom prst="rect">
            <a:avLst/>
          </a:prstGeom>
          <a:solidFill>
            <a:srgbClr val="FFFFFF"/>
          </a:solidFill>
          <a:ln w="66675" cmpd="sng">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xmlns="" id="{5296173E-160F-42EA-B0C9-8E2804C9A37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9091252" y="2722807"/>
            <a:ext cx="2396659" cy="3367097"/>
          </a:xfrm>
          <a:prstGeom prst="rect">
            <a:avLst/>
          </a:prstGeom>
          <a:solidFill>
            <a:srgbClr val="FFFFFF"/>
          </a:solidFill>
          <a:ln w="66675" cmpd="sng">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xmlns="" id="{85FD8413-571F-456D-BB62-4C204826EBA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6" name="Picture 26" descr="Diagram&#10;&#10;Description automatically generated">
            <a:extLst>
              <a:ext uri="{FF2B5EF4-FFF2-40B4-BE49-F238E27FC236}">
                <a16:creationId xmlns:a16="http://schemas.microsoft.com/office/drawing/2014/main" xmlns="" id="{150C6DB1-9230-4AA2-9EC4-7AB3D76C0B76}"/>
              </a:ext>
            </a:extLst>
          </p:cNvPr>
          <p:cNvPicPr>
            <a:picLocks noGrp="1" noChangeAspect="1"/>
          </p:cNvPicPr>
          <p:nvPr>
            <p:ph idx="1"/>
          </p:nvPr>
        </p:nvPicPr>
        <p:blipFill>
          <a:blip r:embed="rId2"/>
          <a:stretch>
            <a:fillRect/>
          </a:stretch>
        </p:blipFill>
        <p:spPr>
          <a:xfrm>
            <a:off x="3725494" y="953452"/>
            <a:ext cx="7617125" cy="4970706"/>
          </a:xfrm>
          <a:prstGeom prst="rect">
            <a:avLst/>
          </a:prstGeom>
          <a:ln w="228600" cap="sq" cmpd="thickThin">
            <a:solidFill>
              <a:srgbClr val="000000"/>
            </a:solidFill>
            <a:prstDash val="solid"/>
            <a:miter lim="800000"/>
          </a:ln>
          <a:effectLst>
            <a:innerShdw blurRad="76200">
              <a:srgbClr val="000000"/>
            </a:innerShdw>
          </a:effectLst>
        </p:spPr>
      </p:pic>
      <p:sp>
        <p:nvSpPr>
          <p:cNvPr id="25" name="Title 24">
            <a:extLst>
              <a:ext uri="{FF2B5EF4-FFF2-40B4-BE49-F238E27FC236}">
                <a16:creationId xmlns:a16="http://schemas.microsoft.com/office/drawing/2014/main" xmlns="" id="{A17BDCD3-0FA4-4DCD-8568-BBA780D9CAA4}"/>
              </a:ext>
            </a:extLst>
          </p:cNvPr>
          <p:cNvSpPr>
            <a:spLocks noGrp="1"/>
          </p:cNvSpPr>
          <p:nvPr>
            <p:ph type="title"/>
          </p:nvPr>
        </p:nvSpPr>
        <p:spPr>
          <a:xfrm>
            <a:off x="195410" y="994441"/>
            <a:ext cx="3076878" cy="4601183"/>
          </a:xfrm>
        </p:spPr>
        <p:txBody>
          <a:bodyPr>
            <a:normAutofit/>
          </a:bodyPr>
          <a:lstStyle/>
          <a:p>
            <a:r>
              <a:rPr lang="en-US" sz="3200" b="1" cap="all" dirty="0">
                <a:solidFill>
                  <a:schemeClr val="tx1"/>
                </a:solidFill>
                <a:ea typeface="+mj-lt"/>
                <a:cs typeface="+mj-lt"/>
              </a:rPr>
              <a:t>Calculation of Bending (Curling &amp;v-bending )</a:t>
            </a:r>
            <a:endParaRPr lang="en-US" sz="3200" b="1">
              <a:solidFill>
                <a:schemeClr val="tx1"/>
              </a:solidFill>
            </a:endParaRPr>
          </a:p>
        </p:txBody>
      </p:sp>
    </p:spTree>
    <p:extLst>
      <p:ext uri="{BB962C8B-B14F-4D97-AF65-F5344CB8AC3E}">
        <p14:creationId xmlns:p14="http://schemas.microsoft.com/office/powerpoint/2010/main" val="1671681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8">
            <a:extLst>
              <a:ext uri="{FF2B5EF4-FFF2-40B4-BE49-F238E27FC236}">
                <a16:creationId xmlns:a16="http://schemas.microsoft.com/office/drawing/2014/main" xmlns="" id="{5DB23C2B-2054-4D8B-9E98-9190F8E05E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30">
            <a:extLst>
              <a:ext uri="{FF2B5EF4-FFF2-40B4-BE49-F238E27FC236}">
                <a16:creationId xmlns:a16="http://schemas.microsoft.com/office/drawing/2014/main" xmlns="" id="{8797B5BC-9873-45F9-97D6-298FB5AF08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0" y="762000"/>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xmlns="" id="{E160375D-CB80-4C16-95CB-0B4FC1AE0D34}"/>
              </a:ext>
            </a:extLst>
          </p:cNvPr>
          <p:cNvSpPr>
            <a:spLocks noGrp="1"/>
          </p:cNvSpPr>
          <p:nvPr>
            <p:ph type="title"/>
          </p:nvPr>
        </p:nvSpPr>
        <p:spPr>
          <a:xfrm>
            <a:off x="494260" y="1683144"/>
            <a:ext cx="2774922" cy="3491712"/>
          </a:xfrm>
        </p:spPr>
        <p:txBody>
          <a:bodyPr>
            <a:normAutofit/>
          </a:bodyPr>
          <a:lstStyle/>
          <a:p>
            <a:r>
              <a:rPr lang="en-US" sz="2800">
                <a:ea typeface="+mj-lt"/>
                <a:cs typeface="+mj-lt"/>
              </a:rPr>
              <a:t>INTRODUCTION </a:t>
            </a:r>
            <a:endParaRPr lang="en-US" sz="2800"/>
          </a:p>
        </p:txBody>
      </p:sp>
      <p:sp>
        <p:nvSpPr>
          <p:cNvPr id="3" name="Content Placeholder 2">
            <a:extLst>
              <a:ext uri="{FF2B5EF4-FFF2-40B4-BE49-F238E27FC236}">
                <a16:creationId xmlns:a16="http://schemas.microsoft.com/office/drawing/2014/main" xmlns="" id="{E10009F4-D6D1-4040-BCED-904145027B9E}"/>
              </a:ext>
            </a:extLst>
          </p:cNvPr>
          <p:cNvSpPr>
            <a:spLocks noGrp="1"/>
          </p:cNvSpPr>
          <p:nvPr>
            <p:ph idx="1"/>
          </p:nvPr>
        </p:nvSpPr>
        <p:spPr>
          <a:xfrm>
            <a:off x="3930286" y="863633"/>
            <a:ext cx="7475640" cy="5231373"/>
          </a:xfrm>
        </p:spPr>
        <p:txBody>
          <a:bodyPr vert="horz" lIns="91440" tIns="45720" rIns="91440" bIns="45720" rtlCol="0">
            <a:normAutofit/>
          </a:bodyPr>
          <a:lstStyle/>
          <a:p>
            <a:pPr marL="0" indent="0">
              <a:buNone/>
            </a:pPr>
            <a:r>
              <a:rPr lang="en-US" sz="2100" dirty="0">
                <a:latin typeface="Corbel"/>
                <a:ea typeface="+mn-lt"/>
                <a:cs typeface="+mn-lt"/>
              </a:rPr>
              <a:t>•Automated production line is comprised of a series of workstations linked by a transfer system and an electrical control system.</a:t>
            </a:r>
            <a:endParaRPr lang="en-US" sz="2100">
              <a:latin typeface="Corbel"/>
              <a:cs typeface="Times New Roman"/>
            </a:endParaRPr>
          </a:p>
          <a:p>
            <a:pPr marL="0" indent="0">
              <a:buNone/>
            </a:pPr>
            <a:r>
              <a:rPr lang="en-US" sz="2100" dirty="0">
                <a:latin typeface="Corbel"/>
                <a:ea typeface="+mn-lt"/>
                <a:cs typeface="+mn-lt"/>
              </a:rPr>
              <a:t>• Door hinges are one of the most essential parts of home architecture. In Palestine the construction sector is growing and the need for door hinges has increased accordingly.</a:t>
            </a:r>
            <a:endParaRPr lang="en-US" sz="2100">
              <a:latin typeface="Corbel"/>
              <a:cs typeface="Times New Roman"/>
            </a:endParaRPr>
          </a:p>
          <a:p>
            <a:pPr marL="0" indent="0">
              <a:buNone/>
            </a:pPr>
            <a:r>
              <a:rPr lang="en-US" sz="2100" dirty="0">
                <a:latin typeface="Corbel"/>
                <a:ea typeface="+mn-lt"/>
                <a:cs typeface="+mn-lt"/>
              </a:rPr>
              <a:t>•Therefore, this project gives a detailed design of a manufacturing line of a specific type of door hinges. which contains various processes including blanking, piercing and bending.</a:t>
            </a:r>
            <a:endParaRPr lang="en-US" sz="2100">
              <a:latin typeface="Corbel"/>
              <a:cs typeface="Times New Roman"/>
            </a:endParaRPr>
          </a:p>
          <a:p>
            <a:endParaRPr lang="en-US" sz="2100" dirty="0">
              <a:latin typeface="Corbel"/>
              <a:cs typeface="Times New Roman"/>
            </a:endParaRPr>
          </a:p>
        </p:txBody>
      </p:sp>
      <p:sp>
        <p:nvSpPr>
          <p:cNvPr id="28" name="Freeform: Shape 32">
            <a:extLst>
              <a:ext uri="{FF2B5EF4-FFF2-40B4-BE49-F238E27FC236}">
                <a16:creationId xmlns:a16="http://schemas.microsoft.com/office/drawing/2014/main" xmlns="" id="{665C2FCD-09A4-4B4B-AA73-F330DFE917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11190517" y="1056875"/>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339989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FCB7987D-7806-44BF-94FC-E039F57030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4683E798-38DE-4ECB-912E-B2689E29608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xmlns="" id="{CD417E25-6B02-453E-8A65-61A4147FBA02}"/>
              </a:ext>
            </a:extLst>
          </p:cNvPr>
          <p:cNvSpPr>
            <a:spLocks noGrp="1"/>
          </p:cNvSpPr>
          <p:nvPr>
            <p:ph type="title"/>
          </p:nvPr>
        </p:nvSpPr>
        <p:spPr>
          <a:xfrm>
            <a:off x="252919" y="1123838"/>
            <a:ext cx="3105632" cy="1022678"/>
          </a:xfrm>
        </p:spPr>
        <p:txBody>
          <a:bodyPr anchor="b">
            <a:normAutofit/>
          </a:bodyPr>
          <a:lstStyle/>
          <a:p>
            <a:r>
              <a:rPr lang="en-US" sz="3100" b="1" dirty="0">
                <a:solidFill>
                  <a:schemeClr val="tx1"/>
                </a:solidFill>
                <a:ea typeface="+mj-lt"/>
                <a:cs typeface="+mj-lt"/>
              </a:rPr>
              <a:t>Calculation of the production line</a:t>
            </a:r>
            <a:r>
              <a:rPr lang="en-US" sz="2400" b="1" dirty="0">
                <a:ea typeface="+mj-lt"/>
                <a:cs typeface="+mj-lt"/>
              </a:rPr>
              <a:t> </a:t>
            </a:r>
            <a:endParaRPr lang="en-US" sz="2400" dirty="0"/>
          </a:p>
        </p:txBody>
      </p:sp>
      <p:sp>
        <p:nvSpPr>
          <p:cNvPr id="3" name="Content Placeholder 2">
            <a:extLst>
              <a:ext uri="{FF2B5EF4-FFF2-40B4-BE49-F238E27FC236}">
                <a16:creationId xmlns:a16="http://schemas.microsoft.com/office/drawing/2014/main" xmlns="" id="{E17DB2D8-A6A4-46B8-9F73-5E6095445C46}"/>
              </a:ext>
            </a:extLst>
          </p:cNvPr>
          <p:cNvSpPr>
            <a:spLocks noGrp="1"/>
          </p:cNvSpPr>
          <p:nvPr>
            <p:ph idx="1"/>
          </p:nvPr>
        </p:nvSpPr>
        <p:spPr>
          <a:xfrm>
            <a:off x="123524" y="2491573"/>
            <a:ext cx="3191897" cy="3759762"/>
          </a:xfrm>
        </p:spPr>
        <p:txBody>
          <a:bodyPr vert="horz" lIns="91440" tIns="45720" rIns="91440" bIns="45720" rtlCol="0" anchor="t">
            <a:normAutofit/>
          </a:bodyPr>
          <a:lstStyle/>
          <a:p>
            <a:r>
              <a:rPr lang="en-US" dirty="0">
                <a:solidFill>
                  <a:schemeClr val="tx1"/>
                </a:solidFill>
                <a:latin typeface="Times New Roman"/>
                <a:ea typeface="+mn-lt"/>
                <a:cs typeface="+mn-lt"/>
              </a:rPr>
              <a:t>•An  automated production line is comprised of a series of workstations linked by a transfer and control system.</a:t>
            </a:r>
            <a:endParaRPr lang="en-US">
              <a:solidFill>
                <a:schemeClr val="tx1"/>
              </a:solidFill>
              <a:latin typeface="Times New Roman"/>
              <a:cs typeface="Times New Roman"/>
            </a:endParaRPr>
          </a:p>
          <a:p>
            <a:r>
              <a:rPr lang="en-US" dirty="0">
                <a:solidFill>
                  <a:schemeClr val="tx1"/>
                </a:solidFill>
                <a:latin typeface="Times New Roman"/>
                <a:ea typeface="+mn-lt"/>
                <a:cs typeface="+mn-lt"/>
              </a:rPr>
              <a:t>•This table has been adopted to find the needed calculations for the line.</a:t>
            </a:r>
            <a:endParaRPr lang="en-US">
              <a:solidFill>
                <a:schemeClr val="tx1"/>
              </a:solidFill>
              <a:latin typeface="Times New Roman"/>
              <a:cs typeface="Times New Roman"/>
            </a:endParaRPr>
          </a:p>
          <a:p>
            <a:endParaRPr lang="en-US" dirty="0">
              <a:solidFill>
                <a:schemeClr val="tx1"/>
              </a:solidFill>
              <a:latin typeface="Times New Roman"/>
              <a:cs typeface="Times New Roman"/>
            </a:endParaRPr>
          </a:p>
        </p:txBody>
      </p:sp>
      <p:pic>
        <p:nvPicPr>
          <p:cNvPr id="4" name="Picture 4" descr="Table&#10;&#10;Description automatically generated">
            <a:extLst>
              <a:ext uri="{FF2B5EF4-FFF2-40B4-BE49-F238E27FC236}">
                <a16:creationId xmlns:a16="http://schemas.microsoft.com/office/drawing/2014/main" xmlns="" id="{53314DD5-1F8A-4AD4-B4C4-033A9BD124EA}"/>
              </a:ext>
            </a:extLst>
          </p:cNvPr>
          <p:cNvPicPr>
            <a:picLocks noChangeAspect="1"/>
          </p:cNvPicPr>
          <p:nvPr/>
        </p:nvPicPr>
        <p:blipFill>
          <a:blip r:embed="rId2"/>
          <a:stretch>
            <a:fillRect/>
          </a:stretch>
        </p:blipFill>
        <p:spPr>
          <a:xfrm>
            <a:off x="4500975" y="938402"/>
            <a:ext cx="6126962" cy="5154489"/>
          </a:xfrm>
          <a:prstGeom prst="rect">
            <a:avLst/>
          </a:prstGeom>
          <a:ln>
            <a:solidFill>
              <a:schemeClr val="accent1">
                <a:lumMod val="60000"/>
                <a:lumOff val="40000"/>
              </a:schemeClr>
            </a:solidFill>
          </a:ln>
        </p:spPr>
      </p:pic>
      <p:sp>
        <p:nvSpPr>
          <p:cNvPr id="13" name="Rectangle 12">
            <a:extLst>
              <a:ext uri="{FF2B5EF4-FFF2-40B4-BE49-F238E27FC236}">
                <a16:creationId xmlns:a16="http://schemas.microsoft.com/office/drawing/2014/main" xmlns="" id="{DEADE9E9-F720-493E-8302-358E74E6608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753732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Rectangle 43">
            <a:extLst>
              <a:ext uri="{FF2B5EF4-FFF2-40B4-BE49-F238E27FC236}">
                <a16:creationId xmlns:a16="http://schemas.microsoft.com/office/drawing/2014/main" xmlns="" id="{AF37826C-4A8B-4AA5-BE8C-A755B1970A2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 name="Rectangle 45">
            <a:extLst>
              <a:ext uri="{FF2B5EF4-FFF2-40B4-BE49-F238E27FC236}">
                <a16:creationId xmlns:a16="http://schemas.microsoft.com/office/drawing/2014/main" xmlns="" id="{BFB47C81-5765-4486-9BD1-E0EB32F4A0A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9270263" y="761999"/>
            <a:ext cx="2925318" cy="5334001"/>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43" name="Rectangle 47">
            <a:extLst>
              <a:ext uri="{FF2B5EF4-FFF2-40B4-BE49-F238E27FC236}">
                <a16:creationId xmlns:a16="http://schemas.microsoft.com/office/drawing/2014/main" xmlns="" id="{3AFD7E30-4FA2-4EF8-BB3C-096AAC3EE2D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9">
            <a:extLst>
              <a:ext uri="{FF2B5EF4-FFF2-40B4-BE49-F238E27FC236}">
                <a16:creationId xmlns:a16="http://schemas.microsoft.com/office/drawing/2014/main" xmlns="" id="{C4BC7293-0492-4B68-88EF-6362B3E9BBF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761999"/>
            <a:ext cx="4642228"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xmlns="" id="{38757964-FAB5-4BD0-8425-C9A95E6F043C}"/>
              </a:ext>
            </a:extLst>
          </p:cNvPr>
          <p:cNvSpPr>
            <a:spLocks noGrp="1"/>
          </p:cNvSpPr>
          <p:nvPr>
            <p:ph type="title"/>
          </p:nvPr>
        </p:nvSpPr>
        <p:spPr>
          <a:xfrm>
            <a:off x="595397" y="2592410"/>
            <a:ext cx="3819404" cy="1472472"/>
          </a:xfrm>
        </p:spPr>
        <p:txBody>
          <a:bodyPr vert="horz" lIns="91440" tIns="45720" rIns="91440" bIns="45720" rtlCol="0" anchor="b">
            <a:normAutofit/>
          </a:bodyPr>
          <a:lstStyle/>
          <a:p>
            <a:r>
              <a:rPr lang="en-US" sz="4000" b="1" spc="-100">
                <a:solidFill>
                  <a:schemeClr val="tx1"/>
                </a:solidFill>
              </a:rPr>
              <a:t>Cycle time &amp; production time </a:t>
            </a:r>
            <a:endParaRPr lang="en-US" sz="4000" spc="-100">
              <a:solidFill>
                <a:schemeClr val="tx1"/>
              </a:solidFill>
            </a:endParaRPr>
          </a:p>
        </p:txBody>
      </p:sp>
      <p:pic>
        <p:nvPicPr>
          <p:cNvPr id="5" name="Picture 5" descr="A picture containing arrow&#10;&#10;Description automatically generated">
            <a:extLst>
              <a:ext uri="{FF2B5EF4-FFF2-40B4-BE49-F238E27FC236}">
                <a16:creationId xmlns:a16="http://schemas.microsoft.com/office/drawing/2014/main" xmlns="" id="{C1C51B09-F464-4946-86CC-223CE4A4FDEB}"/>
              </a:ext>
            </a:extLst>
          </p:cNvPr>
          <p:cNvPicPr>
            <a:picLocks noChangeAspect="1"/>
          </p:cNvPicPr>
          <p:nvPr/>
        </p:nvPicPr>
        <p:blipFill>
          <a:blip r:embed="rId2"/>
          <a:stretch>
            <a:fillRect/>
          </a:stretch>
        </p:blipFill>
        <p:spPr>
          <a:xfrm>
            <a:off x="5063131" y="1713720"/>
            <a:ext cx="6367271" cy="3422408"/>
          </a:xfrm>
          <a:prstGeom prst="rect">
            <a:avLst/>
          </a:prstGeom>
          <a:ln w="228600" cap="sq" cmpd="thickThin">
            <a:solidFill>
              <a:srgbClr val="000000"/>
            </a:solidFill>
            <a:prstDash val="solid"/>
            <a:miter lim="800000"/>
          </a:ln>
          <a:effectLst>
            <a:innerShdw blurRad="76200">
              <a:srgbClr val="000000"/>
            </a:innerShdw>
          </a:effectLst>
        </p:spPr>
      </p:pic>
      <p:sp>
        <p:nvSpPr>
          <p:cNvPr id="47" name="Rectangle 51">
            <a:extLst>
              <a:ext uri="{FF2B5EF4-FFF2-40B4-BE49-F238E27FC236}">
                <a16:creationId xmlns:a16="http://schemas.microsoft.com/office/drawing/2014/main" xmlns="" id="{7F22716B-0B4A-4DF5-8C68-165745EDFA1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219070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 name="Rectangle 8">
            <a:extLst>
              <a:ext uri="{FF2B5EF4-FFF2-40B4-BE49-F238E27FC236}">
                <a16:creationId xmlns:a16="http://schemas.microsoft.com/office/drawing/2014/main" xmlns="" id="{FCB7987D-7806-44BF-94FC-E039F57030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0">
            <a:extLst>
              <a:ext uri="{FF2B5EF4-FFF2-40B4-BE49-F238E27FC236}">
                <a16:creationId xmlns:a16="http://schemas.microsoft.com/office/drawing/2014/main" xmlns="" id="{4683E798-38DE-4ECB-912E-B2689E29608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xmlns="" id="{89B30FEC-AD46-4E77-B9F1-A616ABFA9743}"/>
              </a:ext>
            </a:extLst>
          </p:cNvPr>
          <p:cNvSpPr>
            <a:spLocks noGrp="1"/>
          </p:cNvSpPr>
          <p:nvPr>
            <p:ph type="title"/>
          </p:nvPr>
        </p:nvSpPr>
        <p:spPr>
          <a:xfrm>
            <a:off x="94769" y="2302782"/>
            <a:ext cx="3249405" cy="1252716"/>
          </a:xfrm>
        </p:spPr>
        <p:txBody>
          <a:bodyPr anchor="b">
            <a:normAutofit/>
          </a:bodyPr>
          <a:lstStyle/>
          <a:p>
            <a:r>
              <a:rPr lang="en-US" b="1" dirty="0">
                <a:solidFill>
                  <a:schemeClr val="tx1"/>
                </a:solidFill>
                <a:ea typeface="+mj-lt"/>
                <a:cs typeface="+mj-lt"/>
              </a:rPr>
              <a:t>Production rate </a:t>
            </a:r>
            <a:endParaRPr lang="en-US" b="1">
              <a:solidFill>
                <a:schemeClr val="tx1"/>
              </a:solidFill>
            </a:endParaRPr>
          </a:p>
        </p:txBody>
      </p:sp>
      <p:pic>
        <p:nvPicPr>
          <p:cNvPr id="4" name="Picture 4" descr="Diagram&#10;&#10;Description automatically generated">
            <a:extLst>
              <a:ext uri="{FF2B5EF4-FFF2-40B4-BE49-F238E27FC236}">
                <a16:creationId xmlns:a16="http://schemas.microsoft.com/office/drawing/2014/main" xmlns="" id="{5C3B969C-6FDC-468D-9FF8-D92CFEBEFBC2}"/>
              </a:ext>
            </a:extLst>
          </p:cNvPr>
          <p:cNvPicPr>
            <a:picLocks noChangeAspect="1"/>
          </p:cNvPicPr>
          <p:nvPr/>
        </p:nvPicPr>
        <p:blipFill>
          <a:blip r:embed="rId2"/>
          <a:stretch>
            <a:fillRect/>
          </a:stretch>
        </p:blipFill>
        <p:spPr>
          <a:xfrm>
            <a:off x="3778897" y="1442758"/>
            <a:ext cx="7772401" cy="3944493"/>
          </a:xfrm>
          <a:prstGeom prst="rect">
            <a:avLst/>
          </a:prstGeom>
          <a:ln w="228600" cap="sq" cmpd="thickThin">
            <a:solidFill>
              <a:srgbClr val="000000"/>
            </a:solidFill>
            <a:prstDash val="solid"/>
            <a:miter lim="800000"/>
          </a:ln>
          <a:effectLst>
            <a:innerShdw blurRad="76200">
              <a:srgbClr val="000000"/>
            </a:innerShdw>
          </a:effectLst>
        </p:spPr>
      </p:pic>
      <p:sp>
        <p:nvSpPr>
          <p:cNvPr id="8" name="Rectangle 12">
            <a:extLst>
              <a:ext uri="{FF2B5EF4-FFF2-40B4-BE49-F238E27FC236}">
                <a16:creationId xmlns:a16="http://schemas.microsoft.com/office/drawing/2014/main" xmlns="" id="{DEADE9E9-F720-493E-8302-358E74E6608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391300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004E610-E1A4-42D7-99B0-07B7036B2451}"/>
              </a:ext>
            </a:extLst>
          </p:cNvPr>
          <p:cNvSpPr>
            <a:spLocks noGrp="1"/>
          </p:cNvSpPr>
          <p:nvPr>
            <p:ph type="title"/>
          </p:nvPr>
        </p:nvSpPr>
        <p:spPr>
          <a:xfrm>
            <a:off x="-49005" y="1871460"/>
            <a:ext cx="3594461" cy="2257674"/>
          </a:xfrm>
        </p:spPr>
        <p:txBody>
          <a:bodyPr>
            <a:normAutofit/>
          </a:bodyPr>
          <a:lstStyle/>
          <a:p>
            <a:r>
              <a:rPr lang="en-US" sz="3200" b="1" dirty="0">
                <a:solidFill>
                  <a:schemeClr val="tx1"/>
                </a:solidFill>
                <a:ea typeface="+mj-lt"/>
                <a:cs typeface="+mj-lt"/>
              </a:rPr>
              <a:t>Production </a:t>
            </a:r>
            <a:r>
              <a:rPr lang="en-US" sz="3200" b="1">
                <a:solidFill>
                  <a:schemeClr val="tx1"/>
                </a:solidFill>
                <a:ea typeface="+mj-lt"/>
                <a:cs typeface="+mj-lt"/>
              </a:rPr>
              <a:t>capacity &amp; Effici</a:t>
            </a:r>
            <a:r>
              <a:rPr lang="en-US" sz="3200" b="1" dirty="0">
                <a:solidFill>
                  <a:schemeClr val="tx1"/>
                </a:solidFill>
                <a:ea typeface="+mj-lt"/>
                <a:cs typeface="+mj-lt"/>
              </a:rPr>
              <a:t>ency </a:t>
            </a:r>
            <a:endParaRPr lang="en-US" sz="3200" dirty="0">
              <a:solidFill>
                <a:schemeClr val="tx1"/>
              </a:solidFill>
            </a:endParaRPr>
          </a:p>
        </p:txBody>
      </p:sp>
      <p:pic>
        <p:nvPicPr>
          <p:cNvPr id="5" name="Picture 5" descr="Text, application, letter&#10;&#10;Description automatically generated">
            <a:extLst>
              <a:ext uri="{FF2B5EF4-FFF2-40B4-BE49-F238E27FC236}">
                <a16:creationId xmlns:a16="http://schemas.microsoft.com/office/drawing/2014/main" xmlns="" id="{ACD87047-96A9-49F1-A231-268CF0C481AB}"/>
              </a:ext>
            </a:extLst>
          </p:cNvPr>
          <p:cNvPicPr>
            <a:picLocks noChangeAspect="1"/>
          </p:cNvPicPr>
          <p:nvPr/>
        </p:nvPicPr>
        <p:blipFill>
          <a:blip r:embed="rId2"/>
          <a:stretch>
            <a:fillRect/>
          </a:stretch>
        </p:blipFill>
        <p:spPr>
          <a:xfrm>
            <a:off x="3847381" y="1708426"/>
            <a:ext cx="7617123" cy="3513034"/>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2255260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5DB23C2B-2054-4D8B-9E98-9190F8E05E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xmlns="" id="{8797B5BC-9873-45F9-97D6-298FB5AF08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0" y="762000"/>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xmlns="" id="{D413996A-E36B-4B8E-895A-2D4BF8119DBA}"/>
              </a:ext>
            </a:extLst>
          </p:cNvPr>
          <p:cNvSpPr>
            <a:spLocks noGrp="1"/>
          </p:cNvSpPr>
          <p:nvPr>
            <p:ph type="title"/>
          </p:nvPr>
        </p:nvSpPr>
        <p:spPr>
          <a:xfrm>
            <a:off x="494260" y="1683144"/>
            <a:ext cx="2774922" cy="3491712"/>
          </a:xfrm>
        </p:spPr>
        <p:txBody>
          <a:bodyPr>
            <a:normAutofit/>
          </a:bodyPr>
          <a:lstStyle/>
          <a:p>
            <a:r>
              <a:rPr lang="en-US" sz="4000" b="1" dirty="0">
                <a:solidFill>
                  <a:schemeClr val="tx1"/>
                </a:solidFill>
                <a:ea typeface="+mj-lt"/>
                <a:cs typeface="+mj-lt"/>
              </a:rPr>
              <a:t>Conclusion </a:t>
            </a:r>
            <a:endParaRPr lang="en-US" sz="4000" b="1">
              <a:solidFill>
                <a:schemeClr val="tx1"/>
              </a:solidFill>
            </a:endParaRPr>
          </a:p>
        </p:txBody>
      </p:sp>
      <p:sp>
        <p:nvSpPr>
          <p:cNvPr id="3" name="Content Placeholder 2">
            <a:extLst>
              <a:ext uri="{FF2B5EF4-FFF2-40B4-BE49-F238E27FC236}">
                <a16:creationId xmlns:a16="http://schemas.microsoft.com/office/drawing/2014/main" xmlns="" id="{5ACD38FA-7FF7-4BF5-AE02-57BD419421CE}"/>
              </a:ext>
            </a:extLst>
          </p:cNvPr>
          <p:cNvSpPr>
            <a:spLocks noGrp="1"/>
          </p:cNvSpPr>
          <p:nvPr>
            <p:ph idx="1"/>
          </p:nvPr>
        </p:nvSpPr>
        <p:spPr>
          <a:xfrm>
            <a:off x="4059682" y="1007408"/>
            <a:ext cx="7590658" cy="4843184"/>
          </a:xfrm>
        </p:spPr>
        <p:txBody>
          <a:bodyPr vert="horz" lIns="91440" tIns="45720" rIns="91440" bIns="45720" rtlCol="0">
            <a:normAutofit/>
          </a:bodyPr>
          <a:lstStyle/>
          <a:p>
            <a:r>
              <a:rPr lang="en-US" dirty="0">
                <a:ea typeface="+mn-lt"/>
                <a:cs typeface="+mn-lt"/>
              </a:rPr>
              <a:t>In this project a sufficient literature review on previously published </a:t>
            </a:r>
            <a:r>
              <a:rPr lang="en-US" dirty="0" smtClean="0">
                <a:ea typeface="+mn-lt"/>
                <a:cs typeface="+mn-lt"/>
              </a:rPr>
              <a:t>work done .</a:t>
            </a:r>
            <a:r>
              <a:rPr lang="en-US" dirty="0">
                <a:ea typeface="+mn-lt"/>
                <a:cs typeface="+mn-lt"/>
              </a:rPr>
              <a:t> </a:t>
            </a:r>
          </a:p>
          <a:p>
            <a:r>
              <a:rPr lang="en-US" dirty="0">
                <a:ea typeface="+mn-lt"/>
                <a:cs typeface="+mn-lt"/>
              </a:rPr>
              <a:t>A feasibility study was conducted which includes three stages: the first one is market study, </a:t>
            </a:r>
            <a:r>
              <a:rPr lang="en-US" dirty="0" smtClean="0">
                <a:ea typeface="+mn-lt"/>
                <a:cs typeface="+mn-lt"/>
              </a:rPr>
              <a:t>technical </a:t>
            </a:r>
            <a:r>
              <a:rPr lang="en-US" dirty="0">
                <a:ea typeface="+mn-lt"/>
                <a:cs typeface="+mn-lt"/>
              </a:rPr>
              <a:t>study </a:t>
            </a:r>
            <a:r>
              <a:rPr lang="en-US" dirty="0" smtClean="0">
                <a:ea typeface="+mn-lt"/>
                <a:cs typeface="+mn-lt"/>
              </a:rPr>
              <a:t>and </a:t>
            </a:r>
            <a:r>
              <a:rPr lang="en-US" dirty="0">
                <a:ea typeface="+mn-lt"/>
                <a:cs typeface="+mn-lt"/>
              </a:rPr>
              <a:t>final part is the financial </a:t>
            </a:r>
            <a:r>
              <a:rPr lang="en-US" dirty="0" smtClean="0">
                <a:ea typeface="+mn-lt"/>
                <a:cs typeface="+mn-lt"/>
              </a:rPr>
              <a:t>study</a:t>
            </a:r>
          </a:p>
          <a:p>
            <a:r>
              <a:rPr lang="en-US" dirty="0">
                <a:ea typeface="+mn-lt"/>
                <a:cs typeface="+mn-lt"/>
              </a:rPr>
              <a:t> It is shown by the calculations that the project is profitable and the payback period is after 11 months.</a:t>
            </a:r>
            <a:br>
              <a:rPr lang="en-US" dirty="0">
                <a:ea typeface="+mn-lt"/>
                <a:cs typeface="+mn-lt"/>
              </a:rPr>
            </a:br>
            <a:endParaRPr lang="en-US" dirty="0">
              <a:ea typeface="+mn-lt"/>
              <a:cs typeface="+mn-lt"/>
            </a:endParaRPr>
          </a:p>
          <a:p>
            <a:r>
              <a:rPr lang="en-US" dirty="0">
                <a:ea typeface="+mn-lt"/>
                <a:cs typeface="+mn-lt"/>
              </a:rPr>
              <a:t> Then the line is illustrated with all of its components using SolidWorks with an explanation of the working mechanism</a:t>
            </a:r>
            <a:endParaRPr lang="en-US" dirty="0"/>
          </a:p>
        </p:txBody>
      </p:sp>
      <p:sp>
        <p:nvSpPr>
          <p:cNvPr id="12" name="Freeform: Shape 11">
            <a:extLst>
              <a:ext uri="{FF2B5EF4-FFF2-40B4-BE49-F238E27FC236}">
                <a16:creationId xmlns:a16="http://schemas.microsoft.com/office/drawing/2014/main" xmlns="" id="{665C2FCD-09A4-4B4B-AA73-F330DFE917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11190517" y="1056875"/>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59995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5DB23C2B-2054-4D8B-9E98-9190F8E05E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xmlns="" id="{8797B5BC-9873-45F9-97D6-298FB5AF08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0" y="762000"/>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xmlns="" id="{8FF1E75D-ECAC-4213-8FD7-091688EBD693}"/>
              </a:ext>
            </a:extLst>
          </p:cNvPr>
          <p:cNvSpPr>
            <a:spLocks noGrp="1"/>
          </p:cNvSpPr>
          <p:nvPr>
            <p:ph type="title"/>
          </p:nvPr>
        </p:nvSpPr>
        <p:spPr>
          <a:xfrm>
            <a:off x="494260" y="1683144"/>
            <a:ext cx="2774922" cy="3491712"/>
          </a:xfrm>
        </p:spPr>
        <p:txBody>
          <a:bodyPr>
            <a:normAutofit/>
          </a:bodyPr>
          <a:lstStyle/>
          <a:p>
            <a:r>
              <a:rPr lang="en-US" dirty="0">
                <a:ea typeface="+mj-lt"/>
                <a:cs typeface="+mj-lt"/>
              </a:rPr>
              <a:t>PROBLEM STATEMENT </a:t>
            </a:r>
            <a:endParaRPr lang="en-US" dirty="0"/>
          </a:p>
        </p:txBody>
      </p:sp>
      <p:sp>
        <p:nvSpPr>
          <p:cNvPr id="3" name="Content Placeholder 2">
            <a:extLst>
              <a:ext uri="{FF2B5EF4-FFF2-40B4-BE49-F238E27FC236}">
                <a16:creationId xmlns:a16="http://schemas.microsoft.com/office/drawing/2014/main" xmlns="" id="{65ED44F1-F2F8-4A42-A133-84566A53A6B1}"/>
              </a:ext>
            </a:extLst>
          </p:cNvPr>
          <p:cNvSpPr>
            <a:spLocks noGrp="1"/>
          </p:cNvSpPr>
          <p:nvPr>
            <p:ph idx="1"/>
          </p:nvPr>
        </p:nvSpPr>
        <p:spPr>
          <a:xfrm>
            <a:off x="4217833" y="1338086"/>
            <a:ext cx="6871791" cy="4239336"/>
          </a:xfrm>
        </p:spPr>
        <p:txBody>
          <a:bodyPr vert="horz" lIns="91440" tIns="45720" rIns="91440" bIns="45720" rtlCol="0">
            <a:normAutofit/>
          </a:bodyPr>
          <a:lstStyle/>
          <a:p>
            <a:pPr marL="0" indent="0">
              <a:buNone/>
            </a:pPr>
            <a:r>
              <a:rPr lang="en-US" sz="2100" dirty="0">
                <a:ea typeface="+mn-lt"/>
                <a:cs typeface="+mn-lt"/>
              </a:rPr>
              <a:t>•The market dependency in Palestine has been on imported door hinges especially from China and Turkey </a:t>
            </a:r>
            <a:endParaRPr lang="en-US" sz="2100" dirty="0"/>
          </a:p>
          <a:p>
            <a:endParaRPr lang="en-US" sz="2100" dirty="0">
              <a:ea typeface="+mn-lt"/>
              <a:cs typeface="+mn-lt"/>
            </a:endParaRPr>
          </a:p>
          <a:p>
            <a:pPr marL="0" indent="0">
              <a:buNone/>
            </a:pPr>
            <a:r>
              <a:rPr lang="en-US" sz="2100" dirty="0">
                <a:ea typeface="+mn-lt"/>
                <a:cs typeface="+mn-lt"/>
              </a:rPr>
              <a:t>•There is a great opportunity to reinforce the local Palestinian industries Therefore, there seems potential for the feasibility of establishing an automatic production line to manufacture door hinges locally, which can lead to lowering prices and strengthening local industries</a:t>
            </a:r>
            <a:endParaRPr lang="en-US" sz="2100" dirty="0"/>
          </a:p>
          <a:p>
            <a:endParaRPr lang="en-US" sz="2100" dirty="0"/>
          </a:p>
        </p:txBody>
      </p:sp>
      <p:sp>
        <p:nvSpPr>
          <p:cNvPr id="12" name="Freeform: Shape 11">
            <a:extLst>
              <a:ext uri="{FF2B5EF4-FFF2-40B4-BE49-F238E27FC236}">
                <a16:creationId xmlns:a16="http://schemas.microsoft.com/office/drawing/2014/main" xmlns="" id="{665C2FCD-09A4-4B4B-AA73-F330DFE917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11190517" y="1056875"/>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395082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8" name="TextBox 737">
            <a:extLst>
              <a:ext uri="{FF2B5EF4-FFF2-40B4-BE49-F238E27FC236}">
                <a16:creationId xmlns:a16="http://schemas.microsoft.com/office/drawing/2014/main" xmlns="" id="{48AFAE86-3D16-433D-894A-8AA09B5D8EF7}"/>
              </a:ext>
            </a:extLst>
          </p:cNvPr>
          <p:cNvSpPr txBox="1"/>
          <p:nvPr/>
        </p:nvSpPr>
        <p:spPr>
          <a:xfrm>
            <a:off x="267420" y="209909"/>
            <a:ext cx="39365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t>FLOW CHART </a:t>
            </a:r>
          </a:p>
        </p:txBody>
      </p:sp>
      <p:sp>
        <p:nvSpPr>
          <p:cNvPr id="746" name="Rectangle 745">
            <a:extLst>
              <a:ext uri="{FF2B5EF4-FFF2-40B4-BE49-F238E27FC236}">
                <a16:creationId xmlns:a16="http://schemas.microsoft.com/office/drawing/2014/main" xmlns="" id="{904651B1-0AE2-4B11-8E43-6508D97CF8E3}"/>
              </a:ext>
            </a:extLst>
          </p:cNvPr>
          <p:cNvSpPr/>
          <p:nvPr/>
        </p:nvSpPr>
        <p:spPr>
          <a:xfrm>
            <a:off x="1977" y="728033"/>
            <a:ext cx="3623093" cy="5434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xmlns="" id="{0FCD97D5-66A2-47E7-A5F7-63758D277AB7}"/>
              </a:ext>
            </a:extLst>
          </p:cNvPr>
          <p:cNvGraphicFramePr>
            <a:graphicFrameLocks noGrp="1"/>
          </p:cNvGraphicFramePr>
          <p:nvPr>
            <p:ph idx="1"/>
            <p:extLst>
              <p:ext uri="{D42A27DB-BD31-4B8C-83A1-F6EECF244321}">
                <p14:modId xmlns:p14="http://schemas.microsoft.com/office/powerpoint/2010/main" val="482985969"/>
              </p:ext>
            </p:extLst>
          </p:nvPr>
        </p:nvGraphicFramePr>
        <p:xfrm>
          <a:off x="-1119676" y="813046"/>
          <a:ext cx="5056208" cy="59858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84" name="Picture 1084">
            <a:extLst>
              <a:ext uri="{FF2B5EF4-FFF2-40B4-BE49-F238E27FC236}">
                <a16:creationId xmlns:a16="http://schemas.microsoft.com/office/drawing/2014/main" xmlns="" id="{65E390FB-8C6A-41B6-95B7-27BBCF0E9426}"/>
              </a:ext>
            </a:extLst>
          </p:cNvPr>
          <p:cNvPicPr>
            <a:picLocks noChangeAspect="1"/>
          </p:cNvPicPr>
          <p:nvPr/>
        </p:nvPicPr>
        <p:blipFill>
          <a:blip r:embed="rId7"/>
          <a:stretch>
            <a:fillRect/>
          </a:stretch>
        </p:blipFill>
        <p:spPr>
          <a:xfrm>
            <a:off x="2725948" y="936249"/>
            <a:ext cx="9026104" cy="533055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089" name="TextBox 1088">
            <a:extLst>
              <a:ext uri="{FF2B5EF4-FFF2-40B4-BE49-F238E27FC236}">
                <a16:creationId xmlns:a16="http://schemas.microsoft.com/office/drawing/2014/main" xmlns="" id="{89AB971A-7783-4ECD-915B-FD01C8DB227B}"/>
              </a:ext>
            </a:extLst>
          </p:cNvPr>
          <p:cNvSpPr txBox="1"/>
          <p:nvPr/>
        </p:nvSpPr>
        <p:spPr>
          <a:xfrm>
            <a:off x="5572665" y="253041"/>
            <a:ext cx="39365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t>THE WHOLE LINE </a:t>
            </a:r>
            <a:endParaRPr lang="en-US" sz="2800" b="1" dirty="0"/>
          </a:p>
        </p:txBody>
      </p:sp>
    </p:spTree>
    <p:extLst>
      <p:ext uri="{BB962C8B-B14F-4D97-AF65-F5344CB8AC3E}">
        <p14:creationId xmlns:p14="http://schemas.microsoft.com/office/powerpoint/2010/main" val="1448184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7C9CDA2-D2FE-4A3C-8739-C01ED1308FDC}"/>
              </a:ext>
            </a:extLst>
          </p:cNvPr>
          <p:cNvSpPr>
            <a:spLocks noGrp="1"/>
          </p:cNvSpPr>
          <p:nvPr>
            <p:ph type="title"/>
          </p:nvPr>
        </p:nvSpPr>
        <p:spPr>
          <a:xfrm>
            <a:off x="-77760" y="1138215"/>
            <a:ext cx="3551329" cy="1826354"/>
          </a:xfrm>
        </p:spPr>
        <p:txBody>
          <a:bodyPr>
            <a:normAutofit/>
          </a:bodyPr>
          <a:lstStyle/>
          <a:p>
            <a:pPr algn="ctr"/>
            <a:r>
              <a:rPr lang="en-US" sz="3200" b="1">
                <a:solidFill>
                  <a:schemeClr val="tx1"/>
                </a:solidFill>
              </a:rPr>
              <a:t>SHEET METAL STRAIGHTENER</a:t>
            </a:r>
            <a:endParaRPr lang="en-US" sz="3200" b="1" dirty="0">
              <a:solidFill>
                <a:schemeClr val="tx1"/>
              </a:solidFill>
            </a:endParaRPr>
          </a:p>
        </p:txBody>
      </p:sp>
      <p:pic>
        <p:nvPicPr>
          <p:cNvPr id="5" name="Picture 4" descr="Diagram&#10;&#10;Description automatically generated">
            <a:extLst>
              <a:ext uri="{FF2B5EF4-FFF2-40B4-BE49-F238E27FC236}">
                <a16:creationId xmlns:a16="http://schemas.microsoft.com/office/drawing/2014/main" xmlns="" id="{B0232B32-BB9D-47B8-9328-20312CE5296A}"/>
              </a:ext>
            </a:extLst>
          </p:cNvPr>
          <p:cNvPicPr>
            <a:picLocks noChangeAspect="1"/>
          </p:cNvPicPr>
          <p:nvPr/>
        </p:nvPicPr>
        <p:blipFill>
          <a:blip r:embed="rId2"/>
          <a:stretch>
            <a:fillRect/>
          </a:stretch>
        </p:blipFill>
        <p:spPr>
          <a:xfrm>
            <a:off x="4146599" y="1015602"/>
            <a:ext cx="6855596" cy="482679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7" name="Content Placeholder 7">
            <a:extLst>
              <a:ext uri="{FF2B5EF4-FFF2-40B4-BE49-F238E27FC236}">
                <a16:creationId xmlns:a16="http://schemas.microsoft.com/office/drawing/2014/main" xmlns="" id="{3BD1924B-9C9F-4962-AECA-498FE053DA0D}"/>
              </a:ext>
            </a:extLst>
          </p:cNvPr>
          <p:cNvSpPr>
            <a:spLocks noGrp="1"/>
          </p:cNvSpPr>
          <p:nvPr>
            <p:ph idx="1"/>
          </p:nvPr>
        </p:nvSpPr>
        <p:spPr>
          <a:xfrm>
            <a:off x="-5872" y="2822251"/>
            <a:ext cx="3393179" cy="3759762"/>
          </a:xfrm>
        </p:spPr>
        <p:txBody>
          <a:bodyPr anchor="t">
            <a:noAutofit/>
          </a:bodyPr>
          <a:lstStyle/>
          <a:p>
            <a:pPr marL="0" indent="0">
              <a:spcBef>
                <a:spcPct val="0"/>
              </a:spcBef>
              <a:buClr>
                <a:srgbClr val="906956"/>
              </a:buClr>
              <a:buNone/>
            </a:pPr>
            <a:r>
              <a:rPr lang="en-US" sz="2400" dirty="0">
                <a:ea typeface="+mn-lt"/>
                <a:cs typeface="+mn-lt"/>
              </a:rPr>
              <a:t/>
            </a:r>
            <a:br>
              <a:rPr lang="en-US" sz="2400" dirty="0">
                <a:ea typeface="+mn-lt"/>
                <a:cs typeface="+mn-lt"/>
              </a:rPr>
            </a:br>
            <a:r>
              <a:rPr lang="en-US" sz="2400" dirty="0">
                <a:solidFill>
                  <a:schemeClr val="tx1"/>
                </a:solidFill>
                <a:latin typeface="Times New Roman"/>
                <a:ea typeface="+mn-lt"/>
                <a:cs typeface="Times New Roman"/>
              </a:rPr>
              <a:t>The rolls of sheet metal are straightened as the first step using the sheet metal straightener</a:t>
            </a:r>
            <a:endParaRPr lang="en-US" sz="2400" dirty="0">
              <a:ea typeface="+mn-lt"/>
              <a:cs typeface="+mn-lt"/>
            </a:endParaRPr>
          </a:p>
          <a:p>
            <a:pPr>
              <a:spcBef>
                <a:spcPct val="0"/>
              </a:spcBef>
              <a:buClr>
                <a:srgbClr val="906956"/>
              </a:buClr>
            </a:pPr>
            <a:endParaRPr lang="en-US" sz="2400" dirty="0">
              <a:ea typeface="+mn-lt"/>
              <a:cs typeface="+mn-lt"/>
            </a:endParaRPr>
          </a:p>
          <a:p>
            <a:pPr>
              <a:buClr>
                <a:srgbClr val="906956"/>
              </a:buClr>
            </a:pPr>
            <a:endParaRPr lang="en-US" sz="2400" dirty="0">
              <a:solidFill>
                <a:schemeClr val="tx1"/>
              </a:solidFill>
              <a:latin typeface="Times New Roman"/>
              <a:cs typeface="Times New Roman"/>
            </a:endParaRPr>
          </a:p>
        </p:txBody>
      </p:sp>
    </p:spTree>
    <p:extLst>
      <p:ext uri="{BB962C8B-B14F-4D97-AF65-F5344CB8AC3E}">
        <p14:creationId xmlns:p14="http://schemas.microsoft.com/office/powerpoint/2010/main" val="24317031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xmlns="" id="{FCB7987D-7806-44BF-94FC-E039F57030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4683E798-38DE-4ECB-912E-B2689E29608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xmlns="" id="{AC92F105-1125-4C7A-A00A-9FA93B108C1D}"/>
              </a:ext>
            </a:extLst>
          </p:cNvPr>
          <p:cNvSpPr>
            <a:spLocks noGrp="1"/>
          </p:cNvSpPr>
          <p:nvPr>
            <p:ph type="title"/>
          </p:nvPr>
        </p:nvSpPr>
        <p:spPr>
          <a:xfrm>
            <a:off x="252919" y="1123838"/>
            <a:ext cx="2947482" cy="1022678"/>
          </a:xfrm>
        </p:spPr>
        <p:txBody>
          <a:bodyPr anchor="b">
            <a:normAutofit/>
          </a:bodyPr>
          <a:lstStyle/>
          <a:p>
            <a:pPr algn="ctr"/>
            <a:r>
              <a:rPr lang="en-US" sz="2800" b="1">
                <a:solidFill>
                  <a:schemeClr val="tx1"/>
                </a:solidFill>
                <a:ea typeface="+mj-lt"/>
                <a:cs typeface="+mj-lt"/>
              </a:rPr>
              <a:t>FEEDER </a:t>
            </a:r>
            <a:endParaRPr lang="en-US" sz="2800" b="1">
              <a:solidFill>
                <a:schemeClr val="tx1"/>
              </a:solidFill>
            </a:endParaRPr>
          </a:p>
        </p:txBody>
      </p:sp>
      <p:sp>
        <p:nvSpPr>
          <p:cNvPr id="7" name="Content Placeholder 7">
            <a:extLst>
              <a:ext uri="{FF2B5EF4-FFF2-40B4-BE49-F238E27FC236}">
                <a16:creationId xmlns:a16="http://schemas.microsoft.com/office/drawing/2014/main" xmlns="" id="{ACE434B0-4E15-459E-902D-53B8B765D65E}"/>
              </a:ext>
            </a:extLst>
          </p:cNvPr>
          <p:cNvSpPr>
            <a:spLocks noGrp="1"/>
          </p:cNvSpPr>
          <p:nvPr>
            <p:ph idx="1"/>
          </p:nvPr>
        </p:nvSpPr>
        <p:spPr>
          <a:xfrm>
            <a:off x="-5872" y="2275912"/>
            <a:ext cx="3393179" cy="3759762"/>
          </a:xfrm>
        </p:spPr>
        <p:txBody>
          <a:bodyPr anchor="t">
            <a:noAutofit/>
          </a:bodyPr>
          <a:lstStyle/>
          <a:p>
            <a:pPr marL="0" indent="0">
              <a:buClr>
                <a:srgbClr val="906956"/>
              </a:buClr>
              <a:buNone/>
            </a:pPr>
            <a:r>
              <a:rPr lang="en-US" sz="2400" dirty="0">
                <a:solidFill>
                  <a:schemeClr val="tx1"/>
                </a:solidFill>
                <a:latin typeface="Times New Roman"/>
                <a:ea typeface="+mn-lt"/>
                <a:cs typeface="+mn-lt"/>
              </a:rPr>
              <a:t>The sheet metal is pushed into the line using a pneumatic sheet metal feeder that feeds the strips in a speed suitable for the speed of the entire line and stations </a:t>
            </a:r>
            <a:endParaRPr lang="en-US" sz="2400" dirty="0">
              <a:solidFill>
                <a:schemeClr val="tx1"/>
              </a:solidFill>
              <a:latin typeface="Times New Roman"/>
              <a:cs typeface="Times New Roman"/>
            </a:endParaRPr>
          </a:p>
        </p:txBody>
      </p:sp>
      <p:pic>
        <p:nvPicPr>
          <p:cNvPr id="4" name="Picture 4" descr="A picture containing stapler, stationary&#10;&#10;Description automatically generated">
            <a:extLst>
              <a:ext uri="{FF2B5EF4-FFF2-40B4-BE49-F238E27FC236}">
                <a16:creationId xmlns:a16="http://schemas.microsoft.com/office/drawing/2014/main" xmlns="" id="{13960AF8-6E1C-4B4C-901D-FF23DEC2DD02}"/>
              </a:ext>
            </a:extLst>
          </p:cNvPr>
          <p:cNvPicPr>
            <a:picLocks noChangeAspect="1"/>
          </p:cNvPicPr>
          <p:nvPr/>
        </p:nvPicPr>
        <p:blipFill>
          <a:blip r:embed="rId2"/>
          <a:stretch>
            <a:fillRect/>
          </a:stretch>
        </p:blipFill>
        <p:spPr>
          <a:xfrm>
            <a:off x="3951425" y="1354927"/>
            <a:ext cx="7499232" cy="403389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6" name="Rectangle 15">
            <a:extLst>
              <a:ext uri="{FF2B5EF4-FFF2-40B4-BE49-F238E27FC236}">
                <a16:creationId xmlns:a16="http://schemas.microsoft.com/office/drawing/2014/main" xmlns="" id="{DEADE9E9-F720-493E-8302-358E74E6608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175994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8B1AC89-75E0-4D9B-84C8-621A807034A9}"/>
              </a:ext>
            </a:extLst>
          </p:cNvPr>
          <p:cNvSpPr>
            <a:spLocks noGrp="1"/>
          </p:cNvSpPr>
          <p:nvPr>
            <p:ph type="title"/>
          </p:nvPr>
        </p:nvSpPr>
        <p:spPr>
          <a:xfrm>
            <a:off x="80391" y="1497648"/>
            <a:ext cx="3350047" cy="4529297"/>
          </a:xfrm>
        </p:spPr>
        <p:txBody>
          <a:bodyPr>
            <a:normAutofit/>
          </a:bodyPr>
          <a:lstStyle/>
          <a:p>
            <a:r>
              <a:rPr lang="en-US" sz="2400" dirty="0">
                <a:solidFill>
                  <a:schemeClr val="tx1"/>
                </a:solidFill>
                <a:latin typeface="Times New Roman"/>
                <a:cs typeface="Times New Roman"/>
              </a:rPr>
              <a:t> It consists of a compound blanking and piercing punch and die </a:t>
            </a:r>
            <a:r>
              <a:rPr lang="en-US" sz="2400" dirty="0">
                <a:solidFill>
                  <a:schemeClr val="tx1"/>
                </a:solidFill>
                <a:latin typeface="Times New Roman"/>
                <a:ea typeface="+mj-lt"/>
                <a:cs typeface="+mj-lt"/>
              </a:rPr>
              <a:t>they are designed in order to be able to pierce small holes and blank the required hinge shape</a:t>
            </a:r>
            <a:endParaRPr lang="en-US" sz="2400" dirty="0">
              <a:solidFill>
                <a:schemeClr val="tx1"/>
              </a:solidFill>
              <a:latin typeface="Times New Roman"/>
              <a:cs typeface="Times New Roman"/>
            </a:endParaRPr>
          </a:p>
        </p:txBody>
      </p:sp>
      <p:sp>
        <p:nvSpPr>
          <p:cNvPr id="4" name="Title 1">
            <a:extLst>
              <a:ext uri="{FF2B5EF4-FFF2-40B4-BE49-F238E27FC236}">
                <a16:creationId xmlns:a16="http://schemas.microsoft.com/office/drawing/2014/main" xmlns="" id="{4D7602B9-D518-4AF6-84AA-A9BC0FF8D235}"/>
              </a:ext>
            </a:extLst>
          </p:cNvPr>
          <p:cNvSpPr>
            <a:spLocks noGrp="1"/>
          </p:cNvSpPr>
          <p:nvPr/>
        </p:nvSpPr>
        <p:spPr>
          <a:xfrm>
            <a:off x="-328977" y="1310742"/>
            <a:ext cx="4016116" cy="12554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en-US" sz="3100" b="1">
                <a:solidFill>
                  <a:schemeClr val="tx1"/>
                </a:solidFill>
                <a:ea typeface="+mj-lt"/>
                <a:cs typeface="+mj-lt"/>
              </a:rPr>
              <a:t>BLANKING &amp;PIERCING </a:t>
            </a:r>
            <a:r>
              <a:rPr lang="en-US" sz="2000" dirty="0">
                <a:solidFill>
                  <a:schemeClr val="tx1"/>
                </a:solidFill>
              </a:rPr>
              <a:t/>
            </a:r>
            <a:br>
              <a:rPr lang="en-US" sz="2000" dirty="0">
                <a:solidFill>
                  <a:schemeClr val="tx1"/>
                </a:solidFill>
              </a:rPr>
            </a:br>
            <a:endParaRPr lang="en-US" sz="2000">
              <a:solidFill>
                <a:schemeClr val="tx1"/>
              </a:solidFill>
            </a:endParaRPr>
          </a:p>
        </p:txBody>
      </p:sp>
      <p:pic>
        <p:nvPicPr>
          <p:cNvPr id="6" name="Picture 6" descr="Diagram&#10;&#10;Description automatically generated">
            <a:extLst>
              <a:ext uri="{FF2B5EF4-FFF2-40B4-BE49-F238E27FC236}">
                <a16:creationId xmlns:a16="http://schemas.microsoft.com/office/drawing/2014/main" xmlns="" id="{12394FB3-40B9-4D6F-A672-988B7A12A331}"/>
              </a:ext>
            </a:extLst>
          </p:cNvPr>
          <p:cNvPicPr>
            <a:picLocks noChangeAspect="1"/>
          </p:cNvPicPr>
          <p:nvPr/>
        </p:nvPicPr>
        <p:blipFill>
          <a:blip r:embed="rId2"/>
          <a:stretch>
            <a:fillRect/>
          </a:stretch>
        </p:blipFill>
        <p:spPr>
          <a:xfrm>
            <a:off x="3833004" y="1538073"/>
            <a:ext cx="7545237" cy="383936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13222069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chemeClr val="tx1"/>
                </a:solidFill>
              </a:rPr>
              <a:t>DIES </a:t>
            </a:r>
            <a:br>
              <a:rPr lang="en-US" sz="3200" b="1" dirty="0" smtClean="0">
                <a:solidFill>
                  <a:schemeClr val="tx1"/>
                </a:solidFill>
              </a:rPr>
            </a:br>
            <a:r>
              <a:rPr lang="en-US" sz="3200" b="1" dirty="0" smtClean="0">
                <a:solidFill>
                  <a:schemeClr val="tx1"/>
                </a:solidFill>
              </a:rPr>
              <a:t>&amp; PINCHES OF BLANKING </a:t>
            </a:r>
            <a:endParaRPr lang="en-US" sz="3200" b="1" dirty="0">
              <a:solidFill>
                <a:schemeClr val="tx1"/>
              </a:solidFill>
            </a:endParaRPr>
          </a:p>
        </p:txBody>
      </p:sp>
      <p:pic>
        <p:nvPicPr>
          <p:cNvPr id="4" name="Content Placeholder 3" descr="No description available."/>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097434" y="1450570"/>
            <a:ext cx="3442210" cy="369500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6" name="Picture 5" descr="No description available."/>
          <p:cNvPicPr/>
          <p:nvPr/>
        </p:nvPicPr>
        <p:blipFill>
          <a:blip r:embed="rId3">
            <a:extLst>
              <a:ext uri="{28A0092B-C50C-407E-A947-70E740481C1C}">
                <a14:useLocalDpi xmlns:a14="http://schemas.microsoft.com/office/drawing/2010/main" val="0"/>
              </a:ext>
            </a:extLst>
          </a:blip>
          <a:srcRect/>
          <a:stretch>
            <a:fillRect/>
          </a:stretch>
        </p:blipFill>
        <p:spPr bwMode="auto">
          <a:xfrm>
            <a:off x="7797338" y="1450569"/>
            <a:ext cx="3383280" cy="369500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4015507935"/>
      </p:ext>
    </p:extLst>
  </p:cSld>
  <p:clrMapOvr>
    <a:masterClrMapping/>
  </p:clrMapOvr>
  <p:timing>
    <p:tnLst>
      <p:par>
        <p:cTn id="1" dur="indefinite" restart="never" nodeType="tmRoot"/>
      </p:par>
    </p:tnLst>
  </p:timing>
</p:sld>
</file>

<file path=ppt/theme/theme1.xml><?xml version="1.0" encoding="utf-8"?>
<a:theme xmlns:a="http://schemas.openxmlformats.org/drawingml/2006/main" name="Frame">
  <a:themeElements>
    <a:clrScheme name="Fram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39D77354-939E-4A26-AE51-B3F9618B14B7}"/>
    </a:ext>
  </a:extLst>
</a:theme>
</file>

<file path=docProps/app.xml><?xml version="1.0" encoding="utf-8"?>
<Properties xmlns="http://schemas.openxmlformats.org/officeDocument/2006/extended-properties" xmlns:vt="http://schemas.openxmlformats.org/officeDocument/2006/docPropsVTypes">
  <Template>office theme</Template>
  <TotalTime>61</TotalTime>
  <Words>596</Words>
  <Application>Microsoft Office PowerPoint</Application>
  <PresentationFormat>ملء الشاشة</PresentationFormat>
  <Paragraphs>262</Paragraphs>
  <Slides>34</Slides>
  <Notes>0</Notes>
  <HiddenSlides>0</HiddenSlides>
  <MMClips>1</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34</vt:i4>
      </vt:variant>
    </vt:vector>
  </HeadingPairs>
  <TitlesOfParts>
    <vt:vector size="42" baseType="lpstr">
      <vt:lpstr>Aharoni</vt:lpstr>
      <vt:lpstr>Arial</vt:lpstr>
      <vt:lpstr>Calibri Light</vt:lpstr>
      <vt:lpstr>Cambria Math</vt:lpstr>
      <vt:lpstr>Corbel</vt:lpstr>
      <vt:lpstr>Times New Roman</vt:lpstr>
      <vt:lpstr>Wingdings 2</vt:lpstr>
      <vt:lpstr>Frame</vt:lpstr>
      <vt:lpstr>عرض تقديمي في PowerPoint</vt:lpstr>
      <vt:lpstr>OUTLINE </vt:lpstr>
      <vt:lpstr>INTRODUCTION </vt:lpstr>
      <vt:lpstr>PROBLEM STATEMENT </vt:lpstr>
      <vt:lpstr>عرض تقديمي في PowerPoint</vt:lpstr>
      <vt:lpstr>SHEET METAL STRAIGHTENER</vt:lpstr>
      <vt:lpstr>FEEDER </vt:lpstr>
      <vt:lpstr> It consists of a compound blanking and piercing punch and die they are designed in order to be able to pierce small holes and blank the required hinge shape</vt:lpstr>
      <vt:lpstr>DIES  &amp; PINCHES OF BLANKING </vt:lpstr>
      <vt:lpstr>   The conveyor is used to transfer the blanked pieces to the next bending station</vt:lpstr>
      <vt:lpstr> The bending process in this specific hinge type is done using two forming punches, the first one is used for v-bending and the second tool is used for curling </vt:lpstr>
      <vt:lpstr>DIES OF BENDING </vt:lpstr>
      <vt:lpstr>عرض تقديمي في PowerPoint</vt:lpstr>
      <vt:lpstr>OUR HINGE</vt:lpstr>
      <vt:lpstr>FEASIBILITY  STUDY </vt:lpstr>
      <vt:lpstr>Market study </vt:lpstr>
      <vt:lpstr>MARKET STUDY </vt:lpstr>
      <vt:lpstr>Technical study </vt:lpstr>
      <vt:lpstr>Technical study</vt:lpstr>
      <vt:lpstr>Financial study   </vt:lpstr>
      <vt:lpstr>Operating Cost   </vt:lpstr>
      <vt:lpstr>Financial study</vt:lpstr>
      <vt:lpstr>Financial study </vt:lpstr>
      <vt:lpstr>Financial study </vt:lpstr>
      <vt:lpstr>Financial study </vt:lpstr>
      <vt:lpstr>Heat treatment of dies </vt:lpstr>
      <vt:lpstr> design</vt:lpstr>
      <vt:lpstr>Calculation of the Blanking  and piercing die</vt:lpstr>
      <vt:lpstr>Calculation of Bending (Curling &amp;v-bending )</vt:lpstr>
      <vt:lpstr>Calculation of the production line </vt:lpstr>
      <vt:lpstr>Cycle time &amp; production time </vt:lpstr>
      <vt:lpstr>Production rate </vt:lpstr>
      <vt:lpstr>Production capacity &amp; Efficiency </vt:lpstr>
      <vt:lpstr>Conclusion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Asal</dc:creator>
  <cp:lastModifiedBy>ok</cp:lastModifiedBy>
  <cp:revision>967</cp:revision>
  <dcterms:created xsi:type="dcterms:W3CDTF">2013-07-15T20:26:40Z</dcterms:created>
  <dcterms:modified xsi:type="dcterms:W3CDTF">2021-06-22T09:53:09Z</dcterms:modified>
</cp:coreProperties>
</file>