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70" r:id="rId7"/>
    <p:sldId id="271" r:id="rId8"/>
    <p:sldId id="267" r:id="rId9"/>
    <p:sldId id="269" r:id="rId10"/>
    <p:sldId id="261" r:id="rId11"/>
    <p:sldId id="264" r:id="rId12"/>
    <p:sldId id="265" r:id="rId13"/>
    <p:sldId id="266" r:id="rId14"/>
    <p:sldId id="262" r:id="rId15"/>
    <p:sldId id="263" r:id="rId16"/>
    <p:sldId id="268" r:id="rId17"/>
  </p:sldIdLst>
  <p:sldSz cx="18288000" cy="10287000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Noto Serif" panose="02020600060500020200" pitchFamily="18" charset="0"/>
      <p:regular r:id="rId24"/>
      <p:bold r:id="rId25"/>
      <p:italic r:id="rId26"/>
      <p:boldItalic r:id="rId27"/>
    </p:embeddedFont>
    <p:embeddedFont>
      <p:font typeface="Noto Serif Bold" panose="02020800060500020200" pitchFamily="18" charset="0"/>
      <p:regular r:id="rId28"/>
      <p:bold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0F3FA"/>
    <a:srgbClr val="152E46"/>
    <a:srgbClr val="F2DA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0" d="100"/>
          <a:sy n="40" d="100"/>
        </p:scale>
        <p:origin x="78" y="1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92A2F0D-1A58-21B7-FC93-9118C857D74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9C2907-EFEC-F591-C93F-658D38B3A73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897355-E477-4738-B9AD-89C5E9A176C8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99D380-9B28-AF3E-A380-B2CAFA1B4A6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C950C6-4100-E44D-85F2-643DA5FA12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EB288D-55B7-40B3-A7D5-04FAA073B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2896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19.09.2025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60B7C9-1C26-AF62-2241-ABF2239218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5C68E80-EFD6-E792-2130-4E316C33A3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154039-3B43-015F-2D30-C6DD286AACE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383F6ED-598B-FD02-FECD-77B296F9CD2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198697E2-522C-2269-8BE6-0EDAF3D777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7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69E366-6E94-0E1C-7870-A3B421FD774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FE9B30-3979-E934-E446-AB11BB94CF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165458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781790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1289858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7B7A5C-9A4E-2D66-469F-A3962D5B78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94878A4-79E1-A155-1B91-A12634A6D0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6A1772-D574-090D-75F1-17ED381C9D3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A856E29-F7AD-ACE6-74D1-AB50B6AD42D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DF18B29-C7A8-2FF7-807F-0502514902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114FD0-641B-615E-153A-4FCC38578A2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C1494C-BF76-44FB-2091-9608F317C7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9389058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34EF6F-C7EA-9DA7-AA3D-A2EA252703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95257EF-1701-47AD-8433-768D2239D61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2B705C-268D-43E1-4D83-81059B91B3D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1E10BDA-4696-7ACE-D508-27EB64FBCF2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B4A19C54-CFD5-4345-3753-5F476A4F79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A90B7A-DE44-383D-FDC8-0A3EDDD7AD0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A2A52A-C6EE-18A7-9983-76BDC6BFDA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628748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FDFBF7"/>
            </a:solidFill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11430000" y="9525"/>
            <a:ext cx="6858000" cy="10287000"/>
            <a:chOff x="0" y="0"/>
            <a:chExt cx="9144000" cy="13716000"/>
          </a:xfrm>
        </p:grpSpPr>
        <p:sp>
          <p:nvSpPr>
            <p:cNvPr id="7" name="Freeform 7" descr="preencoded.png"/>
            <p:cNvSpPr/>
            <p:nvPr/>
          </p:nvSpPr>
          <p:spPr>
            <a:xfrm>
              <a:off x="0" y="0"/>
              <a:ext cx="9144000" cy="13716000"/>
            </a:xfrm>
            <a:custGeom>
              <a:avLst/>
              <a:gdLst/>
              <a:ahLst/>
              <a:cxnLst/>
              <a:rect l="l" t="t" r="r" b="b"/>
              <a:pathLst>
                <a:path w="9144000" h="13716000">
                  <a:moveTo>
                    <a:pt x="0" y="0"/>
                  </a:moveTo>
                  <a:lnTo>
                    <a:pt x="9144000" y="0"/>
                  </a:lnTo>
                  <a:lnTo>
                    <a:pt x="914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763638" y="3846165"/>
            <a:ext cx="9904362" cy="8848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937"/>
              </a:lnSpc>
            </a:pPr>
            <a:r>
              <a:rPr lang="en-US" sz="6600" b="1" dirty="0">
                <a:solidFill>
                  <a:srgbClr val="3A3A3A"/>
                </a:solidFill>
                <a:latin typeface="Noto Serif"/>
                <a:ea typeface="Noto Serif"/>
                <a:cs typeface="Noto Serif"/>
                <a:sym typeface="Noto Serif"/>
              </a:rPr>
              <a:t>Hall Guide Robot</a:t>
            </a:r>
            <a:r>
              <a:rPr lang="ar-EG" sz="6600" b="1" dirty="0">
                <a:solidFill>
                  <a:srgbClr val="3A3A3A"/>
                </a:solidFill>
                <a:latin typeface="Noto Serif"/>
                <a:ea typeface="Noto Serif"/>
                <a:cs typeface="Noto Serif"/>
                <a:sym typeface="Noto Serif"/>
              </a:rPr>
              <a:t> - </a:t>
            </a:r>
            <a:r>
              <a:rPr lang="en-GB" sz="6600" b="1" dirty="0">
                <a:solidFill>
                  <a:srgbClr val="3A3A3A"/>
                </a:solidFill>
                <a:latin typeface="Noto Serif"/>
                <a:ea typeface="Noto Serif"/>
                <a:cs typeface="Noto Serif"/>
                <a:sym typeface="Noto Serif"/>
              </a:rPr>
              <a:t>Igris</a:t>
            </a:r>
            <a:endParaRPr lang="en-US" sz="6600" b="1" dirty="0">
              <a:solidFill>
                <a:srgbClr val="3A3A3A"/>
              </a:solidFill>
              <a:latin typeface="Noto Serif"/>
              <a:ea typeface="Noto Serif"/>
              <a:cs typeface="Noto Serif"/>
              <a:sym typeface="Noto Serif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992238" y="5100191"/>
            <a:ext cx="9445526" cy="4256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62"/>
              </a:lnSpc>
            </a:pP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Presented by Omar Maher Khatib and Osaid Islam Raddad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992238" y="5872757"/>
            <a:ext cx="9445526" cy="4256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62"/>
              </a:lnSpc>
            </a:pP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Supervisor: Dr. Manar Qamhieh</a:t>
            </a:r>
          </a:p>
        </p:txBody>
      </p:sp>
      <p:sp>
        <p:nvSpPr>
          <p:cNvPr id="13" name="Slide Number Placeholder 11">
            <a:extLst>
              <a:ext uri="{FF2B5EF4-FFF2-40B4-BE49-F238E27FC236}">
                <a16:creationId xmlns:a16="http://schemas.microsoft.com/office/drawing/2014/main" id="{2077C722-4A8F-D967-B5F2-C59FA617B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600" y="9653222"/>
            <a:ext cx="381000" cy="425694"/>
          </a:xfrm>
        </p:spPr>
        <p:txBody>
          <a:bodyPr/>
          <a:lstStyle/>
          <a:p>
            <a:fld id="{B6F15528-21DE-4FAA-801E-634DDDAF4B2B}" type="slidenum">
              <a:rPr lang="en-US" sz="3600" b="1" smtClean="0"/>
              <a:pPr/>
              <a:t>1</a:t>
            </a:fld>
            <a:endParaRPr lang="en-US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FDFBF7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902047" y="680145"/>
            <a:ext cx="13728353" cy="7735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312"/>
              </a:lnSpc>
            </a:pPr>
            <a:r>
              <a:rPr lang="en-US" sz="5062" b="1" dirty="0">
                <a:solidFill>
                  <a:srgbClr val="3A3A3A"/>
                </a:solidFill>
                <a:latin typeface="Noto Serif"/>
                <a:ea typeface="Noto Serif"/>
                <a:cs typeface="Noto Serif"/>
                <a:sym typeface="Noto Serif"/>
              </a:rPr>
              <a:t>Under the Hood: Hardware Components</a:t>
            </a:r>
          </a:p>
        </p:txBody>
      </p: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1524000" y="2163929"/>
            <a:ext cx="6414715" cy="6414716"/>
            <a:chOff x="0" y="0"/>
            <a:chExt cx="10570170" cy="10570170"/>
          </a:xfrm>
        </p:grpSpPr>
        <p:sp>
          <p:nvSpPr>
            <p:cNvPr id="8" name="Freeform 8" descr="preencoded.png"/>
            <p:cNvSpPr/>
            <p:nvPr/>
          </p:nvSpPr>
          <p:spPr>
            <a:xfrm>
              <a:off x="0" y="0"/>
              <a:ext cx="10570210" cy="10570210"/>
            </a:xfrm>
            <a:custGeom>
              <a:avLst/>
              <a:gdLst/>
              <a:ahLst/>
              <a:cxnLst/>
              <a:rect l="l" t="t" r="r" b="b"/>
              <a:pathLst>
                <a:path w="10570210" h="10570210">
                  <a:moveTo>
                    <a:pt x="0" y="0"/>
                  </a:moveTo>
                  <a:lnTo>
                    <a:pt x="10570210" y="0"/>
                  </a:lnTo>
                  <a:lnTo>
                    <a:pt x="10570210" y="10570210"/>
                  </a:lnTo>
                  <a:lnTo>
                    <a:pt x="0" y="105702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8931894" y="2133835"/>
            <a:ext cx="8362950" cy="28759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Our Hall Guide Robot is built with a robust combination of readily available and specialized components to ensure reliable performance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9072DC0-836D-C012-C04C-BF9A1BC8D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13691" y="9639300"/>
            <a:ext cx="688356" cy="425694"/>
          </a:xfrm>
        </p:spPr>
        <p:txBody>
          <a:bodyPr/>
          <a:lstStyle/>
          <a:p>
            <a:fld id="{B6F15528-21DE-4FAA-801E-634DDDAF4B2B}" type="slidenum">
              <a:rPr lang="en-US" sz="3600" b="1" smtClean="0"/>
              <a:pPr/>
              <a:t>10</a:t>
            </a:fld>
            <a:endParaRPr lang="en-US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C08FA2C-5D68-44FE-E074-594369860365}"/>
              </a:ext>
            </a:extLst>
          </p:cNvPr>
          <p:cNvSpPr txBox="1"/>
          <p:nvPr/>
        </p:nvSpPr>
        <p:spPr>
          <a:xfrm>
            <a:off x="3406324" y="675167"/>
            <a:ext cx="5334001" cy="5457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01625" lvl="1" indent="-150812" algn="l">
              <a:lnSpc>
                <a:spcPts val="3187"/>
              </a:lnSpc>
              <a:buFont typeface="Arial"/>
              <a:buChar char="•"/>
            </a:pPr>
            <a:r>
              <a:rPr lang="en-US" sz="4400" b="1" dirty="0">
                <a:solidFill>
                  <a:srgbClr val="4C4C4C"/>
                </a:solidFill>
                <a:latin typeface="Noto Serif Bold"/>
                <a:ea typeface="Noto Serif Bold"/>
                <a:cs typeface="Noto Serif Bold"/>
                <a:sym typeface="Noto Serif Bold"/>
              </a:rPr>
              <a:t>Core Processors</a:t>
            </a:r>
            <a:endParaRPr lang="en-US" sz="4400" dirty="0">
              <a:solidFill>
                <a:srgbClr val="4C4C4C"/>
              </a:solidFill>
              <a:latin typeface="Noto Serif"/>
              <a:ea typeface="Noto Serif"/>
              <a:cs typeface="Noto Serif"/>
              <a:sym typeface="Noto Serif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0C1EEA03-8131-DBE9-4776-B5821EB5B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905" y="1869139"/>
            <a:ext cx="5511352" cy="357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rduino MEGA 2560 Microcontroller Rev 3">
            <a:extLst>
              <a:ext uri="{FF2B5EF4-FFF2-40B4-BE49-F238E27FC236}">
                <a16:creationId xmlns:a16="http://schemas.microsoft.com/office/drawing/2014/main" id="{E7329E14-D054-5438-1B35-8C9026E98B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104947" y="3436047"/>
            <a:ext cx="7543800" cy="396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rduino UNO Rev3 – Reliable ATmega328P Board with Digital &amp; Analog I/O —  Arduino Official Store">
            <a:extLst>
              <a:ext uri="{FF2B5EF4-FFF2-40B4-BE49-F238E27FC236}">
                <a16:creationId xmlns:a16="http://schemas.microsoft.com/office/drawing/2014/main" id="{BFF0813B-5C49-E1CE-162B-3C79FF4DA5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774375" y="5992231"/>
            <a:ext cx="4824412" cy="3619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30B29F5-733B-49A5-F605-41BBE46E4777}"/>
              </a:ext>
            </a:extLst>
          </p:cNvPr>
          <p:cNvSpPr txBox="1"/>
          <p:nvPr/>
        </p:nvSpPr>
        <p:spPr>
          <a:xfrm>
            <a:off x="4809073" y="5472633"/>
            <a:ext cx="2755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Raspberry PI 4B</a:t>
            </a:r>
            <a:endParaRPr lang="en-US" sz="28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995746-5146-CCFC-8737-E7F8B9D7C747}"/>
              </a:ext>
            </a:extLst>
          </p:cNvPr>
          <p:cNvSpPr txBox="1"/>
          <p:nvPr/>
        </p:nvSpPr>
        <p:spPr>
          <a:xfrm>
            <a:off x="5078724" y="9350223"/>
            <a:ext cx="22157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Arduino UNO</a:t>
            </a:r>
            <a:endParaRPr lang="en-US" sz="2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E37549-6780-69BF-9B7F-BA5FEBD91F30}"/>
              </a:ext>
            </a:extLst>
          </p:cNvPr>
          <p:cNvSpPr txBox="1"/>
          <p:nvPr/>
        </p:nvSpPr>
        <p:spPr>
          <a:xfrm>
            <a:off x="11692317" y="8963680"/>
            <a:ext cx="2369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Arduino Mega</a:t>
            </a:r>
            <a:endParaRPr lang="en-US" sz="2800" b="1" dirty="0"/>
          </a:p>
        </p:txBody>
      </p:sp>
      <p:sp>
        <p:nvSpPr>
          <p:cNvPr id="8" name="Slide Number Placeholder 11">
            <a:extLst>
              <a:ext uri="{FF2B5EF4-FFF2-40B4-BE49-F238E27FC236}">
                <a16:creationId xmlns:a16="http://schemas.microsoft.com/office/drawing/2014/main" id="{5F2E60EE-4EB3-214B-E261-A5A8C0FE0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1200" y="9660596"/>
            <a:ext cx="762000" cy="425694"/>
          </a:xfrm>
        </p:spPr>
        <p:txBody>
          <a:bodyPr/>
          <a:lstStyle/>
          <a:p>
            <a:fld id="{B6F15528-21DE-4FAA-801E-634DDDAF4B2B}" type="slidenum">
              <a:rPr lang="en-US" sz="3600" b="1" smtClean="0"/>
              <a:pPr/>
              <a:t>11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26735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ABEB876-6190-22BE-D212-8EED216BA32A}"/>
              </a:ext>
            </a:extLst>
          </p:cNvPr>
          <p:cNvSpPr txBox="1"/>
          <p:nvPr/>
        </p:nvSpPr>
        <p:spPr>
          <a:xfrm>
            <a:off x="4419600" y="695632"/>
            <a:ext cx="9448800" cy="1695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01625" lvl="1" indent="-150812" algn="just">
              <a:lnSpc>
                <a:spcPct val="150000"/>
              </a:lnSpc>
              <a:buFont typeface="Arial"/>
              <a:buChar char="•"/>
            </a:pPr>
            <a:r>
              <a:rPr lang="en-US" sz="2400" b="1" dirty="0">
                <a:solidFill>
                  <a:srgbClr val="4C4C4C"/>
                </a:solidFill>
                <a:latin typeface="Noto Serif Bold"/>
                <a:ea typeface="Noto Serif Bold"/>
                <a:cs typeface="Noto Serif Bold"/>
                <a:sym typeface="Noto Serif Bold"/>
              </a:rPr>
              <a:t>Movement Systems:</a:t>
            </a: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 4 NEMA 23 motors with 4 TB6600 drivers for powerful locomotion, 2 servo motors one</a:t>
            </a:r>
            <a:r>
              <a:rPr lang="ar-EG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 </a:t>
            </a:r>
            <a:r>
              <a:rPr lang="en-GB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for camera rotation and the other for bottles door</a:t>
            </a: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.</a:t>
            </a:r>
          </a:p>
        </p:txBody>
      </p:sp>
      <p:pic>
        <p:nvPicPr>
          <p:cNvPr id="2050" name="Picture 2" descr="Nema 23 Stepper Motor - 1.8degree/step, 175oz-in">
            <a:extLst>
              <a:ext uri="{FF2B5EF4-FFF2-40B4-BE49-F238E27FC236}">
                <a16:creationId xmlns:a16="http://schemas.microsoft.com/office/drawing/2014/main" id="{DF0676B6-3C3C-0424-5DFD-0BD226D04D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19117"/>
            <a:ext cx="6191250" cy="619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1E3F02E-4849-B5D3-BDE7-1A8E538EE20E}"/>
              </a:ext>
            </a:extLst>
          </p:cNvPr>
          <p:cNvSpPr/>
          <p:nvPr/>
        </p:nvSpPr>
        <p:spPr>
          <a:xfrm>
            <a:off x="5410200" y="2866717"/>
            <a:ext cx="9144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 descr="TB6600 Stepper Motor Driver | Joy-IT">
            <a:extLst>
              <a:ext uri="{FF2B5EF4-FFF2-40B4-BE49-F238E27FC236}">
                <a16:creationId xmlns:a16="http://schemas.microsoft.com/office/drawing/2014/main" id="{F716A3B1-2ED7-3B85-C7A8-6C09FFB714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288514" y="4255787"/>
            <a:ext cx="4990484" cy="3717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DAB0AF-76DA-6407-6726-18B5E2640C42}"/>
              </a:ext>
            </a:extLst>
          </p:cNvPr>
          <p:cNvSpPr txBox="1"/>
          <p:nvPr/>
        </p:nvSpPr>
        <p:spPr>
          <a:xfrm>
            <a:off x="2298810" y="8948757"/>
            <a:ext cx="15936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Nema 23</a:t>
            </a:r>
            <a:endParaRPr lang="en-US" sz="2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66B5DD-49B3-8D49-02A5-6812D7390333}"/>
              </a:ext>
            </a:extLst>
          </p:cNvPr>
          <p:cNvSpPr txBox="1"/>
          <p:nvPr/>
        </p:nvSpPr>
        <p:spPr>
          <a:xfrm>
            <a:off x="8305800" y="8930495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TB6600 Driver</a:t>
            </a:r>
            <a:endParaRPr lang="en-US" sz="2800" b="1" dirty="0"/>
          </a:p>
        </p:txBody>
      </p:sp>
      <p:pic>
        <p:nvPicPr>
          <p:cNvPr id="2058" name="Picture 10" descr="Servo Motor">
            <a:extLst>
              <a:ext uri="{FF2B5EF4-FFF2-40B4-BE49-F238E27FC236}">
                <a16:creationId xmlns:a16="http://schemas.microsoft.com/office/drawing/2014/main" id="{C73A7A95-D606-967E-CFAC-E8CEE0C20F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9200" y="4300846"/>
            <a:ext cx="5003004" cy="4424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FA17F51-41B3-00CB-5E1A-79635138AFCF}"/>
              </a:ext>
            </a:extLst>
          </p:cNvPr>
          <p:cNvSpPr txBox="1"/>
          <p:nvPr/>
        </p:nvSpPr>
        <p:spPr>
          <a:xfrm>
            <a:off x="14325600" y="8930495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Servo Motor</a:t>
            </a:r>
            <a:endParaRPr lang="en-US" sz="2800" b="1" dirty="0"/>
          </a:p>
        </p:txBody>
      </p:sp>
      <p:sp>
        <p:nvSpPr>
          <p:cNvPr id="10" name="Slide Number Placeholder 11">
            <a:extLst>
              <a:ext uri="{FF2B5EF4-FFF2-40B4-BE49-F238E27FC236}">
                <a16:creationId xmlns:a16="http://schemas.microsoft.com/office/drawing/2014/main" id="{6B09EEDB-6FA6-F7EF-3B2B-A4D543F1A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600" y="9563100"/>
            <a:ext cx="685800" cy="439616"/>
          </a:xfrm>
        </p:spPr>
        <p:txBody>
          <a:bodyPr/>
          <a:lstStyle/>
          <a:p>
            <a:fld id="{B6F15528-21DE-4FAA-801E-634DDDAF4B2B}" type="slidenum">
              <a:rPr lang="en-US" sz="3600" b="1" smtClean="0"/>
              <a:pPr/>
              <a:t>12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28832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807BD8B-7B7A-7B58-1C84-8D88E69B94DD}"/>
              </a:ext>
            </a:extLst>
          </p:cNvPr>
          <p:cNvSpPr txBox="1"/>
          <p:nvPr/>
        </p:nvSpPr>
        <p:spPr>
          <a:xfrm>
            <a:off x="762000" y="678239"/>
            <a:ext cx="9144000" cy="50192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01625" lvl="1" indent="-150812" algn="just">
              <a:lnSpc>
                <a:spcPct val="150000"/>
              </a:lnSpc>
              <a:buFont typeface="Arial"/>
              <a:buChar char="•"/>
            </a:pPr>
            <a:r>
              <a:rPr lang="en-US" sz="2400" b="1" dirty="0">
                <a:solidFill>
                  <a:srgbClr val="4C4C4C"/>
                </a:solidFill>
                <a:latin typeface="Noto Serif Bold"/>
                <a:ea typeface="Noto Serif Bold"/>
                <a:cs typeface="Noto Serif Bold"/>
                <a:sym typeface="Noto Serif Bold"/>
              </a:rPr>
              <a:t>Environmental Sensing:</a:t>
            </a: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 Ultrasonic Sensors for Stairs detection and safety, a RPLIDAR A1 for accurate</a:t>
            </a:r>
            <a:r>
              <a:rPr lang="ar-EG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 </a:t>
            </a: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obstacle detection</a:t>
            </a:r>
            <a:r>
              <a:rPr lang="en-GB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,</a:t>
            </a: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 mapping and localization, Camera for Room numbers detection.</a:t>
            </a:r>
          </a:p>
          <a:p>
            <a:pPr marL="301625" lvl="1" indent="-150812" algn="just">
              <a:lnSpc>
                <a:spcPct val="150000"/>
              </a:lnSpc>
              <a:buFont typeface="Arial"/>
              <a:buChar char="•"/>
            </a:pPr>
            <a:r>
              <a:rPr lang="en-US" sz="2400" b="1" dirty="0">
                <a:solidFill>
                  <a:srgbClr val="4C4C4C"/>
                </a:solidFill>
                <a:latin typeface="Noto Serif Bold"/>
                <a:ea typeface="Noto Serif Bold"/>
                <a:cs typeface="Noto Serif Bold"/>
                <a:sym typeface="Noto Serif Bold"/>
              </a:rPr>
              <a:t>User Interface:</a:t>
            </a: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 An intuitive Touchscreen for interaction and a Camera for visual processing and future enhancements.</a:t>
            </a:r>
          </a:p>
          <a:p>
            <a:pPr marL="301625" lvl="1" indent="-150812" algn="just">
              <a:lnSpc>
                <a:spcPct val="150000"/>
              </a:lnSpc>
              <a:buFont typeface="Arial"/>
              <a:buChar char="•"/>
            </a:pPr>
            <a:r>
              <a:rPr lang="en-US" sz="2400" b="1" dirty="0">
                <a:solidFill>
                  <a:srgbClr val="4C4C4C"/>
                </a:solidFill>
                <a:latin typeface="Noto Serif Bold"/>
                <a:ea typeface="Noto Serif Bold"/>
                <a:cs typeface="Noto Serif Bold"/>
                <a:sym typeface="Noto Serif Bold"/>
              </a:rPr>
              <a:t>Power Source:</a:t>
            </a: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 A reliable 12V Battery to ensure extended operational periods with power bank for the </a:t>
            </a:r>
            <a:r>
              <a:rPr lang="en-US" sz="2400" dirty="0" err="1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raspbery</a:t>
            </a: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.</a:t>
            </a:r>
          </a:p>
        </p:txBody>
      </p:sp>
      <p:pic>
        <p:nvPicPr>
          <p:cNvPr id="3074" name="Picture 2" descr="Ultrasonic Distance Sensor - 5V (HC-SR04) - SparkFun Electronics">
            <a:extLst>
              <a:ext uri="{FF2B5EF4-FFF2-40B4-BE49-F238E27FC236}">
                <a16:creationId xmlns:a16="http://schemas.microsoft.com/office/drawing/2014/main" id="{DAEE489D-4749-8464-D140-8116E307A2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5676899"/>
            <a:ext cx="3486150" cy="348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PLIDAR A1 LiDAR Figure 7. Astro Pro Depth Camera | Download Scientific  Diagram">
            <a:extLst>
              <a:ext uri="{FF2B5EF4-FFF2-40B4-BE49-F238E27FC236}">
                <a16:creationId xmlns:a16="http://schemas.microsoft.com/office/drawing/2014/main" id="{78AC8399-A961-E0A6-BC09-52E8C74909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5295900"/>
            <a:ext cx="5105400" cy="3650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Touch screen Display 7 inch (Raspberry Pi Compatible) – Voltaat">
            <a:extLst>
              <a:ext uri="{FF2B5EF4-FFF2-40B4-BE49-F238E27FC236}">
                <a16:creationId xmlns:a16="http://schemas.microsoft.com/office/drawing/2014/main" id="{3C05349A-ED58-F020-3E0B-48FA040848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2" y="5054187"/>
            <a:ext cx="50292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C3DDB808-6FB2-1B73-08DE-290FEF5309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4735" y="1234469"/>
            <a:ext cx="4314265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Moxom MX-PB43 Power Bank 20000mAh شاحن محمول | Miswag">
            <a:extLst>
              <a:ext uri="{FF2B5EF4-FFF2-40B4-BE49-F238E27FC236}">
                <a16:creationId xmlns:a16="http://schemas.microsoft.com/office/drawing/2014/main" id="{FB2EF591-8704-58B8-6F20-DFC1679C74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0852" y="647700"/>
            <a:ext cx="3867148" cy="3867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98C152-085D-E370-987B-BA4E1F063F3B}"/>
              </a:ext>
            </a:extLst>
          </p:cNvPr>
          <p:cNvSpPr txBox="1"/>
          <p:nvPr/>
        </p:nvSpPr>
        <p:spPr>
          <a:xfrm>
            <a:off x="1495425" y="8639829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Ultrasonic</a:t>
            </a:r>
            <a:endParaRPr lang="en-US" sz="28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D6BE86-3B40-DD75-050B-091B262B7BFE}"/>
              </a:ext>
            </a:extLst>
          </p:cNvPr>
          <p:cNvSpPr txBox="1"/>
          <p:nvPr/>
        </p:nvSpPr>
        <p:spPr>
          <a:xfrm>
            <a:off x="5715000" y="8684651"/>
            <a:ext cx="2168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/>
              <a:t>RPLiDAR</a:t>
            </a:r>
            <a:r>
              <a:rPr lang="en-GB" sz="2800" b="1" dirty="0"/>
              <a:t> A1</a:t>
            </a:r>
            <a:endParaRPr lang="en-US" sz="2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CE1996-FBF3-F849-6F2D-A3C454A07BBB}"/>
              </a:ext>
            </a:extLst>
          </p:cNvPr>
          <p:cNvSpPr txBox="1"/>
          <p:nvPr/>
        </p:nvSpPr>
        <p:spPr>
          <a:xfrm>
            <a:off x="9700564" y="8253764"/>
            <a:ext cx="25842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7 inch</a:t>
            </a:r>
          </a:p>
          <a:p>
            <a:r>
              <a:rPr lang="en-GB" sz="2800" b="1" dirty="0"/>
              <a:t>Touch Screen</a:t>
            </a:r>
            <a:endParaRPr lang="en-US" sz="28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AF0248-7349-EB87-59BC-C366AC7C91BF}"/>
              </a:ext>
            </a:extLst>
          </p:cNvPr>
          <p:cNvSpPr txBox="1"/>
          <p:nvPr/>
        </p:nvSpPr>
        <p:spPr>
          <a:xfrm>
            <a:off x="13205599" y="4478062"/>
            <a:ext cx="24255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Power Sources</a:t>
            </a:r>
            <a:endParaRPr lang="en-US" sz="2800" b="1" dirty="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E6E753C7-8107-9008-C454-5BC75F1C4341}"/>
              </a:ext>
            </a:extLst>
          </p:cNvPr>
          <p:cNvSpPr/>
          <p:nvPr/>
        </p:nvSpPr>
        <p:spPr>
          <a:xfrm>
            <a:off x="14632109" y="5457985"/>
            <a:ext cx="3444633" cy="3530220"/>
          </a:xfrm>
          <a:custGeom>
            <a:avLst/>
            <a:gdLst/>
            <a:ahLst/>
            <a:cxnLst/>
            <a:rect l="l" t="t" r="r" b="b"/>
            <a:pathLst>
              <a:path w="4663833" h="4663833">
                <a:moveTo>
                  <a:pt x="0" y="0"/>
                </a:moveTo>
                <a:lnTo>
                  <a:pt x="4663833" y="0"/>
                </a:lnTo>
                <a:lnTo>
                  <a:pt x="4663833" y="4663832"/>
                </a:lnTo>
                <a:lnTo>
                  <a:pt x="0" y="466383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BA9C2F-5A96-1A7D-D573-4FFF40187D70}"/>
              </a:ext>
            </a:extLst>
          </p:cNvPr>
          <p:cNvSpPr txBox="1"/>
          <p:nvPr/>
        </p:nvSpPr>
        <p:spPr>
          <a:xfrm>
            <a:off x="15773400" y="8639829"/>
            <a:ext cx="1576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Camera</a:t>
            </a:r>
            <a:endParaRPr lang="en-US" sz="2800" b="1" dirty="0"/>
          </a:p>
        </p:txBody>
      </p:sp>
      <p:sp>
        <p:nvSpPr>
          <p:cNvPr id="11" name="Slide Number Placeholder 11">
            <a:extLst>
              <a:ext uri="{FF2B5EF4-FFF2-40B4-BE49-F238E27FC236}">
                <a16:creationId xmlns:a16="http://schemas.microsoft.com/office/drawing/2014/main" id="{85F1FDCB-1E6C-0313-EFA1-C358217AE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349688" y="9639300"/>
            <a:ext cx="685800" cy="470155"/>
          </a:xfrm>
        </p:spPr>
        <p:txBody>
          <a:bodyPr/>
          <a:lstStyle/>
          <a:p>
            <a:fld id="{B6F15528-21DE-4FAA-801E-634DDDAF4B2B}" type="slidenum">
              <a:rPr lang="en-US" sz="3600" b="1" smtClean="0"/>
              <a:pPr/>
              <a:t>13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316533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118263" y="1367332"/>
            <a:ext cx="9751962" cy="8477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937"/>
              </a:lnSpc>
            </a:pPr>
            <a:r>
              <a:rPr lang="en-US" sz="5562" b="1" dirty="0">
                <a:solidFill>
                  <a:srgbClr val="3A3A3A"/>
                </a:solidFill>
                <a:latin typeface="Noto Serif"/>
                <a:ea typeface="Noto Serif"/>
                <a:cs typeface="Noto Serif"/>
                <a:sym typeface="Noto Serif"/>
              </a:rPr>
              <a:t>Development Constraints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973188" y="3318868"/>
            <a:ext cx="8048030" cy="2201615"/>
            <a:chOff x="0" y="0"/>
            <a:chExt cx="10730707" cy="2935487"/>
          </a:xfrm>
        </p:grpSpPr>
        <p:sp>
          <p:nvSpPr>
            <p:cNvPr id="8" name="Freeform 8"/>
            <p:cNvSpPr/>
            <p:nvPr/>
          </p:nvSpPr>
          <p:spPr>
            <a:xfrm>
              <a:off x="25400" y="25400"/>
              <a:ext cx="10679938" cy="2884678"/>
            </a:xfrm>
            <a:custGeom>
              <a:avLst/>
              <a:gdLst/>
              <a:ahLst/>
              <a:cxnLst/>
              <a:rect l="l" t="t" r="r" b="b"/>
              <a:pathLst>
                <a:path w="10679938" h="2884678">
                  <a:moveTo>
                    <a:pt x="0" y="158750"/>
                  </a:moveTo>
                  <a:cubicBezTo>
                    <a:pt x="0" y="71120"/>
                    <a:pt x="72009" y="0"/>
                    <a:pt x="160782" y="0"/>
                  </a:cubicBezTo>
                  <a:lnTo>
                    <a:pt x="10519156" y="0"/>
                  </a:lnTo>
                  <a:cubicBezTo>
                    <a:pt x="10607929" y="0"/>
                    <a:pt x="10679938" y="71120"/>
                    <a:pt x="10679938" y="158750"/>
                  </a:cubicBezTo>
                  <a:lnTo>
                    <a:pt x="10679938" y="2725928"/>
                  </a:lnTo>
                  <a:cubicBezTo>
                    <a:pt x="10679938" y="2813558"/>
                    <a:pt x="10607929" y="2884678"/>
                    <a:pt x="10519156" y="2884678"/>
                  </a:cubicBezTo>
                  <a:lnTo>
                    <a:pt x="160782" y="2884678"/>
                  </a:lnTo>
                  <a:cubicBezTo>
                    <a:pt x="72009" y="2884678"/>
                    <a:pt x="0" y="2813558"/>
                    <a:pt x="0" y="2725928"/>
                  </a:cubicBez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9"/>
            <p:cNvSpPr/>
            <p:nvPr/>
          </p:nvSpPr>
          <p:spPr>
            <a:xfrm>
              <a:off x="0" y="0"/>
              <a:ext cx="10730738" cy="2935478"/>
            </a:xfrm>
            <a:custGeom>
              <a:avLst/>
              <a:gdLst/>
              <a:ahLst/>
              <a:cxnLst/>
              <a:rect l="l" t="t" r="r" b="b"/>
              <a:pathLst>
                <a:path w="10730738" h="2935478">
                  <a:moveTo>
                    <a:pt x="0" y="184150"/>
                  </a:moveTo>
                  <a:cubicBezTo>
                    <a:pt x="0" y="82169"/>
                    <a:pt x="83693" y="0"/>
                    <a:pt x="186182" y="0"/>
                  </a:cubicBezTo>
                  <a:lnTo>
                    <a:pt x="10544556" y="0"/>
                  </a:lnTo>
                  <a:lnTo>
                    <a:pt x="10544556" y="25400"/>
                  </a:lnTo>
                  <a:lnTo>
                    <a:pt x="10544556" y="0"/>
                  </a:lnTo>
                  <a:cubicBezTo>
                    <a:pt x="10647045" y="0"/>
                    <a:pt x="10730738" y="82169"/>
                    <a:pt x="10730738" y="184150"/>
                  </a:cubicBezTo>
                  <a:lnTo>
                    <a:pt x="10705338" y="184150"/>
                  </a:lnTo>
                  <a:lnTo>
                    <a:pt x="10730738" y="184150"/>
                  </a:lnTo>
                  <a:lnTo>
                    <a:pt x="10730738" y="2751328"/>
                  </a:lnTo>
                  <a:lnTo>
                    <a:pt x="10705338" y="2751328"/>
                  </a:lnTo>
                  <a:lnTo>
                    <a:pt x="10730738" y="2751328"/>
                  </a:lnTo>
                  <a:cubicBezTo>
                    <a:pt x="10730738" y="2853309"/>
                    <a:pt x="10647045" y="2935478"/>
                    <a:pt x="10544556" y="2935478"/>
                  </a:cubicBezTo>
                  <a:lnTo>
                    <a:pt x="10544556" y="2910078"/>
                  </a:lnTo>
                  <a:lnTo>
                    <a:pt x="10544556" y="2935478"/>
                  </a:lnTo>
                  <a:lnTo>
                    <a:pt x="186182" y="2935478"/>
                  </a:lnTo>
                  <a:lnTo>
                    <a:pt x="186182" y="2910078"/>
                  </a:lnTo>
                  <a:lnTo>
                    <a:pt x="186182" y="2935478"/>
                  </a:lnTo>
                  <a:cubicBezTo>
                    <a:pt x="83693" y="2935478"/>
                    <a:pt x="0" y="2853309"/>
                    <a:pt x="0" y="2751328"/>
                  </a:cubicBezTo>
                  <a:lnTo>
                    <a:pt x="0" y="184150"/>
                  </a:lnTo>
                  <a:lnTo>
                    <a:pt x="25400" y="184150"/>
                  </a:lnTo>
                  <a:lnTo>
                    <a:pt x="0" y="184150"/>
                  </a:lnTo>
                  <a:moveTo>
                    <a:pt x="50800" y="184150"/>
                  </a:moveTo>
                  <a:lnTo>
                    <a:pt x="50800" y="2751328"/>
                  </a:lnTo>
                  <a:lnTo>
                    <a:pt x="25400" y="2751328"/>
                  </a:lnTo>
                  <a:lnTo>
                    <a:pt x="50800" y="2751328"/>
                  </a:lnTo>
                  <a:cubicBezTo>
                    <a:pt x="50800" y="2824734"/>
                    <a:pt x="111125" y="2884678"/>
                    <a:pt x="186182" y="2884678"/>
                  </a:cubicBezTo>
                  <a:lnTo>
                    <a:pt x="10544556" y="2884678"/>
                  </a:lnTo>
                  <a:cubicBezTo>
                    <a:pt x="10619613" y="2884678"/>
                    <a:pt x="10679938" y="2824607"/>
                    <a:pt x="10679938" y="2751328"/>
                  </a:cubicBezTo>
                  <a:lnTo>
                    <a:pt x="10679938" y="184150"/>
                  </a:lnTo>
                  <a:cubicBezTo>
                    <a:pt x="10679938" y="110744"/>
                    <a:pt x="10619613" y="50800"/>
                    <a:pt x="10544556" y="50800"/>
                  </a:cubicBezTo>
                  <a:lnTo>
                    <a:pt x="186182" y="50800"/>
                  </a:lnTo>
                  <a:lnTo>
                    <a:pt x="186182" y="25400"/>
                  </a:lnTo>
                  <a:lnTo>
                    <a:pt x="186182" y="50800"/>
                  </a:lnTo>
                  <a:cubicBezTo>
                    <a:pt x="111125" y="50800"/>
                    <a:pt x="50800" y="110871"/>
                    <a:pt x="50800" y="184150"/>
                  </a:cubicBez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992238" y="3337917"/>
            <a:ext cx="152400" cy="2163515"/>
            <a:chOff x="0" y="0"/>
            <a:chExt cx="203200" cy="2884687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03200" cy="2884678"/>
            </a:xfrm>
            <a:custGeom>
              <a:avLst/>
              <a:gdLst/>
              <a:ahLst/>
              <a:cxnLst/>
              <a:rect l="l" t="t" r="r" b="b"/>
              <a:pathLst>
                <a:path w="203200" h="2884678">
                  <a:moveTo>
                    <a:pt x="0" y="101600"/>
                  </a:moveTo>
                  <a:cubicBezTo>
                    <a:pt x="0" y="45466"/>
                    <a:pt x="45466" y="0"/>
                    <a:pt x="101600" y="0"/>
                  </a:cubicBezTo>
                  <a:cubicBezTo>
                    <a:pt x="157734" y="0"/>
                    <a:pt x="203200" y="45466"/>
                    <a:pt x="203200" y="101600"/>
                  </a:cubicBezTo>
                  <a:lnTo>
                    <a:pt x="203200" y="2783078"/>
                  </a:lnTo>
                  <a:cubicBezTo>
                    <a:pt x="203200" y="2839212"/>
                    <a:pt x="157734" y="2884678"/>
                    <a:pt x="101600" y="2884678"/>
                  </a:cubicBezTo>
                  <a:cubicBezTo>
                    <a:pt x="45466" y="2884678"/>
                    <a:pt x="0" y="2839212"/>
                    <a:pt x="0" y="2783078"/>
                  </a:cubicBez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1466255" y="3650010"/>
            <a:ext cx="5163145" cy="4180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437"/>
              </a:lnSpc>
            </a:pPr>
            <a:r>
              <a:rPr lang="en-US" sz="2750" b="1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Limited Development Time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466255" y="4186833"/>
            <a:ext cx="7214295" cy="9929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62"/>
              </a:lnSpc>
            </a:pPr>
            <a:r>
              <a:rPr lang="en-US" sz="2187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The project faced tight deadlines, which impacted the scope and depth of certain features.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9266635" y="3318868"/>
            <a:ext cx="8048179" cy="2201615"/>
            <a:chOff x="0" y="0"/>
            <a:chExt cx="10730905" cy="2935487"/>
          </a:xfrm>
        </p:grpSpPr>
        <p:sp>
          <p:nvSpPr>
            <p:cNvPr id="15" name="Freeform 15"/>
            <p:cNvSpPr/>
            <p:nvPr/>
          </p:nvSpPr>
          <p:spPr>
            <a:xfrm>
              <a:off x="25400" y="25400"/>
              <a:ext cx="10680064" cy="2884678"/>
            </a:xfrm>
            <a:custGeom>
              <a:avLst/>
              <a:gdLst/>
              <a:ahLst/>
              <a:cxnLst/>
              <a:rect l="l" t="t" r="r" b="b"/>
              <a:pathLst>
                <a:path w="10680064" h="2884678">
                  <a:moveTo>
                    <a:pt x="0" y="158750"/>
                  </a:moveTo>
                  <a:cubicBezTo>
                    <a:pt x="0" y="71120"/>
                    <a:pt x="72009" y="0"/>
                    <a:pt x="160782" y="0"/>
                  </a:cubicBezTo>
                  <a:lnTo>
                    <a:pt x="10519283" y="0"/>
                  </a:lnTo>
                  <a:cubicBezTo>
                    <a:pt x="10608056" y="0"/>
                    <a:pt x="10680064" y="71120"/>
                    <a:pt x="10680064" y="158750"/>
                  </a:cubicBezTo>
                  <a:lnTo>
                    <a:pt x="10680064" y="2725928"/>
                  </a:lnTo>
                  <a:cubicBezTo>
                    <a:pt x="10680064" y="2813558"/>
                    <a:pt x="10608056" y="2884678"/>
                    <a:pt x="10519283" y="2884678"/>
                  </a:cubicBezTo>
                  <a:lnTo>
                    <a:pt x="160782" y="2884678"/>
                  </a:lnTo>
                  <a:cubicBezTo>
                    <a:pt x="72009" y="2884678"/>
                    <a:pt x="0" y="2813558"/>
                    <a:pt x="0" y="2725928"/>
                  </a:cubicBez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6"/>
            <p:cNvSpPr/>
            <p:nvPr/>
          </p:nvSpPr>
          <p:spPr>
            <a:xfrm>
              <a:off x="0" y="0"/>
              <a:ext cx="10730864" cy="2935478"/>
            </a:xfrm>
            <a:custGeom>
              <a:avLst/>
              <a:gdLst/>
              <a:ahLst/>
              <a:cxnLst/>
              <a:rect l="l" t="t" r="r" b="b"/>
              <a:pathLst>
                <a:path w="10730864" h="2935478">
                  <a:moveTo>
                    <a:pt x="0" y="184150"/>
                  </a:moveTo>
                  <a:cubicBezTo>
                    <a:pt x="0" y="82169"/>
                    <a:pt x="83693" y="0"/>
                    <a:pt x="186182" y="0"/>
                  </a:cubicBezTo>
                  <a:lnTo>
                    <a:pt x="10544683" y="0"/>
                  </a:lnTo>
                  <a:lnTo>
                    <a:pt x="10544683" y="25400"/>
                  </a:lnTo>
                  <a:lnTo>
                    <a:pt x="10544683" y="0"/>
                  </a:lnTo>
                  <a:cubicBezTo>
                    <a:pt x="10647172" y="0"/>
                    <a:pt x="10730864" y="82169"/>
                    <a:pt x="10730864" y="184150"/>
                  </a:cubicBezTo>
                  <a:lnTo>
                    <a:pt x="10705464" y="184150"/>
                  </a:lnTo>
                  <a:lnTo>
                    <a:pt x="10730864" y="184150"/>
                  </a:lnTo>
                  <a:lnTo>
                    <a:pt x="10730864" y="2751328"/>
                  </a:lnTo>
                  <a:lnTo>
                    <a:pt x="10705464" y="2751328"/>
                  </a:lnTo>
                  <a:lnTo>
                    <a:pt x="10730864" y="2751328"/>
                  </a:lnTo>
                  <a:cubicBezTo>
                    <a:pt x="10730864" y="2853309"/>
                    <a:pt x="10647172" y="2935478"/>
                    <a:pt x="10544683" y="2935478"/>
                  </a:cubicBezTo>
                  <a:lnTo>
                    <a:pt x="10544683" y="2910078"/>
                  </a:lnTo>
                  <a:lnTo>
                    <a:pt x="10544683" y="2935478"/>
                  </a:lnTo>
                  <a:lnTo>
                    <a:pt x="186182" y="2935478"/>
                  </a:lnTo>
                  <a:lnTo>
                    <a:pt x="186182" y="2910078"/>
                  </a:lnTo>
                  <a:lnTo>
                    <a:pt x="186182" y="2935478"/>
                  </a:lnTo>
                  <a:cubicBezTo>
                    <a:pt x="83693" y="2935478"/>
                    <a:pt x="0" y="2853309"/>
                    <a:pt x="0" y="2751328"/>
                  </a:cubicBezTo>
                  <a:lnTo>
                    <a:pt x="0" y="184150"/>
                  </a:lnTo>
                  <a:lnTo>
                    <a:pt x="25400" y="184150"/>
                  </a:lnTo>
                  <a:lnTo>
                    <a:pt x="0" y="184150"/>
                  </a:lnTo>
                  <a:moveTo>
                    <a:pt x="50800" y="184150"/>
                  </a:moveTo>
                  <a:lnTo>
                    <a:pt x="50800" y="2751328"/>
                  </a:lnTo>
                  <a:lnTo>
                    <a:pt x="25400" y="2751328"/>
                  </a:lnTo>
                  <a:lnTo>
                    <a:pt x="50800" y="2751328"/>
                  </a:lnTo>
                  <a:cubicBezTo>
                    <a:pt x="50800" y="2824734"/>
                    <a:pt x="111125" y="2884678"/>
                    <a:pt x="186182" y="2884678"/>
                  </a:cubicBezTo>
                  <a:lnTo>
                    <a:pt x="10544683" y="2884678"/>
                  </a:lnTo>
                  <a:cubicBezTo>
                    <a:pt x="10619739" y="2884678"/>
                    <a:pt x="10680064" y="2824607"/>
                    <a:pt x="10680064" y="2751328"/>
                  </a:cubicBezTo>
                  <a:lnTo>
                    <a:pt x="10680064" y="184150"/>
                  </a:lnTo>
                  <a:cubicBezTo>
                    <a:pt x="10680064" y="110744"/>
                    <a:pt x="10619739" y="50800"/>
                    <a:pt x="10544683" y="50800"/>
                  </a:cubicBezTo>
                  <a:lnTo>
                    <a:pt x="186182" y="50800"/>
                  </a:lnTo>
                  <a:lnTo>
                    <a:pt x="186182" y="25400"/>
                  </a:lnTo>
                  <a:lnTo>
                    <a:pt x="186182" y="50800"/>
                  </a:lnTo>
                  <a:cubicBezTo>
                    <a:pt x="111125" y="50800"/>
                    <a:pt x="50800" y="110871"/>
                    <a:pt x="50800" y="184150"/>
                  </a:cubicBez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9285685" y="3337917"/>
            <a:ext cx="152400" cy="2163515"/>
            <a:chOff x="0" y="0"/>
            <a:chExt cx="203200" cy="2884687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203200" cy="2884678"/>
            </a:xfrm>
            <a:custGeom>
              <a:avLst/>
              <a:gdLst/>
              <a:ahLst/>
              <a:cxnLst/>
              <a:rect l="l" t="t" r="r" b="b"/>
              <a:pathLst>
                <a:path w="203200" h="2884678">
                  <a:moveTo>
                    <a:pt x="0" y="101600"/>
                  </a:moveTo>
                  <a:cubicBezTo>
                    <a:pt x="0" y="45466"/>
                    <a:pt x="45466" y="0"/>
                    <a:pt x="101600" y="0"/>
                  </a:cubicBezTo>
                  <a:cubicBezTo>
                    <a:pt x="157734" y="0"/>
                    <a:pt x="203200" y="45466"/>
                    <a:pt x="203200" y="101600"/>
                  </a:cubicBezTo>
                  <a:lnTo>
                    <a:pt x="203200" y="2783078"/>
                  </a:lnTo>
                  <a:cubicBezTo>
                    <a:pt x="203200" y="2839212"/>
                    <a:pt x="157734" y="2884678"/>
                    <a:pt x="101600" y="2884678"/>
                  </a:cubicBezTo>
                  <a:cubicBezTo>
                    <a:pt x="45466" y="2884678"/>
                    <a:pt x="0" y="2839212"/>
                    <a:pt x="0" y="2783078"/>
                  </a:cubicBez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9759702" y="3650010"/>
            <a:ext cx="3544044" cy="4180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37"/>
              </a:lnSpc>
            </a:pPr>
            <a:r>
              <a:rPr lang="en-US" sz="2750" b="1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Workshop Access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9759702" y="4186833"/>
            <a:ext cx="7214444" cy="9929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62"/>
              </a:lnSpc>
            </a:pPr>
            <a:r>
              <a:rPr lang="en-US" sz="2187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Restricted workshop hours significantly slowed down hardware assembly and testing phases.</a:t>
            </a:r>
          </a:p>
        </p:txBody>
      </p:sp>
      <p:grpSp>
        <p:nvGrpSpPr>
          <p:cNvPr id="21" name="Group 21"/>
          <p:cNvGrpSpPr/>
          <p:nvPr/>
        </p:nvGrpSpPr>
        <p:grpSpPr>
          <a:xfrm>
            <a:off x="973188" y="5765899"/>
            <a:ext cx="8048030" cy="2655243"/>
            <a:chOff x="0" y="0"/>
            <a:chExt cx="10730707" cy="3540323"/>
          </a:xfrm>
        </p:grpSpPr>
        <p:sp>
          <p:nvSpPr>
            <p:cNvPr id="22" name="Freeform 22"/>
            <p:cNvSpPr/>
            <p:nvPr/>
          </p:nvSpPr>
          <p:spPr>
            <a:xfrm>
              <a:off x="25400" y="25400"/>
              <a:ext cx="10679811" cy="3489452"/>
            </a:xfrm>
            <a:custGeom>
              <a:avLst/>
              <a:gdLst/>
              <a:ahLst/>
              <a:cxnLst/>
              <a:rect l="l" t="t" r="r" b="b"/>
              <a:pathLst>
                <a:path w="10679811" h="3489452">
                  <a:moveTo>
                    <a:pt x="0" y="158750"/>
                  </a:moveTo>
                  <a:cubicBezTo>
                    <a:pt x="0" y="71120"/>
                    <a:pt x="71755" y="0"/>
                    <a:pt x="160274" y="0"/>
                  </a:cubicBezTo>
                  <a:lnTo>
                    <a:pt x="10519537" y="0"/>
                  </a:lnTo>
                  <a:cubicBezTo>
                    <a:pt x="10608056" y="0"/>
                    <a:pt x="10679811" y="71120"/>
                    <a:pt x="10679811" y="158750"/>
                  </a:cubicBezTo>
                  <a:lnTo>
                    <a:pt x="10679811" y="3330702"/>
                  </a:lnTo>
                  <a:cubicBezTo>
                    <a:pt x="10679811" y="3418332"/>
                    <a:pt x="10608056" y="3489452"/>
                    <a:pt x="10519537" y="3489452"/>
                  </a:cubicBezTo>
                  <a:lnTo>
                    <a:pt x="160274" y="3489452"/>
                  </a:lnTo>
                  <a:cubicBezTo>
                    <a:pt x="71755" y="3489452"/>
                    <a:pt x="0" y="3418332"/>
                    <a:pt x="0" y="3330702"/>
                  </a:cubicBez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3"/>
            <p:cNvSpPr/>
            <p:nvPr/>
          </p:nvSpPr>
          <p:spPr>
            <a:xfrm>
              <a:off x="0" y="0"/>
              <a:ext cx="10730611" cy="3540379"/>
            </a:xfrm>
            <a:custGeom>
              <a:avLst/>
              <a:gdLst/>
              <a:ahLst/>
              <a:cxnLst/>
              <a:rect l="l" t="t" r="r" b="b"/>
              <a:pathLst>
                <a:path w="10730611" h="3540379">
                  <a:moveTo>
                    <a:pt x="0" y="184150"/>
                  </a:moveTo>
                  <a:cubicBezTo>
                    <a:pt x="0" y="82169"/>
                    <a:pt x="83439" y="0"/>
                    <a:pt x="185674" y="0"/>
                  </a:cubicBezTo>
                  <a:lnTo>
                    <a:pt x="10544937" y="0"/>
                  </a:lnTo>
                  <a:lnTo>
                    <a:pt x="10544937" y="25400"/>
                  </a:lnTo>
                  <a:lnTo>
                    <a:pt x="10544937" y="0"/>
                  </a:lnTo>
                  <a:cubicBezTo>
                    <a:pt x="10647299" y="0"/>
                    <a:pt x="10730611" y="82169"/>
                    <a:pt x="10730611" y="184150"/>
                  </a:cubicBezTo>
                  <a:lnTo>
                    <a:pt x="10705211" y="184150"/>
                  </a:lnTo>
                  <a:lnTo>
                    <a:pt x="10730611" y="184150"/>
                  </a:lnTo>
                  <a:lnTo>
                    <a:pt x="10730611" y="3356102"/>
                  </a:lnTo>
                  <a:lnTo>
                    <a:pt x="10705211" y="3356102"/>
                  </a:lnTo>
                  <a:lnTo>
                    <a:pt x="10730611" y="3356102"/>
                  </a:lnTo>
                  <a:cubicBezTo>
                    <a:pt x="10730611" y="3458083"/>
                    <a:pt x="10647172" y="3540252"/>
                    <a:pt x="10544937" y="3540252"/>
                  </a:cubicBezTo>
                  <a:lnTo>
                    <a:pt x="10544937" y="3514852"/>
                  </a:lnTo>
                  <a:lnTo>
                    <a:pt x="10544937" y="3540252"/>
                  </a:lnTo>
                  <a:lnTo>
                    <a:pt x="185674" y="3540252"/>
                  </a:lnTo>
                  <a:lnTo>
                    <a:pt x="185674" y="3514852"/>
                  </a:lnTo>
                  <a:lnTo>
                    <a:pt x="185674" y="3540252"/>
                  </a:lnTo>
                  <a:cubicBezTo>
                    <a:pt x="83439" y="3540379"/>
                    <a:pt x="0" y="3458083"/>
                    <a:pt x="0" y="3356102"/>
                  </a:cubicBezTo>
                  <a:lnTo>
                    <a:pt x="0" y="184150"/>
                  </a:lnTo>
                  <a:lnTo>
                    <a:pt x="25400" y="184150"/>
                  </a:lnTo>
                  <a:lnTo>
                    <a:pt x="0" y="184150"/>
                  </a:lnTo>
                  <a:moveTo>
                    <a:pt x="50800" y="184150"/>
                  </a:moveTo>
                  <a:lnTo>
                    <a:pt x="50800" y="3356102"/>
                  </a:lnTo>
                  <a:lnTo>
                    <a:pt x="25400" y="3356102"/>
                  </a:lnTo>
                  <a:lnTo>
                    <a:pt x="50800" y="3356102"/>
                  </a:lnTo>
                  <a:cubicBezTo>
                    <a:pt x="50800" y="3429508"/>
                    <a:pt x="110998" y="3489452"/>
                    <a:pt x="185674" y="3489452"/>
                  </a:cubicBezTo>
                  <a:lnTo>
                    <a:pt x="10544937" y="3489452"/>
                  </a:lnTo>
                  <a:cubicBezTo>
                    <a:pt x="10619740" y="3489452"/>
                    <a:pt x="10679811" y="3429508"/>
                    <a:pt x="10679811" y="3356102"/>
                  </a:cubicBezTo>
                  <a:lnTo>
                    <a:pt x="10679811" y="184150"/>
                  </a:lnTo>
                  <a:cubicBezTo>
                    <a:pt x="10679811" y="110744"/>
                    <a:pt x="10619613" y="50800"/>
                    <a:pt x="10544937" y="50800"/>
                  </a:cubicBezTo>
                  <a:lnTo>
                    <a:pt x="185674" y="50800"/>
                  </a:lnTo>
                  <a:lnTo>
                    <a:pt x="185674" y="25400"/>
                  </a:lnTo>
                  <a:lnTo>
                    <a:pt x="185674" y="50800"/>
                  </a:lnTo>
                  <a:cubicBezTo>
                    <a:pt x="110998" y="50800"/>
                    <a:pt x="50800" y="110744"/>
                    <a:pt x="50800" y="184150"/>
                  </a:cubicBez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992238" y="5784949"/>
            <a:ext cx="152400" cy="2617143"/>
            <a:chOff x="0" y="0"/>
            <a:chExt cx="203200" cy="3489523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203200" cy="3489579"/>
            </a:xfrm>
            <a:custGeom>
              <a:avLst/>
              <a:gdLst/>
              <a:ahLst/>
              <a:cxnLst/>
              <a:rect l="l" t="t" r="r" b="b"/>
              <a:pathLst>
                <a:path w="203200" h="3489579">
                  <a:moveTo>
                    <a:pt x="0" y="101600"/>
                  </a:moveTo>
                  <a:cubicBezTo>
                    <a:pt x="0" y="45466"/>
                    <a:pt x="45466" y="0"/>
                    <a:pt x="101600" y="0"/>
                  </a:cubicBezTo>
                  <a:cubicBezTo>
                    <a:pt x="157734" y="0"/>
                    <a:pt x="203200" y="45466"/>
                    <a:pt x="203200" y="101600"/>
                  </a:cubicBezTo>
                  <a:lnTo>
                    <a:pt x="203200" y="3387979"/>
                  </a:lnTo>
                  <a:cubicBezTo>
                    <a:pt x="203200" y="3444113"/>
                    <a:pt x="157734" y="3489579"/>
                    <a:pt x="101600" y="3489579"/>
                  </a:cubicBezTo>
                  <a:cubicBezTo>
                    <a:pt x="45466" y="3489579"/>
                    <a:pt x="0" y="3444113"/>
                    <a:pt x="0" y="3387979"/>
                  </a:cubicBez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" name="TextBox 26"/>
          <p:cNvSpPr txBox="1"/>
          <p:nvPr/>
        </p:nvSpPr>
        <p:spPr>
          <a:xfrm>
            <a:off x="1466255" y="6097041"/>
            <a:ext cx="3544044" cy="4180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37"/>
              </a:lnSpc>
            </a:pPr>
            <a:r>
              <a:rPr lang="en-US" sz="2750" b="1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Robot Weight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1466255" y="6633865"/>
            <a:ext cx="7214295" cy="14466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62"/>
              </a:lnSpc>
            </a:pPr>
            <a:r>
              <a:rPr lang="en-US" sz="2187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The necessary motors and battery added considerable weight, affecting maneuverability and design iterations.</a:t>
            </a:r>
          </a:p>
        </p:txBody>
      </p:sp>
      <p:grpSp>
        <p:nvGrpSpPr>
          <p:cNvPr id="28" name="Group 28"/>
          <p:cNvGrpSpPr/>
          <p:nvPr/>
        </p:nvGrpSpPr>
        <p:grpSpPr>
          <a:xfrm>
            <a:off x="9266635" y="5765899"/>
            <a:ext cx="8048179" cy="2655243"/>
            <a:chOff x="0" y="0"/>
            <a:chExt cx="10730905" cy="3540323"/>
          </a:xfrm>
        </p:grpSpPr>
        <p:sp>
          <p:nvSpPr>
            <p:cNvPr id="29" name="Freeform 29"/>
            <p:cNvSpPr/>
            <p:nvPr/>
          </p:nvSpPr>
          <p:spPr>
            <a:xfrm>
              <a:off x="25400" y="25400"/>
              <a:ext cx="10680065" cy="3489452"/>
            </a:xfrm>
            <a:custGeom>
              <a:avLst/>
              <a:gdLst/>
              <a:ahLst/>
              <a:cxnLst/>
              <a:rect l="l" t="t" r="r" b="b"/>
              <a:pathLst>
                <a:path w="10680065" h="3489452">
                  <a:moveTo>
                    <a:pt x="0" y="158750"/>
                  </a:moveTo>
                  <a:cubicBezTo>
                    <a:pt x="0" y="71120"/>
                    <a:pt x="71755" y="0"/>
                    <a:pt x="160274" y="0"/>
                  </a:cubicBezTo>
                  <a:lnTo>
                    <a:pt x="10519791" y="0"/>
                  </a:lnTo>
                  <a:cubicBezTo>
                    <a:pt x="10608310" y="0"/>
                    <a:pt x="10680065" y="71120"/>
                    <a:pt x="10680065" y="158750"/>
                  </a:cubicBezTo>
                  <a:lnTo>
                    <a:pt x="10680065" y="3330702"/>
                  </a:lnTo>
                  <a:cubicBezTo>
                    <a:pt x="10680065" y="3418332"/>
                    <a:pt x="10608310" y="3489452"/>
                    <a:pt x="10519791" y="3489452"/>
                  </a:cubicBezTo>
                  <a:lnTo>
                    <a:pt x="160274" y="3489452"/>
                  </a:lnTo>
                  <a:cubicBezTo>
                    <a:pt x="71755" y="3489452"/>
                    <a:pt x="0" y="3418332"/>
                    <a:pt x="0" y="3330702"/>
                  </a:cubicBez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30"/>
            <p:cNvSpPr/>
            <p:nvPr/>
          </p:nvSpPr>
          <p:spPr>
            <a:xfrm>
              <a:off x="0" y="0"/>
              <a:ext cx="10730865" cy="3540379"/>
            </a:xfrm>
            <a:custGeom>
              <a:avLst/>
              <a:gdLst/>
              <a:ahLst/>
              <a:cxnLst/>
              <a:rect l="l" t="t" r="r" b="b"/>
              <a:pathLst>
                <a:path w="10730865" h="3540379">
                  <a:moveTo>
                    <a:pt x="0" y="184150"/>
                  </a:moveTo>
                  <a:cubicBezTo>
                    <a:pt x="0" y="82169"/>
                    <a:pt x="83439" y="0"/>
                    <a:pt x="185674" y="0"/>
                  </a:cubicBezTo>
                  <a:lnTo>
                    <a:pt x="10545191" y="0"/>
                  </a:lnTo>
                  <a:lnTo>
                    <a:pt x="10545191" y="25400"/>
                  </a:lnTo>
                  <a:lnTo>
                    <a:pt x="10545191" y="0"/>
                  </a:lnTo>
                  <a:cubicBezTo>
                    <a:pt x="10647553" y="0"/>
                    <a:pt x="10730865" y="82169"/>
                    <a:pt x="10730865" y="184150"/>
                  </a:cubicBezTo>
                  <a:lnTo>
                    <a:pt x="10705465" y="184150"/>
                  </a:lnTo>
                  <a:lnTo>
                    <a:pt x="10730865" y="184150"/>
                  </a:lnTo>
                  <a:lnTo>
                    <a:pt x="10730865" y="3356102"/>
                  </a:lnTo>
                  <a:lnTo>
                    <a:pt x="10705465" y="3356102"/>
                  </a:lnTo>
                  <a:lnTo>
                    <a:pt x="10730865" y="3356102"/>
                  </a:lnTo>
                  <a:cubicBezTo>
                    <a:pt x="10730865" y="3458083"/>
                    <a:pt x="10647426" y="3540252"/>
                    <a:pt x="10545191" y="3540252"/>
                  </a:cubicBezTo>
                  <a:lnTo>
                    <a:pt x="10545191" y="3514852"/>
                  </a:lnTo>
                  <a:lnTo>
                    <a:pt x="10545191" y="3540252"/>
                  </a:lnTo>
                  <a:lnTo>
                    <a:pt x="185674" y="3540252"/>
                  </a:lnTo>
                  <a:lnTo>
                    <a:pt x="185674" y="3514852"/>
                  </a:lnTo>
                  <a:lnTo>
                    <a:pt x="185674" y="3540252"/>
                  </a:lnTo>
                  <a:cubicBezTo>
                    <a:pt x="83439" y="3540379"/>
                    <a:pt x="0" y="3458083"/>
                    <a:pt x="0" y="3356102"/>
                  </a:cubicBezTo>
                  <a:lnTo>
                    <a:pt x="0" y="184150"/>
                  </a:lnTo>
                  <a:lnTo>
                    <a:pt x="25400" y="184150"/>
                  </a:lnTo>
                  <a:lnTo>
                    <a:pt x="0" y="184150"/>
                  </a:lnTo>
                  <a:moveTo>
                    <a:pt x="50800" y="184150"/>
                  </a:moveTo>
                  <a:lnTo>
                    <a:pt x="50800" y="3356102"/>
                  </a:lnTo>
                  <a:lnTo>
                    <a:pt x="25400" y="3356102"/>
                  </a:lnTo>
                  <a:lnTo>
                    <a:pt x="50800" y="3356102"/>
                  </a:lnTo>
                  <a:cubicBezTo>
                    <a:pt x="50800" y="3429508"/>
                    <a:pt x="110998" y="3489452"/>
                    <a:pt x="185674" y="3489452"/>
                  </a:cubicBezTo>
                  <a:lnTo>
                    <a:pt x="10545191" y="3489452"/>
                  </a:lnTo>
                  <a:cubicBezTo>
                    <a:pt x="10619994" y="3489452"/>
                    <a:pt x="10680065" y="3429508"/>
                    <a:pt x="10680065" y="3356102"/>
                  </a:cubicBezTo>
                  <a:lnTo>
                    <a:pt x="10680065" y="184150"/>
                  </a:lnTo>
                  <a:cubicBezTo>
                    <a:pt x="10680065" y="110744"/>
                    <a:pt x="10619867" y="50800"/>
                    <a:pt x="10545191" y="50800"/>
                  </a:cubicBezTo>
                  <a:lnTo>
                    <a:pt x="185674" y="50800"/>
                  </a:lnTo>
                  <a:lnTo>
                    <a:pt x="185674" y="25400"/>
                  </a:lnTo>
                  <a:lnTo>
                    <a:pt x="185674" y="50800"/>
                  </a:lnTo>
                  <a:cubicBezTo>
                    <a:pt x="110998" y="50800"/>
                    <a:pt x="50800" y="110744"/>
                    <a:pt x="50800" y="184150"/>
                  </a:cubicBez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9285685" y="5784949"/>
            <a:ext cx="152400" cy="2617143"/>
            <a:chOff x="0" y="0"/>
            <a:chExt cx="203200" cy="3489523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203200" cy="3489579"/>
            </a:xfrm>
            <a:custGeom>
              <a:avLst/>
              <a:gdLst/>
              <a:ahLst/>
              <a:cxnLst/>
              <a:rect l="l" t="t" r="r" b="b"/>
              <a:pathLst>
                <a:path w="203200" h="3489579">
                  <a:moveTo>
                    <a:pt x="0" y="101600"/>
                  </a:moveTo>
                  <a:cubicBezTo>
                    <a:pt x="0" y="45466"/>
                    <a:pt x="45466" y="0"/>
                    <a:pt x="101600" y="0"/>
                  </a:cubicBezTo>
                  <a:cubicBezTo>
                    <a:pt x="157734" y="0"/>
                    <a:pt x="203200" y="45466"/>
                    <a:pt x="203200" y="101600"/>
                  </a:cubicBezTo>
                  <a:lnTo>
                    <a:pt x="203200" y="3387979"/>
                  </a:lnTo>
                  <a:cubicBezTo>
                    <a:pt x="203200" y="3444113"/>
                    <a:pt x="157734" y="3489579"/>
                    <a:pt x="101600" y="3489579"/>
                  </a:cubicBezTo>
                  <a:cubicBezTo>
                    <a:pt x="45466" y="3489579"/>
                    <a:pt x="0" y="3444113"/>
                    <a:pt x="0" y="3387979"/>
                  </a:cubicBez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" name="TextBox 33"/>
          <p:cNvSpPr txBox="1"/>
          <p:nvPr/>
        </p:nvSpPr>
        <p:spPr>
          <a:xfrm>
            <a:off x="9759702" y="6097041"/>
            <a:ext cx="4337298" cy="4180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437"/>
              </a:lnSpc>
            </a:pPr>
            <a:r>
              <a:rPr lang="en-US" sz="2750" b="1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Indoor, Single-Floor Use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9759702" y="6633865"/>
            <a:ext cx="7214444" cy="14466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62"/>
              </a:lnSpc>
            </a:pPr>
            <a:r>
              <a:rPr lang="en-US" sz="2187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Current functionality is limited to indoor environments and navigation on a single floor, presenting a scope for future expansion.</a:t>
            </a:r>
          </a:p>
        </p:txBody>
      </p:sp>
      <p:sp>
        <p:nvSpPr>
          <p:cNvPr id="37" name="Slide Number Placeholder 11">
            <a:extLst>
              <a:ext uri="{FF2B5EF4-FFF2-40B4-BE49-F238E27FC236}">
                <a16:creationId xmlns:a16="http://schemas.microsoft.com/office/drawing/2014/main" id="{D93614E2-DFE1-9A52-6B6B-867C96696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600" y="9522801"/>
            <a:ext cx="763638" cy="515816"/>
          </a:xfrm>
        </p:spPr>
        <p:txBody>
          <a:bodyPr/>
          <a:lstStyle/>
          <a:p>
            <a:fld id="{B6F15528-21DE-4FAA-801E-634DDDAF4B2B}" type="slidenum">
              <a:rPr lang="en-US" sz="3600" b="1" smtClean="0"/>
              <a:pPr/>
              <a:t>14</a:t>
            </a:fld>
            <a:endParaRPr lang="en-US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FDFBF7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914400" y="1087190"/>
            <a:ext cx="11809362" cy="8848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937"/>
              </a:lnSpc>
            </a:pPr>
            <a:r>
              <a:rPr lang="en-US" sz="6000" b="1" dirty="0">
                <a:solidFill>
                  <a:srgbClr val="3A3A3A"/>
                </a:solidFill>
                <a:latin typeface="Noto Serif"/>
                <a:ea typeface="Noto Serif"/>
                <a:cs typeface="Noto Serif"/>
                <a:sym typeface="Noto Serif"/>
              </a:rPr>
              <a:t>Future Work &amp; Enhancements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92238" y="2626519"/>
            <a:ext cx="9505355" cy="8873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562"/>
              </a:lnSpc>
            </a:pP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To further enhance the Hall Guide Robot's capabilities and address current limitations, our future plans include: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992238" y="4150519"/>
            <a:ext cx="9505355" cy="8873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29902" lvl="1" indent="-164951" algn="l">
              <a:lnSpc>
                <a:spcPts val="3562"/>
              </a:lnSpc>
              <a:buFont typeface="Arial"/>
              <a:buChar char="•"/>
            </a:pPr>
            <a:r>
              <a:rPr lang="en-US" sz="2400" b="1" dirty="0">
                <a:solidFill>
                  <a:srgbClr val="4C4C4C"/>
                </a:solidFill>
                <a:latin typeface="Noto Serif Bold"/>
                <a:ea typeface="Noto Serif Bold"/>
                <a:cs typeface="Noto Serif Bold"/>
                <a:sym typeface="Noto Serif Bold"/>
              </a:rPr>
              <a:t>Multi-Floor Navigation:</a:t>
            </a: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 Integrating elevator control for seamless movement across different building levels.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992238" y="5369719"/>
            <a:ext cx="9505355" cy="8873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29902" lvl="1" indent="-164951" algn="l">
              <a:lnSpc>
                <a:spcPts val="3562"/>
              </a:lnSpc>
              <a:buFont typeface="Arial"/>
              <a:buChar char="•"/>
            </a:pPr>
            <a:r>
              <a:rPr lang="en-US" sz="2400" b="1" dirty="0">
                <a:solidFill>
                  <a:srgbClr val="4C4C4C"/>
                </a:solidFill>
                <a:latin typeface="Noto Serif Bold"/>
                <a:ea typeface="Noto Serif Bold"/>
                <a:cs typeface="Noto Serif Bold"/>
                <a:sym typeface="Noto Serif Bold"/>
              </a:rPr>
              <a:t>Automatic Charging:</a:t>
            </a: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 Developing an autonomous docking station for self-charging, minimizing human intervention.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992238" y="6588919"/>
            <a:ext cx="9751962" cy="8873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29902" lvl="1" indent="-164951" algn="l">
              <a:lnSpc>
                <a:spcPts val="3562"/>
              </a:lnSpc>
              <a:buFont typeface="Arial"/>
              <a:buChar char="•"/>
            </a:pPr>
            <a:r>
              <a:rPr lang="en-US" sz="2400" b="1" dirty="0">
                <a:solidFill>
                  <a:srgbClr val="4C4C4C"/>
                </a:solidFill>
                <a:latin typeface="Noto Serif Bold"/>
                <a:ea typeface="Noto Serif Bold"/>
                <a:cs typeface="Noto Serif Bold"/>
                <a:sym typeface="Noto Serif Bold"/>
              </a:rPr>
              <a:t>Improved Mobility:</a:t>
            </a: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 Designing and implementing better wheels for smoother motion and enhanced stability on various surfaces.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992238" y="7811690"/>
            <a:ext cx="10285362" cy="13490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29902" lvl="1" indent="-164951" algn="l">
              <a:lnSpc>
                <a:spcPts val="3562"/>
              </a:lnSpc>
              <a:buFont typeface="Arial"/>
              <a:buChar char="•"/>
            </a:pPr>
            <a:r>
              <a:rPr lang="en-US" sz="2400" b="1" dirty="0">
                <a:solidFill>
                  <a:srgbClr val="4C4C4C"/>
                </a:solidFill>
                <a:latin typeface="Noto Serif Bold"/>
                <a:ea typeface="Noto Serif Bold"/>
                <a:cs typeface="Noto Serif Bold"/>
                <a:sym typeface="Noto Serif Bold"/>
              </a:rPr>
              <a:t>Advanced Vision:</a:t>
            </a: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 Enhancing the camera system for more robust recognition of room numbers and improved interaction with people</a:t>
            </a:r>
            <a:r>
              <a:rPr lang="en-US" sz="2187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.</a:t>
            </a:r>
          </a:p>
        </p:txBody>
      </p:sp>
      <p:pic>
        <p:nvPicPr>
          <p:cNvPr id="15" name="Picture 14" descr="A robot in an elevator&#10;&#10;AI-generated content may be incorrect.">
            <a:extLst>
              <a:ext uri="{FF2B5EF4-FFF2-40B4-BE49-F238E27FC236}">
                <a16:creationId xmlns:a16="http://schemas.microsoft.com/office/drawing/2014/main" id="{18CCE25E-1BB4-DA47-A0C9-571F6811C3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3690" y="2600709"/>
            <a:ext cx="6647110" cy="66471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Slide Number Placeholder 11">
            <a:extLst>
              <a:ext uri="{FF2B5EF4-FFF2-40B4-BE49-F238E27FC236}">
                <a16:creationId xmlns:a16="http://schemas.microsoft.com/office/drawing/2014/main" id="{7C9E863E-41CD-AC4F-D78C-967DE5D4B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373600" y="9509501"/>
            <a:ext cx="685800" cy="515816"/>
          </a:xfrm>
        </p:spPr>
        <p:txBody>
          <a:bodyPr/>
          <a:lstStyle/>
          <a:p>
            <a:fld id="{B6F15528-21DE-4FAA-801E-634DDDAF4B2B}" type="slidenum">
              <a:rPr lang="en-US" sz="3600" b="1" smtClean="0"/>
              <a:pPr/>
              <a:t>15</a:t>
            </a:fld>
            <a:endParaRPr lang="en-US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787EA3-B2F6-FA6E-A695-901C08EDFA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E6BE3FB6-7CC0-E3FB-E571-489E8DD0F9D6}"/>
              </a:ext>
            </a:extLst>
          </p:cNvPr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1D14F9FE-21F0-3BF5-C9C8-3A42ADB67423}"/>
                </a:ext>
              </a:extLst>
            </p:cNvPr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>
            <a:extLst>
              <a:ext uri="{FF2B5EF4-FFF2-40B4-BE49-F238E27FC236}">
                <a16:creationId xmlns:a16="http://schemas.microsoft.com/office/drawing/2014/main" id="{9D66A9EB-82D8-B620-2561-2216325C84DC}"/>
              </a:ext>
            </a:extLst>
          </p:cNvPr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  <a:solidFill>
            <a:srgbClr val="F2DAB6"/>
          </a:solidFill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C5A776B4-222A-B46E-DF74-5EF0F66E66BC}"/>
                </a:ext>
              </a:extLst>
            </p:cNvPr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r>
                <a:rPr lang="en-GB" dirty="0"/>
                <a:t>`</a:t>
              </a:r>
              <a:endParaRPr lang="en-US" dirty="0"/>
            </a:p>
          </p:txBody>
        </p:sp>
      </p:grpSp>
      <p:sp>
        <p:nvSpPr>
          <p:cNvPr id="6" name="TextBox 6">
            <a:extLst>
              <a:ext uri="{FF2B5EF4-FFF2-40B4-BE49-F238E27FC236}">
                <a16:creationId xmlns:a16="http://schemas.microsoft.com/office/drawing/2014/main" id="{A53F9AD1-C2F4-5DD1-684B-F11CF854CDE3}"/>
              </a:ext>
            </a:extLst>
          </p:cNvPr>
          <p:cNvSpPr txBox="1"/>
          <p:nvPr/>
        </p:nvSpPr>
        <p:spPr>
          <a:xfrm>
            <a:off x="3454731" y="2124700"/>
            <a:ext cx="11378538" cy="12132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937"/>
              </a:lnSpc>
            </a:pPr>
            <a:r>
              <a:rPr lang="en-US" sz="16600" b="1" dirty="0">
                <a:solidFill>
                  <a:srgbClr val="3A3A3A"/>
                </a:solidFill>
                <a:latin typeface="Noto Serif"/>
                <a:ea typeface="Noto Serif"/>
                <a:cs typeface="Noto Serif"/>
                <a:sym typeface="Noto Serif"/>
              </a:rPr>
              <a:t>Thank you</a:t>
            </a:r>
          </a:p>
        </p:txBody>
      </p:sp>
      <p:grpSp>
        <p:nvGrpSpPr>
          <p:cNvPr id="31" name="Group 31">
            <a:extLst>
              <a:ext uri="{FF2B5EF4-FFF2-40B4-BE49-F238E27FC236}">
                <a16:creationId xmlns:a16="http://schemas.microsoft.com/office/drawing/2014/main" id="{C22898DF-F7ED-6B07-DC28-7838F84BB002}"/>
              </a:ext>
            </a:extLst>
          </p:cNvPr>
          <p:cNvGrpSpPr/>
          <p:nvPr/>
        </p:nvGrpSpPr>
        <p:grpSpPr>
          <a:xfrm>
            <a:off x="9285685" y="5784949"/>
            <a:ext cx="152400" cy="2617143"/>
            <a:chOff x="0" y="0"/>
            <a:chExt cx="203200" cy="3489523"/>
          </a:xfrm>
        </p:grpSpPr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AAF23155-0A5B-2906-B908-BD295652ED59}"/>
                </a:ext>
              </a:extLst>
            </p:cNvPr>
            <p:cNvSpPr/>
            <p:nvPr/>
          </p:nvSpPr>
          <p:spPr>
            <a:xfrm>
              <a:off x="0" y="0"/>
              <a:ext cx="203200" cy="3489579"/>
            </a:xfrm>
            <a:custGeom>
              <a:avLst/>
              <a:gdLst/>
              <a:ahLst/>
              <a:cxnLst/>
              <a:rect l="l" t="t" r="r" b="b"/>
              <a:pathLst>
                <a:path w="203200" h="3489579">
                  <a:moveTo>
                    <a:pt x="0" y="101600"/>
                  </a:moveTo>
                  <a:cubicBezTo>
                    <a:pt x="0" y="45466"/>
                    <a:pt x="45466" y="0"/>
                    <a:pt x="101600" y="0"/>
                  </a:cubicBezTo>
                  <a:cubicBezTo>
                    <a:pt x="157734" y="0"/>
                    <a:pt x="203200" y="45466"/>
                    <a:pt x="203200" y="101600"/>
                  </a:cubicBezTo>
                  <a:lnTo>
                    <a:pt x="203200" y="3387979"/>
                  </a:lnTo>
                  <a:cubicBezTo>
                    <a:pt x="203200" y="3444113"/>
                    <a:pt x="157734" y="3489579"/>
                    <a:pt x="101600" y="3489579"/>
                  </a:cubicBezTo>
                  <a:cubicBezTo>
                    <a:pt x="45466" y="3489579"/>
                    <a:pt x="0" y="3444113"/>
                    <a:pt x="0" y="3387979"/>
                  </a:cubicBez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6" name="Picture 35" descr="A couple of men standing next to a machine&#10;&#10;AI-generated content may be incorrect.">
            <a:extLst>
              <a:ext uri="{FF2B5EF4-FFF2-40B4-BE49-F238E27FC236}">
                <a16:creationId xmlns:a16="http://schemas.microsoft.com/office/drawing/2014/main" id="{BBEB2952-9552-7522-712B-1954BC1F0F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735" y="3467100"/>
            <a:ext cx="6819900" cy="681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211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D9CFC1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992238" y="1757809"/>
            <a:ext cx="7008762" cy="7372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562"/>
              </a:lnSpc>
            </a:pPr>
            <a:r>
              <a:rPr lang="en-US" sz="6000" b="1" dirty="0">
                <a:solidFill>
                  <a:srgbClr val="3A3A3A"/>
                </a:solidFill>
                <a:latin typeface="Noto Serif"/>
                <a:ea typeface="Noto Serif"/>
                <a:cs typeface="Noto Serif"/>
                <a:sym typeface="Noto Serif"/>
              </a:rPr>
              <a:t>Content</a:t>
            </a:r>
            <a:endParaRPr lang="en-US" sz="4437" b="1" dirty="0">
              <a:solidFill>
                <a:srgbClr val="3A3A3A"/>
              </a:solidFill>
              <a:latin typeface="Noto Serif"/>
              <a:ea typeface="Noto Serif"/>
              <a:cs typeface="Noto Serif"/>
              <a:sym typeface="Noto Serif"/>
            </a:endParaRPr>
          </a:p>
        </p:txBody>
      </p:sp>
      <p:grpSp>
        <p:nvGrpSpPr>
          <p:cNvPr id="7" name="Group 7"/>
          <p:cNvGrpSpPr/>
          <p:nvPr/>
        </p:nvGrpSpPr>
        <p:grpSpPr>
          <a:xfrm>
            <a:off x="987475" y="3047851"/>
            <a:ext cx="647402" cy="647402"/>
            <a:chOff x="0" y="0"/>
            <a:chExt cx="863203" cy="863203"/>
          </a:xfrm>
        </p:grpSpPr>
        <p:sp>
          <p:nvSpPr>
            <p:cNvPr id="8" name="Freeform 8"/>
            <p:cNvSpPr/>
            <p:nvPr/>
          </p:nvSpPr>
          <p:spPr>
            <a:xfrm>
              <a:off x="6350" y="6350"/>
              <a:ext cx="850519" cy="850519"/>
            </a:xfrm>
            <a:custGeom>
              <a:avLst/>
              <a:gdLst/>
              <a:ahLst/>
              <a:cxnLst/>
              <a:rect l="l" t="t" r="r" b="b"/>
              <a:pathLst>
                <a:path w="850519" h="850519">
                  <a:moveTo>
                    <a:pt x="0" y="158750"/>
                  </a:moveTo>
                  <a:cubicBezTo>
                    <a:pt x="0" y="71120"/>
                    <a:pt x="71120" y="0"/>
                    <a:pt x="158750" y="0"/>
                  </a:cubicBezTo>
                  <a:lnTo>
                    <a:pt x="691769" y="0"/>
                  </a:lnTo>
                  <a:cubicBezTo>
                    <a:pt x="779399" y="0"/>
                    <a:pt x="850519" y="71120"/>
                    <a:pt x="850519" y="158750"/>
                  </a:cubicBezTo>
                  <a:lnTo>
                    <a:pt x="850519" y="691769"/>
                  </a:lnTo>
                  <a:cubicBezTo>
                    <a:pt x="850519" y="779399"/>
                    <a:pt x="779399" y="850519"/>
                    <a:pt x="691769" y="850519"/>
                  </a:cubicBezTo>
                  <a:lnTo>
                    <a:pt x="158750" y="850519"/>
                  </a:lnTo>
                  <a:cubicBezTo>
                    <a:pt x="71120" y="850519"/>
                    <a:pt x="0" y="779399"/>
                    <a:pt x="0" y="691769"/>
                  </a:cubicBezTo>
                  <a:close/>
                </a:path>
              </a:pathLst>
            </a:custGeom>
            <a:solidFill>
              <a:srgbClr val="E6DED2">
                <a:alpha val="24706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9"/>
            <p:cNvSpPr/>
            <p:nvPr/>
          </p:nvSpPr>
          <p:spPr>
            <a:xfrm>
              <a:off x="0" y="0"/>
              <a:ext cx="863219" cy="863219"/>
            </a:xfrm>
            <a:custGeom>
              <a:avLst/>
              <a:gdLst/>
              <a:ahLst/>
              <a:cxnLst/>
              <a:rect l="l" t="t" r="r" b="b"/>
              <a:pathLst>
                <a:path w="863219" h="863219">
                  <a:moveTo>
                    <a:pt x="0" y="165100"/>
                  </a:moveTo>
                  <a:cubicBezTo>
                    <a:pt x="0" y="73914"/>
                    <a:pt x="73914" y="0"/>
                    <a:pt x="165100" y="0"/>
                  </a:cubicBezTo>
                  <a:lnTo>
                    <a:pt x="698119" y="0"/>
                  </a:lnTo>
                  <a:lnTo>
                    <a:pt x="698119" y="6350"/>
                  </a:lnTo>
                  <a:lnTo>
                    <a:pt x="698119" y="0"/>
                  </a:lnTo>
                  <a:lnTo>
                    <a:pt x="698119" y="6350"/>
                  </a:lnTo>
                  <a:lnTo>
                    <a:pt x="698119" y="0"/>
                  </a:lnTo>
                  <a:cubicBezTo>
                    <a:pt x="789305" y="0"/>
                    <a:pt x="863219" y="73914"/>
                    <a:pt x="863219" y="165100"/>
                  </a:cubicBezTo>
                  <a:lnTo>
                    <a:pt x="856869" y="165100"/>
                  </a:lnTo>
                  <a:lnTo>
                    <a:pt x="863219" y="165100"/>
                  </a:lnTo>
                  <a:lnTo>
                    <a:pt x="863219" y="698119"/>
                  </a:lnTo>
                  <a:lnTo>
                    <a:pt x="856869" y="698119"/>
                  </a:lnTo>
                  <a:lnTo>
                    <a:pt x="863219" y="698119"/>
                  </a:lnTo>
                  <a:cubicBezTo>
                    <a:pt x="863219" y="789305"/>
                    <a:pt x="789305" y="863219"/>
                    <a:pt x="698119" y="863219"/>
                  </a:cubicBezTo>
                  <a:lnTo>
                    <a:pt x="698119" y="856869"/>
                  </a:lnTo>
                  <a:lnTo>
                    <a:pt x="698119" y="863219"/>
                  </a:lnTo>
                  <a:lnTo>
                    <a:pt x="165100" y="863219"/>
                  </a:lnTo>
                  <a:lnTo>
                    <a:pt x="165100" y="856869"/>
                  </a:lnTo>
                  <a:lnTo>
                    <a:pt x="165100" y="863219"/>
                  </a:lnTo>
                  <a:cubicBezTo>
                    <a:pt x="73914" y="863219"/>
                    <a:pt x="0" y="789305"/>
                    <a:pt x="0" y="698119"/>
                  </a:cubicBezTo>
                  <a:lnTo>
                    <a:pt x="0" y="165100"/>
                  </a:lnTo>
                  <a:lnTo>
                    <a:pt x="6350" y="165100"/>
                  </a:lnTo>
                  <a:lnTo>
                    <a:pt x="0" y="165100"/>
                  </a:lnTo>
                  <a:moveTo>
                    <a:pt x="12700" y="165100"/>
                  </a:moveTo>
                  <a:lnTo>
                    <a:pt x="12700" y="698119"/>
                  </a:lnTo>
                  <a:lnTo>
                    <a:pt x="6350" y="698119"/>
                  </a:lnTo>
                  <a:lnTo>
                    <a:pt x="12700" y="698119"/>
                  </a:lnTo>
                  <a:cubicBezTo>
                    <a:pt x="12700" y="782320"/>
                    <a:pt x="80899" y="850519"/>
                    <a:pt x="165100" y="850519"/>
                  </a:cubicBezTo>
                  <a:lnTo>
                    <a:pt x="698119" y="850519"/>
                  </a:lnTo>
                  <a:cubicBezTo>
                    <a:pt x="782320" y="850519"/>
                    <a:pt x="850519" y="782320"/>
                    <a:pt x="850519" y="698119"/>
                  </a:cubicBezTo>
                  <a:lnTo>
                    <a:pt x="850519" y="165100"/>
                  </a:lnTo>
                  <a:cubicBezTo>
                    <a:pt x="850519" y="80899"/>
                    <a:pt x="782320" y="12700"/>
                    <a:pt x="698119" y="12700"/>
                  </a:cubicBezTo>
                  <a:lnTo>
                    <a:pt x="165100" y="12700"/>
                  </a:lnTo>
                  <a:lnTo>
                    <a:pt x="165100" y="6350"/>
                  </a:lnTo>
                  <a:lnTo>
                    <a:pt x="165100" y="12700"/>
                  </a:lnTo>
                  <a:cubicBezTo>
                    <a:pt x="80899" y="12700"/>
                    <a:pt x="12700" y="80899"/>
                    <a:pt x="12700" y="165100"/>
                  </a:cubicBezTo>
                  <a:close/>
                </a:path>
              </a:pathLst>
            </a:custGeom>
            <a:solidFill>
              <a:srgbClr val="CCC4B8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098575" y="3162895"/>
            <a:ext cx="425202" cy="474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12"/>
              </a:lnSpc>
            </a:pPr>
            <a:r>
              <a:rPr lang="en-US" sz="3312">
                <a:solidFill>
                  <a:srgbClr val="000000"/>
                </a:solidFill>
                <a:latin typeface="Noto Serif"/>
                <a:ea typeface="Noto Serif"/>
                <a:cs typeface="Noto Serif"/>
                <a:sym typeface="Noto Serif"/>
              </a:rPr>
              <a:t>1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913632" y="3086695"/>
            <a:ext cx="7128570" cy="5506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25"/>
              </a:lnSpc>
            </a:pPr>
            <a:r>
              <a:rPr lang="en-US" sz="3312">
                <a:solidFill>
                  <a:srgbClr val="000000"/>
                </a:solidFill>
                <a:latin typeface="Noto Serif"/>
                <a:ea typeface="Noto Serif"/>
                <a:cs typeface="Noto Serif"/>
                <a:sym typeface="Noto Serif"/>
              </a:rPr>
              <a:t>Introduction &amp; Problem Statement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987475" y="4252764"/>
            <a:ext cx="647402" cy="647402"/>
            <a:chOff x="0" y="0"/>
            <a:chExt cx="863203" cy="863203"/>
          </a:xfrm>
        </p:grpSpPr>
        <p:sp>
          <p:nvSpPr>
            <p:cNvPr id="13" name="Freeform 13"/>
            <p:cNvSpPr/>
            <p:nvPr/>
          </p:nvSpPr>
          <p:spPr>
            <a:xfrm>
              <a:off x="6350" y="6350"/>
              <a:ext cx="850519" cy="850519"/>
            </a:xfrm>
            <a:custGeom>
              <a:avLst/>
              <a:gdLst/>
              <a:ahLst/>
              <a:cxnLst/>
              <a:rect l="l" t="t" r="r" b="b"/>
              <a:pathLst>
                <a:path w="850519" h="850519">
                  <a:moveTo>
                    <a:pt x="0" y="158750"/>
                  </a:moveTo>
                  <a:cubicBezTo>
                    <a:pt x="0" y="71120"/>
                    <a:pt x="71120" y="0"/>
                    <a:pt x="158750" y="0"/>
                  </a:cubicBezTo>
                  <a:lnTo>
                    <a:pt x="691769" y="0"/>
                  </a:lnTo>
                  <a:cubicBezTo>
                    <a:pt x="779399" y="0"/>
                    <a:pt x="850519" y="71120"/>
                    <a:pt x="850519" y="158750"/>
                  </a:cubicBezTo>
                  <a:lnTo>
                    <a:pt x="850519" y="691769"/>
                  </a:lnTo>
                  <a:cubicBezTo>
                    <a:pt x="850519" y="779399"/>
                    <a:pt x="779399" y="850519"/>
                    <a:pt x="691769" y="850519"/>
                  </a:cubicBezTo>
                  <a:lnTo>
                    <a:pt x="158750" y="850519"/>
                  </a:lnTo>
                  <a:cubicBezTo>
                    <a:pt x="71120" y="850519"/>
                    <a:pt x="0" y="779399"/>
                    <a:pt x="0" y="691769"/>
                  </a:cubicBezTo>
                  <a:close/>
                </a:path>
              </a:pathLst>
            </a:custGeom>
            <a:solidFill>
              <a:srgbClr val="E6DED2">
                <a:alpha val="24706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4"/>
            <p:cNvSpPr/>
            <p:nvPr/>
          </p:nvSpPr>
          <p:spPr>
            <a:xfrm>
              <a:off x="0" y="0"/>
              <a:ext cx="863219" cy="863219"/>
            </a:xfrm>
            <a:custGeom>
              <a:avLst/>
              <a:gdLst/>
              <a:ahLst/>
              <a:cxnLst/>
              <a:rect l="l" t="t" r="r" b="b"/>
              <a:pathLst>
                <a:path w="863219" h="863219">
                  <a:moveTo>
                    <a:pt x="0" y="165100"/>
                  </a:moveTo>
                  <a:cubicBezTo>
                    <a:pt x="0" y="73914"/>
                    <a:pt x="73914" y="0"/>
                    <a:pt x="165100" y="0"/>
                  </a:cubicBezTo>
                  <a:lnTo>
                    <a:pt x="698119" y="0"/>
                  </a:lnTo>
                  <a:lnTo>
                    <a:pt x="698119" y="6350"/>
                  </a:lnTo>
                  <a:lnTo>
                    <a:pt x="698119" y="0"/>
                  </a:lnTo>
                  <a:lnTo>
                    <a:pt x="698119" y="6350"/>
                  </a:lnTo>
                  <a:lnTo>
                    <a:pt x="698119" y="0"/>
                  </a:lnTo>
                  <a:cubicBezTo>
                    <a:pt x="789305" y="0"/>
                    <a:pt x="863219" y="73914"/>
                    <a:pt x="863219" y="165100"/>
                  </a:cubicBezTo>
                  <a:lnTo>
                    <a:pt x="856869" y="165100"/>
                  </a:lnTo>
                  <a:lnTo>
                    <a:pt x="863219" y="165100"/>
                  </a:lnTo>
                  <a:lnTo>
                    <a:pt x="863219" y="698119"/>
                  </a:lnTo>
                  <a:lnTo>
                    <a:pt x="856869" y="698119"/>
                  </a:lnTo>
                  <a:lnTo>
                    <a:pt x="863219" y="698119"/>
                  </a:lnTo>
                  <a:cubicBezTo>
                    <a:pt x="863219" y="789305"/>
                    <a:pt x="789305" y="863219"/>
                    <a:pt x="698119" y="863219"/>
                  </a:cubicBezTo>
                  <a:lnTo>
                    <a:pt x="698119" y="856869"/>
                  </a:lnTo>
                  <a:lnTo>
                    <a:pt x="698119" y="863219"/>
                  </a:lnTo>
                  <a:lnTo>
                    <a:pt x="165100" y="863219"/>
                  </a:lnTo>
                  <a:lnTo>
                    <a:pt x="165100" y="856869"/>
                  </a:lnTo>
                  <a:lnTo>
                    <a:pt x="165100" y="863219"/>
                  </a:lnTo>
                  <a:cubicBezTo>
                    <a:pt x="73914" y="863219"/>
                    <a:pt x="0" y="789305"/>
                    <a:pt x="0" y="698119"/>
                  </a:cubicBezTo>
                  <a:lnTo>
                    <a:pt x="0" y="165100"/>
                  </a:lnTo>
                  <a:lnTo>
                    <a:pt x="6350" y="165100"/>
                  </a:lnTo>
                  <a:lnTo>
                    <a:pt x="0" y="165100"/>
                  </a:lnTo>
                  <a:moveTo>
                    <a:pt x="12700" y="165100"/>
                  </a:moveTo>
                  <a:lnTo>
                    <a:pt x="12700" y="698119"/>
                  </a:lnTo>
                  <a:lnTo>
                    <a:pt x="6350" y="698119"/>
                  </a:lnTo>
                  <a:lnTo>
                    <a:pt x="12700" y="698119"/>
                  </a:lnTo>
                  <a:cubicBezTo>
                    <a:pt x="12700" y="782320"/>
                    <a:pt x="80899" y="850519"/>
                    <a:pt x="165100" y="850519"/>
                  </a:cubicBezTo>
                  <a:lnTo>
                    <a:pt x="698119" y="850519"/>
                  </a:lnTo>
                  <a:cubicBezTo>
                    <a:pt x="782320" y="850519"/>
                    <a:pt x="850519" y="782320"/>
                    <a:pt x="850519" y="698119"/>
                  </a:cubicBezTo>
                  <a:lnTo>
                    <a:pt x="850519" y="165100"/>
                  </a:lnTo>
                  <a:cubicBezTo>
                    <a:pt x="850519" y="80899"/>
                    <a:pt x="782320" y="12700"/>
                    <a:pt x="698119" y="12700"/>
                  </a:cubicBezTo>
                  <a:lnTo>
                    <a:pt x="165100" y="12700"/>
                  </a:lnTo>
                  <a:lnTo>
                    <a:pt x="165100" y="6350"/>
                  </a:lnTo>
                  <a:lnTo>
                    <a:pt x="165100" y="12700"/>
                  </a:lnTo>
                  <a:cubicBezTo>
                    <a:pt x="80899" y="12700"/>
                    <a:pt x="12700" y="80899"/>
                    <a:pt x="12700" y="165100"/>
                  </a:cubicBezTo>
                  <a:close/>
                </a:path>
              </a:pathLst>
            </a:custGeom>
            <a:solidFill>
              <a:srgbClr val="CCC4B8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1098575" y="4367808"/>
            <a:ext cx="425202" cy="474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12"/>
              </a:lnSpc>
            </a:pPr>
            <a:r>
              <a:rPr lang="en-US" sz="3312">
                <a:solidFill>
                  <a:srgbClr val="000000"/>
                </a:solidFill>
                <a:latin typeface="Noto Serif"/>
                <a:ea typeface="Noto Serif"/>
                <a:cs typeface="Noto Serif"/>
                <a:sym typeface="Noto Serif"/>
              </a:rPr>
              <a:t>2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913632" y="4291608"/>
            <a:ext cx="4622006" cy="5506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25"/>
              </a:lnSpc>
            </a:pPr>
            <a:r>
              <a:rPr lang="en-US" sz="3312">
                <a:solidFill>
                  <a:srgbClr val="000000"/>
                </a:solidFill>
                <a:latin typeface="Noto Serif"/>
                <a:ea typeface="Noto Serif"/>
                <a:cs typeface="Noto Serif"/>
                <a:sym typeface="Noto Serif"/>
              </a:rPr>
              <a:t>How Our Robot Works</a:t>
            </a:r>
          </a:p>
        </p:txBody>
      </p:sp>
      <p:grpSp>
        <p:nvGrpSpPr>
          <p:cNvPr id="17" name="Group 17"/>
          <p:cNvGrpSpPr/>
          <p:nvPr/>
        </p:nvGrpSpPr>
        <p:grpSpPr>
          <a:xfrm>
            <a:off x="987475" y="5457676"/>
            <a:ext cx="647402" cy="647402"/>
            <a:chOff x="0" y="0"/>
            <a:chExt cx="863203" cy="863203"/>
          </a:xfrm>
        </p:grpSpPr>
        <p:sp>
          <p:nvSpPr>
            <p:cNvPr id="18" name="Freeform 18"/>
            <p:cNvSpPr/>
            <p:nvPr/>
          </p:nvSpPr>
          <p:spPr>
            <a:xfrm>
              <a:off x="6350" y="6350"/>
              <a:ext cx="850519" cy="850519"/>
            </a:xfrm>
            <a:custGeom>
              <a:avLst/>
              <a:gdLst/>
              <a:ahLst/>
              <a:cxnLst/>
              <a:rect l="l" t="t" r="r" b="b"/>
              <a:pathLst>
                <a:path w="850519" h="850519">
                  <a:moveTo>
                    <a:pt x="0" y="158750"/>
                  </a:moveTo>
                  <a:cubicBezTo>
                    <a:pt x="0" y="71120"/>
                    <a:pt x="71120" y="0"/>
                    <a:pt x="158750" y="0"/>
                  </a:cubicBezTo>
                  <a:lnTo>
                    <a:pt x="691769" y="0"/>
                  </a:lnTo>
                  <a:cubicBezTo>
                    <a:pt x="779399" y="0"/>
                    <a:pt x="850519" y="71120"/>
                    <a:pt x="850519" y="158750"/>
                  </a:cubicBezTo>
                  <a:lnTo>
                    <a:pt x="850519" y="691769"/>
                  </a:lnTo>
                  <a:cubicBezTo>
                    <a:pt x="850519" y="779399"/>
                    <a:pt x="779399" y="850519"/>
                    <a:pt x="691769" y="850519"/>
                  </a:cubicBezTo>
                  <a:lnTo>
                    <a:pt x="158750" y="850519"/>
                  </a:lnTo>
                  <a:cubicBezTo>
                    <a:pt x="71120" y="850519"/>
                    <a:pt x="0" y="779399"/>
                    <a:pt x="0" y="691769"/>
                  </a:cubicBezTo>
                  <a:close/>
                </a:path>
              </a:pathLst>
            </a:custGeom>
            <a:solidFill>
              <a:srgbClr val="E6DED2">
                <a:alpha val="24706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9"/>
            <p:cNvSpPr/>
            <p:nvPr/>
          </p:nvSpPr>
          <p:spPr>
            <a:xfrm>
              <a:off x="0" y="0"/>
              <a:ext cx="863219" cy="863219"/>
            </a:xfrm>
            <a:custGeom>
              <a:avLst/>
              <a:gdLst/>
              <a:ahLst/>
              <a:cxnLst/>
              <a:rect l="l" t="t" r="r" b="b"/>
              <a:pathLst>
                <a:path w="863219" h="863219">
                  <a:moveTo>
                    <a:pt x="0" y="165100"/>
                  </a:moveTo>
                  <a:cubicBezTo>
                    <a:pt x="0" y="73914"/>
                    <a:pt x="73914" y="0"/>
                    <a:pt x="165100" y="0"/>
                  </a:cubicBezTo>
                  <a:lnTo>
                    <a:pt x="698119" y="0"/>
                  </a:lnTo>
                  <a:lnTo>
                    <a:pt x="698119" y="6350"/>
                  </a:lnTo>
                  <a:lnTo>
                    <a:pt x="698119" y="0"/>
                  </a:lnTo>
                  <a:lnTo>
                    <a:pt x="698119" y="6350"/>
                  </a:lnTo>
                  <a:lnTo>
                    <a:pt x="698119" y="0"/>
                  </a:lnTo>
                  <a:cubicBezTo>
                    <a:pt x="789305" y="0"/>
                    <a:pt x="863219" y="73914"/>
                    <a:pt x="863219" y="165100"/>
                  </a:cubicBezTo>
                  <a:lnTo>
                    <a:pt x="856869" y="165100"/>
                  </a:lnTo>
                  <a:lnTo>
                    <a:pt x="863219" y="165100"/>
                  </a:lnTo>
                  <a:lnTo>
                    <a:pt x="863219" y="698119"/>
                  </a:lnTo>
                  <a:lnTo>
                    <a:pt x="856869" y="698119"/>
                  </a:lnTo>
                  <a:lnTo>
                    <a:pt x="863219" y="698119"/>
                  </a:lnTo>
                  <a:cubicBezTo>
                    <a:pt x="863219" y="789305"/>
                    <a:pt x="789305" y="863219"/>
                    <a:pt x="698119" y="863219"/>
                  </a:cubicBezTo>
                  <a:lnTo>
                    <a:pt x="698119" y="856869"/>
                  </a:lnTo>
                  <a:lnTo>
                    <a:pt x="698119" y="863219"/>
                  </a:lnTo>
                  <a:lnTo>
                    <a:pt x="165100" y="863219"/>
                  </a:lnTo>
                  <a:lnTo>
                    <a:pt x="165100" y="856869"/>
                  </a:lnTo>
                  <a:lnTo>
                    <a:pt x="165100" y="863219"/>
                  </a:lnTo>
                  <a:cubicBezTo>
                    <a:pt x="73914" y="863219"/>
                    <a:pt x="0" y="789305"/>
                    <a:pt x="0" y="698119"/>
                  </a:cubicBezTo>
                  <a:lnTo>
                    <a:pt x="0" y="165100"/>
                  </a:lnTo>
                  <a:lnTo>
                    <a:pt x="6350" y="165100"/>
                  </a:lnTo>
                  <a:lnTo>
                    <a:pt x="0" y="165100"/>
                  </a:lnTo>
                  <a:moveTo>
                    <a:pt x="12700" y="165100"/>
                  </a:moveTo>
                  <a:lnTo>
                    <a:pt x="12700" y="698119"/>
                  </a:lnTo>
                  <a:lnTo>
                    <a:pt x="6350" y="698119"/>
                  </a:lnTo>
                  <a:lnTo>
                    <a:pt x="12700" y="698119"/>
                  </a:lnTo>
                  <a:cubicBezTo>
                    <a:pt x="12700" y="782320"/>
                    <a:pt x="80899" y="850519"/>
                    <a:pt x="165100" y="850519"/>
                  </a:cubicBezTo>
                  <a:lnTo>
                    <a:pt x="698119" y="850519"/>
                  </a:lnTo>
                  <a:cubicBezTo>
                    <a:pt x="782320" y="850519"/>
                    <a:pt x="850519" y="782320"/>
                    <a:pt x="850519" y="698119"/>
                  </a:cubicBezTo>
                  <a:lnTo>
                    <a:pt x="850519" y="165100"/>
                  </a:lnTo>
                  <a:cubicBezTo>
                    <a:pt x="850519" y="80899"/>
                    <a:pt x="782320" y="12700"/>
                    <a:pt x="698119" y="12700"/>
                  </a:cubicBezTo>
                  <a:lnTo>
                    <a:pt x="165100" y="12700"/>
                  </a:lnTo>
                  <a:lnTo>
                    <a:pt x="165100" y="6350"/>
                  </a:lnTo>
                  <a:lnTo>
                    <a:pt x="165100" y="12700"/>
                  </a:lnTo>
                  <a:cubicBezTo>
                    <a:pt x="80899" y="12700"/>
                    <a:pt x="12700" y="80899"/>
                    <a:pt x="12700" y="165100"/>
                  </a:cubicBezTo>
                  <a:close/>
                </a:path>
              </a:pathLst>
            </a:custGeom>
            <a:solidFill>
              <a:srgbClr val="CCC4B8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" name="TextBox 20"/>
          <p:cNvSpPr txBox="1"/>
          <p:nvPr/>
        </p:nvSpPr>
        <p:spPr>
          <a:xfrm>
            <a:off x="1098575" y="5572720"/>
            <a:ext cx="425202" cy="474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12"/>
              </a:lnSpc>
            </a:pPr>
            <a:r>
              <a:rPr lang="en-US" sz="3312">
                <a:solidFill>
                  <a:srgbClr val="000000"/>
                </a:solidFill>
                <a:latin typeface="Noto Serif"/>
                <a:ea typeface="Noto Serif"/>
                <a:cs typeface="Noto Serif"/>
                <a:sym typeface="Noto Serif"/>
              </a:rPr>
              <a:t>3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913632" y="5496520"/>
            <a:ext cx="5664994" cy="5506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25"/>
              </a:lnSpc>
            </a:pPr>
            <a:r>
              <a:rPr lang="en-US" sz="3312">
                <a:solidFill>
                  <a:srgbClr val="000000"/>
                </a:solidFill>
                <a:latin typeface="Noto Serif"/>
                <a:ea typeface="Noto Serif"/>
                <a:cs typeface="Noto Serif"/>
                <a:sym typeface="Noto Serif"/>
              </a:rPr>
              <a:t>Key Hardware Components</a:t>
            </a:r>
          </a:p>
        </p:txBody>
      </p:sp>
      <p:grpSp>
        <p:nvGrpSpPr>
          <p:cNvPr id="22" name="Group 22"/>
          <p:cNvGrpSpPr/>
          <p:nvPr/>
        </p:nvGrpSpPr>
        <p:grpSpPr>
          <a:xfrm>
            <a:off x="987475" y="6662589"/>
            <a:ext cx="647402" cy="647403"/>
            <a:chOff x="0" y="0"/>
            <a:chExt cx="863203" cy="863203"/>
          </a:xfrm>
        </p:grpSpPr>
        <p:sp>
          <p:nvSpPr>
            <p:cNvPr id="23" name="Freeform 23"/>
            <p:cNvSpPr/>
            <p:nvPr/>
          </p:nvSpPr>
          <p:spPr>
            <a:xfrm>
              <a:off x="6350" y="6350"/>
              <a:ext cx="850519" cy="850519"/>
            </a:xfrm>
            <a:custGeom>
              <a:avLst/>
              <a:gdLst/>
              <a:ahLst/>
              <a:cxnLst/>
              <a:rect l="l" t="t" r="r" b="b"/>
              <a:pathLst>
                <a:path w="850519" h="850519">
                  <a:moveTo>
                    <a:pt x="0" y="158750"/>
                  </a:moveTo>
                  <a:cubicBezTo>
                    <a:pt x="0" y="71120"/>
                    <a:pt x="71120" y="0"/>
                    <a:pt x="158750" y="0"/>
                  </a:cubicBezTo>
                  <a:lnTo>
                    <a:pt x="691769" y="0"/>
                  </a:lnTo>
                  <a:cubicBezTo>
                    <a:pt x="779399" y="0"/>
                    <a:pt x="850519" y="71120"/>
                    <a:pt x="850519" y="158750"/>
                  </a:cubicBezTo>
                  <a:lnTo>
                    <a:pt x="850519" y="691769"/>
                  </a:lnTo>
                  <a:cubicBezTo>
                    <a:pt x="850519" y="779399"/>
                    <a:pt x="779399" y="850519"/>
                    <a:pt x="691769" y="850519"/>
                  </a:cubicBezTo>
                  <a:lnTo>
                    <a:pt x="158750" y="850519"/>
                  </a:lnTo>
                  <a:cubicBezTo>
                    <a:pt x="71120" y="850519"/>
                    <a:pt x="0" y="779399"/>
                    <a:pt x="0" y="691769"/>
                  </a:cubicBezTo>
                  <a:close/>
                </a:path>
              </a:pathLst>
            </a:custGeom>
            <a:solidFill>
              <a:srgbClr val="E6DED2">
                <a:alpha val="24706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24"/>
            <p:cNvSpPr/>
            <p:nvPr/>
          </p:nvSpPr>
          <p:spPr>
            <a:xfrm>
              <a:off x="0" y="0"/>
              <a:ext cx="863219" cy="863219"/>
            </a:xfrm>
            <a:custGeom>
              <a:avLst/>
              <a:gdLst/>
              <a:ahLst/>
              <a:cxnLst/>
              <a:rect l="l" t="t" r="r" b="b"/>
              <a:pathLst>
                <a:path w="863219" h="863219">
                  <a:moveTo>
                    <a:pt x="0" y="165100"/>
                  </a:moveTo>
                  <a:cubicBezTo>
                    <a:pt x="0" y="73914"/>
                    <a:pt x="73914" y="0"/>
                    <a:pt x="165100" y="0"/>
                  </a:cubicBezTo>
                  <a:lnTo>
                    <a:pt x="698119" y="0"/>
                  </a:lnTo>
                  <a:lnTo>
                    <a:pt x="698119" y="6350"/>
                  </a:lnTo>
                  <a:lnTo>
                    <a:pt x="698119" y="0"/>
                  </a:lnTo>
                  <a:lnTo>
                    <a:pt x="698119" y="6350"/>
                  </a:lnTo>
                  <a:lnTo>
                    <a:pt x="698119" y="0"/>
                  </a:lnTo>
                  <a:cubicBezTo>
                    <a:pt x="789305" y="0"/>
                    <a:pt x="863219" y="73914"/>
                    <a:pt x="863219" y="165100"/>
                  </a:cubicBezTo>
                  <a:lnTo>
                    <a:pt x="856869" y="165100"/>
                  </a:lnTo>
                  <a:lnTo>
                    <a:pt x="863219" y="165100"/>
                  </a:lnTo>
                  <a:lnTo>
                    <a:pt x="863219" y="698119"/>
                  </a:lnTo>
                  <a:lnTo>
                    <a:pt x="856869" y="698119"/>
                  </a:lnTo>
                  <a:lnTo>
                    <a:pt x="863219" y="698119"/>
                  </a:lnTo>
                  <a:cubicBezTo>
                    <a:pt x="863219" y="789305"/>
                    <a:pt x="789305" y="863219"/>
                    <a:pt x="698119" y="863219"/>
                  </a:cubicBezTo>
                  <a:lnTo>
                    <a:pt x="698119" y="856869"/>
                  </a:lnTo>
                  <a:lnTo>
                    <a:pt x="698119" y="863219"/>
                  </a:lnTo>
                  <a:lnTo>
                    <a:pt x="165100" y="863219"/>
                  </a:lnTo>
                  <a:lnTo>
                    <a:pt x="165100" y="856869"/>
                  </a:lnTo>
                  <a:lnTo>
                    <a:pt x="165100" y="863219"/>
                  </a:lnTo>
                  <a:cubicBezTo>
                    <a:pt x="73914" y="863219"/>
                    <a:pt x="0" y="789305"/>
                    <a:pt x="0" y="698119"/>
                  </a:cubicBezTo>
                  <a:lnTo>
                    <a:pt x="0" y="165100"/>
                  </a:lnTo>
                  <a:lnTo>
                    <a:pt x="6350" y="165100"/>
                  </a:lnTo>
                  <a:lnTo>
                    <a:pt x="0" y="165100"/>
                  </a:lnTo>
                  <a:moveTo>
                    <a:pt x="12700" y="165100"/>
                  </a:moveTo>
                  <a:lnTo>
                    <a:pt x="12700" y="698119"/>
                  </a:lnTo>
                  <a:lnTo>
                    <a:pt x="6350" y="698119"/>
                  </a:lnTo>
                  <a:lnTo>
                    <a:pt x="12700" y="698119"/>
                  </a:lnTo>
                  <a:cubicBezTo>
                    <a:pt x="12700" y="782320"/>
                    <a:pt x="80899" y="850519"/>
                    <a:pt x="165100" y="850519"/>
                  </a:cubicBezTo>
                  <a:lnTo>
                    <a:pt x="698119" y="850519"/>
                  </a:lnTo>
                  <a:cubicBezTo>
                    <a:pt x="782320" y="850519"/>
                    <a:pt x="850519" y="782320"/>
                    <a:pt x="850519" y="698119"/>
                  </a:cubicBezTo>
                  <a:lnTo>
                    <a:pt x="850519" y="165100"/>
                  </a:lnTo>
                  <a:cubicBezTo>
                    <a:pt x="850519" y="80899"/>
                    <a:pt x="782320" y="12700"/>
                    <a:pt x="698119" y="12700"/>
                  </a:cubicBezTo>
                  <a:lnTo>
                    <a:pt x="165100" y="12700"/>
                  </a:lnTo>
                  <a:lnTo>
                    <a:pt x="165100" y="6350"/>
                  </a:lnTo>
                  <a:lnTo>
                    <a:pt x="165100" y="12700"/>
                  </a:lnTo>
                  <a:cubicBezTo>
                    <a:pt x="80899" y="12700"/>
                    <a:pt x="12700" y="80899"/>
                    <a:pt x="12700" y="165100"/>
                  </a:cubicBezTo>
                  <a:close/>
                </a:path>
              </a:pathLst>
            </a:custGeom>
            <a:solidFill>
              <a:srgbClr val="CCC4B8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" name="TextBox 25"/>
          <p:cNvSpPr txBox="1"/>
          <p:nvPr/>
        </p:nvSpPr>
        <p:spPr>
          <a:xfrm>
            <a:off x="1098575" y="6777632"/>
            <a:ext cx="425202" cy="474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12"/>
              </a:lnSpc>
            </a:pPr>
            <a:r>
              <a:rPr lang="en-US" sz="3312">
                <a:solidFill>
                  <a:srgbClr val="000000"/>
                </a:solidFill>
                <a:latin typeface="Noto Serif"/>
                <a:ea typeface="Noto Serif"/>
                <a:cs typeface="Noto Serif"/>
                <a:sym typeface="Noto Serif"/>
              </a:rPr>
              <a:t>4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913632" y="6701432"/>
            <a:ext cx="6852196" cy="5506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25"/>
              </a:lnSpc>
            </a:pPr>
            <a:r>
              <a:rPr lang="en-US" sz="3312">
                <a:solidFill>
                  <a:srgbClr val="000000"/>
                </a:solidFill>
                <a:latin typeface="Noto Serif"/>
                <a:ea typeface="Noto Serif"/>
                <a:cs typeface="Noto Serif"/>
                <a:sym typeface="Noto Serif"/>
              </a:rPr>
              <a:t>Current Constraints &amp; Challenges</a:t>
            </a:r>
          </a:p>
        </p:txBody>
      </p:sp>
      <p:grpSp>
        <p:nvGrpSpPr>
          <p:cNvPr id="27" name="Group 27"/>
          <p:cNvGrpSpPr/>
          <p:nvPr/>
        </p:nvGrpSpPr>
        <p:grpSpPr>
          <a:xfrm>
            <a:off x="987475" y="7867501"/>
            <a:ext cx="647402" cy="647402"/>
            <a:chOff x="0" y="0"/>
            <a:chExt cx="863203" cy="863203"/>
          </a:xfrm>
        </p:grpSpPr>
        <p:sp>
          <p:nvSpPr>
            <p:cNvPr id="28" name="Freeform 28"/>
            <p:cNvSpPr/>
            <p:nvPr/>
          </p:nvSpPr>
          <p:spPr>
            <a:xfrm>
              <a:off x="6350" y="6350"/>
              <a:ext cx="850519" cy="850519"/>
            </a:xfrm>
            <a:custGeom>
              <a:avLst/>
              <a:gdLst/>
              <a:ahLst/>
              <a:cxnLst/>
              <a:rect l="l" t="t" r="r" b="b"/>
              <a:pathLst>
                <a:path w="850519" h="850519">
                  <a:moveTo>
                    <a:pt x="0" y="158750"/>
                  </a:moveTo>
                  <a:cubicBezTo>
                    <a:pt x="0" y="71120"/>
                    <a:pt x="71120" y="0"/>
                    <a:pt x="158750" y="0"/>
                  </a:cubicBezTo>
                  <a:lnTo>
                    <a:pt x="691769" y="0"/>
                  </a:lnTo>
                  <a:cubicBezTo>
                    <a:pt x="779399" y="0"/>
                    <a:pt x="850519" y="71120"/>
                    <a:pt x="850519" y="158750"/>
                  </a:cubicBezTo>
                  <a:lnTo>
                    <a:pt x="850519" y="691769"/>
                  </a:lnTo>
                  <a:cubicBezTo>
                    <a:pt x="850519" y="779399"/>
                    <a:pt x="779399" y="850519"/>
                    <a:pt x="691769" y="850519"/>
                  </a:cubicBezTo>
                  <a:lnTo>
                    <a:pt x="158750" y="850519"/>
                  </a:lnTo>
                  <a:cubicBezTo>
                    <a:pt x="71120" y="850519"/>
                    <a:pt x="0" y="779399"/>
                    <a:pt x="0" y="691769"/>
                  </a:cubicBezTo>
                  <a:close/>
                </a:path>
              </a:pathLst>
            </a:custGeom>
            <a:solidFill>
              <a:srgbClr val="E6DED2">
                <a:alpha val="24706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29"/>
            <p:cNvSpPr/>
            <p:nvPr/>
          </p:nvSpPr>
          <p:spPr>
            <a:xfrm>
              <a:off x="0" y="0"/>
              <a:ext cx="863219" cy="863219"/>
            </a:xfrm>
            <a:custGeom>
              <a:avLst/>
              <a:gdLst/>
              <a:ahLst/>
              <a:cxnLst/>
              <a:rect l="l" t="t" r="r" b="b"/>
              <a:pathLst>
                <a:path w="863219" h="863219">
                  <a:moveTo>
                    <a:pt x="0" y="165100"/>
                  </a:moveTo>
                  <a:cubicBezTo>
                    <a:pt x="0" y="73914"/>
                    <a:pt x="73914" y="0"/>
                    <a:pt x="165100" y="0"/>
                  </a:cubicBezTo>
                  <a:lnTo>
                    <a:pt x="698119" y="0"/>
                  </a:lnTo>
                  <a:lnTo>
                    <a:pt x="698119" y="6350"/>
                  </a:lnTo>
                  <a:lnTo>
                    <a:pt x="698119" y="0"/>
                  </a:lnTo>
                  <a:lnTo>
                    <a:pt x="698119" y="6350"/>
                  </a:lnTo>
                  <a:lnTo>
                    <a:pt x="698119" y="0"/>
                  </a:lnTo>
                  <a:cubicBezTo>
                    <a:pt x="789305" y="0"/>
                    <a:pt x="863219" y="73914"/>
                    <a:pt x="863219" y="165100"/>
                  </a:cubicBezTo>
                  <a:lnTo>
                    <a:pt x="856869" y="165100"/>
                  </a:lnTo>
                  <a:lnTo>
                    <a:pt x="863219" y="165100"/>
                  </a:lnTo>
                  <a:lnTo>
                    <a:pt x="863219" y="698119"/>
                  </a:lnTo>
                  <a:lnTo>
                    <a:pt x="856869" y="698119"/>
                  </a:lnTo>
                  <a:lnTo>
                    <a:pt x="863219" y="698119"/>
                  </a:lnTo>
                  <a:cubicBezTo>
                    <a:pt x="863219" y="789305"/>
                    <a:pt x="789305" y="863219"/>
                    <a:pt x="698119" y="863219"/>
                  </a:cubicBezTo>
                  <a:lnTo>
                    <a:pt x="698119" y="856869"/>
                  </a:lnTo>
                  <a:lnTo>
                    <a:pt x="698119" y="863219"/>
                  </a:lnTo>
                  <a:lnTo>
                    <a:pt x="165100" y="863219"/>
                  </a:lnTo>
                  <a:lnTo>
                    <a:pt x="165100" y="856869"/>
                  </a:lnTo>
                  <a:lnTo>
                    <a:pt x="165100" y="863219"/>
                  </a:lnTo>
                  <a:cubicBezTo>
                    <a:pt x="73914" y="863219"/>
                    <a:pt x="0" y="789305"/>
                    <a:pt x="0" y="698119"/>
                  </a:cubicBezTo>
                  <a:lnTo>
                    <a:pt x="0" y="165100"/>
                  </a:lnTo>
                  <a:lnTo>
                    <a:pt x="6350" y="165100"/>
                  </a:lnTo>
                  <a:lnTo>
                    <a:pt x="0" y="165100"/>
                  </a:lnTo>
                  <a:moveTo>
                    <a:pt x="12700" y="165100"/>
                  </a:moveTo>
                  <a:lnTo>
                    <a:pt x="12700" y="698119"/>
                  </a:lnTo>
                  <a:lnTo>
                    <a:pt x="6350" y="698119"/>
                  </a:lnTo>
                  <a:lnTo>
                    <a:pt x="12700" y="698119"/>
                  </a:lnTo>
                  <a:cubicBezTo>
                    <a:pt x="12700" y="782320"/>
                    <a:pt x="80899" y="850519"/>
                    <a:pt x="165100" y="850519"/>
                  </a:cubicBezTo>
                  <a:lnTo>
                    <a:pt x="698119" y="850519"/>
                  </a:lnTo>
                  <a:cubicBezTo>
                    <a:pt x="782320" y="850519"/>
                    <a:pt x="850519" y="782320"/>
                    <a:pt x="850519" y="698119"/>
                  </a:cubicBezTo>
                  <a:lnTo>
                    <a:pt x="850519" y="165100"/>
                  </a:lnTo>
                  <a:cubicBezTo>
                    <a:pt x="850519" y="80899"/>
                    <a:pt x="782320" y="12700"/>
                    <a:pt x="698119" y="12700"/>
                  </a:cubicBezTo>
                  <a:lnTo>
                    <a:pt x="165100" y="12700"/>
                  </a:lnTo>
                  <a:lnTo>
                    <a:pt x="165100" y="6350"/>
                  </a:lnTo>
                  <a:lnTo>
                    <a:pt x="165100" y="12700"/>
                  </a:lnTo>
                  <a:cubicBezTo>
                    <a:pt x="80899" y="12700"/>
                    <a:pt x="12700" y="80899"/>
                    <a:pt x="12700" y="165100"/>
                  </a:cubicBezTo>
                  <a:close/>
                </a:path>
              </a:pathLst>
            </a:custGeom>
            <a:solidFill>
              <a:srgbClr val="CCC4B8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" name="TextBox 30"/>
          <p:cNvSpPr txBox="1"/>
          <p:nvPr/>
        </p:nvSpPr>
        <p:spPr>
          <a:xfrm>
            <a:off x="1098575" y="7982545"/>
            <a:ext cx="425202" cy="474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12"/>
              </a:lnSpc>
            </a:pPr>
            <a:r>
              <a:rPr lang="en-US" sz="3312">
                <a:solidFill>
                  <a:srgbClr val="000000"/>
                </a:solidFill>
                <a:latin typeface="Noto Serif"/>
                <a:ea typeface="Noto Serif"/>
                <a:cs typeface="Noto Serif"/>
                <a:sym typeface="Noto Serif"/>
              </a:rPr>
              <a:t>5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1913632" y="7906345"/>
            <a:ext cx="6233964" cy="5506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25"/>
              </a:lnSpc>
            </a:pPr>
            <a:r>
              <a:rPr lang="en-US" sz="3312">
                <a:solidFill>
                  <a:srgbClr val="000000"/>
                </a:solidFill>
                <a:latin typeface="Noto Serif"/>
                <a:ea typeface="Noto Serif"/>
                <a:cs typeface="Noto Serif"/>
                <a:sym typeface="Noto Serif"/>
              </a:rPr>
              <a:t>Future Work &amp; Enhancements</a:t>
            </a:r>
          </a:p>
        </p:txBody>
      </p:sp>
      <p:sp>
        <p:nvSpPr>
          <p:cNvPr id="34" name="Slide Number Placeholder 11">
            <a:extLst>
              <a:ext uri="{FF2B5EF4-FFF2-40B4-BE49-F238E27FC236}">
                <a16:creationId xmlns:a16="http://schemas.microsoft.com/office/drawing/2014/main" id="{ECF4CD43-34E1-F136-D2EC-29FE6B2D1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678400" y="9594606"/>
            <a:ext cx="381000" cy="425694"/>
          </a:xfrm>
        </p:spPr>
        <p:txBody>
          <a:bodyPr/>
          <a:lstStyle/>
          <a:p>
            <a:fld id="{B6F15528-21DE-4FAA-801E-634DDDAF4B2B}" type="slidenum">
              <a:rPr lang="en-US" sz="3600" b="1" smtClean="0"/>
              <a:pPr/>
              <a:t>2</a:t>
            </a:fld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FDFBF7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975122" y="737592"/>
            <a:ext cx="12664678" cy="83401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812"/>
              </a:lnSpc>
            </a:pPr>
            <a:r>
              <a:rPr lang="en-US" sz="5437" b="1" dirty="0">
                <a:solidFill>
                  <a:srgbClr val="3A3A3A"/>
                </a:solidFill>
                <a:latin typeface="Noto Serif"/>
                <a:ea typeface="Noto Serif"/>
                <a:cs typeface="Noto Serif"/>
                <a:sym typeface="Noto Serif"/>
              </a:rPr>
              <a:t>Campus Navigation Challenge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75122" y="2219623"/>
            <a:ext cx="8679805" cy="16029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Navigating large university campuses can be daunting, especially for new students, visitors, or those attending events in unfamiliar buildings. This often leads to: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36780" y="4263980"/>
            <a:ext cx="8977581" cy="8649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29902" lvl="1" indent="-164951" algn="l">
              <a:lnSpc>
                <a:spcPts val="3500"/>
              </a:lnSpc>
              <a:buFont typeface="Arial"/>
              <a:buChar char="•"/>
            </a:pPr>
            <a:r>
              <a:rPr lang="en-US" sz="2400" b="1" dirty="0">
                <a:solidFill>
                  <a:srgbClr val="4C4C4C"/>
                </a:solidFill>
                <a:latin typeface="Noto Serif Bold"/>
                <a:ea typeface="Noto Serif Bold"/>
                <a:cs typeface="Noto Serif Bold"/>
                <a:sym typeface="Noto Serif Bold"/>
              </a:rPr>
              <a:t>Wasted time:</a:t>
            </a: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 Endless searching for specific rooms or offices.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36780" y="5417443"/>
            <a:ext cx="8679805" cy="4160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29902" lvl="1" indent="-164951" algn="l">
              <a:lnSpc>
                <a:spcPts val="3500"/>
              </a:lnSpc>
              <a:buFont typeface="Arial"/>
              <a:buChar char="•"/>
            </a:pPr>
            <a:r>
              <a:rPr lang="en-US" sz="2400" b="1" dirty="0">
                <a:solidFill>
                  <a:srgbClr val="4C4C4C"/>
                </a:solidFill>
                <a:latin typeface="Noto Serif Bold"/>
                <a:ea typeface="Noto Serif Bold"/>
                <a:cs typeface="Noto Serif Bold"/>
                <a:sym typeface="Noto Serif Bold"/>
              </a:rPr>
              <a:t>Frustration:</a:t>
            </a: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 Getting lost in complex layouts.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000194" y="6122065"/>
            <a:ext cx="8679805" cy="8649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29902" lvl="1" indent="-164951" algn="l">
              <a:lnSpc>
                <a:spcPts val="3500"/>
              </a:lnSpc>
              <a:buFont typeface="Arial"/>
              <a:buChar char="•"/>
            </a:pPr>
            <a:r>
              <a:rPr lang="en-US" sz="2400" b="1" dirty="0">
                <a:solidFill>
                  <a:srgbClr val="4C4C4C"/>
                </a:solidFill>
                <a:latin typeface="Noto Serif Bold"/>
                <a:ea typeface="Noto Serif Bold"/>
                <a:cs typeface="Noto Serif Bold"/>
                <a:sym typeface="Noto Serif Bold"/>
              </a:rPr>
              <a:t>Inefficiency:</a:t>
            </a: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 Decreased productivity and a less welcoming environment.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975122" y="7550763"/>
            <a:ext cx="8679805" cy="10489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Our solution aims to simplify this experience, making campus navigation intuitive and stress-free.</a:t>
            </a:r>
          </a:p>
        </p:txBody>
      </p:sp>
      <p:grpSp>
        <p:nvGrpSpPr>
          <p:cNvPr id="12" name="Group 12"/>
          <p:cNvGrpSpPr>
            <a:grpSpLocks noChangeAspect="1"/>
          </p:cNvGrpSpPr>
          <p:nvPr/>
        </p:nvGrpSpPr>
        <p:grpSpPr>
          <a:xfrm>
            <a:off x="10344299" y="2368154"/>
            <a:ext cx="6977955" cy="6977955"/>
            <a:chOff x="0" y="0"/>
            <a:chExt cx="9303940" cy="9303940"/>
          </a:xfrm>
        </p:grpSpPr>
        <p:sp>
          <p:nvSpPr>
            <p:cNvPr id="13" name="Freeform 13" descr="preencoded.png"/>
            <p:cNvSpPr/>
            <p:nvPr/>
          </p:nvSpPr>
          <p:spPr>
            <a:xfrm>
              <a:off x="0" y="0"/>
              <a:ext cx="9303893" cy="9303893"/>
            </a:xfrm>
            <a:custGeom>
              <a:avLst/>
              <a:gdLst/>
              <a:ahLst/>
              <a:cxnLst/>
              <a:rect l="l" t="t" r="r" b="b"/>
              <a:pathLst>
                <a:path w="9303893" h="9303893">
                  <a:moveTo>
                    <a:pt x="0" y="0"/>
                  </a:moveTo>
                  <a:lnTo>
                    <a:pt x="9303893" y="0"/>
                  </a:lnTo>
                  <a:lnTo>
                    <a:pt x="9303893" y="9303893"/>
                  </a:lnTo>
                  <a:lnTo>
                    <a:pt x="0" y="930389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Slide Number Placeholder 11">
            <a:extLst>
              <a:ext uri="{FF2B5EF4-FFF2-40B4-BE49-F238E27FC236}">
                <a16:creationId xmlns:a16="http://schemas.microsoft.com/office/drawing/2014/main" id="{594B0C2A-C11E-D799-287D-47F4367DF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600" y="9653222"/>
            <a:ext cx="381000" cy="425694"/>
          </a:xfrm>
        </p:spPr>
        <p:txBody>
          <a:bodyPr/>
          <a:lstStyle/>
          <a:p>
            <a:fld id="{B6F15528-21DE-4FAA-801E-634DDDAF4B2B}" type="slidenum">
              <a:rPr lang="en-US" sz="3600" b="1" smtClean="0"/>
              <a:pPr/>
              <a:t>3</a:t>
            </a:fld>
            <a:endParaRPr lang="en-U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FDFBF7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902046" y="680145"/>
            <a:ext cx="11289953" cy="7735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312"/>
              </a:lnSpc>
            </a:pPr>
            <a:r>
              <a:rPr lang="en-US" sz="5062" b="1" dirty="0">
                <a:solidFill>
                  <a:srgbClr val="3A3A3A"/>
                </a:solidFill>
                <a:latin typeface="Noto Serif"/>
                <a:ea typeface="Noto Serif"/>
                <a:cs typeface="Noto Serif"/>
                <a:sym typeface="Noto Serif"/>
              </a:rPr>
              <a:t>Introducing the Hall Guide Robot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9467849" y="2162033"/>
            <a:ext cx="5931694" cy="6730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62"/>
              </a:lnSpc>
            </a:pPr>
            <a:r>
              <a:rPr lang="en-US" sz="4000" dirty="0">
                <a:solidFill>
                  <a:srgbClr val="3A3A3A"/>
                </a:solidFill>
                <a:latin typeface="Noto Serif"/>
                <a:ea typeface="Noto Serif"/>
                <a:cs typeface="Noto Serif"/>
                <a:sym typeface="Noto Serif"/>
              </a:rPr>
              <a:t>Your Campus Navigator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9467849" y="3297243"/>
            <a:ext cx="7927627" cy="12079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87"/>
              </a:lnSpc>
            </a:pP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We developed an autonomous Hall Guide Robot designed to assist students and visitors in finding their way around campus buildings with ease.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9467849" y="5072861"/>
            <a:ext cx="7927627" cy="797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01625" lvl="1" indent="-150812" algn="l">
              <a:lnSpc>
                <a:spcPts val="3187"/>
              </a:lnSpc>
              <a:buFont typeface="Arial"/>
              <a:buChar char="•"/>
            </a:pPr>
            <a:r>
              <a:rPr lang="en-US" sz="2400" b="1" dirty="0">
                <a:solidFill>
                  <a:srgbClr val="4C4C4C"/>
                </a:solidFill>
                <a:latin typeface="Noto Serif Bold"/>
                <a:ea typeface="Noto Serif Bold"/>
                <a:cs typeface="Noto Serif Bold"/>
                <a:sym typeface="Noto Serif Bold"/>
              </a:rPr>
              <a:t>Intuitive Interaction:</a:t>
            </a: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 User-friendly touchscreen interface for easy room selection.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9467849" y="6436075"/>
            <a:ext cx="7927627" cy="797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01625" lvl="1" indent="-150812" algn="l">
              <a:lnSpc>
                <a:spcPts val="3187"/>
              </a:lnSpc>
              <a:buFont typeface="Arial"/>
              <a:buChar char="•"/>
            </a:pPr>
            <a:r>
              <a:rPr lang="en-US" sz="2400" b="1" dirty="0">
                <a:solidFill>
                  <a:srgbClr val="4C4C4C"/>
                </a:solidFill>
                <a:latin typeface="Noto Serif Bold"/>
                <a:ea typeface="Noto Serif Bold"/>
                <a:cs typeface="Noto Serif Bold"/>
                <a:sym typeface="Noto Serif Bold"/>
              </a:rPr>
              <a:t>Accessible Assistance:</a:t>
            </a: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 Provides guidance to anyone needing help navigating.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9467849" y="7799289"/>
            <a:ext cx="7927627" cy="797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01625" lvl="1" indent="-150812" algn="l">
              <a:lnSpc>
                <a:spcPts val="3187"/>
              </a:lnSpc>
              <a:buFont typeface="Arial"/>
              <a:buChar char="•"/>
            </a:pPr>
            <a:r>
              <a:rPr lang="en-US" sz="2400" b="1" dirty="0">
                <a:solidFill>
                  <a:srgbClr val="4C4C4C"/>
                </a:solidFill>
                <a:latin typeface="Noto Serif Bold"/>
                <a:ea typeface="Noto Serif Bold"/>
                <a:cs typeface="Noto Serif Bold"/>
                <a:sym typeface="Noto Serif Bold"/>
              </a:rPr>
              <a:t>Efficient Exploration:</a:t>
            </a: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 Reduces time and effort spent searching for destinations.</a:t>
            </a:r>
          </a:p>
        </p:txBody>
      </p:sp>
      <p:pic>
        <p:nvPicPr>
          <p:cNvPr id="19" name="Picture 18" descr="A cartoon of a person standing next to a robot&#10;&#10;AI-generated content may be incorrect.">
            <a:extLst>
              <a:ext uri="{FF2B5EF4-FFF2-40B4-BE49-F238E27FC236}">
                <a16:creationId xmlns:a16="http://schemas.microsoft.com/office/drawing/2014/main" id="{F7E6B269-5E66-9613-4619-62B4316A5A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925" y="2162033"/>
            <a:ext cx="6858000" cy="6858000"/>
          </a:xfrm>
          <a:prstGeom prst="rect">
            <a:avLst/>
          </a:prstGeom>
        </p:spPr>
      </p:pic>
      <p:sp>
        <p:nvSpPr>
          <p:cNvPr id="14" name="Slide Number Placeholder 11">
            <a:extLst>
              <a:ext uri="{FF2B5EF4-FFF2-40B4-BE49-F238E27FC236}">
                <a16:creationId xmlns:a16="http://schemas.microsoft.com/office/drawing/2014/main" id="{8D3EA28C-A243-B368-893E-E7F96446B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602200" y="9563100"/>
            <a:ext cx="381000" cy="425694"/>
          </a:xfrm>
        </p:spPr>
        <p:txBody>
          <a:bodyPr/>
          <a:lstStyle/>
          <a:p>
            <a:fld id="{B6F15528-21DE-4FAA-801E-634DDDAF4B2B}" type="slidenum">
              <a:rPr lang="en-US" sz="3600" b="1" smtClean="0"/>
              <a:pPr/>
              <a:t>4</a:t>
            </a:fld>
            <a:endParaRPr lang="en-US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F2EDE4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894606" y="674786"/>
            <a:ext cx="9468594" cy="7950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249"/>
              </a:lnSpc>
            </a:pPr>
            <a:r>
              <a:rPr lang="en-US" sz="5400" b="1" dirty="0">
                <a:solidFill>
                  <a:srgbClr val="3A3A3A"/>
                </a:solidFill>
                <a:latin typeface="Noto Serif"/>
                <a:ea typeface="Noto Serif"/>
                <a:cs typeface="Noto Serif"/>
                <a:sym typeface="Noto Serif"/>
              </a:rPr>
              <a:t>How Our Robot Guides You</a:t>
            </a:r>
          </a:p>
        </p:txBody>
      </p: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894606" y="2628900"/>
            <a:ext cx="8121551" cy="1428750"/>
            <a:chOff x="0" y="0"/>
            <a:chExt cx="10828735" cy="1905000"/>
          </a:xfrm>
        </p:grpSpPr>
        <p:sp>
          <p:nvSpPr>
            <p:cNvPr id="8" name="Freeform 8" descr="preencoded.png"/>
            <p:cNvSpPr/>
            <p:nvPr/>
          </p:nvSpPr>
          <p:spPr>
            <a:xfrm>
              <a:off x="0" y="0"/>
              <a:ext cx="10828782" cy="1905000"/>
            </a:xfrm>
            <a:custGeom>
              <a:avLst/>
              <a:gdLst/>
              <a:ahLst/>
              <a:cxnLst/>
              <a:rect l="l" t="t" r="r" b="b"/>
              <a:pathLst>
                <a:path w="10828782" h="1905000">
                  <a:moveTo>
                    <a:pt x="0" y="0"/>
                  </a:moveTo>
                  <a:lnTo>
                    <a:pt x="10828782" y="0"/>
                  </a:lnTo>
                  <a:lnTo>
                    <a:pt x="10828782" y="1905000"/>
                  </a:lnTo>
                  <a:lnTo>
                    <a:pt x="0" y="1905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20" r="-19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1150144" y="3632151"/>
            <a:ext cx="3879056" cy="3808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124"/>
              </a:lnSpc>
            </a:pPr>
            <a:r>
              <a:rPr lang="en-US" sz="2499" b="1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1. Administrator Setup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150144" y="4127600"/>
            <a:ext cx="7610475" cy="161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187"/>
              </a:lnSpc>
            </a:pP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An administrator uses a web remote control to initiate the scanning process. The robot autonomously maps the area until stopped, storing scanned room numbers on its touchscreen.</a:t>
            </a:r>
          </a:p>
        </p:txBody>
      </p:sp>
      <p:sp>
        <p:nvSpPr>
          <p:cNvPr id="25" name="Slide Number Placeholder 11">
            <a:extLst>
              <a:ext uri="{FF2B5EF4-FFF2-40B4-BE49-F238E27FC236}">
                <a16:creationId xmlns:a16="http://schemas.microsoft.com/office/drawing/2014/main" id="{94AF70C6-1454-4169-DAE0-069614D8C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600" y="9653222"/>
            <a:ext cx="381000" cy="425694"/>
          </a:xfrm>
        </p:spPr>
        <p:txBody>
          <a:bodyPr/>
          <a:lstStyle/>
          <a:p>
            <a:fld id="{B6F15528-21DE-4FAA-801E-634DDDAF4B2B}" type="slidenum">
              <a:rPr lang="en-US" sz="3600" b="1" smtClean="0"/>
              <a:pPr/>
              <a:t>5</a:t>
            </a:fld>
            <a:endParaRPr lang="en-US" b="1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F099129-174B-4042-982A-E74857AD8B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709" y="2152944"/>
            <a:ext cx="6553200" cy="6553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-9939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F2EDE4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894606" y="674786"/>
            <a:ext cx="9468594" cy="7950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249"/>
              </a:lnSpc>
            </a:pPr>
            <a:r>
              <a:rPr lang="en-US" sz="5400" b="1" dirty="0">
                <a:solidFill>
                  <a:srgbClr val="3A3A3A"/>
                </a:solidFill>
                <a:latin typeface="Noto Serif"/>
                <a:ea typeface="Noto Serif"/>
                <a:cs typeface="Noto Serif"/>
                <a:sym typeface="Noto Serif"/>
              </a:rPr>
              <a:t>How Our Robot Guides You</a:t>
            </a:r>
          </a:p>
        </p:txBody>
      </p:sp>
      <p:grpSp>
        <p:nvGrpSpPr>
          <p:cNvPr id="11" name="Group 11"/>
          <p:cNvGrpSpPr>
            <a:grpSpLocks noChangeAspect="1"/>
          </p:cNvGrpSpPr>
          <p:nvPr/>
        </p:nvGrpSpPr>
        <p:grpSpPr>
          <a:xfrm flipH="1">
            <a:off x="9031766" y="2835965"/>
            <a:ext cx="8189434" cy="1428750"/>
            <a:chOff x="0" y="0"/>
            <a:chExt cx="10828933" cy="1905000"/>
          </a:xfrm>
        </p:grpSpPr>
        <p:sp>
          <p:nvSpPr>
            <p:cNvPr id="12" name="Freeform 12" descr="preencoded.png"/>
            <p:cNvSpPr/>
            <p:nvPr/>
          </p:nvSpPr>
          <p:spPr>
            <a:xfrm>
              <a:off x="0" y="0"/>
              <a:ext cx="10828909" cy="1905000"/>
            </a:xfrm>
            <a:custGeom>
              <a:avLst/>
              <a:gdLst/>
              <a:ahLst/>
              <a:cxnLst/>
              <a:rect l="l" t="t" r="r" b="b"/>
              <a:pathLst>
                <a:path w="10828909" h="1905000">
                  <a:moveTo>
                    <a:pt x="0" y="0"/>
                  </a:moveTo>
                  <a:lnTo>
                    <a:pt x="10828909" y="0"/>
                  </a:lnTo>
                  <a:lnTo>
                    <a:pt x="10828909" y="1905000"/>
                  </a:lnTo>
                  <a:lnTo>
                    <a:pt x="0" y="1905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19" r="-19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9372601" y="3905377"/>
            <a:ext cx="4304705" cy="3808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124"/>
              </a:lnSpc>
            </a:pPr>
            <a:r>
              <a:rPr lang="en-US" sz="2499" b="1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2. Autonomous Mapping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372601" y="4400826"/>
            <a:ext cx="7610624" cy="12079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187"/>
              </a:lnSpc>
            </a:pP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Utilizing LIDAR technology, the robot creates a detailed map of the environment, identifying and logging accessible rooms for future navigation.</a:t>
            </a:r>
          </a:p>
        </p:txBody>
      </p:sp>
      <p:sp>
        <p:nvSpPr>
          <p:cNvPr id="25" name="Slide Number Placeholder 11">
            <a:extLst>
              <a:ext uri="{FF2B5EF4-FFF2-40B4-BE49-F238E27FC236}">
                <a16:creationId xmlns:a16="http://schemas.microsoft.com/office/drawing/2014/main" id="{94AF70C6-1454-4169-DAE0-069614D8C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602200" y="9639300"/>
            <a:ext cx="381000" cy="425694"/>
          </a:xfrm>
        </p:spPr>
        <p:txBody>
          <a:bodyPr/>
          <a:lstStyle/>
          <a:p>
            <a:fld id="{B6F15528-21DE-4FAA-801E-634DDDAF4B2B}" type="slidenum">
              <a:rPr lang="en-US" sz="3600" b="1" smtClean="0"/>
              <a:pPr/>
              <a:t>6</a:t>
            </a:fld>
            <a:endParaRPr lang="en-US" b="1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B0A7F046-5F81-4159-9BFC-C0AAC7B7C0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163" y="2097450"/>
            <a:ext cx="6965833" cy="69658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89035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F2EDE4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894606" y="674786"/>
            <a:ext cx="9468594" cy="7950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249"/>
              </a:lnSpc>
            </a:pPr>
            <a:r>
              <a:rPr lang="en-US" sz="5400" b="1" dirty="0">
                <a:solidFill>
                  <a:srgbClr val="3A3A3A"/>
                </a:solidFill>
                <a:latin typeface="Noto Serif"/>
                <a:ea typeface="Noto Serif"/>
                <a:cs typeface="Noto Serif"/>
                <a:sym typeface="Noto Serif"/>
              </a:rPr>
              <a:t>How Our Robot Guides You</a:t>
            </a:r>
          </a:p>
        </p:txBody>
      </p:sp>
      <p:grpSp>
        <p:nvGrpSpPr>
          <p:cNvPr id="15" name="Group 15"/>
          <p:cNvGrpSpPr>
            <a:grpSpLocks noChangeAspect="1"/>
          </p:cNvGrpSpPr>
          <p:nvPr/>
        </p:nvGrpSpPr>
        <p:grpSpPr>
          <a:xfrm>
            <a:off x="894606" y="2400300"/>
            <a:ext cx="8121551" cy="1428750"/>
            <a:chOff x="0" y="0"/>
            <a:chExt cx="10828735" cy="1905000"/>
          </a:xfrm>
        </p:grpSpPr>
        <p:sp>
          <p:nvSpPr>
            <p:cNvPr id="16" name="Freeform 16" descr="preencoded.png"/>
            <p:cNvSpPr/>
            <p:nvPr/>
          </p:nvSpPr>
          <p:spPr>
            <a:xfrm>
              <a:off x="0" y="0"/>
              <a:ext cx="10828782" cy="1905000"/>
            </a:xfrm>
            <a:custGeom>
              <a:avLst/>
              <a:gdLst/>
              <a:ahLst/>
              <a:cxnLst/>
              <a:rect l="l" t="t" r="r" b="b"/>
              <a:pathLst>
                <a:path w="10828782" h="1905000">
                  <a:moveTo>
                    <a:pt x="0" y="0"/>
                  </a:moveTo>
                  <a:lnTo>
                    <a:pt x="10828782" y="0"/>
                  </a:lnTo>
                  <a:lnTo>
                    <a:pt x="10828782" y="1905000"/>
                  </a:lnTo>
                  <a:lnTo>
                    <a:pt x="0" y="1905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20" r="-19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1150144" y="3403551"/>
            <a:ext cx="3195042" cy="3808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4"/>
              </a:lnSpc>
            </a:pPr>
            <a:r>
              <a:rPr lang="en-US" sz="2499" b="1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3. User Interaction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150144" y="3899000"/>
            <a:ext cx="7610475" cy="12079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187"/>
              </a:lnSpc>
            </a:pP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Students or visitors simply select their desired room number from the touchscreen. The robot is now ready to guide them directly.</a:t>
            </a:r>
          </a:p>
        </p:txBody>
      </p:sp>
      <p:sp>
        <p:nvSpPr>
          <p:cNvPr id="25" name="Slide Number Placeholder 11">
            <a:extLst>
              <a:ext uri="{FF2B5EF4-FFF2-40B4-BE49-F238E27FC236}">
                <a16:creationId xmlns:a16="http://schemas.microsoft.com/office/drawing/2014/main" id="{94AF70C6-1454-4169-DAE0-069614D8C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600" y="9653222"/>
            <a:ext cx="381000" cy="425694"/>
          </a:xfrm>
        </p:spPr>
        <p:txBody>
          <a:bodyPr/>
          <a:lstStyle/>
          <a:p>
            <a:fld id="{B6F15528-21DE-4FAA-801E-634DDDAF4B2B}" type="slidenum">
              <a:rPr lang="en-US" sz="3600" b="1" smtClean="0"/>
              <a:pPr/>
              <a:t>7</a:t>
            </a:fld>
            <a:endParaRPr lang="en-US" b="1" dirty="0"/>
          </a:p>
        </p:txBody>
      </p:sp>
      <p:grpSp>
        <p:nvGrpSpPr>
          <p:cNvPr id="24" name="Group 19">
            <a:extLst>
              <a:ext uri="{FF2B5EF4-FFF2-40B4-BE49-F238E27FC236}">
                <a16:creationId xmlns:a16="http://schemas.microsoft.com/office/drawing/2014/main" id="{664DA039-0F5C-4208-8191-912F1B2175ED}"/>
              </a:ext>
            </a:extLst>
          </p:cNvPr>
          <p:cNvGrpSpPr>
            <a:grpSpLocks noChangeAspect="1"/>
          </p:cNvGrpSpPr>
          <p:nvPr/>
        </p:nvGrpSpPr>
        <p:grpSpPr>
          <a:xfrm>
            <a:off x="9016192" y="5226871"/>
            <a:ext cx="8121700" cy="1428750"/>
            <a:chOff x="0" y="0"/>
            <a:chExt cx="10828933" cy="1905000"/>
          </a:xfrm>
        </p:grpSpPr>
        <p:sp>
          <p:nvSpPr>
            <p:cNvPr id="26" name="Freeform 20" descr="preencoded.png">
              <a:extLst>
                <a:ext uri="{FF2B5EF4-FFF2-40B4-BE49-F238E27FC236}">
                  <a16:creationId xmlns:a16="http://schemas.microsoft.com/office/drawing/2014/main" id="{D376C5EC-2521-4E1B-93D3-FB1556AFB013}"/>
                </a:ext>
              </a:extLst>
            </p:cNvPr>
            <p:cNvSpPr/>
            <p:nvPr/>
          </p:nvSpPr>
          <p:spPr>
            <a:xfrm>
              <a:off x="0" y="0"/>
              <a:ext cx="10828909" cy="1905000"/>
            </a:xfrm>
            <a:custGeom>
              <a:avLst/>
              <a:gdLst/>
              <a:ahLst/>
              <a:cxnLst/>
              <a:rect l="l" t="t" r="r" b="b"/>
              <a:pathLst>
                <a:path w="10828909" h="1905000">
                  <a:moveTo>
                    <a:pt x="0" y="0"/>
                  </a:moveTo>
                  <a:lnTo>
                    <a:pt x="10828909" y="0"/>
                  </a:lnTo>
                  <a:lnTo>
                    <a:pt x="10828909" y="1905000"/>
                  </a:lnTo>
                  <a:lnTo>
                    <a:pt x="0" y="1905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19" r="-19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" name="TextBox 21">
            <a:extLst>
              <a:ext uri="{FF2B5EF4-FFF2-40B4-BE49-F238E27FC236}">
                <a16:creationId xmlns:a16="http://schemas.microsoft.com/office/drawing/2014/main" id="{CD11F0ED-C7B7-4FE7-9787-B0187D989DC6}"/>
              </a:ext>
            </a:extLst>
          </p:cNvPr>
          <p:cNvSpPr txBox="1"/>
          <p:nvPr/>
        </p:nvSpPr>
        <p:spPr>
          <a:xfrm>
            <a:off x="9271729" y="6230123"/>
            <a:ext cx="4950768" cy="3808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124"/>
              </a:lnSpc>
            </a:pPr>
            <a:r>
              <a:rPr lang="en-US" sz="2499" b="1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4. Safe &amp; Guided Navigation</a:t>
            </a:r>
          </a:p>
        </p:txBody>
      </p:sp>
      <p:sp>
        <p:nvSpPr>
          <p:cNvPr id="28" name="TextBox 22">
            <a:extLst>
              <a:ext uri="{FF2B5EF4-FFF2-40B4-BE49-F238E27FC236}">
                <a16:creationId xmlns:a16="http://schemas.microsoft.com/office/drawing/2014/main" id="{CF4EB6BA-DDE3-47E1-B38A-56302B048C01}"/>
              </a:ext>
            </a:extLst>
          </p:cNvPr>
          <p:cNvSpPr txBox="1"/>
          <p:nvPr/>
        </p:nvSpPr>
        <p:spPr>
          <a:xfrm>
            <a:off x="9271729" y="6725572"/>
            <a:ext cx="7610624" cy="161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187"/>
              </a:lnSpc>
            </a:pPr>
            <a:r>
              <a:rPr lang="en-US" sz="2400" dirty="0">
                <a:solidFill>
                  <a:srgbClr val="4C4C4C"/>
                </a:solidFill>
                <a:latin typeface="Noto Serif"/>
                <a:ea typeface="Noto Serif"/>
                <a:cs typeface="Noto Serif"/>
                <a:sym typeface="Noto Serif"/>
              </a:rPr>
              <a:t>The robot plots the most efficient route using its internal map and destination data, actively avoiding obstacles to ensure a smooth journey. Upon arrival, it provides clear voice and screen feedback.</a:t>
            </a:r>
          </a:p>
        </p:txBody>
      </p:sp>
    </p:spTree>
    <p:extLst>
      <p:ext uri="{BB962C8B-B14F-4D97-AF65-F5344CB8AC3E}">
        <p14:creationId xmlns:p14="http://schemas.microsoft.com/office/powerpoint/2010/main" val="2908641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3DBA34-0173-5188-34E0-0652967B3B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D2B2764B-7054-DAC5-68D7-357C88A48CB7}"/>
              </a:ext>
            </a:extLst>
          </p:cNvPr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B5D0CA04-736A-1913-2D22-A2E76AEE7088}"/>
                </a:ext>
              </a:extLst>
            </p:cNvPr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E6DED2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>
            <a:extLst>
              <a:ext uri="{FF2B5EF4-FFF2-40B4-BE49-F238E27FC236}">
                <a16:creationId xmlns:a16="http://schemas.microsoft.com/office/drawing/2014/main" id="{0F5403A8-BF0C-77D5-BEC3-727F693A8E0F}"/>
              </a:ext>
            </a:extLst>
          </p:cNvPr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AF9E3756-0964-C3A6-E6AF-E04FB9D5CD23}"/>
                </a:ext>
              </a:extLst>
            </p:cNvPr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D9CFC1"/>
            </a:solidFill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2" name="TextBox 6">
            <a:extLst>
              <a:ext uri="{FF2B5EF4-FFF2-40B4-BE49-F238E27FC236}">
                <a16:creationId xmlns:a16="http://schemas.microsoft.com/office/drawing/2014/main" id="{F97E9CB8-A098-573B-2123-BBFB6BD50EEE}"/>
              </a:ext>
            </a:extLst>
          </p:cNvPr>
          <p:cNvSpPr txBox="1"/>
          <p:nvPr/>
        </p:nvSpPr>
        <p:spPr>
          <a:xfrm>
            <a:off x="902047" y="680145"/>
            <a:ext cx="13728353" cy="7735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312"/>
              </a:lnSpc>
            </a:pPr>
            <a:r>
              <a:rPr lang="en-GB" sz="5062" b="1" dirty="0">
                <a:solidFill>
                  <a:srgbClr val="3A3A3A"/>
                </a:solidFill>
                <a:latin typeface="Noto Serif"/>
                <a:ea typeface="Noto Serif"/>
                <a:cs typeface="Noto Serif"/>
                <a:sym typeface="Noto Serif"/>
              </a:rPr>
              <a:t>Robot Operating System &amp; Mapping</a:t>
            </a:r>
            <a:endParaRPr lang="en-US" sz="5062" b="1" dirty="0">
              <a:solidFill>
                <a:srgbClr val="3A3A3A"/>
              </a:solidFill>
              <a:latin typeface="Noto Serif"/>
              <a:ea typeface="Noto Serif"/>
              <a:cs typeface="Noto Serif"/>
              <a:sym typeface="Noto Serif"/>
            </a:endParaRPr>
          </a:p>
        </p:txBody>
      </p:sp>
      <p:sp>
        <p:nvSpPr>
          <p:cNvPr id="35" name="TextBox 6">
            <a:extLst>
              <a:ext uri="{FF2B5EF4-FFF2-40B4-BE49-F238E27FC236}">
                <a16:creationId xmlns:a16="http://schemas.microsoft.com/office/drawing/2014/main" id="{B5E8B9AC-2880-995B-1BD1-F6F0D2812C7B}"/>
              </a:ext>
            </a:extLst>
          </p:cNvPr>
          <p:cNvSpPr txBox="1"/>
          <p:nvPr/>
        </p:nvSpPr>
        <p:spPr>
          <a:xfrm>
            <a:off x="8305800" y="2552700"/>
            <a:ext cx="8915400" cy="63540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 algn="just">
              <a:lnSpc>
                <a:spcPts val="6312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3A3A3A"/>
                </a:solidFill>
                <a:latin typeface="Noto Serif"/>
                <a:ea typeface="Noto Serif"/>
                <a:cs typeface="Noto Serif"/>
                <a:sym typeface="Noto Serif"/>
              </a:rPr>
              <a:t>The robot uses ROS to connect all components together.</a:t>
            </a:r>
          </a:p>
          <a:p>
            <a:pPr marL="457200" indent="-457200" algn="just">
              <a:lnSpc>
                <a:spcPts val="6312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3A3A3A"/>
                </a:solidFill>
                <a:latin typeface="Noto Serif"/>
                <a:ea typeface="Noto Serif"/>
                <a:cs typeface="Noto Serif"/>
                <a:sym typeface="Noto Serif"/>
              </a:rPr>
              <a:t>With LIDAR, the robot creates a digital map of the hallway.</a:t>
            </a:r>
          </a:p>
          <a:p>
            <a:pPr marL="457200" indent="-457200" algn="just">
              <a:lnSpc>
                <a:spcPts val="6312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3A3A3A"/>
                </a:solidFill>
                <a:latin typeface="Noto Serif"/>
                <a:ea typeface="Noto Serif"/>
                <a:cs typeface="Noto Serif"/>
                <a:sym typeface="Noto Serif"/>
              </a:rPr>
              <a:t>This map helps the robot know where it is and how to reach the destination.</a:t>
            </a:r>
          </a:p>
          <a:p>
            <a:pPr marL="457200" indent="-457200" algn="just">
              <a:lnSpc>
                <a:spcPts val="6312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3A3A3A"/>
                </a:solidFill>
                <a:latin typeface="Noto Serif"/>
                <a:ea typeface="Noto Serif"/>
                <a:cs typeface="Noto Serif"/>
                <a:sym typeface="Noto Serif"/>
              </a:rPr>
              <a:t>The system also allows the robot to avoid obstacles in real time.</a:t>
            </a:r>
            <a:endParaRPr lang="en-US" sz="2800" dirty="0">
              <a:solidFill>
                <a:srgbClr val="3A3A3A"/>
              </a:solidFill>
              <a:latin typeface="Noto Serif"/>
              <a:ea typeface="Noto Serif"/>
              <a:cs typeface="Noto Serif"/>
              <a:sym typeface="Noto Serif"/>
            </a:endParaRPr>
          </a:p>
        </p:txBody>
      </p:sp>
      <p:pic>
        <p:nvPicPr>
          <p:cNvPr id="38" name="Picture 37" descr="A robot on wheels pointing at a map&#10;&#10;AI-generated content may be incorrect.">
            <a:extLst>
              <a:ext uri="{FF2B5EF4-FFF2-40B4-BE49-F238E27FC236}">
                <a16:creationId xmlns:a16="http://schemas.microsoft.com/office/drawing/2014/main" id="{310B061B-1188-4B39-2633-BC715314B8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603" y="2793103"/>
            <a:ext cx="6312797" cy="63127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49EC82D7-04B0-609B-6217-3CAB1599804A}"/>
              </a:ext>
            </a:extLst>
          </p:cNvPr>
          <p:cNvSpPr/>
          <p:nvPr/>
        </p:nvSpPr>
        <p:spPr>
          <a:xfrm>
            <a:off x="1371600" y="3009900"/>
            <a:ext cx="5867400" cy="914400"/>
          </a:xfrm>
          <a:prstGeom prst="rect">
            <a:avLst/>
          </a:prstGeom>
          <a:solidFill>
            <a:srgbClr val="152E46"/>
          </a:solidFill>
          <a:ln>
            <a:solidFill>
              <a:srgbClr val="152E4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11">
            <a:extLst>
              <a:ext uri="{FF2B5EF4-FFF2-40B4-BE49-F238E27FC236}">
                <a16:creationId xmlns:a16="http://schemas.microsoft.com/office/drawing/2014/main" id="{830DBA65-00C2-8999-52D6-FA7610F7A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600" y="9639300"/>
            <a:ext cx="381000" cy="425694"/>
          </a:xfrm>
        </p:spPr>
        <p:txBody>
          <a:bodyPr/>
          <a:lstStyle/>
          <a:p>
            <a:fld id="{B6F15528-21DE-4FAA-801E-634DDDAF4B2B}" type="slidenum">
              <a:rPr lang="en-US" sz="3600" b="1" smtClean="0"/>
              <a:pPr/>
              <a:t>8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82902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008FA3-C8E4-AFCD-AD9D-6AC9ED8D61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>
            <a:extLst>
              <a:ext uri="{FF2B5EF4-FFF2-40B4-BE49-F238E27FC236}">
                <a16:creationId xmlns:a16="http://schemas.microsoft.com/office/drawing/2014/main" id="{A2B04644-A293-008A-2584-C3A7EC93D41E}"/>
              </a:ext>
            </a:extLst>
          </p:cNvPr>
          <p:cNvGrpSpPr/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9DBCC94A-DC42-FBBC-0F23-1C1DFC46EA5B}"/>
                </a:ext>
              </a:extLst>
            </p:cNvPr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F2EDE4"/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" name="TextBox 6">
            <a:extLst>
              <a:ext uri="{FF2B5EF4-FFF2-40B4-BE49-F238E27FC236}">
                <a16:creationId xmlns:a16="http://schemas.microsoft.com/office/drawing/2014/main" id="{86D44FAF-4CE5-273A-F26A-CDC30851C4E8}"/>
              </a:ext>
            </a:extLst>
          </p:cNvPr>
          <p:cNvSpPr txBox="1"/>
          <p:nvPr/>
        </p:nvSpPr>
        <p:spPr>
          <a:xfrm>
            <a:off x="902047" y="680145"/>
            <a:ext cx="13728353" cy="7735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312"/>
              </a:lnSpc>
            </a:pPr>
            <a:r>
              <a:rPr lang="en-GB" sz="5062" b="1" dirty="0">
                <a:solidFill>
                  <a:srgbClr val="3A3A3A"/>
                </a:solidFill>
                <a:latin typeface="Noto Serif"/>
                <a:ea typeface="Noto Serif"/>
                <a:cs typeface="Noto Serif"/>
                <a:sym typeface="Noto Serif"/>
              </a:rPr>
              <a:t>User Interface and Remote Control</a:t>
            </a:r>
            <a:endParaRPr lang="en-US" sz="5062" b="1" dirty="0">
              <a:solidFill>
                <a:srgbClr val="3A3A3A"/>
              </a:solidFill>
              <a:latin typeface="Noto Serif"/>
              <a:ea typeface="Noto Serif"/>
              <a:cs typeface="Noto Serif"/>
              <a:sym typeface="Noto Serif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AB5B510-FC5C-A4FF-2C93-0F0B20D9FD3D}"/>
              </a:ext>
            </a:extLst>
          </p:cNvPr>
          <p:cNvSpPr txBox="1"/>
          <p:nvPr/>
        </p:nvSpPr>
        <p:spPr>
          <a:xfrm>
            <a:off x="4010031" y="8189480"/>
            <a:ext cx="35835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Touch Screen Interface</a:t>
            </a:r>
            <a:endParaRPr lang="en-US" sz="28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0843CB2-02E0-160E-1CC5-BF29F3F00862}"/>
              </a:ext>
            </a:extLst>
          </p:cNvPr>
          <p:cNvSpPr txBox="1"/>
          <p:nvPr/>
        </p:nvSpPr>
        <p:spPr>
          <a:xfrm>
            <a:off x="11395023" y="8963680"/>
            <a:ext cx="39211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Remote Control Interface</a:t>
            </a:r>
            <a:endParaRPr lang="en-US" sz="2800" b="1" dirty="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35B8B9B6-F8CC-6E75-A9C5-ABC23F046804}"/>
              </a:ext>
            </a:extLst>
          </p:cNvPr>
          <p:cNvSpPr/>
          <p:nvPr/>
        </p:nvSpPr>
        <p:spPr>
          <a:xfrm>
            <a:off x="11773656" y="2274035"/>
            <a:ext cx="3163910" cy="6438665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11">
            <a:extLst>
              <a:ext uri="{FF2B5EF4-FFF2-40B4-BE49-F238E27FC236}">
                <a16:creationId xmlns:a16="http://schemas.microsoft.com/office/drawing/2014/main" id="{20027F45-C586-FD1C-7770-9FC8D13B4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97400" y="9639300"/>
            <a:ext cx="673447" cy="425694"/>
          </a:xfrm>
        </p:spPr>
        <p:txBody>
          <a:bodyPr/>
          <a:lstStyle/>
          <a:p>
            <a:fld id="{B6F15528-21DE-4FAA-801E-634DDDAF4B2B}" type="slidenum">
              <a:rPr lang="en-US" sz="3600" b="1" smtClean="0"/>
              <a:pPr/>
              <a:t>9</a:t>
            </a:fld>
            <a:endParaRPr lang="en-US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49A9C8-ACDF-4DFF-A23D-9AB29A97D0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6986" y="3695700"/>
            <a:ext cx="6641318" cy="40305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ScreenRecording_09-19-2025 13-00-10_1">
            <a:hlinkClick r:id="" action="ppaction://media"/>
            <a:extLst>
              <a:ext uri="{FF2B5EF4-FFF2-40B4-BE49-F238E27FC236}">
                <a16:creationId xmlns:a16="http://schemas.microsoft.com/office/drawing/2014/main" id="{7B02DBE7-B9F5-41A9-98BC-CF0E4A47B49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779720" y="2838608"/>
            <a:ext cx="3200484" cy="5429092"/>
          </a:xfrm>
          <a:prstGeom prst="rect">
            <a:avLst/>
          </a:prstGeom>
        </p:spPr>
      </p:pic>
      <p:pic>
        <p:nvPicPr>
          <p:cNvPr id="5124" name="Picture 4" descr="iPhone 16 mockup generator - BrandBird.app">
            <a:extLst>
              <a:ext uri="{FF2B5EF4-FFF2-40B4-BE49-F238E27FC236}">
                <a16:creationId xmlns:a16="http://schemas.microsoft.com/office/drawing/2014/main" id="{0AAD349B-EB45-A05C-3928-216F8ECA59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9209" y="2054138"/>
            <a:ext cx="3461506" cy="6784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252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2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</TotalTime>
  <Words>766</Words>
  <Application>Microsoft Office PowerPoint</Application>
  <PresentationFormat>Custom</PresentationFormat>
  <Paragraphs>135</Paragraphs>
  <Slides>16</Slides>
  <Notes>13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Noto Serif Bold</vt:lpstr>
      <vt:lpstr>Aptos</vt:lpstr>
      <vt:lpstr>Calibri</vt:lpstr>
      <vt:lpstr>Noto Serif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Hall-Guide-Robot.pptx</dc:title>
  <dc:creator>Omar Khatib</dc:creator>
  <cp:lastModifiedBy>Omar Khatib</cp:lastModifiedBy>
  <cp:revision>27</cp:revision>
  <dcterms:created xsi:type="dcterms:W3CDTF">2006-08-16T00:00:00Z</dcterms:created>
  <dcterms:modified xsi:type="dcterms:W3CDTF">2025-09-19T13:51:48Z</dcterms:modified>
  <dc:identifier>DAGyZR76dnQ</dc:identifier>
</cp:coreProperties>
</file>