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11" r:id="rId1"/>
  </p:sldMasterIdLst>
  <p:notesMasterIdLst>
    <p:notesMasterId r:id="rId132"/>
  </p:notesMasterIdLst>
  <p:handoutMasterIdLst>
    <p:handoutMasterId r:id="rId133"/>
  </p:handoutMasterIdLst>
  <p:sldIdLst>
    <p:sldId id="328" r:id="rId2"/>
    <p:sldId id="329" r:id="rId3"/>
    <p:sldId id="330" r:id="rId4"/>
    <p:sldId id="298" r:id="rId5"/>
    <p:sldId id="335" r:id="rId6"/>
    <p:sldId id="299" r:id="rId7"/>
    <p:sldId id="336" r:id="rId8"/>
    <p:sldId id="337" r:id="rId9"/>
    <p:sldId id="300" r:id="rId10"/>
    <p:sldId id="303" r:id="rId11"/>
    <p:sldId id="338" r:id="rId12"/>
    <p:sldId id="339" r:id="rId13"/>
    <p:sldId id="340" r:id="rId14"/>
    <p:sldId id="301" r:id="rId15"/>
    <p:sldId id="341" r:id="rId16"/>
    <p:sldId id="342" r:id="rId17"/>
    <p:sldId id="343" r:id="rId18"/>
    <p:sldId id="344" r:id="rId19"/>
    <p:sldId id="345" r:id="rId20"/>
    <p:sldId id="346" r:id="rId21"/>
    <p:sldId id="418" r:id="rId22"/>
    <p:sldId id="332" r:id="rId23"/>
    <p:sldId id="333" r:id="rId24"/>
    <p:sldId id="413" r:id="rId25"/>
    <p:sldId id="305" r:id="rId26"/>
    <p:sldId id="307" r:id="rId27"/>
    <p:sldId id="415" r:id="rId28"/>
    <p:sldId id="348" r:id="rId29"/>
    <p:sldId id="347" r:id="rId30"/>
    <p:sldId id="349" r:id="rId31"/>
    <p:sldId id="306" r:id="rId32"/>
    <p:sldId id="304" r:id="rId33"/>
    <p:sldId id="308" r:id="rId34"/>
    <p:sldId id="310" r:id="rId35"/>
    <p:sldId id="419" r:id="rId36"/>
    <p:sldId id="420" r:id="rId37"/>
    <p:sldId id="421" r:id="rId38"/>
    <p:sldId id="422" r:id="rId39"/>
    <p:sldId id="423" r:id="rId40"/>
    <p:sldId id="424" r:id="rId41"/>
    <p:sldId id="425" r:id="rId42"/>
    <p:sldId id="426" r:id="rId43"/>
    <p:sldId id="427" r:id="rId44"/>
    <p:sldId id="428" r:id="rId45"/>
    <p:sldId id="429" r:id="rId46"/>
    <p:sldId id="430" r:id="rId47"/>
    <p:sldId id="431" r:id="rId48"/>
    <p:sldId id="378" r:id="rId49"/>
    <p:sldId id="433" r:id="rId50"/>
    <p:sldId id="434" r:id="rId51"/>
    <p:sldId id="350" r:id="rId52"/>
    <p:sldId id="351" r:id="rId53"/>
    <p:sldId id="414" r:id="rId54"/>
    <p:sldId id="352" r:id="rId55"/>
    <p:sldId id="353" r:id="rId56"/>
    <p:sldId id="354" r:id="rId57"/>
    <p:sldId id="355" r:id="rId58"/>
    <p:sldId id="356" r:id="rId59"/>
    <p:sldId id="358" r:id="rId60"/>
    <p:sldId id="359" r:id="rId61"/>
    <p:sldId id="360" r:id="rId62"/>
    <p:sldId id="361" r:id="rId63"/>
    <p:sldId id="435" r:id="rId64"/>
    <p:sldId id="436" r:id="rId65"/>
    <p:sldId id="437" r:id="rId66"/>
    <p:sldId id="438" r:id="rId67"/>
    <p:sldId id="439" r:id="rId68"/>
    <p:sldId id="440" r:id="rId69"/>
    <p:sldId id="442" r:id="rId70"/>
    <p:sldId id="441" r:id="rId71"/>
    <p:sldId id="443" r:id="rId72"/>
    <p:sldId id="472" r:id="rId73"/>
    <p:sldId id="444" r:id="rId74"/>
    <p:sldId id="445" r:id="rId75"/>
    <p:sldId id="446" r:id="rId76"/>
    <p:sldId id="447" r:id="rId77"/>
    <p:sldId id="311" r:id="rId78"/>
    <p:sldId id="448" r:id="rId79"/>
    <p:sldId id="449" r:id="rId80"/>
    <p:sldId id="469" r:id="rId81"/>
    <p:sldId id="470" r:id="rId82"/>
    <p:sldId id="471" r:id="rId83"/>
    <p:sldId id="396" r:id="rId84"/>
    <p:sldId id="397" r:id="rId85"/>
    <p:sldId id="398" r:id="rId86"/>
    <p:sldId id="399" r:id="rId87"/>
    <p:sldId id="400" r:id="rId88"/>
    <p:sldId id="401" r:id="rId89"/>
    <p:sldId id="402" r:id="rId90"/>
    <p:sldId id="403" r:id="rId91"/>
    <p:sldId id="404" r:id="rId92"/>
    <p:sldId id="406" r:id="rId93"/>
    <p:sldId id="407" r:id="rId94"/>
    <p:sldId id="451" r:id="rId95"/>
    <p:sldId id="452" r:id="rId96"/>
    <p:sldId id="453" r:id="rId97"/>
    <p:sldId id="454" r:id="rId98"/>
    <p:sldId id="455" r:id="rId99"/>
    <p:sldId id="432" r:id="rId100"/>
    <p:sldId id="456" r:id="rId101"/>
    <p:sldId id="457" r:id="rId102"/>
    <p:sldId id="458" r:id="rId103"/>
    <p:sldId id="459" r:id="rId104"/>
    <p:sldId id="460" r:id="rId105"/>
    <p:sldId id="461" r:id="rId106"/>
    <p:sldId id="462" r:id="rId107"/>
    <p:sldId id="463" r:id="rId108"/>
    <p:sldId id="464" r:id="rId109"/>
    <p:sldId id="465" r:id="rId110"/>
    <p:sldId id="409" r:id="rId111"/>
    <p:sldId id="466" r:id="rId112"/>
    <p:sldId id="467" r:id="rId113"/>
    <p:sldId id="468" r:id="rId114"/>
    <p:sldId id="379" r:id="rId115"/>
    <p:sldId id="380" r:id="rId116"/>
    <p:sldId id="381" r:id="rId117"/>
    <p:sldId id="382" r:id="rId118"/>
    <p:sldId id="383" r:id="rId119"/>
    <p:sldId id="384" r:id="rId120"/>
    <p:sldId id="385" r:id="rId121"/>
    <p:sldId id="386" r:id="rId122"/>
    <p:sldId id="387" r:id="rId123"/>
    <p:sldId id="389" r:id="rId124"/>
    <p:sldId id="390" r:id="rId125"/>
    <p:sldId id="391" r:id="rId126"/>
    <p:sldId id="392" r:id="rId127"/>
    <p:sldId id="393" r:id="rId128"/>
    <p:sldId id="394" r:id="rId129"/>
    <p:sldId id="473" r:id="rId130"/>
    <p:sldId id="474" r:id="rId1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horzBarState="maximized">
    <p:restoredLeft sz="15256" autoAdjust="0"/>
    <p:restoredTop sz="94434" autoAdjust="0"/>
  </p:normalViewPr>
  <p:slideViewPr>
    <p:cSldViewPr snapToGrid="0">
      <p:cViewPr varScale="1">
        <p:scale>
          <a:sx n="82" d="100"/>
          <a:sy n="82" d="100"/>
        </p:scale>
        <p:origin x="86" y="192"/>
      </p:cViewPr>
      <p:guideLst>
        <p:guide orient="horz" pos="2160"/>
        <p:guide pos="3840"/>
      </p:guideLst>
    </p:cSldViewPr>
  </p:slideViewPr>
  <p:notesTextViewPr>
    <p:cViewPr>
      <p:scale>
        <a:sx n="1" d="1"/>
        <a:sy n="1" d="1"/>
      </p:scale>
      <p:origin x="0" y="0"/>
    </p:cViewPr>
  </p:notesTextViewPr>
  <p:sorterViewPr>
    <p:cViewPr>
      <p:scale>
        <a:sx n="100" d="100"/>
        <a:sy n="100" d="100"/>
      </p:scale>
      <p:origin x="0" y="16236"/>
    </p:cViewPr>
  </p:sorterViewPr>
  <p:notesViewPr>
    <p:cSldViewPr snapToGrid="0">
      <p:cViewPr varScale="1">
        <p:scale>
          <a:sx n="55" d="100"/>
          <a:sy n="55" d="100"/>
        </p:scale>
        <p:origin x="-289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r>
              <a:rPr lang="ar-SA"/>
              <a:t>07/23/1436</a:t>
            </a:r>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5F437E80-509D-4B68-B51A-DBDA1E880E90}" type="slidenum">
              <a:rPr lang="ar-SA" smtClean="0"/>
              <a:pPr/>
              <a:t>‹#›</a:t>
            </a:fld>
            <a:endParaRPr lang="ar-SA"/>
          </a:p>
        </p:txBody>
      </p:sp>
    </p:spTree>
    <p:extLst>
      <p:ext uri="{BB962C8B-B14F-4D97-AF65-F5344CB8AC3E}">
        <p14:creationId xmlns:p14="http://schemas.microsoft.com/office/powerpoint/2010/main" val="22761860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r>
              <a:rPr lang="ar-SA"/>
              <a:t>07/23/1436</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326600A-637C-4F95-A452-C686B2714554}" type="slidenum">
              <a:rPr lang="ar-SA" smtClean="0"/>
              <a:pPr/>
              <a:t>‹#›</a:t>
            </a:fld>
            <a:endParaRPr lang="ar-SA"/>
          </a:p>
        </p:txBody>
      </p:sp>
    </p:spTree>
    <p:extLst>
      <p:ext uri="{BB962C8B-B14F-4D97-AF65-F5344CB8AC3E}">
        <p14:creationId xmlns:p14="http://schemas.microsoft.com/office/powerpoint/2010/main" val="392304746"/>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26</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55</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89</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90</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91</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92</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93</a:t>
            </a:fld>
            <a:endParaRPr lang="ar-SA"/>
          </a:p>
        </p:txBody>
      </p:sp>
    </p:spTree>
    <p:extLst>
      <p:ext uri="{BB962C8B-B14F-4D97-AF65-F5344CB8AC3E}">
        <p14:creationId xmlns:p14="http://schemas.microsoft.com/office/powerpoint/2010/main" val="3779805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1459B4-3665-4ADE-8103-312B1A34B968}" type="slidenum">
              <a:rPr lang="ar-SA" smtClean="0"/>
              <a:pPr/>
              <a:t>110</a:t>
            </a:fld>
            <a:endParaRPr lang="ar-SA"/>
          </a:p>
        </p:txBody>
      </p:sp>
    </p:spTree>
    <p:extLst>
      <p:ext uri="{BB962C8B-B14F-4D97-AF65-F5344CB8AC3E}">
        <p14:creationId xmlns:p14="http://schemas.microsoft.com/office/powerpoint/2010/main" val="3779805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578259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7923580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08439501"/>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995AB1C-AC1E-40C6-BD64-CAB0588997B8}"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0729108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995AB1C-AC1E-40C6-BD64-CAB0588997B8}"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309272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995AB1C-AC1E-40C6-BD64-CAB0588997B8}"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70033291"/>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563504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214404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706717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995AB1C-AC1E-40C6-BD64-CAB0588997B8}" type="datetime1">
              <a:rPr lang="en-US" smtClean="0"/>
              <a:pPr/>
              <a:t>12/24/2018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080062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95AB1C-AC1E-40C6-BD64-CAB0588997B8}"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5855597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95AB1C-AC1E-40C6-BD64-CAB0588997B8}" type="datetime1">
              <a:rPr lang="en-US" smtClean="0"/>
              <a:pPr/>
              <a:t>12/24/2018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584770"/>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95AB1C-AC1E-40C6-BD64-CAB0588997B8}" type="datetime1">
              <a:rPr lang="en-US" smtClean="0"/>
              <a:pPr/>
              <a:t>12/24/2018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21916563"/>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95AB1C-AC1E-40C6-BD64-CAB0588997B8}" type="datetime1">
              <a:rPr lang="en-US" smtClean="0"/>
              <a:pPr/>
              <a:t>12/24/2018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577213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995AB1C-AC1E-40C6-BD64-CAB0588997B8}"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874311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995AB1C-AC1E-40C6-BD64-CAB0588997B8}" type="datetime1">
              <a:rPr lang="en-US" smtClean="0"/>
              <a:pPr/>
              <a:t>12/24/2018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2333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995AB1C-AC1E-40C6-BD64-CAB0588997B8}" type="datetime1">
              <a:rPr lang="en-US" smtClean="0"/>
              <a:pPr/>
              <a:t>12/24/2018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52150002"/>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 id="2147484024" r:id="rId13"/>
    <p:sldLayoutId id="2147484025" r:id="rId14"/>
    <p:sldLayoutId id="2147484026" r:id="rId15"/>
    <p:sldLayoutId id="2147484027"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9.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2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4" Type="http://schemas.openxmlformats.org/officeDocument/2006/relationships/image" Target="../media/image134.png"/></Relationships>
</file>

<file path=ppt/slides/_rels/slide12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110.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4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9.xml"/></Relationships>
</file>

<file path=ppt/slides/_rels/slide8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9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9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581" y="295729"/>
            <a:ext cx="7771273" cy="2290482"/>
          </a:xfrm>
        </p:spPr>
        <p:txBody>
          <a:bodyPr/>
          <a:lstStyle/>
          <a:p>
            <a:pPr algn="ctr"/>
            <a:r>
              <a:rPr lang="en-US" dirty="0"/>
              <a:t>An-</a:t>
            </a:r>
            <a:r>
              <a:rPr lang="en-US" dirty="0" err="1"/>
              <a:t>Najah</a:t>
            </a:r>
            <a:r>
              <a:rPr lang="en-US" dirty="0"/>
              <a:t> National University</a:t>
            </a:r>
            <a:br>
              <a:rPr lang="en-US" dirty="0"/>
            </a:br>
            <a:r>
              <a:rPr lang="en-US" sz="3600" dirty="0"/>
              <a:t>Engineering &amp; IT Faculty</a:t>
            </a:r>
            <a:r>
              <a:rPr lang="en-US" dirty="0"/>
              <a:t/>
            </a:r>
            <a:br>
              <a:rPr lang="en-US" dirty="0"/>
            </a:br>
            <a:r>
              <a:rPr lang="en-US" sz="3200" dirty="0"/>
              <a:t>Civil Engineering Department</a:t>
            </a:r>
            <a:endParaRPr lang="ar-SA" sz="3200" dirty="0"/>
          </a:p>
        </p:txBody>
      </p:sp>
      <p:sp>
        <p:nvSpPr>
          <p:cNvPr id="3" name="Content Placeholder 2"/>
          <p:cNvSpPr>
            <a:spLocks noGrp="1"/>
          </p:cNvSpPr>
          <p:nvPr>
            <p:ph idx="1"/>
          </p:nvPr>
        </p:nvSpPr>
        <p:spPr>
          <a:xfrm>
            <a:off x="1640773" y="2543761"/>
            <a:ext cx="9698183" cy="1128278"/>
          </a:xfrm>
        </p:spPr>
        <p:txBody>
          <a:bodyPr>
            <a:normAutofit/>
          </a:bodyPr>
          <a:lstStyle/>
          <a:p>
            <a:pPr marL="0" indent="0" algn="ctr">
              <a:buNone/>
            </a:pPr>
            <a:r>
              <a:rPr lang="en-US" sz="3200" b="1" dirty="0">
                <a:solidFill>
                  <a:srgbClr val="FF0000"/>
                </a:solidFill>
              </a:rPr>
              <a:t>The Structural Design and Analysis of a futuristic court house in Nablus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5" name="Picture 5" descr="I:\university files\graduation\dddd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9479" y="-14812"/>
            <a:ext cx="2018079" cy="20818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02193" y="3672039"/>
            <a:ext cx="7243636" cy="1631216"/>
          </a:xfrm>
          <a:prstGeom prst="rect">
            <a:avLst/>
          </a:prstGeom>
          <a:noFill/>
        </p:spPr>
        <p:txBody>
          <a:bodyPr wrap="square" rtlCol="1">
            <a:spAutoFit/>
          </a:bodyPr>
          <a:lstStyle/>
          <a:p>
            <a:r>
              <a:rPr lang="en-US" sz="2000" b="1" dirty="0"/>
              <a:t>By:</a:t>
            </a:r>
          </a:p>
          <a:p>
            <a:pPr rtl="1"/>
            <a:r>
              <a:rPr lang="en-US" sz="2000" b="1" dirty="0" err="1" smtClean="0"/>
              <a:t>Alaa</a:t>
            </a:r>
            <a:r>
              <a:rPr lang="en-US" sz="2000" b="1" dirty="0" smtClean="0"/>
              <a:t> </a:t>
            </a:r>
            <a:r>
              <a:rPr lang="en-US" sz="2000" b="1" dirty="0" err="1"/>
              <a:t>Abd</a:t>
            </a:r>
            <a:r>
              <a:rPr lang="en-US" sz="2000" b="1" dirty="0"/>
              <a:t> al-</a:t>
            </a:r>
            <a:r>
              <a:rPr lang="en-US" sz="2000" b="1" dirty="0" err="1"/>
              <a:t>Ra’ouf</a:t>
            </a:r>
            <a:r>
              <a:rPr lang="en-US" sz="2000" b="1" dirty="0"/>
              <a:t> Othman Al-</a:t>
            </a:r>
            <a:r>
              <a:rPr lang="en-US" sz="2000" b="1" dirty="0" err="1"/>
              <a:t>mosa</a:t>
            </a:r>
            <a:r>
              <a:rPr lang="en-US" sz="2000" b="1" dirty="0"/>
              <a:t>.</a:t>
            </a:r>
          </a:p>
          <a:p>
            <a:pPr rtl="1"/>
            <a:r>
              <a:rPr lang="en-US" sz="2000" b="1" dirty="0" err="1"/>
              <a:t>Mussab</a:t>
            </a:r>
            <a:r>
              <a:rPr lang="en-US" sz="2000" b="1" dirty="0"/>
              <a:t> </a:t>
            </a:r>
            <a:r>
              <a:rPr lang="en-US" sz="2000" b="1" dirty="0" err="1"/>
              <a:t>Abdulrahim</a:t>
            </a:r>
            <a:r>
              <a:rPr lang="en-US" sz="2000" b="1" dirty="0"/>
              <a:t> </a:t>
            </a:r>
            <a:r>
              <a:rPr lang="en-US" sz="2000" b="1" dirty="0" err="1"/>
              <a:t>Tafal</a:t>
            </a:r>
            <a:r>
              <a:rPr lang="en-US" sz="2000" b="1" dirty="0"/>
              <a:t>.</a:t>
            </a:r>
          </a:p>
          <a:p>
            <a:pPr rtl="1"/>
            <a:r>
              <a:rPr lang="en-US" sz="2000" b="1" dirty="0" err="1"/>
              <a:t>Deya</a:t>
            </a:r>
            <a:r>
              <a:rPr lang="en-US" sz="2000" b="1" dirty="0"/>
              <a:t>’ Ahmad </a:t>
            </a:r>
            <a:r>
              <a:rPr lang="en-US" sz="2000" b="1" dirty="0" err="1"/>
              <a:t>Barhoush</a:t>
            </a:r>
            <a:r>
              <a:rPr lang="en-US" sz="2000" b="1" dirty="0"/>
              <a:t>.</a:t>
            </a:r>
          </a:p>
          <a:p>
            <a:pPr rtl="1"/>
            <a:r>
              <a:rPr lang="en-US" sz="2000" b="1" dirty="0" err="1"/>
              <a:t>Murad</a:t>
            </a:r>
            <a:r>
              <a:rPr lang="en-US" sz="2000" b="1" dirty="0"/>
              <a:t> </a:t>
            </a:r>
            <a:r>
              <a:rPr lang="en-US" sz="2000" b="1" dirty="0" err="1"/>
              <a:t>Mufid</a:t>
            </a:r>
            <a:r>
              <a:rPr lang="en-US" sz="2000" b="1" dirty="0"/>
              <a:t> </a:t>
            </a:r>
            <a:r>
              <a:rPr lang="en-US" sz="2000" b="1" dirty="0" err="1"/>
              <a:t>ya’qoob</a:t>
            </a:r>
            <a:r>
              <a:rPr lang="en-US" sz="2000" b="1" dirty="0"/>
              <a:t>.</a:t>
            </a:r>
          </a:p>
        </p:txBody>
      </p:sp>
      <p:sp>
        <p:nvSpPr>
          <p:cNvPr id="7" name="TextBox 6"/>
          <p:cNvSpPr txBox="1"/>
          <p:nvPr/>
        </p:nvSpPr>
        <p:spPr>
          <a:xfrm>
            <a:off x="340737" y="6142901"/>
            <a:ext cx="8163183" cy="369332"/>
          </a:xfrm>
          <a:prstGeom prst="rect">
            <a:avLst/>
          </a:prstGeom>
          <a:noFill/>
        </p:spPr>
        <p:txBody>
          <a:bodyPr wrap="square" rtlCol="1">
            <a:spAutoFit/>
          </a:bodyPr>
          <a:lstStyle/>
          <a:p>
            <a:pPr rtl="1"/>
            <a:r>
              <a:rPr lang="en-US" b="1" dirty="0"/>
              <a:t>Under  supervision of :  Dr. Mahmoud  </a:t>
            </a:r>
            <a:r>
              <a:rPr lang="en-US" b="1" dirty="0" err="1" smtClean="0"/>
              <a:t>Dwaikat</a:t>
            </a:r>
            <a:r>
              <a:rPr lang="en-US" b="1" dirty="0" smtClean="0"/>
              <a:t>/ </a:t>
            </a:r>
            <a:r>
              <a:rPr lang="en-US" b="1" dirty="0" err="1" smtClean="0"/>
              <a:t>Dr</a:t>
            </a:r>
            <a:r>
              <a:rPr lang="en-US" b="1" dirty="0" err="1" smtClean="0"/>
              <a:t>.Imad</a:t>
            </a:r>
            <a:r>
              <a:rPr lang="en-US" b="1" dirty="0" smtClean="0"/>
              <a:t>  Al-</a:t>
            </a:r>
            <a:r>
              <a:rPr lang="en-US" b="1" dirty="0" err="1" smtClean="0"/>
              <a:t>Qasem</a:t>
            </a:r>
            <a:r>
              <a:rPr lang="en-US" b="1" dirty="0"/>
              <a:t>.</a:t>
            </a:r>
          </a:p>
        </p:txBody>
      </p:sp>
    </p:spTree>
    <p:extLst>
      <p:ext uri="{BB962C8B-B14F-4D97-AF65-F5344CB8AC3E}">
        <p14:creationId xmlns:p14="http://schemas.microsoft.com/office/powerpoint/2010/main" val="3675731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Codes</a:t>
            </a:r>
            <a:endParaRPr lang="ar-SA" sz="4800" b="1" dirty="0">
              <a:latin typeface="Bell MT" pitchFamily="18" charset="0"/>
              <a:ea typeface="+mj-ea"/>
            </a:endParaRPr>
          </a:p>
        </p:txBody>
      </p:sp>
      <p:sp>
        <p:nvSpPr>
          <p:cNvPr id="3" name="عنصر نائب للمحتوى 2"/>
          <p:cNvSpPr txBox="1">
            <a:spLocks/>
          </p:cNvSpPr>
          <p:nvPr/>
        </p:nvSpPr>
        <p:spPr>
          <a:xfrm>
            <a:off x="489397" y="1200956"/>
            <a:ext cx="9721403" cy="4839236"/>
          </a:xfrm>
          <a:prstGeom prst="rect">
            <a:avLst/>
          </a:prstGeom>
        </p:spPr>
        <p:txBody>
          <a:bodyPr>
            <a:noAutofit/>
          </a:bodyPr>
          <a:lstStyle/>
          <a:p>
            <a:pPr marL="342900" indent="-342900" defTabSz="914400">
              <a:spcBef>
                <a:spcPct val="20000"/>
              </a:spcBef>
              <a:buFont typeface="Arial" pitchFamily="34" charset="0"/>
              <a:buChar char="•"/>
              <a:defRPr/>
            </a:pPr>
            <a:r>
              <a:rPr lang="en-US" sz="2400" dirty="0"/>
              <a:t>ACI </a:t>
            </a:r>
            <a:r>
              <a:rPr lang="en-US" sz="2400" dirty="0">
                <a:latin typeface="Times New Roman" pitchFamily="18" charset="0"/>
                <a:cs typeface="Times New Roman" pitchFamily="18" charset="0"/>
              </a:rPr>
              <a:t>318-14</a:t>
            </a:r>
            <a:r>
              <a:rPr lang="en-US" sz="2400" dirty="0"/>
              <a:t> (American Concrete Institute)</a:t>
            </a:r>
          </a:p>
          <a:p>
            <a:pPr marL="342900" indent="-342900" defTabSz="914400">
              <a:spcBef>
                <a:spcPct val="20000"/>
              </a:spcBef>
              <a:buFont typeface="Arial" pitchFamily="34" charset="0"/>
              <a:buChar char="•"/>
              <a:defRPr/>
            </a:pPr>
            <a:endParaRPr lang="en-US" sz="2400" dirty="0"/>
          </a:p>
          <a:p>
            <a:pPr marL="342900" indent="-342900" defTabSz="914400">
              <a:spcBef>
                <a:spcPct val="20000"/>
              </a:spcBef>
              <a:buFont typeface="Arial" pitchFamily="34" charset="0"/>
              <a:buChar char="•"/>
              <a:defRPr/>
            </a:pPr>
            <a:r>
              <a:rPr lang="en-US" sz="2400" dirty="0"/>
              <a:t> IBC-2015 (International Building Code).</a:t>
            </a:r>
          </a:p>
          <a:p>
            <a:pPr marL="342900" indent="-342900" defTabSz="914400">
              <a:spcBef>
                <a:spcPct val="20000"/>
              </a:spcBef>
              <a:buFont typeface="Arial" pitchFamily="34" charset="0"/>
              <a:buChar char="•"/>
              <a:defRPr/>
            </a:pPr>
            <a:endParaRPr lang="en-US" sz="2400" dirty="0"/>
          </a:p>
          <a:p>
            <a:pPr marL="342900" indent="-342900" defTabSz="914400">
              <a:spcBef>
                <a:spcPct val="20000"/>
              </a:spcBef>
              <a:buFont typeface="Arial" pitchFamily="34" charset="0"/>
              <a:buChar char="•"/>
              <a:defRPr/>
            </a:pPr>
            <a:r>
              <a:rPr lang="en-US" sz="2400" dirty="0"/>
              <a:t>ASCE-2010 (American Society of Civil Engineers).</a:t>
            </a:r>
          </a:p>
          <a:p>
            <a:pPr marL="342900" indent="-342900" defTabSz="914400">
              <a:spcBef>
                <a:spcPct val="20000"/>
              </a:spcBef>
              <a:buFont typeface="Arial" pitchFamily="34" charset="0"/>
              <a:buChar char="•"/>
              <a:defRPr/>
            </a:pPr>
            <a:r>
              <a:rPr lang="en-US" sz="2400" dirty="0"/>
              <a:t>ASTM (American standards for testing materials).</a:t>
            </a:r>
          </a:p>
          <a:p>
            <a:pPr defTabSz="914400">
              <a:spcBef>
                <a:spcPct val="20000"/>
              </a:spcBef>
              <a:defRPr/>
            </a:pPr>
            <a:endParaRPr lang="en-US" sz="2400" dirty="0"/>
          </a:p>
          <a:p>
            <a:pPr defTabSz="914400">
              <a:spcBef>
                <a:spcPct val="20000"/>
              </a:spcBef>
              <a:defRPr/>
            </a:pPr>
            <a:endParaRPr lang="en-US" sz="2400" dirty="0"/>
          </a:p>
          <a:p>
            <a:pPr marL="342900" indent="-342900" defTabSz="914400">
              <a:spcBef>
                <a:spcPct val="20000"/>
              </a:spcBef>
              <a:buFont typeface="Arial" pitchFamily="34" charset="0"/>
              <a:buChar char="•"/>
              <a:defRPr/>
            </a:pPr>
            <a:endParaRPr lang="ar-SA" sz="2000" b="1"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19288702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100</a:t>
            </a:fld>
            <a:endParaRPr lang="en-US" dirty="0"/>
          </a:p>
        </p:txBody>
      </p:sp>
      <p:pic>
        <p:nvPicPr>
          <p:cNvPr id="4"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1648549" y="1248799"/>
            <a:ext cx="9669484" cy="5329283"/>
          </a:xfrm>
          <a:prstGeom prst="rect">
            <a:avLst/>
          </a:prstGeom>
          <a:noFill/>
          <a:ln w="9525">
            <a:noFill/>
            <a:miter lim="800000"/>
            <a:headEnd/>
            <a:tailEnd/>
          </a:ln>
        </p:spPr>
      </p:pic>
    </p:spTree>
    <p:extLst>
      <p:ext uri="{BB962C8B-B14F-4D97-AF65-F5344CB8AC3E}">
        <p14:creationId xmlns:p14="http://schemas.microsoft.com/office/powerpoint/2010/main" val="276893774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101</a:t>
            </a:fld>
            <a:endParaRPr lang="en-US" dirty="0"/>
          </a:p>
        </p:txBody>
      </p:sp>
      <p:pic>
        <p:nvPicPr>
          <p:cNvPr id="3" name="صورة 5"/>
          <p:cNvPicPr/>
          <p:nvPr/>
        </p:nvPicPr>
        <p:blipFill>
          <a:blip r:embed="rId2">
            <a:extLst>
              <a:ext uri="{28A0092B-C50C-407E-A947-70E740481C1C}">
                <a14:useLocalDpi xmlns:a14="http://schemas.microsoft.com/office/drawing/2010/main" val="0"/>
              </a:ext>
            </a:extLst>
          </a:blip>
          <a:srcRect/>
          <a:stretch>
            <a:fillRect/>
          </a:stretch>
        </p:blipFill>
        <p:spPr bwMode="auto">
          <a:xfrm>
            <a:off x="1875453" y="1152907"/>
            <a:ext cx="9871363" cy="5389995"/>
          </a:xfrm>
          <a:prstGeom prst="rect">
            <a:avLst/>
          </a:prstGeom>
          <a:noFill/>
          <a:ln w="9525">
            <a:noFill/>
            <a:miter lim="800000"/>
            <a:headEnd/>
            <a:tailEnd/>
          </a:ln>
        </p:spPr>
      </p:pic>
    </p:spTree>
    <p:extLst>
      <p:ext uri="{BB962C8B-B14F-4D97-AF65-F5344CB8AC3E}">
        <p14:creationId xmlns:p14="http://schemas.microsoft.com/office/powerpoint/2010/main" val="188370772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102</a:t>
            </a:fld>
            <a:endParaRPr lang="en-US" dirty="0"/>
          </a:p>
        </p:txBody>
      </p:sp>
      <p:pic>
        <p:nvPicPr>
          <p:cNvPr id="3" name="Picture 2"/>
          <p:cNvPicPr>
            <a:picLocks noChangeAspect="1"/>
          </p:cNvPicPr>
          <p:nvPr/>
        </p:nvPicPr>
        <p:blipFill>
          <a:blip r:embed="rId2"/>
          <a:stretch>
            <a:fillRect/>
          </a:stretch>
        </p:blipFill>
        <p:spPr>
          <a:xfrm>
            <a:off x="1546973" y="1152907"/>
            <a:ext cx="10120746" cy="5452342"/>
          </a:xfrm>
          <a:prstGeom prst="rect">
            <a:avLst/>
          </a:prstGeom>
        </p:spPr>
      </p:pic>
    </p:spTree>
    <p:extLst>
      <p:ext uri="{BB962C8B-B14F-4D97-AF65-F5344CB8AC3E}">
        <p14:creationId xmlns:p14="http://schemas.microsoft.com/office/powerpoint/2010/main" val="27376587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103</a:t>
            </a:fld>
            <a:endParaRPr lang="en-US" dirty="0"/>
          </a:p>
        </p:txBody>
      </p:sp>
      <p:pic>
        <p:nvPicPr>
          <p:cNvPr id="3" name="صورة 21"/>
          <p:cNvPicPr/>
          <p:nvPr/>
        </p:nvPicPr>
        <p:blipFill>
          <a:blip r:embed="rId2">
            <a:extLst>
              <a:ext uri="{28A0092B-C50C-407E-A947-70E740481C1C}">
                <a14:useLocalDpi xmlns:a14="http://schemas.microsoft.com/office/drawing/2010/main" val="0"/>
              </a:ext>
            </a:extLst>
          </a:blip>
          <a:srcRect/>
          <a:stretch>
            <a:fillRect/>
          </a:stretch>
        </p:blipFill>
        <p:spPr bwMode="auto">
          <a:xfrm>
            <a:off x="519545" y="1911927"/>
            <a:ext cx="10359737" cy="4444424"/>
          </a:xfrm>
          <a:prstGeom prst="rect">
            <a:avLst/>
          </a:prstGeom>
          <a:noFill/>
          <a:ln w="9525">
            <a:noFill/>
            <a:miter lim="800000"/>
            <a:headEnd/>
            <a:tailEnd/>
          </a:ln>
        </p:spPr>
      </p:pic>
      <p:sp>
        <p:nvSpPr>
          <p:cNvPr id="4" name="مربع نص 3"/>
          <p:cNvSpPr txBox="1"/>
          <p:nvPr/>
        </p:nvSpPr>
        <p:spPr>
          <a:xfrm>
            <a:off x="1606180" y="739511"/>
            <a:ext cx="7197634" cy="461665"/>
          </a:xfrm>
          <a:prstGeom prst="rect">
            <a:avLst/>
          </a:prstGeom>
          <a:noFill/>
        </p:spPr>
        <p:txBody>
          <a:bodyPr wrap="square" rtlCol="0">
            <a:spAutoFit/>
          </a:bodyPr>
          <a:lstStyle/>
          <a:p>
            <a:r>
              <a:rPr lang="en-US" sz="2400" b="1" dirty="0"/>
              <a:t>Modal Participation mass ratio:</a:t>
            </a:r>
          </a:p>
        </p:txBody>
      </p:sp>
    </p:spTree>
    <p:extLst>
      <p:ext uri="{BB962C8B-B14F-4D97-AF65-F5344CB8AC3E}">
        <p14:creationId xmlns:p14="http://schemas.microsoft.com/office/powerpoint/2010/main" val="243643309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104</a:t>
            </a:fld>
            <a:endParaRPr lang="en-US" dirty="0"/>
          </a:p>
        </p:txBody>
      </p:sp>
      <p:pic>
        <p:nvPicPr>
          <p:cNvPr id="3" name="صورة 24"/>
          <p:cNvPicPr/>
          <p:nvPr/>
        </p:nvPicPr>
        <p:blipFill>
          <a:blip r:embed="rId2">
            <a:extLst>
              <a:ext uri="{28A0092B-C50C-407E-A947-70E740481C1C}">
                <a14:useLocalDpi xmlns:a14="http://schemas.microsoft.com/office/drawing/2010/main" val="0"/>
              </a:ext>
            </a:extLst>
          </a:blip>
          <a:srcRect/>
          <a:stretch>
            <a:fillRect/>
          </a:stretch>
        </p:blipFill>
        <p:spPr bwMode="auto">
          <a:xfrm>
            <a:off x="3574473" y="2295207"/>
            <a:ext cx="4572000" cy="4061144"/>
          </a:xfrm>
          <a:prstGeom prst="rect">
            <a:avLst/>
          </a:prstGeom>
          <a:noFill/>
          <a:ln w="9525">
            <a:noFill/>
            <a:miter lim="800000"/>
            <a:headEnd/>
            <a:tailEnd/>
          </a:ln>
        </p:spPr>
      </p:pic>
      <p:sp>
        <p:nvSpPr>
          <p:cNvPr id="4" name="مربع نص 3"/>
          <p:cNvSpPr txBox="1"/>
          <p:nvPr/>
        </p:nvSpPr>
        <p:spPr>
          <a:xfrm>
            <a:off x="1648507" y="708734"/>
            <a:ext cx="3278777" cy="523220"/>
          </a:xfrm>
          <a:prstGeom prst="rect">
            <a:avLst/>
          </a:prstGeom>
          <a:noFill/>
        </p:spPr>
        <p:txBody>
          <a:bodyPr wrap="square" rtlCol="0">
            <a:spAutoFit/>
          </a:bodyPr>
          <a:lstStyle/>
          <a:p>
            <a:r>
              <a:rPr lang="en-US" sz="2800" b="1" dirty="0"/>
              <a:t>Torsion check:</a:t>
            </a:r>
          </a:p>
        </p:txBody>
      </p:sp>
    </p:spTree>
    <p:extLst>
      <p:ext uri="{BB962C8B-B14F-4D97-AF65-F5344CB8AC3E}">
        <p14:creationId xmlns:p14="http://schemas.microsoft.com/office/powerpoint/2010/main" val="155817972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105</a:t>
            </a:fld>
            <a:endParaRPr lang="en-US" dirty="0"/>
          </a:p>
        </p:txBody>
      </p:sp>
      <p:pic>
        <p:nvPicPr>
          <p:cNvPr id="4" name="Picture 3"/>
          <p:cNvPicPr>
            <a:picLocks noChangeAspect="1"/>
          </p:cNvPicPr>
          <p:nvPr/>
        </p:nvPicPr>
        <p:blipFill>
          <a:blip r:embed="rId2"/>
          <a:stretch>
            <a:fillRect/>
          </a:stretch>
        </p:blipFill>
        <p:spPr>
          <a:xfrm>
            <a:off x="1670815" y="1491838"/>
            <a:ext cx="10193481" cy="4887191"/>
          </a:xfrm>
          <a:prstGeom prst="rect">
            <a:avLst/>
          </a:prstGeom>
        </p:spPr>
      </p:pic>
    </p:spTree>
    <p:extLst>
      <p:ext uri="{BB962C8B-B14F-4D97-AF65-F5344CB8AC3E}">
        <p14:creationId xmlns:p14="http://schemas.microsoft.com/office/powerpoint/2010/main" val="392368246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106</a:t>
            </a:fld>
            <a:endParaRPr lang="en-US" dirty="0"/>
          </a:p>
        </p:txBody>
      </p:sp>
      <p:pic>
        <p:nvPicPr>
          <p:cNvPr id="3" name="Picture 2"/>
          <p:cNvPicPr>
            <a:picLocks noChangeAspect="1"/>
          </p:cNvPicPr>
          <p:nvPr/>
        </p:nvPicPr>
        <p:blipFill>
          <a:blip r:embed="rId2"/>
          <a:stretch>
            <a:fillRect/>
          </a:stretch>
        </p:blipFill>
        <p:spPr>
          <a:xfrm>
            <a:off x="1714500" y="1430128"/>
            <a:ext cx="9414164" cy="5164282"/>
          </a:xfrm>
          <a:prstGeom prst="rect">
            <a:avLst/>
          </a:prstGeom>
        </p:spPr>
      </p:pic>
    </p:spTree>
    <p:extLst>
      <p:ext uri="{BB962C8B-B14F-4D97-AF65-F5344CB8AC3E}">
        <p14:creationId xmlns:p14="http://schemas.microsoft.com/office/powerpoint/2010/main" val="6768067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107</a:t>
            </a:fld>
            <a:endParaRPr lang="en-US" dirty="0"/>
          </a:p>
        </p:txBody>
      </p:sp>
      <p:pic>
        <p:nvPicPr>
          <p:cNvPr id="3" name="Picture 2"/>
          <p:cNvPicPr>
            <a:picLocks noChangeAspect="1"/>
          </p:cNvPicPr>
          <p:nvPr/>
        </p:nvPicPr>
        <p:blipFill>
          <a:blip r:embed="rId2"/>
          <a:stretch>
            <a:fillRect/>
          </a:stretch>
        </p:blipFill>
        <p:spPr>
          <a:xfrm>
            <a:off x="0" y="2597726"/>
            <a:ext cx="12192000" cy="4260273"/>
          </a:xfrm>
          <a:prstGeom prst="rect">
            <a:avLst/>
          </a:prstGeom>
        </p:spPr>
      </p:pic>
      <p:pic>
        <p:nvPicPr>
          <p:cNvPr id="4" name="Picture 3"/>
          <p:cNvPicPr>
            <a:picLocks noChangeAspect="1"/>
          </p:cNvPicPr>
          <p:nvPr/>
        </p:nvPicPr>
        <p:blipFill>
          <a:blip r:embed="rId3"/>
          <a:stretch>
            <a:fillRect/>
          </a:stretch>
        </p:blipFill>
        <p:spPr>
          <a:xfrm>
            <a:off x="7624763" y="-70355"/>
            <a:ext cx="4567237" cy="2668082"/>
          </a:xfrm>
          <a:prstGeom prst="rect">
            <a:avLst/>
          </a:prstGeom>
        </p:spPr>
      </p:pic>
      <p:sp>
        <p:nvSpPr>
          <p:cNvPr id="5" name="مربع نص 5"/>
          <p:cNvSpPr txBox="1"/>
          <p:nvPr/>
        </p:nvSpPr>
        <p:spPr>
          <a:xfrm>
            <a:off x="1539140" y="616401"/>
            <a:ext cx="5471259" cy="707886"/>
          </a:xfrm>
          <a:prstGeom prst="rect">
            <a:avLst/>
          </a:prstGeom>
          <a:noFill/>
        </p:spPr>
        <p:txBody>
          <a:bodyPr wrap="square" rtlCol="0">
            <a:spAutoFit/>
          </a:bodyPr>
          <a:lstStyle/>
          <a:p>
            <a:r>
              <a:rPr lang="en-US" sz="4000" dirty="0">
                <a:solidFill>
                  <a:srgbClr val="FF0000"/>
                </a:solidFill>
              </a:rPr>
              <a:t>Detailing samples :</a:t>
            </a:r>
          </a:p>
        </p:txBody>
      </p:sp>
    </p:spTree>
    <p:extLst>
      <p:ext uri="{BB962C8B-B14F-4D97-AF65-F5344CB8AC3E}">
        <p14:creationId xmlns:p14="http://schemas.microsoft.com/office/powerpoint/2010/main" val="72275777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108</a:t>
            </a:fld>
            <a:endParaRPr lang="en-US" dirty="0"/>
          </a:p>
        </p:txBody>
      </p:sp>
      <p:pic>
        <p:nvPicPr>
          <p:cNvPr id="3" name="Picture 2"/>
          <p:cNvPicPr>
            <a:picLocks noChangeAspect="1"/>
          </p:cNvPicPr>
          <p:nvPr/>
        </p:nvPicPr>
        <p:blipFill>
          <a:blip r:embed="rId2"/>
          <a:stretch>
            <a:fillRect/>
          </a:stretch>
        </p:blipFill>
        <p:spPr>
          <a:xfrm>
            <a:off x="0" y="0"/>
            <a:ext cx="6411191" cy="6857999"/>
          </a:xfrm>
          <a:prstGeom prst="rect">
            <a:avLst/>
          </a:prstGeom>
        </p:spPr>
      </p:pic>
      <p:pic>
        <p:nvPicPr>
          <p:cNvPr id="4" name="Picture 3"/>
          <p:cNvPicPr>
            <a:picLocks noChangeAspect="1"/>
          </p:cNvPicPr>
          <p:nvPr/>
        </p:nvPicPr>
        <p:blipFill>
          <a:blip r:embed="rId3"/>
          <a:stretch>
            <a:fillRect/>
          </a:stretch>
        </p:blipFill>
        <p:spPr>
          <a:xfrm>
            <a:off x="6411191" y="0"/>
            <a:ext cx="5713092" cy="6858000"/>
          </a:xfrm>
          <a:prstGeom prst="rect">
            <a:avLst/>
          </a:prstGeom>
        </p:spPr>
      </p:pic>
    </p:spTree>
    <p:extLst>
      <p:ext uri="{BB962C8B-B14F-4D97-AF65-F5344CB8AC3E}">
        <p14:creationId xmlns:p14="http://schemas.microsoft.com/office/powerpoint/2010/main" val="306137736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109</a:t>
            </a:fld>
            <a:endParaRPr lang="en-US" dirty="0"/>
          </a:p>
        </p:txBody>
      </p:sp>
      <p:pic>
        <p:nvPicPr>
          <p:cNvPr id="3" name="Picture 2"/>
          <p:cNvPicPr>
            <a:picLocks noChangeAspect="1"/>
          </p:cNvPicPr>
          <p:nvPr/>
        </p:nvPicPr>
        <p:blipFill>
          <a:blip r:embed="rId2"/>
          <a:stretch>
            <a:fillRect/>
          </a:stretch>
        </p:blipFill>
        <p:spPr>
          <a:xfrm>
            <a:off x="0" y="0"/>
            <a:ext cx="12192000" cy="6856290"/>
          </a:xfrm>
          <a:prstGeom prst="rect">
            <a:avLst/>
          </a:prstGeom>
        </p:spPr>
      </p:pic>
    </p:spTree>
    <p:extLst>
      <p:ext uri="{BB962C8B-B14F-4D97-AF65-F5344CB8AC3E}">
        <p14:creationId xmlns:p14="http://schemas.microsoft.com/office/powerpoint/2010/main" val="4161863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Materials</a:t>
            </a:r>
            <a:endParaRPr lang="ar-SA" sz="4800" b="1" dirty="0">
              <a:latin typeface="Bell MT" pitchFamily="18" charset="0"/>
              <a:ea typeface="+mj-ea"/>
            </a:endParaRPr>
          </a:p>
        </p:txBody>
      </p:sp>
      <p:sp>
        <p:nvSpPr>
          <p:cNvPr id="3" name="عنصر نائب للمحتوى 2"/>
          <p:cNvSpPr txBox="1">
            <a:spLocks/>
          </p:cNvSpPr>
          <p:nvPr/>
        </p:nvSpPr>
        <p:spPr>
          <a:xfrm>
            <a:off x="420125" y="1173247"/>
            <a:ext cx="9721403" cy="4839236"/>
          </a:xfrm>
          <a:prstGeom prst="rect">
            <a:avLst/>
          </a:prstGeom>
        </p:spPr>
        <p:txBody>
          <a:bodyPr>
            <a:noAutofit/>
          </a:bodyPr>
          <a:lstStyle/>
          <a:p>
            <a:pPr defTabSz="914400">
              <a:spcBef>
                <a:spcPct val="20000"/>
              </a:spcBef>
              <a:defRPr/>
            </a:pPr>
            <a:endParaRPr lang="en-US" sz="2400" dirty="0"/>
          </a:p>
          <a:p>
            <a:pPr defTabSz="914400">
              <a:spcBef>
                <a:spcPct val="20000"/>
              </a:spcBef>
              <a:defRPr/>
            </a:pPr>
            <a:endParaRPr lang="en-US" sz="2400" dirty="0"/>
          </a:p>
          <a:p>
            <a:pPr marL="342900" indent="-342900" defTabSz="914400">
              <a:spcBef>
                <a:spcPct val="20000"/>
              </a:spcBef>
              <a:buFont typeface="Arial" pitchFamily="34" charset="0"/>
              <a:buChar char="•"/>
              <a:defRPr/>
            </a:pPr>
            <a:endParaRPr lang="ar-SA" sz="2000" b="1"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1026" name="Picture 2"/>
          <p:cNvPicPr>
            <a:picLocks noChangeAspect="1" noChangeArrowheads="1"/>
          </p:cNvPicPr>
          <p:nvPr/>
        </p:nvPicPr>
        <p:blipFill>
          <a:blip r:embed="rId2"/>
          <a:srcRect/>
          <a:stretch>
            <a:fillRect/>
          </a:stretch>
        </p:blipFill>
        <p:spPr bwMode="auto">
          <a:xfrm>
            <a:off x="761922" y="1681377"/>
            <a:ext cx="10980966" cy="3618410"/>
          </a:xfrm>
          <a:prstGeom prst="rect">
            <a:avLst/>
          </a:prstGeom>
          <a:noFill/>
          <a:ln w="9525">
            <a:noFill/>
            <a:miter lim="800000"/>
            <a:headEnd/>
            <a:tailEnd/>
          </a:ln>
          <a:effectLst/>
        </p:spPr>
      </p:pic>
    </p:spTree>
    <p:extLst>
      <p:ext uri="{BB962C8B-B14F-4D97-AF65-F5344CB8AC3E}">
        <p14:creationId xmlns:p14="http://schemas.microsoft.com/office/powerpoint/2010/main" val="319288702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110</a:t>
            </a:fld>
            <a:endParaRPr lang="en-US" dirty="0"/>
          </a:p>
        </p:txBody>
      </p:sp>
      <p:sp>
        <p:nvSpPr>
          <p:cNvPr id="7" name="مربع نص 6"/>
          <p:cNvSpPr txBox="1"/>
          <p:nvPr/>
        </p:nvSpPr>
        <p:spPr>
          <a:xfrm>
            <a:off x="1582388" y="708734"/>
            <a:ext cx="8645236" cy="523220"/>
          </a:xfrm>
          <a:prstGeom prst="rect">
            <a:avLst/>
          </a:prstGeom>
          <a:noFill/>
        </p:spPr>
        <p:txBody>
          <a:bodyPr wrap="square" rtlCol="0">
            <a:spAutoFit/>
          </a:bodyPr>
          <a:lstStyle/>
          <a:p>
            <a:r>
              <a:rPr lang="en-US" sz="2800" dirty="0">
                <a:latin typeface="Arial Black" pitchFamily="34" charset="0"/>
              </a:rPr>
              <a:t>Design of some structural elements:</a:t>
            </a:r>
          </a:p>
        </p:txBody>
      </p:sp>
      <p:sp>
        <p:nvSpPr>
          <p:cNvPr id="8" name="مربع نص 7"/>
          <p:cNvSpPr txBox="1"/>
          <p:nvPr/>
        </p:nvSpPr>
        <p:spPr>
          <a:xfrm>
            <a:off x="775855" y="1870364"/>
            <a:ext cx="2396836"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 </a:t>
            </a:r>
          </a:p>
        </p:txBody>
      </p:sp>
      <p:sp>
        <p:nvSpPr>
          <p:cNvPr id="9" name="مربع نص 8"/>
          <p:cNvSpPr txBox="1"/>
          <p:nvPr/>
        </p:nvSpPr>
        <p:spPr>
          <a:xfrm>
            <a:off x="1801091" y="1696244"/>
            <a:ext cx="3545972" cy="461665"/>
          </a:xfrm>
          <a:prstGeom prst="rect">
            <a:avLst/>
          </a:prstGeom>
          <a:noFill/>
        </p:spPr>
        <p:txBody>
          <a:bodyPr wrap="square" rtlCol="0">
            <a:spAutoFit/>
          </a:bodyPr>
          <a:lstStyle/>
          <a:p>
            <a:r>
              <a:rPr lang="en-US" sz="2400" dirty="0"/>
              <a:t>Column element:</a:t>
            </a:r>
          </a:p>
        </p:txBody>
      </p:sp>
      <p:pic>
        <p:nvPicPr>
          <p:cNvPr id="11" name="Picture 4" descr="https://scontent.fjrs3-1.fna.fbcdn.net/v/t1.15752-9/32845226_1534162120038989_4865663351788666880_n.png?_nc_cat=0&amp;oh=5c21a90914f84a0a79f3a1c6c22fbb7c&amp;oe=5B930AED"/>
          <p:cNvPicPr>
            <a:picLocks noChangeAspect="1" noChangeArrowheads="1"/>
          </p:cNvPicPr>
          <p:nvPr/>
        </p:nvPicPr>
        <p:blipFill>
          <a:blip r:embed="rId3"/>
          <a:srcRect/>
          <a:stretch>
            <a:fillRect/>
          </a:stretch>
        </p:blipFill>
        <p:spPr bwMode="auto">
          <a:xfrm>
            <a:off x="4904508" y="1648692"/>
            <a:ext cx="5112327" cy="4087090"/>
          </a:xfrm>
          <a:prstGeom prst="rect">
            <a:avLst/>
          </a:prstGeom>
          <a:noFill/>
        </p:spPr>
      </p:pic>
    </p:spTree>
    <p:extLst>
      <p:ext uri="{BB962C8B-B14F-4D97-AF65-F5344CB8AC3E}">
        <p14:creationId xmlns:p14="http://schemas.microsoft.com/office/powerpoint/2010/main" val="129440632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111</a:t>
            </a:fld>
            <a:endParaRPr lang="en-US" dirty="0"/>
          </a:p>
        </p:txBody>
      </p:sp>
      <p:pic>
        <p:nvPicPr>
          <p:cNvPr id="3" name="Picture 2"/>
          <p:cNvPicPr>
            <a:picLocks noChangeAspect="1"/>
          </p:cNvPicPr>
          <p:nvPr/>
        </p:nvPicPr>
        <p:blipFill>
          <a:blip r:embed="rId2"/>
          <a:stretch>
            <a:fillRect/>
          </a:stretch>
        </p:blipFill>
        <p:spPr>
          <a:xfrm>
            <a:off x="0" y="0"/>
            <a:ext cx="6240427" cy="6858000"/>
          </a:xfrm>
          <a:prstGeom prst="rect">
            <a:avLst/>
          </a:prstGeom>
        </p:spPr>
      </p:pic>
      <p:pic>
        <p:nvPicPr>
          <p:cNvPr id="4" name="Picture 3"/>
          <p:cNvPicPr>
            <a:picLocks noChangeAspect="1"/>
          </p:cNvPicPr>
          <p:nvPr/>
        </p:nvPicPr>
        <p:blipFill>
          <a:blip r:embed="rId3"/>
          <a:stretch>
            <a:fillRect/>
          </a:stretch>
        </p:blipFill>
        <p:spPr>
          <a:xfrm>
            <a:off x="6240426" y="0"/>
            <a:ext cx="5951573" cy="6858000"/>
          </a:xfrm>
          <a:prstGeom prst="rect">
            <a:avLst/>
          </a:prstGeom>
        </p:spPr>
      </p:pic>
    </p:spTree>
    <p:extLst>
      <p:ext uri="{BB962C8B-B14F-4D97-AF65-F5344CB8AC3E}">
        <p14:creationId xmlns:p14="http://schemas.microsoft.com/office/powerpoint/2010/main" val="36590841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112</a:t>
            </a:fld>
            <a:endParaRPr lang="en-US" dirty="0"/>
          </a:p>
        </p:txBody>
      </p:sp>
      <p:pic>
        <p:nvPicPr>
          <p:cNvPr id="3" name="Picture 2"/>
          <p:cNvPicPr>
            <a:picLocks noChangeAspect="1"/>
          </p:cNvPicPr>
          <p:nvPr/>
        </p:nvPicPr>
        <p:blipFill>
          <a:blip r:embed="rId2"/>
          <a:stretch>
            <a:fillRect/>
          </a:stretch>
        </p:blipFill>
        <p:spPr>
          <a:xfrm>
            <a:off x="0" y="12441"/>
            <a:ext cx="12192000" cy="6845559"/>
          </a:xfrm>
          <a:prstGeom prst="rect">
            <a:avLst/>
          </a:prstGeom>
        </p:spPr>
      </p:pic>
    </p:spTree>
    <p:extLst>
      <p:ext uri="{BB962C8B-B14F-4D97-AF65-F5344CB8AC3E}">
        <p14:creationId xmlns:p14="http://schemas.microsoft.com/office/powerpoint/2010/main" val="277728063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113</a:t>
            </a:fld>
            <a:endParaRPr lang="en-US" dirty="0"/>
          </a:p>
        </p:txBody>
      </p:sp>
      <p:pic>
        <p:nvPicPr>
          <p:cNvPr id="3" name="Picture 2"/>
          <p:cNvPicPr>
            <a:picLocks noChangeAspect="1"/>
          </p:cNvPicPr>
          <p:nvPr/>
        </p:nvPicPr>
        <p:blipFill>
          <a:blip r:embed="rId2"/>
          <a:stretch>
            <a:fillRect/>
          </a:stretch>
        </p:blipFill>
        <p:spPr>
          <a:xfrm>
            <a:off x="1" y="0"/>
            <a:ext cx="12271392" cy="6858000"/>
          </a:xfrm>
          <a:prstGeom prst="rect">
            <a:avLst/>
          </a:prstGeom>
        </p:spPr>
      </p:pic>
    </p:spTree>
    <p:extLst>
      <p:ext uri="{BB962C8B-B14F-4D97-AF65-F5344CB8AC3E}">
        <p14:creationId xmlns:p14="http://schemas.microsoft.com/office/powerpoint/2010/main" val="183015714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40156" y="624110"/>
            <a:ext cx="8911687" cy="1280890"/>
          </a:xfrm>
        </p:spPr>
        <p:txBody>
          <a:bodyPr/>
          <a:lstStyle/>
          <a:p>
            <a:r>
              <a:rPr lang="en-US" dirty="0"/>
              <a:t>Steel bridge </a:t>
            </a:r>
            <a:endParaRPr lang="en-GB" dirty="0"/>
          </a:p>
        </p:txBody>
      </p:sp>
      <p:sp>
        <p:nvSpPr>
          <p:cNvPr id="4" name="Content Placeholder 3"/>
          <p:cNvSpPr>
            <a:spLocks noGrp="1"/>
          </p:cNvSpPr>
          <p:nvPr>
            <p:ph idx="1"/>
          </p:nvPr>
        </p:nvSpPr>
        <p:spPr>
          <a:xfrm>
            <a:off x="609600" y="2309090"/>
            <a:ext cx="10972800" cy="4015509"/>
          </a:xfrm>
        </p:spPr>
        <p:txBody>
          <a:bodyPr>
            <a:normAutofit fontScale="92500"/>
          </a:bodyPr>
          <a:lstStyle/>
          <a:p>
            <a:r>
              <a:rPr lang="en-US" sz="2400" dirty="0"/>
              <a:t>The structure contains three identical in design bridges </a:t>
            </a:r>
          </a:p>
          <a:p>
            <a:r>
              <a:rPr lang="en-US" sz="2400" dirty="0"/>
              <a:t>The most critical bridge was designed </a:t>
            </a:r>
          </a:p>
          <a:p>
            <a:r>
              <a:rPr lang="en-US" sz="2400" dirty="0"/>
              <a:t>It has a total length of 19.2 m </a:t>
            </a:r>
          </a:p>
          <a:p>
            <a:r>
              <a:rPr lang="en-US" sz="2400" dirty="0"/>
              <a:t>The bridge consists of a 1 m height truss that is braced laterally every 3.2 m.</a:t>
            </a:r>
          </a:p>
          <a:p>
            <a:r>
              <a:rPr lang="en-US" sz="2400" dirty="0"/>
              <a:t>Braces where added in other directions to reduce warping effect.</a:t>
            </a:r>
          </a:p>
          <a:p>
            <a:r>
              <a:rPr lang="en-US" sz="2400" dirty="0"/>
              <a:t>Connection where designed on Ram connections and checked manually</a:t>
            </a:r>
          </a:p>
          <a:p>
            <a:r>
              <a:rPr lang="en-US" sz="2400" dirty="0"/>
              <a:t>Two sample critical connections where designed.</a:t>
            </a:r>
          </a:p>
          <a:p>
            <a:r>
              <a:rPr lang="en-US" sz="2400" dirty="0"/>
              <a:t>Gravity loads are transferred by purlins to the structure.</a:t>
            </a:r>
            <a:endParaRPr lang="en-GB" sz="2400" dirty="0"/>
          </a:p>
        </p:txBody>
      </p:sp>
      <p:sp>
        <p:nvSpPr>
          <p:cNvPr id="2" name="عنصر نائب لرقم الشريحة 1"/>
          <p:cNvSpPr>
            <a:spLocks noGrp="1"/>
          </p:cNvSpPr>
          <p:nvPr>
            <p:ph type="sldNum" sz="quarter" idx="12"/>
          </p:nvPr>
        </p:nvSpPr>
        <p:spPr/>
        <p:txBody>
          <a:bodyPr/>
          <a:lstStyle/>
          <a:p>
            <a:fld id="{D57F1E4F-1CFF-5643-939E-217C01CDF565}" type="slidenum">
              <a:rPr lang="en-US" smtClean="0"/>
              <a:pPr/>
              <a:t>114</a:t>
            </a:fld>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812" y="227763"/>
            <a:ext cx="2950464" cy="901185"/>
          </a:xfrm>
        </p:spPr>
        <p:txBody>
          <a:bodyPr/>
          <a:lstStyle/>
          <a:p>
            <a:r>
              <a:rPr lang="en-US" dirty="0"/>
              <a:t>Steel Bridge </a:t>
            </a:r>
            <a:endParaRPr lang="en-GB"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6766" b="6766"/>
          <a:stretch>
            <a:fillRect/>
          </a:stretch>
        </p:blipFill>
        <p:spPr>
          <a:xfrm>
            <a:off x="3896223" y="1922880"/>
            <a:ext cx="7912599" cy="3854970"/>
          </a:xfrm>
        </p:spPr>
      </p:pic>
      <p:sp>
        <p:nvSpPr>
          <p:cNvPr id="5" name="Text Placeholder 4"/>
          <p:cNvSpPr>
            <a:spLocks noGrp="1"/>
          </p:cNvSpPr>
          <p:nvPr>
            <p:ph type="body" sz="half" idx="2"/>
          </p:nvPr>
        </p:nvSpPr>
        <p:spPr>
          <a:xfrm>
            <a:off x="531812" y="1558073"/>
            <a:ext cx="2946400" cy="3156379"/>
          </a:xfrm>
        </p:spPr>
        <p:txBody>
          <a:bodyPr>
            <a:normAutofit lnSpcReduction="10000"/>
          </a:bodyPr>
          <a:lstStyle/>
          <a:p>
            <a:r>
              <a:rPr lang="en-US" sz="2000" dirty="0"/>
              <a:t>Note that trusses are covered by plates which are added as super-imposed load in the analysis.</a:t>
            </a:r>
          </a:p>
          <a:p>
            <a:endParaRPr lang="en-US" sz="2000" dirty="0"/>
          </a:p>
          <a:p>
            <a:r>
              <a:rPr lang="en-US" sz="2000" dirty="0"/>
              <a:t>bridge functions as a connection between the main and secondary buildings .</a:t>
            </a:r>
            <a:endParaRPr lang="en-GB" sz="2000" dirty="0"/>
          </a:p>
          <a:p>
            <a:endParaRPr lang="en-US" sz="2000" dirty="0"/>
          </a:p>
          <a:p>
            <a:endParaRPr lang="en-GB"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115</a:t>
            </a:fld>
            <a:endParaRPr lang="en-US" dirty="0"/>
          </a:p>
        </p:txBody>
      </p:sp>
    </p:spTree>
    <p:extLst>
      <p:ext uri="{BB962C8B-B14F-4D97-AF65-F5344CB8AC3E}">
        <p14:creationId xmlns:p14="http://schemas.microsoft.com/office/powerpoint/2010/main" val="266483315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40156" y="605448"/>
            <a:ext cx="8911687" cy="1280890"/>
          </a:xfrm>
        </p:spPr>
        <p:txBody>
          <a:bodyPr/>
          <a:lstStyle/>
          <a:p>
            <a:r>
              <a:rPr lang="en-US" dirty="0"/>
              <a:t>Methodology of analysis.</a:t>
            </a:r>
            <a:endParaRPr lang="en-GB" dirty="0"/>
          </a:p>
        </p:txBody>
      </p:sp>
      <p:sp>
        <p:nvSpPr>
          <p:cNvPr id="4" name="Content Placeholder 3"/>
          <p:cNvSpPr>
            <a:spLocks noGrp="1"/>
          </p:cNvSpPr>
          <p:nvPr>
            <p:ph idx="1"/>
          </p:nvPr>
        </p:nvSpPr>
        <p:spPr>
          <a:xfrm>
            <a:off x="609600" y="2410690"/>
            <a:ext cx="10972800" cy="3913909"/>
          </a:xfrm>
        </p:spPr>
        <p:txBody>
          <a:bodyPr/>
          <a:lstStyle/>
          <a:p>
            <a:r>
              <a:rPr lang="en-US" dirty="0"/>
              <a:t>SAP model.</a:t>
            </a:r>
          </a:p>
          <a:p>
            <a:r>
              <a:rPr lang="en-US" dirty="0"/>
              <a:t>Defining material: (A36) steel.</a:t>
            </a:r>
          </a:p>
          <a:p>
            <a:r>
              <a:rPr lang="en-US" dirty="0"/>
              <a:t>Defining sections: (W-sections) LRFD, Square tube sections.</a:t>
            </a:r>
          </a:p>
          <a:p>
            <a:r>
              <a:rPr lang="en-US" dirty="0"/>
              <a:t>Section unification by iteration and check analysis vs design sections.</a:t>
            </a:r>
          </a:p>
          <a:p>
            <a:r>
              <a:rPr lang="en-US" dirty="0"/>
              <a:t>Check compatibility.</a:t>
            </a:r>
          </a:p>
          <a:p>
            <a:r>
              <a:rPr lang="en-US" dirty="0"/>
              <a:t>Check deflection.</a:t>
            </a:r>
          </a:p>
          <a:p>
            <a:r>
              <a:rPr lang="en-US" dirty="0"/>
              <a:t>Check period.</a:t>
            </a:r>
          </a:p>
          <a:p>
            <a:pPr marL="0" indent="0">
              <a:buNone/>
            </a:pPr>
            <a:endParaRPr lang="en-US" dirty="0"/>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116</a:t>
            </a:fld>
            <a:endParaRPr lang="en-US" dirty="0"/>
          </a:p>
        </p:txBody>
      </p:sp>
    </p:spTree>
    <p:extLst>
      <p:ext uri="{BB962C8B-B14F-4D97-AF65-F5344CB8AC3E}">
        <p14:creationId xmlns:p14="http://schemas.microsoft.com/office/powerpoint/2010/main" val="100705615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69195" y="670763"/>
            <a:ext cx="8911687" cy="1280890"/>
          </a:xfrm>
        </p:spPr>
        <p:txBody>
          <a:bodyPr/>
          <a:lstStyle/>
          <a:p>
            <a:r>
              <a:rPr lang="en-US" dirty="0"/>
              <a:t>SAP Bridge Model.</a:t>
            </a:r>
            <a:endParaRPr lang="en-GB"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1847087"/>
            <a:ext cx="9996196" cy="4693672"/>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117</a:t>
            </a:fld>
            <a:endParaRPr lang="en-US" dirty="0"/>
          </a:p>
        </p:txBody>
      </p:sp>
    </p:spTree>
    <p:extLst>
      <p:ext uri="{BB962C8B-B14F-4D97-AF65-F5344CB8AC3E}">
        <p14:creationId xmlns:p14="http://schemas.microsoft.com/office/powerpoint/2010/main" val="275796204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50533" y="652102"/>
            <a:ext cx="8911687" cy="1280890"/>
          </a:xfrm>
        </p:spPr>
        <p:txBody>
          <a:bodyPr/>
          <a:lstStyle/>
          <a:p>
            <a:r>
              <a:rPr lang="en-US" dirty="0"/>
              <a:t>Steel sections.</a:t>
            </a:r>
            <a:endParaRPr lang="en-GB" dirty="0"/>
          </a:p>
        </p:txBody>
      </p:sp>
      <p:pic>
        <p:nvPicPr>
          <p:cNvPr id="7" name="Content Placeholder 6"/>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71804" y="1810139"/>
            <a:ext cx="11224727" cy="4599992"/>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118</a:t>
            </a:fld>
            <a:endParaRPr lang="en-US" dirty="0"/>
          </a:p>
        </p:txBody>
      </p:sp>
    </p:spTree>
    <p:extLst>
      <p:ext uri="{BB962C8B-B14F-4D97-AF65-F5344CB8AC3E}">
        <p14:creationId xmlns:p14="http://schemas.microsoft.com/office/powerpoint/2010/main" val="110543884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31872" y="640323"/>
            <a:ext cx="8911687" cy="1280890"/>
          </a:xfrm>
        </p:spPr>
        <p:txBody>
          <a:bodyPr/>
          <a:lstStyle/>
          <a:p>
            <a:r>
              <a:rPr lang="en-US" dirty="0"/>
              <a:t>Section Dimensions. </a:t>
            </a:r>
            <a:endParaRPr lang="en-GB" dirty="0"/>
          </a:p>
        </p:txBody>
      </p:sp>
      <p:sp>
        <p:nvSpPr>
          <p:cNvPr id="9" name="Content Placeholder 8"/>
          <p:cNvSpPr>
            <a:spLocks noGrp="1"/>
          </p:cNvSpPr>
          <p:nvPr>
            <p:ph idx="1"/>
          </p:nvPr>
        </p:nvSpPr>
        <p:spPr/>
        <p:txBody>
          <a:bodyPr/>
          <a:lstStyle/>
          <a:p>
            <a:endParaRPr lang="en-US" dirty="0"/>
          </a:p>
          <a:p>
            <a:r>
              <a:rPr lang="en-US" dirty="0"/>
              <a:t>W6*8.5: </a:t>
            </a:r>
          </a:p>
          <a:p>
            <a:r>
              <a:rPr lang="en-US" dirty="0"/>
              <a:t>Depth: 148 mm</a:t>
            </a:r>
          </a:p>
          <a:p>
            <a:r>
              <a:rPr lang="en-US" dirty="0"/>
              <a:t>Flange Width: 100 mm</a:t>
            </a:r>
          </a:p>
          <a:p>
            <a:r>
              <a:rPr lang="en-US" dirty="0"/>
              <a:t>Flange Thickness: 4.9 mm</a:t>
            </a:r>
          </a:p>
          <a:p>
            <a:r>
              <a:rPr lang="en-US" dirty="0"/>
              <a:t>Web Thickness: 4.3 mm </a:t>
            </a:r>
          </a:p>
          <a:p>
            <a:pPr marL="0" indent="0">
              <a:buNone/>
            </a:pPr>
            <a:r>
              <a:rPr lang="en-US" dirty="0"/>
              <a:t> </a:t>
            </a:r>
          </a:p>
          <a:p>
            <a:pPr marL="0" indent="0">
              <a:buNone/>
            </a:pPr>
            <a:endParaRPr lang="en-US" dirty="0"/>
          </a:p>
          <a:p>
            <a:pPr marL="0" indent="0">
              <a:buNone/>
            </a:pPr>
            <a:endParaRPr lang="en-US" dirty="0"/>
          </a:p>
          <a:p>
            <a:endParaRPr lang="en-US" dirty="0"/>
          </a:p>
          <a:p>
            <a:pPr marL="0" indent="0">
              <a:buNone/>
            </a:pPr>
            <a:endParaRPr lang="en-US" dirty="0"/>
          </a:p>
          <a:p>
            <a:endParaRPr lang="en-GB"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119</a:t>
            </a:fld>
            <a:endParaRPr lang="en-US" dirty="0"/>
          </a:p>
        </p:txBody>
      </p:sp>
      <p:pic>
        <p:nvPicPr>
          <p:cNvPr id="11"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7027" y="2197100"/>
            <a:ext cx="2776681" cy="3501735"/>
          </a:xfrm>
          <a:prstGeom prst="rect">
            <a:avLst/>
          </a:prstGeom>
        </p:spPr>
      </p:pic>
    </p:spTree>
    <p:extLst>
      <p:ext uri="{BB962C8B-B14F-4D97-AF65-F5344CB8AC3E}">
        <p14:creationId xmlns:p14="http://schemas.microsoft.com/office/powerpoint/2010/main" val="3288077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81200" y="274638"/>
            <a:ext cx="8229600" cy="1498744"/>
          </a:xfrm>
          <a:prstGeom prst="rect">
            <a:avLst/>
          </a:prstGeom>
        </p:spPr>
        <p:txBody>
          <a:bodyPr>
            <a:normAutofit fontScale="92500" lnSpcReduction="10000"/>
          </a:bodyPr>
          <a:lstStyle/>
          <a:p>
            <a:pPr algn="ctr" defTabSz="914400">
              <a:spcBef>
                <a:spcPct val="0"/>
              </a:spcBef>
              <a:defRPr/>
            </a:pPr>
            <a:r>
              <a:rPr lang="en-US" sz="3600" dirty="0"/>
              <a:t>Reinforcement steel </a:t>
            </a:r>
            <a:r>
              <a:rPr lang="en-US" sz="3600" dirty="0" err="1"/>
              <a:t>Gr</a:t>
            </a:r>
            <a:r>
              <a:rPr lang="en-US" sz="3600" dirty="0"/>
              <a:t> (60) type A615 according to ASTM specifications is used</a:t>
            </a:r>
            <a:endParaRPr lang="ar-SA" sz="3600" b="1" dirty="0">
              <a:latin typeface="Bell MT" pitchFamily="18" charset="0"/>
              <a:ea typeface="+mj-ea"/>
            </a:endParaRPr>
          </a:p>
        </p:txBody>
      </p:sp>
      <p:sp>
        <p:nvSpPr>
          <p:cNvPr id="3" name="عنصر نائب للمحتوى 2"/>
          <p:cNvSpPr txBox="1">
            <a:spLocks/>
          </p:cNvSpPr>
          <p:nvPr/>
        </p:nvSpPr>
        <p:spPr>
          <a:xfrm>
            <a:off x="420125" y="1173247"/>
            <a:ext cx="9721403" cy="4839236"/>
          </a:xfrm>
          <a:prstGeom prst="rect">
            <a:avLst/>
          </a:prstGeom>
        </p:spPr>
        <p:txBody>
          <a:bodyPr>
            <a:noAutofit/>
          </a:bodyPr>
          <a:lstStyle/>
          <a:p>
            <a:pPr defTabSz="914400">
              <a:spcBef>
                <a:spcPct val="20000"/>
              </a:spcBef>
              <a:defRPr/>
            </a:pPr>
            <a:endParaRPr lang="en-US" sz="2400" dirty="0"/>
          </a:p>
          <a:p>
            <a:pPr defTabSz="914400">
              <a:spcBef>
                <a:spcPct val="20000"/>
              </a:spcBef>
              <a:defRPr/>
            </a:pPr>
            <a:endParaRPr lang="en-US" sz="2400" dirty="0"/>
          </a:p>
          <a:p>
            <a:pPr marL="342900" indent="-342900" defTabSz="914400">
              <a:spcBef>
                <a:spcPct val="20000"/>
              </a:spcBef>
              <a:buFont typeface="Arial" pitchFamily="34" charset="0"/>
              <a:buChar char="•"/>
              <a:defRPr/>
            </a:pPr>
            <a:endParaRPr lang="ar-SA" sz="2000" b="1"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4098" name="Picture 2"/>
          <p:cNvPicPr>
            <a:picLocks noChangeAspect="1" noChangeArrowheads="1"/>
          </p:cNvPicPr>
          <p:nvPr/>
        </p:nvPicPr>
        <p:blipFill>
          <a:blip r:embed="rId2"/>
          <a:srcRect/>
          <a:stretch>
            <a:fillRect/>
          </a:stretch>
        </p:blipFill>
        <p:spPr bwMode="auto">
          <a:xfrm>
            <a:off x="1814945" y="2009775"/>
            <a:ext cx="8617528" cy="3795280"/>
          </a:xfrm>
          <a:prstGeom prst="rect">
            <a:avLst/>
          </a:prstGeom>
          <a:noFill/>
          <a:ln w="9525">
            <a:noFill/>
            <a:miter lim="800000"/>
            <a:headEnd/>
            <a:tailEnd/>
          </a:ln>
          <a:effectLst/>
        </p:spPr>
      </p:pic>
    </p:spTree>
    <p:extLst>
      <p:ext uri="{BB962C8B-B14F-4D97-AF65-F5344CB8AC3E}">
        <p14:creationId xmlns:p14="http://schemas.microsoft.com/office/powerpoint/2010/main" val="319288702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5219" y="624988"/>
            <a:ext cx="8911687" cy="1280890"/>
          </a:xfrm>
        </p:spPr>
        <p:txBody>
          <a:bodyPr/>
          <a:lstStyle/>
          <a:p>
            <a:r>
              <a:rPr lang="en-US" dirty="0"/>
              <a:t>Section Dimensions. </a:t>
            </a:r>
            <a:endParaRPr lang="en-GB" dirty="0"/>
          </a:p>
        </p:txBody>
      </p:sp>
      <p:sp>
        <p:nvSpPr>
          <p:cNvPr id="9" name="Content Placeholder 8"/>
          <p:cNvSpPr>
            <a:spLocks noGrp="1"/>
          </p:cNvSpPr>
          <p:nvPr>
            <p:ph idx="1"/>
          </p:nvPr>
        </p:nvSpPr>
        <p:spPr/>
        <p:txBody>
          <a:bodyPr/>
          <a:lstStyle/>
          <a:p>
            <a:endParaRPr lang="en-US" dirty="0"/>
          </a:p>
          <a:p>
            <a:r>
              <a:rPr lang="en-US" dirty="0"/>
              <a:t>HSS 2-1/2 x 1-1/2 x .125: </a:t>
            </a:r>
          </a:p>
          <a:p>
            <a:r>
              <a:rPr lang="en-US" dirty="0"/>
              <a:t>Outside depth: 0.0635 m.</a:t>
            </a:r>
          </a:p>
          <a:p>
            <a:r>
              <a:rPr lang="en-US" dirty="0"/>
              <a:t>Outside width: 0.0381 m.</a:t>
            </a:r>
          </a:p>
          <a:p>
            <a:endParaRPr lang="en-US" dirty="0"/>
          </a:p>
          <a:p>
            <a:endParaRPr lang="en-US" dirty="0"/>
          </a:p>
          <a:p>
            <a:pPr marL="0" indent="0">
              <a:buNone/>
            </a:pPr>
            <a:endParaRPr lang="en-US" dirty="0"/>
          </a:p>
          <a:p>
            <a:pPr marL="0" indent="0">
              <a:buNone/>
            </a:pPr>
            <a:r>
              <a:rPr lang="en-US" dirty="0"/>
              <a:t> </a:t>
            </a:r>
          </a:p>
          <a:p>
            <a:pPr marL="0" indent="0">
              <a:buNone/>
            </a:pPr>
            <a:endParaRPr lang="en-US" dirty="0"/>
          </a:p>
          <a:p>
            <a:pPr marL="0" indent="0">
              <a:buNone/>
            </a:pPr>
            <a:endParaRPr lang="en-US" dirty="0"/>
          </a:p>
          <a:p>
            <a:endParaRPr lang="en-US" dirty="0"/>
          </a:p>
          <a:p>
            <a:pPr marL="0" indent="0">
              <a:buNone/>
            </a:pPr>
            <a:endParaRPr lang="en-US" dirty="0"/>
          </a:p>
          <a:p>
            <a:endParaRPr lang="en-GB"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120</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7674" y="2309091"/>
            <a:ext cx="3769970" cy="2733964"/>
          </a:xfrm>
          <a:prstGeom prst="rect">
            <a:avLst/>
          </a:prstGeom>
        </p:spPr>
      </p:pic>
    </p:spTree>
    <p:extLst>
      <p:ext uri="{BB962C8B-B14F-4D97-AF65-F5344CB8AC3E}">
        <p14:creationId xmlns:p14="http://schemas.microsoft.com/office/powerpoint/2010/main" val="326073381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863" y="655611"/>
            <a:ext cx="8911687" cy="1280890"/>
          </a:xfrm>
        </p:spPr>
        <p:txBody>
          <a:bodyPr/>
          <a:lstStyle/>
          <a:p>
            <a:r>
              <a:rPr lang="en-US" dirty="0"/>
              <a:t>Compatibility </a:t>
            </a:r>
            <a:endParaRPr lang="en-GB" dirty="0"/>
          </a:p>
        </p:txBody>
      </p:sp>
      <p:sp>
        <p:nvSpPr>
          <p:cNvPr id="6" name="Content Placeholder 5"/>
          <p:cNvSpPr>
            <a:spLocks noGrp="1"/>
          </p:cNvSpPr>
          <p:nvPr>
            <p:ph idx="1"/>
          </p:nvPr>
        </p:nvSpPr>
        <p:spPr/>
        <p:txBody>
          <a:bodyPr/>
          <a:lstStyle/>
          <a:p>
            <a:endParaRPr lang="en-US" dirty="0"/>
          </a:p>
          <a:p>
            <a:r>
              <a:rPr lang="en-US" dirty="0"/>
              <a:t>Shows that the whole structure works as a unit.</a:t>
            </a:r>
          </a:p>
          <a:p>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121</a:t>
            </a:fld>
            <a:endParaRPr lang="en-US" dirty="0"/>
          </a:p>
        </p:txBody>
      </p:sp>
      <p:pic>
        <p:nvPicPr>
          <p:cNvPr id="7" name="Content Placeholder 4"/>
          <p:cNvPicPr>
            <a:picLocks/>
          </p:cNvPicPr>
          <p:nvPr/>
        </p:nvPicPr>
        <p:blipFill>
          <a:blip r:embed="rId2">
            <a:extLst>
              <a:ext uri="{28A0092B-C50C-407E-A947-70E740481C1C}">
                <a14:useLocalDpi xmlns:a14="http://schemas.microsoft.com/office/drawing/2010/main" val="0"/>
              </a:ext>
            </a:extLst>
          </a:blip>
          <a:stretch>
            <a:fillRect/>
          </a:stretch>
        </p:blipFill>
        <p:spPr>
          <a:xfrm>
            <a:off x="2189018" y="3020291"/>
            <a:ext cx="7265819" cy="3175000"/>
          </a:xfrm>
          <a:prstGeom prst="rect">
            <a:avLst/>
          </a:prstGeom>
        </p:spPr>
      </p:pic>
    </p:spTree>
    <p:extLst>
      <p:ext uri="{BB962C8B-B14F-4D97-AF65-F5344CB8AC3E}">
        <p14:creationId xmlns:p14="http://schemas.microsoft.com/office/powerpoint/2010/main" val="184732723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624110"/>
            <a:ext cx="8911687" cy="1280890"/>
          </a:xfrm>
        </p:spPr>
        <p:txBody>
          <a:bodyPr/>
          <a:lstStyle/>
          <a:p>
            <a:r>
              <a:rPr lang="en-US" dirty="0"/>
              <a:t>Bridge Period</a:t>
            </a:r>
            <a:endParaRPr lang="en-GB" dirty="0"/>
          </a:p>
        </p:txBody>
      </p:sp>
      <p:sp>
        <p:nvSpPr>
          <p:cNvPr id="3" name="Content Placeholder 2"/>
          <p:cNvSpPr>
            <a:spLocks noGrp="1"/>
          </p:cNvSpPr>
          <p:nvPr>
            <p:ph idx="1"/>
          </p:nvPr>
        </p:nvSpPr>
        <p:spPr>
          <a:xfrm>
            <a:off x="609600" y="2022764"/>
            <a:ext cx="10972800" cy="4301835"/>
          </a:xfrm>
        </p:spPr>
        <p:txBody>
          <a:bodyPr/>
          <a:lstStyle/>
          <a:p>
            <a:r>
              <a:rPr lang="en-US" dirty="0"/>
              <a:t>The period of the bridge = 0.12884 seconds which is reasonable. </a:t>
            </a:r>
            <a:endParaRPr lang="en-GB" dirty="0"/>
          </a:p>
          <a:p>
            <a:pPr marL="0" indent="0">
              <a:buNone/>
            </a:pPr>
            <a:endParaRPr lang="en-US" dirty="0"/>
          </a:p>
          <a:p>
            <a:pPr marL="0" indent="0">
              <a:buNone/>
            </a:pPr>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122</a:t>
            </a:fld>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914399" y="2687782"/>
            <a:ext cx="9162473" cy="3668569"/>
          </a:xfrm>
          <a:prstGeom prst="rect">
            <a:avLst/>
          </a:prstGeom>
        </p:spPr>
      </p:pic>
    </p:spTree>
    <p:extLst>
      <p:ext uri="{BB962C8B-B14F-4D97-AF65-F5344CB8AC3E}">
        <p14:creationId xmlns:p14="http://schemas.microsoft.com/office/powerpoint/2010/main" val="424780332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7856" y="624110"/>
            <a:ext cx="8911687" cy="1280890"/>
          </a:xfrm>
        </p:spPr>
        <p:txBody>
          <a:bodyPr/>
          <a:lstStyle/>
          <a:p>
            <a:r>
              <a:rPr lang="en-US" dirty="0"/>
              <a:t>Connections </a:t>
            </a:r>
            <a:endParaRPr lang="en-GB" dirty="0"/>
          </a:p>
        </p:txBody>
      </p:sp>
      <p:sp>
        <p:nvSpPr>
          <p:cNvPr id="3" name="Content Placeholder 2"/>
          <p:cNvSpPr>
            <a:spLocks noGrp="1"/>
          </p:cNvSpPr>
          <p:nvPr>
            <p:ph idx="1"/>
          </p:nvPr>
        </p:nvSpPr>
        <p:spPr/>
        <p:txBody>
          <a:bodyPr/>
          <a:lstStyle/>
          <a:p>
            <a:r>
              <a:rPr lang="en-US" dirty="0"/>
              <a:t>Only two sample connections where designed</a:t>
            </a:r>
          </a:p>
          <a:p>
            <a:r>
              <a:rPr lang="en-US" dirty="0"/>
              <a:t>The first connection was designed on RAM connections.</a:t>
            </a:r>
          </a:p>
          <a:p>
            <a:r>
              <a:rPr lang="en-US" dirty="0"/>
              <a:t>The second connection was designed manually.</a:t>
            </a:r>
          </a:p>
          <a:p>
            <a:r>
              <a:rPr lang="en-US" dirty="0"/>
              <a:t>The methodology that will be followed in the steel bridge design is to choose the most critical connections design them manually and compare the calculations to the RAM connections check values.</a:t>
            </a:r>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123</a:t>
            </a:fld>
            <a:endParaRPr lang="en-US" dirty="0"/>
          </a:p>
        </p:txBody>
      </p:sp>
    </p:spTree>
    <p:extLst>
      <p:ext uri="{BB962C8B-B14F-4D97-AF65-F5344CB8AC3E}">
        <p14:creationId xmlns:p14="http://schemas.microsoft.com/office/powerpoint/2010/main" val="108450461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4629" y="586414"/>
            <a:ext cx="10972800" cy="1708543"/>
          </a:xfrm>
        </p:spPr>
        <p:txBody>
          <a:bodyPr>
            <a:normAutofit/>
          </a:bodyPr>
          <a:lstStyle/>
          <a:p>
            <a:r>
              <a:rPr lang="en-US" sz="3200" b="1" dirty="0"/>
              <a:t>Connection 1 (truss members connection)</a:t>
            </a:r>
            <a:r>
              <a:rPr lang="en-GB" sz="3200" b="1" dirty="0"/>
              <a:t/>
            </a:r>
            <a:br>
              <a:rPr lang="en-GB" sz="3200" b="1" dirty="0"/>
            </a:br>
            <a:endParaRPr lang="en-GB" sz="3200"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27694" y="2017469"/>
            <a:ext cx="3208597" cy="4168501"/>
          </a:xfrm>
          <a:prstGeom prst="rect">
            <a:avLst/>
          </a:prstGeom>
        </p:spPr>
      </p:pic>
      <p:sp>
        <p:nvSpPr>
          <p:cNvPr id="4" name="Slide Number Placeholder 3"/>
          <p:cNvSpPr>
            <a:spLocks noGrp="1"/>
          </p:cNvSpPr>
          <p:nvPr>
            <p:ph type="sldNum" sz="quarter" idx="12"/>
          </p:nvPr>
        </p:nvSpPr>
        <p:spPr/>
        <p:txBody>
          <a:bodyPr/>
          <a:lstStyle/>
          <a:p>
            <a:fld id="{D57F1E4F-1CFF-5643-939E-217C01CDF565}" type="slidenum">
              <a:rPr lang="en-US" smtClean="0"/>
              <a:pPr/>
              <a:t>124</a:t>
            </a:fld>
            <a:endParaRPr lang="en-US" dirty="0"/>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4387330" y="2017469"/>
            <a:ext cx="3417339" cy="3330386"/>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8312727" y="2017469"/>
            <a:ext cx="3202305" cy="3330386"/>
          </a:xfrm>
          <a:prstGeom prst="rect">
            <a:avLst/>
          </a:prstGeom>
        </p:spPr>
      </p:pic>
    </p:spTree>
    <p:extLst>
      <p:ext uri="{BB962C8B-B14F-4D97-AF65-F5344CB8AC3E}">
        <p14:creationId xmlns:p14="http://schemas.microsoft.com/office/powerpoint/2010/main" val="412582763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70180" y="787782"/>
            <a:ext cx="10521820" cy="1431452"/>
          </a:xfrm>
        </p:spPr>
        <p:txBody>
          <a:bodyPr>
            <a:noAutofit/>
          </a:bodyPr>
          <a:lstStyle/>
          <a:p>
            <a:r>
              <a:rPr lang="en-US" sz="1800" dirty="0">
                <a:solidFill>
                  <a:schemeClr val="tx1"/>
                </a:solidFill>
              </a:rPr>
              <a:t>**load vs capacity ratio = 0.21 which means the connections can withstand the subjected load. And the ratio is highlighted in green which means that the connection is designed according to the standard dimension from the AISC 2016 LRFD code.</a:t>
            </a:r>
            <a:r>
              <a:rPr lang="en-GB" sz="2000" dirty="0">
                <a:solidFill>
                  <a:schemeClr val="tx1"/>
                </a:solidFill>
              </a:rPr>
              <a:t/>
            </a:r>
            <a:br>
              <a:rPr lang="en-GB" sz="2000" dirty="0">
                <a:solidFill>
                  <a:schemeClr val="tx1"/>
                </a:solidFill>
              </a:rPr>
            </a:br>
            <a:endParaRPr lang="en-GB" sz="2000"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125</a:t>
            </a:fld>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711200" y="2071396"/>
            <a:ext cx="5722100" cy="4659423"/>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520386" y="2136711"/>
            <a:ext cx="5274310" cy="4594108"/>
          </a:xfrm>
          <a:prstGeom prst="rect">
            <a:avLst/>
          </a:prstGeom>
        </p:spPr>
      </p:pic>
    </p:spTree>
    <p:extLst>
      <p:ext uri="{BB962C8B-B14F-4D97-AF65-F5344CB8AC3E}">
        <p14:creationId xmlns:p14="http://schemas.microsoft.com/office/powerpoint/2010/main" val="107050743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8645" y="615806"/>
            <a:ext cx="10972800" cy="709076"/>
          </a:xfrm>
        </p:spPr>
        <p:txBody>
          <a:bodyPr>
            <a:normAutofit/>
          </a:bodyPr>
          <a:lstStyle/>
          <a:p>
            <a:r>
              <a:rPr lang="en-US" dirty="0"/>
              <a:t>RAM CHECKS cont.</a:t>
            </a:r>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126</a:t>
            </a:fld>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89181" y="1743219"/>
            <a:ext cx="5819256" cy="4613132"/>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308437" y="1743219"/>
            <a:ext cx="5274310" cy="4613132"/>
          </a:xfrm>
          <a:prstGeom prst="rect">
            <a:avLst/>
          </a:prstGeom>
        </p:spPr>
      </p:pic>
    </p:spTree>
    <p:extLst>
      <p:ext uri="{BB962C8B-B14F-4D97-AF65-F5344CB8AC3E}">
        <p14:creationId xmlns:p14="http://schemas.microsoft.com/office/powerpoint/2010/main" val="217942234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512" y="648105"/>
            <a:ext cx="10972800" cy="847621"/>
          </a:xfrm>
        </p:spPr>
        <p:txBody>
          <a:bodyPr/>
          <a:lstStyle/>
          <a:p>
            <a:r>
              <a:rPr lang="en-US" dirty="0"/>
              <a:t>Connection 2 (purlins and beams)</a:t>
            </a:r>
            <a:endParaRPr lang="en-GB" dirty="0"/>
          </a:p>
        </p:txBody>
      </p:sp>
      <p:sp>
        <p:nvSpPr>
          <p:cNvPr id="3" name="Content Placeholder 2"/>
          <p:cNvSpPr>
            <a:spLocks noGrp="1"/>
          </p:cNvSpPr>
          <p:nvPr>
            <p:ph idx="1"/>
          </p:nvPr>
        </p:nvSpPr>
        <p:spPr/>
        <p:txBody>
          <a:bodyPr/>
          <a:lstStyle/>
          <a:p>
            <a:r>
              <a:rPr lang="en-US" dirty="0"/>
              <a:t>HSS sections were used with a line of weld = 10 cm </a:t>
            </a:r>
            <a:endParaRPr lang="en-GB" dirty="0"/>
          </a:p>
          <a:p>
            <a:pPr marL="0" indent="0">
              <a:buNone/>
            </a:pPr>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127</a:t>
            </a:fld>
            <a:endParaRPr lang="en-US" dirty="0"/>
          </a:p>
        </p:txBody>
      </p:sp>
      <p:pic>
        <p:nvPicPr>
          <p:cNvPr id="5" name="صورة 18" descr="37.PNG"/>
          <p:cNvPicPr/>
          <p:nvPr/>
        </p:nvPicPr>
        <p:blipFill>
          <a:blip r:embed="rId2"/>
          <a:stretch>
            <a:fillRect/>
          </a:stretch>
        </p:blipFill>
        <p:spPr>
          <a:xfrm>
            <a:off x="7534938" y="3122612"/>
            <a:ext cx="3373207" cy="2807133"/>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435114" y="3178073"/>
            <a:ext cx="5274310" cy="2696210"/>
          </a:xfrm>
          <a:prstGeom prst="rect">
            <a:avLst/>
          </a:prstGeom>
        </p:spPr>
      </p:pic>
    </p:spTree>
    <p:extLst>
      <p:ext uri="{BB962C8B-B14F-4D97-AF65-F5344CB8AC3E}">
        <p14:creationId xmlns:p14="http://schemas.microsoft.com/office/powerpoint/2010/main" val="185315031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1383" y="677962"/>
            <a:ext cx="10972800" cy="718312"/>
          </a:xfrm>
        </p:spPr>
        <p:txBody>
          <a:bodyPr>
            <a:normAutofit/>
          </a:bodyPr>
          <a:lstStyle/>
          <a:p>
            <a:r>
              <a:rPr lang="en-US" dirty="0"/>
              <a:t>Checks </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b="1" u="sng" dirty="0"/>
                  <a:t>SHEAR:</a:t>
                </a:r>
                <a:endParaRPr lang="en-GB" dirty="0"/>
              </a:p>
              <a:p>
                <a:r>
                  <a:rPr lang="en-US" dirty="0"/>
                  <a:t> Design shear =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 </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6</m:t>
                    </m:r>
                    <m:r>
                      <a:rPr lang="en-US" i="1">
                        <a:latin typeface="Cambria Math" panose="02040503050406030204" pitchFamily="18" charset="0"/>
                      </a:rPr>
                      <m:t>  </m:t>
                    </m:r>
                    <m:r>
                      <a:rPr lang="en-US" i="1">
                        <a:latin typeface="Cambria Math" panose="02040503050406030204" pitchFamily="18" charset="0"/>
                      </a:rPr>
                      <m:t>𝐹𝐸</m:t>
                    </m:r>
                    <m:r>
                      <a:rPr lang="en-US" i="1">
                        <a:latin typeface="Cambria Math" panose="02040503050406030204" pitchFamily="18" charset="0"/>
                      </a:rPr>
                      <m:t>70</m:t>
                    </m:r>
                    <m:r>
                      <a:rPr lang="en-US" i="1">
                        <a:latin typeface="Cambria Math" panose="02040503050406030204" pitchFamily="18" charset="0"/>
                      </a:rPr>
                      <m:t> </m:t>
                    </m:r>
                    <m:r>
                      <a:rPr lang="en-US" i="1">
                        <a:latin typeface="Cambria Math" panose="02040503050406030204" pitchFamily="18" charset="0"/>
                      </a:rPr>
                      <m:t>𝐴𝑊</m:t>
                    </m:r>
                  </m:oMath>
                </a14:m>
                <a:endParaRPr lang="en-GB" dirty="0"/>
              </a:p>
              <a:p>
                <a:r>
                  <a:rPr lang="en-US" dirty="0"/>
                  <a:t>=0.75</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6</m:t>
                    </m:r>
                    <m:r>
                      <a:rPr lang="en-US" i="1">
                        <a:latin typeface="Cambria Math" panose="02040503050406030204" pitchFamily="18" charset="0"/>
                      </a:rPr>
                      <m:t>×</m:t>
                    </m:r>
                    <m:r>
                      <a:rPr lang="en-US" i="1">
                        <a:latin typeface="Cambria Math" panose="02040503050406030204" pitchFamily="18" charset="0"/>
                      </a:rPr>
                      <m:t>70</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707</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006</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9</m:t>
                    </m:r>
                    <m:r>
                      <a:rPr lang="en-US" i="1">
                        <a:latin typeface="Cambria Math" panose="02040503050406030204" pitchFamily="18" charset="0"/>
                      </a:rPr>
                      <m:t>.</m:t>
                    </m:r>
                    <m:r>
                      <a:rPr lang="en-US" i="1">
                        <a:latin typeface="Cambria Math" panose="02040503050406030204" pitchFamily="18" charset="0"/>
                      </a:rPr>
                      <m:t>35</m:t>
                    </m:r>
                    <m:r>
                      <a:rPr lang="en-US" i="1">
                        <a:latin typeface="Cambria Math" panose="02040503050406030204" pitchFamily="18" charset="0"/>
                      </a:rPr>
                      <m:t>&gt;</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1</m:t>
                    </m:r>
                    <m:r>
                      <a:rPr lang="en-US" b="0" i="1" smtClean="0">
                        <a:latin typeface="Cambria Math" panose="02040503050406030204" pitchFamily="18" charset="0"/>
                      </a:rPr>
                      <m:t>⇒ </m:t>
                    </m:r>
                    <m:r>
                      <a:rPr lang="en-US" i="1">
                        <a:latin typeface="Cambria Math" panose="02040503050406030204" pitchFamily="18" charset="0"/>
                      </a:rPr>
                      <m:t>𝑂𝐾</m:t>
                    </m:r>
                  </m:oMath>
                </a14:m>
                <a:endParaRPr lang="en-GB" dirty="0"/>
              </a:p>
              <a:p>
                <a:r>
                  <a:rPr lang="en-US" b="1" u="sng" dirty="0"/>
                  <a:t>Check base metal yielding:</a:t>
                </a:r>
                <a:endParaRPr lang="en-GB" dirty="0"/>
              </a:p>
              <a:p>
                <a:r>
                  <a:rPr lang="en-US" dirty="0"/>
                  <a:t>0.6</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9</m:t>
                    </m:r>
                    <m:r>
                      <a:rPr lang="en-US" i="1">
                        <a:latin typeface="Cambria Math" panose="02040503050406030204" pitchFamily="18" charset="0"/>
                      </a:rPr>
                      <m:t>×</m:t>
                    </m:r>
                    <m:r>
                      <a:rPr lang="en-US" i="1">
                        <a:latin typeface="Cambria Math" panose="02040503050406030204" pitchFamily="18" charset="0"/>
                      </a:rPr>
                      <m:t>248</m:t>
                    </m:r>
                    <m:r>
                      <a:rPr lang="en-US" i="1">
                        <a:latin typeface="Cambria Math" panose="02040503050406030204" pitchFamily="18" charset="0"/>
                      </a:rPr>
                      <m:t>×</m:t>
                    </m:r>
                    <m:r>
                      <a:rPr lang="en-US" i="1">
                        <a:latin typeface="Cambria Math" panose="02040503050406030204" pitchFamily="18" charset="0"/>
                      </a:rPr>
                      <m:t>002</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26</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𝑘𝑛</m:t>
                    </m:r>
                    <m:r>
                      <a:rPr lang="en-US" i="1">
                        <a:latin typeface="Cambria Math" panose="02040503050406030204" pitchFamily="18" charset="0"/>
                      </a:rPr>
                      <m:t>&gt;</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1</m:t>
                    </m:r>
                    <m:r>
                      <a:rPr lang="en-US" b="0" i="1" smtClean="0">
                        <a:latin typeface="Cambria Math" panose="02040503050406030204" pitchFamily="18" charset="0"/>
                      </a:rPr>
                      <m:t>⇒</m:t>
                    </m:r>
                    <m:r>
                      <a:rPr lang="en-US" b="0" i="1" smtClean="0">
                        <a:latin typeface="Cambria Math" panose="02040503050406030204" pitchFamily="18" charset="0"/>
                      </a:rPr>
                      <m:t>𝑜𝑘</m:t>
                    </m:r>
                  </m:oMath>
                </a14:m>
                <a:endParaRPr lang="en-GB" dirty="0"/>
              </a:p>
              <a:p>
                <a:pPr marL="0" indent="0">
                  <a:buNone/>
                </a:pPr>
                <a:endParaRPr lang="en-US" dirty="0"/>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67" t="-1250"/>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D57F1E4F-1CFF-5643-939E-217C01CDF565}" type="slidenum">
              <a:rPr lang="en-US" smtClean="0"/>
              <a:pPr/>
              <a:t>128</a:t>
            </a:fld>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068945" y="4898391"/>
            <a:ext cx="7800283" cy="1179136"/>
          </a:xfrm>
          <a:prstGeom prst="rect">
            <a:avLst/>
          </a:prstGeom>
        </p:spPr>
      </p:pic>
    </p:spTree>
    <p:extLst>
      <p:ext uri="{BB962C8B-B14F-4D97-AF65-F5344CB8AC3E}">
        <p14:creationId xmlns:p14="http://schemas.microsoft.com/office/powerpoint/2010/main" val="96162612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129</a:t>
            </a:fld>
            <a:endParaRPr lang="en-US" dirty="0"/>
          </a:p>
        </p:txBody>
      </p:sp>
      <p:sp>
        <p:nvSpPr>
          <p:cNvPr id="5" name="Rectangle 4"/>
          <p:cNvSpPr/>
          <p:nvPr/>
        </p:nvSpPr>
        <p:spPr>
          <a:xfrm>
            <a:off x="2527332" y="970344"/>
            <a:ext cx="7100021" cy="1754326"/>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**ANY QUESTIONS ?! </a:t>
            </a:r>
            <a:r>
              <a:rPr lang="en-US" sz="5400" b="1" dirty="0">
                <a:ln w="22225">
                  <a:solidFill>
                    <a:schemeClr val="accent2"/>
                  </a:solidFill>
                  <a:prstDash val="solid"/>
                </a:ln>
                <a:solidFill>
                  <a:schemeClr val="accent2">
                    <a:lumMod val="40000"/>
                    <a:lumOff val="60000"/>
                  </a:schemeClr>
                </a:solidFill>
              </a:rPr>
              <a:t/>
            </a:r>
            <a:br>
              <a:rPr lang="en-US" sz="5400" b="1" dirty="0">
                <a:ln w="22225">
                  <a:solidFill>
                    <a:schemeClr val="accent2"/>
                  </a:solidFill>
                  <a:prstDash val="solid"/>
                </a:ln>
                <a:solidFill>
                  <a:schemeClr val="accent2">
                    <a:lumMod val="40000"/>
                    <a:lumOff val="60000"/>
                  </a:schemeClr>
                </a:solidFill>
              </a:rPr>
            </a:br>
            <a:r>
              <a:rPr lang="ar-JO" sz="5400" b="1" dirty="0" smtClean="0">
                <a:ln w="22225">
                  <a:solidFill>
                    <a:schemeClr val="accent2"/>
                  </a:solidFill>
                  <a:prstDash val="solid"/>
                </a:ln>
                <a:solidFill>
                  <a:schemeClr val="accent2">
                    <a:lumMod val="40000"/>
                    <a:lumOff val="60000"/>
                  </a:schemeClr>
                </a:solidFill>
              </a:rPr>
              <a:t>يا رب لاء !!</a:t>
            </a:r>
            <a:endParaRPr lang="en-US" sz="5400" b="1" cap="none" spc="0" dirty="0">
              <a:ln w="22225">
                <a:solidFill>
                  <a:schemeClr val="accent2"/>
                </a:solidFill>
                <a:prstDash val="solid"/>
              </a:ln>
              <a:solidFill>
                <a:schemeClr val="accent2">
                  <a:lumMod val="40000"/>
                  <a:lumOff val="60000"/>
                </a:schemeClr>
              </a:solidFill>
              <a:effectLs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1029" y="2948474"/>
            <a:ext cx="5822222" cy="3638940"/>
          </a:xfrm>
          <a:prstGeom prst="rect">
            <a:avLst/>
          </a:prstGeom>
        </p:spPr>
      </p:pic>
    </p:spTree>
    <p:extLst>
      <p:ext uri="{BB962C8B-B14F-4D97-AF65-F5344CB8AC3E}">
        <p14:creationId xmlns:p14="http://schemas.microsoft.com/office/powerpoint/2010/main" val="2010402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13</a:t>
            </a:fld>
            <a:endParaRPr lang="en-US" dirty="0"/>
          </a:p>
        </p:txBody>
      </p:sp>
      <p:sp>
        <p:nvSpPr>
          <p:cNvPr id="8"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Loads</a:t>
            </a:r>
            <a:endParaRPr lang="ar-SA" sz="4800" b="1" dirty="0">
              <a:latin typeface="Bell MT" pitchFamily="18" charset="0"/>
              <a:ea typeface="+mj-ea"/>
            </a:endParaRPr>
          </a:p>
        </p:txBody>
      </p:sp>
      <p:pic>
        <p:nvPicPr>
          <p:cNvPr id="2050" name="Picture 2"/>
          <p:cNvPicPr>
            <a:picLocks noChangeAspect="1" noChangeArrowheads="1"/>
          </p:cNvPicPr>
          <p:nvPr/>
        </p:nvPicPr>
        <p:blipFill>
          <a:blip r:embed="rId2"/>
          <a:srcRect/>
          <a:stretch>
            <a:fillRect/>
          </a:stretch>
        </p:blipFill>
        <p:spPr bwMode="auto">
          <a:xfrm>
            <a:off x="2495006" y="1358537"/>
            <a:ext cx="7498080" cy="4663440"/>
          </a:xfrm>
          <a:prstGeom prst="rect">
            <a:avLst/>
          </a:prstGeom>
          <a:noFill/>
          <a:ln w="9525">
            <a:noFill/>
            <a:miter lim="800000"/>
            <a:headEnd/>
            <a:tailEnd/>
          </a:ln>
          <a:effectLst/>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130</a:t>
            </a:fld>
            <a:endParaRPr lang="en-US" dirty="0"/>
          </a:p>
        </p:txBody>
      </p:sp>
      <p:sp>
        <p:nvSpPr>
          <p:cNvPr id="5" name="Rectangle 4"/>
          <p:cNvSpPr/>
          <p:nvPr/>
        </p:nvSpPr>
        <p:spPr>
          <a:xfrm>
            <a:off x="2353631" y="2967335"/>
            <a:ext cx="7484741"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Thank You Very Much</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940022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5122" name="Picture 2"/>
          <p:cNvPicPr>
            <a:picLocks noChangeAspect="1" noChangeArrowheads="1"/>
          </p:cNvPicPr>
          <p:nvPr/>
        </p:nvPicPr>
        <p:blipFill>
          <a:blip r:embed="rId2"/>
          <a:srcRect/>
          <a:stretch>
            <a:fillRect/>
          </a:stretch>
        </p:blipFill>
        <p:spPr bwMode="auto">
          <a:xfrm>
            <a:off x="878840" y="2038351"/>
            <a:ext cx="9527223" cy="3073977"/>
          </a:xfrm>
          <a:prstGeom prst="rect">
            <a:avLst/>
          </a:prstGeom>
          <a:noFill/>
          <a:ln w="9525">
            <a:noFill/>
            <a:miter lim="800000"/>
            <a:headEnd/>
            <a:tailEnd/>
          </a:ln>
          <a:effectLst/>
        </p:spPr>
      </p:pic>
      <p:sp>
        <p:nvSpPr>
          <p:cNvPr id="5"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Live load</a:t>
            </a:r>
            <a:endParaRPr lang="ar-SA" sz="4800" b="1" dirty="0">
              <a:latin typeface="Bell MT" pitchFamily="18" charset="0"/>
              <a:ea typeface="+mj-ea"/>
            </a:endParaRPr>
          </a:p>
        </p:txBody>
      </p:sp>
    </p:spTree>
    <p:extLst>
      <p:ext uri="{BB962C8B-B14F-4D97-AF65-F5344CB8AC3E}">
        <p14:creationId xmlns:p14="http://schemas.microsoft.com/office/powerpoint/2010/main" val="366355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15</a:t>
            </a:fld>
            <a:endParaRPr lang="en-US" dirty="0"/>
          </a:p>
        </p:txBody>
      </p:sp>
      <p:sp>
        <p:nvSpPr>
          <p:cNvPr id="5"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Super Imposed loads</a:t>
            </a:r>
            <a:endParaRPr lang="ar-SA" sz="4800" b="1" dirty="0">
              <a:latin typeface="Bell MT" pitchFamily="18" charset="0"/>
              <a:ea typeface="+mj-ea"/>
            </a:endParaRPr>
          </a:p>
        </p:txBody>
      </p:sp>
      <p:pic>
        <p:nvPicPr>
          <p:cNvPr id="6"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67034"/>
            <a:ext cx="6871855" cy="3621149"/>
          </a:xfrm>
          <a:prstGeom prst="rect">
            <a:avLst/>
          </a:prstGeom>
          <a:noFill/>
          <a:ln w="9525">
            <a:noFill/>
            <a:miter lim="800000"/>
            <a:headEnd/>
            <a:tailEnd/>
          </a:ln>
        </p:spPr>
      </p:pic>
      <p:pic>
        <p:nvPicPr>
          <p:cNvPr id="7" name="Picture 7"/>
          <p:cNvPicPr/>
          <p:nvPr/>
        </p:nvPicPr>
        <p:blipFill>
          <a:blip r:embed="rId3"/>
          <a:srcRect/>
          <a:stretch>
            <a:fillRect/>
          </a:stretch>
        </p:blipFill>
        <p:spPr bwMode="auto">
          <a:xfrm>
            <a:off x="7994073" y="1468582"/>
            <a:ext cx="2937164" cy="4505325"/>
          </a:xfrm>
          <a:prstGeom prst="rect">
            <a:avLst/>
          </a:prstGeom>
          <a:noFill/>
          <a:ln w="9525">
            <a:noFill/>
            <a:miter lim="800000"/>
            <a:headEnd/>
            <a:tailEnd/>
          </a:ln>
        </p:spPr>
      </p:pic>
    </p:spTree>
    <p:extLst>
      <p:ext uri="{BB962C8B-B14F-4D97-AF65-F5344CB8AC3E}">
        <p14:creationId xmlns:p14="http://schemas.microsoft.com/office/powerpoint/2010/main" val="366355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6146" name="Picture 2"/>
          <p:cNvPicPr>
            <a:picLocks noChangeAspect="1" noChangeArrowheads="1"/>
          </p:cNvPicPr>
          <p:nvPr/>
        </p:nvPicPr>
        <p:blipFill>
          <a:blip r:embed="rId2"/>
          <a:srcRect/>
          <a:stretch>
            <a:fillRect/>
          </a:stretch>
        </p:blipFill>
        <p:spPr bwMode="auto">
          <a:xfrm>
            <a:off x="954285" y="1543049"/>
            <a:ext cx="9893824" cy="4262006"/>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17</a:t>
            </a:fld>
            <a:endParaRPr lang="en-US" dirty="0"/>
          </a:p>
        </p:txBody>
      </p:sp>
      <p:sp>
        <p:nvSpPr>
          <p:cNvPr id="5"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Partitions loads</a:t>
            </a:r>
            <a:endParaRPr lang="ar-SA" sz="4800" b="1" dirty="0">
              <a:latin typeface="Bell MT" pitchFamily="18" charset="0"/>
              <a:ea typeface="+mj-ea"/>
            </a:endParaRPr>
          </a:p>
        </p:txBody>
      </p:sp>
      <p:pic>
        <p:nvPicPr>
          <p:cNvPr id="7171" name="Picture 3"/>
          <p:cNvPicPr>
            <a:picLocks noChangeAspect="1" noChangeArrowheads="1"/>
          </p:cNvPicPr>
          <p:nvPr/>
        </p:nvPicPr>
        <p:blipFill>
          <a:blip r:embed="rId2"/>
          <a:srcRect/>
          <a:stretch>
            <a:fillRect/>
          </a:stretch>
        </p:blipFill>
        <p:spPr bwMode="auto">
          <a:xfrm>
            <a:off x="457202" y="1288471"/>
            <a:ext cx="7952508" cy="5153892"/>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a:srcRect/>
          <a:stretch>
            <a:fillRect/>
          </a:stretch>
        </p:blipFill>
        <p:spPr bwMode="auto">
          <a:xfrm>
            <a:off x="8473785" y="1715366"/>
            <a:ext cx="3524251" cy="1983798"/>
          </a:xfrm>
          <a:prstGeom prst="rect">
            <a:avLst/>
          </a:prstGeom>
          <a:noFill/>
          <a:ln w="9525">
            <a:noFill/>
            <a:miter lim="800000"/>
            <a:headEnd/>
            <a:tailEnd/>
          </a:ln>
          <a:effectLst/>
        </p:spPr>
      </p:pic>
    </p:spTree>
    <p:extLst>
      <p:ext uri="{BB962C8B-B14F-4D97-AF65-F5344CB8AC3E}">
        <p14:creationId xmlns:p14="http://schemas.microsoft.com/office/powerpoint/2010/main" val="366355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18</a:t>
            </a:fld>
            <a:endParaRPr lang="en-US" dirty="0"/>
          </a:p>
        </p:txBody>
      </p:sp>
      <p:sp>
        <p:nvSpPr>
          <p:cNvPr id="5"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External walls</a:t>
            </a:r>
            <a:endParaRPr lang="ar-SA" sz="4800" b="1" dirty="0">
              <a:latin typeface="Bell MT" pitchFamily="18" charset="0"/>
              <a:ea typeface="+mj-ea"/>
            </a:endParaRPr>
          </a:p>
        </p:txBody>
      </p:sp>
      <p:pic>
        <p:nvPicPr>
          <p:cNvPr id="8194" name="Picture 2"/>
          <p:cNvPicPr>
            <a:picLocks noChangeAspect="1" noChangeArrowheads="1"/>
          </p:cNvPicPr>
          <p:nvPr/>
        </p:nvPicPr>
        <p:blipFill>
          <a:blip r:embed="rId2"/>
          <a:srcRect/>
          <a:stretch>
            <a:fillRect/>
          </a:stretch>
        </p:blipFill>
        <p:spPr bwMode="auto">
          <a:xfrm>
            <a:off x="304800" y="1222662"/>
            <a:ext cx="6511635" cy="5219702"/>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7414349" y="1824904"/>
            <a:ext cx="3724707" cy="1749569"/>
          </a:xfrm>
          <a:prstGeom prst="rect">
            <a:avLst/>
          </a:prstGeom>
          <a:noFill/>
          <a:ln w="9525">
            <a:noFill/>
            <a:miter lim="800000"/>
            <a:headEnd/>
            <a:tailEnd/>
          </a:ln>
          <a:effectLst/>
        </p:spPr>
      </p:pic>
    </p:spTree>
    <p:extLst>
      <p:ext uri="{BB962C8B-B14F-4D97-AF65-F5344CB8AC3E}">
        <p14:creationId xmlns:p14="http://schemas.microsoft.com/office/powerpoint/2010/main" val="366355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19</a:t>
            </a:fld>
            <a:endParaRPr lang="en-US" dirty="0"/>
          </a:p>
        </p:txBody>
      </p:sp>
      <p:sp>
        <p:nvSpPr>
          <p:cNvPr id="5" name="عنوان 1"/>
          <p:cNvSpPr txBox="1">
            <a:spLocks/>
          </p:cNvSpPr>
          <p:nvPr/>
        </p:nvSpPr>
        <p:spPr>
          <a:xfrm>
            <a:off x="1981200" y="274638"/>
            <a:ext cx="8229600" cy="1143000"/>
          </a:xfrm>
          <a:prstGeom prst="rect">
            <a:avLst/>
          </a:prstGeom>
        </p:spPr>
        <p:txBody>
          <a:bodyPr>
            <a:normAutofit/>
          </a:bodyPr>
          <a:lstStyle/>
          <a:p>
            <a:pPr algn="ctr" defTabSz="914400">
              <a:spcBef>
                <a:spcPct val="0"/>
              </a:spcBef>
              <a:defRPr/>
            </a:pPr>
            <a:r>
              <a:rPr lang="en-US" sz="4800" b="1" dirty="0">
                <a:latin typeface="Bell MT" pitchFamily="18" charset="0"/>
                <a:ea typeface="+mj-ea"/>
              </a:rPr>
              <a:t>Load combinations</a:t>
            </a:r>
            <a:endParaRPr lang="ar-SA" sz="4800" b="1" dirty="0">
              <a:latin typeface="Bell MT" pitchFamily="18" charset="0"/>
              <a:ea typeface="+mj-ea"/>
            </a:endParaRPr>
          </a:p>
        </p:txBody>
      </p:sp>
      <p:pic>
        <p:nvPicPr>
          <p:cNvPr id="3074" name="Picture 2"/>
          <p:cNvPicPr>
            <a:picLocks noChangeAspect="1" noChangeArrowheads="1"/>
          </p:cNvPicPr>
          <p:nvPr/>
        </p:nvPicPr>
        <p:blipFill>
          <a:blip r:embed="rId2"/>
          <a:srcRect/>
          <a:stretch>
            <a:fillRect/>
          </a:stretch>
        </p:blipFill>
        <p:spPr bwMode="auto">
          <a:xfrm>
            <a:off x="1881050" y="1653676"/>
            <a:ext cx="7876903" cy="885825"/>
          </a:xfrm>
          <a:prstGeom prst="rect">
            <a:avLst/>
          </a:prstGeom>
          <a:noFill/>
          <a:ln w="9525">
            <a:noFill/>
            <a:miter lim="800000"/>
            <a:headEnd/>
            <a:tailEnd/>
          </a:ln>
          <a:effectLst/>
        </p:spPr>
      </p:pic>
      <p:pic>
        <p:nvPicPr>
          <p:cNvPr id="7" name="صورة 6" descr="48425472_265475980791347_4099665645468123136_n.png"/>
          <p:cNvPicPr>
            <a:picLocks noChangeAspect="1"/>
          </p:cNvPicPr>
          <p:nvPr/>
        </p:nvPicPr>
        <p:blipFill>
          <a:blip r:embed="rId3"/>
          <a:stretch>
            <a:fillRect/>
          </a:stretch>
        </p:blipFill>
        <p:spPr>
          <a:xfrm>
            <a:off x="1967504" y="2675216"/>
            <a:ext cx="5179376" cy="3412075"/>
          </a:xfrm>
          <a:prstGeom prst="rect">
            <a:avLst/>
          </a:prstGeom>
        </p:spPr>
      </p:pic>
    </p:spTree>
    <p:extLst>
      <p:ext uri="{BB962C8B-B14F-4D97-AF65-F5344CB8AC3E}">
        <p14:creationId xmlns:p14="http://schemas.microsoft.com/office/powerpoint/2010/main" val="366355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71500" indent="-571500" rtl="0">
              <a:buFont typeface="Wingdings" panose="05000000000000000000" pitchFamily="2" charset="2"/>
              <a:buChar char="Ø"/>
            </a:pPr>
            <a:r>
              <a:rPr lang="en-US" dirty="0"/>
              <a:t>Outline:</a:t>
            </a:r>
            <a:br>
              <a:rPr lang="en-US" dirty="0"/>
            </a:br>
            <a:endParaRPr lang="ar-SA" dirty="0"/>
          </a:p>
        </p:txBody>
      </p:sp>
      <p:sp>
        <p:nvSpPr>
          <p:cNvPr id="3" name="Content Placeholder 2"/>
          <p:cNvSpPr>
            <a:spLocks noGrp="1"/>
          </p:cNvSpPr>
          <p:nvPr>
            <p:ph idx="1"/>
          </p:nvPr>
        </p:nvSpPr>
        <p:spPr>
          <a:xfrm>
            <a:off x="824248" y="1468192"/>
            <a:ext cx="9225605" cy="4780207"/>
          </a:xfrm>
        </p:spPr>
        <p:txBody>
          <a:bodyPr>
            <a:normAutofit/>
          </a:bodyPr>
          <a:lstStyle/>
          <a:p>
            <a:pPr algn="l" rtl="0"/>
            <a:r>
              <a:rPr lang="en-US" sz="2800" dirty="0"/>
              <a:t>Introduction.</a:t>
            </a:r>
          </a:p>
          <a:p>
            <a:pPr algn="l" rtl="0"/>
            <a:r>
              <a:rPr lang="en-US" sz="2800" dirty="0"/>
              <a:t>Block 1.</a:t>
            </a:r>
          </a:p>
          <a:p>
            <a:pPr algn="l" rtl="0"/>
            <a:r>
              <a:rPr lang="en-US" sz="2800" dirty="0"/>
              <a:t>Block 2.</a:t>
            </a:r>
          </a:p>
          <a:p>
            <a:pPr algn="l" rtl="0"/>
            <a:r>
              <a:rPr lang="en-US" sz="2800" dirty="0"/>
              <a:t>Block 3.</a:t>
            </a:r>
          </a:p>
          <a:p>
            <a:pPr algn="l" rtl="0"/>
            <a:r>
              <a:rPr lang="en-US" sz="2800" dirty="0"/>
              <a:t>Steel bridge.</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pic>
        <p:nvPicPr>
          <p:cNvPr id="5" name="صورة 4" descr="32696531_1533744786747389_647501865021341696_n.jpg"/>
          <p:cNvPicPr>
            <a:picLocks noChangeAspect="1"/>
          </p:cNvPicPr>
          <p:nvPr/>
        </p:nvPicPr>
        <p:blipFill>
          <a:blip r:embed="rId2"/>
          <a:stretch>
            <a:fillRect/>
          </a:stretch>
        </p:blipFill>
        <p:spPr>
          <a:xfrm>
            <a:off x="4308765" y="1476902"/>
            <a:ext cx="7291052" cy="5095492"/>
          </a:xfrm>
          <a:prstGeom prst="rect">
            <a:avLst/>
          </a:prstGeom>
        </p:spPr>
      </p:pic>
    </p:spTree>
    <p:extLst>
      <p:ext uri="{BB962C8B-B14F-4D97-AF65-F5344CB8AC3E}">
        <p14:creationId xmlns:p14="http://schemas.microsoft.com/office/powerpoint/2010/main" val="26795709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81200" y="274638"/>
            <a:ext cx="8229600" cy="1143000"/>
          </a:xfrm>
          <a:prstGeom prst="rect">
            <a:avLst/>
          </a:prstGeom>
        </p:spPr>
        <p:txBody>
          <a:bodyPr>
            <a:normAutofit/>
          </a:bodyPr>
          <a:lstStyle/>
          <a:p>
            <a:pPr algn="ctr" defTabSz="914400" rtl="1">
              <a:spcBef>
                <a:spcPct val="0"/>
              </a:spcBef>
              <a:defRPr/>
            </a:pPr>
            <a:r>
              <a:rPr lang="en-US" sz="2800" b="1" dirty="0">
                <a:latin typeface="Bell MT" pitchFamily="18" charset="0"/>
                <a:ea typeface="+mj-ea"/>
                <a:cs typeface="+mj-cs"/>
              </a:rPr>
              <a:t>Modifiers for each element</a:t>
            </a:r>
            <a:endParaRPr lang="ar-SA" sz="2800" b="1" dirty="0">
              <a:latin typeface="Bell MT" pitchFamily="18" charset="0"/>
              <a:ea typeface="+mj-ea"/>
              <a:cs typeface="+mj-cs"/>
            </a:endParaRPr>
          </a:p>
        </p:txBody>
      </p:sp>
      <p:graphicFrame>
        <p:nvGraphicFramePr>
          <p:cNvPr id="3" name="جدول 2"/>
          <p:cNvGraphicFramePr>
            <a:graphicFrameLocks noGrp="1"/>
          </p:cNvGraphicFramePr>
          <p:nvPr>
            <p:extLst>
              <p:ext uri="{D42A27DB-BD31-4B8C-83A1-F6EECF244321}">
                <p14:modId xmlns:p14="http://schemas.microsoft.com/office/powerpoint/2010/main" val="2689239775"/>
              </p:ext>
            </p:extLst>
          </p:nvPr>
        </p:nvGraphicFramePr>
        <p:xfrm>
          <a:off x="3071664" y="1772819"/>
          <a:ext cx="6408712" cy="3312365"/>
        </p:xfrm>
        <a:graphic>
          <a:graphicData uri="http://schemas.openxmlformats.org/drawingml/2006/table">
            <a:tbl>
              <a:tblPr rtl="1" firstRow="1" firstCol="1" lastRow="1" lastCol="1" bandRow="1">
                <a:tableStyleId>{FABFCF23-3B69-468F-B69F-88F6DE6A72F2}</a:tableStyleId>
              </a:tblPr>
              <a:tblGrid>
                <a:gridCol w="3204356">
                  <a:extLst>
                    <a:ext uri="{9D8B030D-6E8A-4147-A177-3AD203B41FA5}">
                      <a16:colId xmlns:a16="http://schemas.microsoft.com/office/drawing/2014/main" val="20000"/>
                    </a:ext>
                  </a:extLst>
                </a:gridCol>
                <a:gridCol w="3204356">
                  <a:extLst>
                    <a:ext uri="{9D8B030D-6E8A-4147-A177-3AD203B41FA5}">
                      <a16:colId xmlns:a16="http://schemas.microsoft.com/office/drawing/2014/main" val="20001"/>
                    </a:ext>
                  </a:extLst>
                </a:gridCol>
              </a:tblGrid>
              <a:tr h="662473">
                <a:tc>
                  <a:txBody>
                    <a:bodyPr/>
                    <a:lstStyle/>
                    <a:p>
                      <a:pPr algn="ctr" rtl="1"/>
                      <a:r>
                        <a:rPr lang="en-US" dirty="0"/>
                        <a:t>Modifier</a:t>
                      </a:r>
                      <a:endParaRPr lang="ar-SA" dirty="0"/>
                    </a:p>
                  </a:txBody>
                  <a:tcPr anchor="ctr">
                    <a:lnB w="12700" cap="flat" cmpd="sng" algn="ctr">
                      <a:solidFill>
                        <a:schemeClr val="tx1"/>
                      </a:solidFill>
                      <a:prstDash val="solid"/>
                      <a:round/>
                      <a:headEnd type="none" w="med" len="med"/>
                      <a:tailEnd type="none" w="med" len="med"/>
                    </a:lnB>
                  </a:tcPr>
                </a:tc>
                <a:tc>
                  <a:txBody>
                    <a:bodyPr/>
                    <a:lstStyle/>
                    <a:p>
                      <a:pPr algn="ctr" rtl="1"/>
                      <a:r>
                        <a:rPr lang="en-US" dirty="0"/>
                        <a:t>Element </a:t>
                      </a:r>
                      <a:endParaRPr lang="ar-SA" dirty="0"/>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62473">
                <a:tc>
                  <a:txBody>
                    <a:bodyPr/>
                    <a:lstStyle/>
                    <a:p>
                      <a:pPr algn="ctr" rtl="1"/>
                      <a:r>
                        <a:rPr lang="en-US" dirty="0"/>
                        <a:t>0.7</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dirty="0"/>
                        <a:t>Column</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62473">
                <a:tc>
                  <a:txBody>
                    <a:bodyPr/>
                    <a:lstStyle/>
                    <a:p>
                      <a:pPr algn="ctr" rtl="1"/>
                      <a:r>
                        <a:rPr lang="en-US" dirty="0"/>
                        <a:t>0.35</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dirty="0"/>
                        <a:t>Beam</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62473">
                <a:tc>
                  <a:txBody>
                    <a:bodyPr/>
                    <a:lstStyle/>
                    <a:p>
                      <a:pPr algn="ctr" rtl="1"/>
                      <a:r>
                        <a:rPr lang="en-US" dirty="0"/>
                        <a:t>0.25</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dirty="0"/>
                        <a:t>Slab</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62473">
                <a:tc>
                  <a:txBody>
                    <a:bodyPr/>
                    <a:lstStyle/>
                    <a:p>
                      <a:pPr algn="ctr" rtl="1"/>
                      <a:r>
                        <a:rPr lang="en-US" dirty="0"/>
                        <a:t>0.7</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dirty="0"/>
                        <a:t>Shear wall</a:t>
                      </a:r>
                      <a:endParaRPr lang="ar-SA"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7114402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21</a:t>
            </a:fld>
            <a:endParaRPr lang="en-US" dirty="0"/>
          </a:p>
        </p:txBody>
      </p:sp>
      <p:sp>
        <p:nvSpPr>
          <p:cNvPr id="6" name="مربع نص 5"/>
          <p:cNvSpPr txBox="1"/>
          <p:nvPr/>
        </p:nvSpPr>
        <p:spPr>
          <a:xfrm>
            <a:off x="3344091" y="365242"/>
            <a:ext cx="7393576" cy="954107"/>
          </a:xfrm>
          <a:prstGeom prst="rect">
            <a:avLst/>
          </a:prstGeom>
          <a:noFill/>
        </p:spPr>
        <p:txBody>
          <a:bodyPr wrap="square" rtlCol="0">
            <a:spAutoFit/>
          </a:bodyPr>
          <a:lstStyle/>
          <a:p>
            <a:r>
              <a:rPr lang="en-US" sz="2800" dirty="0"/>
              <a:t>Seismic  parameters </a:t>
            </a:r>
            <a:r>
              <a:rPr lang="en-US" sz="2800" dirty="0" smtClean="0"/>
              <a:t>for used in the Project.</a:t>
            </a:r>
          </a:p>
        </p:txBody>
      </p:sp>
      <p:sp>
        <p:nvSpPr>
          <p:cNvPr id="7" name="مربع نص 6"/>
          <p:cNvSpPr txBox="1"/>
          <p:nvPr/>
        </p:nvSpPr>
        <p:spPr>
          <a:xfrm>
            <a:off x="953589" y="1319349"/>
            <a:ext cx="2390502" cy="646331"/>
          </a:xfrm>
          <a:prstGeom prst="rect">
            <a:avLst/>
          </a:prstGeom>
          <a:noFill/>
        </p:spPr>
        <p:txBody>
          <a:bodyPr wrap="square" rtlCol="0">
            <a:spAutoFit/>
          </a:bodyPr>
          <a:lstStyle/>
          <a:p>
            <a:r>
              <a:rPr lang="en-US" dirty="0"/>
              <a:t>Nablus City.</a:t>
            </a:r>
          </a:p>
          <a:p>
            <a:r>
              <a:rPr lang="en-US" dirty="0"/>
              <a:t>Rock.</a:t>
            </a:r>
          </a:p>
        </p:txBody>
      </p:sp>
      <p:pic>
        <p:nvPicPr>
          <p:cNvPr id="4098" name="Picture 2"/>
          <p:cNvPicPr>
            <a:picLocks noChangeAspect="1" noChangeArrowheads="1"/>
          </p:cNvPicPr>
          <p:nvPr/>
        </p:nvPicPr>
        <p:blipFill>
          <a:blip r:embed="rId2"/>
          <a:srcRect/>
          <a:stretch>
            <a:fillRect/>
          </a:stretch>
        </p:blipFill>
        <p:spPr bwMode="auto">
          <a:xfrm>
            <a:off x="4389121" y="1724297"/>
            <a:ext cx="3984170" cy="4611189"/>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22</a:t>
            </a:fld>
            <a:endParaRPr lang="en-US" dirty="0"/>
          </a:p>
        </p:txBody>
      </p:sp>
      <p:sp>
        <p:nvSpPr>
          <p:cNvPr id="7" name="مستطيل 6"/>
          <p:cNvSpPr/>
          <p:nvPr/>
        </p:nvSpPr>
        <p:spPr>
          <a:xfrm>
            <a:off x="2466110" y="2759516"/>
            <a:ext cx="7162800" cy="1323439"/>
          </a:xfrm>
          <a:prstGeom prst="rect">
            <a:avLst/>
          </a:prstGeom>
          <a:noFill/>
        </p:spPr>
        <p:txBody>
          <a:bodyPr wrap="square" lIns="91440" tIns="45720" rIns="91440" bIns="45720">
            <a:spAutoFit/>
          </a:bodyPr>
          <a:lstStyle/>
          <a:p>
            <a:pPr algn="ctr"/>
            <a:r>
              <a:rPr lang="en-US" sz="8000" b="1" cap="none" spc="0"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BLOCK 1</a:t>
            </a:r>
            <a:endParaRPr lang="ar-SA" sz="8000" b="1" cap="none" spc="0"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381491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23</a:t>
            </a:fld>
            <a:endParaRPr lang="en-US" dirty="0"/>
          </a:p>
        </p:txBody>
      </p:sp>
      <p:pic>
        <p:nvPicPr>
          <p:cNvPr id="5122" name="Picture 2"/>
          <p:cNvPicPr>
            <a:picLocks noChangeAspect="1" noChangeArrowheads="1"/>
          </p:cNvPicPr>
          <p:nvPr/>
        </p:nvPicPr>
        <p:blipFill>
          <a:blip r:embed="rId2"/>
          <a:srcRect/>
          <a:stretch>
            <a:fillRect/>
          </a:stretch>
        </p:blipFill>
        <p:spPr bwMode="auto">
          <a:xfrm>
            <a:off x="1847460" y="580364"/>
            <a:ext cx="5018363" cy="5945563"/>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6865824" y="580364"/>
            <a:ext cx="5196113" cy="6051506"/>
          </a:xfrm>
          <a:prstGeom prst="rect">
            <a:avLst/>
          </a:prstGeom>
          <a:noFill/>
          <a:ln w="9525">
            <a:noFill/>
            <a:miter lim="800000"/>
            <a:headEnd/>
            <a:tailEnd/>
          </a:ln>
          <a:effectLst/>
        </p:spPr>
      </p:pic>
    </p:spTree>
    <p:extLst>
      <p:ext uri="{BB962C8B-B14F-4D97-AF65-F5344CB8AC3E}">
        <p14:creationId xmlns:p14="http://schemas.microsoft.com/office/powerpoint/2010/main" val="16229765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24</a:t>
            </a:fld>
            <a:endParaRPr lang="en-US" dirty="0"/>
          </a:p>
        </p:txBody>
      </p:sp>
      <p:sp>
        <p:nvSpPr>
          <p:cNvPr id="6" name="مربع نص 5"/>
          <p:cNvSpPr txBox="1"/>
          <p:nvPr/>
        </p:nvSpPr>
        <p:spPr>
          <a:xfrm>
            <a:off x="1717116" y="708734"/>
            <a:ext cx="3186545" cy="523220"/>
          </a:xfrm>
          <a:prstGeom prst="rect">
            <a:avLst/>
          </a:prstGeom>
          <a:noFill/>
        </p:spPr>
        <p:txBody>
          <a:bodyPr wrap="square" rtlCol="0">
            <a:spAutoFit/>
          </a:bodyPr>
          <a:lstStyle/>
          <a:p>
            <a:r>
              <a:rPr lang="en-US" sz="2800" dirty="0">
                <a:solidFill>
                  <a:srgbClr val="FF0000"/>
                </a:solidFill>
              </a:rPr>
              <a:t>Basement slab</a:t>
            </a:r>
          </a:p>
        </p:txBody>
      </p:sp>
      <p:pic>
        <p:nvPicPr>
          <p:cNvPr id="6146" name="Picture 2"/>
          <p:cNvPicPr>
            <a:picLocks noChangeAspect="1" noChangeArrowheads="1"/>
          </p:cNvPicPr>
          <p:nvPr/>
        </p:nvPicPr>
        <p:blipFill>
          <a:blip r:embed="rId2"/>
          <a:srcRect/>
          <a:stretch>
            <a:fillRect/>
          </a:stretch>
        </p:blipFill>
        <p:spPr bwMode="auto">
          <a:xfrm>
            <a:off x="6115285" y="1152907"/>
            <a:ext cx="5120640" cy="55034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25</a:t>
            </a:fld>
            <a:endParaRPr lang="en-US" dirty="0"/>
          </a:p>
        </p:txBody>
      </p:sp>
      <p:sp>
        <p:nvSpPr>
          <p:cNvPr id="4" name="مربع نص 3"/>
          <p:cNvSpPr txBox="1"/>
          <p:nvPr/>
        </p:nvSpPr>
        <p:spPr>
          <a:xfrm>
            <a:off x="1050402" y="526172"/>
            <a:ext cx="5158513" cy="523220"/>
          </a:xfrm>
          <a:prstGeom prst="rect">
            <a:avLst/>
          </a:prstGeom>
          <a:noFill/>
        </p:spPr>
        <p:txBody>
          <a:bodyPr wrap="square" rtlCol="0">
            <a:spAutoFit/>
          </a:bodyPr>
          <a:lstStyle/>
          <a:p>
            <a:pPr algn="ctr"/>
            <a:r>
              <a:rPr lang="en-US" sz="2800" dirty="0">
                <a:latin typeface="Arial Black" pitchFamily="34" charset="0"/>
              </a:rPr>
              <a:t>Structural system </a:t>
            </a:r>
          </a:p>
        </p:txBody>
      </p:sp>
      <p:pic>
        <p:nvPicPr>
          <p:cNvPr id="7" name="صورة 6" descr="Untitled.png"/>
          <p:cNvPicPr>
            <a:picLocks noChangeAspect="1"/>
          </p:cNvPicPr>
          <p:nvPr/>
        </p:nvPicPr>
        <p:blipFill>
          <a:blip r:embed="rId2"/>
          <a:stretch>
            <a:fillRect/>
          </a:stretch>
        </p:blipFill>
        <p:spPr>
          <a:xfrm>
            <a:off x="2803726" y="1623527"/>
            <a:ext cx="6978487" cy="5085184"/>
          </a:xfrm>
          <a:prstGeom prst="rect">
            <a:avLst/>
          </a:prstGeom>
        </p:spPr>
      </p:pic>
    </p:spTree>
    <p:extLst>
      <p:ext uri="{BB962C8B-B14F-4D97-AF65-F5344CB8AC3E}">
        <p14:creationId xmlns:p14="http://schemas.microsoft.com/office/powerpoint/2010/main" val="3753759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26</a:t>
            </a:fld>
            <a:endParaRPr lang="en-US" dirty="0"/>
          </a:p>
        </p:txBody>
      </p:sp>
      <p:pic>
        <p:nvPicPr>
          <p:cNvPr id="6" name="صورة 5"/>
          <p:cNvPicPr/>
          <p:nvPr/>
        </p:nvPicPr>
        <p:blipFill>
          <a:blip r:embed="rId3">
            <a:extLst>
              <a:ext uri="{28A0092B-C50C-407E-A947-70E740481C1C}">
                <a14:useLocalDpi xmlns:a14="http://schemas.microsoft.com/office/drawing/2010/main" val="0"/>
              </a:ext>
            </a:extLst>
          </a:blip>
          <a:srcRect/>
          <a:stretch>
            <a:fillRect/>
          </a:stretch>
        </p:blipFill>
        <p:spPr bwMode="auto">
          <a:xfrm>
            <a:off x="605307" y="2274237"/>
            <a:ext cx="3355942" cy="2780907"/>
          </a:xfrm>
          <a:prstGeom prst="rect">
            <a:avLst/>
          </a:prstGeom>
          <a:noFill/>
          <a:ln w="9525">
            <a:noFill/>
            <a:miter lim="800000"/>
            <a:headEnd/>
            <a:tailEnd/>
          </a:ln>
        </p:spPr>
      </p:pic>
      <p:sp>
        <p:nvSpPr>
          <p:cNvPr id="7" name="مربع نص 6"/>
          <p:cNvSpPr txBox="1"/>
          <p:nvPr/>
        </p:nvSpPr>
        <p:spPr>
          <a:xfrm>
            <a:off x="1765465" y="449423"/>
            <a:ext cx="5583381" cy="523220"/>
          </a:xfrm>
          <a:prstGeom prst="rect">
            <a:avLst/>
          </a:prstGeom>
          <a:noFill/>
        </p:spPr>
        <p:txBody>
          <a:bodyPr wrap="square" rtlCol="0">
            <a:spAutoFit/>
          </a:bodyPr>
          <a:lstStyle/>
          <a:p>
            <a:r>
              <a:rPr lang="en-US" sz="2800" dirty="0" smtClean="0">
                <a:latin typeface="Arial Black" pitchFamily="34" charset="0"/>
              </a:rPr>
              <a:t>For </a:t>
            </a:r>
            <a:r>
              <a:rPr lang="en-US" sz="2800" dirty="0">
                <a:latin typeface="Arial Black" pitchFamily="34" charset="0"/>
              </a:rPr>
              <a:t>one way ribbed slab</a:t>
            </a:r>
          </a:p>
        </p:txBody>
      </p:sp>
      <p:sp>
        <p:nvSpPr>
          <p:cNvPr id="8" name="مربع نص 7"/>
          <p:cNvSpPr txBox="1"/>
          <p:nvPr/>
        </p:nvSpPr>
        <p:spPr>
          <a:xfrm>
            <a:off x="5814816" y="1162836"/>
            <a:ext cx="4405746" cy="646331"/>
          </a:xfrm>
          <a:prstGeom prst="rect">
            <a:avLst/>
          </a:prstGeom>
          <a:noFill/>
        </p:spPr>
        <p:txBody>
          <a:bodyPr wrap="square" rtlCol="0">
            <a:spAutoFit/>
          </a:bodyPr>
          <a:lstStyle/>
          <a:p>
            <a:r>
              <a:rPr lang="en-US" dirty="0"/>
              <a:t>Max span=6 m .</a:t>
            </a:r>
          </a:p>
          <a:p>
            <a:r>
              <a:rPr lang="en-US" dirty="0"/>
              <a:t>Thickness=0.34 m.</a:t>
            </a:r>
          </a:p>
        </p:txBody>
      </p:sp>
      <p:pic>
        <p:nvPicPr>
          <p:cNvPr id="89107" name="Picture 19"/>
          <p:cNvPicPr>
            <a:picLocks noChangeAspect="1" noChangeArrowheads="1"/>
          </p:cNvPicPr>
          <p:nvPr/>
        </p:nvPicPr>
        <p:blipFill>
          <a:blip r:embed="rId4"/>
          <a:srcRect/>
          <a:stretch>
            <a:fillRect/>
          </a:stretch>
        </p:blipFill>
        <p:spPr bwMode="auto">
          <a:xfrm>
            <a:off x="4128655" y="2133600"/>
            <a:ext cx="8063345" cy="4724400"/>
          </a:xfrm>
          <a:prstGeom prst="rect">
            <a:avLst/>
          </a:prstGeom>
          <a:noFill/>
          <a:ln w="9525">
            <a:noFill/>
            <a:miter lim="800000"/>
            <a:headEnd/>
            <a:tailEnd/>
          </a:ln>
          <a:effectLst/>
        </p:spPr>
      </p:pic>
    </p:spTree>
    <p:extLst>
      <p:ext uri="{BB962C8B-B14F-4D97-AF65-F5344CB8AC3E}">
        <p14:creationId xmlns:p14="http://schemas.microsoft.com/office/powerpoint/2010/main" val="42293545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27</a:t>
            </a:fld>
            <a:endParaRPr lang="en-US" dirty="0"/>
          </a:p>
        </p:txBody>
      </p:sp>
      <p:sp>
        <p:nvSpPr>
          <p:cNvPr id="3" name="مربع نص 2"/>
          <p:cNvSpPr txBox="1"/>
          <p:nvPr/>
        </p:nvSpPr>
        <p:spPr>
          <a:xfrm>
            <a:off x="1655619" y="641429"/>
            <a:ext cx="4447309" cy="584775"/>
          </a:xfrm>
          <a:prstGeom prst="rect">
            <a:avLst/>
          </a:prstGeom>
          <a:noFill/>
        </p:spPr>
        <p:txBody>
          <a:bodyPr wrap="square" rtlCol="0">
            <a:spAutoFit/>
          </a:bodyPr>
          <a:lstStyle/>
          <a:p>
            <a:r>
              <a:rPr lang="en-US" sz="3200" b="1" dirty="0"/>
              <a:t>For  Waffle slab</a:t>
            </a:r>
          </a:p>
        </p:txBody>
      </p:sp>
      <p:sp>
        <p:nvSpPr>
          <p:cNvPr id="5" name="مربع نص 4"/>
          <p:cNvSpPr txBox="1"/>
          <p:nvPr/>
        </p:nvSpPr>
        <p:spPr>
          <a:xfrm>
            <a:off x="5126181" y="1136073"/>
            <a:ext cx="3629891" cy="646331"/>
          </a:xfrm>
          <a:prstGeom prst="rect">
            <a:avLst/>
          </a:prstGeom>
          <a:noFill/>
        </p:spPr>
        <p:txBody>
          <a:bodyPr wrap="square" rtlCol="0">
            <a:spAutoFit/>
          </a:bodyPr>
          <a:lstStyle/>
          <a:p>
            <a:r>
              <a:rPr lang="en-US" dirty="0"/>
              <a:t>Max. span=10.7m</a:t>
            </a:r>
          </a:p>
          <a:p>
            <a:r>
              <a:rPr lang="en-US" dirty="0">
                <a:latin typeface="Times New Roman" pitchFamily="18" charset="0"/>
                <a:cs typeface="Times New Roman" pitchFamily="18" charset="0"/>
              </a:rPr>
              <a:t>Thickness=500mm</a:t>
            </a:r>
          </a:p>
        </p:txBody>
      </p:sp>
      <p:pic>
        <p:nvPicPr>
          <p:cNvPr id="6" name="صورة 5"/>
          <p:cNvPicPr/>
          <p:nvPr/>
        </p:nvPicPr>
        <p:blipFill>
          <a:blip r:embed="rId2">
            <a:extLst>
              <a:ext uri="{28A0092B-C50C-407E-A947-70E740481C1C}">
                <a14:useLocalDpi xmlns:a14="http://schemas.microsoft.com/office/drawing/2010/main" val="0"/>
              </a:ext>
            </a:extLst>
          </a:blip>
          <a:srcRect/>
          <a:stretch>
            <a:fillRect/>
          </a:stretch>
        </p:blipFill>
        <p:spPr bwMode="auto">
          <a:xfrm>
            <a:off x="263236" y="1856510"/>
            <a:ext cx="3616038" cy="2950070"/>
          </a:xfrm>
          <a:prstGeom prst="rect">
            <a:avLst/>
          </a:prstGeom>
          <a:noFill/>
          <a:ln w="9525">
            <a:noFill/>
            <a:miter lim="800000"/>
            <a:headEnd/>
            <a:tailEnd/>
          </a:ln>
        </p:spPr>
      </p:pic>
      <p:pic>
        <p:nvPicPr>
          <p:cNvPr id="7" name="Picture 2"/>
          <p:cNvPicPr>
            <a:picLocks noChangeAspect="1" noChangeArrowheads="1"/>
          </p:cNvPicPr>
          <p:nvPr/>
        </p:nvPicPr>
        <p:blipFill>
          <a:blip r:embed="rId3"/>
          <a:srcRect/>
          <a:stretch>
            <a:fillRect/>
          </a:stretch>
        </p:blipFill>
        <p:spPr bwMode="auto">
          <a:xfrm>
            <a:off x="4731327" y="1739769"/>
            <a:ext cx="5825837" cy="4647176"/>
          </a:xfrm>
          <a:prstGeom prst="rect">
            <a:avLst/>
          </a:prstGeom>
          <a:noFill/>
          <a:ln w="9525">
            <a:noFill/>
            <a:miter lim="800000"/>
            <a:headEnd/>
            <a:tailEnd/>
          </a:ln>
          <a:effectLst/>
        </p:spPr>
      </p:pic>
      <p:sp>
        <p:nvSpPr>
          <p:cNvPr id="8" name="مربع نص 7"/>
          <p:cNvSpPr txBox="1"/>
          <p:nvPr/>
        </p:nvSpPr>
        <p:spPr>
          <a:xfrm>
            <a:off x="900545" y="5320145"/>
            <a:ext cx="3699164" cy="369332"/>
          </a:xfrm>
          <a:prstGeom prst="rect">
            <a:avLst/>
          </a:prstGeom>
          <a:noFill/>
        </p:spPr>
        <p:txBody>
          <a:bodyPr wrap="square" rtlCol="0">
            <a:spAutoFit/>
          </a:bodyPr>
          <a:lstStyle/>
          <a:p>
            <a:r>
              <a:rPr lang="en-US" dirty="0">
                <a:latin typeface="Times New Roman" pitchFamily="18" charset="0"/>
                <a:cs typeface="Times New Roman" pitchFamily="18" charset="0"/>
              </a:rPr>
              <a:t>Thickness of slab=(L/36)*(4/3)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1" name="Picture 3"/>
          <p:cNvPicPr>
            <a:picLocks noChangeAspect="1" noChangeArrowheads="1"/>
          </p:cNvPicPr>
          <p:nvPr/>
        </p:nvPicPr>
        <p:blipFill>
          <a:blip r:embed="rId2"/>
          <a:srcRect/>
          <a:stretch>
            <a:fillRect/>
          </a:stretch>
        </p:blipFill>
        <p:spPr bwMode="auto">
          <a:xfrm>
            <a:off x="3085041" y="1915037"/>
            <a:ext cx="8326581" cy="4710545"/>
          </a:xfrm>
          <a:prstGeom prst="rect">
            <a:avLst/>
          </a:prstGeom>
          <a:noFill/>
          <a:ln w="9525">
            <a:noFill/>
            <a:miter lim="800000"/>
            <a:headEnd/>
            <a:tailEnd/>
          </a:ln>
          <a:effectLst/>
        </p:spPr>
      </p:pic>
      <p:sp>
        <p:nvSpPr>
          <p:cNvPr id="5" name="مربع نص 4"/>
          <p:cNvSpPr txBox="1"/>
          <p:nvPr/>
        </p:nvSpPr>
        <p:spPr>
          <a:xfrm>
            <a:off x="1019582" y="736553"/>
            <a:ext cx="5158513" cy="523220"/>
          </a:xfrm>
          <a:prstGeom prst="rect">
            <a:avLst/>
          </a:prstGeom>
          <a:noFill/>
        </p:spPr>
        <p:txBody>
          <a:bodyPr wrap="square" rtlCol="0">
            <a:spAutoFit/>
          </a:bodyPr>
          <a:lstStyle/>
          <a:p>
            <a:pPr algn="ctr"/>
            <a:r>
              <a:rPr lang="en-US" sz="2800" dirty="0">
                <a:latin typeface="Arial Black" pitchFamily="34" charset="0"/>
              </a:rPr>
              <a:t>Beams Dimensions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29</a:t>
            </a:fld>
            <a:endParaRPr lang="en-US" dirty="0"/>
          </a:p>
        </p:txBody>
      </p:sp>
      <p:sp>
        <p:nvSpPr>
          <p:cNvPr id="3" name="TextBox 2"/>
          <p:cNvSpPr txBox="1"/>
          <p:nvPr/>
        </p:nvSpPr>
        <p:spPr>
          <a:xfrm>
            <a:off x="623452" y="1643858"/>
            <a:ext cx="6483927" cy="3447098"/>
          </a:xfrm>
          <a:prstGeom prst="rect">
            <a:avLst/>
          </a:prstGeom>
          <a:noFill/>
        </p:spPr>
        <p:txBody>
          <a:bodyPr wrap="square" rtlCol="1">
            <a:spAutoFit/>
          </a:bodyPr>
          <a:lstStyle/>
          <a:p>
            <a:r>
              <a:rPr lang="en-US" sz="2000" dirty="0">
                <a:latin typeface="Times New Roman" pitchFamily="18" charset="0"/>
                <a:cs typeface="Times New Roman" pitchFamily="18" charset="0"/>
              </a:rPr>
              <a:t>We take the column that gives the longest panel = (7.8*7.5)</a:t>
            </a:r>
          </a:p>
          <a:p>
            <a:r>
              <a:rPr lang="en-US" sz="2000" dirty="0" err="1">
                <a:latin typeface="Times New Roman" pitchFamily="18" charset="0"/>
                <a:cs typeface="Times New Roman" pitchFamily="18" charset="0"/>
              </a:rPr>
              <a:t>Pu</a:t>
            </a:r>
            <a:r>
              <a:rPr lang="en-US" sz="2000" dirty="0">
                <a:latin typeface="Times New Roman" pitchFamily="18" charset="0"/>
                <a:cs typeface="Times New Roman" pitchFamily="18" charset="0"/>
              </a:rPr>
              <a:t>=7.8*7.5*22*7=8599.5 KN.</a:t>
            </a:r>
          </a:p>
          <a:p>
            <a:r>
              <a:rPr lang="en-US" sz="2000" dirty="0" err="1">
                <a:latin typeface="Times New Roman" pitchFamily="18" charset="0"/>
                <a:cs typeface="Times New Roman" pitchFamily="18" charset="0"/>
              </a:rPr>
              <a:t>Pu</a:t>
            </a:r>
            <a:r>
              <a:rPr lang="en-US" sz="2000" dirty="0">
                <a:latin typeface="Times New Roman" pitchFamily="18" charset="0"/>
                <a:cs typeface="Times New Roman" pitchFamily="18" charset="0"/>
              </a:rPr>
              <a:t>=ᶲʎ (0.85fc (Ag-0.01Ag) +0.01Ag*</a:t>
            </a:r>
            <a:r>
              <a:rPr lang="en-US" sz="2000" dirty="0" err="1">
                <a:latin typeface="Times New Roman" pitchFamily="18" charset="0"/>
                <a:cs typeface="Times New Roman" pitchFamily="18" charset="0"/>
              </a:rPr>
              <a:t>Fy</a:t>
            </a:r>
            <a:r>
              <a:rPr lang="en-US" sz="2000" dirty="0">
                <a:latin typeface="Times New Roman" pitchFamily="18" charset="0"/>
                <a:cs typeface="Times New Roman" pitchFamily="18" charset="0"/>
              </a:rPr>
              <a:t>)</a:t>
            </a:r>
          </a:p>
          <a:p>
            <a:r>
              <a:rPr lang="en-US" sz="2000" dirty="0">
                <a:latin typeface="Times New Roman" pitchFamily="18" charset="0"/>
                <a:cs typeface="Times New Roman" pitchFamily="18" charset="0"/>
              </a:rPr>
              <a:t>ᶲ = 0.65</a:t>
            </a:r>
          </a:p>
          <a:p>
            <a:r>
              <a:rPr lang="en-US" sz="2000" dirty="0">
                <a:latin typeface="Times New Roman" pitchFamily="18" charset="0"/>
                <a:cs typeface="Times New Roman" pitchFamily="18" charset="0"/>
              </a:rPr>
              <a:t>ʎ = 0.8</a:t>
            </a:r>
          </a:p>
          <a:p>
            <a:r>
              <a:rPr lang="en-US" sz="2000" dirty="0">
                <a:latin typeface="Times New Roman" pitchFamily="18" charset="0"/>
                <a:cs typeface="Times New Roman" pitchFamily="18" charset="0"/>
              </a:rPr>
              <a:t>fc = 35MPa</a:t>
            </a:r>
          </a:p>
          <a:p>
            <a:r>
              <a:rPr lang="en-US" sz="2000" dirty="0" err="1">
                <a:latin typeface="Times New Roman" pitchFamily="18" charset="0"/>
                <a:cs typeface="Times New Roman" pitchFamily="18" charset="0"/>
              </a:rPr>
              <a:t>fy</a:t>
            </a:r>
            <a:r>
              <a:rPr lang="en-US" sz="2000" dirty="0">
                <a:latin typeface="Times New Roman" pitchFamily="18" charset="0"/>
                <a:cs typeface="Times New Roman" pitchFamily="18" charset="0"/>
              </a:rPr>
              <a:t> = 420MPa</a:t>
            </a:r>
          </a:p>
          <a:p>
            <a:r>
              <a:rPr lang="en-US" sz="2000" dirty="0">
                <a:latin typeface="Times New Roman" pitchFamily="18" charset="0"/>
                <a:cs typeface="Times New Roman" pitchFamily="18" charset="0"/>
              </a:rPr>
              <a:t>Ag=700*700 mm2.</a:t>
            </a:r>
          </a:p>
          <a:p>
            <a:r>
              <a:rPr lang="en-US" sz="2000" dirty="0">
                <a:latin typeface="Times New Roman" pitchFamily="18" charset="0"/>
                <a:cs typeface="Times New Roman" pitchFamily="18" charset="0"/>
              </a:rPr>
              <a:t>800*800 mm2 was used</a:t>
            </a:r>
          </a:p>
          <a:p>
            <a:endParaRPr lang="en-US" sz="20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7750" y="1371600"/>
            <a:ext cx="4712359" cy="4918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87709" y="782462"/>
            <a:ext cx="2951129" cy="830997"/>
          </a:xfrm>
          <a:prstGeom prst="rect">
            <a:avLst/>
          </a:prstGeom>
          <a:noFill/>
        </p:spPr>
        <p:txBody>
          <a:bodyPr wrap="none" rtlCol="1">
            <a:spAutoFit/>
          </a:bodyPr>
          <a:lstStyle/>
          <a:p>
            <a:r>
              <a:rPr lang="en-US" sz="2400" b="1" dirty="0"/>
              <a:t>Preliminary design</a:t>
            </a:r>
          </a:p>
          <a:p>
            <a:r>
              <a:rPr lang="en-US" sz="2400" b="1" dirty="0"/>
              <a:t> </a:t>
            </a:r>
            <a:endParaRPr lang="ar-JO"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3</a:t>
            </a:fld>
            <a:endParaRPr lang="en-US" dirty="0"/>
          </a:p>
        </p:txBody>
      </p:sp>
      <p:sp>
        <p:nvSpPr>
          <p:cNvPr id="3" name="عنوان 1"/>
          <p:cNvSpPr txBox="1">
            <a:spLocks/>
          </p:cNvSpPr>
          <p:nvPr/>
        </p:nvSpPr>
        <p:spPr>
          <a:xfrm>
            <a:off x="1724661" y="1754674"/>
            <a:ext cx="8742681" cy="1503683"/>
          </a:xfrm>
          <a:prstGeom prst="rect">
            <a:avLst/>
          </a:prstGeom>
        </p:spPr>
        <p:txBody>
          <a:bodyPr vert="horz" lIns="91440" tIns="45720" rIns="91440" bIns="45720" rtlCol="1" anchor="ctr">
            <a:normAutofit/>
          </a:bodyPr>
          <a:lstStyle/>
          <a:p>
            <a:pPr algn="ctr" defTabSz="914400" rtl="1">
              <a:spcBef>
                <a:spcPct val="0"/>
              </a:spcBef>
              <a:defRPr/>
            </a:pPr>
            <a:r>
              <a:rPr lang="en-US" sz="7200" b="1" dirty="0">
                <a:ln w="9525">
                  <a:solidFill>
                    <a:schemeClr val="tx1"/>
                  </a:solidFill>
                  <a:prstDash val="solid"/>
                </a:ln>
                <a:solidFill>
                  <a:schemeClr val="bg1"/>
                </a:solidFill>
                <a:effectLst>
                  <a:outerShdw blurRad="50800" dist="38100" dir="2700000" algn="tl" rotWithShape="0">
                    <a:prstClr val="black">
                      <a:alpha val="40000"/>
                    </a:prstClr>
                  </a:outerShdw>
                </a:effectLst>
                <a:latin typeface="+mj-lt"/>
                <a:ea typeface="+mj-ea"/>
                <a:cs typeface="+mj-cs"/>
              </a:rPr>
              <a:t>INTRODUCTION</a:t>
            </a:r>
            <a:endParaRPr lang="ar-SA" sz="7200" b="1" dirty="0">
              <a:ln w="9525">
                <a:solidFill>
                  <a:schemeClr val="tx1"/>
                </a:solidFill>
                <a:prstDash val="solid"/>
              </a:ln>
              <a:solidFill>
                <a:schemeClr val="bg1"/>
              </a:solidFill>
              <a:effectLst>
                <a:outerShdw blurRad="50800" dist="38100" dir="2700000" algn="tl" rotWithShape="0">
                  <a:prstClr val="black">
                    <a:alpha val="40000"/>
                  </a:prstClr>
                </a:outerShdw>
              </a:effectLst>
              <a:latin typeface="+mj-lt"/>
              <a:ea typeface="+mj-ea"/>
              <a:cs typeface="+mj-cs"/>
            </a:endParaRPr>
          </a:p>
        </p:txBody>
      </p:sp>
    </p:spTree>
    <p:extLst>
      <p:ext uri="{BB962C8B-B14F-4D97-AF65-F5344CB8AC3E}">
        <p14:creationId xmlns:p14="http://schemas.microsoft.com/office/powerpoint/2010/main" val="17921893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30</a:t>
            </a:fld>
            <a:endParaRPr lang="en-US" dirty="0"/>
          </a:p>
        </p:txBody>
      </p:sp>
      <p:sp>
        <p:nvSpPr>
          <p:cNvPr id="3" name="TextBox 2"/>
          <p:cNvSpPr txBox="1"/>
          <p:nvPr/>
        </p:nvSpPr>
        <p:spPr>
          <a:xfrm>
            <a:off x="623452" y="1643858"/>
            <a:ext cx="6483927" cy="677108"/>
          </a:xfrm>
          <a:prstGeom prst="rect">
            <a:avLst/>
          </a:prstGeom>
          <a:noFill/>
        </p:spPr>
        <p:txBody>
          <a:bodyPr wrap="square" rtlCol="1">
            <a:spAutoFit/>
          </a:bodyPr>
          <a:lstStyle/>
          <a:p>
            <a:endParaRPr lang="en-US" sz="20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TextBox 3"/>
          <p:cNvSpPr txBox="1"/>
          <p:nvPr/>
        </p:nvSpPr>
        <p:spPr>
          <a:xfrm>
            <a:off x="1687709" y="787782"/>
            <a:ext cx="3350597" cy="830997"/>
          </a:xfrm>
          <a:prstGeom prst="rect">
            <a:avLst/>
          </a:prstGeom>
          <a:noFill/>
        </p:spPr>
        <p:txBody>
          <a:bodyPr wrap="none" rtlCol="1">
            <a:spAutoFit/>
          </a:bodyPr>
          <a:lstStyle/>
          <a:p>
            <a:r>
              <a:rPr lang="en-US" sz="2400" b="1" dirty="0" smtClean="0"/>
              <a:t>Compatibility </a:t>
            </a:r>
            <a:r>
              <a:rPr lang="en-US" sz="2400" b="1" dirty="0"/>
              <a:t>check </a:t>
            </a:r>
          </a:p>
          <a:p>
            <a:r>
              <a:rPr lang="en-US" sz="2400" b="1" dirty="0"/>
              <a:t> </a:t>
            </a:r>
            <a:endParaRPr lang="ar-JO" sz="2400" b="1" dirty="0"/>
          </a:p>
        </p:txBody>
      </p:sp>
      <p:pic>
        <p:nvPicPr>
          <p:cNvPr id="8194" name="Picture 2"/>
          <p:cNvPicPr>
            <a:picLocks noChangeAspect="1" noChangeArrowheads="1"/>
          </p:cNvPicPr>
          <p:nvPr/>
        </p:nvPicPr>
        <p:blipFill>
          <a:blip r:embed="rId2"/>
          <a:srcRect/>
          <a:stretch>
            <a:fillRect/>
          </a:stretch>
        </p:blipFill>
        <p:spPr bwMode="auto">
          <a:xfrm>
            <a:off x="6772218" y="1300201"/>
            <a:ext cx="4048125" cy="5046481"/>
          </a:xfrm>
          <a:prstGeom prst="rect">
            <a:avLst/>
          </a:prstGeom>
          <a:noFill/>
          <a:ln w="9525">
            <a:noFill/>
            <a:miter lim="800000"/>
            <a:headEnd/>
            <a:tailEnd/>
          </a:ln>
          <a:effectLst/>
        </p:spPr>
      </p:pic>
    </p:spTree>
    <p:extLst>
      <p:ext uri="{BB962C8B-B14F-4D97-AF65-F5344CB8AC3E}">
        <p14:creationId xmlns:p14="http://schemas.microsoft.com/office/powerpoint/2010/main" val="1648011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31</a:t>
            </a:fld>
            <a:endParaRPr lang="en-US" dirty="0"/>
          </a:p>
        </p:txBody>
      </p:sp>
      <p:sp>
        <p:nvSpPr>
          <p:cNvPr id="5" name="TextBox 4"/>
          <p:cNvSpPr txBox="1"/>
          <p:nvPr/>
        </p:nvSpPr>
        <p:spPr>
          <a:xfrm>
            <a:off x="1443417" y="708734"/>
            <a:ext cx="3657600" cy="523220"/>
          </a:xfrm>
          <a:prstGeom prst="rect">
            <a:avLst/>
          </a:prstGeom>
          <a:noFill/>
        </p:spPr>
        <p:txBody>
          <a:bodyPr wrap="square" rtlCol="1">
            <a:spAutoFit/>
          </a:bodyPr>
          <a:lstStyle/>
          <a:p>
            <a:pPr algn="ctr"/>
            <a:r>
              <a:rPr lang="en-US" sz="2800" b="1" dirty="0"/>
              <a:t>Equilibrium  check </a:t>
            </a:r>
            <a:endParaRPr lang="ar-JO" sz="28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6182" y="1704110"/>
            <a:ext cx="9185563" cy="4267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23355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81200" y="274638"/>
            <a:ext cx="8229600" cy="1143000"/>
          </a:xfrm>
          <a:prstGeom prst="rect">
            <a:avLst/>
          </a:prstGeom>
        </p:spPr>
        <p:txBody>
          <a:bodyPr>
            <a:normAutofit/>
          </a:bodyPr>
          <a:lstStyle/>
          <a:p>
            <a:pPr algn="ctr" defTabSz="914400" rtl="1">
              <a:spcBef>
                <a:spcPct val="0"/>
              </a:spcBef>
              <a:defRPr/>
            </a:pPr>
            <a:endParaRPr lang="ar-SA" sz="3600" b="1" dirty="0">
              <a:latin typeface="Bell MT" pitchFamily="18" charset="0"/>
              <a:ea typeface="+mj-ea"/>
              <a:cs typeface="+mj-cs"/>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32</a:t>
            </a:fld>
            <a:endParaRPr lang="en-US" dirty="0"/>
          </a:p>
        </p:txBody>
      </p:sp>
      <p:sp>
        <p:nvSpPr>
          <p:cNvPr id="5" name="TextBox 4"/>
          <p:cNvSpPr txBox="1"/>
          <p:nvPr/>
        </p:nvSpPr>
        <p:spPr>
          <a:xfrm>
            <a:off x="1371599" y="2008908"/>
            <a:ext cx="9725891" cy="4524315"/>
          </a:xfrm>
          <a:prstGeom prst="rect">
            <a:avLst/>
          </a:prstGeom>
          <a:noFill/>
        </p:spPr>
        <p:txBody>
          <a:bodyPr wrap="square" rtlCol="1">
            <a:spAutoFit/>
          </a:bodyPr>
          <a:lstStyle/>
          <a:p>
            <a:r>
              <a:rPr lang="en-US" sz="2400" dirty="0">
                <a:latin typeface="Times New Roman" pitchFamily="18" charset="0"/>
                <a:cs typeface="Times New Roman" pitchFamily="18" charset="0"/>
              </a:rPr>
              <a:t>By hand calculation for dead load </a:t>
            </a:r>
          </a:p>
          <a:p>
            <a:r>
              <a:rPr lang="en-US" sz="2400" dirty="0">
                <a:latin typeface="Times New Roman" pitchFamily="18" charset="0"/>
                <a:cs typeface="Times New Roman" pitchFamily="18" charset="0"/>
              </a:rPr>
              <a:t>Total = 38322 KN </a:t>
            </a:r>
          </a:p>
          <a:p>
            <a:r>
              <a:rPr lang="en-US" sz="2400" dirty="0">
                <a:latin typeface="Times New Roman" pitchFamily="18" charset="0"/>
                <a:cs typeface="Times New Roman" pitchFamily="18" charset="0"/>
              </a:rPr>
              <a:t>Error=38322-37143/37143*100% = 3.1% &lt;5% , Error is acceptable</a:t>
            </a: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Live load </a:t>
            </a:r>
          </a:p>
          <a:p>
            <a:r>
              <a:rPr lang="en-US" sz="2400" dirty="0">
                <a:latin typeface="Times New Roman" pitchFamily="18" charset="0"/>
                <a:cs typeface="Times New Roman" pitchFamily="18" charset="0"/>
              </a:rPr>
              <a:t>LL=5KN/m2 &amp; total area=3528 m2</a:t>
            </a:r>
          </a:p>
          <a:p>
            <a:r>
              <a:rPr lang="en-US" sz="2400" dirty="0">
                <a:latin typeface="Times New Roman" pitchFamily="18" charset="0"/>
                <a:cs typeface="Times New Roman" pitchFamily="18" charset="0"/>
              </a:rPr>
              <a:t>Reaction = LL*total area</a:t>
            </a:r>
          </a:p>
          <a:p>
            <a:r>
              <a:rPr lang="en-US" sz="2400" dirty="0">
                <a:latin typeface="Times New Roman" pitchFamily="18" charset="0"/>
                <a:cs typeface="Times New Roman" pitchFamily="18" charset="0"/>
              </a:rPr>
              <a:t>=3528*5=17640KN</a:t>
            </a:r>
          </a:p>
          <a:p>
            <a:r>
              <a:rPr lang="en-US" sz="2400" dirty="0">
                <a:latin typeface="Times New Roman" pitchFamily="18" charset="0"/>
                <a:cs typeface="Times New Roman" pitchFamily="18" charset="0"/>
              </a:rPr>
              <a:t>Error=17942-17640/17942 *100% = 1.6% &lt;5% </a:t>
            </a:r>
          </a:p>
          <a:p>
            <a:r>
              <a:rPr lang="en-US" sz="2400" dirty="0">
                <a:latin typeface="Times New Roman" pitchFamily="18" charset="0"/>
                <a:cs typeface="Times New Roman" pitchFamily="18" charset="0"/>
              </a:rPr>
              <a:t>Error is acceptable</a:t>
            </a:r>
          </a:p>
          <a:p>
            <a:endParaRPr lang="en-US" sz="2400" dirty="0"/>
          </a:p>
          <a:p>
            <a:endParaRPr lang="en-US" sz="2400" dirty="0"/>
          </a:p>
        </p:txBody>
      </p:sp>
      <p:sp>
        <p:nvSpPr>
          <p:cNvPr id="6" name="Rectangle 5"/>
          <p:cNvSpPr/>
          <p:nvPr/>
        </p:nvSpPr>
        <p:spPr>
          <a:xfrm>
            <a:off x="1575759" y="774362"/>
            <a:ext cx="3955698" cy="1077218"/>
          </a:xfrm>
          <a:prstGeom prst="rect">
            <a:avLst/>
          </a:prstGeom>
        </p:spPr>
        <p:txBody>
          <a:bodyPr wrap="none">
            <a:spAutoFit/>
          </a:bodyPr>
          <a:lstStyle/>
          <a:p>
            <a:r>
              <a:rPr lang="en-US" sz="3200" b="1" dirty="0"/>
              <a:t>Equilibrium  check </a:t>
            </a:r>
          </a:p>
          <a:p>
            <a:endParaRPr lang="en-US" sz="3200" b="1" dirty="0"/>
          </a:p>
        </p:txBody>
      </p:sp>
    </p:spTree>
    <p:extLst>
      <p:ext uri="{BB962C8B-B14F-4D97-AF65-F5344CB8AC3E}">
        <p14:creationId xmlns:p14="http://schemas.microsoft.com/office/powerpoint/2010/main" val="6003260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33</a:t>
            </a:fld>
            <a:endParaRPr lang="en-US" dirty="0"/>
          </a:p>
        </p:txBody>
      </p:sp>
      <p:sp>
        <p:nvSpPr>
          <p:cNvPr id="6" name="TextBox 5"/>
          <p:cNvSpPr txBox="1"/>
          <p:nvPr/>
        </p:nvSpPr>
        <p:spPr>
          <a:xfrm>
            <a:off x="1629181" y="677956"/>
            <a:ext cx="4541628" cy="584775"/>
          </a:xfrm>
          <a:prstGeom prst="rect">
            <a:avLst/>
          </a:prstGeom>
          <a:noFill/>
        </p:spPr>
        <p:txBody>
          <a:bodyPr wrap="none" rtlCol="1">
            <a:spAutoFit/>
          </a:bodyPr>
          <a:lstStyle/>
          <a:p>
            <a:r>
              <a:rPr lang="en-US" sz="3200" b="1" dirty="0"/>
              <a:t>Internal </a:t>
            </a:r>
            <a:r>
              <a:rPr lang="en-US" sz="3200" b="1" dirty="0" smtClean="0"/>
              <a:t>Forces </a:t>
            </a:r>
            <a:r>
              <a:rPr lang="en-US" sz="3200" b="1" dirty="0"/>
              <a:t>Check</a:t>
            </a:r>
            <a:endParaRPr lang="ar-JO" sz="3200" b="1" dirty="0"/>
          </a:p>
        </p:txBody>
      </p:sp>
      <p:sp>
        <p:nvSpPr>
          <p:cNvPr id="7" name="TextBox 6"/>
          <p:cNvSpPr txBox="1"/>
          <p:nvPr/>
        </p:nvSpPr>
        <p:spPr>
          <a:xfrm>
            <a:off x="1039092" y="1856509"/>
            <a:ext cx="5597236" cy="2862322"/>
          </a:xfrm>
          <a:prstGeom prst="rect">
            <a:avLst/>
          </a:prstGeom>
          <a:noFill/>
        </p:spPr>
        <p:txBody>
          <a:bodyPr wrap="square" rtlCol="1">
            <a:spAutoFit/>
          </a:bodyPr>
          <a:lstStyle/>
          <a:p>
            <a:r>
              <a:rPr lang="en-US" sz="2000" dirty="0">
                <a:latin typeface="Times New Roman" pitchFamily="18" charset="0"/>
                <a:cs typeface="Times New Roman" pitchFamily="18" charset="0"/>
              </a:rPr>
              <a:t>For beam : </a:t>
            </a:r>
          </a:p>
          <a:p>
            <a:r>
              <a:rPr lang="en-US" sz="2000" dirty="0">
                <a:latin typeface="Times New Roman" pitchFamily="18" charset="0"/>
                <a:cs typeface="Times New Roman" pitchFamily="18" charset="0"/>
              </a:rPr>
              <a:t>By hand calculation </a:t>
            </a:r>
          </a:p>
          <a:p>
            <a:r>
              <a:rPr lang="en-US" sz="2000" dirty="0">
                <a:latin typeface="Times New Roman" pitchFamily="18" charset="0"/>
                <a:cs typeface="Times New Roman" pitchFamily="18" charset="0"/>
              </a:rPr>
              <a:t>W (live) = 5*4.5*(0.5) = 11.25KN/m</a:t>
            </a:r>
          </a:p>
          <a:p>
            <a:r>
              <a:rPr lang="en-US" sz="2000" dirty="0">
                <a:latin typeface="Times New Roman" pitchFamily="18" charset="0"/>
                <a:cs typeface="Times New Roman" pitchFamily="18" charset="0"/>
              </a:rPr>
              <a:t>M=WL2/8=12*5^2/8=34.56 </a:t>
            </a:r>
            <a:r>
              <a:rPr lang="en-US" sz="2000" dirty="0" err="1">
                <a:latin typeface="Times New Roman" pitchFamily="18" charset="0"/>
                <a:cs typeface="Times New Roman" pitchFamily="18" charset="0"/>
              </a:rPr>
              <a:t>KN.m</a:t>
            </a:r>
            <a:endParaRPr lang="en-US" sz="2000" dirty="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By </a:t>
            </a:r>
            <a:r>
              <a:rPr lang="en-US" sz="2000" dirty="0" err="1">
                <a:latin typeface="Times New Roman" pitchFamily="18" charset="0"/>
                <a:cs typeface="Times New Roman" pitchFamily="18" charset="0"/>
              </a:rPr>
              <a:t>etabs</a:t>
            </a:r>
            <a:r>
              <a:rPr lang="en-US" sz="2000" dirty="0">
                <a:latin typeface="Times New Roman" pitchFamily="18" charset="0"/>
                <a:cs typeface="Times New Roman" pitchFamily="18" charset="0"/>
              </a:rPr>
              <a:t> : </a:t>
            </a:r>
          </a:p>
          <a:p>
            <a:r>
              <a:rPr lang="es-ES" sz="2000" dirty="0">
                <a:latin typeface="Times New Roman" pitchFamily="18" charset="0"/>
                <a:cs typeface="Times New Roman" pitchFamily="18" charset="0"/>
              </a:rPr>
              <a:t>M = ((16.2 +15.5) /2) +16= 32KN.m</a:t>
            </a:r>
          </a:p>
          <a:p>
            <a:r>
              <a:rPr lang="es-ES" sz="2000" dirty="0">
                <a:latin typeface="Times New Roman" pitchFamily="18" charset="0"/>
                <a:cs typeface="Times New Roman" pitchFamily="18" charset="0"/>
              </a:rPr>
              <a:t>Error=6.25% &lt; 10% error </a:t>
            </a:r>
            <a:r>
              <a:rPr lang="es-ES" sz="2000" dirty="0" err="1">
                <a:latin typeface="Times New Roman" pitchFamily="18" charset="0"/>
                <a:cs typeface="Times New Roman" pitchFamily="18" charset="0"/>
              </a:rPr>
              <a:t>is</a:t>
            </a:r>
            <a:r>
              <a:rPr lang="es-ES" sz="2000" dirty="0">
                <a:latin typeface="Times New Roman" pitchFamily="18" charset="0"/>
                <a:cs typeface="Times New Roman" pitchFamily="18" charset="0"/>
              </a:rPr>
              <a:t> </a:t>
            </a:r>
            <a:r>
              <a:rPr lang="es-ES" sz="2000" dirty="0" err="1">
                <a:latin typeface="Times New Roman" pitchFamily="18" charset="0"/>
                <a:cs typeface="Times New Roman" pitchFamily="18" charset="0"/>
              </a:rPr>
              <a:t>acceptable</a:t>
            </a:r>
            <a:r>
              <a:rPr lang="es-ES" sz="2000" dirty="0">
                <a:latin typeface="Times New Roman" pitchFamily="18" charset="0"/>
                <a:cs typeface="Times New Roman" pitchFamily="18" charset="0"/>
              </a:rPr>
              <a:t>.</a:t>
            </a:r>
          </a:p>
          <a:p>
            <a:endParaRPr lang="ar-JO" sz="2000"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2144" y="1844386"/>
            <a:ext cx="5652655" cy="3808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55381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34</a:t>
            </a:fld>
            <a:endParaRPr lang="en-US" dirty="0"/>
          </a:p>
        </p:txBody>
      </p:sp>
      <p:sp>
        <p:nvSpPr>
          <p:cNvPr id="3" name="Rectangle 2"/>
          <p:cNvSpPr/>
          <p:nvPr/>
        </p:nvSpPr>
        <p:spPr>
          <a:xfrm>
            <a:off x="1608172" y="708734"/>
            <a:ext cx="3610722" cy="523220"/>
          </a:xfrm>
          <a:prstGeom prst="rect">
            <a:avLst/>
          </a:prstGeom>
        </p:spPr>
        <p:txBody>
          <a:bodyPr wrap="square">
            <a:spAutoFit/>
          </a:bodyPr>
          <a:lstStyle/>
          <a:p>
            <a:r>
              <a:rPr lang="en-US" sz="2800" b="1" dirty="0"/>
              <a:t>Deflection check</a:t>
            </a:r>
            <a:endParaRPr lang="ar-JO" sz="28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9674" y="1309254"/>
            <a:ext cx="4251324" cy="4371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872836" y="1992326"/>
            <a:ext cx="6096000" cy="1938992"/>
          </a:xfrm>
          <a:prstGeom prst="rect">
            <a:avLst/>
          </a:prstGeom>
        </p:spPr>
        <p:txBody>
          <a:bodyPr>
            <a:spAutoFit/>
          </a:bodyPr>
          <a:lstStyle/>
          <a:p>
            <a:r>
              <a:rPr lang="en-US" sz="2400" dirty="0">
                <a:latin typeface="Times New Roman" pitchFamily="18" charset="0"/>
                <a:cs typeface="Times New Roman" pitchFamily="18" charset="0"/>
              </a:rPr>
              <a:t>Deflection=30.3-0.25(9+9+11.5+13)</a:t>
            </a:r>
          </a:p>
          <a:p>
            <a:r>
              <a:rPr lang="en-US" sz="2400" dirty="0">
                <a:latin typeface="Times New Roman" pitchFamily="18" charset="0"/>
                <a:cs typeface="Times New Roman" pitchFamily="18" charset="0"/>
              </a:rPr>
              <a:t>=20mm</a:t>
            </a:r>
          </a:p>
          <a:p>
            <a:r>
              <a:rPr lang="en-US" sz="2400" dirty="0">
                <a:latin typeface="Times New Roman" pitchFamily="18" charset="0"/>
                <a:cs typeface="Times New Roman" pitchFamily="18" charset="0"/>
              </a:rPr>
              <a:t>Allowable deflection = L/240</a:t>
            </a:r>
          </a:p>
          <a:p>
            <a:r>
              <a:rPr lang="en-US" sz="2400" dirty="0">
                <a:latin typeface="Times New Roman" pitchFamily="18" charset="0"/>
                <a:cs typeface="Times New Roman" pitchFamily="18" charset="0"/>
              </a:rPr>
              <a:t>L=14.7m</a:t>
            </a:r>
          </a:p>
          <a:p>
            <a:r>
              <a:rPr lang="en-US" sz="2400" dirty="0">
                <a:latin typeface="Times New Roman" pitchFamily="18" charset="0"/>
                <a:cs typeface="Times New Roman" pitchFamily="18" charset="0"/>
              </a:rPr>
              <a:t>=14.7/240=0.061m=61mm&gt;20.3mm its ok </a:t>
            </a:r>
          </a:p>
        </p:txBody>
      </p:sp>
    </p:spTree>
    <p:extLst>
      <p:ext uri="{BB962C8B-B14F-4D97-AF65-F5344CB8AC3E}">
        <p14:creationId xmlns:p14="http://schemas.microsoft.com/office/powerpoint/2010/main" val="1124666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35</a:t>
            </a:fld>
            <a:endParaRPr lang="en-US" dirty="0"/>
          </a:p>
        </p:txBody>
      </p:sp>
      <p:sp>
        <p:nvSpPr>
          <p:cNvPr id="4" name="مربع نص 3"/>
          <p:cNvSpPr txBox="1"/>
          <p:nvPr/>
        </p:nvSpPr>
        <p:spPr>
          <a:xfrm>
            <a:off x="1771921" y="616401"/>
            <a:ext cx="8034552" cy="584775"/>
          </a:xfrm>
          <a:prstGeom prst="rect">
            <a:avLst/>
          </a:prstGeom>
          <a:noFill/>
        </p:spPr>
        <p:txBody>
          <a:bodyPr wrap="square" rtlCol="0">
            <a:spAutoFit/>
          </a:bodyPr>
          <a:lstStyle/>
          <a:p>
            <a:r>
              <a:rPr lang="en-US" sz="3200" b="1" dirty="0"/>
              <a:t>Dynamic </a:t>
            </a:r>
            <a:r>
              <a:rPr lang="en-US" sz="3200" b="1" dirty="0" smtClean="0"/>
              <a:t>Analysis</a:t>
            </a:r>
            <a:endParaRPr lang="en-US" sz="3200" b="1" dirty="0"/>
          </a:p>
        </p:txBody>
      </p:sp>
      <p:pic>
        <p:nvPicPr>
          <p:cNvPr id="5" name="Picture 2"/>
          <p:cNvPicPr>
            <a:picLocks noChangeAspect="1" noChangeArrowheads="1"/>
          </p:cNvPicPr>
          <p:nvPr/>
        </p:nvPicPr>
        <p:blipFill>
          <a:blip r:embed="rId2"/>
          <a:srcRect/>
          <a:stretch>
            <a:fillRect/>
          </a:stretch>
        </p:blipFill>
        <p:spPr bwMode="auto">
          <a:xfrm>
            <a:off x="1009649" y="1476103"/>
            <a:ext cx="10459539" cy="4754880"/>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1027" name="Picture 3"/>
          <p:cNvPicPr>
            <a:picLocks noChangeAspect="1" noChangeArrowheads="1"/>
          </p:cNvPicPr>
          <p:nvPr/>
        </p:nvPicPr>
        <p:blipFill>
          <a:blip r:embed="rId2"/>
          <a:srcRect/>
          <a:stretch>
            <a:fillRect/>
          </a:stretch>
        </p:blipFill>
        <p:spPr bwMode="auto">
          <a:xfrm>
            <a:off x="776306" y="1279946"/>
            <a:ext cx="11142618" cy="5324475"/>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37</a:t>
            </a:fld>
            <a:endParaRPr lang="en-US" dirty="0"/>
          </a:p>
        </p:txBody>
      </p:sp>
      <p:pic>
        <p:nvPicPr>
          <p:cNvPr id="2050" name="Picture 2"/>
          <p:cNvPicPr>
            <a:picLocks noChangeAspect="1" noChangeArrowheads="1"/>
          </p:cNvPicPr>
          <p:nvPr/>
        </p:nvPicPr>
        <p:blipFill>
          <a:blip r:embed="rId2"/>
          <a:srcRect/>
          <a:stretch>
            <a:fillRect/>
          </a:stretch>
        </p:blipFill>
        <p:spPr bwMode="auto">
          <a:xfrm>
            <a:off x="1440647" y="1152907"/>
            <a:ext cx="10215154" cy="5251268"/>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38</a:t>
            </a:fld>
            <a:endParaRPr lang="en-US" dirty="0"/>
          </a:p>
        </p:txBody>
      </p:sp>
      <p:pic>
        <p:nvPicPr>
          <p:cNvPr id="3074" name="Picture 2"/>
          <p:cNvPicPr>
            <a:picLocks noChangeAspect="1" noChangeArrowheads="1"/>
          </p:cNvPicPr>
          <p:nvPr/>
        </p:nvPicPr>
        <p:blipFill>
          <a:blip r:embed="rId2"/>
          <a:srcRect/>
          <a:stretch>
            <a:fillRect/>
          </a:stretch>
        </p:blipFill>
        <p:spPr bwMode="auto">
          <a:xfrm>
            <a:off x="1311579" y="1204802"/>
            <a:ext cx="10985863" cy="5708468"/>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39</a:t>
            </a:fld>
            <a:endParaRPr lang="en-US" dirty="0"/>
          </a:p>
        </p:txBody>
      </p:sp>
      <p:pic>
        <p:nvPicPr>
          <p:cNvPr id="4098" name="Picture 2"/>
          <p:cNvPicPr>
            <a:picLocks noChangeAspect="1" noChangeArrowheads="1"/>
          </p:cNvPicPr>
          <p:nvPr/>
        </p:nvPicPr>
        <p:blipFill>
          <a:blip r:embed="rId2"/>
          <a:srcRect/>
          <a:stretch>
            <a:fillRect/>
          </a:stretch>
        </p:blipFill>
        <p:spPr bwMode="auto">
          <a:xfrm>
            <a:off x="836022" y="1619794"/>
            <a:ext cx="9823269" cy="4885509"/>
          </a:xfrm>
          <a:prstGeom prst="rect">
            <a:avLst/>
          </a:prstGeom>
          <a:noFill/>
          <a:ln w="9525">
            <a:noFill/>
            <a:miter lim="800000"/>
            <a:headEnd/>
            <a:tailEnd/>
          </a:ln>
          <a:effectLst/>
        </p:spPr>
      </p:pic>
      <p:sp>
        <p:nvSpPr>
          <p:cNvPr id="4" name="مربع نص 3"/>
          <p:cNvSpPr txBox="1"/>
          <p:nvPr/>
        </p:nvSpPr>
        <p:spPr>
          <a:xfrm>
            <a:off x="1724298" y="587829"/>
            <a:ext cx="4010297" cy="923330"/>
          </a:xfrm>
          <a:prstGeom prst="rect">
            <a:avLst/>
          </a:prstGeom>
          <a:noFill/>
        </p:spPr>
        <p:txBody>
          <a:bodyPr wrap="square" rtlCol="0">
            <a:spAutoFit/>
          </a:bodyPr>
          <a:lstStyle/>
          <a:p>
            <a:r>
              <a:rPr lang="en-US" sz="5400" b="1" dirty="0"/>
              <a:t>Result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87888" y="561560"/>
            <a:ext cx="8872152" cy="707886"/>
          </a:xfrm>
          <a:prstGeom prst="rect">
            <a:avLst/>
          </a:prstGeom>
          <a:noFill/>
        </p:spPr>
        <p:txBody>
          <a:bodyPr wrap="square" rtlCol="1">
            <a:spAutoFit/>
          </a:bodyPr>
          <a:lstStyle/>
          <a:p>
            <a:pPr algn="ctr"/>
            <a:r>
              <a:rPr lang="en-US" sz="4000" b="1" dirty="0" smtClean="0">
                <a:latin typeface="Andalus" pitchFamily="18" charset="-78"/>
                <a:cs typeface="Andalus" pitchFamily="18" charset="-78"/>
              </a:rPr>
              <a:t>Project Overview</a:t>
            </a:r>
            <a:endParaRPr lang="ar-SA" sz="4000" b="1" dirty="0">
              <a:latin typeface="Andalus" pitchFamily="18" charset="-78"/>
              <a:cs typeface="Andalus" pitchFamily="18" charset="-78"/>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a:t>
            </a:fld>
            <a:endParaRPr lang="en-US" dirty="0"/>
          </a:p>
        </p:txBody>
      </p:sp>
      <p:sp>
        <p:nvSpPr>
          <p:cNvPr id="3" name="TextBox 2"/>
          <p:cNvSpPr txBox="1"/>
          <p:nvPr/>
        </p:nvSpPr>
        <p:spPr>
          <a:xfrm>
            <a:off x="6529590" y="1970469"/>
            <a:ext cx="5434884" cy="3785652"/>
          </a:xfrm>
          <a:prstGeom prst="rect">
            <a:avLst/>
          </a:prstGeom>
          <a:noFill/>
        </p:spPr>
        <p:txBody>
          <a:bodyPr wrap="square" rtlCol="1">
            <a:spAutoFit/>
          </a:bodyPr>
          <a:lstStyle/>
          <a:p>
            <a:pPr marL="285750" indent="-285750">
              <a:buFont typeface="Arial" panose="020B0604020202020204" pitchFamily="34" charset="0"/>
              <a:buChar char="•"/>
            </a:pPr>
            <a:r>
              <a:rPr lang="en-US" sz="2400" dirty="0"/>
              <a:t>Location : Nablus.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7 floors: Basement and 6 floors for each building(main and secondary .</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Floor area(main) : </a:t>
            </a:r>
            <a:r>
              <a:rPr lang="en-US" sz="2400" dirty="0">
                <a:latin typeface="Times New Roman" pitchFamily="18" charset="0"/>
                <a:cs typeface="Times New Roman" pitchFamily="18" charset="0"/>
              </a:rPr>
              <a:t>2321</a:t>
            </a:r>
            <a:r>
              <a:rPr lang="en-US" sz="2400" dirty="0"/>
              <a:t> m².</a:t>
            </a:r>
          </a:p>
          <a:p>
            <a:pPr marL="285750" indent="-285750">
              <a:buFont typeface="Arial" panose="020B0604020202020204" pitchFamily="34" charset="0"/>
              <a:buChar char="•"/>
            </a:pPr>
            <a:r>
              <a:rPr lang="en-US" sz="2400" dirty="0"/>
              <a:t>Floor  area (secondary):</a:t>
            </a:r>
            <a:r>
              <a:rPr lang="en-US" sz="2400" dirty="0">
                <a:latin typeface="Times New Roman" pitchFamily="18" charset="0"/>
                <a:cs typeface="Times New Roman" pitchFamily="18" charset="0"/>
              </a:rPr>
              <a:t>842 </a:t>
            </a:r>
            <a:r>
              <a:rPr lang="en-US" sz="2400" dirty="0"/>
              <a:t>m².</a:t>
            </a:r>
          </a:p>
          <a:p>
            <a:pPr marL="285750" indent="-285750">
              <a:buFont typeface="Arial" panose="020B0604020202020204" pitchFamily="34" charset="0"/>
              <a:buChar char="•"/>
            </a:pPr>
            <a:r>
              <a:rPr lang="en-US" sz="2400" dirty="0"/>
              <a:t>Three steel bridges: the critical one is (</a:t>
            </a:r>
            <a:r>
              <a:rPr lang="en-US" sz="2400" dirty="0">
                <a:latin typeface="Times New Roman" pitchFamily="18" charset="0"/>
                <a:cs typeface="Times New Roman" pitchFamily="18" charset="0"/>
              </a:rPr>
              <a:t>19.2m) length.</a:t>
            </a:r>
            <a:endParaRPr lang="en-US" sz="2400" dirty="0"/>
          </a:p>
          <a:p>
            <a:endParaRPr lang="en-US" sz="2400" dirty="0"/>
          </a:p>
        </p:txBody>
      </p:sp>
      <p:pic>
        <p:nvPicPr>
          <p:cNvPr id="6" name="صورة 5" descr="29995317_1134992039971744_186426802_o.jpg"/>
          <p:cNvPicPr>
            <a:picLocks noChangeAspect="1"/>
          </p:cNvPicPr>
          <p:nvPr/>
        </p:nvPicPr>
        <p:blipFill>
          <a:blip r:embed="rId2"/>
          <a:stretch>
            <a:fillRect/>
          </a:stretch>
        </p:blipFill>
        <p:spPr>
          <a:xfrm>
            <a:off x="531812" y="1371600"/>
            <a:ext cx="5747690" cy="5105400"/>
          </a:xfrm>
          <a:prstGeom prst="rect">
            <a:avLst/>
          </a:prstGeom>
        </p:spPr>
      </p:pic>
    </p:spTree>
    <p:extLst>
      <p:ext uri="{BB962C8B-B14F-4D97-AF65-F5344CB8AC3E}">
        <p14:creationId xmlns:p14="http://schemas.microsoft.com/office/powerpoint/2010/main" val="2006860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40</a:t>
            </a:fld>
            <a:endParaRPr lang="en-US" dirty="0"/>
          </a:p>
        </p:txBody>
      </p:sp>
      <p:sp>
        <p:nvSpPr>
          <p:cNvPr id="3" name="مربع نص 2"/>
          <p:cNvSpPr txBox="1"/>
          <p:nvPr/>
        </p:nvSpPr>
        <p:spPr>
          <a:xfrm>
            <a:off x="1489165" y="927462"/>
            <a:ext cx="7863841" cy="523220"/>
          </a:xfrm>
          <a:prstGeom prst="rect">
            <a:avLst/>
          </a:prstGeom>
          <a:noFill/>
        </p:spPr>
        <p:txBody>
          <a:bodyPr wrap="square" rtlCol="0">
            <a:spAutoFit/>
          </a:bodyPr>
          <a:lstStyle/>
          <a:p>
            <a:r>
              <a:rPr lang="en-US" sz="2800" b="1" dirty="0"/>
              <a:t>Definition of Response  Spectrum function</a:t>
            </a:r>
          </a:p>
        </p:txBody>
      </p:sp>
      <p:pic>
        <p:nvPicPr>
          <p:cNvPr id="5122" name="Picture 2"/>
          <p:cNvPicPr>
            <a:picLocks noChangeAspect="1" noChangeArrowheads="1"/>
          </p:cNvPicPr>
          <p:nvPr/>
        </p:nvPicPr>
        <p:blipFill>
          <a:blip r:embed="rId2"/>
          <a:srcRect/>
          <a:stretch>
            <a:fillRect/>
          </a:stretch>
        </p:blipFill>
        <p:spPr bwMode="auto">
          <a:xfrm>
            <a:off x="1675992" y="1534341"/>
            <a:ext cx="8904922" cy="4991100"/>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41</a:t>
            </a:fld>
            <a:endParaRPr lang="en-US" dirty="0"/>
          </a:p>
        </p:txBody>
      </p:sp>
      <p:pic>
        <p:nvPicPr>
          <p:cNvPr id="6146" name="Picture 2"/>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42</a:t>
            </a:fld>
            <a:endParaRPr lang="en-US" dirty="0"/>
          </a:p>
        </p:txBody>
      </p:sp>
      <p:pic>
        <p:nvPicPr>
          <p:cNvPr id="7170" name="Picture 2"/>
          <p:cNvPicPr>
            <a:picLocks noChangeAspect="1" noChangeArrowheads="1"/>
          </p:cNvPicPr>
          <p:nvPr/>
        </p:nvPicPr>
        <p:blipFill>
          <a:blip r:embed="rId2"/>
          <a:srcRect/>
          <a:stretch>
            <a:fillRect/>
          </a:stretch>
        </p:blipFill>
        <p:spPr bwMode="auto">
          <a:xfrm>
            <a:off x="0" y="0"/>
            <a:ext cx="12192000" cy="6857999"/>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43</a:t>
            </a:fld>
            <a:endParaRPr lang="en-US" dirty="0"/>
          </a:p>
        </p:txBody>
      </p:sp>
      <p:pic>
        <p:nvPicPr>
          <p:cNvPr id="4" name="Picture 3">
            <a:extLst>
              <a:ext uri="{FF2B5EF4-FFF2-40B4-BE49-F238E27FC236}">
                <a16:creationId xmlns:a16="http://schemas.microsoft.com/office/drawing/2014/main" id="{9AEA1FA8-0146-42D9-B4D2-30CC86F85C0C}"/>
              </a:ext>
            </a:extLst>
          </p:cNvPr>
          <p:cNvPicPr>
            <a:picLocks noChangeAspect="1"/>
          </p:cNvPicPr>
          <p:nvPr/>
        </p:nvPicPr>
        <p:blipFill>
          <a:blip r:embed="rId2"/>
          <a:stretch>
            <a:fillRect/>
          </a:stretch>
        </p:blipFill>
        <p:spPr>
          <a:xfrm>
            <a:off x="1595214" y="2093502"/>
            <a:ext cx="9479186" cy="4445411"/>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44</a:t>
            </a:fld>
            <a:endParaRPr lang="en-US" dirty="0"/>
          </a:p>
        </p:txBody>
      </p:sp>
      <p:pic>
        <p:nvPicPr>
          <p:cNvPr id="9218" name="Picture 2"/>
          <p:cNvPicPr>
            <a:picLocks noChangeAspect="1" noChangeArrowheads="1"/>
          </p:cNvPicPr>
          <p:nvPr/>
        </p:nvPicPr>
        <p:blipFill>
          <a:blip r:embed="rId2"/>
          <a:srcRect/>
          <a:stretch>
            <a:fillRect/>
          </a:stretch>
        </p:blipFill>
        <p:spPr bwMode="auto">
          <a:xfrm>
            <a:off x="1423988" y="1606732"/>
            <a:ext cx="9344025" cy="3370218"/>
          </a:xfrm>
          <a:prstGeom prst="rect">
            <a:avLst/>
          </a:prstGeom>
          <a:noFill/>
          <a:ln w="9525">
            <a:noFill/>
            <a:miter lim="800000"/>
            <a:headEnd/>
            <a:tailEnd/>
          </a:ln>
          <a:effectLst/>
        </p:spPr>
      </p:pic>
      <p:sp>
        <p:nvSpPr>
          <p:cNvPr id="4" name="مربع نص 3"/>
          <p:cNvSpPr txBox="1"/>
          <p:nvPr/>
        </p:nvSpPr>
        <p:spPr>
          <a:xfrm>
            <a:off x="1658983" y="692332"/>
            <a:ext cx="7197634" cy="461665"/>
          </a:xfrm>
          <a:prstGeom prst="rect">
            <a:avLst/>
          </a:prstGeom>
          <a:noFill/>
        </p:spPr>
        <p:txBody>
          <a:bodyPr wrap="square" rtlCol="0">
            <a:spAutoFit/>
          </a:bodyPr>
          <a:lstStyle/>
          <a:p>
            <a:r>
              <a:rPr lang="en-US" sz="2400" b="1" dirty="0"/>
              <a:t>Modal </a:t>
            </a:r>
            <a:r>
              <a:rPr lang="en-US" sz="2400" b="1" dirty="0" smtClean="0"/>
              <a:t>Participation </a:t>
            </a:r>
            <a:r>
              <a:rPr lang="en-US" sz="2400" b="1" dirty="0"/>
              <a:t>mass ratio: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45</a:t>
            </a:fld>
            <a:endParaRPr lang="en-US" dirty="0"/>
          </a:p>
        </p:txBody>
      </p:sp>
      <p:pic>
        <p:nvPicPr>
          <p:cNvPr id="10242" name="Picture 2"/>
          <p:cNvPicPr>
            <a:picLocks noChangeAspect="1" noChangeArrowheads="1"/>
          </p:cNvPicPr>
          <p:nvPr/>
        </p:nvPicPr>
        <p:blipFill>
          <a:blip r:embed="rId2"/>
          <a:srcRect/>
          <a:stretch>
            <a:fillRect/>
          </a:stretch>
        </p:blipFill>
        <p:spPr bwMode="auto">
          <a:xfrm>
            <a:off x="2416629" y="1867990"/>
            <a:ext cx="7080069" cy="4385174"/>
          </a:xfrm>
          <a:prstGeom prst="rect">
            <a:avLst/>
          </a:prstGeom>
          <a:noFill/>
          <a:ln w="9525">
            <a:noFill/>
            <a:miter lim="800000"/>
            <a:headEnd/>
            <a:tailEnd/>
          </a:ln>
          <a:effectLst/>
        </p:spPr>
      </p:pic>
      <p:sp>
        <p:nvSpPr>
          <p:cNvPr id="4" name="مربع نص 3"/>
          <p:cNvSpPr txBox="1"/>
          <p:nvPr/>
        </p:nvSpPr>
        <p:spPr>
          <a:xfrm>
            <a:off x="1672045" y="708734"/>
            <a:ext cx="3278777" cy="523220"/>
          </a:xfrm>
          <a:prstGeom prst="rect">
            <a:avLst/>
          </a:prstGeom>
          <a:noFill/>
        </p:spPr>
        <p:txBody>
          <a:bodyPr wrap="square" rtlCol="0">
            <a:spAutoFit/>
          </a:bodyPr>
          <a:lstStyle/>
          <a:p>
            <a:r>
              <a:rPr lang="en-US" sz="2800" b="1" dirty="0"/>
              <a:t>Torsion check: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46</a:t>
            </a:fld>
            <a:endParaRPr lang="en-US" dirty="0"/>
          </a:p>
        </p:txBody>
      </p:sp>
      <p:pic>
        <p:nvPicPr>
          <p:cNvPr id="11266" name="Picture 2"/>
          <p:cNvPicPr>
            <a:picLocks noChangeAspect="1" noChangeArrowheads="1"/>
          </p:cNvPicPr>
          <p:nvPr/>
        </p:nvPicPr>
        <p:blipFill>
          <a:blip r:embed="rId2"/>
          <a:srcRect/>
          <a:stretch>
            <a:fillRect/>
          </a:stretch>
        </p:blipFill>
        <p:spPr bwMode="auto">
          <a:xfrm>
            <a:off x="2339749" y="1543186"/>
            <a:ext cx="7381875" cy="4581525"/>
          </a:xfrm>
          <a:prstGeom prst="rect">
            <a:avLst/>
          </a:prstGeom>
          <a:noFill/>
          <a:ln w="9525">
            <a:noFill/>
            <a:miter lim="800000"/>
            <a:headEnd/>
            <a:tailEnd/>
          </a:ln>
          <a:effectLst/>
        </p:spPr>
      </p:pic>
      <p:sp>
        <p:nvSpPr>
          <p:cNvPr id="4" name="مربع نص 3"/>
          <p:cNvSpPr txBox="1"/>
          <p:nvPr/>
        </p:nvSpPr>
        <p:spPr>
          <a:xfrm>
            <a:off x="1591803" y="787782"/>
            <a:ext cx="5760720" cy="461665"/>
          </a:xfrm>
          <a:prstGeom prst="rect">
            <a:avLst/>
          </a:prstGeom>
          <a:noFill/>
        </p:spPr>
        <p:txBody>
          <a:bodyPr wrap="square" rtlCol="0">
            <a:spAutoFit/>
          </a:bodyPr>
          <a:lstStyle/>
          <a:p>
            <a:r>
              <a:rPr lang="en-US" sz="2400" b="1" dirty="0"/>
              <a:t>Drift Check: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47</a:t>
            </a:fld>
            <a:endParaRPr lang="en-US" dirty="0"/>
          </a:p>
        </p:txBody>
      </p:sp>
      <p:pic>
        <p:nvPicPr>
          <p:cNvPr id="12290" name="Picture 2"/>
          <p:cNvPicPr>
            <a:picLocks noChangeAspect="1" noChangeArrowheads="1"/>
          </p:cNvPicPr>
          <p:nvPr/>
        </p:nvPicPr>
        <p:blipFill>
          <a:blip r:embed="rId2"/>
          <a:srcRect/>
          <a:stretch>
            <a:fillRect/>
          </a:stretch>
        </p:blipFill>
        <p:spPr bwMode="auto">
          <a:xfrm>
            <a:off x="2103120" y="1246213"/>
            <a:ext cx="9091748" cy="5303519"/>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48</a:t>
            </a:fld>
            <a:endParaRPr lang="en-US" dirty="0"/>
          </a:p>
        </p:txBody>
      </p:sp>
      <p:sp>
        <p:nvSpPr>
          <p:cNvPr id="6" name="مربع نص 5"/>
          <p:cNvSpPr txBox="1"/>
          <p:nvPr/>
        </p:nvSpPr>
        <p:spPr>
          <a:xfrm>
            <a:off x="1073134" y="1424644"/>
            <a:ext cx="4814482" cy="707886"/>
          </a:xfrm>
          <a:prstGeom prst="rect">
            <a:avLst/>
          </a:prstGeom>
          <a:noFill/>
        </p:spPr>
        <p:txBody>
          <a:bodyPr wrap="square" rtlCol="0">
            <a:spAutoFit/>
          </a:bodyPr>
          <a:lstStyle/>
          <a:p>
            <a:r>
              <a:rPr lang="en-US" sz="4000" dirty="0">
                <a:solidFill>
                  <a:srgbClr val="FF0000"/>
                </a:solidFill>
              </a:rPr>
              <a:t>Detailing samples :</a:t>
            </a:r>
          </a:p>
        </p:txBody>
      </p:sp>
      <p:sp>
        <p:nvSpPr>
          <p:cNvPr id="60418" name="AutoShape 2" descr="https://scontent.fjrs3-1.fna.fbcdn.net/v/t1.15752-9/32845226_1534162120038989_4865663351788666880_n.png?_nc_cat=0&amp;oh=5c21a90914f84a0a79f3a1c6c22fbb7c&amp;oe=5B930AED"/>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3314" name="Picture 2"/>
          <p:cNvPicPr>
            <a:picLocks noChangeAspect="1" noChangeArrowheads="1"/>
          </p:cNvPicPr>
          <p:nvPr/>
        </p:nvPicPr>
        <p:blipFill>
          <a:blip r:embed="rId2"/>
          <a:srcRect/>
          <a:stretch>
            <a:fillRect/>
          </a:stretch>
        </p:blipFill>
        <p:spPr bwMode="auto">
          <a:xfrm>
            <a:off x="1" y="3385320"/>
            <a:ext cx="12172626" cy="3472679"/>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a:srcRect/>
          <a:stretch>
            <a:fillRect/>
          </a:stretch>
        </p:blipFill>
        <p:spPr bwMode="auto">
          <a:xfrm>
            <a:off x="7091265" y="0"/>
            <a:ext cx="5081362" cy="3399801"/>
          </a:xfrm>
          <a:prstGeom prst="rect">
            <a:avLst/>
          </a:prstGeom>
          <a:noFill/>
          <a:ln w="9525">
            <a:noFill/>
            <a:miter lim="800000"/>
            <a:headEnd/>
            <a:tailEnd/>
          </a:ln>
          <a:effectLst/>
        </p:spPr>
      </p:pic>
    </p:spTree>
    <p:extLst>
      <p:ext uri="{BB962C8B-B14F-4D97-AF65-F5344CB8AC3E}">
        <p14:creationId xmlns:p14="http://schemas.microsoft.com/office/powerpoint/2010/main" val="1327763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49</a:t>
            </a:fld>
            <a:endParaRPr lang="en-US" dirty="0"/>
          </a:p>
        </p:txBody>
      </p:sp>
      <p:pic>
        <p:nvPicPr>
          <p:cNvPr id="14338" name="Picture 2"/>
          <p:cNvPicPr>
            <a:picLocks noChangeAspect="1" noChangeArrowheads="1"/>
          </p:cNvPicPr>
          <p:nvPr/>
        </p:nvPicPr>
        <p:blipFill>
          <a:blip r:embed="rId2"/>
          <a:srcRect/>
          <a:stretch>
            <a:fillRect/>
          </a:stretch>
        </p:blipFill>
        <p:spPr bwMode="auto">
          <a:xfrm>
            <a:off x="0" y="0"/>
            <a:ext cx="6087019" cy="685800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a:srcRect/>
          <a:stretch>
            <a:fillRect/>
          </a:stretch>
        </p:blipFill>
        <p:spPr bwMode="auto">
          <a:xfrm>
            <a:off x="6087019" y="0"/>
            <a:ext cx="6104981" cy="68580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87889" y="561560"/>
            <a:ext cx="10640876" cy="707886"/>
          </a:xfrm>
          <a:prstGeom prst="rect">
            <a:avLst/>
          </a:prstGeom>
          <a:noFill/>
        </p:spPr>
        <p:txBody>
          <a:bodyPr wrap="square" rtlCol="1">
            <a:spAutoFit/>
          </a:bodyPr>
          <a:lstStyle/>
          <a:p>
            <a:pPr algn="ctr"/>
            <a:r>
              <a:rPr lang="en-US" sz="4000" b="1" dirty="0" smtClean="0">
                <a:latin typeface="Andalus" pitchFamily="18" charset="-78"/>
                <a:cs typeface="Andalus" pitchFamily="18" charset="-78"/>
              </a:rPr>
              <a:t>Architectural challenges</a:t>
            </a:r>
            <a:endParaRPr lang="ar-SA" sz="4000" b="1" dirty="0">
              <a:latin typeface="Andalus" pitchFamily="18" charset="-78"/>
              <a:cs typeface="Andalus" pitchFamily="18" charset="-78"/>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7" name="صورة 6"/>
          <p:cNvPicPr/>
          <p:nvPr/>
        </p:nvPicPr>
        <p:blipFill>
          <a:blip r:embed="rId2">
            <a:extLst>
              <a:ext uri="{28A0092B-C50C-407E-A947-70E740481C1C}">
                <a14:useLocalDpi xmlns:a14="http://schemas.microsoft.com/office/drawing/2010/main" val="0"/>
              </a:ext>
            </a:extLst>
          </a:blip>
          <a:srcRect/>
          <a:stretch>
            <a:fillRect/>
          </a:stretch>
        </p:blipFill>
        <p:spPr bwMode="auto">
          <a:xfrm>
            <a:off x="1288474" y="1440873"/>
            <a:ext cx="9989127" cy="4932217"/>
          </a:xfrm>
          <a:prstGeom prst="rect">
            <a:avLst/>
          </a:prstGeom>
          <a:noFill/>
          <a:ln w="9525">
            <a:noFill/>
            <a:miter lim="800000"/>
            <a:headEnd/>
            <a:tailEnd/>
          </a:ln>
        </p:spPr>
      </p:pic>
    </p:spTree>
    <p:extLst>
      <p:ext uri="{BB962C8B-B14F-4D97-AF65-F5344CB8AC3E}">
        <p14:creationId xmlns:p14="http://schemas.microsoft.com/office/powerpoint/2010/main" val="2006860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50</a:t>
            </a:fld>
            <a:endParaRPr lang="en-US" dirty="0"/>
          </a:p>
        </p:txBody>
      </p:sp>
      <p:pic>
        <p:nvPicPr>
          <p:cNvPr id="15362" name="Picture 2"/>
          <p:cNvPicPr>
            <a:picLocks noChangeAspect="1" noChangeArrowheads="1"/>
          </p:cNvPicPr>
          <p:nvPr/>
        </p:nvPicPr>
        <p:blipFill>
          <a:blip r:embed="rId2"/>
          <a:srcRect/>
          <a:stretch>
            <a:fillRect/>
          </a:stretch>
        </p:blipFill>
        <p:spPr bwMode="auto">
          <a:xfrm>
            <a:off x="0" y="1"/>
            <a:ext cx="12191999" cy="3540034"/>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a:srcRect/>
          <a:stretch>
            <a:fillRect/>
          </a:stretch>
        </p:blipFill>
        <p:spPr bwMode="auto">
          <a:xfrm>
            <a:off x="0" y="3540035"/>
            <a:ext cx="12191999" cy="3317965"/>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51</a:t>
            </a:fld>
            <a:endParaRPr lang="en-US" dirty="0"/>
          </a:p>
        </p:txBody>
      </p:sp>
      <p:sp>
        <p:nvSpPr>
          <p:cNvPr id="7" name="مستطيل 6"/>
          <p:cNvSpPr/>
          <p:nvPr/>
        </p:nvSpPr>
        <p:spPr>
          <a:xfrm>
            <a:off x="2466110" y="2759516"/>
            <a:ext cx="7162800" cy="1323439"/>
          </a:xfrm>
          <a:prstGeom prst="rect">
            <a:avLst/>
          </a:prstGeom>
          <a:noFill/>
        </p:spPr>
        <p:txBody>
          <a:bodyPr wrap="square" lIns="91440" tIns="45720" rIns="91440" bIns="45720">
            <a:spAutoFit/>
          </a:bodyPr>
          <a:lstStyle/>
          <a:p>
            <a:pPr algn="ctr"/>
            <a:r>
              <a:rPr lang="en-US" sz="8000" b="1" cap="none" spc="0"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BLOCK 2</a:t>
            </a:r>
            <a:endParaRPr lang="ar-SA" sz="8000" b="1" cap="none" spc="0"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5110328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90741" y="787782"/>
            <a:ext cx="5317757" cy="5902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57F1E4F-1CFF-5643-939E-217C01CDF565}" type="slidenum">
              <a:rPr lang="en-US" smtClean="0"/>
              <a:pPr/>
              <a:t>52</a:t>
            </a:fld>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8415" y="787782"/>
            <a:ext cx="5112326" cy="5902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86508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53</a:t>
            </a:fld>
            <a:endParaRPr lang="en-US" dirty="0"/>
          </a:p>
        </p:txBody>
      </p:sp>
      <p:pic>
        <p:nvPicPr>
          <p:cNvPr id="109570" name="Picture 2"/>
          <p:cNvPicPr>
            <a:picLocks noChangeAspect="1" noChangeArrowheads="1"/>
          </p:cNvPicPr>
          <p:nvPr/>
        </p:nvPicPr>
        <p:blipFill>
          <a:blip r:embed="rId2"/>
          <a:srcRect/>
          <a:stretch>
            <a:fillRect/>
          </a:stretch>
        </p:blipFill>
        <p:spPr bwMode="auto">
          <a:xfrm>
            <a:off x="761152" y="1888969"/>
            <a:ext cx="11084800" cy="4772470"/>
          </a:xfrm>
          <a:prstGeom prst="rect">
            <a:avLst/>
          </a:prstGeom>
          <a:noFill/>
          <a:ln w="9525">
            <a:noFill/>
            <a:miter lim="800000"/>
            <a:headEnd/>
            <a:tailEnd/>
          </a:ln>
          <a:effectLst/>
        </p:spPr>
      </p:pic>
      <p:sp>
        <p:nvSpPr>
          <p:cNvPr id="7" name="مربع نص 6"/>
          <p:cNvSpPr txBox="1"/>
          <p:nvPr/>
        </p:nvSpPr>
        <p:spPr>
          <a:xfrm>
            <a:off x="761152" y="708734"/>
            <a:ext cx="5158513" cy="523220"/>
          </a:xfrm>
          <a:prstGeom prst="rect">
            <a:avLst/>
          </a:prstGeom>
          <a:noFill/>
        </p:spPr>
        <p:txBody>
          <a:bodyPr wrap="square" rtlCol="0">
            <a:spAutoFit/>
          </a:bodyPr>
          <a:lstStyle/>
          <a:p>
            <a:pPr algn="ctr"/>
            <a:r>
              <a:rPr lang="en-US" sz="2800" dirty="0">
                <a:latin typeface="Arial Black" pitchFamily="34" charset="0"/>
              </a:rPr>
              <a:t>Structural system </a:t>
            </a:r>
          </a:p>
        </p:txBody>
      </p:sp>
      <p:sp>
        <p:nvSpPr>
          <p:cNvPr id="8" name="مربع نص 7"/>
          <p:cNvSpPr txBox="1"/>
          <p:nvPr/>
        </p:nvSpPr>
        <p:spPr>
          <a:xfrm>
            <a:off x="4629257" y="1365749"/>
            <a:ext cx="3255818" cy="523220"/>
          </a:xfrm>
          <a:prstGeom prst="rect">
            <a:avLst/>
          </a:prstGeom>
          <a:noFill/>
        </p:spPr>
        <p:txBody>
          <a:bodyPr wrap="square" rtlCol="0">
            <a:spAutoFit/>
          </a:bodyPr>
          <a:lstStyle/>
          <a:p>
            <a:r>
              <a:rPr lang="en-US" sz="2800" dirty="0">
                <a:solidFill>
                  <a:srgbClr val="FF0000"/>
                </a:solidFill>
              </a:rPr>
              <a:t>Basement slab</a:t>
            </a:r>
          </a:p>
        </p:txBody>
      </p:sp>
    </p:spTree>
    <p:extLst>
      <p:ext uri="{BB962C8B-B14F-4D97-AF65-F5344CB8AC3E}">
        <p14:creationId xmlns:p14="http://schemas.microsoft.com/office/powerpoint/2010/main" val="30186508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54</a:t>
            </a:fld>
            <a:endParaRPr lang="en-US" dirty="0"/>
          </a:p>
        </p:txBody>
      </p:sp>
      <p:sp>
        <p:nvSpPr>
          <p:cNvPr id="4" name="مربع نص 3"/>
          <p:cNvSpPr txBox="1"/>
          <p:nvPr/>
        </p:nvSpPr>
        <p:spPr>
          <a:xfrm>
            <a:off x="859068" y="726469"/>
            <a:ext cx="5158513" cy="523220"/>
          </a:xfrm>
          <a:prstGeom prst="rect">
            <a:avLst/>
          </a:prstGeom>
          <a:noFill/>
        </p:spPr>
        <p:txBody>
          <a:bodyPr wrap="square" rtlCol="0">
            <a:spAutoFit/>
          </a:bodyPr>
          <a:lstStyle/>
          <a:p>
            <a:pPr algn="ctr"/>
            <a:r>
              <a:rPr lang="en-US" sz="2800" dirty="0">
                <a:latin typeface="Arial Black" pitchFamily="34" charset="0"/>
              </a:rPr>
              <a:t>Structural system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695" y="2392911"/>
            <a:ext cx="10748864" cy="413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4243733" y="1869691"/>
            <a:ext cx="3255818" cy="523220"/>
          </a:xfrm>
          <a:prstGeom prst="rect">
            <a:avLst/>
          </a:prstGeom>
          <a:noFill/>
        </p:spPr>
        <p:txBody>
          <a:bodyPr wrap="square" rtlCol="0">
            <a:spAutoFit/>
          </a:bodyPr>
          <a:lstStyle/>
          <a:p>
            <a:r>
              <a:rPr lang="en-US" sz="2800" dirty="0">
                <a:solidFill>
                  <a:srgbClr val="FF0000"/>
                </a:solidFill>
              </a:rPr>
              <a:t>Remaining slabs</a:t>
            </a:r>
          </a:p>
        </p:txBody>
      </p:sp>
    </p:spTree>
    <p:extLst>
      <p:ext uri="{BB962C8B-B14F-4D97-AF65-F5344CB8AC3E}">
        <p14:creationId xmlns:p14="http://schemas.microsoft.com/office/powerpoint/2010/main" val="14361565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55</a:t>
            </a:fld>
            <a:endParaRPr lang="en-US" dirty="0"/>
          </a:p>
        </p:txBody>
      </p:sp>
      <p:sp>
        <p:nvSpPr>
          <p:cNvPr id="7" name="مربع نص 6"/>
          <p:cNvSpPr txBox="1"/>
          <p:nvPr/>
        </p:nvSpPr>
        <p:spPr>
          <a:xfrm>
            <a:off x="1522427" y="708734"/>
            <a:ext cx="5583381" cy="523220"/>
          </a:xfrm>
          <a:prstGeom prst="rect">
            <a:avLst/>
          </a:prstGeom>
          <a:noFill/>
        </p:spPr>
        <p:txBody>
          <a:bodyPr wrap="square" rtlCol="0">
            <a:spAutoFit/>
          </a:bodyPr>
          <a:lstStyle/>
          <a:p>
            <a:r>
              <a:rPr lang="en-US" sz="2800" dirty="0" smtClean="0">
                <a:latin typeface="Arial Black" pitchFamily="34" charset="0"/>
              </a:rPr>
              <a:t>For one </a:t>
            </a:r>
            <a:r>
              <a:rPr lang="en-US" sz="2800" dirty="0">
                <a:latin typeface="Arial Black" pitchFamily="34" charset="0"/>
              </a:rPr>
              <a:t>way solid slab</a:t>
            </a:r>
          </a:p>
        </p:txBody>
      </p:sp>
      <p:sp>
        <p:nvSpPr>
          <p:cNvPr id="8" name="مربع نص 7"/>
          <p:cNvSpPr txBox="1"/>
          <p:nvPr/>
        </p:nvSpPr>
        <p:spPr>
          <a:xfrm>
            <a:off x="7316657" y="958892"/>
            <a:ext cx="4405746" cy="646331"/>
          </a:xfrm>
          <a:prstGeom prst="rect">
            <a:avLst/>
          </a:prstGeom>
          <a:noFill/>
        </p:spPr>
        <p:txBody>
          <a:bodyPr wrap="square" rtlCol="0">
            <a:spAutoFit/>
          </a:bodyPr>
          <a:lstStyle/>
          <a:p>
            <a:r>
              <a:rPr lang="en-US" dirty="0"/>
              <a:t>Max span= 7 m .</a:t>
            </a:r>
          </a:p>
          <a:p>
            <a:r>
              <a:rPr lang="en-US" dirty="0"/>
              <a:t>Thickness=0.35 m.</a:t>
            </a:r>
          </a:p>
        </p:txBody>
      </p:sp>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7528" y="1771075"/>
            <a:ext cx="8861255" cy="475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33522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56</a:t>
            </a:fld>
            <a:endParaRPr lang="en-US" dirty="0"/>
          </a:p>
        </p:txBody>
      </p:sp>
      <p:sp>
        <p:nvSpPr>
          <p:cNvPr id="5" name="مربع نص 4"/>
          <p:cNvSpPr txBox="1"/>
          <p:nvPr/>
        </p:nvSpPr>
        <p:spPr>
          <a:xfrm>
            <a:off x="921695" y="708734"/>
            <a:ext cx="5158513" cy="523220"/>
          </a:xfrm>
          <a:prstGeom prst="rect">
            <a:avLst/>
          </a:prstGeom>
          <a:noFill/>
        </p:spPr>
        <p:txBody>
          <a:bodyPr wrap="square" rtlCol="0">
            <a:spAutoFit/>
          </a:bodyPr>
          <a:lstStyle/>
          <a:p>
            <a:pPr algn="ctr"/>
            <a:r>
              <a:rPr lang="en-US" sz="2800" dirty="0">
                <a:latin typeface="Arial Black" pitchFamily="34" charset="0"/>
              </a:rPr>
              <a:t>Beams Dimensions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6909" y="1468582"/>
            <a:ext cx="10474035" cy="322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4219" y="4890656"/>
            <a:ext cx="9324108" cy="1617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7202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57</a:t>
            </a:fld>
            <a:endParaRPr lang="en-US" dirty="0"/>
          </a:p>
        </p:txBody>
      </p:sp>
      <p:sp>
        <p:nvSpPr>
          <p:cNvPr id="3" name="TextBox 2"/>
          <p:cNvSpPr txBox="1"/>
          <p:nvPr/>
        </p:nvSpPr>
        <p:spPr>
          <a:xfrm>
            <a:off x="332510" y="1643858"/>
            <a:ext cx="6774870" cy="3139321"/>
          </a:xfrm>
          <a:prstGeom prst="rect">
            <a:avLst/>
          </a:prstGeom>
          <a:noFill/>
        </p:spPr>
        <p:txBody>
          <a:bodyPr wrap="square" rtlCol="1">
            <a:spAutoFit/>
          </a:bodyPr>
          <a:lstStyle/>
          <a:p>
            <a:r>
              <a:rPr lang="en-US" sz="2000" dirty="0">
                <a:latin typeface="Times New Roman" pitchFamily="18" charset="0"/>
                <a:cs typeface="Times New Roman" pitchFamily="18" charset="0"/>
              </a:rPr>
              <a:t>We take the column that gives the largest panel = (6.75*6.3)</a:t>
            </a:r>
          </a:p>
          <a:p>
            <a:r>
              <a:rPr lang="en-US" sz="2000" dirty="0" err="1">
                <a:latin typeface="Times New Roman" pitchFamily="18" charset="0"/>
                <a:cs typeface="Times New Roman" pitchFamily="18" charset="0"/>
              </a:rPr>
              <a:t>Pu</a:t>
            </a:r>
            <a:r>
              <a:rPr lang="en-US" sz="2000" dirty="0">
                <a:latin typeface="Times New Roman" pitchFamily="18" charset="0"/>
                <a:cs typeface="Times New Roman" pitchFamily="18" charset="0"/>
              </a:rPr>
              <a:t>=6.75*6.3*25.4*7=7561KN.</a:t>
            </a:r>
          </a:p>
          <a:p>
            <a:r>
              <a:rPr lang="en-US" sz="2000" dirty="0" err="1">
                <a:latin typeface="Times New Roman" pitchFamily="18" charset="0"/>
                <a:cs typeface="Times New Roman" pitchFamily="18" charset="0"/>
              </a:rPr>
              <a:t>Pu</a:t>
            </a:r>
            <a:r>
              <a:rPr lang="en-US" sz="2000" dirty="0">
                <a:latin typeface="Times New Roman" pitchFamily="18" charset="0"/>
                <a:cs typeface="Times New Roman" pitchFamily="18" charset="0"/>
              </a:rPr>
              <a:t>=ᶲʎ (0.85fc (Ag-0.01Ag) +0.01Ag*</a:t>
            </a:r>
            <a:r>
              <a:rPr lang="en-US" sz="2000" dirty="0" err="1">
                <a:latin typeface="Times New Roman" pitchFamily="18" charset="0"/>
                <a:cs typeface="Times New Roman" pitchFamily="18" charset="0"/>
              </a:rPr>
              <a:t>fy</a:t>
            </a:r>
            <a:r>
              <a:rPr lang="en-US" sz="2000" dirty="0">
                <a:latin typeface="Times New Roman" pitchFamily="18" charset="0"/>
                <a:cs typeface="Times New Roman" pitchFamily="18" charset="0"/>
              </a:rPr>
              <a:t>)</a:t>
            </a:r>
          </a:p>
          <a:p>
            <a:r>
              <a:rPr lang="en-US" sz="2000" dirty="0">
                <a:latin typeface="Times New Roman" pitchFamily="18" charset="0"/>
                <a:cs typeface="Times New Roman" pitchFamily="18" charset="0"/>
              </a:rPr>
              <a:t>ᶲ=0.65</a:t>
            </a:r>
          </a:p>
          <a:p>
            <a:r>
              <a:rPr lang="en-US" sz="2000" dirty="0">
                <a:latin typeface="Times New Roman" pitchFamily="18" charset="0"/>
                <a:cs typeface="Times New Roman" pitchFamily="18" charset="0"/>
              </a:rPr>
              <a:t>ʎ=0.8</a:t>
            </a:r>
          </a:p>
          <a:p>
            <a:r>
              <a:rPr lang="en-US" sz="2000" dirty="0">
                <a:latin typeface="Times New Roman" pitchFamily="18" charset="0"/>
                <a:cs typeface="Times New Roman" pitchFamily="18" charset="0"/>
              </a:rPr>
              <a:t>Fc=35MPa</a:t>
            </a:r>
          </a:p>
          <a:p>
            <a:r>
              <a:rPr lang="en-US" sz="2000" dirty="0" err="1">
                <a:latin typeface="Times New Roman" pitchFamily="18" charset="0"/>
                <a:cs typeface="Times New Roman" pitchFamily="18" charset="0"/>
              </a:rPr>
              <a:t>fy</a:t>
            </a:r>
            <a:r>
              <a:rPr lang="en-US" sz="2000" dirty="0">
                <a:latin typeface="Times New Roman" pitchFamily="18" charset="0"/>
                <a:cs typeface="Times New Roman" pitchFamily="18" charset="0"/>
              </a:rPr>
              <a:t>=420MPa</a:t>
            </a:r>
          </a:p>
          <a:p>
            <a:r>
              <a:rPr lang="en-US" sz="2000" dirty="0">
                <a:latin typeface="Times New Roman" pitchFamily="18" charset="0"/>
                <a:cs typeface="Times New Roman" pitchFamily="18" charset="0"/>
              </a:rPr>
              <a:t>Ag=577600mm2.</a:t>
            </a:r>
          </a:p>
          <a:p>
            <a:r>
              <a:rPr lang="en-US" sz="2000" dirty="0">
                <a:latin typeface="Times New Roman" pitchFamily="18" charset="0"/>
                <a:cs typeface="Times New Roman" pitchFamily="18" charset="0"/>
              </a:rPr>
              <a:t>1000*700mm2. Was used</a:t>
            </a:r>
          </a:p>
          <a:p>
            <a:endParaRPr lang="en-US" dirty="0">
              <a:latin typeface="Times New Roman" pitchFamily="18" charset="0"/>
              <a:cs typeface="Times New Roman" pitchFamily="18" charset="0"/>
            </a:endParaRPr>
          </a:p>
        </p:txBody>
      </p:sp>
      <p:sp>
        <p:nvSpPr>
          <p:cNvPr id="4" name="TextBox 3"/>
          <p:cNvSpPr txBox="1"/>
          <p:nvPr/>
        </p:nvSpPr>
        <p:spPr>
          <a:xfrm>
            <a:off x="1594403" y="737408"/>
            <a:ext cx="2909771" cy="830997"/>
          </a:xfrm>
          <a:prstGeom prst="rect">
            <a:avLst/>
          </a:prstGeom>
          <a:noFill/>
        </p:spPr>
        <p:txBody>
          <a:bodyPr wrap="none" rtlCol="1">
            <a:spAutoFit/>
          </a:bodyPr>
          <a:lstStyle/>
          <a:p>
            <a:r>
              <a:rPr lang="en-US" sz="2400" b="1" dirty="0" smtClean="0"/>
              <a:t>Preliminary </a:t>
            </a:r>
            <a:r>
              <a:rPr lang="en-US" sz="2400" b="1" dirty="0"/>
              <a:t>design</a:t>
            </a:r>
          </a:p>
          <a:p>
            <a:r>
              <a:rPr lang="en-US" sz="2400" b="1" dirty="0"/>
              <a:t> </a:t>
            </a:r>
            <a:endParaRPr lang="ar-JO" sz="2400" b="1"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336" y="2473743"/>
            <a:ext cx="6539345" cy="4059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9278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58</a:t>
            </a:fld>
            <a:endParaRPr lang="en-US" dirty="0"/>
          </a:p>
        </p:txBody>
      </p:sp>
      <p:sp>
        <p:nvSpPr>
          <p:cNvPr id="3" name="TextBox 2"/>
          <p:cNvSpPr txBox="1"/>
          <p:nvPr/>
        </p:nvSpPr>
        <p:spPr>
          <a:xfrm>
            <a:off x="623452" y="1643858"/>
            <a:ext cx="6483927" cy="677108"/>
          </a:xfrm>
          <a:prstGeom prst="rect">
            <a:avLst/>
          </a:prstGeom>
          <a:noFill/>
        </p:spPr>
        <p:txBody>
          <a:bodyPr wrap="square" rtlCol="1">
            <a:spAutoFit/>
          </a:bodyPr>
          <a:lstStyle/>
          <a:p>
            <a:endParaRPr lang="en-US" sz="20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TextBox 3"/>
          <p:cNvSpPr txBox="1"/>
          <p:nvPr/>
        </p:nvSpPr>
        <p:spPr>
          <a:xfrm>
            <a:off x="1678378" y="787782"/>
            <a:ext cx="2919389" cy="830997"/>
          </a:xfrm>
          <a:prstGeom prst="rect">
            <a:avLst/>
          </a:prstGeom>
          <a:noFill/>
        </p:spPr>
        <p:txBody>
          <a:bodyPr wrap="none" rtlCol="1">
            <a:spAutoFit/>
          </a:bodyPr>
          <a:lstStyle/>
          <a:p>
            <a:r>
              <a:rPr lang="en-US" sz="2400" b="1" dirty="0">
                <a:latin typeface="Times New Roman" pitchFamily="18" charset="0"/>
                <a:cs typeface="Times New Roman" pitchFamily="18" charset="0"/>
              </a:rPr>
              <a:t>Compatibility check </a:t>
            </a:r>
          </a:p>
          <a:p>
            <a:r>
              <a:rPr lang="en-US" sz="2400" b="1" dirty="0"/>
              <a:t> </a:t>
            </a:r>
            <a:endParaRPr lang="ar-JO" sz="2400" b="1"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2436" y="1892299"/>
            <a:ext cx="8423564" cy="4272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10401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59</a:t>
            </a:fld>
            <a:endParaRPr lang="en-US" dirty="0"/>
          </a:p>
        </p:txBody>
      </p:sp>
      <p:sp>
        <p:nvSpPr>
          <p:cNvPr id="5" name="TextBox 4"/>
          <p:cNvSpPr txBox="1"/>
          <p:nvPr/>
        </p:nvSpPr>
        <p:spPr>
          <a:xfrm>
            <a:off x="1574047" y="708734"/>
            <a:ext cx="3657600" cy="523220"/>
          </a:xfrm>
          <a:prstGeom prst="rect">
            <a:avLst/>
          </a:prstGeom>
          <a:noFill/>
        </p:spPr>
        <p:txBody>
          <a:bodyPr wrap="square" rtlCol="1">
            <a:spAutoFit/>
          </a:bodyPr>
          <a:lstStyle/>
          <a:p>
            <a:pPr algn="ctr"/>
            <a:r>
              <a:rPr lang="en-US" sz="2800" b="1" dirty="0"/>
              <a:t>Equilibrium  check </a:t>
            </a:r>
            <a:endParaRPr lang="ar-JO" sz="2800" b="1" dirty="0"/>
          </a:p>
        </p:txBody>
      </p:sp>
      <p:pic>
        <p:nvPicPr>
          <p:cNvPr id="14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8745" y="1848715"/>
            <a:ext cx="8049491" cy="3111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97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6</a:t>
            </a:fld>
            <a:endParaRPr lang="en-US" dirty="0"/>
          </a:p>
        </p:txBody>
      </p:sp>
      <p:sp>
        <p:nvSpPr>
          <p:cNvPr id="6" name="مربع نص 5"/>
          <p:cNvSpPr txBox="1"/>
          <p:nvPr/>
        </p:nvSpPr>
        <p:spPr>
          <a:xfrm>
            <a:off x="1287889" y="561560"/>
            <a:ext cx="10640876" cy="1323439"/>
          </a:xfrm>
          <a:prstGeom prst="rect">
            <a:avLst/>
          </a:prstGeom>
          <a:noFill/>
        </p:spPr>
        <p:txBody>
          <a:bodyPr wrap="square" rtlCol="1">
            <a:spAutoFit/>
          </a:bodyPr>
          <a:lstStyle/>
          <a:p>
            <a:pPr algn="ctr"/>
            <a:r>
              <a:rPr lang="en-US" sz="4000" b="1" dirty="0">
                <a:latin typeface="Andalus" pitchFamily="18" charset="-78"/>
                <a:cs typeface="Andalus" pitchFamily="18" charset="-78"/>
              </a:rPr>
              <a:t>F</a:t>
            </a:r>
            <a:r>
              <a:rPr lang="en-US" sz="4000" b="1" dirty="0" smtClean="0">
                <a:latin typeface="Andalus" pitchFamily="18" charset="-78"/>
                <a:cs typeface="Andalus" pitchFamily="18" charset="-78"/>
              </a:rPr>
              <a:t>loors Dimensions and Uses.</a:t>
            </a:r>
          </a:p>
          <a:p>
            <a:pPr algn="ctr"/>
            <a:r>
              <a:rPr lang="en-US" sz="4000" b="1" dirty="0" smtClean="0">
                <a:latin typeface="Andalus" pitchFamily="18" charset="-78"/>
                <a:cs typeface="Andalus" pitchFamily="18" charset="-78"/>
              </a:rPr>
              <a:t>*Main</a:t>
            </a:r>
            <a:endParaRPr lang="ar-SA" sz="4000" b="1" dirty="0">
              <a:latin typeface="Andalus" pitchFamily="18" charset="-78"/>
              <a:cs typeface="Andalus" pitchFamily="18" charset="-78"/>
            </a:endParaRPr>
          </a:p>
        </p:txBody>
      </p:sp>
      <p:pic>
        <p:nvPicPr>
          <p:cNvPr id="1027" name="Picture 3"/>
          <p:cNvPicPr>
            <a:picLocks noChangeAspect="1" noChangeArrowheads="1"/>
          </p:cNvPicPr>
          <p:nvPr/>
        </p:nvPicPr>
        <p:blipFill>
          <a:blip r:embed="rId2"/>
          <a:srcRect/>
          <a:stretch>
            <a:fillRect/>
          </a:stretch>
        </p:blipFill>
        <p:spPr bwMode="auto">
          <a:xfrm>
            <a:off x="1519239" y="2011680"/>
            <a:ext cx="9153525" cy="4563292"/>
          </a:xfrm>
          <a:prstGeom prst="rect">
            <a:avLst/>
          </a:prstGeom>
          <a:noFill/>
          <a:ln w="9525">
            <a:noFill/>
            <a:miter lim="800000"/>
            <a:headEnd/>
            <a:tailEnd/>
          </a:ln>
          <a:effectLst/>
        </p:spPr>
      </p:pic>
    </p:spTree>
    <p:extLst>
      <p:ext uri="{BB962C8B-B14F-4D97-AF65-F5344CB8AC3E}">
        <p14:creationId xmlns:p14="http://schemas.microsoft.com/office/powerpoint/2010/main" val="511119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81200" y="274638"/>
            <a:ext cx="8229600" cy="1143000"/>
          </a:xfrm>
          <a:prstGeom prst="rect">
            <a:avLst/>
          </a:prstGeom>
        </p:spPr>
        <p:txBody>
          <a:bodyPr>
            <a:normAutofit/>
          </a:bodyPr>
          <a:lstStyle/>
          <a:p>
            <a:pPr algn="ctr" defTabSz="914400" rtl="1">
              <a:spcBef>
                <a:spcPct val="0"/>
              </a:spcBef>
              <a:defRPr/>
            </a:pPr>
            <a:endParaRPr lang="ar-SA" sz="3600" b="1" dirty="0">
              <a:latin typeface="Bell MT" pitchFamily="18" charset="0"/>
              <a:ea typeface="+mj-ea"/>
              <a:cs typeface="+mj-cs"/>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60</a:t>
            </a:fld>
            <a:endParaRPr lang="en-US" dirty="0"/>
          </a:p>
        </p:txBody>
      </p:sp>
      <p:sp>
        <p:nvSpPr>
          <p:cNvPr id="5" name="TextBox 4"/>
          <p:cNvSpPr txBox="1"/>
          <p:nvPr/>
        </p:nvSpPr>
        <p:spPr>
          <a:xfrm>
            <a:off x="1371599" y="2008908"/>
            <a:ext cx="9725891" cy="4154984"/>
          </a:xfrm>
          <a:prstGeom prst="rect">
            <a:avLst/>
          </a:prstGeom>
          <a:noFill/>
        </p:spPr>
        <p:txBody>
          <a:bodyPr wrap="square" rtlCol="1">
            <a:spAutoFit/>
          </a:bodyPr>
          <a:lstStyle/>
          <a:p>
            <a:r>
              <a:rPr lang="en-US" sz="2400" dirty="0">
                <a:latin typeface="Times New Roman" pitchFamily="18" charset="0"/>
                <a:cs typeface="Times New Roman" pitchFamily="18" charset="0"/>
              </a:rPr>
              <a:t>By hand calculation for dead load </a:t>
            </a:r>
          </a:p>
          <a:p>
            <a:r>
              <a:rPr lang="es-ES" sz="2400" dirty="0">
                <a:latin typeface="Times New Roman" pitchFamily="18" charset="0"/>
                <a:cs typeface="Times New Roman" pitchFamily="18" charset="0"/>
              </a:rPr>
              <a:t>Total = 63264</a:t>
            </a:r>
          </a:p>
          <a:p>
            <a:r>
              <a:rPr lang="es-ES" sz="2400" dirty="0">
                <a:latin typeface="Times New Roman" pitchFamily="18" charset="0"/>
                <a:cs typeface="Times New Roman" pitchFamily="18" charset="0"/>
              </a:rPr>
              <a:t>Error = 61362-63264/61362*100% = 3.1 % &lt;5% Error </a:t>
            </a:r>
            <a:r>
              <a:rPr lang="es-ES" sz="2400" dirty="0" err="1">
                <a:latin typeface="Times New Roman" pitchFamily="18" charset="0"/>
                <a:cs typeface="Times New Roman" pitchFamily="18" charset="0"/>
              </a:rPr>
              <a:t>acceptable</a:t>
            </a:r>
            <a:endParaRPr lang="es-E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LL=5KN/m2 &amp; total area=area1 +area2= 680 +3036 = 3716 m2</a:t>
            </a:r>
          </a:p>
          <a:p>
            <a:r>
              <a:rPr lang="en-US" sz="2400" dirty="0">
                <a:latin typeface="Times New Roman" pitchFamily="18" charset="0"/>
                <a:cs typeface="Times New Roman" pitchFamily="18" charset="0"/>
              </a:rPr>
              <a:t>Reaction = LL*total area</a:t>
            </a:r>
          </a:p>
          <a:p>
            <a:r>
              <a:rPr lang="en-US" sz="2400" dirty="0">
                <a:latin typeface="Times New Roman" pitchFamily="18" charset="0"/>
                <a:cs typeface="Times New Roman" pitchFamily="18" charset="0"/>
              </a:rPr>
              <a:t>=3716*5=18580KN</a:t>
            </a: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Error=18597-18580/18597 *100% = 0.09% &lt;5% Error accepted.</a:t>
            </a:r>
          </a:p>
          <a:p>
            <a:endParaRPr lang="en-US" sz="2400" dirty="0"/>
          </a:p>
          <a:p>
            <a:endParaRPr lang="en-US" sz="2400" dirty="0"/>
          </a:p>
        </p:txBody>
      </p:sp>
      <p:sp>
        <p:nvSpPr>
          <p:cNvPr id="6" name="Rectangle 5"/>
          <p:cNvSpPr/>
          <p:nvPr/>
        </p:nvSpPr>
        <p:spPr>
          <a:xfrm>
            <a:off x="1613081" y="636055"/>
            <a:ext cx="3955698" cy="1077218"/>
          </a:xfrm>
          <a:prstGeom prst="rect">
            <a:avLst/>
          </a:prstGeom>
        </p:spPr>
        <p:txBody>
          <a:bodyPr wrap="none">
            <a:spAutoFit/>
          </a:bodyPr>
          <a:lstStyle/>
          <a:p>
            <a:r>
              <a:rPr lang="en-US" sz="3200" b="1" dirty="0"/>
              <a:t>Equilibrium  check </a:t>
            </a:r>
          </a:p>
          <a:p>
            <a:endParaRPr lang="en-US" sz="3200" b="1" dirty="0"/>
          </a:p>
        </p:txBody>
      </p:sp>
    </p:spTree>
    <p:extLst>
      <p:ext uri="{BB962C8B-B14F-4D97-AF65-F5344CB8AC3E}">
        <p14:creationId xmlns:p14="http://schemas.microsoft.com/office/powerpoint/2010/main" val="30192930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61</a:t>
            </a:fld>
            <a:endParaRPr lang="en-US" dirty="0"/>
          </a:p>
        </p:txBody>
      </p:sp>
      <p:sp>
        <p:nvSpPr>
          <p:cNvPr id="6" name="TextBox 5"/>
          <p:cNvSpPr txBox="1"/>
          <p:nvPr/>
        </p:nvSpPr>
        <p:spPr>
          <a:xfrm>
            <a:off x="1685165" y="739511"/>
            <a:ext cx="3203377" cy="461665"/>
          </a:xfrm>
          <a:prstGeom prst="rect">
            <a:avLst/>
          </a:prstGeom>
          <a:noFill/>
        </p:spPr>
        <p:txBody>
          <a:bodyPr wrap="none" rtlCol="1">
            <a:spAutoFit/>
          </a:bodyPr>
          <a:lstStyle/>
          <a:p>
            <a:r>
              <a:rPr lang="en-US" sz="2400" b="1" dirty="0"/>
              <a:t>Internal Force Check</a:t>
            </a:r>
            <a:endParaRPr lang="ar-JO" sz="2400" b="1" dirty="0"/>
          </a:p>
        </p:txBody>
      </p:sp>
      <p:sp>
        <p:nvSpPr>
          <p:cNvPr id="7" name="TextBox 6"/>
          <p:cNvSpPr txBox="1"/>
          <p:nvPr/>
        </p:nvSpPr>
        <p:spPr>
          <a:xfrm>
            <a:off x="1039092" y="1856509"/>
            <a:ext cx="5597236" cy="2554545"/>
          </a:xfrm>
          <a:prstGeom prst="rect">
            <a:avLst/>
          </a:prstGeom>
          <a:noFill/>
        </p:spPr>
        <p:txBody>
          <a:bodyPr wrap="square" rtlCol="1">
            <a:spAutoFit/>
          </a:bodyPr>
          <a:lstStyle/>
          <a:p>
            <a:r>
              <a:rPr lang="en-US" sz="2000" dirty="0">
                <a:latin typeface="Times New Roman" pitchFamily="18" charset="0"/>
                <a:cs typeface="Times New Roman" pitchFamily="18" charset="0"/>
              </a:rPr>
              <a:t>For beam : </a:t>
            </a:r>
          </a:p>
          <a:p>
            <a:r>
              <a:rPr lang="en-US" sz="2000" dirty="0">
                <a:latin typeface="Times New Roman" pitchFamily="18" charset="0"/>
                <a:cs typeface="Times New Roman" pitchFamily="18" charset="0"/>
              </a:rPr>
              <a:t>By hand calculation </a:t>
            </a:r>
          </a:p>
          <a:p>
            <a:r>
              <a:rPr lang="en-US" sz="2000" dirty="0">
                <a:latin typeface="Times New Roman" pitchFamily="18" charset="0"/>
                <a:cs typeface="Times New Roman" pitchFamily="18" charset="0"/>
              </a:rPr>
              <a:t>W (live)=33.75KN/m</a:t>
            </a:r>
          </a:p>
          <a:p>
            <a:r>
              <a:rPr lang="en-US" sz="2000" dirty="0">
                <a:latin typeface="Times New Roman" pitchFamily="18" charset="0"/>
                <a:cs typeface="Times New Roman" pitchFamily="18" charset="0"/>
              </a:rPr>
              <a:t>M=WL2/8=33.75*11.4^2/8=548 </a:t>
            </a:r>
            <a:r>
              <a:rPr lang="en-US" sz="2000" dirty="0" err="1">
                <a:latin typeface="Times New Roman" pitchFamily="18" charset="0"/>
                <a:cs typeface="Times New Roman" pitchFamily="18" charset="0"/>
              </a:rPr>
              <a:t>KN.m</a:t>
            </a:r>
            <a:endParaRPr lang="en-US" sz="2000" dirty="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By </a:t>
            </a:r>
            <a:r>
              <a:rPr lang="en-US" sz="2000" dirty="0" err="1">
                <a:latin typeface="Times New Roman" pitchFamily="18" charset="0"/>
                <a:cs typeface="Times New Roman" pitchFamily="18" charset="0"/>
              </a:rPr>
              <a:t>etabs</a:t>
            </a:r>
            <a:r>
              <a:rPr lang="en-US" sz="2000" dirty="0">
                <a:latin typeface="Times New Roman" pitchFamily="18" charset="0"/>
                <a:cs typeface="Times New Roman" pitchFamily="18" charset="0"/>
              </a:rPr>
              <a:t> : </a:t>
            </a:r>
          </a:p>
          <a:p>
            <a:r>
              <a:rPr lang="es-ES" sz="2000" dirty="0">
                <a:latin typeface="Times New Roman" pitchFamily="18" charset="0"/>
                <a:cs typeface="Times New Roman" pitchFamily="18" charset="0"/>
              </a:rPr>
              <a:t>M = 526 </a:t>
            </a:r>
            <a:r>
              <a:rPr lang="es-ES" sz="2000" dirty="0" err="1">
                <a:latin typeface="Times New Roman" pitchFamily="18" charset="0"/>
                <a:cs typeface="Times New Roman" pitchFamily="18" charset="0"/>
              </a:rPr>
              <a:t>KN.m</a:t>
            </a:r>
            <a:endParaRPr lang="es-ES" sz="2000" dirty="0">
              <a:latin typeface="Times New Roman" pitchFamily="18" charset="0"/>
              <a:cs typeface="Times New Roman" pitchFamily="18" charset="0"/>
            </a:endParaRPr>
          </a:p>
          <a:p>
            <a:r>
              <a:rPr lang="es-ES" sz="2000" dirty="0">
                <a:latin typeface="Times New Roman" pitchFamily="18" charset="0"/>
                <a:cs typeface="Times New Roman" pitchFamily="18" charset="0"/>
              </a:rPr>
              <a:t>Error=4.2 %&lt; 10% Error aceptable </a:t>
            </a:r>
          </a:p>
        </p:txBody>
      </p:sp>
      <p:pic>
        <p:nvPicPr>
          <p:cNvPr id="5" name="صورة 4"/>
          <p:cNvPicPr/>
          <p:nvPr/>
        </p:nvPicPr>
        <p:blipFill>
          <a:blip r:embed="rId2">
            <a:extLst>
              <a:ext uri="{28A0092B-C50C-407E-A947-70E740481C1C}">
                <a14:useLocalDpi xmlns:a14="http://schemas.microsoft.com/office/drawing/2010/main" val="0"/>
              </a:ext>
            </a:extLst>
          </a:blip>
          <a:srcRect/>
          <a:stretch>
            <a:fillRect/>
          </a:stretch>
        </p:blipFill>
        <p:spPr bwMode="auto">
          <a:xfrm>
            <a:off x="5854601" y="2142956"/>
            <a:ext cx="5672381" cy="2969372"/>
          </a:xfrm>
          <a:prstGeom prst="rect">
            <a:avLst/>
          </a:prstGeom>
          <a:noFill/>
          <a:ln w="9525">
            <a:noFill/>
            <a:miter lim="800000"/>
            <a:headEnd/>
            <a:tailEnd/>
          </a:ln>
        </p:spPr>
      </p:pic>
    </p:spTree>
    <p:extLst>
      <p:ext uri="{BB962C8B-B14F-4D97-AF65-F5344CB8AC3E}">
        <p14:creationId xmlns:p14="http://schemas.microsoft.com/office/powerpoint/2010/main" val="28569293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62</a:t>
            </a:fld>
            <a:endParaRPr lang="en-US" dirty="0"/>
          </a:p>
        </p:txBody>
      </p:sp>
      <p:sp>
        <p:nvSpPr>
          <p:cNvPr id="3" name="Rectangle 2"/>
          <p:cNvSpPr/>
          <p:nvPr/>
        </p:nvSpPr>
        <p:spPr>
          <a:xfrm>
            <a:off x="1541472" y="708734"/>
            <a:ext cx="3610722" cy="523220"/>
          </a:xfrm>
          <a:prstGeom prst="rect">
            <a:avLst/>
          </a:prstGeom>
        </p:spPr>
        <p:txBody>
          <a:bodyPr wrap="square">
            <a:spAutoFit/>
          </a:bodyPr>
          <a:lstStyle/>
          <a:p>
            <a:r>
              <a:rPr lang="en-US" sz="2800" b="1" dirty="0"/>
              <a:t>Deflection check</a:t>
            </a:r>
            <a:endParaRPr lang="ar-JO" sz="2800" b="1" dirty="0"/>
          </a:p>
        </p:txBody>
      </p:sp>
      <p:sp>
        <p:nvSpPr>
          <p:cNvPr id="4" name="Rectangle 3"/>
          <p:cNvSpPr/>
          <p:nvPr/>
        </p:nvSpPr>
        <p:spPr>
          <a:xfrm>
            <a:off x="512618" y="1992326"/>
            <a:ext cx="6456218" cy="2677656"/>
          </a:xfrm>
          <a:prstGeom prst="rect">
            <a:avLst/>
          </a:prstGeom>
        </p:spPr>
        <p:txBody>
          <a:bodyPr wrap="square">
            <a:spAutoFit/>
          </a:bodyPr>
          <a:lstStyle/>
          <a:p>
            <a:pPr rtl="1"/>
            <a:r>
              <a:rPr lang="en-US" sz="2400" dirty="0">
                <a:latin typeface="Times New Roman" pitchFamily="18" charset="0"/>
                <a:cs typeface="Times New Roman" pitchFamily="18" charset="0"/>
              </a:rPr>
              <a:t>Deflection=33.157-0.25(5.3+4.55+5.7+7.2)</a:t>
            </a:r>
          </a:p>
          <a:p>
            <a:pPr rtl="1"/>
            <a:r>
              <a:rPr lang="en-US" sz="2400" dirty="0">
                <a:latin typeface="Times New Roman" pitchFamily="18" charset="0"/>
                <a:cs typeface="Times New Roman" pitchFamily="18" charset="0"/>
              </a:rPr>
              <a:t>=27.5mm</a:t>
            </a:r>
          </a:p>
          <a:p>
            <a:pPr rtl="1"/>
            <a:r>
              <a:rPr lang="en-US" sz="2400" dirty="0">
                <a:latin typeface="Times New Roman" pitchFamily="18" charset="0"/>
                <a:cs typeface="Times New Roman" pitchFamily="18" charset="0"/>
              </a:rPr>
              <a:t>Allowable deflection = L/240</a:t>
            </a:r>
          </a:p>
          <a:p>
            <a:pPr rtl="1"/>
            <a:r>
              <a:rPr lang="en-US" sz="2400" dirty="0">
                <a:latin typeface="Times New Roman" pitchFamily="18" charset="0"/>
                <a:cs typeface="Times New Roman" pitchFamily="18" charset="0"/>
              </a:rPr>
              <a:t>L=13 m</a:t>
            </a:r>
          </a:p>
          <a:p>
            <a:pPr rtl="1"/>
            <a:r>
              <a:rPr lang="en-US" sz="2400" dirty="0">
                <a:latin typeface="Times New Roman" pitchFamily="18" charset="0"/>
                <a:cs typeface="Times New Roman" pitchFamily="18" charset="0"/>
              </a:rPr>
              <a:t>=13/240=0.054m=54mm&gt;27mm, Error is acceptable</a:t>
            </a:r>
          </a:p>
          <a:p>
            <a:r>
              <a:rPr lang="en-US" sz="2400" dirty="0">
                <a:latin typeface="Times New Roman" pitchFamily="18" charset="0"/>
                <a:cs typeface="Times New Roman" pitchFamily="18" charset="0"/>
              </a:rPr>
              <a:t> </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727" y="1263133"/>
            <a:ext cx="5888114" cy="3641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76770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63</a:t>
            </a:fld>
            <a:endParaRPr lang="en-US" dirty="0"/>
          </a:p>
        </p:txBody>
      </p:sp>
      <p:sp>
        <p:nvSpPr>
          <p:cNvPr id="3" name="مستطيل 2"/>
          <p:cNvSpPr/>
          <p:nvPr/>
        </p:nvSpPr>
        <p:spPr>
          <a:xfrm>
            <a:off x="1687578" y="647178"/>
            <a:ext cx="4129913" cy="646331"/>
          </a:xfrm>
          <a:prstGeom prst="rect">
            <a:avLst/>
          </a:prstGeom>
        </p:spPr>
        <p:txBody>
          <a:bodyPr wrap="none">
            <a:spAutoFit/>
          </a:bodyPr>
          <a:lstStyle/>
          <a:p>
            <a:r>
              <a:rPr lang="en-US" sz="3600" b="1" dirty="0"/>
              <a:t>Dynamic Analyses</a:t>
            </a:r>
          </a:p>
        </p:txBody>
      </p:sp>
      <p:pic>
        <p:nvPicPr>
          <p:cNvPr id="16386" name="Picture 2"/>
          <p:cNvPicPr>
            <a:picLocks noChangeAspect="1" noChangeArrowheads="1"/>
          </p:cNvPicPr>
          <p:nvPr/>
        </p:nvPicPr>
        <p:blipFill>
          <a:blip r:embed="rId2"/>
          <a:srcRect/>
          <a:stretch>
            <a:fillRect/>
          </a:stretch>
        </p:blipFill>
        <p:spPr bwMode="auto">
          <a:xfrm>
            <a:off x="1329282" y="1565502"/>
            <a:ext cx="10029825" cy="4772025"/>
          </a:xfrm>
          <a:prstGeom prst="rect">
            <a:avLst/>
          </a:prstGeom>
          <a:noFill/>
          <a:ln w="9525">
            <a:noFill/>
            <a:miter lim="800000"/>
            <a:headEnd/>
            <a:tailEnd/>
          </a:ln>
          <a:effec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64</a:t>
            </a:fld>
            <a:endParaRPr lang="en-US" dirty="0"/>
          </a:p>
        </p:txBody>
      </p:sp>
      <p:pic>
        <p:nvPicPr>
          <p:cNvPr id="17411" name="Picture 3"/>
          <p:cNvPicPr>
            <a:picLocks noChangeAspect="1" noChangeArrowheads="1"/>
          </p:cNvPicPr>
          <p:nvPr/>
        </p:nvPicPr>
        <p:blipFill>
          <a:blip r:embed="rId2"/>
          <a:srcRect/>
          <a:stretch>
            <a:fillRect/>
          </a:stretch>
        </p:blipFill>
        <p:spPr bwMode="auto">
          <a:xfrm>
            <a:off x="2084458" y="1139487"/>
            <a:ext cx="9797143" cy="5594304"/>
          </a:xfrm>
          <a:prstGeom prst="rect">
            <a:avLst/>
          </a:prstGeom>
          <a:noFill/>
          <a:ln w="9525">
            <a:noFill/>
            <a:miter lim="800000"/>
            <a:headEnd/>
            <a:tailEnd/>
          </a:ln>
          <a:effec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65</a:t>
            </a:fld>
            <a:endParaRPr lang="en-US" dirty="0"/>
          </a:p>
        </p:txBody>
      </p:sp>
      <p:pic>
        <p:nvPicPr>
          <p:cNvPr id="18434" name="Picture 2"/>
          <p:cNvPicPr>
            <a:picLocks noChangeAspect="1" noChangeArrowheads="1"/>
          </p:cNvPicPr>
          <p:nvPr/>
        </p:nvPicPr>
        <p:blipFill>
          <a:blip r:embed="rId2"/>
          <a:srcRect/>
          <a:stretch>
            <a:fillRect/>
          </a:stretch>
        </p:blipFill>
        <p:spPr bwMode="auto">
          <a:xfrm>
            <a:off x="1005840" y="1658983"/>
            <a:ext cx="9993086" cy="4558937"/>
          </a:xfrm>
          <a:prstGeom prst="rect">
            <a:avLst/>
          </a:prstGeom>
          <a:noFill/>
          <a:ln w="9525">
            <a:noFill/>
            <a:miter lim="800000"/>
            <a:headEnd/>
            <a:tailEnd/>
          </a:ln>
          <a:effectLst/>
        </p:spPr>
      </p:pic>
      <p:sp>
        <p:nvSpPr>
          <p:cNvPr id="4" name="مربع نص 3"/>
          <p:cNvSpPr txBox="1"/>
          <p:nvPr/>
        </p:nvSpPr>
        <p:spPr>
          <a:xfrm>
            <a:off x="1690705" y="708734"/>
            <a:ext cx="5904411" cy="523220"/>
          </a:xfrm>
          <a:prstGeom prst="rect">
            <a:avLst/>
          </a:prstGeom>
          <a:noFill/>
        </p:spPr>
        <p:txBody>
          <a:bodyPr wrap="square" rtlCol="0">
            <a:spAutoFit/>
          </a:bodyPr>
          <a:lstStyle/>
          <a:p>
            <a:r>
              <a:rPr lang="en-US" sz="2800" b="1" dirty="0"/>
              <a:t>Modal Participating mass ratio</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66</a:t>
            </a:fld>
            <a:endParaRPr lang="en-US" dirty="0"/>
          </a:p>
        </p:txBody>
      </p:sp>
      <p:pic>
        <p:nvPicPr>
          <p:cNvPr id="19458" name="Picture 2"/>
          <p:cNvPicPr>
            <a:picLocks noChangeAspect="1" noChangeArrowheads="1"/>
          </p:cNvPicPr>
          <p:nvPr/>
        </p:nvPicPr>
        <p:blipFill>
          <a:blip r:embed="rId2"/>
          <a:srcRect/>
          <a:stretch>
            <a:fillRect/>
          </a:stretch>
        </p:blipFill>
        <p:spPr bwMode="auto">
          <a:xfrm>
            <a:off x="2088191" y="1361979"/>
            <a:ext cx="9901646" cy="5076144"/>
          </a:xfrm>
          <a:prstGeom prst="rect">
            <a:avLst/>
          </a:prstGeom>
          <a:noFill/>
          <a:ln w="9525">
            <a:noFill/>
            <a:miter lim="800000"/>
            <a:headEnd/>
            <a:tailEnd/>
          </a:ln>
          <a:effec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67</a:t>
            </a:fld>
            <a:endParaRPr lang="en-US" dirty="0"/>
          </a:p>
        </p:txBody>
      </p:sp>
      <p:pic>
        <p:nvPicPr>
          <p:cNvPr id="20482" name="Picture 2"/>
          <p:cNvPicPr>
            <a:picLocks noChangeAspect="1" noChangeArrowheads="1"/>
          </p:cNvPicPr>
          <p:nvPr/>
        </p:nvPicPr>
        <p:blipFill>
          <a:blip r:embed="rId2"/>
          <a:srcRect/>
          <a:stretch>
            <a:fillRect/>
          </a:stretch>
        </p:blipFill>
        <p:spPr bwMode="auto">
          <a:xfrm>
            <a:off x="2586446" y="2009813"/>
            <a:ext cx="9183188" cy="4558937"/>
          </a:xfrm>
          <a:prstGeom prst="rect">
            <a:avLst/>
          </a:prstGeom>
          <a:noFill/>
          <a:ln w="9525">
            <a:noFill/>
            <a:miter lim="800000"/>
            <a:headEnd/>
            <a:tailEnd/>
          </a:ln>
          <a:effectLst/>
        </p:spPr>
      </p:pic>
      <p:sp>
        <p:nvSpPr>
          <p:cNvPr id="4" name="مربع نص 3"/>
          <p:cNvSpPr txBox="1"/>
          <p:nvPr/>
        </p:nvSpPr>
        <p:spPr>
          <a:xfrm>
            <a:off x="2090058" y="731520"/>
            <a:ext cx="5577840" cy="523220"/>
          </a:xfrm>
          <a:prstGeom prst="rect">
            <a:avLst/>
          </a:prstGeom>
          <a:noFill/>
        </p:spPr>
        <p:txBody>
          <a:bodyPr wrap="square" rtlCol="0">
            <a:spAutoFit/>
          </a:bodyPr>
          <a:lstStyle/>
          <a:p>
            <a:r>
              <a:rPr lang="en-US" sz="2800" b="1" dirty="0"/>
              <a:t>Base shear check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68</a:t>
            </a:fld>
            <a:endParaRPr lang="en-US" dirty="0"/>
          </a:p>
        </p:txBody>
      </p:sp>
      <p:pic>
        <p:nvPicPr>
          <p:cNvPr id="21506" name="Picture 2"/>
          <p:cNvPicPr>
            <a:picLocks noChangeAspect="1" noChangeArrowheads="1"/>
          </p:cNvPicPr>
          <p:nvPr/>
        </p:nvPicPr>
        <p:blipFill>
          <a:blip r:embed="rId2"/>
          <a:srcRect/>
          <a:stretch>
            <a:fillRect/>
          </a:stretch>
        </p:blipFill>
        <p:spPr bwMode="auto">
          <a:xfrm>
            <a:off x="1606732" y="1440589"/>
            <a:ext cx="8321039" cy="2200275"/>
          </a:xfrm>
          <a:prstGeom prst="rect">
            <a:avLst/>
          </a:prstGeom>
          <a:noFill/>
          <a:ln w="9525">
            <a:noFill/>
            <a:miter lim="800000"/>
            <a:headEnd/>
            <a:tailEnd/>
          </a:ln>
          <a:effectLst/>
        </p:spPr>
      </p:pic>
      <p:pic>
        <p:nvPicPr>
          <p:cNvPr id="21507" name="Picture 3"/>
          <p:cNvPicPr>
            <a:picLocks noChangeAspect="1" noChangeArrowheads="1"/>
          </p:cNvPicPr>
          <p:nvPr/>
        </p:nvPicPr>
        <p:blipFill>
          <a:blip r:embed="rId3"/>
          <a:srcRect/>
          <a:stretch>
            <a:fillRect/>
          </a:stretch>
        </p:blipFill>
        <p:spPr bwMode="auto">
          <a:xfrm>
            <a:off x="1463040" y="4005534"/>
            <a:ext cx="8582297" cy="2295525"/>
          </a:xfrm>
          <a:prstGeom prst="rect">
            <a:avLst/>
          </a:prstGeom>
          <a:noFill/>
          <a:ln w="9525">
            <a:noFill/>
            <a:miter lim="800000"/>
            <a:headEnd/>
            <a:tailEnd/>
          </a:ln>
          <a:effectLst/>
        </p:spPr>
      </p:pic>
      <p:sp>
        <p:nvSpPr>
          <p:cNvPr id="5" name="مربع نص 4"/>
          <p:cNvSpPr txBox="1"/>
          <p:nvPr/>
        </p:nvSpPr>
        <p:spPr>
          <a:xfrm>
            <a:off x="1866122" y="708734"/>
            <a:ext cx="5016137" cy="707886"/>
          </a:xfrm>
          <a:prstGeom prst="rect">
            <a:avLst/>
          </a:prstGeom>
          <a:noFill/>
        </p:spPr>
        <p:txBody>
          <a:bodyPr wrap="square" rtlCol="0">
            <a:spAutoFit/>
          </a:bodyPr>
          <a:lstStyle/>
          <a:p>
            <a:r>
              <a:rPr lang="en-US" sz="4000" b="1" dirty="0"/>
              <a:t>Result</a:t>
            </a:r>
            <a:r>
              <a:rPr lang="en-US" sz="4000" dirty="0"/>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69</a:t>
            </a:fld>
            <a:endParaRPr lang="en-US" dirty="0"/>
          </a:p>
        </p:txBody>
      </p:sp>
      <p:pic>
        <p:nvPicPr>
          <p:cNvPr id="3" name="Picture 2"/>
          <p:cNvPicPr>
            <a:picLocks noChangeAspect="1" noChangeArrowheads="1"/>
          </p:cNvPicPr>
          <p:nvPr/>
        </p:nvPicPr>
        <p:blipFill>
          <a:blip r:embed="rId2"/>
          <a:srcRect/>
          <a:stretch>
            <a:fillRect/>
          </a:stretch>
        </p:blipFill>
        <p:spPr bwMode="auto">
          <a:xfrm>
            <a:off x="1675992" y="1534341"/>
            <a:ext cx="8904922" cy="4991100"/>
          </a:xfrm>
          <a:prstGeom prst="rect">
            <a:avLst/>
          </a:prstGeom>
          <a:noFill/>
          <a:ln w="9525">
            <a:noFill/>
            <a:miter lim="800000"/>
            <a:headEnd/>
            <a:tailEnd/>
          </a:ln>
          <a:effectLst/>
        </p:spPr>
      </p:pic>
      <p:sp>
        <p:nvSpPr>
          <p:cNvPr id="4" name="مربع نص 3"/>
          <p:cNvSpPr txBox="1"/>
          <p:nvPr/>
        </p:nvSpPr>
        <p:spPr>
          <a:xfrm>
            <a:off x="1675992" y="718065"/>
            <a:ext cx="6387737" cy="523220"/>
          </a:xfrm>
          <a:prstGeom prst="rect">
            <a:avLst/>
          </a:prstGeom>
          <a:noFill/>
        </p:spPr>
        <p:txBody>
          <a:bodyPr wrap="square" rtlCol="0">
            <a:spAutoFit/>
          </a:bodyPr>
          <a:lstStyle/>
          <a:p>
            <a:r>
              <a:rPr lang="en-US" sz="2800" b="1" dirty="0"/>
              <a:t>Definition Response spectrum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7</a:t>
            </a:fld>
            <a:endParaRPr lang="en-US" dirty="0"/>
          </a:p>
        </p:txBody>
      </p:sp>
      <p:sp>
        <p:nvSpPr>
          <p:cNvPr id="6" name="مربع نص 5"/>
          <p:cNvSpPr txBox="1"/>
          <p:nvPr/>
        </p:nvSpPr>
        <p:spPr>
          <a:xfrm>
            <a:off x="1287889" y="561560"/>
            <a:ext cx="10640876" cy="1323439"/>
          </a:xfrm>
          <a:prstGeom prst="rect">
            <a:avLst/>
          </a:prstGeom>
          <a:noFill/>
        </p:spPr>
        <p:txBody>
          <a:bodyPr wrap="square" rtlCol="1">
            <a:spAutoFit/>
          </a:bodyPr>
          <a:lstStyle/>
          <a:p>
            <a:pPr algn="ctr"/>
            <a:r>
              <a:rPr lang="en-US" sz="4000" b="1" dirty="0">
                <a:latin typeface="Andalus" pitchFamily="18" charset="-78"/>
                <a:cs typeface="Andalus" pitchFamily="18" charset="-78"/>
              </a:rPr>
              <a:t>Floors Dimensions and Uses</a:t>
            </a:r>
            <a:r>
              <a:rPr lang="en-US" sz="4000" b="1" dirty="0" smtClean="0">
                <a:latin typeface="Andalus" pitchFamily="18" charset="-78"/>
                <a:cs typeface="Andalus" pitchFamily="18" charset="-78"/>
              </a:rPr>
              <a:t>.</a:t>
            </a:r>
            <a:br>
              <a:rPr lang="en-US" sz="4000" b="1" dirty="0" smtClean="0">
                <a:latin typeface="Andalus" pitchFamily="18" charset="-78"/>
                <a:cs typeface="Andalus" pitchFamily="18" charset="-78"/>
              </a:rPr>
            </a:br>
            <a:r>
              <a:rPr lang="en-US" sz="4000" b="1" dirty="0" smtClean="0">
                <a:latin typeface="Andalus" pitchFamily="18" charset="-78"/>
                <a:cs typeface="Andalus" pitchFamily="18" charset="-78"/>
              </a:rPr>
              <a:t>*Secondary</a:t>
            </a:r>
            <a:endParaRPr lang="ar-SA" sz="4000" b="1" dirty="0">
              <a:latin typeface="Andalus" pitchFamily="18" charset="-78"/>
              <a:cs typeface="Andalus" pitchFamily="18" charset="-78"/>
            </a:endParaRPr>
          </a:p>
        </p:txBody>
      </p:sp>
      <p:pic>
        <p:nvPicPr>
          <p:cNvPr id="2050" name="Picture 2"/>
          <p:cNvPicPr>
            <a:picLocks noChangeAspect="1" noChangeArrowheads="1"/>
          </p:cNvPicPr>
          <p:nvPr/>
        </p:nvPicPr>
        <p:blipFill>
          <a:blip r:embed="rId2"/>
          <a:srcRect/>
          <a:stretch>
            <a:fillRect/>
          </a:stretch>
        </p:blipFill>
        <p:spPr bwMode="auto">
          <a:xfrm>
            <a:off x="872836" y="1819274"/>
            <a:ext cx="10404763" cy="4152035"/>
          </a:xfrm>
          <a:prstGeom prst="rect">
            <a:avLst/>
          </a:prstGeom>
          <a:noFill/>
          <a:ln w="9525">
            <a:noFill/>
            <a:miter lim="800000"/>
            <a:headEnd/>
            <a:tailEnd/>
          </a:ln>
          <a:effectLst/>
        </p:spPr>
      </p:pic>
    </p:spTree>
    <p:extLst>
      <p:ext uri="{BB962C8B-B14F-4D97-AF65-F5344CB8AC3E}">
        <p14:creationId xmlns:p14="http://schemas.microsoft.com/office/powerpoint/2010/main" val="5111199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70</a:t>
            </a:fld>
            <a:endParaRPr lang="en-US" dirty="0"/>
          </a:p>
        </p:txBody>
      </p:sp>
      <p:pic>
        <p:nvPicPr>
          <p:cNvPr id="22530" name="Picture 2"/>
          <p:cNvPicPr>
            <a:picLocks noChangeAspect="1" noChangeArrowheads="1"/>
          </p:cNvPicPr>
          <p:nvPr/>
        </p:nvPicPr>
        <p:blipFill>
          <a:blip r:embed="rId2"/>
          <a:srcRect/>
          <a:stretch>
            <a:fillRect/>
          </a:stretch>
        </p:blipFill>
        <p:spPr bwMode="auto">
          <a:xfrm>
            <a:off x="1877320" y="684867"/>
            <a:ext cx="10084526" cy="5708468"/>
          </a:xfrm>
          <a:prstGeom prst="rect">
            <a:avLst/>
          </a:prstGeom>
          <a:noFill/>
          <a:ln w="9525">
            <a:noFill/>
            <a:miter lim="800000"/>
            <a:headEnd/>
            <a:tailEnd/>
          </a:ln>
          <a:effec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71</a:t>
            </a:fld>
            <a:endParaRPr lang="en-US" dirty="0"/>
          </a:p>
        </p:txBody>
      </p:sp>
      <p:pic>
        <p:nvPicPr>
          <p:cNvPr id="23554" name="Picture 2"/>
          <p:cNvPicPr>
            <a:picLocks noChangeAspect="1" noChangeArrowheads="1"/>
          </p:cNvPicPr>
          <p:nvPr/>
        </p:nvPicPr>
        <p:blipFill>
          <a:blip r:embed="rId2"/>
          <a:srcRect/>
          <a:stretch>
            <a:fillRect/>
          </a:stretch>
        </p:blipFill>
        <p:spPr bwMode="auto">
          <a:xfrm>
            <a:off x="1907178" y="787782"/>
            <a:ext cx="9718766" cy="5617029"/>
          </a:xfrm>
          <a:prstGeom prst="rect">
            <a:avLst/>
          </a:prstGeom>
          <a:noFill/>
          <a:ln w="9525">
            <a:noFill/>
            <a:miter lim="800000"/>
            <a:headEnd/>
            <a:tailEnd/>
          </a:ln>
          <a:effec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F9B075-943E-426C-9D1C-7765A124F23A}"/>
              </a:ext>
            </a:extLst>
          </p:cNvPr>
          <p:cNvSpPr>
            <a:spLocks noGrp="1"/>
          </p:cNvSpPr>
          <p:nvPr>
            <p:ph type="sldNum" sz="quarter" idx="12"/>
          </p:nvPr>
        </p:nvSpPr>
        <p:spPr/>
        <p:txBody>
          <a:bodyPr/>
          <a:lstStyle/>
          <a:p>
            <a:fld id="{D57F1E4F-1CFF-5643-939E-217C01CDF565}" type="slidenum">
              <a:rPr lang="en-US" smtClean="0"/>
              <a:pPr/>
              <a:t>72</a:t>
            </a:fld>
            <a:endParaRPr lang="en-US" dirty="0"/>
          </a:p>
        </p:txBody>
      </p:sp>
      <p:pic>
        <p:nvPicPr>
          <p:cNvPr id="4" name="Picture 3">
            <a:extLst>
              <a:ext uri="{FF2B5EF4-FFF2-40B4-BE49-F238E27FC236}">
                <a16:creationId xmlns:a16="http://schemas.microsoft.com/office/drawing/2014/main" id="{426C90D6-FC6E-40C3-802E-EB8D47B1C09F}"/>
              </a:ext>
            </a:extLst>
          </p:cNvPr>
          <p:cNvPicPr>
            <a:picLocks noChangeAspect="1"/>
          </p:cNvPicPr>
          <p:nvPr/>
        </p:nvPicPr>
        <p:blipFill>
          <a:blip r:embed="rId2"/>
          <a:stretch>
            <a:fillRect/>
          </a:stretch>
        </p:blipFill>
        <p:spPr>
          <a:xfrm>
            <a:off x="1320910" y="1727245"/>
            <a:ext cx="10363200" cy="4002156"/>
          </a:xfrm>
          <a:prstGeom prst="rect">
            <a:avLst/>
          </a:prstGeom>
        </p:spPr>
      </p:pic>
    </p:spTree>
    <p:extLst>
      <p:ext uri="{BB962C8B-B14F-4D97-AF65-F5344CB8AC3E}">
        <p14:creationId xmlns:p14="http://schemas.microsoft.com/office/powerpoint/2010/main" val="17277009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73</a:t>
            </a:fld>
            <a:endParaRPr lang="en-US" dirty="0"/>
          </a:p>
        </p:txBody>
      </p:sp>
      <p:pic>
        <p:nvPicPr>
          <p:cNvPr id="3" name="Picture 2">
            <a:extLst>
              <a:ext uri="{FF2B5EF4-FFF2-40B4-BE49-F238E27FC236}">
                <a16:creationId xmlns:a16="http://schemas.microsoft.com/office/drawing/2014/main" id="{6B124731-26ED-443C-A744-3065A794DA5F}"/>
              </a:ext>
            </a:extLst>
          </p:cNvPr>
          <p:cNvPicPr>
            <a:picLocks noChangeAspect="1"/>
          </p:cNvPicPr>
          <p:nvPr/>
        </p:nvPicPr>
        <p:blipFill>
          <a:blip r:embed="rId2"/>
          <a:stretch>
            <a:fillRect/>
          </a:stretch>
        </p:blipFill>
        <p:spPr>
          <a:xfrm>
            <a:off x="1743202" y="1372954"/>
            <a:ext cx="10164417" cy="5278623"/>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74</a:t>
            </a:fld>
            <a:endParaRPr lang="en-US" dirty="0"/>
          </a:p>
        </p:txBody>
      </p:sp>
      <p:pic>
        <p:nvPicPr>
          <p:cNvPr id="25602" name="Picture 2"/>
          <p:cNvPicPr>
            <a:picLocks noChangeAspect="1" noChangeArrowheads="1"/>
          </p:cNvPicPr>
          <p:nvPr/>
        </p:nvPicPr>
        <p:blipFill>
          <a:blip r:embed="rId2"/>
          <a:srcRect/>
          <a:stretch>
            <a:fillRect/>
          </a:stretch>
        </p:blipFill>
        <p:spPr bwMode="auto">
          <a:xfrm>
            <a:off x="3108959" y="2290763"/>
            <a:ext cx="5590903" cy="4018597"/>
          </a:xfrm>
          <a:prstGeom prst="rect">
            <a:avLst/>
          </a:prstGeom>
          <a:noFill/>
          <a:ln w="9525">
            <a:noFill/>
            <a:miter lim="800000"/>
            <a:headEnd/>
            <a:tailEnd/>
          </a:ln>
          <a:effectLst/>
        </p:spPr>
      </p:pic>
      <p:sp>
        <p:nvSpPr>
          <p:cNvPr id="4" name="مربع نص 3"/>
          <p:cNvSpPr txBox="1"/>
          <p:nvPr/>
        </p:nvSpPr>
        <p:spPr>
          <a:xfrm>
            <a:off x="1711235" y="737040"/>
            <a:ext cx="5225142" cy="461665"/>
          </a:xfrm>
          <a:prstGeom prst="rect">
            <a:avLst/>
          </a:prstGeom>
          <a:noFill/>
        </p:spPr>
        <p:txBody>
          <a:bodyPr wrap="square" rtlCol="0">
            <a:spAutoFit/>
          </a:bodyPr>
          <a:lstStyle/>
          <a:p>
            <a:r>
              <a:rPr lang="en-US" sz="2400" b="1" dirty="0"/>
              <a:t>Torsion Check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75</a:t>
            </a:fld>
            <a:endParaRPr lang="en-US" dirty="0"/>
          </a:p>
        </p:txBody>
      </p:sp>
      <p:pic>
        <p:nvPicPr>
          <p:cNvPr id="26626" name="Picture 2"/>
          <p:cNvPicPr>
            <a:picLocks noChangeAspect="1" noChangeArrowheads="1"/>
          </p:cNvPicPr>
          <p:nvPr/>
        </p:nvPicPr>
        <p:blipFill>
          <a:blip r:embed="rId2"/>
          <a:srcRect/>
          <a:stretch>
            <a:fillRect/>
          </a:stretch>
        </p:blipFill>
        <p:spPr bwMode="auto">
          <a:xfrm>
            <a:off x="2595563" y="1500188"/>
            <a:ext cx="7000875" cy="3857625"/>
          </a:xfrm>
          <a:prstGeom prst="rect">
            <a:avLst/>
          </a:prstGeom>
          <a:noFill/>
          <a:ln w="9525">
            <a:noFill/>
            <a:miter lim="800000"/>
            <a:headEnd/>
            <a:tailEnd/>
          </a:ln>
          <a:effectLst/>
        </p:spPr>
      </p:pic>
      <p:sp>
        <p:nvSpPr>
          <p:cNvPr id="4" name="مربع نص 3"/>
          <p:cNvSpPr txBox="1"/>
          <p:nvPr/>
        </p:nvSpPr>
        <p:spPr>
          <a:xfrm>
            <a:off x="1591801" y="708734"/>
            <a:ext cx="7850778" cy="523220"/>
          </a:xfrm>
          <a:prstGeom prst="rect">
            <a:avLst/>
          </a:prstGeom>
          <a:noFill/>
        </p:spPr>
        <p:txBody>
          <a:bodyPr wrap="square" rtlCol="0">
            <a:spAutoFit/>
          </a:bodyPr>
          <a:lstStyle/>
          <a:p>
            <a:r>
              <a:rPr lang="en-US" sz="2800" b="1" dirty="0"/>
              <a:t>Inelastic  response displacement in x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76</a:t>
            </a:fld>
            <a:endParaRPr lang="en-US" dirty="0"/>
          </a:p>
        </p:txBody>
      </p:sp>
      <p:sp>
        <p:nvSpPr>
          <p:cNvPr id="3" name="مستطيل 2"/>
          <p:cNvSpPr/>
          <p:nvPr/>
        </p:nvSpPr>
        <p:spPr>
          <a:xfrm>
            <a:off x="1679238" y="787782"/>
            <a:ext cx="8577989" cy="646331"/>
          </a:xfrm>
          <a:prstGeom prst="rect">
            <a:avLst/>
          </a:prstGeom>
        </p:spPr>
        <p:txBody>
          <a:bodyPr wrap="none">
            <a:spAutoFit/>
          </a:bodyPr>
          <a:lstStyle/>
          <a:p>
            <a:r>
              <a:rPr lang="en-US" sz="3600" b="1" dirty="0"/>
              <a:t>Inelastic  response displacement in y </a:t>
            </a:r>
            <a:endParaRPr lang="en-US" sz="3600" dirty="0"/>
          </a:p>
        </p:txBody>
      </p:sp>
      <p:pic>
        <p:nvPicPr>
          <p:cNvPr id="27650" name="Picture 2"/>
          <p:cNvPicPr>
            <a:picLocks noChangeAspect="1" noChangeArrowheads="1"/>
          </p:cNvPicPr>
          <p:nvPr/>
        </p:nvPicPr>
        <p:blipFill>
          <a:blip r:embed="rId2"/>
          <a:srcRect/>
          <a:stretch>
            <a:fillRect/>
          </a:stretch>
        </p:blipFill>
        <p:spPr bwMode="auto">
          <a:xfrm>
            <a:off x="1123407" y="1815193"/>
            <a:ext cx="10071462" cy="4533900"/>
          </a:xfrm>
          <a:prstGeom prst="rect">
            <a:avLst/>
          </a:prstGeom>
          <a:noFill/>
          <a:ln w="9525">
            <a:noFill/>
            <a:miter lim="800000"/>
            <a:headEnd/>
            <a:tailEnd/>
          </a:ln>
          <a:effec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77</a:t>
            </a:fld>
            <a:endParaRPr lang="en-US" dirty="0"/>
          </a:p>
        </p:txBody>
      </p:sp>
      <p:sp>
        <p:nvSpPr>
          <p:cNvPr id="6" name="مربع نص 5"/>
          <p:cNvSpPr txBox="1"/>
          <p:nvPr/>
        </p:nvSpPr>
        <p:spPr>
          <a:xfrm>
            <a:off x="1566436" y="708734"/>
            <a:ext cx="7606146" cy="523220"/>
          </a:xfrm>
          <a:prstGeom prst="rect">
            <a:avLst/>
          </a:prstGeom>
          <a:noFill/>
        </p:spPr>
        <p:txBody>
          <a:bodyPr wrap="square" rtlCol="0">
            <a:spAutoFit/>
          </a:bodyPr>
          <a:lstStyle/>
          <a:p>
            <a:r>
              <a:rPr lang="en-US" sz="2800" b="1" dirty="0"/>
              <a:t>Detailing of some structural elements</a:t>
            </a:r>
            <a:r>
              <a:rPr lang="en-US" sz="2800" dirty="0"/>
              <a:t>:</a:t>
            </a:r>
          </a:p>
        </p:txBody>
      </p:sp>
      <p:pic>
        <p:nvPicPr>
          <p:cNvPr id="28674" name="Picture 2"/>
          <p:cNvPicPr>
            <a:picLocks noChangeAspect="1" noChangeArrowheads="1"/>
          </p:cNvPicPr>
          <p:nvPr/>
        </p:nvPicPr>
        <p:blipFill>
          <a:blip r:embed="rId2"/>
          <a:srcRect/>
          <a:stretch>
            <a:fillRect/>
          </a:stretch>
        </p:blipFill>
        <p:spPr bwMode="auto">
          <a:xfrm>
            <a:off x="1" y="3303037"/>
            <a:ext cx="12192000" cy="3554963"/>
          </a:xfrm>
          <a:prstGeom prst="rect">
            <a:avLst/>
          </a:prstGeom>
          <a:noFill/>
          <a:ln w="9525">
            <a:noFill/>
            <a:miter lim="800000"/>
            <a:headEnd/>
            <a:tailEnd/>
          </a:ln>
          <a:effectLst/>
        </p:spPr>
      </p:pic>
      <p:pic>
        <p:nvPicPr>
          <p:cNvPr id="28675" name="Picture 3"/>
          <p:cNvPicPr>
            <a:picLocks noChangeAspect="1" noChangeArrowheads="1"/>
          </p:cNvPicPr>
          <p:nvPr/>
        </p:nvPicPr>
        <p:blipFill>
          <a:blip r:embed="rId3"/>
          <a:srcRect/>
          <a:stretch>
            <a:fillRect/>
          </a:stretch>
        </p:blipFill>
        <p:spPr bwMode="auto">
          <a:xfrm>
            <a:off x="8378890" y="708733"/>
            <a:ext cx="3813109" cy="2594303"/>
          </a:xfrm>
          <a:prstGeom prst="rect">
            <a:avLst/>
          </a:prstGeom>
          <a:noFill/>
          <a:ln w="9525">
            <a:noFill/>
            <a:miter lim="800000"/>
            <a:headEnd/>
            <a:tailEnd/>
          </a:ln>
          <a:effectLst/>
        </p:spPr>
      </p:pic>
    </p:spTree>
    <p:extLst>
      <p:ext uri="{BB962C8B-B14F-4D97-AF65-F5344CB8AC3E}">
        <p14:creationId xmlns:p14="http://schemas.microsoft.com/office/powerpoint/2010/main" val="14847145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78</a:t>
            </a:fld>
            <a:endParaRPr lang="en-US" dirty="0"/>
          </a:p>
        </p:txBody>
      </p:sp>
      <p:pic>
        <p:nvPicPr>
          <p:cNvPr id="29698" name="Picture 2"/>
          <p:cNvPicPr>
            <a:picLocks noChangeAspect="1" noChangeArrowheads="1"/>
          </p:cNvPicPr>
          <p:nvPr/>
        </p:nvPicPr>
        <p:blipFill>
          <a:blip r:embed="rId2"/>
          <a:srcRect/>
          <a:stretch>
            <a:fillRect/>
          </a:stretch>
        </p:blipFill>
        <p:spPr bwMode="auto">
          <a:xfrm>
            <a:off x="5368834" y="0"/>
            <a:ext cx="6823165" cy="6858000"/>
          </a:xfrm>
          <a:prstGeom prst="rect">
            <a:avLst/>
          </a:prstGeom>
          <a:noFill/>
          <a:ln w="9525">
            <a:noFill/>
            <a:miter lim="800000"/>
            <a:headEnd/>
            <a:tailEnd/>
          </a:ln>
          <a:effectLst/>
        </p:spPr>
      </p:pic>
      <p:pic>
        <p:nvPicPr>
          <p:cNvPr id="29699" name="Picture 3"/>
          <p:cNvPicPr>
            <a:picLocks noChangeAspect="1" noChangeArrowheads="1"/>
          </p:cNvPicPr>
          <p:nvPr/>
        </p:nvPicPr>
        <p:blipFill>
          <a:blip r:embed="rId3"/>
          <a:srcRect/>
          <a:stretch>
            <a:fillRect/>
          </a:stretch>
        </p:blipFill>
        <p:spPr bwMode="auto">
          <a:xfrm>
            <a:off x="1" y="0"/>
            <a:ext cx="5368834" cy="6858000"/>
          </a:xfrm>
          <a:prstGeom prst="rect">
            <a:avLst/>
          </a:prstGeom>
          <a:noFill/>
          <a:ln w="9525">
            <a:noFill/>
            <a:miter lim="800000"/>
            <a:headEnd/>
            <a:tailEnd/>
          </a:ln>
          <a:effectLst/>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79</a:t>
            </a:fld>
            <a:endParaRPr lang="en-US" dirty="0"/>
          </a:p>
        </p:txBody>
      </p:sp>
      <p:pic>
        <p:nvPicPr>
          <p:cNvPr id="30722" name="Picture 2"/>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8</a:t>
            </a:fld>
            <a:endParaRPr lang="en-US" dirty="0"/>
          </a:p>
        </p:txBody>
      </p:sp>
      <p:sp>
        <p:nvSpPr>
          <p:cNvPr id="6" name="مربع نص 5"/>
          <p:cNvSpPr txBox="1"/>
          <p:nvPr/>
        </p:nvSpPr>
        <p:spPr>
          <a:xfrm>
            <a:off x="540327" y="561560"/>
            <a:ext cx="11388437" cy="707886"/>
          </a:xfrm>
          <a:prstGeom prst="rect">
            <a:avLst/>
          </a:prstGeom>
          <a:noFill/>
        </p:spPr>
        <p:txBody>
          <a:bodyPr wrap="square" rtlCol="1">
            <a:spAutoFit/>
          </a:bodyPr>
          <a:lstStyle/>
          <a:p>
            <a:pPr algn="ctr"/>
            <a:r>
              <a:rPr lang="en-US" sz="4000" b="1" dirty="0">
                <a:latin typeface="Andalus" pitchFamily="18" charset="-78"/>
                <a:cs typeface="Andalus" pitchFamily="18" charset="-78"/>
              </a:rPr>
              <a:t>Blocks Distribution</a:t>
            </a:r>
            <a:endParaRPr lang="ar-SA" sz="4000" b="1" dirty="0">
              <a:latin typeface="Andalus" pitchFamily="18" charset="-78"/>
              <a:cs typeface="Andalus" pitchFamily="18" charset="-78"/>
            </a:endParaRPr>
          </a:p>
        </p:txBody>
      </p:sp>
      <p:pic>
        <p:nvPicPr>
          <p:cNvPr id="5" name="صورة 4"/>
          <p:cNvPicPr/>
          <p:nvPr/>
        </p:nvPicPr>
        <p:blipFill>
          <a:blip r:embed="rId2"/>
          <a:srcRect/>
          <a:stretch>
            <a:fillRect/>
          </a:stretch>
        </p:blipFill>
        <p:spPr bwMode="auto">
          <a:xfrm>
            <a:off x="2078183" y="1200704"/>
            <a:ext cx="7647709" cy="5255514"/>
          </a:xfrm>
          <a:prstGeom prst="rect">
            <a:avLst/>
          </a:prstGeom>
          <a:noFill/>
          <a:ln w="9525">
            <a:noFill/>
            <a:miter lim="800000"/>
            <a:headEnd/>
            <a:tailEnd/>
          </a:ln>
        </p:spPr>
      </p:pic>
    </p:spTree>
    <p:extLst>
      <p:ext uri="{BB962C8B-B14F-4D97-AF65-F5344CB8AC3E}">
        <p14:creationId xmlns:p14="http://schemas.microsoft.com/office/powerpoint/2010/main" val="51111997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47FA-D01A-4C9D-A82D-DD09AA55BE1F}"/>
              </a:ext>
            </a:extLst>
          </p:cNvPr>
          <p:cNvSpPr>
            <a:spLocks noGrp="1"/>
          </p:cNvSpPr>
          <p:nvPr>
            <p:ph type="sldNum" sz="quarter" idx="12"/>
          </p:nvPr>
        </p:nvSpPr>
        <p:spPr/>
        <p:txBody>
          <a:bodyPr/>
          <a:lstStyle/>
          <a:p>
            <a:fld id="{D57F1E4F-1CFF-5643-939E-217C01CDF565}" type="slidenum">
              <a:rPr lang="en-US" smtClean="0"/>
              <a:pPr/>
              <a:t>80</a:t>
            </a:fld>
            <a:endParaRPr lang="en-US" dirty="0"/>
          </a:p>
        </p:txBody>
      </p:sp>
      <p:pic>
        <p:nvPicPr>
          <p:cNvPr id="3" name="صورة 4" descr="br.PNG">
            <a:extLst>
              <a:ext uri="{FF2B5EF4-FFF2-40B4-BE49-F238E27FC236}">
                <a16:creationId xmlns:a16="http://schemas.microsoft.com/office/drawing/2014/main" id="{8E4CD512-195A-456C-9FAD-96A7962D2053}"/>
              </a:ext>
            </a:extLst>
          </p:cNvPr>
          <p:cNvPicPr/>
          <p:nvPr/>
        </p:nvPicPr>
        <p:blipFill>
          <a:blip r:embed="rId2"/>
          <a:stretch>
            <a:fillRect/>
          </a:stretch>
        </p:blipFill>
        <p:spPr>
          <a:xfrm>
            <a:off x="2370009" y="1716833"/>
            <a:ext cx="7585754" cy="4666100"/>
          </a:xfrm>
          <a:prstGeom prst="rect">
            <a:avLst/>
          </a:prstGeom>
        </p:spPr>
      </p:pic>
      <p:sp>
        <p:nvSpPr>
          <p:cNvPr id="4" name="TextBox 3">
            <a:extLst>
              <a:ext uri="{FF2B5EF4-FFF2-40B4-BE49-F238E27FC236}">
                <a16:creationId xmlns:a16="http://schemas.microsoft.com/office/drawing/2014/main" id="{486FE198-9389-4517-83F4-041571893A59}"/>
              </a:ext>
            </a:extLst>
          </p:cNvPr>
          <p:cNvSpPr txBox="1"/>
          <p:nvPr/>
        </p:nvSpPr>
        <p:spPr>
          <a:xfrm>
            <a:off x="1603243" y="647178"/>
            <a:ext cx="4797287" cy="646331"/>
          </a:xfrm>
          <a:prstGeom prst="rect">
            <a:avLst/>
          </a:prstGeom>
          <a:noFill/>
        </p:spPr>
        <p:txBody>
          <a:bodyPr wrap="square" rtlCol="0">
            <a:spAutoFit/>
          </a:bodyPr>
          <a:lstStyle/>
          <a:p>
            <a:r>
              <a:rPr lang="en-US" sz="3600" dirty="0"/>
              <a:t>Bracing</a:t>
            </a:r>
          </a:p>
        </p:txBody>
      </p:sp>
    </p:spTree>
    <p:extLst>
      <p:ext uri="{BB962C8B-B14F-4D97-AF65-F5344CB8AC3E}">
        <p14:creationId xmlns:p14="http://schemas.microsoft.com/office/powerpoint/2010/main" val="390820555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FEEB4F-6AC8-4CCD-829A-514868AA5157}"/>
              </a:ext>
            </a:extLst>
          </p:cNvPr>
          <p:cNvSpPr>
            <a:spLocks noGrp="1"/>
          </p:cNvSpPr>
          <p:nvPr>
            <p:ph type="sldNum" sz="quarter" idx="12"/>
          </p:nvPr>
        </p:nvSpPr>
        <p:spPr/>
        <p:txBody>
          <a:bodyPr/>
          <a:lstStyle/>
          <a:p>
            <a:fld id="{D57F1E4F-1CFF-5643-939E-217C01CDF565}" type="slidenum">
              <a:rPr lang="en-US" smtClean="0"/>
              <a:pPr/>
              <a:t>81</a:t>
            </a:fld>
            <a:endParaRPr lang="en-US" dirty="0"/>
          </a:p>
        </p:txBody>
      </p:sp>
      <p:pic>
        <p:nvPicPr>
          <p:cNvPr id="3" name="صورة 0" descr="material.PNG">
            <a:extLst>
              <a:ext uri="{FF2B5EF4-FFF2-40B4-BE49-F238E27FC236}">
                <a16:creationId xmlns:a16="http://schemas.microsoft.com/office/drawing/2014/main" id="{79FAA14B-8D61-4BFD-AA97-C148ED6400F7}"/>
              </a:ext>
            </a:extLst>
          </p:cNvPr>
          <p:cNvPicPr/>
          <p:nvPr/>
        </p:nvPicPr>
        <p:blipFill>
          <a:blip r:embed="rId2"/>
          <a:stretch>
            <a:fillRect/>
          </a:stretch>
        </p:blipFill>
        <p:spPr>
          <a:xfrm>
            <a:off x="2368825" y="896142"/>
            <a:ext cx="6112566" cy="5226361"/>
          </a:xfrm>
          <a:prstGeom prst="rect">
            <a:avLst/>
          </a:prstGeom>
        </p:spPr>
      </p:pic>
    </p:spTree>
    <p:extLst>
      <p:ext uri="{BB962C8B-B14F-4D97-AF65-F5344CB8AC3E}">
        <p14:creationId xmlns:p14="http://schemas.microsoft.com/office/powerpoint/2010/main" val="303741235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FAD64B2-40F1-4187-9C7E-CBF9259D95DD}"/>
              </a:ext>
            </a:extLst>
          </p:cNvPr>
          <p:cNvSpPr>
            <a:spLocks noGrp="1"/>
          </p:cNvSpPr>
          <p:nvPr>
            <p:ph type="sldNum" sz="quarter" idx="12"/>
          </p:nvPr>
        </p:nvSpPr>
        <p:spPr/>
        <p:txBody>
          <a:bodyPr/>
          <a:lstStyle/>
          <a:p>
            <a:fld id="{D57F1E4F-1CFF-5643-939E-217C01CDF565}" type="slidenum">
              <a:rPr lang="en-US" smtClean="0"/>
              <a:pPr/>
              <a:t>82</a:t>
            </a:fld>
            <a:endParaRPr lang="en-US" dirty="0"/>
          </a:p>
        </p:txBody>
      </p:sp>
      <p:pic>
        <p:nvPicPr>
          <p:cNvPr id="3" name="صورة 1" descr="section.PNG">
            <a:extLst>
              <a:ext uri="{FF2B5EF4-FFF2-40B4-BE49-F238E27FC236}">
                <a16:creationId xmlns:a16="http://schemas.microsoft.com/office/drawing/2014/main" id="{A04B82AC-51D9-4EA1-8E7F-8D37C681FF35}"/>
              </a:ext>
            </a:extLst>
          </p:cNvPr>
          <p:cNvPicPr/>
          <p:nvPr/>
        </p:nvPicPr>
        <p:blipFill>
          <a:blip r:embed="rId2"/>
          <a:stretch>
            <a:fillRect/>
          </a:stretch>
        </p:blipFill>
        <p:spPr>
          <a:xfrm>
            <a:off x="1881809" y="993913"/>
            <a:ext cx="7938051" cy="5234609"/>
          </a:xfrm>
          <a:prstGeom prst="rect">
            <a:avLst/>
          </a:prstGeom>
        </p:spPr>
      </p:pic>
    </p:spTree>
    <p:extLst>
      <p:ext uri="{BB962C8B-B14F-4D97-AF65-F5344CB8AC3E}">
        <p14:creationId xmlns:p14="http://schemas.microsoft.com/office/powerpoint/2010/main" val="26402872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عنصر نائب للصورة 11" descr="29993961_1134991999971748_938191669_o.jpg"/>
          <p:cNvPicPr>
            <a:picLocks noGrp="1" noChangeAspect="1"/>
          </p:cNvPicPr>
          <p:nvPr>
            <p:ph type="pic" idx="1"/>
          </p:nvPr>
        </p:nvPicPr>
        <p:blipFill>
          <a:blip r:embed="rId2"/>
          <a:srcRect l="10860" r="10860"/>
          <a:stretch>
            <a:fillRect/>
          </a:stretch>
        </p:blipFill>
        <p:spPr>
          <a:xfrm>
            <a:off x="1940851" y="1940767"/>
            <a:ext cx="9078602" cy="4768101"/>
          </a:xfrm>
        </p:spPr>
      </p:pic>
      <p:sp>
        <p:nvSpPr>
          <p:cNvPr id="4" name="Slide Number Placeholder 3"/>
          <p:cNvSpPr>
            <a:spLocks noGrp="1"/>
          </p:cNvSpPr>
          <p:nvPr>
            <p:ph type="sldNum" sz="quarter" idx="12"/>
          </p:nvPr>
        </p:nvSpPr>
        <p:spPr/>
        <p:txBody>
          <a:bodyPr/>
          <a:lstStyle/>
          <a:p>
            <a:fld id="{D57F1E4F-1CFF-5643-939E-217C01CDF565}" type="slidenum">
              <a:rPr lang="en-US" smtClean="0"/>
              <a:pPr/>
              <a:t>83</a:t>
            </a:fld>
            <a:endParaRPr lang="en-US" dirty="0"/>
          </a:p>
        </p:txBody>
      </p:sp>
      <p:sp>
        <p:nvSpPr>
          <p:cNvPr id="7" name="مستطيل 6"/>
          <p:cNvSpPr/>
          <p:nvPr/>
        </p:nvSpPr>
        <p:spPr>
          <a:xfrm>
            <a:off x="4123849" y="446090"/>
            <a:ext cx="7162800" cy="1107996"/>
          </a:xfrm>
          <a:prstGeom prst="rect">
            <a:avLst/>
          </a:prstGeom>
          <a:noFill/>
        </p:spPr>
        <p:txBody>
          <a:bodyPr wrap="square" lIns="91440" tIns="45720" rIns="91440" bIns="45720">
            <a:spAutoFit/>
          </a:bodyPr>
          <a:lstStyle/>
          <a:p>
            <a:r>
              <a:rPr lang="en-US" sz="6600" b="1" cap="none" spc="0"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BLOCK 3</a:t>
            </a:r>
            <a:endParaRPr lang="ar-SA" sz="6600" b="1" cap="none" spc="0" dirty="0">
              <a:ln w="12700">
                <a:solidFill>
                  <a:schemeClr val="tx2">
                    <a:satMod val="155000"/>
                  </a:schemeClr>
                </a:solidFill>
                <a:prstDash val="solid"/>
              </a:ln>
              <a:solidFill>
                <a:schemeClr val="bg2">
                  <a:lumMod val="10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64482248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84</a:t>
            </a:fld>
            <a:endParaRPr lang="en-US" dirty="0"/>
          </a:p>
        </p:txBody>
      </p:sp>
      <p:pic>
        <p:nvPicPr>
          <p:cNvPr id="105474" name="Picture 2" descr="C:\Users\manar-pc\Desktop\Capture1.PNG"/>
          <p:cNvPicPr>
            <a:picLocks noChangeAspect="1" noChangeArrowheads="1"/>
          </p:cNvPicPr>
          <p:nvPr/>
        </p:nvPicPr>
        <p:blipFill>
          <a:blip r:embed="rId2"/>
          <a:srcRect/>
          <a:stretch>
            <a:fillRect/>
          </a:stretch>
        </p:blipFill>
        <p:spPr bwMode="auto">
          <a:xfrm>
            <a:off x="1614196" y="535521"/>
            <a:ext cx="5044467" cy="5743431"/>
          </a:xfrm>
          <a:prstGeom prst="rect">
            <a:avLst/>
          </a:prstGeom>
          <a:noFill/>
        </p:spPr>
      </p:pic>
      <p:pic>
        <p:nvPicPr>
          <p:cNvPr id="105475" name="Picture 3"/>
          <p:cNvPicPr>
            <a:picLocks noChangeAspect="1" noChangeArrowheads="1"/>
          </p:cNvPicPr>
          <p:nvPr/>
        </p:nvPicPr>
        <p:blipFill>
          <a:blip r:embed="rId3"/>
          <a:srcRect/>
          <a:stretch>
            <a:fillRect/>
          </a:stretch>
        </p:blipFill>
        <p:spPr bwMode="auto">
          <a:xfrm>
            <a:off x="6658663" y="535521"/>
            <a:ext cx="5458691" cy="5743431"/>
          </a:xfrm>
          <a:prstGeom prst="rect">
            <a:avLst/>
          </a:prstGeom>
          <a:noFill/>
          <a:ln w="9525">
            <a:noFill/>
            <a:miter lim="800000"/>
            <a:headEnd/>
            <a:tailEnd/>
          </a:ln>
          <a:effectLst/>
        </p:spPr>
      </p:pic>
    </p:spTree>
    <p:extLst>
      <p:ext uri="{BB962C8B-B14F-4D97-AF65-F5344CB8AC3E}">
        <p14:creationId xmlns:p14="http://schemas.microsoft.com/office/powerpoint/2010/main" val="25949215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85</a:t>
            </a:fld>
            <a:endParaRPr lang="en-US" dirty="0"/>
          </a:p>
        </p:txBody>
      </p:sp>
      <p:sp>
        <p:nvSpPr>
          <p:cNvPr id="4" name="مربع نص 3"/>
          <p:cNvSpPr txBox="1"/>
          <p:nvPr/>
        </p:nvSpPr>
        <p:spPr>
          <a:xfrm>
            <a:off x="854458" y="708734"/>
            <a:ext cx="5158513" cy="954107"/>
          </a:xfrm>
          <a:prstGeom prst="rect">
            <a:avLst/>
          </a:prstGeom>
          <a:noFill/>
        </p:spPr>
        <p:txBody>
          <a:bodyPr wrap="square" rtlCol="0">
            <a:spAutoFit/>
          </a:bodyPr>
          <a:lstStyle/>
          <a:p>
            <a:pPr algn="ctr"/>
            <a:r>
              <a:rPr lang="en-US" sz="2800" dirty="0">
                <a:latin typeface="Arial Black" pitchFamily="34" charset="0"/>
              </a:rPr>
              <a:t>Structural system </a:t>
            </a:r>
          </a:p>
          <a:p>
            <a:pPr algn="ctr"/>
            <a:endParaRPr lang="en-US" sz="2800" dirty="0">
              <a:latin typeface="Arial Black" pitchFamily="34" charset="0"/>
            </a:endParaRPr>
          </a:p>
        </p:txBody>
      </p:sp>
      <p:pic>
        <p:nvPicPr>
          <p:cNvPr id="107522" name="Picture 2"/>
          <p:cNvPicPr>
            <a:picLocks noChangeAspect="1" noChangeArrowheads="1"/>
          </p:cNvPicPr>
          <p:nvPr/>
        </p:nvPicPr>
        <p:blipFill>
          <a:blip r:embed="rId2"/>
          <a:srcRect/>
          <a:stretch>
            <a:fillRect/>
          </a:stretch>
        </p:blipFill>
        <p:spPr bwMode="auto">
          <a:xfrm>
            <a:off x="2408712" y="1871778"/>
            <a:ext cx="8554757" cy="4808940"/>
          </a:xfrm>
          <a:prstGeom prst="rect">
            <a:avLst/>
          </a:prstGeom>
          <a:noFill/>
          <a:ln w="9525">
            <a:noFill/>
            <a:miter lim="800000"/>
            <a:headEnd/>
            <a:tailEnd/>
          </a:ln>
          <a:effectLst/>
        </p:spPr>
      </p:pic>
      <p:sp>
        <p:nvSpPr>
          <p:cNvPr id="6" name="مربع نص 5"/>
          <p:cNvSpPr txBox="1"/>
          <p:nvPr/>
        </p:nvSpPr>
        <p:spPr>
          <a:xfrm>
            <a:off x="5131836" y="1244090"/>
            <a:ext cx="4795936" cy="523220"/>
          </a:xfrm>
          <a:prstGeom prst="rect">
            <a:avLst/>
          </a:prstGeom>
          <a:noFill/>
        </p:spPr>
        <p:txBody>
          <a:bodyPr wrap="square" rtlCol="0">
            <a:spAutoFit/>
          </a:bodyPr>
          <a:lstStyle/>
          <a:p>
            <a:r>
              <a:rPr lang="en-US" sz="2800" dirty="0">
                <a:solidFill>
                  <a:srgbClr val="FF0000"/>
                </a:solidFill>
              </a:rPr>
              <a:t>Basement  slab </a:t>
            </a:r>
          </a:p>
        </p:txBody>
      </p:sp>
    </p:spTree>
    <p:extLst>
      <p:ext uri="{BB962C8B-B14F-4D97-AF65-F5344CB8AC3E}">
        <p14:creationId xmlns:p14="http://schemas.microsoft.com/office/powerpoint/2010/main" val="118887394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86</a:t>
            </a:fld>
            <a:endParaRPr lang="en-US" dirty="0"/>
          </a:p>
        </p:txBody>
      </p:sp>
      <p:pic>
        <p:nvPicPr>
          <p:cNvPr id="108546" name="Picture 2"/>
          <p:cNvPicPr>
            <a:picLocks noChangeAspect="1" noChangeArrowheads="1"/>
          </p:cNvPicPr>
          <p:nvPr/>
        </p:nvPicPr>
        <p:blipFill>
          <a:blip r:embed="rId2"/>
          <a:srcRect/>
          <a:stretch>
            <a:fillRect/>
          </a:stretch>
        </p:blipFill>
        <p:spPr bwMode="auto">
          <a:xfrm>
            <a:off x="1691809" y="1875452"/>
            <a:ext cx="8795799" cy="4919739"/>
          </a:xfrm>
          <a:prstGeom prst="rect">
            <a:avLst/>
          </a:prstGeom>
          <a:noFill/>
          <a:ln w="9525">
            <a:noFill/>
            <a:miter lim="800000"/>
            <a:headEnd/>
            <a:tailEnd/>
          </a:ln>
          <a:effectLst/>
        </p:spPr>
      </p:pic>
      <p:sp>
        <p:nvSpPr>
          <p:cNvPr id="6" name="مربع نص 5"/>
          <p:cNvSpPr txBox="1"/>
          <p:nvPr/>
        </p:nvSpPr>
        <p:spPr>
          <a:xfrm>
            <a:off x="770483" y="708734"/>
            <a:ext cx="5158513" cy="523220"/>
          </a:xfrm>
          <a:prstGeom prst="rect">
            <a:avLst/>
          </a:prstGeom>
          <a:noFill/>
        </p:spPr>
        <p:txBody>
          <a:bodyPr wrap="square" rtlCol="0">
            <a:spAutoFit/>
          </a:bodyPr>
          <a:lstStyle/>
          <a:p>
            <a:pPr algn="ctr"/>
            <a:r>
              <a:rPr lang="en-US" sz="2800" dirty="0">
                <a:latin typeface="Arial Black" pitchFamily="34" charset="0"/>
              </a:rPr>
              <a:t>Structural system </a:t>
            </a:r>
          </a:p>
        </p:txBody>
      </p:sp>
      <p:sp>
        <p:nvSpPr>
          <p:cNvPr id="7" name="مربع نص 6"/>
          <p:cNvSpPr txBox="1"/>
          <p:nvPr/>
        </p:nvSpPr>
        <p:spPr>
          <a:xfrm>
            <a:off x="4477208" y="1292093"/>
            <a:ext cx="3224999" cy="523220"/>
          </a:xfrm>
          <a:prstGeom prst="rect">
            <a:avLst/>
          </a:prstGeom>
          <a:noFill/>
        </p:spPr>
        <p:txBody>
          <a:bodyPr wrap="square" rtlCol="0">
            <a:spAutoFit/>
          </a:bodyPr>
          <a:lstStyle/>
          <a:p>
            <a:r>
              <a:rPr lang="en-US" sz="2800" dirty="0">
                <a:solidFill>
                  <a:srgbClr val="FF0000"/>
                </a:solidFill>
              </a:rPr>
              <a:t>Ground </a:t>
            </a:r>
            <a:r>
              <a:rPr lang="en-US" sz="2800" dirty="0" smtClean="0">
                <a:solidFill>
                  <a:srgbClr val="FF0000"/>
                </a:solidFill>
              </a:rPr>
              <a:t>Slab </a:t>
            </a:r>
            <a:endParaRPr lang="en-US" sz="2800" dirty="0">
              <a:solidFill>
                <a:srgbClr val="FF0000"/>
              </a:solidFill>
            </a:endParaRPr>
          </a:p>
        </p:txBody>
      </p:sp>
    </p:spTree>
    <p:extLst>
      <p:ext uri="{BB962C8B-B14F-4D97-AF65-F5344CB8AC3E}">
        <p14:creationId xmlns:p14="http://schemas.microsoft.com/office/powerpoint/2010/main" val="42132163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87</a:t>
            </a:fld>
            <a:endParaRPr lang="en-US" dirty="0"/>
          </a:p>
        </p:txBody>
      </p:sp>
      <p:sp>
        <p:nvSpPr>
          <p:cNvPr id="4" name="مربع نص 3"/>
          <p:cNvSpPr txBox="1"/>
          <p:nvPr/>
        </p:nvSpPr>
        <p:spPr>
          <a:xfrm>
            <a:off x="921695" y="708734"/>
            <a:ext cx="5158513" cy="523220"/>
          </a:xfrm>
          <a:prstGeom prst="rect">
            <a:avLst/>
          </a:prstGeom>
          <a:noFill/>
        </p:spPr>
        <p:txBody>
          <a:bodyPr wrap="square" rtlCol="0">
            <a:spAutoFit/>
          </a:bodyPr>
          <a:lstStyle/>
          <a:p>
            <a:pPr algn="ctr"/>
            <a:r>
              <a:rPr lang="en-US" sz="2800" dirty="0">
                <a:latin typeface="Arial Black" pitchFamily="34" charset="0"/>
              </a:rPr>
              <a:t>Structural system </a:t>
            </a:r>
          </a:p>
        </p:txBody>
      </p:sp>
      <p:pic>
        <p:nvPicPr>
          <p:cNvPr id="106498" name="Picture 2"/>
          <p:cNvPicPr>
            <a:picLocks noChangeAspect="1" noChangeArrowheads="1"/>
          </p:cNvPicPr>
          <p:nvPr/>
        </p:nvPicPr>
        <p:blipFill>
          <a:blip r:embed="rId2"/>
          <a:srcRect/>
          <a:stretch>
            <a:fillRect/>
          </a:stretch>
        </p:blipFill>
        <p:spPr bwMode="auto">
          <a:xfrm>
            <a:off x="4638540" y="1548315"/>
            <a:ext cx="6435089" cy="5206874"/>
          </a:xfrm>
          <a:prstGeom prst="rect">
            <a:avLst/>
          </a:prstGeom>
          <a:noFill/>
          <a:ln w="9525">
            <a:noFill/>
            <a:miter lim="800000"/>
            <a:headEnd/>
            <a:tailEnd/>
          </a:ln>
          <a:effectLst/>
        </p:spPr>
      </p:pic>
      <p:sp>
        <p:nvSpPr>
          <p:cNvPr id="7" name="مستطيل 6"/>
          <p:cNvSpPr/>
          <p:nvPr/>
        </p:nvSpPr>
        <p:spPr>
          <a:xfrm>
            <a:off x="6458106" y="1025095"/>
            <a:ext cx="2795958" cy="523220"/>
          </a:xfrm>
          <a:prstGeom prst="rect">
            <a:avLst/>
          </a:prstGeom>
        </p:spPr>
        <p:txBody>
          <a:bodyPr wrap="none">
            <a:spAutoFit/>
          </a:bodyPr>
          <a:lstStyle/>
          <a:p>
            <a:r>
              <a:rPr lang="en-US" sz="2800" dirty="0">
                <a:solidFill>
                  <a:srgbClr val="FF0000"/>
                </a:solidFill>
              </a:rPr>
              <a:t>remaining  slabs </a:t>
            </a:r>
          </a:p>
        </p:txBody>
      </p:sp>
    </p:spTree>
    <p:extLst>
      <p:ext uri="{BB962C8B-B14F-4D97-AF65-F5344CB8AC3E}">
        <p14:creationId xmlns:p14="http://schemas.microsoft.com/office/powerpoint/2010/main" val="352831756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88</a:t>
            </a:fld>
            <a:endParaRPr lang="en-US" dirty="0"/>
          </a:p>
        </p:txBody>
      </p:sp>
      <p:sp>
        <p:nvSpPr>
          <p:cNvPr id="5" name="مربع نص 4"/>
          <p:cNvSpPr txBox="1"/>
          <p:nvPr/>
        </p:nvSpPr>
        <p:spPr>
          <a:xfrm>
            <a:off x="2951019" y="512618"/>
            <a:ext cx="5158513" cy="523220"/>
          </a:xfrm>
          <a:prstGeom prst="rect">
            <a:avLst/>
          </a:prstGeom>
          <a:noFill/>
        </p:spPr>
        <p:txBody>
          <a:bodyPr wrap="square" rtlCol="0">
            <a:spAutoFit/>
          </a:bodyPr>
          <a:lstStyle/>
          <a:p>
            <a:pPr algn="ctr"/>
            <a:r>
              <a:rPr lang="en-US" sz="2800" dirty="0">
                <a:latin typeface="Arial Black" pitchFamily="34" charset="0"/>
              </a:rPr>
              <a:t>Beams Dimensions</a:t>
            </a:r>
          </a:p>
        </p:txBody>
      </p:sp>
      <p:pic>
        <p:nvPicPr>
          <p:cNvPr id="109571" name="Picture 3"/>
          <p:cNvPicPr>
            <a:picLocks noChangeAspect="1" noChangeArrowheads="1"/>
          </p:cNvPicPr>
          <p:nvPr/>
        </p:nvPicPr>
        <p:blipFill>
          <a:blip r:embed="rId2"/>
          <a:srcRect/>
          <a:stretch>
            <a:fillRect/>
          </a:stretch>
        </p:blipFill>
        <p:spPr bwMode="auto">
          <a:xfrm>
            <a:off x="2189019" y="2971799"/>
            <a:ext cx="7210570" cy="1226127"/>
          </a:xfrm>
          <a:prstGeom prst="rect">
            <a:avLst/>
          </a:prstGeom>
          <a:noFill/>
          <a:ln w="9525">
            <a:noFill/>
            <a:miter lim="800000"/>
            <a:headEnd/>
            <a:tailEnd/>
          </a:ln>
          <a:effectLst/>
        </p:spPr>
      </p:pic>
      <p:sp>
        <p:nvSpPr>
          <p:cNvPr id="7" name="مربع نص 6"/>
          <p:cNvSpPr txBox="1"/>
          <p:nvPr/>
        </p:nvSpPr>
        <p:spPr>
          <a:xfrm>
            <a:off x="3061855" y="2050473"/>
            <a:ext cx="2161309" cy="646331"/>
          </a:xfrm>
          <a:prstGeom prst="rect">
            <a:avLst/>
          </a:prstGeom>
          <a:noFill/>
        </p:spPr>
        <p:txBody>
          <a:bodyPr wrap="square" rtlCol="0">
            <a:spAutoFit/>
          </a:bodyPr>
          <a:lstStyle/>
          <a:p>
            <a:r>
              <a:rPr lang="en-US" dirty="0"/>
              <a:t>Max  beam length =</a:t>
            </a:r>
            <a:r>
              <a:rPr lang="en-US" dirty="0">
                <a:latin typeface="Times New Roman" pitchFamily="18" charset="0"/>
                <a:cs typeface="Times New Roman" pitchFamily="18" charset="0"/>
              </a:rPr>
              <a:t>9.5 m</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89</a:t>
            </a:fld>
            <a:endParaRPr lang="en-US" dirty="0"/>
          </a:p>
        </p:txBody>
      </p:sp>
      <p:sp>
        <p:nvSpPr>
          <p:cNvPr id="7" name="مربع نص 6"/>
          <p:cNvSpPr txBox="1"/>
          <p:nvPr/>
        </p:nvSpPr>
        <p:spPr>
          <a:xfrm>
            <a:off x="1637947" y="694653"/>
            <a:ext cx="5583381" cy="523220"/>
          </a:xfrm>
          <a:prstGeom prst="rect">
            <a:avLst/>
          </a:prstGeom>
          <a:noFill/>
        </p:spPr>
        <p:txBody>
          <a:bodyPr wrap="square" rtlCol="0">
            <a:spAutoFit/>
          </a:bodyPr>
          <a:lstStyle/>
          <a:p>
            <a:r>
              <a:rPr lang="en-US" sz="2800" dirty="0">
                <a:latin typeface="Arial Black" pitchFamily="34" charset="0"/>
              </a:rPr>
              <a:t>For </a:t>
            </a:r>
            <a:r>
              <a:rPr lang="en-US" sz="2800" dirty="0" smtClean="0">
                <a:latin typeface="Arial Black" pitchFamily="34" charset="0"/>
              </a:rPr>
              <a:t>waffle slab</a:t>
            </a:r>
            <a:r>
              <a:rPr lang="en-US" sz="2800" dirty="0">
                <a:latin typeface="Arial Black" pitchFamily="34" charset="0"/>
              </a:rPr>
              <a:t>:</a:t>
            </a:r>
          </a:p>
        </p:txBody>
      </p:sp>
      <p:sp>
        <p:nvSpPr>
          <p:cNvPr id="8" name="مربع نص 7"/>
          <p:cNvSpPr txBox="1"/>
          <p:nvPr/>
        </p:nvSpPr>
        <p:spPr>
          <a:xfrm>
            <a:off x="6051095" y="970344"/>
            <a:ext cx="4405746" cy="646331"/>
          </a:xfrm>
          <a:prstGeom prst="rect">
            <a:avLst/>
          </a:prstGeom>
          <a:noFill/>
        </p:spPr>
        <p:txBody>
          <a:bodyPr wrap="square" rtlCol="0">
            <a:spAutoFit/>
          </a:bodyPr>
          <a:lstStyle/>
          <a:p>
            <a:r>
              <a:rPr lang="en-US" dirty="0"/>
              <a:t>Max span=9.5 m .</a:t>
            </a:r>
          </a:p>
          <a:p>
            <a:r>
              <a:rPr lang="en-US" dirty="0"/>
              <a:t>Thickness=0.5 m.</a:t>
            </a:r>
          </a:p>
        </p:txBody>
      </p:sp>
      <p:pic>
        <p:nvPicPr>
          <p:cNvPr id="9" name="صورة 8"/>
          <p:cNvPicPr/>
          <p:nvPr/>
        </p:nvPicPr>
        <p:blipFill>
          <a:blip r:embed="rId3">
            <a:extLst>
              <a:ext uri="{28A0092B-C50C-407E-A947-70E740481C1C}">
                <a14:useLocalDpi xmlns:a14="http://schemas.microsoft.com/office/drawing/2010/main" val="0"/>
              </a:ext>
            </a:extLst>
          </a:blip>
          <a:srcRect/>
          <a:stretch>
            <a:fillRect/>
          </a:stretch>
        </p:blipFill>
        <p:spPr bwMode="auto">
          <a:xfrm>
            <a:off x="401183" y="2177213"/>
            <a:ext cx="3732278" cy="2646714"/>
          </a:xfrm>
          <a:prstGeom prst="rect">
            <a:avLst/>
          </a:prstGeom>
          <a:noFill/>
          <a:ln w="9525">
            <a:noFill/>
            <a:miter lim="800000"/>
            <a:headEnd/>
            <a:tailEnd/>
          </a:ln>
        </p:spPr>
      </p:pic>
      <p:pic>
        <p:nvPicPr>
          <p:cNvPr id="110594" name="Picture 2"/>
          <p:cNvPicPr>
            <a:picLocks noChangeAspect="1" noChangeArrowheads="1"/>
          </p:cNvPicPr>
          <p:nvPr/>
        </p:nvPicPr>
        <p:blipFill>
          <a:blip r:embed="rId4"/>
          <a:srcRect/>
          <a:stretch>
            <a:fillRect/>
          </a:stretch>
        </p:blipFill>
        <p:spPr bwMode="auto">
          <a:xfrm>
            <a:off x="4348066" y="1647964"/>
            <a:ext cx="7532630" cy="5063337"/>
          </a:xfrm>
          <a:prstGeom prst="rect">
            <a:avLst/>
          </a:prstGeom>
          <a:noFill/>
          <a:ln w="9525">
            <a:noFill/>
            <a:miter lim="800000"/>
            <a:headEnd/>
            <a:tailEnd/>
          </a:ln>
          <a:effectLst/>
        </p:spPr>
      </p:pic>
    </p:spTree>
    <p:extLst>
      <p:ext uri="{BB962C8B-B14F-4D97-AF65-F5344CB8AC3E}">
        <p14:creationId xmlns:p14="http://schemas.microsoft.com/office/powerpoint/2010/main" val="4030839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w="9525">
            <a:noFill/>
            <a:miter lim="800000"/>
            <a:headEnd/>
            <a:tailEnd/>
          </a:ln>
        </p:spPr>
      </p:pic>
    </p:spTree>
    <p:extLst>
      <p:ext uri="{BB962C8B-B14F-4D97-AF65-F5344CB8AC3E}">
        <p14:creationId xmlns:p14="http://schemas.microsoft.com/office/powerpoint/2010/main" val="244566668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90</a:t>
            </a:fld>
            <a:endParaRPr lang="en-US" dirty="0"/>
          </a:p>
        </p:txBody>
      </p:sp>
      <p:sp>
        <p:nvSpPr>
          <p:cNvPr id="7" name="مربع نص 6"/>
          <p:cNvSpPr txBox="1"/>
          <p:nvPr/>
        </p:nvSpPr>
        <p:spPr>
          <a:xfrm>
            <a:off x="1628616" y="716902"/>
            <a:ext cx="5583381" cy="523220"/>
          </a:xfrm>
          <a:prstGeom prst="rect">
            <a:avLst/>
          </a:prstGeom>
          <a:noFill/>
        </p:spPr>
        <p:txBody>
          <a:bodyPr wrap="square" rtlCol="0">
            <a:spAutoFit/>
          </a:bodyPr>
          <a:lstStyle/>
          <a:p>
            <a:r>
              <a:rPr lang="en-US" sz="2800" dirty="0" smtClean="0">
                <a:latin typeface="Arial Black" pitchFamily="34" charset="0"/>
              </a:rPr>
              <a:t>For </a:t>
            </a:r>
            <a:r>
              <a:rPr lang="en-US" sz="2800" dirty="0">
                <a:latin typeface="Arial Black" pitchFamily="34" charset="0"/>
              </a:rPr>
              <a:t>waffle slab:</a:t>
            </a:r>
          </a:p>
        </p:txBody>
      </p:sp>
      <p:pic>
        <p:nvPicPr>
          <p:cNvPr id="10" name="صورة 9"/>
          <p:cNvPicPr/>
          <p:nvPr/>
        </p:nvPicPr>
        <p:blipFill>
          <a:blip r:embed="rId3">
            <a:extLst>
              <a:ext uri="{28A0092B-C50C-407E-A947-70E740481C1C}">
                <a14:useLocalDpi xmlns:a14="http://schemas.microsoft.com/office/drawing/2010/main" val="0"/>
              </a:ext>
            </a:extLst>
          </a:blip>
          <a:srcRect/>
          <a:stretch>
            <a:fillRect/>
          </a:stretch>
        </p:blipFill>
        <p:spPr bwMode="auto">
          <a:xfrm>
            <a:off x="820216" y="1994038"/>
            <a:ext cx="3258675" cy="2537246"/>
          </a:xfrm>
          <a:prstGeom prst="rect">
            <a:avLst/>
          </a:prstGeom>
          <a:noFill/>
          <a:ln w="9525">
            <a:noFill/>
            <a:miter lim="800000"/>
            <a:headEnd/>
            <a:tailEnd/>
          </a:ln>
        </p:spPr>
      </p:pic>
      <p:pic>
        <p:nvPicPr>
          <p:cNvPr id="111618" name="Picture 2"/>
          <p:cNvPicPr>
            <a:picLocks noChangeAspect="1" noChangeArrowheads="1"/>
          </p:cNvPicPr>
          <p:nvPr/>
        </p:nvPicPr>
        <p:blipFill>
          <a:blip r:embed="rId4"/>
          <a:srcRect/>
          <a:stretch>
            <a:fillRect/>
          </a:stretch>
        </p:blipFill>
        <p:spPr bwMode="auto">
          <a:xfrm>
            <a:off x="5396320" y="1240122"/>
            <a:ext cx="6277408" cy="5098473"/>
          </a:xfrm>
          <a:prstGeom prst="rect">
            <a:avLst/>
          </a:prstGeom>
          <a:noFill/>
          <a:ln w="9525">
            <a:noFill/>
            <a:miter lim="800000"/>
            <a:headEnd/>
            <a:tailEnd/>
          </a:ln>
          <a:effectLst/>
        </p:spPr>
      </p:pic>
    </p:spTree>
    <p:extLst>
      <p:ext uri="{BB962C8B-B14F-4D97-AF65-F5344CB8AC3E}">
        <p14:creationId xmlns:p14="http://schemas.microsoft.com/office/powerpoint/2010/main" val="181878846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91</a:t>
            </a:fld>
            <a:endParaRPr lang="en-US" dirty="0"/>
          </a:p>
        </p:txBody>
      </p:sp>
      <p:sp>
        <p:nvSpPr>
          <p:cNvPr id="7" name="مربع نص 6"/>
          <p:cNvSpPr txBox="1"/>
          <p:nvPr/>
        </p:nvSpPr>
        <p:spPr>
          <a:xfrm>
            <a:off x="1563302" y="703984"/>
            <a:ext cx="5583381" cy="523220"/>
          </a:xfrm>
          <a:prstGeom prst="rect">
            <a:avLst/>
          </a:prstGeom>
          <a:noFill/>
        </p:spPr>
        <p:txBody>
          <a:bodyPr wrap="square" rtlCol="0">
            <a:spAutoFit/>
          </a:bodyPr>
          <a:lstStyle/>
          <a:p>
            <a:r>
              <a:rPr lang="en-US" sz="2800" dirty="0">
                <a:latin typeface="Arial Black" pitchFamily="34" charset="0"/>
              </a:rPr>
              <a:t>Model checks:</a:t>
            </a:r>
          </a:p>
        </p:txBody>
      </p:sp>
      <p:pic>
        <p:nvPicPr>
          <p:cNvPr id="112642" name="Picture 2"/>
          <p:cNvPicPr>
            <a:picLocks noChangeAspect="1" noChangeArrowheads="1"/>
          </p:cNvPicPr>
          <p:nvPr/>
        </p:nvPicPr>
        <p:blipFill>
          <a:blip r:embed="rId3"/>
          <a:srcRect/>
          <a:stretch>
            <a:fillRect/>
          </a:stretch>
        </p:blipFill>
        <p:spPr bwMode="auto">
          <a:xfrm>
            <a:off x="5340286" y="1449072"/>
            <a:ext cx="4868863" cy="5140035"/>
          </a:xfrm>
          <a:prstGeom prst="rect">
            <a:avLst/>
          </a:prstGeom>
          <a:noFill/>
          <a:ln w="9525">
            <a:noFill/>
            <a:miter lim="800000"/>
            <a:headEnd/>
            <a:tailEnd/>
          </a:ln>
          <a:effectLst/>
        </p:spPr>
      </p:pic>
      <p:sp>
        <p:nvSpPr>
          <p:cNvPr id="8" name="مربع نص 7"/>
          <p:cNvSpPr txBox="1"/>
          <p:nvPr/>
        </p:nvSpPr>
        <p:spPr>
          <a:xfrm>
            <a:off x="2335027" y="1627768"/>
            <a:ext cx="2396836"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Compatibility check </a:t>
            </a:r>
          </a:p>
        </p:txBody>
      </p:sp>
    </p:spTree>
    <p:extLst>
      <p:ext uri="{BB962C8B-B14F-4D97-AF65-F5344CB8AC3E}">
        <p14:creationId xmlns:p14="http://schemas.microsoft.com/office/powerpoint/2010/main" val="369258703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92</a:t>
            </a:fld>
            <a:endParaRPr lang="en-US" dirty="0"/>
          </a:p>
        </p:txBody>
      </p:sp>
      <p:sp>
        <p:nvSpPr>
          <p:cNvPr id="7" name="مربع نص 6"/>
          <p:cNvSpPr txBox="1"/>
          <p:nvPr/>
        </p:nvSpPr>
        <p:spPr>
          <a:xfrm>
            <a:off x="1628616" y="708734"/>
            <a:ext cx="5583381" cy="523220"/>
          </a:xfrm>
          <a:prstGeom prst="rect">
            <a:avLst/>
          </a:prstGeom>
          <a:noFill/>
        </p:spPr>
        <p:txBody>
          <a:bodyPr wrap="square" rtlCol="0">
            <a:spAutoFit/>
          </a:bodyPr>
          <a:lstStyle/>
          <a:p>
            <a:r>
              <a:rPr lang="en-US" sz="2800" dirty="0">
                <a:latin typeface="Arial Black" pitchFamily="34" charset="0"/>
              </a:rPr>
              <a:t>Equilibrium checks:</a:t>
            </a:r>
          </a:p>
        </p:txBody>
      </p:sp>
      <p:sp>
        <p:nvSpPr>
          <p:cNvPr id="8" name="مربع نص 7"/>
          <p:cNvSpPr txBox="1"/>
          <p:nvPr/>
        </p:nvSpPr>
        <p:spPr>
          <a:xfrm>
            <a:off x="775855" y="1870364"/>
            <a:ext cx="2396836"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 </a:t>
            </a:r>
          </a:p>
        </p:txBody>
      </p:sp>
      <p:sp>
        <p:nvSpPr>
          <p:cNvPr id="11" name="مربع نص 10"/>
          <p:cNvSpPr txBox="1"/>
          <p:nvPr/>
        </p:nvSpPr>
        <p:spPr>
          <a:xfrm>
            <a:off x="797691" y="1696244"/>
            <a:ext cx="5569527" cy="2062103"/>
          </a:xfrm>
          <a:prstGeom prst="rect">
            <a:avLst/>
          </a:prstGeom>
          <a:noFill/>
        </p:spPr>
        <p:txBody>
          <a:bodyPr wrap="square" rtlCol="0">
            <a:spAutoFit/>
          </a:bodyPr>
          <a:lstStyle/>
          <a:p>
            <a:pPr rtl="1"/>
            <a:r>
              <a:rPr lang="en-US" sz="2000" dirty="0"/>
              <a:t>For Live Load:</a:t>
            </a:r>
          </a:p>
          <a:p>
            <a:pPr rtl="1"/>
            <a:endParaRPr lang="en-US" dirty="0"/>
          </a:p>
          <a:p>
            <a:pPr rtl="1"/>
            <a:r>
              <a:rPr lang="en-US" dirty="0"/>
              <a:t>By hand:</a:t>
            </a:r>
            <a:r>
              <a:rPr lang="en-US" dirty="0">
                <a:latin typeface="Times New Roman" pitchFamily="18" charset="0"/>
                <a:cs typeface="Times New Roman" pitchFamily="18" charset="0"/>
              </a:rPr>
              <a:t> 32605KN</a:t>
            </a:r>
            <a:endParaRPr lang="en-US" dirty="0"/>
          </a:p>
          <a:p>
            <a:pPr rtl="1"/>
            <a:r>
              <a:rPr lang="en-US" dirty="0"/>
              <a:t>By </a:t>
            </a:r>
            <a:r>
              <a:rPr lang="en-US" dirty="0" err="1"/>
              <a:t>etabs</a:t>
            </a:r>
            <a:r>
              <a:rPr lang="en-US" dirty="0"/>
              <a:t>:</a:t>
            </a:r>
            <a:r>
              <a:rPr lang="en-US" dirty="0">
                <a:latin typeface="Times New Roman" pitchFamily="18" charset="0"/>
                <a:cs typeface="Times New Roman" pitchFamily="18" charset="0"/>
              </a:rPr>
              <a:t> 32513KN</a:t>
            </a:r>
          </a:p>
          <a:p>
            <a:pPr rtl="1"/>
            <a:r>
              <a:rPr lang="en-US" dirty="0">
                <a:latin typeface="Times New Roman" pitchFamily="18" charset="0"/>
                <a:cs typeface="Times New Roman" pitchFamily="18" charset="0"/>
              </a:rPr>
              <a:t>Error=32513-32605/32513 *100% = 0.3% &lt;5%</a:t>
            </a:r>
            <a:r>
              <a:rPr lang="en-US" dirty="0">
                <a:sym typeface="Wingdings"/>
              </a:rPr>
              <a:t></a:t>
            </a:r>
            <a:r>
              <a:rPr lang="en-US" dirty="0"/>
              <a:t> Error </a:t>
            </a:r>
            <a:r>
              <a:rPr lang="en-US" dirty="0" err="1"/>
              <a:t>is.acceptable</a:t>
            </a:r>
            <a:endParaRPr lang="en-US" dirty="0"/>
          </a:p>
          <a:p>
            <a:endParaRPr lang="en-US" dirty="0"/>
          </a:p>
        </p:txBody>
      </p:sp>
      <p:sp>
        <p:nvSpPr>
          <p:cNvPr id="13" name="مربع نص 12"/>
          <p:cNvSpPr txBox="1"/>
          <p:nvPr/>
        </p:nvSpPr>
        <p:spPr>
          <a:xfrm>
            <a:off x="2587407" y="3640766"/>
            <a:ext cx="5430981" cy="4093428"/>
          </a:xfrm>
          <a:prstGeom prst="rect">
            <a:avLst/>
          </a:prstGeom>
          <a:noFill/>
        </p:spPr>
        <p:txBody>
          <a:bodyPr wrap="square" rtlCol="0">
            <a:spAutoFit/>
          </a:bodyPr>
          <a:lstStyle/>
          <a:p>
            <a:r>
              <a:rPr lang="en-US" sz="2000" dirty="0"/>
              <a:t>For  dead </a:t>
            </a:r>
            <a:r>
              <a:rPr lang="en-US" sz="2000" dirty="0" err="1"/>
              <a:t>loads:Error</a:t>
            </a:r>
            <a:r>
              <a:rPr lang="en-US" sz="2000" dirty="0"/>
              <a:t>=</a:t>
            </a:r>
            <a:r>
              <a:rPr lang="en-US" sz="2000" dirty="0">
                <a:latin typeface="Times New Roman" pitchFamily="18" charset="0"/>
                <a:cs typeface="Times New Roman" pitchFamily="18" charset="0"/>
              </a:rPr>
              <a:t>68287-71042/68287*100%</a:t>
            </a:r>
            <a:r>
              <a:rPr lang="en-US" sz="2000" dirty="0"/>
              <a:t> Error= 4&lt;5%    </a:t>
            </a:r>
            <a:r>
              <a:rPr lang="en-US" sz="2000" dirty="0">
                <a:sym typeface="Wingdings"/>
              </a:rPr>
              <a:t></a:t>
            </a:r>
            <a:r>
              <a:rPr lang="en-US" sz="2000" dirty="0"/>
              <a:t> Error is acceptable.</a:t>
            </a:r>
          </a:p>
          <a:p>
            <a:endParaRPr lang="en-US" sz="2000" dirty="0"/>
          </a:p>
          <a:p>
            <a:endParaRPr lang="en-US" sz="2000" dirty="0"/>
          </a:p>
          <a:p>
            <a:r>
              <a:rPr lang="en-US" sz="2000" dirty="0"/>
              <a:t>For beam:</a:t>
            </a:r>
          </a:p>
          <a:p>
            <a:r>
              <a:rPr lang="en-US" sz="2000" dirty="0"/>
              <a:t>Moment by hand =</a:t>
            </a:r>
            <a:r>
              <a:rPr lang="en-US" sz="2000" dirty="0">
                <a:latin typeface="Times New Roman" pitchFamily="18" charset="0"/>
                <a:cs typeface="Times New Roman" pitchFamily="18" charset="0"/>
              </a:rPr>
              <a:t>7.26 Kn.</a:t>
            </a:r>
          </a:p>
          <a:p>
            <a:r>
              <a:rPr lang="en-US" sz="2000" dirty="0">
                <a:latin typeface="Times New Roman" pitchFamily="18" charset="0"/>
                <a:cs typeface="Times New Roman" pitchFamily="18" charset="0"/>
              </a:rPr>
              <a:t>Moment by </a:t>
            </a:r>
            <a:r>
              <a:rPr lang="en-US" sz="2000" dirty="0" err="1">
                <a:latin typeface="Times New Roman" pitchFamily="18" charset="0"/>
                <a:cs typeface="Times New Roman" pitchFamily="18" charset="0"/>
              </a:rPr>
              <a:t>Etabs</a:t>
            </a:r>
            <a:r>
              <a:rPr lang="en-US" sz="2000" dirty="0">
                <a:latin typeface="Times New Roman" pitchFamily="18" charset="0"/>
                <a:cs typeface="Times New Roman" pitchFamily="18" charset="0"/>
              </a:rPr>
              <a:t> = 7 Kn.</a:t>
            </a:r>
            <a:r>
              <a:rPr lang="en-US" sz="2000" dirty="0"/>
              <a:t> </a:t>
            </a:r>
          </a:p>
          <a:p>
            <a:r>
              <a:rPr lang="en-US" sz="2000" dirty="0"/>
              <a:t>Error= 3.7&lt;5%    </a:t>
            </a:r>
            <a:r>
              <a:rPr lang="en-US" sz="2000" dirty="0">
                <a:sym typeface="Wingdings"/>
              </a:rPr>
              <a:t></a:t>
            </a:r>
            <a:r>
              <a:rPr lang="en-US" sz="2000" dirty="0"/>
              <a:t> Error is acceptable</a:t>
            </a:r>
            <a:endParaRPr lang="en-US" sz="2000" dirty="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endParaRPr lang="en-US" sz="2000" dirty="0"/>
          </a:p>
          <a:p>
            <a:endParaRPr lang="en-US" sz="2000" dirty="0"/>
          </a:p>
          <a:p>
            <a:endParaRPr lang="en-US" sz="2000" dirty="0"/>
          </a:p>
          <a:p>
            <a:endParaRPr lang="en-US" sz="2000" dirty="0"/>
          </a:p>
        </p:txBody>
      </p:sp>
      <p:pic>
        <p:nvPicPr>
          <p:cNvPr id="15" name="صورة 14"/>
          <p:cNvPicPr/>
          <p:nvPr/>
        </p:nvPicPr>
        <p:blipFill>
          <a:blip r:embed="rId3">
            <a:extLst>
              <a:ext uri="{28A0092B-C50C-407E-A947-70E740481C1C}">
                <a14:useLocalDpi xmlns:a14="http://schemas.microsoft.com/office/drawing/2010/main" val="0"/>
              </a:ext>
            </a:extLst>
          </a:blip>
          <a:srcRect/>
          <a:stretch>
            <a:fillRect/>
          </a:stretch>
        </p:blipFill>
        <p:spPr bwMode="auto">
          <a:xfrm>
            <a:off x="8617689" y="3724944"/>
            <a:ext cx="2798294" cy="2177092"/>
          </a:xfrm>
          <a:prstGeom prst="rect">
            <a:avLst/>
          </a:prstGeom>
          <a:noFill/>
          <a:ln w="9525">
            <a:noFill/>
            <a:miter lim="800000"/>
            <a:headEnd/>
            <a:tailEnd/>
          </a:ln>
        </p:spPr>
      </p:pic>
      <p:pic>
        <p:nvPicPr>
          <p:cNvPr id="10" name="صورة 9"/>
          <p:cNvPicPr/>
          <p:nvPr/>
        </p:nvPicPr>
        <p:blipFill>
          <a:blip r:embed="rId4">
            <a:extLst>
              <a:ext uri="{28A0092B-C50C-407E-A947-70E740481C1C}">
                <a14:useLocalDpi xmlns:a14="http://schemas.microsoft.com/office/drawing/2010/main" val="0"/>
              </a:ext>
            </a:extLst>
          </a:blip>
          <a:srcRect/>
          <a:stretch>
            <a:fillRect/>
          </a:stretch>
        </p:blipFill>
        <p:spPr bwMode="auto">
          <a:xfrm>
            <a:off x="6367218" y="817347"/>
            <a:ext cx="5276471" cy="2105962"/>
          </a:xfrm>
          <a:prstGeom prst="rect">
            <a:avLst/>
          </a:prstGeom>
          <a:noFill/>
          <a:ln w="9525">
            <a:noFill/>
            <a:miter lim="800000"/>
            <a:headEnd/>
            <a:tailEnd/>
          </a:ln>
        </p:spPr>
      </p:pic>
    </p:spTree>
    <p:extLst>
      <p:ext uri="{BB962C8B-B14F-4D97-AF65-F5344CB8AC3E}">
        <p14:creationId xmlns:p14="http://schemas.microsoft.com/office/powerpoint/2010/main" val="197543672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605307" y="1124744"/>
            <a:ext cx="11410683" cy="1143000"/>
          </a:xfrm>
          <a:prstGeom prst="rect">
            <a:avLst/>
          </a:prstGeom>
        </p:spPr>
        <p:txBody>
          <a:bodyPr>
            <a:noAutofit/>
          </a:bodyPr>
          <a:lstStyle/>
          <a:p>
            <a:pPr marL="914400" lvl="1" indent="-457200" defTabSz="914400">
              <a:spcBef>
                <a:spcPct val="0"/>
              </a:spcBef>
              <a:buFont typeface="Arial" panose="020B0604020202020204" pitchFamily="34" charset="0"/>
              <a:buChar char="•"/>
              <a:defRPr/>
            </a:pPr>
            <a:endParaRPr lang="ar-SA" sz="2800" dirty="0">
              <a:ea typeface="+mj-ea"/>
              <a:cs typeface="+mj-cs"/>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93</a:t>
            </a:fld>
            <a:endParaRPr lang="en-US" dirty="0"/>
          </a:p>
        </p:txBody>
      </p:sp>
      <p:sp>
        <p:nvSpPr>
          <p:cNvPr id="7" name="مربع نص 6"/>
          <p:cNvSpPr txBox="1"/>
          <p:nvPr/>
        </p:nvSpPr>
        <p:spPr>
          <a:xfrm>
            <a:off x="1612160" y="726806"/>
            <a:ext cx="5583381" cy="523220"/>
          </a:xfrm>
          <a:prstGeom prst="rect">
            <a:avLst/>
          </a:prstGeom>
          <a:noFill/>
        </p:spPr>
        <p:txBody>
          <a:bodyPr wrap="square" rtlCol="0">
            <a:spAutoFit/>
          </a:bodyPr>
          <a:lstStyle/>
          <a:p>
            <a:r>
              <a:rPr lang="en-US" sz="2800" dirty="0">
                <a:latin typeface="Arial Black" pitchFamily="34" charset="0"/>
              </a:rPr>
              <a:t>Deflection check:</a:t>
            </a:r>
          </a:p>
        </p:txBody>
      </p:sp>
      <p:sp>
        <p:nvSpPr>
          <p:cNvPr id="8" name="مربع نص 7"/>
          <p:cNvSpPr txBox="1"/>
          <p:nvPr/>
        </p:nvSpPr>
        <p:spPr>
          <a:xfrm>
            <a:off x="775855" y="1870364"/>
            <a:ext cx="2396836"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 </a:t>
            </a:r>
          </a:p>
        </p:txBody>
      </p:sp>
      <p:sp>
        <p:nvSpPr>
          <p:cNvPr id="11" name="مربع نص 10"/>
          <p:cNvSpPr txBox="1"/>
          <p:nvPr/>
        </p:nvSpPr>
        <p:spPr>
          <a:xfrm>
            <a:off x="921695" y="2383473"/>
            <a:ext cx="6298684" cy="2308324"/>
          </a:xfrm>
          <a:prstGeom prst="rect">
            <a:avLst/>
          </a:prstGeom>
          <a:noFill/>
        </p:spPr>
        <p:txBody>
          <a:bodyPr wrap="square" rtlCol="0">
            <a:spAutoFit/>
          </a:bodyPr>
          <a:lstStyle/>
          <a:p>
            <a:pPr rtl="1"/>
            <a:endParaRPr lang="en-US" dirty="0"/>
          </a:p>
          <a:p>
            <a:pPr rtl="1"/>
            <a:r>
              <a:rPr lang="en-US" b="1" dirty="0">
                <a:latin typeface="Times New Roman" pitchFamily="18" charset="0"/>
                <a:cs typeface="Times New Roman" pitchFamily="18" charset="0"/>
              </a:rPr>
              <a:t>From long te</a:t>
            </a:r>
            <a:r>
              <a:rPr lang="en-US" b="1" i="1" dirty="0">
                <a:latin typeface="Times New Roman" pitchFamily="18" charset="0"/>
                <a:cs typeface="Times New Roman" pitchFamily="18" charset="0"/>
              </a:rPr>
              <a:t>rm combination load(2D+2SD+1.3L)</a:t>
            </a:r>
            <a:endParaRPr lang="en-US" dirty="0">
              <a:latin typeface="Times New Roman" pitchFamily="18" charset="0"/>
              <a:cs typeface="Times New Roman" pitchFamily="18" charset="0"/>
            </a:endParaRPr>
          </a:p>
          <a:p>
            <a:pPr rtl="1"/>
            <a:r>
              <a:rPr lang="en-US" dirty="0">
                <a:latin typeface="Times New Roman" pitchFamily="18" charset="0"/>
                <a:cs typeface="Times New Roman" pitchFamily="18" charset="0"/>
              </a:rPr>
              <a:t>Deflection= 20.68 mm</a:t>
            </a:r>
          </a:p>
          <a:p>
            <a:pPr rtl="1"/>
            <a:r>
              <a:rPr lang="en-US" dirty="0">
                <a:latin typeface="Times New Roman" pitchFamily="18" charset="0"/>
                <a:cs typeface="Times New Roman" pitchFamily="18" charset="0"/>
              </a:rPr>
              <a:t>=27.5mm</a:t>
            </a:r>
          </a:p>
          <a:p>
            <a:pPr rtl="1"/>
            <a:r>
              <a:rPr lang="en-US" dirty="0">
                <a:latin typeface="Times New Roman" pitchFamily="18" charset="0"/>
                <a:cs typeface="Times New Roman" pitchFamily="18" charset="0"/>
              </a:rPr>
              <a:t>Allowable deflection = 20/240</a:t>
            </a:r>
          </a:p>
          <a:p>
            <a:pPr rtl="1"/>
            <a:r>
              <a:rPr lang="en-US" dirty="0">
                <a:latin typeface="Times New Roman" pitchFamily="18" charset="0"/>
                <a:cs typeface="Times New Roman" pitchFamily="18" charset="0"/>
              </a:rPr>
              <a:t>L=20 m</a:t>
            </a:r>
          </a:p>
          <a:p>
            <a:pPr rtl="1"/>
            <a:r>
              <a:rPr lang="en-US" dirty="0">
                <a:latin typeface="Times New Roman" pitchFamily="18" charset="0"/>
                <a:cs typeface="Times New Roman" pitchFamily="18" charset="0"/>
              </a:rPr>
              <a:t>=20/240=0.083m=83mm&gt;27mm</a:t>
            </a:r>
          </a:p>
          <a:p>
            <a:r>
              <a:rPr lang="en-US" dirty="0">
                <a:latin typeface="Times New Roman" pitchFamily="18" charset="0"/>
                <a:cs typeface="Times New Roman" pitchFamily="18" charset="0"/>
              </a:rPr>
              <a:t>It’s ok!</a:t>
            </a:r>
          </a:p>
        </p:txBody>
      </p:sp>
      <p:pic>
        <p:nvPicPr>
          <p:cNvPr id="10" name="صورة 9"/>
          <p:cNvPicPr/>
          <p:nvPr/>
        </p:nvPicPr>
        <p:blipFill>
          <a:blip r:embed="rId3">
            <a:extLst>
              <a:ext uri="{28A0092B-C50C-407E-A947-70E740481C1C}">
                <a14:useLocalDpi xmlns:a14="http://schemas.microsoft.com/office/drawing/2010/main" val="0"/>
              </a:ext>
            </a:extLst>
          </a:blip>
          <a:srcRect/>
          <a:stretch>
            <a:fillRect/>
          </a:stretch>
        </p:blipFill>
        <p:spPr bwMode="auto">
          <a:xfrm>
            <a:off x="7791539" y="2010790"/>
            <a:ext cx="3274567" cy="3186361"/>
          </a:xfrm>
          <a:prstGeom prst="rect">
            <a:avLst/>
          </a:prstGeom>
          <a:noFill/>
          <a:ln w="9525">
            <a:noFill/>
            <a:miter lim="800000"/>
            <a:headEnd/>
            <a:tailEnd/>
          </a:ln>
        </p:spPr>
      </p:pic>
    </p:spTree>
    <p:extLst>
      <p:ext uri="{BB962C8B-B14F-4D97-AF65-F5344CB8AC3E}">
        <p14:creationId xmlns:p14="http://schemas.microsoft.com/office/powerpoint/2010/main" val="302214559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94</a:t>
            </a:fld>
            <a:endParaRPr lang="en-US" dirty="0"/>
          </a:p>
        </p:txBody>
      </p:sp>
      <p:pic>
        <p:nvPicPr>
          <p:cNvPr id="3" name="Picture 2"/>
          <p:cNvPicPr>
            <a:picLocks noChangeAspect="1"/>
          </p:cNvPicPr>
          <p:nvPr/>
        </p:nvPicPr>
        <p:blipFill>
          <a:blip r:embed="rId2"/>
          <a:stretch>
            <a:fillRect/>
          </a:stretch>
        </p:blipFill>
        <p:spPr>
          <a:xfrm>
            <a:off x="1311579" y="1731253"/>
            <a:ext cx="10557164" cy="4769428"/>
          </a:xfrm>
          <a:prstGeom prst="rect">
            <a:avLst/>
          </a:prstGeom>
        </p:spPr>
      </p:pic>
      <p:sp>
        <p:nvSpPr>
          <p:cNvPr id="4" name="مربع نص 3"/>
          <p:cNvSpPr txBox="1"/>
          <p:nvPr/>
        </p:nvSpPr>
        <p:spPr>
          <a:xfrm>
            <a:off x="1917695" y="616401"/>
            <a:ext cx="6704413" cy="646331"/>
          </a:xfrm>
          <a:prstGeom prst="rect">
            <a:avLst/>
          </a:prstGeom>
          <a:noFill/>
        </p:spPr>
        <p:txBody>
          <a:bodyPr wrap="square" rtlCol="0">
            <a:spAutoFit/>
          </a:bodyPr>
          <a:lstStyle/>
          <a:p>
            <a:r>
              <a:rPr lang="en-US" sz="3600" dirty="0"/>
              <a:t>Dynamic </a:t>
            </a:r>
            <a:r>
              <a:rPr lang="en-US" sz="3600" dirty="0" smtClean="0"/>
              <a:t>Analysis</a:t>
            </a:r>
            <a:endParaRPr lang="en-US" sz="3600" dirty="0"/>
          </a:p>
        </p:txBody>
      </p:sp>
    </p:spTree>
    <p:extLst>
      <p:ext uri="{BB962C8B-B14F-4D97-AF65-F5344CB8AC3E}">
        <p14:creationId xmlns:p14="http://schemas.microsoft.com/office/powerpoint/2010/main" val="151664307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95</a:t>
            </a:fld>
            <a:endParaRPr lang="en-US" dirty="0"/>
          </a:p>
        </p:txBody>
      </p:sp>
      <p:pic>
        <p:nvPicPr>
          <p:cNvPr id="3" name="Picture 2"/>
          <p:cNvPicPr>
            <a:picLocks noChangeAspect="1"/>
          </p:cNvPicPr>
          <p:nvPr/>
        </p:nvPicPr>
        <p:blipFill>
          <a:blip r:embed="rId2"/>
          <a:stretch>
            <a:fillRect/>
          </a:stretch>
        </p:blipFill>
        <p:spPr>
          <a:xfrm>
            <a:off x="935182" y="1485900"/>
            <a:ext cx="9757063" cy="4727864"/>
          </a:xfrm>
          <a:prstGeom prst="rect">
            <a:avLst/>
          </a:prstGeom>
        </p:spPr>
      </p:pic>
    </p:spTree>
    <p:extLst>
      <p:ext uri="{BB962C8B-B14F-4D97-AF65-F5344CB8AC3E}">
        <p14:creationId xmlns:p14="http://schemas.microsoft.com/office/powerpoint/2010/main" val="56968020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96</a:t>
            </a:fld>
            <a:endParaRPr lang="en-US" dirty="0"/>
          </a:p>
        </p:txBody>
      </p:sp>
      <p:pic>
        <p:nvPicPr>
          <p:cNvPr id="3" name="Picture 2"/>
          <p:cNvPicPr>
            <a:picLocks noChangeAspect="1"/>
          </p:cNvPicPr>
          <p:nvPr/>
        </p:nvPicPr>
        <p:blipFill>
          <a:blip r:embed="rId2"/>
          <a:stretch>
            <a:fillRect/>
          </a:stretch>
        </p:blipFill>
        <p:spPr>
          <a:xfrm>
            <a:off x="1428006" y="1423494"/>
            <a:ext cx="9850582" cy="4914900"/>
          </a:xfrm>
          <a:prstGeom prst="rect">
            <a:avLst/>
          </a:prstGeom>
        </p:spPr>
      </p:pic>
    </p:spTree>
    <p:extLst>
      <p:ext uri="{BB962C8B-B14F-4D97-AF65-F5344CB8AC3E}">
        <p14:creationId xmlns:p14="http://schemas.microsoft.com/office/powerpoint/2010/main" val="294849746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97</a:t>
            </a:fld>
            <a:endParaRPr lang="en-US" dirty="0"/>
          </a:p>
        </p:txBody>
      </p:sp>
      <p:pic>
        <p:nvPicPr>
          <p:cNvPr id="3" name="Picture 2"/>
          <p:cNvPicPr>
            <a:picLocks noChangeAspect="1"/>
          </p:cNvPicPr>
          <p:nvPr/>
        </p:nvPicPr>
        <p:blipFill>
          <a:blip r:embed="rId2"/>
          <a:stretch>
            <a:fillRect/>
          </a:stretch>
        </p:blipFill>
        <p:spPr>
          <a:xfrm>
            <a:off x="1311579" y="1528312"/>
            <a:ext cx="10027228" cy="4914900"/>
          </a:xfrm>
          <a:prstGeom prst="rect">
            <a:avLst/>
          </a:prstGeom>
        </p:spPr>
      </p:pic>
    </p:spTree>
    <p:extLst>
      <p:ext uri="{BB962C8B-B14F-4D97-AF65-F5344CB8AC3E}">
        <p14:creationId xmlns:p14="http://schemas.microsoft.com/office/powerpoint/2010/main" val="91867315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98</a:t>
            </a:fld>
            <a:endParaRPr lang="en-US" dirty="0"/>
          </a:p>
        </p:txBody>
      </p:sp>
      <p:pic>
        <p:nvPicPr>
          <p:cNvPr id="3" name="Picture 2"/>
          <p:cNvPicPr>
            <a:picLocks noChangeAspect="1"/>
          </p:cNvPicPr>
          <p:nvPr/>
        </p:nvPicPr>
        <p:blipFill>
          <a:blip r:embed="rId2"/>
          <a:stretch>
            <a:fillRect/>
          </a:stretch>
        </p:blipFill>
        <p:spPr>
          <a:xfrm>
            <a:off x="1136299" y="1301896"/>
            <a:ext cx="10414999" cy="5253760"/>
          </a:xfrm>
          <a:prstGeom prst="rect">
            <a:avLst/>
          </a:prstGeom>
        </p:spPr>
      </p:pic>
    </p:spTree>
    <p:extLst>
      <p:ext uri="{BB962C8B-B14F-4D97-AF65-F5344CB8AC3E}">
        <p14:creationId xmlns:p14="http://schemas.microsoft.com/office/powerpoint/2010/main" val="158674694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99</a:t>
            </a:fld>
            <a:endParaRPr lang="en-US" dirty="0"/>
          </a:p>
        </p:txBody>
      </p:sp>
      <p:sp>
        <p:nvSpPr>
          <p:cNvPr id="3" name="مربع نص 2"/>
          <p:cNvSpPr txBox="1"/>
          <p:nvPr/>
        </p:nvSpPr>
        <p:spPr>
          <a:xfrm>
            <a:off x="1597400" y="708734"/>
            <a:ext cx="7863841" cy="523220"/>
          </a:xfrm>
          <a:prstGeom prst="rect">
            <a:avLst/>
          </a:prstGeom>
          <a:noFill/>
        </p:spPr>
        <p:txBody>
          <a:bodyPr wrap="square" rtlCol="0">
            <a:spAutoFit/>
          </a:bodyPr>
          <a:lstStyle/>
          <a:p>
            <a:r>
              <a:rPr lang="en-US" sz="2800" b="1" dirty="0"/>
              <a:t>Definition of Response </a:t>
            </a:r>
            <a:r>
              <a:rPr lang="en-US" sz="2800" b="1" dirty="0" smtClean="0"/>
              <a:t>Spectrum </a:t>
            </a:r>
            <a:r>
              <a:rPr lang="en-US" sz="2800" b="1" dirty="0"/>
              <a:t>function</a:t>
            </a:r>
          </a:p>
        </p:txBody>
      </p:sp>
      <p:pic>
        <p:nvPicPr>
          <p:cNvPr id="5122" name="Picture 2"/>
          <p:cNvPicPr>
            <a:picLocks noChangeAspect="1" noChangeArrowheads="1"/>
          </p:cNvPicPr>
          <p:nvPr/>
        </p:nvPicPr>
        <p:blipFill>
          <a:blip r:embed="rId2"/>
          <a:srcRect/>
          <a:stretch>
            <a:fillRect/>
          </a:stretch>
        </p:blipFill>
        <p:spPr bwMode="auto">
          <a:xfrm>
            <a:off x="1311579" y="1660850"/>
            <a:ext cx="8904922" cy="4928766"/>
          </a:xfrm>
          <a:prstGeom prst="rect">
            <a:avLst/>
          </a:prstGeom>
          <a:noFill/>
          <a:ln w="9525">
            <a:noFill/>
            <a:miter lim="800000"/>
            <a:headEnd/>
            <a:tailEnd/>
          </a:ln>
          <a:effectLst/>
        </p:spPr>
      </p:pic>
    </p:spTree>
    <p:extLst>
      <p:ext uri="{BB962C8B-B14F-4D97-AF65-F5344CB8AC3E}">
        <p14:creationId xmlns:p14="http://schemas.microsoft.com/office/powerpoint/2010/main" val="51276126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1206154</TotalTime>
  <Words>1322</Words>
  <Application>Microsoft Office PowerPoint</Application>
  <PresentationFormat>Widescreen</PresentationFormat>
  <Paragraphs>433</Paragraphs>
  <Slides>130</Slides>
  <Notes>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130</vt:i4>
      </vt:variant>
    </vt:vector>
  </HeadingPairs>
  <TitlesOfParts>
    <vt:vector size="142" baseType="lpstr">
      <vt:lpstr>Andalus</vt:lpstr>
      <vt:lpstr>Arial</vt:lpstr>
      <vt:lpstr>Arial Black</vt:lpstr>
      <vt:lpstr>Bell MT</vt:lpstr>
      <vt:lpstr>Calibri</vt:lpstr>
      <vt:lpstr>Cambria Math</vt:lpstr>
      <vt:lpstr>Century Gothic</vt:lpstr>
      <vt:lpstr>Tahoma</vt:lpstr>
      <vt:lpstr>Times New Roman</vt:lpstr>
      <vt:lpstr>Wingdings</vt:lpstr>
      <vt:lpstr>Wingdings 3</vt:lpstr>
      <vt:lpstr>Wisp</vt:lpstr>
      <vt:lpstr>An-Najah National University Engineering &amp; IT Faculty Civil Engineering Department</vt:lpstr>
      <vt:lpstr>Outline: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Steel bridge </vt:lpstr>
      <vt:lpstr>Steel Bridge </vt:lpstr>
      <vt:lpstr>Methodology of analysis.</vt:lpstr>
      <vt:lpstr>SAP Bridge Model.</vt:lpstr>
      <vt:lpstr>Steel sections.</vt:lpstr>
      <vt:lpstr>Section Dimensions. </vt:lpstr>
      <vt:lpstr>Section Dimensions. </vt:lpstr>
      <vt:lpstr>Compatibility </vt:lpstr>
      <vt:lpstr>Bridge Period</vt:lpstr>
      <vt:lpstr>Connections </vt:lpstr>
      <vt:lpstr>Connection 1 (truss members connection) </vt:lpstr>
      <vt:lpstr>**load vs capacity ratio = 0.21 which means the connections can withstand the subjected load. And the ratio is highlighted in green which means that the connection is designed according to the standard dimension from the AISC 2016 LRFD code. </vt:lpstr>
      <vt:lpstr>RAM CHECKS cont.</vt:lpstr>
      <vt:lpstr>Connection 2 (purlins and beams)</vt:lpstr>
      <vt:lpstr>Checks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MAHMUOD</dc:creator>
  <cp:lastModifiedBy>Mussab Tafal</cp:lastModifiedBy>
  <cp:revision>222</cp:revision>
  <dcterms:created xsi:type="dcterms:W3CDTF">2015-05-11T06:41:03Z</dcterms:created>
  <dcterms:modified xsi:type="dcterms:W3CDTF">2018-12-24T08:29:54Z</dcterms:modified>
</cp:coreProperties>
</file>