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ppt/webextensions/webextension5.xml" ContentType="application/vnd.ms-office.webextension+xml"/>
  <Override PartName="/ppt/webextensions/webextension6.xml" ContentType="application/vnd.ms-office.webextension+xml"/>
  <Override PartName="/ppt/webextensions/webextension7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94" r:id="rId2"/>
    <p:sldMasterId id="2147483709" r:id="rId3"/>
    <p:sldMasterId id="2147483724" r:id="rId4"/>
  </p:sldMasterIdLst>
  <p:notesMasterIdLst>
    <p:notesMasterId r:id="rId92"/>
  </p:notesMasterIdLst>
  <p:sldIdLst>
    <p:sldId id="365" r:id="rId5"/>
    <p:sldId id="582" r:id="rId6"/>
    <p:sldId id="368" r:id="rId7"/>
    <p:sldId id="448" r:id="rId8"/>
    <p:sldId id="371" r:id="rId9"/>
    <p:sldId id="558" r:id="rId10"/>
    <p:sldId id="445" r:id="rId11"/>
    <p:sldId id="560" r:id="rId12"/>
    <p:sldId id="561" r:id="rId13"/>
    <p:sldId id="562" r:id="rId14"/>
    <p:sldId id="563" r:id="rId15"/>
    <p:sldId id="564" r:id="rId16"/>
    <p:sldId id="565" r:id="rId17"/>
    <p:sldId id="377" r:id="rId18"/>
    <p:sldId id="566" r:id="rId19"/>
    <p:sldId id="472" r:id="rId20"/>
    <p:sldId id="607" r:id="rId21"/>
    <p:sldId id="608" r:id="rId22"/>
    <p:sldId id="609" r:id="rId23"/>
    <p:sldId id="610" r:id="rId24"/>
    <p:sldId id="611" r:id="rId25"/>
    <p:sldId id="615" r:id="rId26"/>
    <p:sldId id="613" r:id="rId27"/>
    <p:sldId id="614" r:id="rId28"/>
    <p:sldId id="612" r:id="rId29"/>
    <p:sldId id="406" r:id="rId30"/>
    <p:sldId id="638" r:id="rId31"/>
    <p:sldId id="567" r:id="rId32"/>
    <p:sldId id="568" r:id="rId33"/>
    <p:sldId id="569" r:id="rId34"/>
    <p:sldId id="570" r:id="rId35"/>
    <p:sldId id="571" r:id="rId36"/>
    <p:sldId id="572" r:id="rId37"/>
    <p:sldId id="573" r:id="rId38"/>
    <p:sldId id="574" r:id="rId39"/>
    <p:sldId id="575" r:id="rId40"/>
    <p:sldId id="576" r:id="rId41"/>
    <p:sldId id="577" r:id="rId42"/>
    <p:sldId id="578" r:id="rId43"/>
    <p:sldId id="579" r:id="rId44"/>
    <p:sldId id="580" r:id="rId45"/>
    <p:sldId id="581" r:id="rId46"/>
    <p:sldId id="586" r:id="rId47"/>
    <p:sldId id="585" r:id="rId48"/>
    <p:sldId id="583" r:id="rId49"/>
    <p:sldId id="584" r:id="rId50"/>
    <p:sldId id="587" r:id="rId51"/>
    <p:sldId id="588" r:id="rId52"/>
    <p:sldId id="589" r:id="rId53"/>
    <p:sldId id="590" r:id="rId54"/>
    <p:sldId id="594" r:id="rId55"/>
    <p:sldId id="596" r:id="rId56"/>
    <p:sldId id="597" r:id="rId57"/>
    <p:sldId id="598" r:id="rId58"/>
    <p:sldId id="603" r:id="rId59"/>
    <p:sldId id="604" r:id="rId60"/>
    <p:sldId id="600" r:id="rId61"/>
    <p:sldId id="417" r:id="rId62"/>
    <p:sldId id="616" r:id="rId63"/>
    <p:sldId id="617" r:id="rId64"/>
    <p:sldId id="619" r:id="rId65"/>
    <p:sldId id="618" r:id="rId66"/>
    <p:sldId id="620" r:id="rId67"/>
    <p:sldId id="622" r:id="rId68"/>
    <p:sldId id="621" r:id="rId69"/>
    <p:sldId id="623" r:id="rId70"/>
    <p:sldId id="624" r:id="rId71"/>
    <p:sldId id="625" r:id="rId72"/>
    <p:sldId id="626" r:id="rId73"/>
    <p:sldId id="630" r:id="rId74"/>
    <p:sldId id="631" r:id="rId75"/>
    <p:sldId id="632" r:id="rId76"/>
    <p:sldId id="633" r:id="rId77"/>
    <p:sldId id="634" r:id="rId78"/>
    <p:sldId id="636" r:id="rId79"/>
    <p:sldId id="637" r:id="rId80"/>
    <p:sldId id="605" r:id="rId81"/>
    <p:sldId id="606" r:id="rId82"/>
    <p:sldId id="639" r:id="rId83"/>
    <p:sldId id="641" r:id="rId84"/>
    <p:sldId id="642" r:id="rId85"/>
    <p:sldId id="644" r:id="rId86"/>
    <p:sldId id="645" r:id="rId87"/>
    <p:sldId id="647" r:id="rId88"/>
    <p:sldId id="474" r:id="rId89"/>
    <p:sldId id="648" r:id="rId90"/>
    <p:sldId id="256" r:id="rId91"/>
  </p:sldIdLst>
  <p:sldSz cx="9144000" cy="5143500" type="screen16x9"/>
  <p:notesSz cx="6858000" cy="9144000"/>
  <p:embeddedFontLst>
    <p:embeddedFont>
      <p:font typeface="ＭＳ Ｐゴシック" panose="020B0600070205080204" pitchFamily="34" charset="-128"/>
      <p:regular r:id="rId93"/>
    </p:embeddedFont>
    <p:embeddedFont>
      <p:font typeface="Arabic Typesetting" panose="03020402040406030203" pitchFamily="66" charset="-78"/>
      <p:regular r:id="rId94"/>
    </p:embeddedFont>
    <p:embeddedFont>
      <p:font typeface="Arvo" panose="020B0604020202020204" charset="0"/>
      <p:regular r:id="rId95"/>
      <p:bold r:id="rId96"/>
      <p:italic r:id="rId97"/>
      <p:boldItalic r:id="rId98"/>
    </p:embeddedFont>
    <p:embeddedFont>
      <p:font typeface="Bebas Neue" panose="020B0604020202020204" charset="0"/>
      <p:regular r:id="rId99"/>
    </p:embeddedFont>
    <p:embeddedFont>
      <p:font typeface="Calibri" panose="020F0502020204030204" pitchFamily="34" charset="0"/>
      <p:regular r:id="rId100"/>
      <p:bold r:id="rId101"/>
      <p:italic r:id="rId102"/>
      <p:boldItalic r:id="rId103"/>
    </p:embeddedFont>
    <p:embeddedFont>
      <p:font typeface="Calibri Light" panose="020F0302020204030204" pitchFamily="34" charset="0"/>
      <p:regular r:id="rId104"/>
      <p:italic r:id="rId105"/>
    </p:embeddedFont>
    <p:embeddedFont>
      <p:font typeface="Cambria" panose="02040503050406030204" pitchFamily="18" charset="0"/>
      <p:regular r:id="rId106"/>
      <p:bold r:id="rId107"/>
      <p:italic r:id="rId108"/>
      <p:boldItalic r:id="rId109"/>
    </p:embeddedFont>
    <p:embeddedFont>
      <p:font typeface="EB Garamond" panose="020B0604020202020204" charset="0"/>
      <p:regular r:id="rId110"/>
      <p:bold r:id="rId111"/>
      <p:italic r:id="rId112"/>
      <p:boldItalic r:id="rId113"/>
    </p:embeddedFont>
    <p:embeddedFont>
      <p:font typeface="Fira Sans Extra Condensed Medium" panose="020B0604020202020204" charset="0"/>
      <p:regular r:id="rId114"/>
      <p:bold r:id="rId115"/>
      <p:italic r:id="rId116"/>
      <p:boldItalic r:id="rId117"/>
    </p:embeddedFont>
    <p:embeddedFont>
      <p:font typeface="High Tower Text" panose="02040502050506030303" pitchFamily="18" charset="0"/>
      <p:regular r:id="rId118"/>
      <p:italic r:id="rId119"/>
    </p:embeddedFont>
    <p:embeddedFont>
      <p:font typeface="Livvic" panose="020B0604020202020204" charset="0"/>
      <p:regular r:id="rId120"/>
      <p:bold r:id="rId121"/>
      <p:italic r:id="rId122"/>
      <p:boldItalic r:id="rId123"/>
    </p:embeddedFont>
    <p:embeddedFont>
      <p:font typeface="Montserrat" panose="020B0604020202020204" charset="0"/>
      <p:regular r:id="rId124"/>
      <p:bold r:id="rId125"/>
      <p:italic r:id="rId126"/>
      <p:boldItalic r:id="rId127"/>
    </p:embeddedFont>
    <p:embeddedFont>
      <p:font typeface="Montserrat ExtraBold" panose="020B0604020202020204" charset="0"/>
      <p:bold r:id="rId128"/>
      <p:boldItalic r:id="rId129"/>
    </p:embeddedFont>
    <p:embeddedFont>
      <p:font typeface="Patrick Hand" panose="020B0604020202020204" charset="0"/>
      <p:regular r:id="rId130"/>
    </p:embeddedFont>
    <p:embeddedFont>
      <p:font typeface="Quicksand" panose="020B0604020202020204" charset="0"/>
      <p:regular r:id="rId131"/>
      <p:bold r:id="rId132"/>
    </p:embeddedFont>
    <p:embeddedFont>
      <p:font typeface="Roboto Condensed Light" panose="020B0604020202020204" charset="0"/>
      <p:regular r:id="rId133"/>
      <p:italic r:id="rId134"/>
    </p:embeddedFont>
    <p:embeddedFont>
      <p:font typeface="Ubuntu" panose="020B0604020202020204" charset="0"/>
      <p:regular r:id="rId135"/>
      <p:bold r:id="rId136"/>
      <p:italic r:id="rId137"/>
      <p:boldItalic r:id="rId138"/>
    </p:embeddedFont>
    <p:embeddedFont>
      <p:font typeface="Ubuntu Light" panose="020B0604020202020204" charset="0"/>
      <p:regular r:id="rId139"/>
      <p:bold r:id="rId140"/>
      <p:italic r:id="rId141"/>
      <p:boldItalic r:id="rId142"/>
    </p:embeddedFont>
    <p:embeddedFont>
      <p:font typeface="Ubuntu Medium" panose="020B0604020202020204" charset="0"/>
      <p:regular r:id="rId143"/>
      <p:bold r:id="rId144"/>
      <p:italic r:id="rId145"/>
      <p:boldItalic r:id="rId1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CF090E7-FF7C-48AD-9A64-65D40144D6E2}">
          <p14:sldIdLst>
            <p14:sldId id="365"/>
            <p14:sldId id="582"/>
            <p14:sldId id="368"/>
            <p14:sldId id="448"/>
            <p14:sldId id="371"/>
            <p14:sldId id="558"/>
            <p14:sldId id="445"/>
            <p14:sldId id="560"/>
            <p14:sldId id="561"/>
            <p14:sldId id="562"/>
            <p14:sldId id="563"/>
            <p14:sldId id="564"/>
            <p14:sldId id="565"/>
            <p14:sldId id="377"/>
            <p14:sldId id="566"/>
            <p14:sldId id="472"/>
            <p14:sldId id="607"/>
            <p14:sldId id="608"/>
            <p14:sldId id="609"/>
            <p14:sldId id="610"/>
            <p14:sldId id="611"/>
            <p14:sldId id="615"/>
            <p14:sldId id="613"/>
            <p14:sldId id="614"/>
            <p14:sldId id="612"/>
            <p14:sldId id="406"/>
            <p14:sldId id="638"/>
            <p14:sldId id="567"/>
            <p14:sldId id="568"/>
            <p14:sldId id="569"/>
            <p14:sldId id="570"/>
            <p14:sldId id="571"/>
            <p14:sldId id="572"/>
            <p14:sldId id="573"/>
            <p14:sldId id="574"/>
            <p14:sldId id="575"/>
            <p14:sldId id="576"/>
            <p14:sldId id="577"/>
            <p14:sldId id="578"/>
            <p14:sldId id="579"/>
            <p14:sldId id="580"/>
            <p14:sldId id="581"/>
            <p14:sldId id="586"/>
            <p14:sldId id="585"/>
            <p14:sldId id="583"/>
            <p14:sldId id="584"/>
            <p14:sldId id="587"/>
            <p14:sldId id="588"/>
            <p14:sldId id="589"/>
            <p14:sldId id="590"/>
            <p14:sldId id="594"/>
            <p14:sldId id="596"/>
            <p14:sldId id="597"/>
            <p14:sldId id="598"/>
            <p14:sldId id="603"/>
            <p14:sldId id="604"/>
            <p14:sldId id="600"/>
            <p14:sldId id="417"/>
            <p14:sldId id="616"/>
            <p14:sldId id="617"/>
            <p14:sldId id="619"/>
            <p14:sldId id="618"/>
            <p14:sldId id="620"/>
            <p14:sldId id="622"/>
            <p14:sldId id="621"/>
            <p14:sldId id="623"/>
            <p14:sldId id="624"/>
            <p14:sldId id="625"/>
            <p14:sldId id="626"/>
            <p14:sldId id="630"/>
            <p14:sldId id="631"/>
            <p14:sldId id="632"/>
            <p14:sldId id="633"/>
            <p14:sldId id="634"/>
            <p14:sldId id="636"/>
            <p14:sldId id="637"/>
            <p14:sldId id="605"/>
            <p14:sldId id="606"/>
            <p14:sldId id="639"/>
            <p14:sldId id="641"/>
            <p14:sldId id="642"/>
            <p14:sldId id="644"/>
            <p14:sldId id="645"/>
            <p14:sldId id="647"/>
            <p14:sldId id="474"/>
            <p14:sldId id="648"/>
            <p14:sldId id="256"/>
          </p14:sldIdLst>
        </p14:section>
        <p14:section name="Untitled Section" id="{65E798D1-5736-4F8D-A7E8-32629430379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C4D4"/>
    <a:srgbClr val="F76F96"/>
    <a:srgbClr val="9908A8"/>
    <a:srgbClr val="000000"/>
    <a:srgbClr val="772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A21DE4D-DB45-4A50-B6EA-811850B7E086}">
  <a:tblStyle styleId="{6A21DE4D-DB45-4A50-B6EA-811850B7E0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6433" autoAdjust="0"/>
  </p:normalViewPr>
  <p:slideViewPr>
    <p:cSldViewPr snapToGrid="0">
      <p:cViewPr varScale="1">
        <p:scale>
          <a:sx n="146" d="100"/>
          <a:sy n="146" d="100"/>
        </p:scale>
        <p:origin x="5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font" Target="fonts/font25.fntdata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font" Target="fonts/font20.fntdata"/><Relationship Id="rId133" Type="http://schemas.openxmlformats.org/officeDocument/2006/relationships/font" Target="fonts/font41.fntdata"/><Relationship Id="rId138" Type="http://schemas.openxmlformats.org/officeDocument/2006/relationships/font" Target="fonts/font46.fntdata"/><Relationship Id="rId16" Type="http://schemas.openxmlformats.org/officeDocument/2006/relationships/slide" Target="slides/slide12.xml"/><Relationship Id="rId107" Type="http://schemas.openxmlformats.org/officeDocument/2006/relationships/font" Target="fonts/font15.fntdata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font" Target="fonts/font10.fntdata"/><Relationship Id="rId123" Type="http://schemas.openxmlformats.org/officeDocument/2006/relationships/font" Target="fonts/font31.fntdata"/><Relationship Id="rId128" Type="http://schemas.openxmlformats.org/officeDocument/2006/relationships/font" Target="fonts/font36.fntdata"/><Relationship Id="rId144" Type="http://schemas.openxmlformats.org/officeDocument/2006/relationships/font" Target="fonts/font52.fntdata"/><Relationship Id="rId149" Type="http://schemas.openxmlformats.org/officeDocument/2006/relationships/theme" Target="theme/theme1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font" Target="fonts/font3.fntdata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font" Target="fonts/font21.fntdata"/><Relationship Id="rId118" Type="http://schemas.openxmlformats.org/officeDocument/2006/relationships/font" Target="fonts/font26.fntdata"/><Relationship Id="rId134" Type="http://schemas.openxmlformats.org/officeDocument/2006/relationships/font" Target="fonts/font42.fntdata"/><Relationship Id="rId139" Type="http://schemas.openxmlformats.org/officeDocument/2006/relationships/font" Target="fonts/font47.fntdata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font" Target="fonts/font11.fntdata"/><Relationship Id="rId108" Type="http://schemas.openxmlformats.org/officeDocument/2006/relationships/font" Target="fonts/font16.fntdata"/><Relationship Id="rId116" Type="http://schemas.openxmlformats.org/officeDocument/2006/relationships/font" Target="fonts/font24.fntdata"/><Relationship Id="rId124" Type="http://schemas.openxmlformats.org/officeDocument/2006/relationships/font" Target="fonts/font32.fntdata"/><Relationship Id="rId129" Type="http://schemas.openxmlformats.org/officeDocument/2006/relationships/font" Target="fonts/font37.fntdata"/><Relationship Id="rId137" Type="http://schemas.openxmlformats.org/officeDocument/2006/relationships/font" Target="fonts/font45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font" Target="fonts/font4.fntdata"/><Relationship Id="rId111" Type="http://schemas.openxmlformats.org/officeDocument/2006/relationships/font" Target="fonts/font19.fntdata"/><Relationship Id="rId132" Type="http://schemas.openxmlformats.org/officeDocument/2006/relationships/font" Target="fonts/font40.fntdata"/><Relationship Id="rId140" Type="http://schemas.openxmlformats.org/officeDocument/2006/relationships/font" Target="fonts/font48.fntdata"/><Relationship Id="rId145" Type="http://schemas.openxmlformats.org/officeDocument/2006/relationships/font" Target="fonts/font5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font" Target="fonts/font14.fntdata"/><Relationship Id="rId114" Type="http://schemas.openxmlformats.org/officeDocument/2006/relationships/font" Target="fonts/font22.fntdata"/><Relationship Id="rId119" Type="http://schemas.openxmlformats.org/officeDocument/2006/relationships/font" Target="fonts/font27.fntdata"/><Relationship Id="rId127" Type="http://schemas.openxmlformats.org/officeDocument/2006/relationships/font" Target="fonts/font35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font" Target="fonts/font2.fntdata"/><Relationship Id="rId99" Type="http://schemas.openxmlformats.org/officeDocument/2006/relationships/font" Target="fonts/font7.fntdata"/><Relationship Id="rId101" Type="http://schemas.openxmlformats.org/officeDocument/2006/relationships/font" Target="fonts/font9.fntdata"/><Relationship Id="rId122" Type="http://schemas.openxmlformats.org/officeDocument/2006/relationships/font" Target="fonts/font30.fntdata"/><Relationship Id="rId130" Type="http://schemas.openxmlformats.org/officeDocument/2006/relationships/font" Target="fonts/font38.fntdata"/><Relationship Id="rId135" Type="http://schemas.openxmlformats.org/officeDocument/2006/relationships/font" Target="fonts/font43.fntdata"/><Relationship Id="rId143" Type="http://schemas.openxmlformats.org/officeDocument/2006/relationships/font" Target="fonts/font51.fntdata"/><Relationship Id="rId14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font" Target="fonts/font17.fntdata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font" Target="fonts/font5.fntdata"/><Relationship Id="rId104" Type="http://schemas.openxmlformats.org/officeDocument/2006/relationships/font" Target="fonts/font12.fntdata"/><Relationship Id="rId120" Type="http://schemas.openxmlformats.org/officeDocument/2006/relationships/font" Target="fonts/font28.fntdata"/><Relationship Id="rId125" Type="http://schemas.openxmlformats.org/officeDocument/2006/relationships/font" Target="fonts/font33.fntdata"/><Relationship Id="rId141" Type="http://schemas.openxmlformats.org/officeDocument/2006/relationships/font" Target="fonts/font49.fntdata"/><Relationship Id="rId146" Type="http://schemas.openxmlformats.org/officeDocument/2006/relationships/font" Target="fonts/font54.fntdata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font" Target="fonts/font18.fntdata"/><Relationship Id="rId115" Type="http://schemas.openxmlformats.org/officeDocument/2006/relationships/font" Target="fonts/font23.fntdata"/><Relationship Id="rId131" Type="http://schemas.openxmlformats.org/officeDocument/2006/relationships/font" Target="fonts/font39.fntdata"/><Relationship Id="rId136" Type="http://schemas.openxmlformats.org/officeDocument/2006/relationships/font" Target="fonts/font44.fntdata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font" Target="fonts/font8.fntdata"/><Relationship Id="rId105" Type="http://schemas.openxmlformats.org/officeDocument/2006/relationships/font" Target="fonts/font13.fntdata"/><Relationship Id="rId126" Type="http://schemas.openxmlformats.org/officeDocument/2006/relationships/font" Target="fonts/font34.fntdata"/><Relationship Id="rId147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font" Target="fonts/font1.fntdata"/><Relationship Id="rId98" Type="http://schemas.openxmlformats.org/officeDocument/2006/relationships/font" Target="fonts/font6.fntdata"/><Relationship Id="rId121" Type="http://schemas.openxmlformats.org/officeDocument/2006/relationships/font" Target="fonts/font29.fntdata"/><Relationship Id="rId142" Type="http://schemas.openxmlformats.org/officeDocument/2006/relationships/font" Target="fonts/font5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662163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60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3784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4031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3136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8E7E5A-CE37-4776-B60B-5E2BBA22AA8C}" type="slidenum">
              <a:rPr lang="en-US"/>
              <a:pPr/>
              <a:t>87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e13d9a7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3e13d9a7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C40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8952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1932f1ae0_4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91932f1ae0_4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803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4460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3728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628875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7559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8091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 header">
    <p:bg>
      <p:bgPr>
        <a:noFill/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4231500" y="3294556"/>
            <a:ext cx="3737100" cy="8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4633488" y="539489"/>
            <a:ext cx="2805600" cy="19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CA6DA6-0F96-A05C-65F1-A18546E129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02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noFill/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/>
          <p:nvPr/>
        </p:nvSpPr>
        <p:spPr>
          <a:xfrm rot="5400000">
            <a:off x="648300" y="2234736"/>
            <a:ext cx="2067600" cy="125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86" name="Google Shape;86;p15"/>
          <p:cNvSpPr/>
          <p:nvPr/>
        </p:nvSpPr>
        <p:spPr>
          <a:xfrm rot="10800000">
            <a:off x="722371" y="1496715"/>
            <a:ext cx="664200" cy="6642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7" name="Google Shape;87;p15"/>
          <p:cNvSpPr/>
          <p:nvPr/>
        </p:nvSpPr>
        <p:spPr>
          <a:xfrm rot="5400000">
            <a:off x="7683904" y="798698"/>
            <a:ext cx="602700" cy="6027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8" name="Google Shape;88;p15"/>
          <p:cNvSpPr/>
          <p:nvPr/>
        </p:nvSpPr>
        <p:spPr>
          <a:xfrm rot="5400000">
            <a:off x="7517896" y="621351"/>
            <a:ext cx="351300" cy="351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1569765" y="2428582"/>
            <a:ext cx="4565100" cy="12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title" idx="2"/>
          </p:nvPr>
        </p:nvSpPr>
        <p:spPr>
          <a:xfrm>
            <a:off x="1569775" y="3682467"/>
            <a:ext cx="26685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15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7671625" y="3682475"/>
            <a:ext cx="1500000" cy="148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0" y="0"/>
            <a:ext cx="1500000" cy="539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C3F109-54D1-04C5-AB26-AB0772FD4B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1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wo columns">
  <p:cSld name="Title + text + two columns"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633878" y="316625"/>
            <a:ext cx="28947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>
            <a:off x="5516915" y="3569075"/>
            <a:ext cx="2577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2"/>
          </p:nvPr>
        </p:nvSpPr>
        <p:spPr>
          <a:xfrm>
            <a:off x="5516917" y="3893673"/>
            <a:ext cx="2577000" cy="6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3"/>
          </p:nvPr>
        </p:nvSpPr>
        <p:spPr>
          <a:xfrm>
            <a:off x="612175" y="3321215"/>
            <a:ext cx="3484200" cy="11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4"/>
          </p:nvPr>
        </p:nvSpPr>
        <p:spPr>
          <a:xfrm>
            <a:off x="5516938" y="1427200"/>
            <a:ext cx="2577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ubTitle" idx="5"/>
          </p:nvPr>
        </p:nvSpPr>
        <p:spPr>
          <a:xfrm>
            <a:off x="5516901" y="1751754"/>
            <a:ext cx="2577000" cy="6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20D38A-8CFB-48B2-7779-24BF36A93C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760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3">
  <p:cSld name="Title + three columns 3"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subTitle" idx="1"/>
          </p:nvPr>
        </p:nvSpPr>
        <p:spPr>
          <a:xfrm>
            <a:off x="722374" y="3281968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subTitle" idx="2"/>
          </p:nvPr>
        </p:nvSpPr>
        <p:spPr>
          <a:xfrm>
            <a:off x="722400" y="3627892"/>
            <a:ext cx="2235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3"/>
          </p:nvPr>
        </p:nvSpPr>
        <p:spPr>
          <a:xfrm>
            <a:off x="3454801" y="3281968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ubTitle" idx="4"/>
          </p:nvPr>
        </p:nvSpPr>
        <p:spPr>
          <a:xfrm>
            <a:off x="3454801" y="3639392"/>
            <a:ext cx="2235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5"/>
          </p:nvPr>
        </p:nvSpPr>
        <p:spPr>
          <a:xfrm>
            <a:off x="6186025" y="3281968"/>
            <a:ext cx="22344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6"/>
          </p:nvPr>
        </p:nvSpPr>
        <p:spPr>
          <a:xfrm>
            <a:off x="6187231" y="3639390"/>
            <a:ext cx="2234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 hasCustomPrompt="1"/>
          </p:nvPr>
        </p:nvSpPr>
        <p:spPr>
          <a:xfrm>
            <a:off x="1418844" y="2426604"/>
            <a:ext cx="8427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1" name="Google Shape;111;p17"/>
          <p:cNvSpPr txBox="1">
            <a:spLocks noGrp="1"/>
          </p:cNvSpPr>
          <p:nvPr>
            <p:ph type="title" idx="7" hasCustomPrompt="1"/>
          </p:nvPr>
        </p:nvSpPr>
        <p:spPr>
          <a:xfrm>
            <a:off x="4151244" y="2428304"/>
            <a:ext cx="8427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2" name="Google Shape;112;p17"/>
          <p:cNvSpPr txBox="1">
            <a:spLocks noGrp="1"/>
          </p:cNvSpPr>
          <p:nvPr>
            <p:ph type="title" idx="8" hasCustomPrompt="1"/>
          </p:nvPr>
        </p:nvSpPr>
        <p:spPr>
          <a:xfrm>
            <a:off x="6883644" y="2426604"/>
            <a:ext cx="8427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9"/>
          </p:nvPr>
        </p:nvSpPr>
        <p:spPr>
          <a:xfrm>
            <a:off x="629898" y="312197"/>
            <a:ext cx="2353200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77B422-53EB-25F3-4B21-975DC998C8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747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text">
  <p:cSld name="Title + subtitle + text">
    <p:bg>
      <p:bgPr>
        <a:noFill/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612961" y="315240"/>
            <a:ext cx="25638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>
            <a:off x="618829" y="2882175"/>
            <a:ext cx="28068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2"/>
          </p:nvPr>
        </p:nvSpPr>
        <p:spPr>
          <a:xfrm>
            <a:off x="618860" y="3199493"/>
            <a:ext cx="2806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3092A9-C499-5D88-FF19-A6EF619BA4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66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noFill/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/>
          <p:nvPr/>
        </p:nvSpPr>
        <p:spPr>
          <a:xfrm>
            <a:off x="25146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   </a:t>
            </a:r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618574" y="319854"/>
            <a:ext cx="30816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1"/>
          </p:nvPr>
        </p:nvSpPr>
        <p:spPr>
          <a:xfrm>
            <a:off x="6420325" y="3504676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ubTitle" idx="2"/>
          </p:nvPr>
        </p:nvSpPr>
        <p:spPr>
          <a:xfrm>
            <a:off x="6121832" y="3825122"/>
            <a:ext cx="2299800" cy="5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3"/>
          </p:nvPr>
        </p:nvSpPr>
        <p:spPr>
          <a:xfrm>
            <a:off x="917675" y="3504698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ubTitle" idx="4"/>
          </p:nvPr>
        </p:nvSpPr>
        <p:spPr>
          <a:xfrm>
            <a:off x="619055" y="3825126"/>
            <a:ext cx="2299800" cy="5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5"/>
          </p:nvPr>
        </p:nvSpPr>
        <p:spPr>
          <a:xfrm>
            <a:off x="3796524" y="3504678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6"/>
          </p:nvPr>
        </p:nvSpPr>
        <p:spPr>
          <a:xfrm>
            <a:off x="3497976" y="3825120"/>
            <a:ext cx="2299800" cy="5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ubTitle" idx="7"/>
          </p:nvPr>
        </p:nvSpPr>
        <p:spPr>
          <a:xfrm>
            <a:off x="6420325" y="2308300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8"/>
          </p:nvPr>
        </p:nvSpPr>
        <p:spPr>
          <a:xfrm>
            <a:off x="6121832" y="2627840"/>
            <a:ext cx="22998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ubTitle" idx="9"/>
          </p:nvPr>
        </p:nvSpPr>
        <p:spPr>
          <a:xfrm>
            <a:off x="917675" y="2308325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3"/>
          </p:nvPr>
        </p:nvSpPr>
        <p:spPr>
          <a:xfrm>
            <a:off x="619055" y="2627858"/>
            <a:ext cx="22998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14"/>
          </p:nvPr>
        </p:nvSpPr>
        <p:spPr>
          <a:xfrm>
            <a:off x="3796524" y="2308300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15"/>
          </p:nvPr>
        </p:nvSpPr>
        <p:spPr>
          <a:xfrm>
            <a:off x="3497976" y="2627833"/>
            <a:ext cx="22998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19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517E2C-95E1-9FB5-9B5B-06C0E8CFE7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41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hree columns">
  <p:cSld name="Title + text + three columns">
    <p:bg>
      <p:bgPr>
        <a:noFill/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39" name="Google Shape;139;p20"/>
          <p:cNvSpPr/>
          <p:nvPr/>
        </p:nvSpPr>
        <p:spPr>
          <a:xfrm>
            <a:off x="1362275" y="2088150"/>
            <a:ext cx="1902900" cy="2298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3611874" y="2088150"/>
            <a:ext cx="1902900" cy="2298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1" name="Google Shape;141;p20"/>
          <p:cNvSpPr/>
          <p:nvPr/>
        </p:nvSpPr>
        <p:spPr>
          <a:xfrm>
            <a:off x="5873000" y="2088150"/>
            <a:ext cx="1902900" cy="2298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624000" y="318750"/>
            <a:ext cx="1627500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subTitle" idx="1"/>
          </p:nvPr>
        </p:nvSpPr>
        <p:spPr>
          <a:xfrm>
            <a:off x="1481186" y="2935648"/>
            <a:ext cx="16992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2"/>
          </p:nvPr>
        </p:nvSpPr>
        <p:spPr>
          <a:xfrm>
            <a:off x="3713725" y="2935648"/>
            <a:ext cx="16992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ubTitle" idx="3"/>
          </p:nvPr>
        </p:nvSpPr>
        <p:spPr>
          <a:xfrm>
            <a:off x="5963442" y="2935648"/>
            <a:ext cx="16992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ubTitle" idx="4"/>
          </p:nvPr>
        </p:nvSpPr>
        <p:spPr>
          <a:xfrm>
            <a:off x="4147975" y="705716"/>
            <a:ext cx="4273800" cy="6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5"/>
          </p:nvPr>
        </p:nvSpPr>
        <p:spPr>
          <a:xfrm>
            <a:off x="1481200" y="3254975"/>
            <a:ext cx="1699200" cy="9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6"/>
          </p:nvPr>
        </p:nvSpPr>
        <p:spPr>
          <a:xfrm>
            <a:off x="3713675" y="3254975"/>
            <a:ext cx="1699200" cy="9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7"/>
          </p:nvPr>
        </p:nvSpPr>
        <p:spPr>
          <a:xfrm>
            <a:off x="5963612" y="3253350"/>
            <a:ext cx="1699200" cy="9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073CFE-FCA9-7053-3BF6-C96C40C34C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4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4">
  <p:cSld name="Title + three columns 4">
    <p:bg>
      <p:bgPr>
        <a:noFill/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/>
          <p:nvPr/>
        </p:nvSpPr>
        <p:spPr>
          <a:xfrm>
            <a:off x="0" y="2116000"/>
            <a:ext cx="3049800" cy="30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2" name="Google Shape;152;p21"/>
          <p:cNvSpPr/>
          <p:nvPr/>
        </p:nvSpPr>
        <p:spPr>
          <a:xfrm>
            <a:off x="6087300" y="2116000"/>
            <a:ext cx="3049800" cy="30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3" name="Google Shape;153;p21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title"/>
          </p:nvPr>
        </p:nvSpPr>
        <p:spPr>
          <a:xfrm>
            <a:off x="619047" y="318788"/>
            <a:ext cx="33918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subTitle" idx="1"/>
          </p:nvPr>
        </p:nvSpPr>
        <p:spPr>
          <a:xfrm>
            <a:off x="3690012" y="3171795"/>
            <a:ext cx="17571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subTitle" idx="2"/>
          </p:nvPr>
        </p:nvSpPr>
        <p:spPr>
          <a:xfrm>
            <a:off x="3690010" y="3499218"/>
            <a:ext cx="1757100" cy="8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3"/>
          </p:nvPr>
        </p:nvSpPr>
        <p:spPr>
          <a:xfrm>
            <a:off x="613800" y="3174774"/>
            <a:ext cx="17571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subTitle" idx="4"/>
          </p:nvPr>
        </p:nvSpPr>
        <p:spPr>
          <a:xfrm>
            <a:off x="613625" y="3495810"/>
            <a:ext cx="1757100" cy="8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subTitle" idx="5"/>
          </p:nvPr>
        </p:nvSpPr>
        <p:spPr>
          <a:xfrm>
            <a:off x="6767159" y="3479196"/>
            <a:ext cx="17571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subTitle" idx="6"/>
          </p:nvPr>
        </p:nvSpPr>
        <p:spPr>
          <a:xfrm>
            <a:off x="6767129" y="3794675"/>
            <a:ext cx="1757100" cy="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subTitle" idx="7"/>
          </p:nvPr>
        </p:nvSpPr>
        <p:spPr>
          <a:xfrm>
            <a:off x="4132673" y="2693854"/>
            <a:ext cx="807600" cy="8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3000" b="1"/>
            </a:lvl1pPr>
            <a:lvl2pPr lvl="1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1"/>
          <p:cNvSpPr txBox="1">
            <a:spLocks noGrp="1"/>
          </p:cNvSpPr>
          <p:nvPr>
            <p:ph type="subTitle" idx="8"/>
          </p:nvPr>
        </p:nvSpPr>
        <p:spPr>
          <a:xfrm>
            <a:off x="7214954" y="2693854"/>
            <a:ext cx="807600" cy="8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3000" b="1"/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1"/>
          <p:cNvSpPr txBox="1">
            <a:spLocks noGrp="1"/>
          </p:cNvSpPr>
          <p:nvPr>
            <p:ph type="subTitle" idx="9"/>
          </p:nvPr>
        </p:nvSpPr>
        <p:spPr>
          <a:xfrm>
            <a:off x="1088375" y="2693854"/>
            <a:ext cx="807600" cy="8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3000" b="1"/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B2C798-EADB-D9CD-B871-2B97102608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79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numbers">
  <p:cSld name="title + numbers"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66" name="Google Shape;166;p22"/>
          <p:cNvSpPr txBox="1">
            <a:spLocks noGrp="1"/>
          </p:cNvSpPr>
          <p:nvPr>
            <p:ph type="subTitle" idx="1"/>
          </p:nvPr>
        </p:nvSpPr>
        <p:spPr>
          <a:xfrm>
            <a:off x="623289" y="2982593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2"/>
          <p:cNvSpPr txBox="1">
            <a:spLocks noGrp="1"/>
          </p:cNvSpPr>
          <p:nvPr>
            <p:ph type="subTitle" idx="2"/>
          </p:nvPr>
        </p:nvSpPr>
        <p:spPr>
          <a:xfrm>
            <a:off x="623315" y="3285135"/>
            <a:ext cx="22356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p22"/>
          <p:cNvSpPr txBox="1">
            <a:spLocks noGrp="1"/>
          </p:cNvSpPr>
          <p:nvPr>
            <p:ph type="subTitle" idx="3"/>
          </p:nvPr>
        </p:nvSpPr>
        <p:spPr>
          <a:xfrm>
            <a:off x="3349994" y="2982593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subTitle" idx="4"/>
          </p:nvPr>
        </p:nvSpPr>
        <p:spPr>
          <a:xfrm>
            <a:off x="3349993" y="3296635"/>
            <a:ext cx="22356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subTitle" idx="5"/>
          </p:nvPr>
        </p:nvSpPr>
        <p:spPr>
          <a:xfrm>
            <a:off x="6081218" y="2982593"/>
            <a:ext cx="22344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ubTitle" idx="6"/>
          </p:nvPr>
        </p:nvSpPr>
        <p:spPr>
          <a:xfrm>
            <a:off x="6082418" y="3296592"/>
            <a:ext cx="22344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 hasCustomPrompt="1"/>
          </p:nvPr>
        </p:nvSpPr>
        <p:spPr>
          <a:xfrm>
            <a:off x="723448" y="2285051"/>
            <a:ext cx="22344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73" name="Google Shape;173;p22"/>
          <p:cNvSpPr txBox="1">
            <a:spLocks noGrp="1"/>
          </p:cNvSpPr>
          <p:nvPr>
            <p:ph type="title" idx="7" hasCustomPrompt="1"/>
          </p:nvPr>
        </p:nvSpPr>
        <p:spPr>
          <a:xfrm>
            <a:off x="3454798" y="2286751"/>
            <a:ext cx="22344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74" name="Google Shape;174;p22"/>
          <p:cNvSpPr txBox="1">
            <a:spLocks noGrp="1"/>
          </p:cNvSpPr>
          <p:nvPr>
            <p:ph type="title" idx="8" hasCustomPrompt="1"/>
          </p:nvPr>
        </p:nvSpPr>
        <p:spPr>
          <a:xfrm>
            <a:off x="6185898" y="2285051"/>
            <a:ext cx="22344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9"/>
          </p:nvPr>
        </p:nvSpPr>
        <p:spPr>
          <a:xfrm>
            <a:off x="618574" y="316625"/>
            <a:ext cx="19533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93BF19-633B-C9CD-71C5-570CBC3767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041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5">
  <p:cSld name="Title + three columns 5">
    <p:bg>
      <p:bgPr>
        <a:noFill/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subTitle" idx="1"/>
          </p:nvPr>
        </p:nvSpPr>
        <p:spPr>
          <a:xfrm>
            <a:off x="6903007" y="3501969"/>
            <a:ext cx="1518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23"/>
          <p:cNvSpPr txBox="1">
            <a:spLocks noGrp="1"/>
          </p:cNvSpPr>
          <p:nvPr>
            <p:ph type="subTitle" idx="2"/>
          </p:nvPr>
        </p:nvSpPr>
        <p:spPr>
          <a:xfrm>
            <a:off x="6903024" y="3818558"/>
            <a:ext cx="1518000" cy="7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23"/>
          <p:cNvSpPr txBox="1">
            <a:spLocks noGrp="1"/>
          </p:cNvSpPr>
          <p:nvPr>
            <p:ph type="subTitle" idx="3"/>
          </p:nvPr>
        </p:nvSpPr>
        <p:spPr>
          <a:xfrm>
            <a:off x="3441301" y="3501969"/>
            <a:ext cx="1518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subTitle" idx="4"/>
          </p:nvPr>
        </p:nvSpPr>
        <p:spPr>
          <a:xfrm>
            <a:off x="3441294" y="3819178"/>
            <a:ext cx="1518000" cy="7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subTitle" idx="5"/>
          </p:nvPr>
        </p:nvSpPr>
        <p:spPr>
          <a:xfrm>
            <a:off x="5172154" y="3501969"/>
            <a:ext cx="1518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subTitle" idx="6"/>
          </p:nvPr>
        </p:nvSpPr>
        <p:spPr>
          <a:xfrm>
            <a:off x="5172169" y="3813077"/>
            <a:ext cx="1518000" cy="7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3" name="Google Shape;183;p23"/>
          <p:cNvSpPr/>
          <p:nvPr/>
        </p:nvSpPr>
        <p:spPr>
          <a:xfrm rot="-5400000">
            <a:off x="-383250" y="3792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84" name="Google Shape;184;p23"/>
          <p:cNvSpPr txBox="1">
            <a:spLocks noGrp="1"/>
          </p:cNvSpPr>
          <p:nvPr>
            <p:ph type="title"/>
          </p:nvPr>
        </p:nvSpPr>
        <p:spPr>
          <a:xfrm>
            <a:off x="633650" y="316425"/>
            <a:ext cx="2128200" cy="13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3"/>
          <p:cNvSpPr txBox="1">
            <a:spLocks noGrp="1"/>
          </p:cNvSpPr>
          <p:nvPr>
            <p:ph type="subTitle" idx="7"/>
          </p:nvPr>
        </p:nvSpPr>
        <p:spPr>
          <a:xfrm>
            <a:off x="633550" y="2441715"/>
            <a:ext cx="2236500" cy="8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3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6012CC-89C8-0C97-DA3C-289E6CAC3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17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jes">
  <p:cSld name="Percentajes">
    <p:bg>
      <p:bgPr>
        <a:noFill/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624472" y="316781"/>
            <a:ext cx="25710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4"/>
          <p:cNvSpPr txBox="1">
            <a:spLocks noGrp="1"/>
          </p:cNvSpPr>
          <p:nvPr>
            <p:ph type="title" idx="2" hasCustomPrompt="1"/>
          </p:nvPr>
        </p:nvSpPr>
        <p:spPr>
          <a:xfrm>
            <a:off x="72237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1" name="Google Shape;191;p24"/>
          <p:cNvSpPr txBox="1">
            <a:spLocks noGrp="1"/>
          </p:cNvSpPr>
          <p:nvPr>
            <p:ph type="title" idx="3" hasCustomPrompt="1"/>
          </p:nvPr>
        </p:nvSpPr>
        <p:spPr>
          <a:xfrm>
            <a:off x="268032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2" name="Google Shape;192;p24"/>
          <p:cNvSpPr txBox="1">
            <a:spLocks noGrp="1"/>
          </p:cNvSpPr>
          <p:nvPr>
            <p:ph type="title" idx="4" hasCustomPrompt="1"/>
          </p:nvPr>
        </p:nvSpPr>
        <p:spPr>
          <a:xfrm>
            <a:off x="463827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3" name="Google Shape;193;p24"/>
          <p:cNvSpPr txBox="1">
            <a:spLocks noGrp="1"/>
          </p:cNvSpPr>
          <p:nvPr>
            <p:ph type="title" idx="5" hasCustomPrompt="1"/>
          </p:nvPr>
        </p:nvSpPr>
        <p:spPr>
          <a:xfrm>
            <a:off x="659622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4" name="Google Shape;194;p24"/>
          <p:cNvSpPr txBox="1">
            <a:spLocks noGrp="1"/>
          </p:cNvSpPr>
          <p:nvPr>
            <p:ph type="subTitle" idx="1"/>
          </p:nvPr>
        </p:nvSpPr>
        <p:spPr>
          <a:xfrm>
            <a:off x="707075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5" name="Google Shape;195;p24"/>
          <p:cNvSpPr txBox="1">
            <a:spLocks noGrp="1"/>
          </p:cNvSpPr>
          <p:nvPr>
            <p:ph type="subTitle" idx="6"/>
          </p:nvPr>
        </p:nvSpPr>
        <p:spPr>
          <a:xfrm>
            <a:off x="2665038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6" name="Google Shape;196;p24"/>
          <p:cNvSpPr txBox="1">
            <a:spLocks noGrp="1"/>
          </p:cNvSpPr>
          <p:nvPr>
            <p:ph type="subTitle" idx="7"/>
          </p:nvPr>
        </p:nvSpPr>
        <p:spPr>
          <a:xfrm>
            <a:off x="4601975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7" name="Google Shape;197;p24"/>
          <p:cNvSpPr txBox="1">
            <a:spLocks noGrp="1"/>
          </p:cNvSpPr>
          <p:nvPr>
            <p:ph type="subTitle" idx="8"/>
          </p:nvPr>
        </p:nvSpPr>
        <p:spPr>
          <a:xfrm>
            <a:off x="6538900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8" name="Google Shape;198;p24"/>
          <p:cNvSpPr txBox="1">
            <a:spLocks noGrp="1"/>
          </p:cNvSpPr>
          <p:nvPr>
            <p:ph type="subTitle" idx="9"/>
          </p:nvPr>
        </p:nvSpPr>
        <p:spPr>
          <a:xfrm>
            <a:off x="728625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4"/>
          <p:cNvSpPr txBox="1">
            <a:spLocks noGrp="1"/>
          </p:cNvSpPr>
          <p:nvPr>
            <p:ph type="subTitle" idx="13"/>
          </p:nvPr>
        </p:nvSpPr>
        <p:spPr>
          <a:xfrm>
            <a:off x="2665300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4"/>
          <p:cNvSpPr txBox="1">
            <a:spLocks noGrp="1"/>
          </p:cNvSpPr>
          <p:nvPr>
            <p:ph type="subTitle" idx="14"/>
          </p:nvPr>
        </p:nvSpPr>
        <p:spPr>
          <a:xfrm>
            <a:off x="4602100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4"/>
          <p:cNvSpPr txBox="1">
            <a:spLocks noGrp="1"/>
          </p:cNvSpPr>
          <p:nvPr>
            <p:ph type="subTitle" idx="15"/>
          </p:nvPr>
        </p:nvSpPr>
        <p:spPr>
          <a:xfrm>
            <a:off x="6538900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3A8BB0-FDF6-B25B-5420-B7D48B786A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086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noFill/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619391" y="315111"/>
            <a:ext cx="76992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625121" y="1089715"/>
            <a:ext cx="7802100" cy="30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ivvic"/>
              <a:buAutoNum type="arabicPeriod"/>
              <a:defRPr sz="12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8AF5A8-C1EF-9304-0C1D-272D846F01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9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noFill/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 txBox="1">
            <a:spLocks noGrp="1"/>
          </p:cNvSpPr>
          <p:nvPr>
            <p:ph type="subTitle" idx="1"/>
          </p:nvPr>
        </p:nvSpPr>
        <p:spPr>
          <a:xfrm>
            <a:off x="624615" y="3507184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4" name="Google Shape;204;p25"/>
          <p:cNvSpPr txBox="1">
            <a:spLocks noGrp="1"/>
          </p:cNvSpPr>
          <p:nvPr>
            <p:ph type="subTitle" idx="2"/>
          </p:nvPr>
        </p:nvSpPr>
        <p:spPr>
          <a:xfrm>
            <a:off x="624755" y="3805255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5" name="Google Shape;205;p25"/>
          <p:cNvSpPr txBox="1">
            <a:spLocks noGrp="1"/>
          </p:cNvSpPr>
          <p:nvPr>
            <p:ph type="subTitle" idx="3"/>
          </p:nvPr>
        </p:nvSpPr>
        <p:spPr>
          <a:xfrm>
            <a:off x="624475" y="2481505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25"/>
          <p:cNvSpPr txBox="1">
            <a:spLocks noGrp="1"/>
          </p:cNvSpPr>
          <p:nvPr>
            <p:ph type="subTitle" idx="4"/>
          </p:nvPr>
        </p:nvSpPr>
        <p:spPr>
          <a:xfrm>
            <a:off x="624475" y="2806704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7" name="Google Shape;207;p25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08" name="Google Shape;208;p25"/>
          <p:cNvSpPr txBox="1">
            <a:spLocks noGrp="1"/>
          </p:cNvSpPr>
          <p:nvPr>
            <p:ph type="title"/>
          </p:nvPr>
        </p:nvSpPr>
        <p:spPr>
          <a:xfrm>
            <a:off x="619047" y="316781"/>
            <a:ext cx="28476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25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69C242-EF8A-F668-3966-F7A65C3A3A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33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noFill/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/>
          <p:nvPr/>
        </p:nvSpPr>
        <p:spPr>
          <a:xfrm rot="-5400000">
            <a:off x="3285275" y="-3290700"/>
            <a:ext cx="2566200" cy="914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16" name="Google Shape;216;p27"/>
          <p:cNvSpPr txBox="1">
            <a:spLocks noGrp="1"/>
          </p:cNvSpPr>
          <p:nvPr>
            <p:ph type="title"/>
          </p:nvPr>
        </p:nvSpPr>
        <p:spPr>
          <a:xfrm>
            <a:off x="722375" y="447855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17" name="Google Shape;217;p27"/>
          <p:cNvSpPr txBox="1">
            <a:spLocks noGrp="1"/>
          </p:cNvSpPr>
          <p:nvPr>
            <p:ph type="subTitle" idx="1"/>
          </p:nvPr>
        </p:nvSpPr>
        <p:spPr>
          <a:xfrm>
            <a:off x="2638625" y="1137675"/>
            <a:ext cx="3866700" cy="3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subTitle" idx="2"/>
          </p:nvPr>
        </p:nvSpPr>
        <p:spPr>
          <a:xfrm>
            <a:off x="3289800" y="1522900"/>
            <a:ext cx="2564400" cy="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27"/>
          <p:cNvSpPr txBox="1"/>
          <p:nvPr/>
        </p:nvSpPr>
        <p:spPr>
          <a:xfrm>
            <a:off x="1462775" y="3724325"/>
            <a:ext cx="6218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300"/>
              </a:spcBef>
              <a:buSzPts val="1100"/>
            </a:pPr>
            <a:r>
              <a:rPr lang="en" sz="12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CREDITS: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This presentation template was created by </a:t>
            </a:r>
            <a:r>
              <a:rPr lang="en" sz="1200" b="1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200" b="1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200" b="1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5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0" name="Google Shape;220;p27"/>
          <p:cNvSpPr txBox="1">
            <a:spLocks noGrp="1"/>
          </p:cNvSpPr>
          <p:nvPr>
            <p:ph type="subTitle" idx="3"/>
          </p:nvPr>
        </p:nvSpPr>
        <p:spPr>
          <a:xfrm>
            <a:off x="1177875" y="4332300"/>
            <a:ext cx="6503400" cy="3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D356E8-0010-FC8E-FAE0-339257B626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2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only Title 2">
    <p:bg>
      <p:bgPr>
        <a:noFill/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23" name="Google Shape;223;p28"/>
          <p:cNvSpPr txBox="1">
            <a:spLocks noGrp="1"/>
          </p:cNvSpPr>
          <p:nvPr>
            <p:ph type="title"/>
          </p:nvPr>
        </p:nvSpPr>
        <p:spPr>
          <a:xfrm>
            <a:off x="629424" y="318095"/>
            <a:ext cx="1979700" cy="12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B05960-04B2-9D7E-441C-A0171FEC04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1497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s points">
  <p:cSld name="title + bullets points">
    <p:bg>
      <p:bgPr>
        <a:noFill/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title"/>
          </p:nvPr>
        </p:nvSpPr>
        <p:spPr>
          <a:xfrm>
            <a:off x="629838" y="316210"/>
            <a:ext cx="76992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subTitle" idx="1"/>
          </p:nvPr>
        </p:nvSpPr>
        <p:spPr>
          <a:xfrm>
            <a:off x="1454075" y="1386950"/>
            <a:ext cx="69681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200" b="1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2"/>
          </p:nvPr>
        </p:nvSpPr>
        <p:spPr>
          <a:xfrm>
            <a:off x="1458036" y="1756000"/>
            <a:ext cx="6968100" cy="28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200">
                <a:solidFill>
                  <a:schemeClr val="accent4"/>
                </a:solidFill>
              </a:defRPr>
            </a:lvl1pPr>
            <a:lvl2pPr marL="914400" lvl="1" indent="-323850">
              <a:spcBef>
                <a:spcPts val="1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2pPr>
            <a:lvl3pPr marL="1371600" lvl="2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3pPr>
            <a:lvl4pPr marL="1828800" lvl="3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4"/>
                </a:solidFill>
              </a:defRPr>
            </a:lvl4pPr>
            <a:lvl5pPr marL="2286000" lvl="4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5pPr>
            <a:lvl6pPr marL="2743200" lvl="5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6pPr>
            <a:lvl7pPr marL="3200400" lvl="6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4"/>
                </a:solidFill>
              </a:defRPr>
            </a:lvl7pPr>
            <a:lvl8pPr marL="3657600" lvl="7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8pPr>
            <a:lvl9pPr marL="4114800" lvl="8" indent="-32385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3B1B21-399C-F89C-0421-66A3C118E4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1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noFill/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0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08212A-2E13-01BB-0330-E285BEE8E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673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ackground 2">
    <p:bg>
      <p:bgPr>
        <a:noFill/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1"/>
          <p:cNvSpPr/>
          <p:nvPr/>
        </p:nvSpPr>
        <p:spPr>
          <a:xfrm rot="-5400000">
            <a:off x="4280850" y="285475"/>
            <a:ext cx="5152500" cy="457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1007B9-687E-7004-6E67-E58D1ACA82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991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noFill/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2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35" name="Google Shape;235;p32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06A916-5895-A3EE-FFE0-F6CFDF8BC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84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EA9AAC-D9F9-6F45-3CE4-BA00105C25E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48264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White frame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EBEBB8-F910-111C-58B4-A720E738178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9265457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noFill/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1073349" y="1210475"/>
            <a:ext cx="280560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1938350" y="2846175"/>
            <a:ext cx="384990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 idx="2" hasCustomPrompt="1"/>
          </p:nvPr>
        </p:nvSpPr>
        <p:spPr>
          <a:xfrm>
            <a:off x="1889450" y="76705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563E17-0E35-CEA0-1A8D-A9B27F1FBC5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75841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os columnas" type="twoColTx">
  <p:cSld name="Título y dos columnas">
    <p:bg>
      <p:bgPr>
        <a:noFill/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618324" y="319145"/>
            <a:ext cx="2711400" cy="11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4156017" y="3002139"/>
            <a:ext cx="2660700" cy="46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5760925" y="1127681"/>
            <a:ext cx="2660700" cy="46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3"/>
          </p:nvPr>
        </p:nvSpPr>
        <p:spPr>
          <a:xfrm>
            <a:off x="4156017" y="3322812"/>
            <a:ext cx="2660700" cy="7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4"/>
          </p:nvPr>
        </p:nvSpPr>
        <p:spPr>
          <a:xfrm>
            <a:off x="5760925" y="1446527"/>
            <a:ext cx="2660700" cy="6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5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01B3D7-6A3F-E941-8587-514E6DDFDE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98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3938" y="3759994"/>
            <a:ext cx="5327650" cy="563166"/>
          </a:xfrm>
        </p:spPr>
        <p:txBody>
          <a:bodyPr/>
          <a:lstStyle>
            <a:lvl1pPr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938" y="4300537"/>
            <a:ext cx="5327650" cy="377429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1800" b="1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4256E9-3D0D-27B0-3723-79FCE1BA840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5112609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868B-D68F-3659-6889-63A6EFE98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EB2839-01A2-F537-F812-05910AEAF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84F62-7804-1CD7-0B24-F2DBEDBC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D29A0-2C0E-4199-B39A-8C21D9E86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ED50-470D-C589-13A4-D28D98867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7934518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5B718-332F-4D7F-C64E-21210498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FF65-B3E7-8B88-C41D-D9B3DA896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74A9-C153-9FC3-44E6-8B33F7C65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4BFEE-6B35-7D94-BE97-61C79D968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E699F-D0AD-5DFE-83EA-E6B676C3C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807886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A576F-612B-6BFC-19EF-D86F8623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8EE52-2840-E0FC-559C-581277B92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12685-FF83-A45D-641F-0CADE5B97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F8D74-FA2C-6569-6198-1B9F339C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ED66D-0398-B92D-5E39-BDEB6A2B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822365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9CEE4-E64B-30DD-B92B-EC6C347F4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A15DB-5CA4-45E1-43AD-196D787296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39A6E-D985-140A-464A-E0D1A6DF2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3D7F6-6DB1-6D91-18B9-04791C28B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72FF6-C50F-26DB-0DAB-F5A4FA4E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0342D4-8B40-44AD-5E83-39441E8BF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5872146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01AE-64D7-B48E-3C5B-CAEDE3B9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7AE56-FC7E-59E2-E6D2-C2482F805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CDD88-4F8E-A19E-B95B-F7B8B14549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0A7DF1-649B-9FB6-0582-393FB65C07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25961A-7BD0-4216-2573-C4A55AB9BE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02021F-C054-89CD-EFAD-82912C435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0AFF9B-E9FF-9601-1179-C1C624B47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098F58-1381-ED1F-8F62-5FD48CE4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4686419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A2C65-D7A7-6FF9-1975-9A710D4AE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A8867-5B8C-ED7F-F7E2-D93713C2D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6B545-847E-7DD6-DC10-584B48A5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9D39B-9E30-833C-1355-BC7B05EE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6128775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E637C3-4E92-E90A-667A-0E866E348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07241-5505-2CD3-AA33-06756320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0B6FD-B948-2116-547C-FA5B5E52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6699722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1BC6D-98BF-FDAF-DA14-2D137B62E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75C14-E864-B78D-9C4A-A1CE6308A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5F39D-E487-D8EE-46AE-5406BCF96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B92FF-0549-A00D-3679-DCC870A3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0CED8-0424-36EA-22D2-F967B9DD6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51801-66CE-6510-F830-1432DD4E5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3158066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5EBA8-08B7-B4CF-0B2F-82F2E0054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3A65DC-6233-3925-344B-B4C0F45260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P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24768D-4A78-44AD-EB05-28A267162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9B5AF-471F-038C-672A-4CDE3479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62558B-212A-6B84-55B0-BA63D48F2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1C461-F137-BA73-8B2D-12454A4A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893306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noFill/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19047" y="317964"/>
            <a:ext cx="28476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5322AC-CC54-15D4-ED5F-8CA116BE35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55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37C9-AFB2-0DD5-5463-F3B21AE2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FC99D-6C4E-F6D5-1825-AA6453E5C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C4D46-EAA6-3318-9D27-266B92C2F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117BB-0821-B840-6B03-52C1C2695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DE8E4-F71B-B2AE-5E2E-D05350998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8874837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983F0C-D969-D498-98A7-504F026A9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295B50-FECB-0290-F43B-534461256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13729-ADC2-C14F-DF02-8DAC0DDE7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B598B-AEF0-28BB-C84B-45658FAAB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84168-CE2C-4382-ECA6-DCEF5A28E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4D54-3616-4EBE-885C-934AF0920078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6115385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1">
  <p:cSld name="Title + two columns 1">
    <p:bg>
      <p:bgPr>
        <a:noFill/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4685800" y="2340886"/>
            <a:ext cx="37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2"/>
          </p:nvPr>
        </p:nvSpPr>
        <p:spPr>
          <a:xfrm>
            <a:off x="4685800" y="2659012"/>
            <a:ext cx="3735600" cy="19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3"/>
          </p:nvPr>
        </p:nvSpPr>
        <p:spPr>
          <a:xfrm>
            <a:off x="723298" y="2340886"/>
            <a:ext cx="37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4"/>
          </p:nvPr>
        </p:nvSpPr>
        <p:spPr>
          <a:xfrm>
            <a:off x="723225" y="2659864"/>
            <a:ext cx="3735600" cy="19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633640" y="316432"/>
            <a:ext cx="2071500" cy="13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39826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868B-D68F-3659-6889-63A6EFE98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EB2839-01A2-F537-F812-05910AEAF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84F62-7804-1CD7-0B24-F2DBEDBC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D29A0-2C0E-4199-B39A-8C21D9E86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ED50-470D-C589-13A4-D28D98867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8698655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5B718-332F-4D7F-C64E-21210498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FF65-B3E7-8B88-C41D-D9B3DA896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74A9-C153-9FC3-44E6-8B33F7C65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4BFEE-6B35-7D94-BE97-61C79D968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E699F-D0AD-5DFE-83EA-E6B676C3C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5592393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A576F-612B-6BFC-19EF-D86F8623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8EE52-2840-E0FC-559C-581277B92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12685-FF83-A45D-641F-0CADE5B97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F8D74-FA2C-6569-6198-1B9F339C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ED66D-0398-B92D-5E39-BDEB6A2B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610785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9CEE4-E64B-30DD-B92B-EC6C347F4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A15DB-5CA4-45E1-43AD-196D787296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39A6E-D985-140A-464A-E0D1A6DF2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3D7F6-6DB1-6D91-18B9-04791C28B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72FF6-C50F-26DB-0DAB-F5A4FA4E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0342D4-8B40-44AD-5E83-39441E8BF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5344584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01AE-64D7-B48E-3C5B-CAEDE3B9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7AE56-FC7E-59E2-E6D2-C2482F805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CDD88-4F8E-A19E-B95B-F7B8B14549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0A7DF1-649B-9FB6-0582-393FB65C07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25961A-7BD0-4216-2573-C4A55AB9BE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02021F-C054-89CD-EFAD-82912C435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0AFF9B-E9FF-9601-1179-C1C624B47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098F58-1381-ED1F-8F62-5FD48CE4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7811137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A2C65-D7A7-6FF9-1975-9A710D4AE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A8867-5B8C-ED7F-F7E2-D93713C2D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6B545-847E-7DD6-DC10-584B48A5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9D39B-9E30-833C-1355-BC7B05EE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8079723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E637C3-4E92-E90A-667A-0E866E348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07241-5505-2CD3-AA33-06756320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0B6FD-B948-2116-547C-FA5B5E52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88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noFill/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1027175" y="1906650"/>
            <a:ext cx="4041900" cy="14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Patrick Hand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3EC69A-6A16-68D7-DDFD-32C4AC581C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605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1BC6D-98BF-FDAF-DA14-2D137B62E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75C14-E864-B78D-9C4A-A1CE6308A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5F39D-E487-D8EE-46AE-5406BCF96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B92FF-0549-A00D-3679-DCC870A3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0CED8-0424-36EA-22D2-F967B9DD6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51801-66CE-6510-F830-1432DD4E5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698425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5EBA8-08B7-B4CF-0B2F-82F2E0054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3A65DC-6233-3925-344B-B4C0F45260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P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24768D-4A78-44AD-EB05-28A267162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9B5AF-471F-038C-672A-4CDE3479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62558B-212A-6B84-55B0-BA63D48F2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1C461-F137-BA73-8B2D-12454A4A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0079889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37C9-AFB2-0DD5-5463-F3B21AE2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FC99D-6C4E-F6D5-1825-AA6453E5C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C4D46-EAA6-3318-9D27-266B92C2F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117BB-0821-B840-6B03-52C1C2695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DE8E4-F71B-B2AE-5E2E-D05350998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161964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983F0C-D969-D498-98A7-504F026A9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295B50-FECB-0290-F43B-534461256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13729-ADC2-C14F-DF02-8DAC0DDE7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B598B-AEF0-28BB-C84B-45658FAAB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84168-CE2C-4382-ECA6-DCEF5A28E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42497936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noFill/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1073349" y="1210475"/>
            <a:ext cx="280560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1938350" y="2846175"/>
            <a:ext cx="384990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 idx="2" hasCustomPrompt="1"/>
          </p:nvPr>
        </p:nvSpPr>
        <p:spPr>
          <a:xfrm>
            <a:off x="1889450" y="76705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C699B0-D0F2-6BB3-28F8-F4DBA6ACED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9260703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1_Table of contents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 idx="3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4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5" hasCustomPrompt="1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 idx="6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7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 idx="9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13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4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5" hasCustomPrompt="1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16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7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18" hasCustomPrompt="1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36812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noFill/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1624725" y="2571750"/>
            <a:ext cx="4638300" cy="164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" name="Google Shape;39;p9"/>
          <p:cNvSpPr/>
          <p:nvPr/>
        </p:nvSpPr>
        <p:spPr>
          <a:xfrm>
            <a:off x="1635775" y="924150"/>
            <a:ext cx="1668600" cy="1647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1073349" y="1210475"/>
            <a:ext cx="280560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1938350" y="2846175"/>
            <a:ext cx="384990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 idx="2" hasCustomPrompt="1"/>
          </p:nvPr>
        </p:nvSpPr>
        <p:spPr>
          <a:xfrm>
            <a:off x="1889450" y="76705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5FF4CE-031E-DF4B-266E-7B931023DE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7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noFill/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918264" y="3392942"/>
            <a:ext cx="1092000" cy="10920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9" name="Google Shape;49;p11"/>
          <p:cNvSpPr/>
          <p:nvPr/>
        </p:nvSpPr>
        <p:spPr>
          <a:xfrm>
            <a:off x="0" y="0"/>
            <a:ext cx="3204000" cy="32040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0" name="Google Shape;50;p11"/>
          <p:cNvSpPr/>
          <p:nvPr/>
        </p:nvSpPr>
        <p:spPr>
          <a:xfrm>
            <a:off x="1578000" y="1130567"/>
            <a:ext cx="2764500" cy="2764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title" hasCustomPrompt="1"/>
          </p:nvPr>
        </p:nvSpPr>
        <p:spPr>
          <a:xfrm>
            <a:off x="1046051" y="2021319"/>
            <a:ext cx="3545100" cy="19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1"/>
          <p:cNvSpPr txBox="1">
            <a:spLocks noGrp="1"/>
          </p:cNvSpPr>
          <p:nvPr>
            <p:ph type="subTitle" idx="1"/>
          </p:nvPr>
        </p:nvSpPr>
        <p:spPr>
          <a:xfrm>
            <a:off x="4640025" y="1898479"/>
            <a:ext cx="3781800" cy="5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ubTitle" idx="2"/>
          </p:nvPr>
        </p:nvSpPr>
        <p:spPr>
          <a:xfrm>
            <a:off x="4640025" y="2214104"/>
            <a:ext cx="37818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AF151A-92DB-EC3D-329D-95F49B360D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34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34CCB3-3E02-6F3A-4077-65D6FB25DF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1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1">
  <p:cSld name="Title + two columns 1">
    <p:bg>
      <p:bgPr>
        <a:noFill/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/>
          <p:nvPr/>
        </p:nvSpPr>
        <p:spPr>
          <a:xfrm rot="-5400000">
            <a:off x="-383250" y="3792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4685800" y="2340886"/>
            <a:ext cx="37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2"/>
          </p:nvPr>
        </p:nvSpPr>
        <p:spPr>
          <a:xfrm>
            <a:off x="4685800" y="2659012"/>
            <a:ext cx="3735600" cy="19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3"/>
          </p:nvPr>
        </p:nvSpPr>
        <p:spPr>
          <a:xfrm>
            <a:off x="723298" y="2340886"/>
            <a:ext cx="37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4"/>
          </p:nvPr>
        </p:nvSpPr>
        <p:spPr>
          <a:xfrm>
            <a:off x="723225" y="2659864"/>
            <a:ext cx="3735600" cy="19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633640" y="316432"/>
            <a:ext cx="2071500" cy="13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6819825" y="768350"/>
            <a:ext cx="1041300" cy="10356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6565461" y="562400"/>
            <a:ext cx="477600" cy="474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0FAAA3-4659-493C-470E-5E4E8D3D07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72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82E357-8445-203C-1EC4-14FA05A7F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21531" y="17038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665E3F5C-187D-4033-8006-2EAFF0A4F8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279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9" r:id="rId5"/>
    <p:sldLayoutId id="2147483670" r:id="rId6"/>
    <p:sldLayoutId id="2147483672" r:id="rId7"/>
    <p:sldLayoutId id="2147483673" r:id="rId8"/>
    <p:sldLayoutId id="2147483674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8" r:id="rId21"/>
    <p:sldLayoutId id="2147483689" r:id="rId22"/>
    <p:sldLayoutId id="2147483690" r:id="rId23"/>
    <p:sldLayoutId id="2147483691" r:id="rId24"/>
    <p:sldLayoutId id="2147483692" r:id="rId25"/>
    <p:sldLayoutId id="2147483693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55">
          <p15:clr>
            <a:srgbClr val="EA4335"/>
          </p15:clr>
        </p15:guide>
        <p15:guide id="2" pos="5305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sz="24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sz="10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987549" y="11199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37756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22" r:id="rId3"/>
    <p:sldLayoutId id="2147483739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B65DB-398B-7074-A120-8851CEDFD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0127C-1EC0-154C-834A-AA4712DB2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59915-9312-E1D6-1E39-CAF7BD7B51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17888-654F-9000-FDDE-4F6C5D3619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321E-0128-380E-401C-EDB06FE0B6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913" y="37385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77244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P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B65DB-398B-7074-A120-8851CEDFD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0127C-1EC0-154C-834A-AA4712DB2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59915-9312-E1D6-1E39-CAF7BD7B51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17888-654F-9000-FDDE-4F6C5D3619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321E-0128-380E-401C-EDB06FE0B6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6C907-3A98-4E01-A0D3-B2488CB6162A}" type="slidenum">
              <a:rPr lang="ar-PS" smtClean="0"/>
              <a:pPr/>
              <a:t>‹#›</a:t>
            </a:fld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61154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7" r:id="rId12"/>
    <p:sldLayoutId id="2147483738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P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7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7" Type="http://schemas.openxmlformats.org/officeDocument/2006/relationships/image" Target="../media/image99.jp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8.jpg"/><Relationship Id="rId5" Type="http://schemas.openxmlformats.org/officeDocument/2006/relationships/image" Target="../media/image97.jpg"/><Relationship Id="rId4" Type="http://schemas.openxmlformats.org/officeDocument/2006/relationships/image" Target="../media/image96.jp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2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9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86694" y="43256"/>
            <a:ext cx="1378602" cy="137860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8023344" y="-1561"/>
            <a:ext cx="1120657" cy="5145061"/>
            <a:chOff x="0" y="0"/>
            <a:chExt cx="628169" cy="3480856"/>
          </a:xfrm>
          <a:solidFill>
            <a:srgbClr val="FCC4D4"/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-296005" y="1377169"/>
            <a:ext cx="9144000" cy="23876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b="1" dirty="0"/>
              <a:t>An-</a:t>
            </a:r>
            <a:r>
              <a:rPr lang="en-US" b="1" dirty="0" err="1"/>
              <a:t>Najah</a:t>
            </a:r>
            <a:r>
              <a:rPr lang="en-US" b="1" dirty="0"/>
              <a:t> National University</a:t>
            </a:r>
            <a:br>
              <a:rPr lang="en-US" dirty="0"/>
            </a:br>
            <a:r>
              <a:rPr lang="en-US" b="1" dirty="0"/>
              <a:t>Faculty of Engineering &amp; Information Technology.</a:t>
            </a:r>
            <a:br>
              <a:rPr lang="en-US" dirty="0"/>
            </a:br>
            <a:r>
              <a:rPr lang="en-US" b="1" dirty="0"/>
              <a:t>Building Engineering Department.</a:t>
            </a:r>
            <a:br>
              <a:rPr lang="en-US" dirty="0"/>
            </a:br>
            <a:r>
              <a:rPr lang="en-US" b="1" dirty="0"/>
              <a:t>Graduation project (2)</a:t>
            </a:r>
            <a:br>
              <a:rPr lang="en-US" b="1" dirty="0"/>
            </a:br>
            <a:r>
              <a:rPr lang="en-US" sz="1600" b="1" dirty="0">
                <a:solidFill>
                  <a:srgbClr val="F76F96"/>
                </a:solidFill>
                <a:cs typeface="+mj-cs"/>
              </a:rPr>
              <a:t>Integrated redesign of modern English school in Nablus city.</a:t>
            </a:r>
            <a:br>
              <a:rPr lang="en-US" sz="1600" b="1" dirty="0">
                <a:solidFill>
                  <a:srgbClr val="F76F96"/>
                </a:solidFill>
              </a:rPr>
            </a:br>
            <a:endParaRPr lang="en-US" b="1" dirty="0">
              <a:solidFill>
                <a:srgbClr val="F76F96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-296005" y="2652644"/>
            <a:ext cx="9144000" cy="287121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50000"/>
              </a:lnSpc>
            </a:pPr>
            <a:br>
              <a:rPr lang="en-US" sz="2000" b="1" dirty="0">
                <a:cs typeface="+mj-cs"/>
              </a:rPr>
            </a:br>
            <a:r>
              <a:rPr lang="ar-SA" sz="2000" b="1" dirty="0">
                <a:cs typeface="+mj-cs"/>
              </a:rPr>
              <a:t> </a:t>
            </a:r>
            <a:r>
              <a:rPr lang="en-US" b="1" dirty="0">
                <a:latin typeface="+mn-lt"/>
                <a:cs typeface="+mj-cs"/>
              </a:rPr>
              <a:t>Prepared By: </a:t>
            </a:r>
            <a:endParaRPr lang="en-US" dirty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+mn-lt"/>
                <a:cs typeface="+mj-cs"/>
              </a:rPr>
              <a:t>1. Anwar Juma. </a:t>
            </a:r>
            <a:endParaRPr lang="en-US" dirty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+mn-lt"/>
                <a:cs typeface="+mj-cs"/>
              </a:rPr>
              <a:t>2. </a:t>
            </a:r>
            <a:r>
              <a:rPr lang="en-US" b="1" dirty="0" err="1">
                <a:latin typeface="+mn-lt"/>
                <a:cs typeface="+mj-cs"/>
              </a:rPr>
              <a:t>Sali</a:t>
            </a:r>
            <a:r>
              <a:rPr lang="en-US" b="1" dirty="0">
                <a:latin typeface="+mn-lt"/>
                <a:cs typeface="+mj-cs"/>
              </a:rPr>
              <a:t> Yahya.</a:t>
            </a:r>
            <a:endParaRPr lang="en-US" dirty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+mn-lt"/>
                <a:cs typeface="+mj-cs"/>
              </a:rPr>
              <a:t>   3. </a:t>
            </a:r>
            <a:r>
              <a:rPr lang="en-US" b="1" dirty="0" err="1">
                <a:latin typeface="+mn-lt"/>
                <a:cs typeface="+mj-cs"/>
              </a:rPr>
              <a:t>Sineen</a:t>
            </a:r>
            <a:r>
              <a:rPr lang="en-US" b="1" dirty="0">
                <a:latin typeface="+mn-lt"/>
                <a:cs typeface="+mj-cs"/>
              </a:rPr>
              <a:t> Yahya.	</a:t>
            </a:r>
            <a:endParaRPr lang="en-US" dirty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>
                <a:latin typeface="+mn-lt"/>
                <a:cs typeface="+mj-cs"/>
              </a:rPr>
              <a:t>Supervisor: </a:t>
            </a:r>
            <a:r>
              <a:rPr lang="en-US" b="1" dirty="0" err="1">
                <a:latin typeface="+mn-lt"/>
                <a:cs typeface="+mj-cs"/>
              </a:rPr>
              <a:t>Dr.Fady</a:t>
            </a:r>
            <a:r>
              <a:rPr lang="en-US" b="1" dirty="0">
                <a:latin typeface="+mn-lt"/>
                <a:cs typeface="+mj-cs"/>
              </a:rPr>
              <a:t> fatayer</a:t>
            </a:r>
            <a:endParaRPr lang="en-US" dirty="0">
              <a:cs typeface="+mj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5DBB1B-B051-DA8E-829B-243A9F8F9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7995" y="4858633"/>
            <a:ext cx="2057400" cy="273844"/>
          </a:xfrm>
        </p:spPr>
        <p:txBody>
          <a:bodyPr/>
          <a:lstStyle/>
          <a:p>
            <a:fld id="{B6F15528-21DE-4FAA-801E-634DDDAF4B2B}" type="slidenum">
              <a:rPr lang="en-US" sz="1400" b="1" smtClean="0">
                <a:solidFill>
                  <a:schemeClr val="tx1"/>
                </a:solidFill>
              </a:rPr>
              <a:pPr/>
              <a:t>1</a:t>
            </a:fld>
            <a:endParaRPr 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FE6B2F5F-DEE5-7E31-B898-4213DFE28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73" y="864870"/>
            <a:ext cx="8414313" cy="409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C665EE2F-66B9-B909-971F-CD8C6A06C461}"/>
              </a:ext>
            </a:extLst>
          </p:cNvPr>
          <p:cNvGrpSpPr/>
          <p:nvPr/>
        </p:nvGrpSpPr>
        <p:grpSpPr>
          <a:xfrm>
            <a:off x="-32958" y="-4124"/>
            <a:ext cx="1266710" cy="1985221"/>
            <a:chOff x="0" y="0"/>
            <a:chExt cx="628169" cy="3480856"/>
          </a:xfrm>
          <a:solidFill>
            <a:srgbClr val="FCC4D4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3663E4C-E7B6-9D7E-9643-88B34E2AAB6E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559F1A6-60CF-1F99-2618-39C5E979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27" y="4599708"/>
            <a:ext cx="4582520" cy="469519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  <a:latin typeface="High Tower Text" panose="02040502050506030303" pitchFamily="18" charset="0"/>
              </a:rPr>
              <a:t>Basement one floor before modification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1E67A-8F9D-9F00-54B6-2CD0B8AAD8E7}"/>
              </a:ext>
            </a:extLst>
          </p:cNvPr>
          <p:cNvSpPr txBox="1"/>
          <p:nvPr/>
        </p:nvSpPr>
        <p:spPr>
          <a:xfrm>
            <a:off x="65115" y="526316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Plan before modification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41F8524-4427-79A0-6BB6-76DD24B8602A}"/>
              </a:ext>
            </a:extLst>
          </p:cNvPr>
          <p:cNvSpPr/>
          <p:nvPr/>
        </p:nvSpPr>
        <p:spPr>
          <a:xfrm>
            <a:off x="5858173" y="864870"/>
            <a:ext cx="1539821" cy="9105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97B3D1-255C-553B-14A6-468DB440E3D1}"/>
              </a:ext>
            </a:extLst>
          </p:cNvPr>
          <p:cNvSpPr/>
          <p:nvPr/>
        </p:nvSpPr>
        <p:spPr>
          <a:xfrm rot="17924475">
            <a:off x="1334792" y="3206627"/>
            <a:ext cx="569522" cy="10227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5591610-BB0C-9D80-5303-FC83C78CCFB1}"/>
              </a:ext>
            </a:extLst>
          </p:cNvPr>
          <p:cNvSpPr/>
          <p:nvPr/>
        </p:nvSpPr>
        <p:spPr>
          <a:xfrm>
            <a:off x="3744833" y="1657612"/>
            <a:ext cx="497466" cy="4501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2A91D3-4C36-F161-8F46-F806FB52F177}"/>
              </a:ext>
            </a:extLst>
          </p:cNvPr>
          <p:cNvSpPr/>
          <p:nvPr/>
        </p:nvSpPr>
        <p:spPr>
          <a:xfrm rot="16200000">
            <a:off x="5974441" y="2572250"/>
            <a:ext cx="619432" cy="14185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692DB899-24F0-C969-F58E-2D59AB732481}"/>
              </a:ext>
            </a:extLst>
          </p:cNvPr>
          <p:cNvSpPr txBox="1">
            <a:spLocks/>
          </p:cNvSpPr>
          <p:nvPr/>
        </p:nvSpPr>
        <p:spPr>
          <a:xfrm>
            <a:off x="8575613" y="4795383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35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6F8809-3122-8AEE-8974-16154F6CFD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09"/>
          <a:stretch/>
        </p:blipFill>
        <p:spPr>
          <a:xfrm>
            <a:off x="16479" y="791002"/>
            <a:ext cx="9111042" cy="4352498"/>
          </a:xfrm>
          <a:prstGeom prst="rect">
            <a:avLst/>
          </a:prstGeom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C665EE2F-66B9-B909-971F-CD8C6A06C461}"/>
              </a:ext>
            </a:extLst>
          </p:cNvPr>
          <p:cNvGrpSpPr/>
          <p:nvPr/>
        </p:nvGrpSpPr>
        <p:grpSpPr>
          <a:xfrm>
            <a:off x="-32958" y="-4123"/>
            <a:ext cx="1203667" cy="1680524"/>
            <a:chOff x="0" y="0"/>
            <a:chExt cx="628169" cy="3480856"/>
          </a:xfrm>
          <a:solidFill>
            <a:srgbClr val="FCC4D4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3663E4C-E7B6-9D7E-9643-88B34E2AAB6E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559F1A6-60CF-1F99-2618-39C5E979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27" y="4599708"/>
            <a:ext cx="4582520" cy="469519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  <a:latin typeface="High Tower Text" panose="02040502050506030303" pitchFamily="18" charset="0"/>
              </a:rPr>
              <a:t>Basement one floor After modification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1E67A-8F9D-9F00-54B6-2CD0B8AAD8E7}"/>
              </a:ext>
            </a:extLst>
          </p:cNvPr>
          <p:cNvSpPr txBox="1"/>
          <p:nvPr/>
        </p:nvSpPr>
        <p:spPr>
          <a:xfrm>
            <a:off x="65115" y="526316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Plan After modification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7DE7F79-5226-5704-514F-6EB4C453A8D7}"/>
              </a:ext>
            </a:extLst>
          </p:cNvPr>
          <p:cNvSpPr/>
          <p:nvPr/>
        </p:nvSpPr>
        <p:spPr>
          <a:xfrm>
            <a:off x="4328534" y="1199082"/>
            <a:ext cx="1005466" cy="10381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5AD5A7-078B-7D48-F600-076E45C21E37}"/>
              </a:ext>
            </a:extLst>
          </p:cNvPr>
          <p:cNvSpPr/>
          <p:nvPr/>
        </p:nvSpPr>
        <p:spPr>
          <a:xfrm rot="17924475">
            <a:off x="267575" y="3478212"/>
            <a:ext cx="569522" cy="10227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C853D14-07EF-CE70-8549-88353AAA807A}"/>
              </a:ext>
            </a:extLst>
          </p:cNvPr>
          <p:cNvSpPr/>
          <p:nvPr/>
        </p:nvSpPr>
        <p:spPr>
          <a:xfrm rot="16200000">
            <a:off x="5290958" y="1833896"/>
            <a:ext cx="1783620" cy="9355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120A103-F3C4-2E92-8831-EACB46AAC4C7}"/>
              </a:ext>
            </a:extLst>
          </p:cNvPr>
          <p:cNvSpPr/>
          <p:nvPr/>
        </p:nvSpPr>
        <p:spPr>
          <a:xfrm>
            <a:off x="2856450" y="1851538"/>
            <a:ext cx="497466" cy="4501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C9C7724-A6A7-5E54-C90B-13BA13694D66}"/>
              </a:ext>
            </a:extLst>
          </p:cNvPr>
          <p:cNvSpPr/>
          <p:nvPr/>
        </p:nvSpPr>
        <p:spPr>
          <a:xfrm rot="16200000">
            <a:off x="5751797" y="3250441"/>
            <a:ext cx="786752" cy="8603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2A96184F-F808-9B98-0846-E9571D4CB6DB}"/>
              </a:ext>
            </a:extLst>
          </p:cNvPr>
          <p:cNvSpPr txBox="1">
            <a:spLocks/>
          </p:cNvSpPr>
          <p:nvPr/>
        </p:nvSpPr>
        <p:spPr>
          <a:xfrm>
            <a:off x="8564324" y="4795383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11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1010E4-AC67-14E1-62A9-793D26602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571" y="74273"/>
            <a:ext cx="1019753" cy="95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50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93A1669-953B-9157-0DCA-E7EE7EC5F0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35" y="1281545"/>
            <a:ext cx="8811475" cy="3812822"/>
          </a:xfrm>
          <a:prstGeom prst="rect">
            <a:avLst/>
          </a:prstGeom>
          <a:noFill/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C665EE2F-66B9-B909-971F-CD8C6A06C461}"/>
              </a:ext>
            </a:extLst>
          </p:cNvPr>
          <p:cNvGrpSpPr/>
          <p:nvPr/>
        </p:nvGrpSpPr>
        <p:grpSpPr>
          <a:xfrm>
            <a:off x="-32958" y="-4124"/>
            <a:ext cx="1266710" cy="1985221"/>
            <a:chOff x="0" y="0"/>
            <a:chExt cx="628169" cy="3480856"/>
          </a:xfrm>
          <a:solidFill>
            <a:srgbClr val="FCC4D4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3663E4C-E7B6-9D7E-9643-88B34E2AAB6E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559F1A6-60CF-1F99-2618-39C5E979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27" y="4599708"/>
            <a:ext cx="4582520" cy="469519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  <a:latin typeface="High Tower Text" panose="02040502050506030303" pitchFamily="18" charset="0"/>
              </a:rPr>
              <a:t>Ground floor before modification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1E67A-8F9D-9F00-54B6-2CD0B8AAD8E7}"/>
              </a:ext>
            </a:extLst>
          </p:cNvPr>
          <p:cNvSpPr txBox="1"/>
          <p:nvPr/>
        </p:nvSpPr>
        <p:spPr>
          <a:xfrm>
            <a:off x="65115" y="526316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Plan before modification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E047DD-03C0-C8AC-45A1-2BA627F23A19}"/>
              </a:ext>
            </a:extLst>
          </p:cNvPr>
          <p:cNvSpPr/>
          <p:nvPr/>
        </p:nvSpPr>
        <p:spPr>
          <a:xfrm rot="16200000">
            <a:off x="6315512" y="2658196"/>
            <a:ext cx="786752" cy="10595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5AD5A7-078B-7D48-F600-076E45C21E37}"/>
              </a:ext>
            </a:extLst>
          </p:cNvPr>
          <p:cNvSpPr/>
          <p:nvPr/>
        </p:nvSpPr>
        <p:spPr>
          <a:xfrm rot="17924475">
            <a:off x="388272" y="3618719"/>
            <a:ext cx="712982" cy="10865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448A1C5-ACE0-17CD-ACEE-54E5BB557A95}"/>
              </a:ext>
            </a:extLst>
          </p:cNvPr>
          <p:cNvSpPr/>
          <p:nvPr/>
        </p:nvSpPr>
        <p:spPr>
          <a:xfrm rot="16200000">
            <a:off x="5903167" y="3443982"/>
            <a:ext cx="661402" cy="8603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9DB8F8F-FB37-5D26-52B9-38153D81FB8D}"/>
              </a:ext>
            </a:extLst>
          </p:cNvPr>
          <p:cNvSpPr/>
          <p:nvPr/>
        </p:nvSpPr>
        <p:spPr>
          <a:xfrm>
            <a:off x="3124200" y="2244641"/>
            <a:ext cx="564011" cy="4695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7267EAD-DA50-29E3-AB29-52C2A4E6847D}"/>
              </a:ext>
            </a:extLst>
          </p:cNvPr>
          <p:cNvSpPr/>
          <p:nvPr/>
        </p:nvSpPr>
        <p:spPr>
          <a:xfrm rot="16200000">
            <a:off x="6505874" y="2546822"/>
            <a:ext cx="2401075" cy="9355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F37BA923-2E7C-6FC1-2037-5471A4F26F9B}"/>
              </a:ext>
            </a:extLst>
          </p:cNvPr>
          <p:cNvSpPr txBox="1">
            <a:spLocks/>
          </p:cNvSpPr>
          <p:nvPr/>
        </p:nvSpPr>
        <p:spPr>
          <a:xfrm>
            <a:off x="8561047" y="4697545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477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12CC97-CE98-F533-943B-CA26BBC33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958" y="809244"/>
            <a:ext cx="9144000" cy="4259983"/>
          </a:xfrm>
          <a:prstGeom prst="rect">
            <a:avLst/>
          </a:prstGeom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C665EE2F-66B9-B909-971F-CD8C6A06C461}"/>
              </a:ext>
            </a:extLst>
          </p:cNvPr>
          <p:cNvGrpSpPr/>
          <p:nvPr/>
        </p:nvGrpSpPr>
        <p:grpSpPr>
          <a:xfrm>
            <a:off x="-32958" y="-4124"/>
            <a:ext cx="1266710" cy="1985221"/>
            <a:chOff x="0" y="0"/>
            <a:chExt cx="628169" cy="3480856"/>
          </a:xfrm>
          <a:solidFill>
            <a:srgbClr val="FCC4D4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3663E4C-E7B6-9D7E-9643-88B34E2AAB6E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559F1A6-60CF-1F99-2618-39C5E979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27" y="4599708"/>
            <a:ext cx="4582520" cy="469519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  <a:latin typeface="High Tower Text" panose="02040502050506030303" pitchFamily="18" charset="0"/>
              </a:rPr>
              <a:t>Ground floor After modification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1E67A-8F9D-9F00-54B6-2CD0B8AAD8E7}"/>
              </a:ext>
            </a:extLst>
          </p:cNvPr>
          <p:cNvSpPr txBox="1"/>
          <p:nvPr/>
        </p:nvSpPr>
        <p:spPr>
          <a:xfrm>
            <a:off x="65115" y="526316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Plan After modification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296B09D-199B-B08F-8747-38090C06716B}"/>
              </a:ext>
            </a:extLst>
          </p:cNvPr>
          <p:cNvSpPr/>
          <p:nvPr/>
        </p:nvSpPr>
        <p:spPr>
          <a:xfrm>
            <a:off x="6366164" y="2517084"/>
            <a:ext cx="782782" cy="8443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E047DD-03C0-C8AC-45A1-2BA627F23A19}"/>
              </a:ext>
            </a:extLst>
          </p:cNvPr>
          <p:cNvSpPr/>
          <p:nvPr/>
        </p:nvSpPr>
        <p:spPr>
          <a:xfrm rot="16200000">
            <a:off x="6268447" y="3386066"/>
            <a:ext cx="786752" cy="8603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53801F-1900-6DF0-1A71-B7D83EC38842}"/>
              </a:ext>
            </a:extLst>
          </p:cNvPr>
          <p:cNvSpPr/>
          <p:nvPr/>
        </p:nvSpPr>
        <p:spPr>
          <a:xfrm>
            <a:off x="3173988" y="1912030"/>
            <a:ext cx="497466" cy="4501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5AD5A7-078B-7D48-F600-076E45C21E37}"/>
              </a:ext>
            </a:extLst>
          </p:cNvPr>
          <p:cNvSpPr/>
          <p:nvPr/>
        </p:nvSpPr>
        <p:spPr>
          <a:xfrm rot="17924475">
            <a:off x="118150" y="3702448"/>
            <a:ext cx="744892" cy="10878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4D1064-05C1-EB3F-9174-E260A5276308}"/>
              </a:ext>
            </a:extLst>
          </p:cNvPr>
          <p:cNvSpPr/>
          <p:nvPr/>
        </p:nvSpPr>
        <p:spPr>
          <a:xfrm rot="16200000">
            <a:off x="7213796" y="2325596"/>
            <a:ext cx="2401075" cy="9355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F1DA4A6-B6BD-ABF6-E37B-14584B2B4602}"/>
              </a:ext>
            </a:extLst>
          </p:cNvPr>
          <p:cNvSpPr txBox="1">
            <a:spLocks/>
          </p:cNvSpPr>
          <p:nvPr/>
        </p:nvSpPr>
        <p:spPr>
          <a:xfrm>
            <a:off x="8562332" y="4795383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13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E461C-1C39-B647-71F7-72F493AD6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733" y="19023"/>
            <a:ext cx="1069098" cy="99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84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5156" y="2340903"/>
            <a:ext cx="305258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E839B16-8340-56E4-5A32-54D852258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744240" cy="491863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2F5C63-8B56-EA4F-207B-59BD18FB76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73047" y="4868863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438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031646-7273-1473-9C43-DB414935D0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12"/>
          <a:stretch/>
        </p:blipFill>
        <p:spPr>
          <a:xfrm>
            <a:off x="0" y="0"/>
            <a:ext cx="8639983" cy="4919622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AA1BF1B-0869-5841-5C9A-AB7767C15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983" y="4782700"/>
            <a:ext cx="2057400" cy="273844"/>
          </a:xfrm>
        </p:spPr>
        <p:txBody>
          <a:bodyPr/>
          <a:lstStyle/>
          <a:p>
            <a:fld id="{B6F15528-21DE-4FAA-801E-634DDDAF4B2B}" type="slidenum">
              <a:rPr lang="en-US" sz="1400" b="1" smtClean="0">
                <a:solidFill>
                  <a:schemeClr val="tx1"/>
                </a:solidFill>
              </a:rPr>
              <a:pPr/>
              <a:t>15</a:t>
            </a:fld>
            <a:endParaRPr 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982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3870720" y="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CC4D4"/>
                </a:solidFill>
              </a:rPr>
              <a:t>03</a:t>
            </a:r>
            <a:endParaRPr dirty="0">
              <a:solidFill>
                <a:srgbClr val="FCC4D4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141324" y="188380"/>
            <a:ext cx="511514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" sz="3600" dirty="0">
                <a:solidFill>
                  <a:schemeClr val="tx1">
                    <a:lumMod val="50000"/>
                  </a:schemeClr>
                </a:solidFill>
              </a:rPr>
              <a:t>Enviromental</a:t>
            </a:r>
            <a:r>
              <a:rPr lang="en-US" sz="3600" dirty="0">
                <a:solidFill>
                  <a:schemeClr val="tx1"/>
                </a:solidFill>
              </a:rPr>
              <a:t> Aspects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279" name="Google Shape;279;p38"/>
          <p:cNvSpPr/>
          <p:nvPr/>
        </p:nvSpPr>
        <p:spPr>
          <a:xfrm>
            <a:off x="379744" y="2151614"/>
            <a:ext cx="5919456" cy="2653219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631464" y="2313548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Design Builder simulation</a:t>
            </a: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Daylight Factor</a:t>
            </a: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Shading Analysis</a:t>
            </a:r>
          </a:p>
          <a:p>
            <a:pPr marL="152400" indent="0">
              <a:lnSpc>
                <a:spcPct val="250000"/>
              </a:lnSpc>
            </a:pPr>
            <a:endParaRPr lang="en-US" dirty="0"/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254ECA-986D-C58C-52F9-8E04B3705E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77767" y="4804833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424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10" name="Google Shape;244;p38">
            <a:extLst>
              <a:ext uri="{FF2B5EF4-FFF2-40B4-BE49-F238E27FC236}">
                <a16:creationId xmlns:a16="http://schemas.microsoft.com/office/drawing/2014/main" id="{64725E33-93A2-57BE-ED12-5D9015DFE792}"/>
              </a:ext>
            </a:extLst>
          </p:cNvPr>
          <p:cNvSpPr txBox="1">
            <a:spLocks/>
          </p:cNvSpPr>
          <p:nvPr/>
        </p:nvSpPr>
        <p:spPr>
          <a:xfrm>
            <a:off x="-284018" y="0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Ubuntu"/>
              <a:buNone/>
              <a:defRPr sz="2200" b="1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Ubuntu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  <a:sym typeface="Ubuntu"/>
              </a:rPr>
              <a:t>Design Builder Simulation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A94FD1-C5B4-A3A0-00B4-FCD66876F9AA}"/>
              </a:ext>
            </a:extLst>
          </p:cNvPr>
          <p:cNvSpPr txBox="1"/>
          <p:nvPr/>
        </p:nvSpPr>
        <p:spPr>
          <a:xfrm>
            <a:off x="555156" y="625534"/>
            <a:ext cx="63239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BAD467-3C48-DCFC-74B7-796B14CFE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568" y="889096"/>
            <a:ext cx="3258398" cy="28745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9EED5E-F454-C471-0EFF-28D5AA4B6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678" y="3800086"/>
            <a:ext cx="2590288" cy="9086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EA4F2A1-6C68-84BF-097C-D16509414867}"/>
              </a:ext>
            </a:extLst>
          </p:cNvPr>
          <p:cNvSpPr txBox="1"/>
          <p:nvPr/>
        </p:nvSpPr>
        <p:spPr>
          <a:xfrm>
            <a:off x="7683320" y="581319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462E4-3A9E-CA77-D234-FA19501FC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28" y="921250"/>
            <a:ext cx="2857388" cy="24432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3AC5E1-B496-12C3-2DB1-13A55A97AB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846" y="3513915"/>
            <a:ext cx="2667817" cy="1261983"/>
          </a:xfrm>
          <a:prstGeom prst="rect">
            <a:avLst/>
          </a:prstGeom>
        </p:spPr>
      </p:pic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1C1B035D-C9C4-27CF-F317-6F49EDD86A05}"/>
              </a:ext>
            </a:extLst>
          </p:cNvPr>
          <p:cNvSpPr txBox="1">
            <a:spLocks/>
          </p:cNvSpPr>
          <p:nvPr/>
        </p:nvSpPr>
        <p:spPr>
          <a:xfrm>
            <a:off x="8244795" y="4526877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17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14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10" name="Google Shape;244;p38">
            <a:extLst>
              <a:ext uri="{FF2B5EF4-FFF2-40B4-BE49-F238E27FC236}">
                <a16:creationId xmlns:a16="http://schemas.microsoft.com/office/drawing/2014/main" id="{64725E33-93A2-57BE-ED12-5D9015DFE792}"/>
              </a:ext>
            </a:extLst>
          </p:cNvPr>
          <p:cNvSpPr txBox="1">
            <a:spLocks/>
          </p:cNvSpPr>
          <p:nvPr/>
        </p:nvSpPr>
        <p:spPr>
          <a:xfrm>
            <a:off x="-284018" y="0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Ubuntu"/>
              <a:buNone/>
              <a:defRPr sz="2200" b="1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Ubuntu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  <a:sym typeface="Ubuntu"/>
              </a:rPr>
              <a:t>Design Builder Simulation Analysis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A4F2A1-6C68-84BF-097C-D16509414867}"/>
              </a:ext>
            </a:extLst>
          </p:cNvPr>
          <p:cNvSpPr txBox="1"/>
          <p:nvPr/>
        </p:nvSpPr>
        <p:spPr>
          <a:xfrm>
            <a:off x="786296" y="95521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Roof slab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0BDA05-7E4F-577A-9905-5FFF720BB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77" y="1414425"/>
            <a:ext cx="3515138" cy="32509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C55B34-7B1D-D71E-8CD0-3D69B27A3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083378"/>
            <a:ext cx="2773101" cy="1317426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A9DFE12-7CF5-9253-580B-2E3B234A3233}"/>
              </a:ext>
            </a:extLst>
          </p:cNvPr>
          <p:cNvSpPr txBox="1">
            <a:spLocks/>
          </p:cNvSpPr>
          <p:nvPr/>
        </p:nvSpPr>
        <p:spPr>
          <a:xfrm>
            <a:off x="8229867" y="4528497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58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62" y="123569"/>
            <a:ext cx="8945676" cy="4905632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10" name="Google Shape;244;p38">
            <a:extLst>
              <a:ext uri="{FF2B5EF4-FFF2-40B4-BE49-F238E27FC236}">
                <a16:creationId xmlns:a16="http://schemas.microsoft.com/office/drawing/2014/main" id="{64725E33-93A2-57BE-ED12-5D9015DFE792}"/>
              </a:ext>
            </a:extLst>
          </p:cNvPr>
          <p:cNvSpPr txBox="1">
            <a:spLocks/>
          </p:cNvSpPr>
          <p:nvPr/>
        </p:nvSpPr>
        <p:spPr>
          <a:xfrm>
            <a:off x="99162" y="-35253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Ubuntu"/>
              <a:buNone/>
              <a:defRPr sz="2200" b="1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Ubuntu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  <a:sym typeface="Ubuntu"/>
              </a:rPr>
              <a:t>Design-Builder Simulation Analysis(Thermal comfort)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C9E884-20FA-D66E-3465-0229CB99BC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1"/>
          <a:stretch/>
        </p:blipFill>
        <p:spPr>
          <a:xfrm>
            <a:off x="427104" y="987281"/>
            <a:ext cx="4600239" cy="98146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6E9F1598-1580-1B15-3A35-23FE58BECE70}"/>
              </a:ext>
            </a:extLst>
          </p:cNvPr>
          <p:cNvSpPr/>
          <p:nvPr/>
        </p:nvSpPr>
        <p:spPr>
          <a:xfrm>
            <a:off x="5202193" y="1075980"/>
            <a:ext cx="2304918" cy="589782"/>
          </a:xfrm>
          <a:prstGeom prst="ellipse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PMV (-0.5 to +0.5)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35773B-4B13-A4BC-3B20-4BCB9AEE44A4}"/>
              </a:ext>
            </a:extLst>
          </p:cNvPr>
          <p:cNvSpPr txBox="1"/>
          <p:nvPr/>
        </p:nvSpPr>
        <p:spPr>
          <a:xfrm>
            <a:off x="209636" y="2839929"/>
            <a:ext cx="3820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cooling load capacity= 271.93 kW</a:t>
            </a:r>
          </a:p>
          <a:p>
            <a:r>
              <a:rPr lang="en-US" dirty="0"/>
              <a:t>Total heating load capacity= 259.94 kw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BCB288BE-FB77-E02D-9844-655333BA5E1E}"/>
              </a:ext>
            </a:extLst>
          </p:cNvPr>
          <p:cNvSpPr txBox="1">
            <a:spLocks/>
          </p:cNvSpPr>
          <p:nvPr/>
        </p:nvSpPr>
        <p:spPr>
          <a:xfrm>
            <a:off x="8388350" y="4669244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19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59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ctrTitle" idx="9"/>
          </p:nvPr>
        </p:nvSpPr>
        <p:spPr>
          <a:xfrm rot="5400000">
            <a:off x="7021462" y="925361"/>
            <a:ext cx="2585857" cy="13561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 b="1" dirty="0"/>
              <a:t>TABLE OF CONTENTS</a:t>
            </a:r>
            <a:endParaRPr sz="3200" b="1" dirty="0"/>
          </a:p>
        </p:txBody>
      </p:sp>
      <p:sp>
        <p:nvSpPr>
          <p:cNvPr id="142" name="Google Shape;142;p26"/>
          <p:cNvSpPr/>
          <p:nvPr/>
        </p:nvSpPr>
        <p:spPr>
          <a:xfrm rot="-5400000" flipH="1">
            <a:off x="-957850" y="957900"/>
            <a:ext cx="5140800" cy="3225000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title" idx="8"/>
          </p:nvPr>
        </p:nvSpPr>
        <p:spPr>
          <a:xfrm>
            <a:off x="1801334" y="1926014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03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8" name="Google Shape;148;p26"/>
          <p:cNvSpPr txBox="1">
            <a:spLocks noGrp="1"/>
          </p:cNvSpPr>
          <p:nvPr>
            <p:ph type="title" idx="2"/>
          </p:nvPr>
        </p:nvSpPr>
        <p:spPr>
          <a:xfrm>
            <a:off x="1801334" y="256664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01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1" name="Google Shape;151;p26"/>
          <p:cNvSpPr txBox="1">
            <a:spLocks noGrp="1"/>
          </p:cNvSpPr>
          <p:nvPr>
            <p:ph type="title" idx="5"/>
          </p:nvPr>
        </p:nvSpPr>
        <p:spPr>
          <a:xfrm>
            <a:off x="1801334" y="1091339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02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4" name="Google Shape;154;p26"/>
          <p:cNvSpPr txBox="1">
            <a:spLocks noGrp="1"/>
          </p:cNvSpPr>
          <p:nvPr>
            <p:ph type="title" idx="15"/>
          </p:nvPr>
        </p:nvSpPr>
        <p:spPr>
          <a:xfrm>
            <a:off x="1801334" y="2760689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04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7" name="Google Shape;157;p26"/>
          <p:cNvSpPr txBox="1">
            <a:spLocks noGrp="1"/>
          </p:cNvSpPr>
          <p:nvPr>
            <p:ph type="title" idx="18"/>
          </p:nvPr>
        </p:nvSpPr>
        <p:spPr>
          <a:xfrm>
            <a:off x="1801334" y="3595364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05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" name="Google Shape;157;p26">
            <a:extLst>
              <a:ext uri="{FF2B5EF4-FFF2-40B4-BE49-F238E27FC236}">
                <a16:creationId xmlns:a16="http://schemas.microsoft.com/office/drawing/2014/main" id="{54BBF465-6331-2633-6713-EE68AFAD4FCC}"/>
              </a:ext>
            </a:extLst>
          </p:cNvPr>
          <p:cNvSpPr txBox="1">
            <a:spLocks/>
          </p:cNvSpPr>
          <p:nvPr/>
        </p:nvSpPr>
        <p:spPr>
          <a:xfrm>
            <a:off x="1797237" y="4363816"/>
            <a:ext cx="1573500" cy="577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Tx/>
              <a:buFontTx/>
            </a:pPr>
            <a:r>
              <a:rPr lang="es" dirty="0">
                <a:solidFill>
                  <a:schemeClr val="lt1"/>
                </a:solidFill>
              </a:rPr>
              <a:t>06</a:t>
            </a:r>
          </a:p>
        </p:txBody>
      </p:sp>
      <p:sp>
        <p:nvSpPr>
          <p:cNvPr id="33" name="Google Shape;648;p42">
            <a:extLst>
              <a:ext uri="{FF2B5EF4-FFF2-40B4-BE49-F238E27FC236}">
                <a16:creationId xmlns:a16="http://schemas.microsoft.com/office/drawing/2014/main" id="{56415235-D387-9A5D-EAA1-ACDF3D0A502E}"/>
              </a:ext>
            </a:extLst>
          </p:cNvPr>
          <p:cNvSpPr txBox="1">
            <a:spLocks/>
          </p:cNvSpPr>
          <p:nvPr/>
        </p:nvSpPr>
        <p:spPr>
          <a:xfrm>
            <a:off x="3540434" y="310525"/>
            <a:ext cx="1595860" cy="387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ctr">
              <a:buClrTx/>
              <a:buFontTx/>
            </a:pPr>
            <a:r>
              <a:rPr lang="en-US" sz="2000" dirty="0"/>
              <a:t>Introduction</a:t>
            </a:r>
          </a:p>
        </p:txBody>
      </p:sp>
      <p:sp>
        <p:nvSpPr>
          <p:cNvPr id="34" name="Google Shape;650;p42">
            <a:extLst>
              <a:ext uri="{FF2B5EF4-FFF2-40B4-BE49-F238E27FC236}">
                <a16:creationId xmlns:a16="http://schemas.microsoft.com/office/drawing/2014/main" id="{5AB1034E-44CF-DFBA-4ADD-1CF964A6B7FC}"/>
              </a:ext>
            </a:extLst>
          </p:cNvPr>
          <p:cNvSpPr txBox="1">
            <a:spLocks/>
          </p:cNvSpPr>
          <p:nvPr/>
        </p:nvSpPr>
        <p:spPr>
          <a:xfrm>
            <a:off x="3488848" y="1193685"/>
            <a:ext cx="2584635" cy="387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pPr algn="ctr">
              <a:buClrTx/>
              <a:buFontTx/>
            </a:pPr>
            <a:r>
              <a:rPr lang="en-US" sz="2000" dirty="0"/>
              <a:t>Architectural Aspects</a:t>
            </a:r>
          </a:p>
        </p:txBody>
      </p:sp>
      <p:sp>
        <p:nvSpPr>
          <p:cNvPr id="35" name="Google Shape;652;p42">
            <a:extLst>
              <a:ext uri="{FF2B5EF4-FFF2-40B4-BE49-F238E27FC236}">
                <a16:creationId xmlns:a16="http://schemas.microsoft.com/office/drawing/2014/main" id="{CFF1A3FE-0A9F-FDE8-337E-97E9FAB83038}"/>
              </a:ext>
            </a:extLst>
          </p:cNvPr>
          <p:cNvSpPr txBox="1">
            <a:spLocks/>
          </p:cNvSpPr>
          <p:nvPr/>
        </p:nvSpPr>
        <p:spPr>
          <a:xfrm>
            <a:off x="3179344" y="2695401"/>
            <a:ext cx="3078944" cy="387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algn="ctr">
              <a:buClrTx/>
              <a:buFontTx/>
            </a:pPr>
            <a:r>
              <a:rPr lang="en-US" sz="2000" dirty="0"/>
              <a:t>Structural Aspects</a:t>
            </a:r>
          </a:p>
        </p:txBody>
      </p:sp>
      <p:sp>
        <p:nvSpPr>
          <p:cNvPr id="36" name="Google Shape;654;p42">
            <a:extLst>
              <a:ext uri="{FF2B5EF4-FFF2-40B4-BE49-F238E27FC236}">
                <a16:creationId xmlns:a16="http://schemas.microsoft.com/office/drawing/2014/main" id="{F107F697-8CF3-782F-C7E7-B81A1CE4E466}"/>
              </a:ext>
            </a:extLst>
          </p:cNvPr>
          <p:cNvSpPr txBox="1">
            <a:spLocks/>
          </p:cNvSpPr>
          <p:nvPr/>
        </p:nvSpPr>
        <p:spPr>
          <a:xfrm>
            <a:off x="3424053" y="3496964"/>
            <a:ext cx="3424481" cy="387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171450" lvl="0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lvl="1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lvl="2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lvl="3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lvl="4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lvl="5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lvl="6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lvl="7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lvl="8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</a:pPr>
            <a:r>
              <a:rPr lang="en-US" sz="2000" dirty="0">
                <a:latin typeface="+mj-lt"/>
              </a:rPr>
              <a:t>Electro-Mechanical Aspects</a:t>
            </a:r>
          </a:p>
        </p:txBody>
      </p:sp>
      <p:sp>
        <p:nvSpPr>
          <p:cNvPr id="37" name="Google Shape;656;p42">
            <a:extLst>
              <a:ext uri="{FF2B5EF4-FFF2-40B4-BE49-F238E27FC236}">
                <a16:creationId xmlns:a16="http://schemas.microsoft.com/office/drawing/2014/main" id="{964DAD2A-5BA4-8A51-9F1E-B8078B4CD285}"/>
              </a:ext>
            </a:extLst>
          </p:cNvPr>
          <p:cNvSpPr txBox="1">
            <a:spLocks/>
          </p:cNvSpPr>
          <p:nvPr/>
        </p:nvSpPr>
        <p:spPr>
          <a:xfrm>
            <a:off x="3540434" y="2099486"/>
            <a:ext cx="2584636" cy="45697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pPr algn="ctr">
              <a:buClrTx/>
              <a:buFontTx/>
            </a:pPr>
            <a:r>
              <a:rPr lang="en-US" sz="2000" dirty="0"/>
              <a:t>Environmental Aspects</a:t>
            </a:r>
            <a:br>
              <a:rPr lang="en-US" sz="2000" dirty="0"/>
            </a:br>
            <a:r>
              <a:rPr lang="en-US" sz="2000" dirty="0"/>
              <a:t> </a:t>
            </a:r>
          </a:p>
        </p:txBody>
      </p:sp>
      <p:sp>
        <p:nvSpPr>
          <p:cNvPr id="38" name="Google Shape;658;p42">
            <a:extLst>
              <a:ext uri="{FF2B5EF4-FFF2-40B4-BE49-F238E27FC236}">
                <a16:creationId xmlns:a16="http://schemas.microsoft.com/office/drawing/2014/main" id="{C60BC408-C32D-BF5F-ECBA-70F1B1670993}"/>
              </a:ext>
            </a:extLst>
          </p:cNvPr>
          <p:cNvSpPr txBox="1">
            <a:spLocks/>
          </p:cNvSpPr>
          <p:nvPr/>
        </p:nvSpPr>
        <p:spPr>
          <a:xfrm>
            <a:off x="3370737" y="4309036"/>
            <a:ext cx="4267168" cy="577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171450" lvl="0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lvl="1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lvl="2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lvl="3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lvl="4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lvl="5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lvl="6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lvl="7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lvl="8" indent="-17145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</a:pPr>
            <a:r>
              <a:rPr lang="en-US" sz="2000" dirty="0">
                <a:latin typeface="+mj-lt"/>
              </a:rPr>
              <a:t>Quantity Surveying and Cost Estimation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738A2B37-AFFB-515A-0614-575F5E0D2E9E}"/>
              </a:ext>
            </a:extLst>
          </p:cNvPr>
          <p:cNvSpPr txBox="1">
            <a:spLocks/>
          </p:cNvSpPr>
          <p:nvPr/>
        </p:nvSpPr>
        <p:spPr>
          <a:xfrm>
            <a:off x="8807367" y="4803093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10" name="Google Shape;244;p38">
            <a:extLst>
              <a:ext uri="{FF2B5EF4-FFF2-40B4-BE49-F238E27FC236}">
                <a16:creationId xmlns:a16="http://schemas.microsoft.com/office/drawing/2014/main" id="{64725E33-93A2-57BE-ED12-5D9015DFE792}"/>
              </a:ext>
            </a:extLst>
          </p:cNvPr>
          <p:cNvSpPr txBox="1">
            <a:spLocks/>
          </p:cNvSpPr>
          <p:nvPr/>
        </p:nvSpPr>
        <p:spPr>
          <a:xfrm>
            <a:off x="284018" y="218209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Ubuntu"/>
              <a:buNone/>
              <a:defRPr sz="2200" b="1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Ubuntu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EB Garamond" panose="020B0604020202020204" charset="0"/>
              <a:ea typeface="EB Garamond" panose="020B0604020202020204" charset="0"/>
              <a:cs typeface="EB Garamond" panose="020B0604020202020204" charset="0"/>
              <a:sym typeface="Ubuntu"/>
            </a:endParaRPr>
          </a:p>
        </p:txBody>
      </p:sp>
      <p:sp>
        <p:nvSpPr>
          <p:cNvPr id="8" name="Google Shape;244;p38">
            <a:extLst>
              <a:ext uri="{FF2B5EF4-FFF2-40B4-BE49-F238E27FC236}">
                <a16:creationId xmlns:a16="http://schemas.microsoft.com/office/drawing/2014/main" id="{D59F78C2-B94A-2C5A-6AA8-9F862823E8B1}"/>
              </a:ext>
            </a:extLst>
          </p:cNvPr>
          <p:cNvSpPr txBox="1">
            <a:spLocks/>
          </p:cNvSpPr>
          <p:nvPr/>
        </p:nvSpPr>
        <p:spPr>
          <a:xfrm>
            <a:off x="2147150" y="108752"/>
            <a:ext cx="9144000" cy="913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 kern="12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Tx/>
            </a:pPr>
            <a:r>
              <a:rPr lang="en-US" sz="2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Design-Builder Simulation Result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4F2906-59C3-D606-BCA0-6BE92A20E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282" y="1386353"/>
            <a:ext cx="6172200" cy="2085975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01878187-7BFC-4561-4491-EE1151B9E3BE}"/>
              </a:ext>
            </a:extLst>
          </p:cNvPr>
          <p:cNvSpPr txBox="1">
            <a:spLocks/>
          </p:cNvSpPr>
          <p:nvPr/>
        </p:nvSpPr>
        <p:spPr>
          <a:xfrm>
            <a:off x="8309328" y="4530989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20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435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517743" y="780254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79A21ACB-802D-95A9-592B-C52CAAC57279}"/>
              </a:ext>
            </a:extLst>
          </p:cNvPr>
          <p:cNvSpPr txBox="1">
            <a:spLocks/>
          </p:cNvSpPr>
          <p:nvPr/>
        </p:nvSpPr>
        <p:spPr>
          <a:xfrm>
            <a:off x="553129" y="-142251"/>
            <a:ext cx="9144000" cy="913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 kern="12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Tx/>
            </a:pPr>
            <a:r>
              <a:rPr lang="en-US" sz="16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analysis for Basement 2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E9C1EE-4EC0-3A3B-7F11-AF599D15B873}"/>
              </a:ext>
            </a:extLst>
          </p:cNvPr>
          <p:cNvSpPr/>
          <p:nvPr/>
        </p:nvSpPr>
        <p:spPr>
          <a:xfrm>
            <a:off x="7165332" y="1624248"/>
            <a:ext cx="1618450" cy="576121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Before Modification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BE3E19E-863B-1824-9347-DB224654DA94}"/>
              </a:ext>
            </a:extLst>
          </p:cNvPr>
          <p:cNvSpPr/>
          <p:nvPr/>
        </p:nvSpPr>
        <p:spPr>
          <a:xfrm>
            <a:off x="553129" y="3417924"/>
            <a:ext cx="1456460" cy="696876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After Modification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5AED9F-57F0-FA2E-F62F-B9F5F8969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168" y="843361"/>
            <a:ext cx="4243786" cy="37911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F236A8-AEF6-C39A-4563-FFB91A5CE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232" y="3629190"/>
            <a:ext cx="853514" cy="2743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973300-EE0D-A700-00DF-7C88ABD6F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293" y="1826489"/>
            <a:ext cx="859611" cy="26824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D01CD4-86FD-6B4E-5CFF-7EC472ADA7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54218" y="4634475"/>
            <a:ext cx="2057400" cy="273844"/>
          </a:xfrm>
        </p:spPr>
        <p:txBody>
          <a:bodyPr/>
          <a:lstStyle/>
          <a:p>
            <a:fld id="{8E76C907-3A98-4E01-A0D3-B2488CB6162A}" type="slidenum">
              <a:rPr lang="ar-PS" sz="1400" b="1" smtClean="0">
                <a:solidFill>
                  <a:schemeClr val="tx1"/>
                </a:solidFill>
              </a:rPr>
              <a:pPr/>
              <a:t>21</a:t>
            </a:fld>
            <a:endParaRPr lang="ar-P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32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53112F2-61E9-235E-332C-00F04AB7F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6"/>
          <a:stretch/>
        </p:blipFill>
        <p:spPr bwMode="auto">
          <a:xfrm>
            <a:off x="3125899" y="2706548"/>
            <a:ext cx="5149883" cy="2181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79A21ACB-802D-95A9-592B-C52CAAC57279}"/>
              </a:ext>
            </a:extLst>
          </p:cNvPr>
          <p:cNvSpPr txBox="1">
            <a:spLocks/>
          </p:cNvSpPr>
          <p:nvPr/>
        </p:nvSpPr>
        <p:spPr>
          <a:xfrm>
            <a:off x="553129" y="-142251"/>
            <a:ext cx="9144000" cy="913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 kern="12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Tx/>
            </a:pPr>
            <a:r>
              <a:rPr lang="en-US" sz="16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analysis for Basement 2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E9C1EE-4EC0-3A3B-7F11-AF599D15B873}"/>
              </a:ext>
            </a:extLst>
          </p:cNvPr>
          <p:cNvSpPr/>
          <p:nvPr/>
        </p:nvSpPr>
        <p:spPr>
          <a:xfrm>
            <a:off x="6271476" y="949094"/>
            <a:ext cx="1618450" cy="576121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Before Modification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BE3E19E-863B-1824-9347-DB224654DA94}"/>
              </a:ext>
            </a:extLst>
          </p:cNvPr>
          <p:cNvSpPr/>
          <p:nvPr/>
        </p:nvSpPr>
        <p:spPr>
          <a:xfrm>
            <a:off x="977821" y="3417924"/>
            <a:ext cx="1456460" cy="696876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After Modification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1567D4-1AF2-844A-1246-DC61FA037E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1" b="1"/>
          <a:stretch/>
        </p:blipFill>
        <p:spPr bwMode="auto">
          <a:xfrm>
            <a:off x="404394" y="698100"/>
            <a:ext cx="4723765" cy="20084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E527BF4-6AB6-E723-CA16-2BD1933AA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1865" y="1114569"/>
            <a:ext cx="859611" cy="2682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369701-D1B4-0FD5-A01E-0B85954E1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6098" y="3629190"/>
            <a:ext cx="853514" cy="27434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C4B0D-0B82-3B61-9324-112F2A2B2D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18641" y="4613929"/>
            <a:ext cx="2057400" cy="273844"/>
          </a:xfrm>
        </p:spPr>
        <p:txBody>
          <a:bodyPr/>
          <a:lstStyle/>
          <a:p>
            <a:fld id="{8E76C907-3A98-4E01-A0D3-B2488CB6162A}" type="slidenum">
              <a:rPr lang="ar-PS" sz="1400" b="1" smtClean="0">
                <a:solidFill>
                  <a:schemeClr val="tx1"/>
                </a:solidFill>
              </a:rPr>
              <a:pPr/>
              <a:t>22</a:t>
            </a:fld>
            <a:endParaRPr lang="ar-P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18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DBBEA46-30DA-5207-7189-C7D18CB6B3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1"/>
          <a:stretch/>
        </p:blipFill>
        <p:spPr bwMode="auto">
          <a:xfrm>
            <a:off x="3128512" y="2815336"/>
            <a:ext cx="5309289" cy="22184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79A21ACB-802D-95A9-592B-C52CAAC57279}"/>
              </a:ext>
            </a:extLst>
          </p:cNvPr>
          <p:cNvSpPr txBox="1">
            <a:spLocks/>
          </p:cNvSpPr>
          <p:nvPr/>
        </p:nvSpPr>
        <p:spPr>
          <a:xfrm>
            <a:off x="553129" y="-142251"/>
            <a:ext cx="9144000" cy="913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 kern="12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Tx/>
            </a:pPr>
            <a:r>
              <a:rPr lang="en-US" sz="16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analysis for Ground floor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E9C1EE-4EC0-3A3B-7F11-AF599D15B873}"/>
              </a:ext>
            </a:extLst>
          </p:cNvPr>
          <p:cNvSpPr/>
          <p:nvPr/>
        </p:nvSpPr>
        <p:spPr>
          <a:xfrm>
            <a:off x="6271476" y="949094"/>
            <a:ext cx="1618450" cy="576121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Before Modification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BE3E19E-863B-1824-9347-DB224654DA94}"/>
              </a:ext>
            </a:extLst>
          </p:cNvPr>
          <p:cNvSpPr/>
          <p:nvPr/>
        </p:nvSpPr>
        <p:spPr>
          <a:xfrm>
            <a:off x="977821" y="3417924"/>
            <a:ext cx="1456460" cy="696876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After Modification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365C73-60B0-B881-4990-0DA082A586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" t="26899" b="1640"/>
          <a:stretch/>
        </p:blipFill>
        <p:spPr bwMode="auto">
          <a:xfrm>
            <a:off x="480163" y="705294"/>
            <a:ext cx="4884420" cy="21431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6EE7324-2094-EB2C-0126-F5697304C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281" y="3629218"/>
            <a:ext cx="853514" cy="2743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5E91C5-B971-67C3-4D06-C8DC434B6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4329" y="1180856"/>
            <a:ext cx="859611" cy="2682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4E94E-F21D-7B45-F810-6A3F874677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69690" y="4568780"/>
            <a:ext cx="2057400" cy="273844"/>
          </a:xfrm>
        </p:spPr>
        <p:txBody>
          <a:bodyPr/>
          <a:lstStyle/>
          <a:p>
            <a:fld id="{8E76C907-3A98-4E01-A0D3-B2488CB6162A}" type="slidenum">
              <a:rPr lang="ar-PS" sz="1400" b="1" smtClean="0">
                <a:solidFill>
                  <a:schemeClr val="tx1"/>
                </a:solidFill>
              </a:rPr>
              <a:pPr/>
              <a:t>23</a:t>
            </a:fld>
            <a:endParaRPr lang="ar-P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65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row: Right 13">
            <a:extLst>
              <a:ext uri="{FF2B5EF4-FFF2-40B4-BE49-F238E27FC236}">
                <a16:creationId xmlns:a16="http://schemas.microsoft.com/office/drawing/2014/main" id="{4C4B3178-5308-104A-FCDE-462168E29780}"/>
              </a:ext>
            </a:extLst>
          </p:cNvPr>
          <p:cNvSpPr/>
          <p:nvPr/>
        </p:nvSpPr>
        <p:spPr>
          <a:xfrm rot="10800000" flipH="1">
            <a:off x="1868157" y="3426610"/>
            <a:ext cx="837147" cy="236713"/>
          </a:xfrm>
          <a:prstGeom prst="rightArrow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BC08D4-71ED-25F9-8D64-88CFA2417D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07"/>
          <a:stretch/>
        </p:blipFill>
        <p:spPr>
          <a:xfrm>
            <a:off x="2705304" y="2571532"/>
            <a:ext cx="5752081" cy="243861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79A21ACB-802D-95A9-592B-C52CAAC57279}"/>
              </a:ext>
            </a:extLst>
          </p:cNvPr>
          <p:cNvSpPr txBox="1">
            <a:spLocks/>
          </p:cNvSpPr>
          <p:nvPr/>
        </p:nvSpPr>
        <p:spPr>
          <a:xfrm>
            <a:off x="553129" y="-142251"/>
            <a:ext cx="9144000" cy="913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 kern="12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FontTx/>
            </a:pPr>
            <a:r>
              <a:rPr lang="en-US" sz="16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analysis for Ground floor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961EA6-6BDE-7155-773E-31721044AE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7" b="3468"/>
          <a:stretch/>
        </p:blipFill>
        <p:spPr bwMode="auto">
          <a:xfrm>
            <a:off x="542390" y="742697"/>
            <a:ext cx="4785712" cy="2034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E9C1EE-4EC0-3A3B-7F11-AF599D15B873}"/>
              </a:ext>
            </a:extLst>
          </p:cNvPr>
          <p:cNvSpPr/>
          <p:nvPr/>
        </p:nvSpPr>
        <p:spPr>
          <a:xfrm>
            <a:off x="6271476" y="949094"/>
            <a:ext cx="1618450" cy="576121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Before Modification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BE3E19E-863B-1824-9347-DB224654DA94}"/>
              </a:ext>
            </a:extLst>
          </p:cNvPr>
          <p:cNvSpPr/>
          <p:nvPr/>
        </p:nvSpPr>
        <p:spPr>
          <a:xfrm>
            <a:off x="463176" y="3196529"/>
            <a:ext cx="1456460" cy="696876"/>
          </a:xfrm>
          <a:prstGeom prst="roundRect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After Modification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C3743F4-73EC-2318-C975-BA3E048E5A69}"/>
              </a:ext>
            </a:extLst>
          </p:cNvPr>
          <p:cNvSpPr/>
          <p:nvPr/>
        </p:nvSpPr>
        <p:spPr>
          <a:xfrm flipH="1">
            <a:off x="5434329" y="1118798"/>
            <a:ext cx="837147" cy="236713"/>
          </a:xfrm>
          <a:prstGeom prst="rightArrow">
            <a:avLst/>
          </a:prstGeom>
          <a:solidFill>
            <a:srgbClr val="FCC4D4"/>
          </a:solidFill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ACE56A-D67B-A743-0E51-5BEDA3EA94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91817" y="4651447"/>
            <a:ext cx="2057400" cy="273844"/>
          </a:xfrm>
        </p:spPr>
        <p:txBody>
          <a:bodyPr/>
          <a:lstStyle/>
          <a:p>
            <a:fld id="{8E76C907-3A98-4E01-A0D3-B2488CB6162A}" type="slidenum">
              <a:rPr lang="ar-PS" sz="1400" b="1" smtClean="0">
                <a:solidFill>
                  <a:schemeClr val="tx1"/>
                </a:solidFill>
              </a:rPr>
              <a:pPr/>
              <a:t>24</a:t>
            </a:fld>
            <a:endParaRPr lang="ar-P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154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10" name="Google Shape;244;p38">
            <a:extLst>
              <a:ext uri="{FF2B5EF4-FFF2-40B4-BE49-F238E27FC236}">
                <a16:creationId xmlns:a16="http://schemas.microsoft.com/office/drawing/2014/main" id="{64725E33-93A2-57BE-ED12-5D9015DFE792}"/>
              </a:ext>
            </a:extLst>
          </p:cNvPr>
          <p:cNvSpPr txBox="1">
            <a:spLocks/>
          </p:cNvSpPr>
          <p:nvPr/>
        </p:nvSpPr>
        <p:spPr>
          <a:xfrm>
            <a:off x="-3546390" y="-11550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Ubuntu"/>
              <a:buNone/>
              <a:defRPr sz="2200" b="1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odoni"/>
              <a:buNone/>
              <a:defRPr sz="2400" b="1" i="0" u="none" strike="noStrike" cap="none">
                <a:solidFill>
                  <a:schemeClr val="dk1"/>
                </a:solidFill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200"/>
              <a:buFont typeface="Ubuntu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  <a:sym typeface="Ubuntu"/>
              </a:rPr>
              <a:t>Shading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41E9CA-7B84-34C7-6C76-7CAC3C326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844" y="742697"/>
            <a:ext cx="3733729" cy="21002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07D4D0-A053-4AC3-F0C8-13145E5E2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88" y="761571"/>
            <a:ext cx="3733728" cy="21002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D75149-6840-1B1E-45DE-DAAB1F686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470" y="2936315"/>
            <a:ext cx="3101196" cy="19375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6A9A42-F604-F966-1DDD-B28650521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2475" y="2936315"/>
            <a:ext cx="3458465" cy="1895579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9728BE37-B60A-627C-8C2C-BBB157F2BD17}"/>
              </a:ext>
            </a:extLst>
          </p:cNvPr>
          <p:cNvSpPr txBox="1">
            <a:spLocks/>
          </p:cNvSpPr>
          <p:nvPr/>
        </p:nvSpPr>
        <p:spPr>
          <a:xfrm>
            <a:off x="8422534" y="4558050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25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670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720034" y="20588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CC4D4"/>
                </a:solidFill>
              </a:rPr>
              <a:t>03</a:t>
            </a:r>
            <a:endParaRPr dirty="0">
              <a:solidFill>
                <a:srgbClr val="FCC4D4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165006" y="854525"/>
            <a:ext cx="511514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/>
              <a:t>Structural Aspects</a:t>
            </a:r>
            <a:endParaRPr sz="3600" dirty="0"/>
          </a:p>
        </p:txBody>
      </p:sp>
      <p:sp>
        <p:nvSpPr>
          <p:cNvPr id="279" name="Google Shape;279;p38"/>
          <p:cNvSpPr/>
          <p:nvPr/>
        </p:nvSpPr>
        <p:spPr>
          <a:xfrm>
            <a:off x="245491" y="2571850"/>
            <a:ext cx="4638300" cy="2571650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384964" y="2260676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Structural System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Structural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Seismic Design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Seismic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Design &amp; Details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2000FC-7796-4BE7-8E85-A7F90CD1C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76"/>
          <a:stretch/>
        </p:blipFill>
        <p:spPr>
          <a:xfrm>
            <a:off x="6221614" y="30180"/>
            <a:ext cx="2922386" cy="1728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0AA344-F9B2-77EF-D5D3-39944B6272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6" b="6130"/>
          <a:stretch/>
        </p:blipFill>
        <p:spPr bwMode="auto">
          <a:xfrm>
            <a:off x="4883791" y="1664230"/>
            <a:ext cx="3518269" cy="196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AE0013-858E-DD4B-BCAD-F4009AA812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402" b="5668"/>
          <a:stretch/>
        </p:blipFill>
        <p:spPr>
          <a:xfrm>
            <a:off x="6109854" y="3479270"/>
            <a:ext cx="3034146" cy="170374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3B316AF-E432-A5D0-8B85-267F73BC1247}"/>
              </a:ext>
            </a:extLst>
          </p:cNvPr>
          <p:cNvSpPr/>
          <p:nvPr/>
        </p:nvSpPr>
        <p:spPr>
          <a:xfrm>
            <a:off x="4883791" y="3595604"/>
            <a:ext cx="1337823" cy="686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P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0F4926-53AF-082F-DD2B-EEE825856B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0008" y="4908381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1569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1">
            <a:extLst>
              <a:ext uri="{FF2B5EF4-FFF2-40B4-BE49-F238E27FC236}">
                <a16:creationId xmlns:a16="http://schemas.microsoft.com/office/drawing/2014/main" id="{EA1F8258-98A9-1805-3F19-05CE758D66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49" y="928840"/>
            <a:ext cx="7924514" cy="42146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60218" y="424734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Blocks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057FE8-0A6B-5B7F-E18D-C3DD4F82DC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631651" y="4591772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30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41736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118546-4DAE-AA3E-99B7-89A950EE54C5}"/>
              </a:ext>
            </a:extLst>
          </p:cNvPr>
          <p:cNvSpPr txBox="1"/>
          <p:nvPr/>
        </p:nvSpPr>
        <p:spPr>
          <a:xfrm>
            <a:off x="521131" y="1409326"/>
            <a:ext cx="484531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The following codes were used in the structural design: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</a:schemeClr>
              </a:solidFill>
              <a:latin typeface="+mn-lt"/>
              <a:ea typeface="EB Garamond" panose="020B0604020202020204" charset="0"/>
              <a:cs typeface="EB Garamond" panose="020B060402020202020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The American concrete institute code ACI 318 for reinforced concrete design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ea typeface="EB Garamond" panose="020B0604020202020204" charset="0"/>
                <a:cs typeface="Times New Roman" panose="02020603050405020304" pitchFamily="18" charset="0"/>
              </a:rPr>
              <a:t>Uniform Building Code -UBC-97 for seismic design and load combinations.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4B7CB6-79C7-E769-4DA5-DCAEDFB0FA38}"/>
              </a:ext>
            </a:extLst>
          </p:cNvPr>
          <p:cNvSpPr/>
          <p:nvPr/>
        </p:nvSpPr>
        <p:spPr>
          <a:xfrm>
            <a:off x="5409127" y="1670937"/>
            <a:ext cx="4572000" cy="16509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Dead load (From ETABS)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SID= 4 KN/m</a:t>
            </a:r>
            <a:r>
              <a:rPr lang="en-GB" sz="1200" baseline="30000" dirty="0"/>
              <a:t>2</a:t>
            </a:r>
            <a:endParaRPr lang="en-GB" sz="1200" dirty="0"/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Live Loads = 5 KN/m</a:t>
            </a:r>
            <a:r>
              <a:rPr lang="en-GB" sz="1200" baseline="30000" dirty="0"/>
              <a:t>2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472ED5-FF8C-0B19-DC3E-0EE60D8C837D}"/>
              </a:ext>
            </a:extLst>
          </p:cNvPr>
          <p:cNvCxnSpPr/>
          <p:nvPr/>
        </p:nvCxnSpPr>
        <p:spPr>
          <a:xfrm>
            <a:off x="5379320" y="1173383"/>
            <a:ext cx="12879" cy="3303431"/>
          </a:xfrm>
          <a:prstGeom prst="line">
            <a:avLst/>
          </a:prstGeom>
          <a:ln w="57150">
            <a:solidFill>
              <a:srgbClr val="F76F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426783C-AB8F-C981-3474-D16199B8EF10}"/>
              </a:ext>
            </a:extLst>
          </p:cNvPr>
          <p:cNvSpPr txBox="1"/>
          <p:nvPr/>
        </p:nvSpPr>
        <p:spPr>
          <a:xfrm>
            <a:off x="5671049" y="1316197"/>
            <a:ext cx="124585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Load effect :</a:t>
            </a:r>
            <a:endParaRPr lang="ar-SA" dirty="0"/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C8C78EBD-6811-01B9-E827-FAF7B957D762}"/>
              </a:ext>
            </a:extLst>
          </p:cNvPr>
          <p:cNvSpPr txBox="1">
            <a:spLocks/>
          </p:cNvSpPr>
          <p:nvPr/>
        </p:nvSpPr>
        <p:spPr>
          <a:xfrm>
            <a:off x="8306547" y="4618623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28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11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A4E3B0-CFD0-EA13-E853-A8518B16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1" t="1532" r="1374" b="1532"/>
          <a:stretch/>
        </p:blipFill>
        <p:spPr>
          <a:xfrm>
            <a:off x="1090298" y="860421"/>
            <a:ext cx="7540337" cy="400598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39251F-C84D-95CF-37FD-581F47B35644}"/>
              </a:ext>
            </a:extLst>
          </p:cNvPr>
          <p:cNvSpPr/>
          <p:nvPr/>
        </p:nvSpPr>
        <p:spPr>
          <a:xfrm>
            <a:off x="360218" y="524977"/>
            <a:ext cx="2802082" cy="12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en-GB" dirty="0">
                <a:solidFill>
                  <a:schemeClr val="tx1"/>
                </a:solidFill>
                <a:cs typeface="+mj-cs"/>
              </a:rPr>
              <a:t>Basement three floor </a:t>
            </a:r>
            <a:br>
              <a:rPr lang="en-GB" dirty="0">
                <a:solidFill>
                  <a:schemeClr val="tx1"/>
                </a:solidFill>
                <a:cs typeface="+mj-cs"/>
              </a:rPr>
            </a:br>
            <a:r>
              <a:rPr lang="en-GB" dirty="0">
                <a:solidFill>
                  <a:schemeClr val="tx1"/>
                </a:solidFill>
                <a:cs typeface="+mj-cs"/>
              </a:rPr>
              <a:t>Column Distribution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CDC60-995D-3A81-88A3-E068A0C08F7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47532" y="462347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29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44391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775036" y="2601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CC4D4"/>
                </a:solidFill>
              </a:rPr>
              <a:t>01</a:t>
            </a:r>
            <a:endParaRPr dirty="0">
              <a:solidFill>
                <a:srgbClr val="FCC4D4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136748" y="1023050"/>
            <a:ext cx="4125113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250000"/>
              </a:lnSpc>
              <a:buClr>
                <a:schemeClr val="dk1"/>
              </a:buClr>
              <a:buSzPts val="1100"/>
            </a:pPr>
            <a:r>
              <a:rPr lang="en-US" sz="4000" dirty="0"/>
              <a:t>Introduction</a:t>
            </a:r>
            <a:endParaRPr lang="ar-JO" sz="4000" dirty="0"/>
          </a:p>
        </p:txBody>
      </p:sp>
      <p:sp>
        <p:nvSpPr>
          <p:cNvPr id="279" name="Google Shape;279;p38"/>
          <p:cNvSpPr/>
          <p:nvPr/>
        </p:nvSpPr>
        <p:spPr>
          <a:xfrm>
            <a:off x="0" y="2529841"/>
            <a:ext cx="4579414" cy="2613660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36748" y="2614900"/>
            <a:ext cx="384990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250000"/>
              </a:lnSpc>
              <a:buClr>
                <a:schemeClr val="dk1"/>
              </a:buClr>
              <a:buSzPts val="1100"/>
            </a:pPr>
            <a:endParaRPr lang="ar-JO" dirty="0"/>
          </a:p>
          <a:p>
            <a:pPr marL="0" indent="0">
              <a:lnSpc>
                <a:spcPct val="250000"/>
              </a:lnSpc>
              <a:buClr>
                <a:schemeClr val="dk1"/>
              </a:buClr>
              <a:buSzPts val="1100"/>
            </a:pPr>
            <a:endParaRPr lang="ar-JO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985EE-7C9D-8463-75A6-C0530FAA6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5981" y="1684550"/>
            <a:ext cx="5468950" cy="307628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4FD450-B20F-122E-D293-36225EA22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37531" y="4814849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6251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700050-98AB-CC0D-4D4C-125ADB710D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1"/>
          <a:stretch/>
        </p:blipFill>
        <p:spPr>
          <a:xfrm>
            <a:off x="1065355" y="1120209"/>
            <a:ext cx="7245927" cy="385097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39251F-C84D-95CF-37FD-581F47B35644}"/>
              </a:ext>
            </a:extLst>
          </p:cNvPr>
          <p:cNvSpPr/>
          <p:nvPr/>
        </p:nvSpPr>
        <p:spPr>
          <a:xfrm>
            <a:off x="335973" y="593796"/>
            <a:ext cx="4274127" cy="617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en-GB" dirty="0">
                <a:solidFill>
                  <a:schemeClr val="tx1"/>
                </a:solidFill>
                <a:cs typeface="+mj-cs"/>
              </a:rPr>
              <a:t>Basement two floor Column Distribution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D2D2A0-0F5A-739E-5DA0-F4C18C1D666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47532" y="462347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30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40250269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18DF42-812C-4182-0CA0-E51D7AD0C0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9" r="4546"/>
          <a:stretch/>
        </p:blipFill>
        <p:spPr>
          <a:xfrm>
            <a:off x="762069" y="1127685"/>
            <a:ext cx="7422572" cy="392124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39251F-C84D-95CF-37FD-581F47B35644}"/>
              </a:ext>
            </a:extLst>
          </p:cNvPr>
          <p:cNvSpPr/>
          <p:nvPr/>
        </p:nvSpPr>
        <p:spPr>
          <a:xfrm>
            <a:off x="335973" y="593796"/>
            <a:ext cx="1853045" cy="126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en-GB" dirty="0">
                <a:solidFill>
                  <a:schemeClr val="tx1"/>
                </a:solidFill>
                <a:cs typeface="+mj-cs"/>
              </a:rPr>
              <a:t>Basement one floor</a:t>
            </a:r>
            <a:br>
              <a:rPr lang="en-GB" dirty="0">
                <a:solidFill>
                  <a:schemeClr val="tx1"/>
                </a:solidFill>
                <a:cs typeface="+mj-cs"/>
              </a:rPr>
            </a:br>
            <a:r>
              <a:rPr lang="en-GB" dirty="0">
                <a:solidFill>
                  <a:schemeClr val="tx1"/>
                </a:solidFill>
                <a:cs typeface="+mj-cs"/>
              </a:rPr>
              <a:t> Column Distribution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CE5845-F0D0-79FF-3AD0-DE5BDC98C77D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0943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31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374029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52091" y="902759"/>
            <a:ext cx="223569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1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A12A45-BF99-E9FF-247A-A3ECB615C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436" y="1711174"/>
            <a:ext cx="4835236" cy="27092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4B2809-E35A-2F3E-83F0-D592E83DBE7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32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312252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452091" y="462645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52091" y="902759"/>
            <a:ext cx="233267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1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Equilibrium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C28AF7-40C4-4555-5ED9-0A64FA60B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753645"/>
              </p:ext>
            </p:extLst>
          </p:nvPr>
        </p:nvGraphicFramePr>
        <p:xfrm>
          <a:off x="1544782" y="1974273"/>
          <a:ext cx="5722953" cy="1317568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440924">
                  <a:extLst>
                    <a:ext uri="{9D8B030D-6E8A-4147-A177-3AD203B41FA5}">
                      <a16:colId xmlns:a16="http://schemas.microsoft.com/office/drawing/2014/main" val="2645764159"/>
                    </a:ext>
                  </a:extLst>
                </a:gridCol>
                <a:gridCol w="1440924">
                  <a:extLst>
                    <a:ext uri="{9D8B030D-6E8A-4147-A177-3AD203B41FA5}">
                      <a16:colId xmlns:a16="http://schemas.microsoft.com/office/drawing/2014/main" val="3813182126"/>
                    </a:ext>
                  </a:extLst>
                </a:gridCol>
                <a:gridCol w="1440924">
                  <a:extLst>
                    <a:ext uri="{9D8B030D-6E8A-4147-A177-3AD203B41FA5}">
                      <a16:colId xmlns:a16="http://schemas.microsoft.com/office/drawing/2014/main" val="3414585599"/>
                    </a:ext>
                  </a:extLst>
                </a:gridCol>
                <a:gridCol w="1400181">
                  <a:extLst>
                    <a:ext uri="{9D8B030D-6E8A-4147-A177-3AD203B41FA5}">
                      <a16:colId xmlns:a16="http://schemas.microsoft.com/office/drawing/2014/main" val="1614870055"/>
                    </a:ext>
                  </a:extLst>
                </a:gridCol>
              </a:tblGrid>
              <a:tr h="329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Load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Manual calculation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ETABs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Error (%)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573358"/>
                  </a:ext>
                </a:extLst>
              </a:tr>
              <a:tr h="329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Dead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18194.088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18425.338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1.2%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590997"/>
                  </a:ext>
                </a:extLst>
              </a:tr>
              <a:tr h="329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Live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9850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9851.2581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0.005%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766500"/>
                  </a:ext>
                </a:extLst>
              </a:tr>
              <a:tr h="329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20222.51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20222.5112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0.0%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87817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F19420-ED27-48FA-6D3B-913294B9781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533864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33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6130357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31309" y="710469"/>
            <a:ext cx="37943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1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Internal forces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14436" y="2725710"/>
            <a:ext cx="37943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0FDC12E-CF72-C02A-F093-678DA72F9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191899"/>
              </p:ext>
            </p:extLst>
          </p:nvPr>
        </p:nvGraphicFramePr>
        <p:xfrm>
          <a:off x="1607127" y="1771089"/>
          <a:ext cx="5840975" cy="869912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53091">
                  <a:extLst>
                    <a:ext uri="{9D8B030D-6E8A-4147-A177-3AD203B41FA5}">
                      <a16:colId xmlns:a16="http://schemas.microsoft.com/office/drawing/2014/main" val="2226436877"/>
                    </a:ext>
                  </a:extLst>
                </a:gridCol>
                <a:gridCol w="1723854">
                  <a:extLst>
                    <a:ext uri="{9D8B030D-6E8A-4147-A177-3AD203B41FA5}">
                      <a16:colId xmlns:a16="http://schemas.microsoft.com/office/drawing/2014/main" val="2764418201"/>
                    </a:ext>
                  </a:extLst>
                </a:gridCol>
                <a:gridCol w="1819099">
                  <a:extLst>
                    <a:ext uri="{9D8B030D-6E8A-4147-A177-3AD203B41FA5}">
                      <a16:colId xmlns:a16="http://schemas.microsoft.com/office/drawing/2014/main" val="664023433"/>
                    </a:ext>
                  </a:extLst>
                </a:gridCol>
                <a:gridCol w="1244931">
                  <a:extLst>
                    <a:ext uri="{9D8B030D-6E8A-4147-A177-3AD203B41FA5}">
                      <a16:colId xmlns:a16="http://schemas.microsoft.com/office/drawing/2014/main" val="747892767"/>
                    </a:ext>
                  </a:extLst>
                </a:gridCol>
              </a:tblGrid>
              <a:tr h="217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Column type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Calculated axial load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Axial load from ETABS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Difference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8702448"/>
                  </a:ext>
                </a:extLst>
              </a:tr>
              <a:tr h="217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Edge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2589.39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2566.790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1255643"/>
                  </a:ext>
                </a:extLst>
              </a:tr>
              <a:tr h="217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Corner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354.87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356.98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0.5%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5549074"/>
                  </a:ext>
                </a:extLst>
              </a:tr>
              <a:tr h="217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Middle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597.51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610.27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2.0%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510475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8CA04AF-A4D6-9105-2D26-74FB258756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585669"/>
              </p:ext>
            </p:extLst>
          </p:nvPr>
        </p:nvGraphicFramePr>
        <p:xfrm>
          <a:off x="1607127" y="3393516"/>
          <a:ext cx="5879075" cy="779259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503811">
                  <a:extLst>
                    <a:ext uri="{9D8B030D-6E8A-4147-A177-3AD203B41FA5}">
                      <a16:colId xmlns:a16="http://schemas.microsoft.com/office/drawing/2014/main" val="97640653"/>
                    </a:ext>
                  </a:extLst>
                </a:gridCol>
                <a:gridCol w="1686251">
                  <a:extLst>
                    <a:ext uri="{9D8B030D-6E8A-4147-A177-3AD203B41FA5}">
                      <a16:colId xmlns:a16="http://schemas.microsoft.com/office/drawing/2014/main" val="2969510244"/>
                    </a:ext>
                  </a:extLst>
                </a:gridCol>
                <a:gridCol w="1405981">
                  <a:extLst>
                    <a:ext uri="{9D8B030D-6E8A-4147-A177-3AD203B41FA5}">
                      <a16:colId xmlns:a16="http://schemas.microsoft.com/office/drawing/2014/main" val="1321768482"/>
                    </a:ext>
                  </a:extLst>
                </a:gridCol>
                <a:gridCol w="1283032">
                  <a:extLst>
                    <a:ext uri="{9D8B030D-6E8A-4147-A177-3AD203B41FA5}">
                      <a16:colId xmlns:a16="http://schemas.microsoft.com/office/drawing/2014/main" val="4160982241"/>
                    </a:ext>
                  </a:extLst>
                </a:gridCol>
              </a:tblGrid>
              <a:tr h="259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beams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Calculated moment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ETABs moment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Difference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8419390"/>
                  </a:ext>
                </a:extLst>
              </a:tr>
              <a:tr h="259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Main beam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380.34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377.115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0.85%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5501459"/>
                  </a:ext>
                </a:extLst>
              </a:tr>
              <a:tr h="259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Secondary beam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270.81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267.7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1.16%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4105228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F34033-16B3-641D-0B68-87BC6BB6AE07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44886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34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2873121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EF8927D-B41C-70F0-0FA0-14A7F5651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070" y="1203929"/>
            <a:ext cx="4835235" cy="3481648"/>
          </a:xfrm>
          <a:prstGeom prst="rect">
            <a:avLst/>
          </a:prstGeom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403746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52091" y="902759"/>
            <a:ext cx="223569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2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F0D893-CA3D-DF1E-6064-B58A7DC8D524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8748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35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9604357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52091" y="902759"/>
            <a:ext cx="233267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2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Equilibrium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F05698-1C6A-735F-EF11-CA6BA1B3A4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876380"/>
              </p:ext>
            </p:extLst>
          </p:nvPr>
        </p:nvGraphicFramePr>
        <p:xfrm>
          <a:off x="1674950" y="2058496"/>
          <a:ext cx="5794099" cy="1225032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458837">
                  <a:extLst>
                    <a:ext uri="{9D8B030D-6E8A-4147-A177-3AD203B41FA5}">
                      <a16:colId xmlns:a16="http://schemas.microsoft.com/office/drawing/2014/main" val="505040518"/>
                    </a:ext>
                  </a:extLst>
                </a:gridCol>
                <a:gridCol w="1458837">
                  <a:extLst>
                    <a:ext uri="{9D8B030D-6E8A-4147-A177-3AD203B41FA5}">
                      <a16:colId xmlns:a16="http://schemas.microsoft.com/office/drawing/2014/main" val="301924178"/>
                    </a:ext>
                  </a:extLst>
                </a:gridCol>
                <a:gridCol w="1458837">
                  <a:extLst>
                    <a:ext uri="{9D8B030D-6E8A-4147-A177-3AD203B41FA5}">
                      <a16:colId xmlns:a16="http://schemas.microsoft.com/office/drawing/2014/main" val="2252732781"/>
                    </a:ext>
                  </a:extLst>
                </a:gridCol>
                <a:gridCol w="1417588">
                  <a:extLst>
                    <a:ext uri="{9D8B030D-6E8A-4147-A177-3AD203B41FA5}">
                      <a16:colId xmlns:a16="http://schemas.microsoft.com/office/drawing/2014/main" val="2382201895"/>
                    </a:ext>
                  </a:extLst>
                </a:gridCol>
              </a:tblGrid>
              <a:tr h="3062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Load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Manual calculation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ETABs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Error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3470150"/>
                  </a:ext>
                </a:extLst>
              </a:tr>
              <a:tr h="3062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24145.6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23775.59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1.5%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951672"/>
                  </a:ext>
                </a:extLst>
              </a:tr>
              <a:tr h="3062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Live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10326.85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10301.54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0.24%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6208661"/>
                  </a:ext>
                </a:extLst>
              </a:tr>
              <a:tr h="3062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SID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22763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22763.71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825154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60C461-7290-EE14-DB27-79FCB2BA5ACF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20547" y="457783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36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3093660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31309" y="710469"/>
            <a:ext cx="37943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2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Internal forces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14436" y="2725710"/>
            <a:ext cx="37943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319DBF-51F8-A1CA-50B2-B8D537205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918354"/>
              </p:ext>
            </p:extLst>
          </p:nvPr>
        </p:nvGraphicFramePr>
        <p:xfrm>
          <a:off x="1968428" y="1942114"/>
          <a:ext cx="5607050" cy="668528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56005">
                  <a:extLst>
                    <a:ext uri="{9D8B030D-6E8A-4147-A177-3AD203B41FA5}">
                      <a16:colId xmlns:a16="http://schemas.microsoft.com/office/drawing/2014/main" val="327023838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19744948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1211358708"/>
                    </a:ext>
                  </a:extLst>
                </a:gridCol>
                <a:gridCol w="1218565">
                  <a:extLst>
                    <a:ext uri="{9D8B030D-6E8A-4147-A177-3AD203B41FA5}">
                      <a16:colId xmlns:a16="http://schemas.microsoft.com/office/drawing/2014/main" val="1124758344"/>
                    </a:ext>
                  </a:extLst>
                </a:gridCol>
              </a:tblGrid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Column type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Calculated axial load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Axial load from ETABS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Difference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995493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Edge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417.03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451.65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7.6%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053210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Corner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129.35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126.69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0.5%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7005328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Middle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1645.42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1719.37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4.3%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775446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431D28F-1014-EEBA-5509-8C4E38591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338142"/>
              </p:ext>
            </p:extLst>
          </p:nvPr>
        </p:nvGraphicFramePr>
        <p:xfrm>
          <a:off x="2014855" y="3285228"/>
          <a:ext cx="5560623" cy="785127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351040">
                  <a:extLst>
                    <a:ext uri="{9D8B030D-6E8A-4147-A177-3AD203B41FA5}">
                      <a16:colId xmlns:a16="http://schemas.microsoft.com/office/drawing/2014/main" val="2043810695"/>
                    </a:ext>
                  </a:extLst>
                </a:gridCol>
                <a:gridCol w="1673493">
                  <a:extLst>
                    <a:ext uri="{9D8B030D-6E8A-4147-A177-3AD203B41FA5}">
                      <a16:colId xmlns:a16="http://schemas.microsoft.com/office/drawing/2014/main" val="652800895"/>
                    </a:ext>
                  </a:extLst>
                </a:gridCol>
                <a:gridCol w="1268045">
                  <a:extLst>
                    <a:ext uri="{9D8B030D-6E8A-4147-A177-3AD203B41FA5}">
                      <a16:colId xmlns:a16="http://schemas.microsoft.com/office/drawing/2014/main" val="2049621667"/>
                    </a:ext>
                  </a:extLst>
                </a:gridCol>
                <a:gridCol w="1268045">
                  <a:extLst>
                    <a:ext uri="{9D8B030D-6E8A-4147-A177-3AD203B41FA5}">
                      <a16:colId xmlns:a16="http://schemas.microsoft.com/office/drawing/2014/main" val="2825669297"/>
                    </a:ext>
                  </a:extLst>
                </a:gridCol>
              </a:tblGrid>
              <a:tr h="2617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beams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Calculated moment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ETABs moment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Difference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8104557"/>
                  </a:ext>
                </a:extLst>
              </a:tr>
              <a:tr h="2617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Main beam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374.88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391.355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4.2%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1776850"/>
                  </a:ext>
                </a:extLst>
              </a:tr>
              <a:tr h="2617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Secondary beam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346.725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337.68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2.6%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48111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CA513-AB44-5417-206F-CE9D96A9D611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3293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37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547241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52091" y="902759"/>
            <a:ext cx="223569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3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4C6570-A3AB-6B9A-A721-BFCE061DCEE2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4938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38</a:t>
            </a:fld>
            <a:endParaRPr lang="e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391014-9D34-FD68-2A08-ACDB8CDEDF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6"/>
          <a:stretch/>
        </p:blipFill>
        <p:spPr>
          <a:xfrm>
            <a:off x="1916373" y="1556732"/>
            <a:ext cx="5218318" cy="30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77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52091" y="902759"/>
            <a:ext cx="233267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3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Equilibrium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C69C83A-587F-D3F9-848F-AC90E99F9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637010"/>
              </p:ext>
            </p:extLst>
          </p:nvPr>
        </p:nvGraphicFramePr>
        <p:xfrm>
          <a:off x="1701554" y="1978585"/>
          <a:ext cx="6036209" cy="150810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113705">
                  <a:extLst>
                    <a:ext uri="{9D8B030D-6E8A-4147-A177-3AD203B41FA5}">
                      <a16:colId xmlns:a16="http://schemas.microsoft.com/office/drawing/2014/main" val="647930114"/>
                    </a:ext>
                  </a:extLst>
                </a:gridCol>
                <a:gridCol w="1925886">
                  <a:extLst>
                    <a:ext uri="{9D8B030D-6E8A-4147-A177-3AD203B41FA5}">
                      <a16:colId xmlns:a16="http://schemas.microsoft.com/office/drawing/2014/main" val="2459056728"/>
                    </a:ext>
                  </a:extLst>
                </a:gridCol>
                <a:gridCol w="1519795">
                  <a:extLst>
                    <a:ext uri="{9D8B030D-6E8A-4147-A177-3AD203B41FA5}">
                      <a16:colId xmlns:a16="http://schemas.microsoft.com/office/drawing/2014/main" val="1192690949"/>
                    </a:ext>
                  </a:extLst>
                </a:gridCol>
                <a:gridCol w="1476823">
                  <a:extLst>
                    <a:ext uri="{9D8B030D-6E8A-4147-A177-3AD203B41FA5}">
                      <a16:colId xmlns:a16="http://schemas.microsoft.com/office/drawing/2014/main" val="3009994798"/>
                    </a:ext>
                  </a:extLst>
                </a:gridCol>
              </a:tblGrid>
              <a:tr h="377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Load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Manual calculation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ETABs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Error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4971409"/>
                  </a:ext>
                </a:extLst>
              </a:tr>
              <a:tr h="377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Dead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37510.83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36737.5138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0.4%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6519888"/>
                  </a:ext>
                </a:extLst>
              </a:tr>
              <a:tr h="377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Live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11350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11360.8905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0.09%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9770990"/>
                  </a:ext>
                </a:extLst>
              </a:tr>
              <a:tr h="377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SID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14480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15036.38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1.05%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0643097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5C83F3-923F-A479-6008-724AD680BC3E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27318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39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496526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4">
            <a:extLst>
              <a:ext uri="{FF2B5EF4-FFF2-40B4-BE49-F238E27FC236}">
                <a16:creationId xmlns:a16="http://schemas.microsoft.com/office/drawing/2014/main" id="{71D6BB01-83E9-1A43-5BA5-F75C4B9307B2}"/>
              </a:ext>
            </a:extLst>
          </p:cNvPr>
          <p:cNvGrpSpPr/>
          <p:nvPr/>
        </p:nvGrpSpPr>
        <p:grpSpPr>
          <a:xfrm>
            <a:off x="0" y="0"/>
            <a:ext cx="1168400" cy="1947333"/>
            <a:chOff x="0" y="0"/>
            <a:chExt cx="628169" cy="3480856"/>
          </a:xfrm>
          <a:solidFill>
            <a:srgbClr val="FCC4D4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A85B3F2C-FD6E-9171-9186-E7C1419E241B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300" name="Google Shape;300;p41"/>
          <p:cNvSpPr txBox="1">
            <a:spLocks noGrp="1"/>
          </p:cNvSpPr>
          <p:nvPr>
            <p:ph type="title"/>
          </p:nvPr>
        </p:nvSpPr>
        <p:spPr>
          <a:xfrm>
            <a:off x="238939" y="289752"/>
            <a:ext cx="2934636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1">
              <a:lnSpc>
                <a:spcPct val="250000"/>
              </a:lnSpc>
              <a:buClr>
                <a:srgbClr val="434343"/>
              </a:buClr>
              <a:buSzPts val="1500"/>
            </a:pPr>
            <a:r>
              <a:rPr lang="en-US" sz="2000" b="1" cap="small" dirty="0">
                <a:solidFill>
                  <a:srgbClr val="434343"/>
                </a:solidFill>
                <a:latin typeface="Montserrat"/>
                <a:sym typeface="Montserrat"/>
              </a:rPr>
              <a:t>Project Description</a:t>
            </a:r>
            <a:endParaRPr lang="en-US" sz="2000" b="1" dirty="0">
              <a:solidFill>
                <a:srgbClr val="434343"/>
              </a:solidFill>
              <a:latin typeface="Montserrat"/>
              <a:sym typeface="Montserrat"/>
            </a:endParaRPr>
          </a:p>
        </p:txBody>
      </p:sp>
      <p:sp>
        <p:nvSpPr>
          <p:cNvPr id="301" name="Google Shape;301;p41"/>
          <p:cNvSpPr txBox="1">
            <a:spLocks noGrp="1"/>
          </p:cNvSpPr>
          <p:nvPr>
            <p:ph type="subTitle" idx="1"/>
          </p:nvPr>
        </p:nvSpPr>
        <p:spPr>
          <a:xfrm>
            <a:off x="5906" y="2279762"/>
            <a:ext cx="3060022" cy="19473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1400" dirty="0">
                <a:solidFill>
                  <a:schemeClr val="tx1"/>
                </a:solidFill>
              </a:rPr>
              <a:t>Location:</a:t>
            </a:r>
          </a:p>
          <a:p>
            <a:r>
              <a:rPr lang="en-US" sz="1400" dirty="0">
                <a:solidFill>
                  <a:schemeClr val="tx1"/>
                </a:solidFill>
              </a:rPr>
              <a:t>The site is located in Al-</a:t>
            </a:r>
            <a:r>
              <a:rPr lang="en-US" sz="1400" dirty="0" err="1">
                <a:solidFill>
                  <a:schemeClr val="tx1"/>
                </a:solidFill>
              </a:rPr>
              <a:t>Ma’ajeen</a:t>
            </a:r>
            <a:r>
              <a:rPr lang="en-US" sz="1400" dirty="0">
                <a:solidFill>
                  <a:schemeClr val="tx1"/>
                </a:solidFill>
              </a:rPr>
              <a:t> in Nablus, Palestine</a:t>
            </a:r>
          </a:p>
          <a:p>
            <a:r>
              <a:rPr lang="en-US" sz="1400" dirty="0">
                <a:solidFill>
                  <a:schemeClr val="tx1"/>
                </a:solidFill>
              </a:rPr>
              <a:t>Area = 4800m²</a:t>
            </a:r>
          </a:p>
          <a:p>
            <a:r>
              <a:rPr lang="en-US" sz="1400" dirty="0">
                <a:solidFill>
                  <a:schemeClr val="tx1"/>
                </a:solidFill>
              </a:rPr>
              <a:t>Three Streets surrounding school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303" name="Google Shape;303;p41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F2AB2D88-FC58-7A2B-C74F-767C36A63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9" t="20663" r="14146" b="8533"/>
          <a:stretch/>
        </p:blipFill>
        <p:spPr bwMode="auto">
          <a:xfrm>
            <a:off x="2934447" y="1431031"/>
            <a:ext cx="6182663" cy="330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2E9177-6DC2-4C6C-97CE-D6FFD686A7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6234" y="4736412"/>
            <a:ext cx="406521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569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31309" y="710469"/>
            <a:ext cx="37943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3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Internal forces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14436" y="2725710"/>
            <a:ext cx="379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8937BEF-F6BC-D900-3CFE-51E3798C3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669687"/>
              </p:ext>
            </p:extLst>
          </p:nvPr>
        </p:nvGraphicFramePr>
        <p:xfrm>
          <a:off x="1313824" y="1979444"/>
          <a:ext cx="6547845" cy="1336968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285020">
                  <a:extLst>
                    <a:ext uri="{9D8B030D-6E8A-4147-A177-3AD203B41FA5}">
                      <a16:colId xmlns:a16="http://schemas.microsoft.com/office/drawing/2014/main" val="3869681841"/>
                    </a:ext>
                  </a:extLst>
                </a:gridCol>
                <a:gridCol w="1826002">
                  <a:extLst>
                    <a:ext uri="{9D8B030D-6E8A-4147-A177-3AD203B41FA5}">
                      <a16:colId xmlns:a16="http://schemas.microsoft.com/office/drawing/2014/main" val="369964411"/>
                    </a:ext>
                  </a:extLst>
                </a:gridCol>
                <a:gridCol w="2040424">
                  <a:extLst>
                    <a:ext uri="{9D8B030D-6E8A-4147-A177-3AD203B41FA5}">
                      <a16:colId xmlns:a16="http://schemas.microsoft.com/office/drawing/2014/main" val="2583488725"/>
                    </a:ext>
                  </a:extLst>
                </a:gridCol>
                <a:gridCol w="1396399">
                  <a:extLst>
                    <a:ext uri="{9D8B030D-6E8A-4147-A177-3AD203B41FA5}">
                      <a16:colId xmlns:a16="http://schemas.microsoft.com/office/drawing/2014/main" val="929665987"/>
                    </a:ext>
                  </a:extLst>
                </a:gridCol>
              </a:tblGrid>
              <a:tr h="334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Column type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Calculated axial load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Axial load from ETABS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Difference (%)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3353375"/>
                  </a:ext>
                </a:extLst>
              </a:tr>
              <a:tr h="334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Edge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1527.3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1605.32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4.8%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766213"/>
                  </a:ext>
                </a:extLst>
              </a:tr>
              <a:tr h="334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Corner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1095.89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1185.13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7.5%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7113087"/>
                  </a:ext>
                </a:extLst>
              </a:tr>
              <a:tr h="334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Middle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4924.85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5329.32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7.5%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385422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D43C9C-79C7-C067-564F-8B3B193051C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40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5428012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443524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Seismic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86654" y="1090414"/>
            <a:ext cx="5262909" cy="4072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City of structure: Nablus</a:t>
            </a:r>
          </a:p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zone 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2B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which has a seismic zone factor of 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0.20.</a:t>
            </a:r>
            <a:endParaRPr lang="en-US" sz="1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Soil profile type of very dense soil and soft rock (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Sc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).</a:t>
            </a:r>
            <a:endParaRPr lang="en-US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Seismic importance factor of 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1.5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en-US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Building frame concrete system 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R 5.5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en-US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Ca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of 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0.24.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en-US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sz="1400" b="1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Cv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of </a:t>
            </a:r>
            <a:r>
              <a:rPr lang="en-US" sz="1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0.32.</a:t>
            </a:r>
            <a:endParaRPr lang="en-US" sz="1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175824-79DF-628E-4B1D-D55A31DE613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6868" y="672627"/>
            <a:ext cx="2556914" cy="379824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452A34-829C-8067-9079-A73766E2759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08400" y="4563365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41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0894859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7876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65945" y="786646"/>
            <a:ext cx="49165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1</a:t>
            </a:r>
          </a:p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1. Check modal participation mass ratio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42145" y="2711856"/>
            <a:ext cx="379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80329-2E83-2EA8-5CBA-EF35F6AEA2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65" b="23927"/>
          <a:stretch/>
        </p:blipFill>
        <p:spPr bwMode="auto">
          <a:xfrm>
            <a:off x="810347" y="1878012"/>
            <a:ext cx="7416105" cy="247884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3EB80F-F8FB-879B-65F2-ECD84C524E5C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41605" y="456794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42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4237893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65945" y="786646"/>
            <a:ext cx="49165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2</a:t>
            </a:r>
          </a:p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1. Check modal participation mass ratio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42145" y="2711856"/>
            <a:ext cx="379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C0821B-21AF-D162-44B0-0A32BBF0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654" y="1762415"/>
            <a:ext cx="6225800" cy="29447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4C7799-4FB0-CC58-EE04-3CF6ACD1420A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4938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43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9802578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65945" y="786646"/>
            <a:ext cx="49165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3</a:t>
            </a:r>
          </a:p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1. Check modal participation mass ratio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42145" y="2711856"/>
            <a:ext cx="379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1A6445-CB5E-6479-B982-CAD4B500D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418" y="1787611"/>
            <a:ext cx="5361709" cy="285923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791D02-E2B4-05EE-A7C4-C2180760522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73627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44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1774856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71054" y="703519"/>
            <a:ext cx="49165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2.Time period and base shear check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E55C905-7B1C-719A-2AF1-86A3E84D5E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268253"/>
              </p:ext>
            </p:extLst>
          </p:nvPr>
        </p:nvGraphicFramePr>
        <p:xfrm>
          <a:off x="1953493" y="1378967"/>
          <a:ext cx="5832762" cy="114960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220320">
                  <a:extLst>
                    <a:ext uri="{9D8B030D-6E8A-4147-A177-3AD203B41FA5}">
                      <a16:colId xmlns:a16="http://schemas.microsoft.com/office/drawing/2014/main" val="1657070473"/>
                    </a:ext>
                  </a:extLst>
                </a:gridCol>
                <a:gridCol w="1069487">
                  <a:extLst>
                    <a:ext uri="{9D8B030D-6E8A-4147-A177-3AD203B41FA5}">
                      <a16:colId xmlns:a16="http://schemas.microsoft.com/office/drawing/2014/main" val="4146388617"/>
                    </a:ext>
                  </a:extLst>
                </a:gridCol>
                <a:gridCol w="1172949">
                  <a:extLst>
                    <a:ext uri="{9D8B030D-6E8A-4147-A177-3AD203B41FA5}">
                      <a16:colId xmlns:a16="http://schemas.microsoft.com/office/drawing/2014/main" val="805400685"/>
                    </a:ext>
                  </a:extLst>
                </a:gridCol>
                <a:gridCol w="1270694">
                  <a:extLst>
                    <a:ext uri="{9D8B030D-6E8A-4147-A177-3AD203B41FA5}">
                      <a16:colId xmlns:a16="http://schemas.microsoft.com/office/drawing/2014/main" val="3909382663"/>
                    </a:ext>
                  </a:extLst>
                </a:gridCol>
                <a:gridCol w="977457">
                  <a:extLst>
                    <a:ext uri="{9D8B030D-6E8A-4147-A177-3AD203B41FA5}">
                      <a16:colId xmlns:a16="http://schemas.microsoft.com/office/drawing/2014/main" val="751158565"/>
                    </a:ext>
                  </a:extLst>
                </a:gridCol>
                <a:gridCol w="1121855">
                  <a:extLst>
                    <a:ext uri="{9D8B030D-6E8A-4147-A177-3AD203B41FA5}">
                      <a16:colId xmlns:a16="http://schemas.microsoft.com/office/drawing/2014/main" val="4029032177"/>
                    </a:ext>
                  </a:extLst>
                </a:gridCol>
              </a:tblGrid>
              <a:tr h="284459">
                <a:tc gridSpan="6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Block one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5970847"/>
                  </a:ext>
                </a:extLst>
              </a:tr>
              <a:tr h="447786"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T ETABs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 calculated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V calculated 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V ETABS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ERROR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3607085"/>
                  </a:ext>
                </a:extLst>
              </a:tr>
              <a:tr h="17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0.249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6515.014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6371.73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2.1%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9873266"/>
                  </a:ext>
                </a:extLst>
              </a:tr>
              <a:tr h="17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0.304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6515.014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6515.01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2.3%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348693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AB69496-E77D-7263-4BC1-EC0C37B9E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085147"/>
              </p:ext>
            </p:extLst>
          </p:nvPr>
        </p:nvGraphicFramePr>
        <p:xfrm>
          <a:off x="1953493" y="2521644"/>
          <a:ext cx="5832762" cy="114960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220320">
                  <a:extLst>
                    <a:ext uri="{9D8B030D-6E8A-4147-A177-3AD203B41FA5}">
                      <a16:colId xmlns:a16="http://schemas.microsoft.com/office/drawing/2014/main" val="1657070473"/>
                    </a:ext>
                  </a:extLst>
                </a:gridCol>
                <a:gridCol w="1069487">
                  <a:extLst>
                    <a:ext uri="{9D8B030D-6E8A-4147-A177-3AD203B41FA5}">
                      <a16:colId xmlns:a16="http://schemas.microsoft.com/office/drawing/2014/main" val="4146388617"/>
                    </a:ext>
                  </a:extLst>
                </a:gridCol>
                <a:gridCol w="1172949">
                  <a:extLst>
                    <a:ext uri="{9D8B030D-6E8A-4147-A177-3AD203B41FA5}">
                      <a16:colId xmlns:a16="http://schemas.microsoft.com/office/drawing/2014/main" val="805400685"/>
                    </a:ext>
                  </a:extLst>
                </a:gridCol>
                <a:gridCol w="1270694">
                  <a:extLst>
                    <a:ext uri="{9D8B030D-6E8A-4147-A177-3AD203B41FA5}">
                      <a16:colId xmlns:a16="http://schemas.microsoft.com/office/drawing/2014/main" val="3909382663"/>
                    </a:ext>
                  </a:extLst>
                </a:gridCol>
                <a:gridCol w="977457">
                  <a:extLst>
                    <a:ext uri="{9D8B030D-6E8A-4147-A177-3AD203B41FA5}">
                      <a16:colId xmlns:a16="http://schemas.microsoft.com/office/drawing/2014/main" val="751158565"/>
                    </a:ext>
                  </a:extLst>
                </a:gridCol>
                <a:gridCol w="1121855">
                  <a:extLst>
                    <a:ext uri="{9D8B030D-6E8A-4147-A177-3AD203B41FA5}">
                      <a16:colId xmlns:a16="http://schemas.microsoft.com/office/drawing/2014/main" val="4029032177"/>
                    </a:ext>
                  </a:extLst>
                </a:gridCol>
              </a:tblGrid>
              <a:tr h="284459">
                <a:tc gridSpan="6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Block two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5970847"/>
                  </a:ext>
                </a:extLst>
              </a:tr>
              <a:tr h="447786"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T ETABs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 calculated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V calculated 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V ETABS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ERROR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3607085"/>
                  </a:ext>
                </a:extLst>
              </a:tr>
              <a:tr h="17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0.377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8121.142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8086.86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0.42%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9873266"/>
                  </a:ext>
                </a:extLst>
              </a:tr>
              <a:tr h="17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0.250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8121.142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8121.126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348693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1069146-9AD6-CA13-7001-72C1832CA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156773"/>
              </p:ext>
            </p:extLst>
          </p:nvPr>
        </p:nvGraphicFramePr>
        <p:xfrm>
          <a:off x="1952584" y="3671248"/>
          <a:ext cx="5832762" cy="114960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220320">
                  <a:extLst>
                    <a:ext uri="{9D8B030D-6E8A-4147-A177-3AD203B41FA5}">
                      <a16:colId xmlns:a16="http://schemas.microsoft.com/office/drawing/2014/main" val="1657070473"/>
                    </a:ext>
                  </a:extLst>
                </a:gridCol>
                <a:gridCol w="1069487">
                  <a:extLst>
                    <a:ext uri="{9D8B030D-6E8A-4147-A177-3AD203B41FA5}">
                      <a16:colId xmlns:a16="http://schemas.microsoft.com/office/drawing/2014/main" val="4146388617"/>
                    </a:ext>
                  </a:extLst>
                </a:gridCol>
                <a:gridCol w="1172949">
                  <a:extLst>
                    <a:ext uri="{9D8B030D-6E8A-4147-A177-3AD203B41FA5}">
                      <a16:colId xmlns:a16="http://schemas.microsoft.com/office/drawing/2014/main" val="805400685"/>
                    </a:ext>
                  </a:extLst>
                </a:gridCol>
                <a:gridCol w="1270694">
                  <a:extLst>
                    <a:ext uri="{9D8B030D-6E8A-4147-A177-3AD203B41FA5}">
                      <a16:colId xmlns:a16="http://schemas.microsoft.com/office/drawing/2014/main" val="3909382663"/>
                    </a:ext>
                  </a:extLst>
                </a:gridCol>
                <a:gridCol w="977457">
                  <a:extLst>
                    <a:ext uri="{9D8B030D-6E8A-4147-A177-3AD203B41FA5}">
                      <a16:colId xmlns:a16="http://schemas.microsoft.com/office/drawing/2014/main" val="751158565"/>
                    </a:ext>
                  </a:extLst>
                </a:gridCol>
                <a:gridCol w="1121855">
                  <a:extLst>
                    <a:ext uri="{9D8B030D-6E8A-4147-A177-3AD203B41FA5}">
                      <a16:colId xmlns:a16="http://schemas.microsoft.com/office/drawing/2014/main" val="4029032177"/>
                    </a:ext>
                  </a:extLst>
                </a:gridCol>
              </a:tblGrid>
              <a:tr h="284459">
                <a:tc gridSpan="6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+mj-cs"/>
                        </a:rPr>
                        <a:t>Block three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5970847"/>
                  </a:ext>
                </a:extLst>
              </a:tr>
              <a:tr h="447786"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T ETABs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 calculated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V calculated 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V ETABS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ERROR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3607085"/>
                  </a:ext>
                </a:extLst>
              </a:tr>
              <a:tr h="17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0.377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9233.135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9199.0931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0.36%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9873266"/>
                  </a:ext>
                </a:extLst>
              </a:tr>
              <a:tr h="17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0.250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9233.135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9233.14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348693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822966-556D-38CC-8680-7F47C66014B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29046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45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3976361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33407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Structural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02260-30D6-9608-DF5D-293094E6D595}"/>
              </a:ext>
            </a:extLst>
          </p:cNvPr>
          <p:cNvSpPr txBox="1"/>
          <p:nvPr/>
        </p:nvSpPr>
        <p:spPr>
          <a:xfrm>
            <a:off x="445163" y="778371"/>
            <a:ext cx="49165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3. Drift check </a:t>
            </a:r>
            <a:b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9627F-33D0-F50B-90F3-BFA23179565E}"/>
              </a:ext>
            </a:extLst>
          </p:cNvPr>
          <p:cNvSpPr txBox="1"/>
          <p:nvPr/>
        </p:nvSpPr>
        <p:spPr>
          <a:xfrm>
            <a:off x="553234" y="1595825"/>
            <a:ext cx="3794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1</a:t>
            </a:r>
            <a:br>
              <a:rPr lang="en-US" sz="1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02A9DB3-9889-1544-E6FE-56CCE835E4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214816"/>
              </p:ext>
            </p:extLst>
          </p:nvPr>
        </p:nvGraphicFramePr>
        <p:xfrm>
          <a:off x="2765364" y="1479813"/>
          <a:ext cx="5362576" cy="753291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768843">
                  <a:extLst>
                    <a:ext uri="{9D8B030D-6E8A-4147-A177-3AD203B41FA5}">
                      <a16:colId xmlns:a16="http://schemas.microsoft.com/office/drawing/2014/main" val="3014876107"/>
                    </a:ext>
                  </a:extLst>
                </a:gridCol>
                <a:gridCol w="568037">
                  <a:extLst>
                    <a:ext uri="{9D8B030D-6E8A-4147-A177-3AD203B41FA5}">
                      <a16:colId xmlns:a16="http://schemas.microsoft.com/office/drawing/2014/main" val="1482875008"/>
                    </a:ext>
                  </a:extLst>
                </a:gridCol>
                <a:gridCol w="477982">
                  <a:extLst>
                    <a:ext uri="{9D8B030D-6E8A-4147-A177-3AD203B41FA5}">
                      <a16:colId xmlns:a16="http://schemas.microsoft.com/office/drawing/2014/main" val="3801658079"/>
                    </a:ext>
                  </a:extLst>
                </a:gridCol>
                <a:gridCol w="548586">
                  <a:extLst>
                    <a:ext uri="{9D8B030D-6E8A-4147-A177-3AD203B41FA5}">
                      <a16:colId xmlns:a16="http://schemas.microsoft.com/office/drawing/2014/main" val="3994709164"/>
                    </a:ext>
                  </a:extLst>
                </a:gridCol>
                <a:gridCol w="566704">
                  <a:extLst>
                    <a:ext uri="{9D8B030D-6E8A-4147-A177-3AD203B41FA5}">
                      <a16:colId xmlns:a16="http://schemas.microsoft.com/office/drawing/2014/main" val="50730796"/>
                    </a:ext>
                  </a:extLst>
                </a:gridCol>
                <a:gridCol w="630382">
                  <a:extLst>
                    <a:ext uri="{9D8B030D-6E8A-4147-A177-3AD203B41FA5}">
                      <a16:colId xmlns:a16="http://schemas.microsoft.com/office/drawing/2014/main" val="2740692421"/>
                    </a:ext>
                  </a:extLst>
                </a:gridCol>
                <a:gridCol w="630382">
                  <a:extLst>
                    <a:ext uri="{9D8B030D-6E8A-4147-A177-3AD203B41FA5}">
                      <a16:colId xmlns:a16="http://schemas.microsoft.com/office/drawing/2014/main" val="495176025"/>
                    </a:ext>
                  </a:extLst>
                </a:gridCol>
                <a:gridCol w="1171660">
                  <a:extLst>
                    <a:ext uri="{9D8B030D-6E8A-4147-A177-3AD203B41FA5}">
                      <a16:colId xmlns:a16="http://schemas.microsoft.com/office/drawing/2014/main" val="4225311838"/>
                    </a:ext>
                  </a:extLst>
                </a:gridCol>
              </a:tblGrid>
              <a:tr h="1637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0161146"/>
                  </a:ext>
                </a:extLst>
              </a:tr>
              <a:tr h="2294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4.1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14.2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4.1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14.2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15.785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54.67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112.5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7731368"/>
                  </a:ext>
                </a:extLst>
              </a:tr>
              <a:tr h="17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21.3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34.1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17.2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19.9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66.22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76.615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112.5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7587454"/>
                  </a:ext>
                </a:extLst>
              </a:tr>
              <a:tr h="183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4500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21.7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21.9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83.54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84.315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112.5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92123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7273C77-38AD-BD3E-8AAC-513E5DE33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541954"/>
              </p:ext>
            </p:extLst>
          </p:nvPr>
        </p:nvGraphicFramePr>
        <p:xfrm>
          <a:off x="2776454" y="2345281"/>
          <a:ext cx="5362575" cy="118218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72160">
                  <a:extLst>
                    <a:ext uri="{9D8B030D-6E8A-4147-A177-3AD203B41FA5}">
                      <a16:colId xmlns:a16="http://schemas.microsoft.com/office/drawing/2014/main" val="2389851216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3292913799"/>
                    </a:ext>
                  </a:extLst>
                </a:gridCol>
                <a:gridCol w="474345">
                  <a:extLst>
                    <a:ext uri="{9D8B030D-6E8A-4147-A177-3AD203B41FA5}">
                      <a16:colId xmlns:a16="http://schemas.microsoft.com/office/drawing/2014/main" val="287205302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000071042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3786714118"/>
                    </a:ext>
                  </a:extLst>
                </a:gridCol>
                <a:gridCol w="640715">
                  <a:extLst>
                    <a:ext uri="{9D8B030D-6E8A-4147-A177-3AD203B41FA5}">
                      <a16:colId xmlns:a16="http://schemas.microsoft.com/office/drawing/2014/main" val="1067562774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640522743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1208760863"/>
                    </a:ext>
                  </a:extLst>
                </a:gridCol>
              </a:tblGrid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Height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Dis-X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Dis-Y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Drift-X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Drift-Y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Delta-X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Delta-Y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Delta Limitation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638976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(∆m)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(∆m)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(∆story)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063229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7071258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100.1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38.5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112.5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8532645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84.7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107.8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112.5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274355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61.6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53.9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112.5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811943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868B583-291B-3ACB-2E81-C534566B0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989556"/>
              </p:ext>
            </p:extLst>
          </p:nvPr>
        </p:nvGraphicFramePr>
        <p:xfrm>
          <a:off x="2765366" y="966161"/>
          <a:ext cx="5362575" cy="513652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72160">
                  <a:extLst>
                    <a:ext uri="{9D8B030D-6E8A-4147-A177-3AD203B41FA5}">
                      <a16:colId xmlns:a16="http://schemas.microsoft.com/office/drawing/2014/main" val="438386547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390081257"/>
                    </a:ext>
                  </a:extLst>
                </a:gridCol>
                <a:gridCol w="474345">
                  <a:extLst>
                    <a:ext uri="{9D8B030D-6E8A-4147-A177-3AD203B41FA5}">
                      <a16:colId xmlns:a16="http://schemas.microsoft.com/office/drawing/2014/main" val="1791015821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1636179178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4112364214"/>
                    </a:ext>
                  </a:extLst>
                </a:gridCol>
                <a:gridCol w="640715">
                  <a:extLst>
                    <a:ext uri="{9D8B030D-6E8A-4147-A177-3AD203B41FA5}">
                      <a16:colId xmlns:a16="http://schemas.microsoft.com/office/drawing/2014/main" val="3628567505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1156985997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1866419584"/>
                    </a:ext>
                  </a:extLst>
                </a:gridCol>
              </a:tblGrid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Height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Dis-X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Dis-Y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Drift-X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Drift-Y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Delta-X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Delta-Y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Delta Limitation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578599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(∆S)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(∆m)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(∆m)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(∆story)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946795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1833281-FBEF-CD45-CC65-834058A46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09736"/>
              </p:ext>
            </p:extLst>
          </p:nvPr>
        </p:nvGraphicFramePr>
        <p:xfrm>
          <a:off x="2765366" y="4157125"/>
          <a:ext cx="5362574" cy="546927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75772">
                  <a:extLst>
                    <a:ext uri="{9D8B030D-6E8A-4147-A177-3AD203B41FA5}">
                      <a16:colId xmlns:a16="http://schemas.microsoft.com/office/drawing/2014/main" val="2383756790"/>
                    </a:ext>
                  </a:extLst>
                </a:gridCol>
                <a:gridCol w="568036">
                  <a:extLst>
                    <a:ext uri="{9D8B030D-6E8A-4147-A177-3AD203B41FA5}">
                      <a16:colId xmlns:a16="http://schemas.microsoft.com/office/drawing/2014/main" val="1627222866"/>
                    </a:ext>
                  </a:extLst>
                </a:gridCol>
                <a:gridCol w="464127">
                  <a:extLst>
                    <a:ext uri="{9D8B030D-6E8A-4147-A177-3AD203B41FA5}">
                      <a16:colId xmlns:a16="http://schemas.microsoft.com/office/drawing/2014/main" val="135224186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114992033"/>
                    </a:ext>
                  </a:extLst>
                </a:gridCol>
                <a:gridCol w="561109">
                  <a:extLst>
                    <a:ext uri="{9D8B030D-6E8A-4147-A177-3AD203B41FA5}">
                      <a16:colId xmlns:a16="http://schemas.microsoft.com/office/drawing/2014/main" val="1460707946"/>
                    </a:ext>
                  </a:extLst>
                </a:gridCol>
                <a:gridCol w="637309">
                  <a:extLst>
                    <a:ext uri="{9D8B030D-6E8A-4147-A177-3AD203B41FA5}">
                      <a16:colId xmlns:a16="http://schemas.microsoft.com/office/drawing/2014/main" val="334759888"/>
                    </a:ext>
                  </a:extLst>
                </a:gridCol>
                <a:gridCol w="630382">
                  <a:extLst>
                    <a:ext uri="{9D8B030D-6E8A-4147-A177-3AD203B41FA5}">
                      <a16:colId xmlns:a16="http://schemas.microsoft.com/office/drawing/2014/main" val="3837053275"/>
                    </a:ext>
                  </a:extLst>
                </a:gridCol>
                <a:gridCol w="1171657">
                  <a:extLst>
                    <a:ext uri="{9D8B030D-6E8A-4147-A177-3AD203B41FA5}">
                      <a16:colId xmlns:a16="http://schemas.microsoft.com/office/drawing/2014/main" val="1637413252"/>
                    </a:ext>
                  </a:extLst>
                </a:gridCol>
              </a:tblGrid>
              <a:tr h="120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1753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9000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31.1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47.2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31.1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47.2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119.73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181.72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225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3161982"/>
                  </a:ext>
                </a:extLst>
              </a:tr>
              <a:tr h="120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4000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51.6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57.7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20.5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10.5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78.925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40.425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112.5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178966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DCE1138-1574-1896-8707-29EF6FA7B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648796"/>
              </p:ext>
            </p:extLst>
          </p:nvPr>
        </p:nvGraphicFramePr>
        <p:xfrm>
          <a:off x="2765365" y="3643473"/>
          <a:ext cx="5362575" cy="513652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72160">
                  <a:extLst>
                    <a:ext uri="{9D8B030D-6E8A-4147-A177-3AD203B41FA5}">
                      <a16:colId xmlns:a16="http://schemas.microsoft.com/office/drawing/2014/main" val="3763632180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349023145"/>
                    </a:ext>
                  </a:extLst>
                </a:gridCol>
                <a:gridCol w="474345">
                  <a:extLst>
                    <a:ext uri="{9D8B030D-6E8A-4147-A177-3AD203B41FA5}">
                      <a16:colId xmlns:a16="http://schemas.microsoft.com/office/drawing/2014/main" val="2630086104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18109070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3415430528"/>
                    </a:ext>
                  </a:extLst>
                </a:gridCol>
                <a:gridCol w="640715">
                  <a:extLst>
                    <a:ext uri="{9D8B030D-6E8A-4147-A177-3AD203B41FA5}">
                      <a16:colId xmlns:a16="http://schemas.microsoft.com/office/drawing/2014/main" val="2792248214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1754801460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118422771"/>
                    </a:ext>
                  </a:extLst>
                </a:gridCol>
              </a:tblGrid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Height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Dis-X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Dis-Y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Drift-X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Drift-Y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Delta-X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Delta-Y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Delta Limitation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166684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(mm)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(∆m)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(∆m)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(∆story)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663792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966E064-0F4B-6ED2-8ECC-D673B5D18668}"/>
              </a:ext>
            </a:extLst>
          </p:cNvPr>
          <p:cNvSpPr txBox="1"/>
          <p:nvPr/>
        </p:nvSpPr>
        <p:spPr>
          <a:xfrm>
            <a:off x="553234" y="2806956"/>
            <a:ext cx="3794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2</a:t>
            </a:r>
            <a:br>
              <a:rPr lang="en-US" sz="1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DF4557-15BF-1A6F-6045-32A3343295A2}"/>
              </a:ext>
            </a:extLst>
          </p:cNvPr>
          <p:cNvSpPr txBox="1"/>
          <p:nvPr/>
        </p:nvSpPr>
        <p:spPr>
          <a:xfrm>
            <a:off x="601725" y="3832113"/>
            <a:ext cx="3794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Block 3</a:t>
            </a:r>
            <a:br>
              <a:rPr lang="en-US" sz="1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975051-78D6-FC43-05C9-3DAACD51FC0A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538335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46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2978577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238654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87870" y="994538"/>
            <a:ext cx="1864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607902-E0FE-C73B-345C-7C28BD989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79" y="800900"/>
            <a:ext cx="2358838" cy="41243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A1901C-6331-C8A6-6010-9744DD1616AE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235082" y="4472809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47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6669153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7DCD503-8710-3FF0-D3CD-B630FB6EF7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7" t="3593" b="-1"/>
          <a:stretch/>
        </p:blipFill>
        <p:spPr>
          <a:xfrm>
            <a:off x="284018" y="1194593"/>
            <a:ext cx="8586354" cy="375751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87870" y="994538"/>
            <a:ext cx="1864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52CB0D-64F9-BFB9-DECB-F6D4CEEAD11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97872" y="4558503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48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3337028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071FE7-ED89-6D93-48DC-1CB8BD1DAA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1" r="747"/>
          <a:stretch/>
        </p:blipFill>
        <p:spPr>
          <a:xfrm>
            <a:off x="379268" y="1194593"/>
            <a:ext cx="8461664" cy="377166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87870" y="994538"/>
            <a:ext cx="1864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518492-E7BB-027D-BA08-FF10A7CBF44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30332" y="4552172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49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240141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3306908" y="17169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CC4D4"/>
                </a:solidFill>
              </a:rPr>
              <a:t>02</a:t>
            </a:r>
            <a:endParaRPr dirty="0">
              <a:solidFill>
                <a:srgbClr val="FCC4D4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-61876" y="877376"/>
            <a:ext cx="511514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>
                <a:solidFill>
                  <a:schemeClr val="tx1"/>
                </a:solidFill>
              </a:rPr>
              <a:t>Architectural Aspects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279" name="Google Shape;279;p38"/>
          <p:cNvSpPr/>
          <p:nvPr/>
        </p:nvSpPr>
        <p:spPr>
          <a:xfrm>
            <a:off x="1588974" y="2490281"/>
            <a:ext cx="4685501" cy="2653219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839362" y="2252257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Site analysis</a:t>
            </a:r>
            <a:endParaRPr lang="en-US" sz="1400" dirty="0">
              <a:ln w="0"/>
              <a:solidFill>
                <a:schemeClr val="tx1"/>
              </a:solidFill>
            </a:endParaRP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chemeClr val="tx1"/>
                </a:solidFill>
              </a:rPr>
              <a:t>Adding a Parking floor</a:t>
            </a: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plans before and after modification</a:t>
            </a: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3D Picture</a:t>
            </a:r>
          </a:p>
          <a:p>
            <a:pPr marL="152400" indent="0">
              <a:lnSpc>
                <a:spcPct val="250000"/>
              </a:lnSpc>
            </a:pPr>
            <a:endParaRPr lang="en-US" dirty="0"/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D72B4D-6791-0616-085D-7C8FEB12DC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01672" y="4730435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9714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A61BEF-F44B-1CA6-AA58-1A517E61F1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46" t="7897" r="1969"/>
          <a:stretch/>
        </p:blipFill>
        <p:spPr>
          <a:xfrm>
            <a:off x="369456" y="1302869"/>
            <a:ext cx="8481288" cy="362242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87870" y="994538"/>
            <a:ext cx="1864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FAE52-FE24-1C8B-CE5A-9A881B1ACE08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53002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50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8749607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C6F9D8-96E3-E7D3-6D88-88A7570828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5"/>
          <a:stretch/>
        </p:blipFill>
        <p:spPr>
          <a:xfrm>
            <a:off x="425851" y="1184564"/>
            <a:ext cx="8368498" cy="401698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2958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Ground floor Slab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D85C97-41E9-ED72-F323-03D16528DE61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76915" y="457783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51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6937670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F37B88-07BA-7398-A73B-35557F876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60" y="948966"/>
            <a:ext cx="8167246" cy="399172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2958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Ground floor Slab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EAEC52-EC05-1AF2-C496-AE45D69A6BCB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78648" y="4554795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52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3852707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79C0D05-1262-A3A3-6E88-8AC3AA506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117" y="1142674"/>
            <a:ext cx="3570796" cy="36319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F525AE-8511-9ADF-5F88-93B0D0857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896" y="1768872"/>
            <a:ext cx="1281986" cy="7949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493C7B-3BE6-2F82-FE71-4BCD434C4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0" y="1302869"/>
            <a:ext cx="3310575" cy="36195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415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 design and Detailing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CFFB40-68DC-A977-DD87-985CE8135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091" y="3897271"/>
            <a:ext cx="1281985" cy="8773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E24DCB-CD13-2A81-5E31-BC99F23D5D9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24966" y="4556313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53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8678859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57F6475-6930-C4F0-B2A8-D4B798861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70709"/>
            <a:ext cx="4026956" cy="37514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926509-DA02-338E-1E74-B06EC1CA9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18" y="1293406"/>
            <a:ext cx="3555423" cy="362873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415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 design and Detailing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35D8A1-22E7-FF62-E94D-E58594E20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3035" y="2102163"/>
            <a:ext cx="1271587" cy="8235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571B5C-A82E-1F68-9F93-4DDE246B1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4300" y="1885393"/>
            <a:ext cx="1087582" cy="81361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BF90EA-71FB-DD49-E085-88A4CA29D24B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22745" y="457783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54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1258483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1C4F25-E816-30DB-FD87-41C4F94E5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98" y="1302869"/>
            <a:ext cx="4495800" cy="22772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971392-206B-7CA2-AA65-760BC956D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98" y="3345858"/>
            <a:ext cx="4175802" cy="167121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415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Footing design and Detailing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802C5F-292A-3392-1549-69CB08D77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954" y="349197"/>
            <a:ext cx="2502828" cy="450398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82F551-A0CD-CD30-88AA-253F2C5B8DF2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85362" y="4459584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55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7198434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A8B659-9962-65E1-9850-B73E4E455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051" y="1102814"/>
            <a:ext cx="6628467" cy="382247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415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Footing design and Detailing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92E301-F8C9-5B45-389C-1E6C6350EBF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477114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56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6139463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77E93E3-D7B6-52B8-E09B-B24AE1377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5" y="3117803"/>
            <a:ext cx="2376773" cy="13318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6239C1-EDD8-1880-D418-7DE82383B6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47" r="1068"/>
          <a:stretch/>
        </p:blipFill>
        <p:spPr>
          <a:xfrm>
            <a:off x="420361" y="3326726"/>
            <a:ext cx="6091751" cy="9140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ABAC02-B1AC-113C-5483-768C72DD22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494" b="2232"/>
          <a:stretch/>
        </p:blipFill>
        <p:spPr>
          <a:xfrm>
            <a:off x="494419" y="1257227"/>
            <a:ext cx="7875360" cy="198520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3221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Design and Details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73BC0D-4503-EAB9-1A2E-5AED6ED45ABC}"/>
              </a:ext>
            </a:extLst>
          </p:cNvPr>
          <p:cNvSpPr txBox="1"/>
          <p:nvPr/>
        </p:nvSpPr>
        <p:spPr>
          <a:xfrm>
            <a:off x="560160" y="902759"/>
            <a:ext cx="415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 design and Detailing </a:t>
            </a:r>
            <a:endParaRPr lang="en-US" sz="20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CCCF84-8BFA-FE57-4BCB-540523A67C2D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69779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57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3574061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4437548" y="-231063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CC4D4"/>
                </a:solidFill>
              </a:rPr>
              <a:t>04</a:t>
            </a:r>
            <a:endParaRPr dirty="0">
              <a:solidFill>
                <a:srgbClr val="FCC4D4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246424" y="550428"/>
            <a:ext cx="6706324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600" dirty="0"/>
              <a:t>Electro-Mechanical Aspects</a:t>
            </a:r>
          </a:p>
        </p:txBody>
      </p:sp>
      <p:sp>
        <p:nvSpPr>
          <p:cNvPr id="279" name="Google Shape;279;p38"/>
          <p:cNvSpPr/>
          <p:nvPr/>
        </p:nvSpPr>
        <p:spPr>
          <a:xfrm>
            <a:off x="984070" y="1956138"/>
            <a:ext cx="5297213" cy="3154014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>
              <a:solidFill>
                <a:srgbClr val="FCC4D4"/>
              </a:solidFill>
            </a:endParaRPr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275496" y="1798671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HAVC System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Water Supply and Drainage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Power Design and </a:t>
            </a:r>
            <a:r>
              <a:rPr lang="en-US" sz="1600" dirty="0"/>
              <a:t>photovoltaic system design</a:t>
            </a:r>
            <a:endParaRPr lang="en-US" dirty="0"/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Artificial Lighting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Acoustical Design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Google Shape;1196;p32">
            <a:extLst>
              <a:ext uri="{FF2B5EF4-FFF2-40B4-BE49-F238E27FC236}">
                <a16:creationId xmlns:a16="http://schemas.microsoft.com/office/drawing/2014/main" id="{73B1A101-4E2F-4AD0-949A-123CF3F8DB9B}"/>
              </a:ext>
            </a:extLst>
          </p:cNvPr>
          <p:cNvSpPr/>
          <p:nvPr/>
        </p:nvSpPr>
        <p:spPr>
          <a:xfrm>
            <a:off x="6583838" y="1956138"/>
            <a:ext cx="2223196" cy="2867711"/>
          </a:xfrm>
          <a:custGeom>
            <a:avLst/>
            <a:gdLst/>
            <a:ahLst/>
            <a:cxnLst/>
            <a:rect l="l" t="t" r="r" b="b"/>
            <a:pathLst>
              <a:path w="138366" h="178479" extrusionOk="0">
                <a:moveTo>
                  <a:pt x="65053" y="1"/>
                </a:moveTo>
                <a:lnTo>
                  <a:pt x="65053" y="35048"/>
                </a:lnTo>
                <a:cubicBezTo>
                  <a:pt x="65053" y="46401"/>
                  <a:pt x="74287" y="55635"/>
                  <a:pt x="85640" y="55635"/>
                </a:cubicBezTo>
                <a:lnTo>
                  <a:pt x="111253" y="55635"/>
                </a:lnTo>
                <a:cubicBezTo>
                  <a:pt x="115118" y="55635"/>
                  <a:pt x="118242" y="58790"/>
                  <a:pt x="118203" y="62655"/>
                </a:cubicBezTo>
                <a:cubicBezTo>
                  <a:pt x="118162" y="66450"/>
                  <a:pt x="115046" y="69535"/>
                  <a:pt x="111253" y="69535"/>
                </a:cubicBezTo>
                <a:lnTo>
                  <a:pt x="32647" y="69535"/>
                </a:lnTo>
                <a:cubicBezTo>
                  <a:pt x="14645" y="69535"/>
                  <a:pt x="1" y="84182"/>
                  <a:pt x="1" y="102181"/>
                </a:cubicBezTo>
                <a:cubicBezTo>
                  <a:pt x="1" y="120183"/>
                  <a:pt x="14647" y="134827"/>
                  <a:pt x="32647" y="134827"/>
                </a:cubicBezTo>
                <a:lnTo>
                  <a:pt x="107026" y="134827"/>
                </a:lnTo>
                <a:cubicBezTo>
                  <a:pt x="113814" y="134827"/>
                  <a:pt x="119335" y="140351"/>
                  <a:pt x="119335" y="147139"/>
                </a:cubicBezTo>
                <a:cubicBezTo>
                  <a:pt x="119335" y="153925"/>
                  <a:pt x="113814" y="159448"/>
                  <a:pt x="107026" y="159448"/>
                </a:cubicBezTo>
                <a:lnTo>
                  <a:pt x="65223" y="159448"/>
                </a:lnTo>
                <a:lnTo>
                  <a:pt x="65223" y="178479"/>
                </a:lnTo>
                <a:lnTo>
                  <a:pt x="107026" y="178479"/>
                </a:lnTo>
                <a:cubicBezTo>
                  <a:pt x="124308" y="178479"/>
                  <a:pt x="138365" y="164418"/>
                  <a:pt x="138365" y="147139"/>
                </a:cubicBezTo>
                <a:cubicBezTo>
                  <a:pt x="138365" y="129857"/>
                  <a:pt x="124308" y="115797"/>
                  <a:pt x="107026" y="115797"/>
                </a:cubicBezTo>
                <a:lnTo>
                  <a:pt x="32647" y="115797"/>
                </a:lnTo>
                <a:cubicBezTo>
                  <a:pt x="25136" y="115797"/>
                  <a:pt x="19029" y="109690"/>
                  <a:pt x="19029" y="102181"/>
                </a:cubicBezTo>
                <a:cubicBezTo>
                  <a:pt x="19029" y="94673"/>
                  <a:pt x="25138" y="88566"/>
                  <a:pt x="32647" y="88566"/>
                </a:cubicBezTo>
                <a:lnTo>
                  <a:pt x="111255" y="88566"/>
                </a:lnTo>
                <a:cubicBezTo>
                  <a:pt x="125436" y="88566"/>
                  <a:pt x="137090" y="77028"/>
                  <a:pt x="137234" y="62847"/>
                </a:cubicBezTo>
                <a:cubicBezTo>
                  <a:pt x="137301" y="55858"/>
                  <a:pt x="134632" y="49273"/>
                  <a:pt x="129715" y="44308"/>
                </a:cubicBezTo>
                <a:cubicBezTo>
                  <a:pt x="124799" y="39340"/>
                  <a:pt x="118242" y="36607"/>
                  <a:pt x="111255" y="36607"/>
                </a:cubicBezTo>
                <a:lnTo>
                  <a:pt x="85640" y="36607"/>
                </a:lnTo>
                <a:cubicBezTo>
                  <a:pt x="84781" y="36604"/>
                  <a:pt x="84084" y="35907"/>
                  <a:pt x="84084" y="35048"/>
                </a:cubicBezTo>
                <a:lnTo>
                  <a:pt x="84084" y="1"/>
                </a:lnTo>
                <a:close/>
              </a:path>
            </a:pathLst>
          </a:custGeom>
          <a:solidFill>
            <a:srgbClr val="ADD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197;p32">
            <a:extLst>
              <a:ext uri="{FF2B5EF4-FFF2-40B4-BE49-F238E27FC236}">
                <a16:creationId xmlns:a16="http://schemas.microsoft.com/office/drawing/2014/main" id="{7305300A-9711-4192-A3E6-9F8CB7F7F1BF}"/>
              </a:ext>
            </a:extLst>
          </p:cNvPr>
          <p:cNvSpPr/>
          <p:nvPr/>
        </p:nvSpPr>
        <p:spPr>
          <a:xfrm>
            <a:off x="7631809" y="4308758"/>
            <a:ext cx="1175225" cy="515092"/>
          </a:xfrm>
          <a:custGeom>
            <a:avLst/>
            <a:gdLst/>
            <a:ahLst/>
            <a:cxnLst/>
            <a:rect l="l" t="t" r="r" b="b"/>
            <a:pathLst>
              <a:path w="73143" h="32058" extrusionOk="0">
                <a:moveTo>
                  <a:pt x="54091" y="1"/>
                </a:moveTo>
                <a:cubicBezTo>
                  <a:pt x="54104" y="237"/>
                  <a:pt x="54112" y="476"/>
                  <a:pt x="54112" y="715"/>
                </a:cubicBezTo>
                <a:cubicBezTo>
                  <a:pt x="54112" y="7504"/>
                  <a:pt x="48591" y="13027"/>
                  <a:pt x="41803" y="13027"/>
                </a:cubicBezTo>
                <a:lnTo>
                  <a:pt x="0" y="13027"/>
                </a:lnTo>
                <a:lnTo>
                  <a:pt x="0" y="32058"/>
                </a:lnTo>
                <a:lnTo>
                  <a:pt x="41803" y="32058"/>
                </a:lnTo>
                <a:cubicBezTo>
                  <a:pt x="59085" y="32058"/>
                  <a:pt x="73142" y="17997"/>
                  <a:pt x="73142" y="715"/>
                </a:cubicBezTo>
                <a:cubicBezTo>
                  <a:pt x="73142" y="476"/>
                  <a:pt x="73129" y="240"/>
                  <a:pt x="7312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198;p32">
            <a:extLst>
              <a:ext uri="{FF2B5EF4-FFF2-40B4-BE49-F238E27FC236}">
                <a16:creationId xmlns:a16="http://schemas.microsoft.com/office/drawing/2014/main" id="{9557ACEE-7D9A-4793-87AD-57A2822DDA9F}"/>
              </a:ext>
            </a:extLst>
          </p:cNvPr>
          <p:cNvSpPr/>
          <p:nvPr/>
        </p:nvSpPr>
        <p:spPr>
          <a:xfrm>
            <a:off x="6583806" y="3578104"/>
            <a:ext cx="2222939" cy="730670"/>
          </a:xfrm>
          <a:custGeom>
            <a:avLst/>
            <a:gdLst/>
            <a:ahLst/>
            <a:cxnLst/>
            <a:rect l="l" t="t" r="r" b="b"/>
            <a:pathLst>
              <a:path w="138350" h="45475" extrusionOk="0">
                <a:moveTo>
                  <a:pt x="34" y="0"/>
                </a:moveTo>
                <a:cubicBezTo>
                  <a:pt x="18" y="409"/>
                  <a:pt x="0" y="820"/>
                  <a:pt x="0" y="1234"/>
                </a:cubicBezTo>
                <a:cubicBezTo>
                  <a:pt x="0" y="19234"/>
                  <a:pt x="14647" y="33880"/>
                  <a:pt x="32646" y="33880"/>
                </a:cubicBezTo>
                <a:lnTo>
                  <a:pt x="107025" y="33880"/>
                </a:lnTo>
                <a:cubicBezTo>
                  <a:pt x="113574" y="33880"/>
                  <a:pt x="118943" y="39020"/>
                  <a:pt x="119313" y="45475"/>
                </a:cubicBezTo>
                <a:lnTo>
                  <a:pt x="138349" y="45475"/>
                </a:lnTo>
                <a:cubicBezTo>
                  <a:pt x="137966" y="28524"/>
                  <a:pt x="124068" y="14850"/>
                  <a:pt x="107025" y="14850"/>
                </a:cubicBezTo>
                <a:lnTo>
                  <a:pt x="32649" y="14850"/>
                </a:lnTo>
                <a:cubicBezTo>
                  <a:pt x="25140" y="14850"/>
                  <a:pt x="19031" y="8743"/>
                  <a:pt x="19031" y="1234"/>
                </a:cubicBezTo>
                <a:cubicBezTo>
                  <a:pt x="19031" y="818"/>
                  <a:pt x="19054" y="406"/>
                  <a:pt x="1909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199;p32">
            <a:extLst>
              <a:ext uri="{FF2B5EF4-FFF2-40B4-BE49-F238E27FC236}">
                <a16:creationId xmlns:a16="http://schemas.microsoft.com/office/drawing/2014/main" id="{1760E620-3156-4205-9CF2-AE7D502E75F0}"/>
              </a:ext>
            </a:extLst>
          </p:cNvPr>
          <p:cNvSpPr/>
          <p:nvPr/>
        </p:nvSpPr>
        <p:spPr>
          <a:xfrm>
            <a:off x="6584336" y="3073392"/>
            <a:ext cx="1439777" cy="504728"/>
          </a:xfrm>
          <a:custGeom>
            <a:avLst/>
            <a:gdLst/>
            <a:ahLst/>
            <a:cxnLst/>
            <a:rect l="l" t="t" r="r" b="b"/>
            <a:pathLst>
              <a:path w="89608" h="31413" extrusionOk="0">
                <a:moveTo>
                  <a:pt x="32616" y="0"/>
                </a:moveTo>
                <a:cubicBezTo>
                  <a:pt x="15028" y="0"/>
                  <a:pt x="654" y="13981"/>
                  <a:pt x="1" y="31410"/>
                </a:cubicBezTo>
                <a:lnTo>
                  <a:pt x="19057" y="31412"/>
                </a:lnTo>
                <a:cubicBezTo>
                  <a:pt x="19684" y="24480"/>
                  <a:pt x="25524" y="19031"/>
                  <a:pt x="32616" y="19031"/>
                </a:cubicBezTo>
                <a:lnTo>
                  <a:pt x="89607" y="19031"/>
                </a:lnTo>
                <a:lnTo>
                  <a:pt x="89607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200;p32">
            <a:extLst>
              <a:ext uri="{FF2B5EF4-FFF2-40B4-BE49-F238E27FC236}">
                <a16:creationId xmlns:a16="http://schemas.microsoft.com/office/drawing/2014/main" id="{D3456CB9-F22F-45FF-A6D7-165188A6416E}"/>
              </a:ext>
            </a:extLst>
          </p:cNvPr>
          <p:cNvSpPr/>
          <p:nvPr/>
        </p:nvSpPr>
        <p:spPr>
          <a:xfrm>
            <a:off x="7629029" y="2217010"/>
            <a:ext cx="1160893" cy="1162210"/>
          </a:xfrm>
          <a:custGeom>
            <a:avLst/>
            <a:gdLst/>
            <a:ahLst/>
            <a:cxnLst/>
            <a:rect l="l" t="t" r="r" b="b"/>
            <a:pathLst>
              <a:path w="72251" h="72333" extrusionOk="0">
                <a:moveTo>
                  <a:pt x="1" y="0"/>
                </a:moveTo>
                <a:lnTo>
                  <a:pt x="1" y="18812"/>
                </a:lnTo>
                <a:cubicBezTo>
                  <a:pt x="1" y="30165"/>
                  <a:pt x="9237" y="39399"/>
                  <a:pt x="20587" y="39399"/>
                </a:cubicBezTo>
                <a:lnTo>
                  <a:pt x="46203" y="39399"/>
                </a:lnTo>
                <a:cubicBezTo>
                  <a:pt x="50070" y="39399"/>
                  <a:pt x="53192" y="42554"/>
                  <a:pt x="53153" y="46421"/>
                </a:cubicBezTo>
                <a:cubicBezTo>
                  <a:pt x="53115" y="50214"/>
                  <a:pt x="49996" y="53302"/>
                  <a:pt x="46203" y="53302"/>
                </a:cubicBezTo>
                <a:lnTo>
                  <a:pt x="24588" y="53302"/>
                </a:lnTo>
                <a:lnTo>
                  <a:pt x="24588" y="72333"/>
                </a:lnTo>
                <a:lnTo>
                  <a:pt x="46203" y="72333"/>
                </a:lnTo>
                <a:cubicBezTo>
                  <a:pt x="60384" y="72333"/>
                  <a:pt x="72040" y="60792"/>
                  <a:pt x="72181" y="46611"/>
                </a:cubicBezTo>
                <a:cubicBezTo>
                  <a:pt x="72251" y="39622"/>
                  <a:pt x="69582" y="33040"/>
                  <a:pt x="64665" y="28072"/>
                </a:cubicBezTo>
                <a:cubicBezTo>
                  <a:pt x="59746" y="23107"/>
                  <a:pt x="53189" y="20371"/>
                  <a:pt x="46203" y="20371"/>
                </a:cubicBezTo>
                <a:lnTo>
                  <a:pt x="20590" y="20371"/>
                </a:lnTo>
                <a:cubicBezTo>
                  <a:pt x="19731" y="20371"/>
                  <a:pt x="19034" y="19674"/>
                  <a:pt x="19034" y="18815"/>
                </a:cubicBezTo>
                <a:lnTo>
                  <a:pt x="1903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201;p32">
            <a:extLst>
              <a:ext uri="{FF2B5EF4-FFF2-40B4-BE49-F238E27FC236}">
                <a16:creationId xmlns:a16="http://schemas.microsoft.com/office/drawing/2014/main" id="{3D7A1C03-5FD3-4470-B9C6-FD84916ECBAA}"/>
              </a:ext>
            </a:extLst>
          </p:cNvPr>
          <p:cNvSpPr/>
          <p:nvPr/>
        </p:nvSpPr>
        <p:spPr>
          <a:xfrm>
            <a:off x="6711462" y="1960733"/>
            <a:ext cx="1967739" cy="2735283"/>
          </a:xfrm>
          <a:custGeom>
            <a:avLst/>
            <a:gdLst/>
            <a:ahLst/>
            <a:cxnLst/>
            <a:rect l="l" t="t" r="r" b="b"/>
            <a:pathLst>
              <a:path w="122467" h="170237" extrusionOk="0">
                <a:moveTo>
                  <a:pt x="66624" y="0"/>
                </a:moveTo>
                <a:cubicBezTo>
                  <a:pt x="65763" y="0"/>
                  <a:pt x="65066" y="697"/>
                  <a:pt x="65066" y="1559"/>
                </a:cubicBezTo>
                <a:lnTo>
                  <a:pt x="65066" y="8483"/>
                </a:lnTo>
                <a:cubicBezTo>
                  <a:pt x="65064" y="9345"/>
                  <a:pt x="65763" y="10041"/>
                  <a:pt x="66622" y="10041"/>
                </a:cubicBezTo>
                <a:lnTo>
                  <a:pt x="66624" y="10041"/>
                </a:lnTo>
                <a:cubicBezTo>
                  <a:pt x="67486" y="10041"/>
                  <a:pt x="68183" y="9345"/>
                  <a:pt x="68183" y="8483"/>
                </a:cubicBezTo>
                <a:lnTo>
                  <a:pt x="68183" y="1559"/>
                </a:lnTo>
                <a:cubicBezTo>
                  <a:pt x="68183" y="697"/>
                  <a:pt x="67486" y="0"/>
                  <a:pt x="66624" y="0"/>
                </a:cubicBezTo>
                <a:close/>
                <a:moveTo>
                  <a:pt x="66624" y="13850"/>
                </a:moveTo>
                <a:cubicBezTo>
                  <a:pt x="65763" y="13850"/>
                  <a:pt x="65066" y="14549"/>
                  <a:pt x="65066" y="15410"/>
                </a:cubicBezTo>
                <a:lnTo>
                  <a:pt x="65066" y="22335"/>
                </a:lnTo>
                <a:cubicBezTo>
                  <a:pt x="65064" y="23196"/>
                  <a:pt x="65760" y="23896"/>
                  <a:pt x="66622" y="23896"/>
                </a:cubicBezTo>
                <a:lnTo>
                  <a:pt x="66624" y="23893"/>
                </a:lnTo>
                <a:cubicBezTo>
                  <a:pt x="67486" y="23893"/>
                  <a:pt x="68183" y="23196"/>
                  <a:pt x="68183" y="22335"/>
                </a:cubicBezTo>
                <a:lnTo>
                  <a:pt x="68183" y="15410"/>
                </a:lnTo>
                <a:cubicBezTo>
                  <a:pt x="68183" y="14549"/>
                  <a:pt x="67486" y="13850"/>
                  <a:pt x="66624" y="13850"/>
                </a:cubicBezTo>
                <a:close/>
                <a:moveTo>
                  <a:pt x="66624" y="27701"/>
                </a:moveTo>
                <a:cubicBezTo>
                  <a:pt x="65763" y="27701"/>
                  <a:pt x="65066" y="28401"/>
                  <a:pt x="65066" y="29262"/>
                </a:cubicBezTo>
                <a:lnTo>
                  <a:pt x="65066" y="34765"/>
                </a:lnTo>
                <a:cubicBezTo>
                  <a:pt x="65066" y="35305"/>
                  <a:pt x="65100" y="35845"/>
                  <a:pt x="65169" y="36382"/>
                </a:cubicBezTo>
                <a:cubicBezTo>
                  <a:pt x="65267" y="37159"/>
                  <a:pt x="65928" y="37743"/>
                  <a:pt x="66712" y="37743"/>
                </a:cubicBezTo>
                <a:lnTo>
                  <a:pt x="66712" y="37740"/>
                </a:lnTo>
                <a:cubicBezTo>
                  <a:pt x="67653" y="37740"/>
                  <a:pt x="68378" y="36917"/>
                  <a:pt x="68260" y="35984"/>
                </a:cubicBezTo>
                <a:cubicBezTo>
                  <a:pt x="68208" y="35580"/>
                  <a:pt x="68183" y="35171"/>
                  <a:pt x="68183" y="34762"/>
                </a:cubicBezTo>
                <a:lnTo>
                  <a:pt x="68183" y="29262"/>
                </a:lnTo>
                <a:cubicBezTo>
                  <a:pt x="68183" y="28401"/>
                  <a:pt x="67486" y="27701"/>
                  <a:pt x="66624" y="27701"/>
                </a:cubicBezTo>
                <a:close/>
                <a:moveTo>
                  <a:pt x="69637" y="40797"/>
                </a:moveTo>
                <a:cubicBezTo>
                  <a:pt x="69255" y="40797"/>
                  <a:pt x="68872" y="40937"/>
                  <a:pt x="68571" y="41219"/>
                </a:cubicBezTo>
                <a:cubicBezTo>
                  <a:pt x="67951" y="41803"/>
                  <a:pt x="67913" y="42777"/>
                  <a:pt x="68489" y="43407"/>
                </a:cubicBezTo>
                <a:cubicBezTo>
                  <a:pt x="70304" y="45344"/>
                  <a:pt x="72685" y="46660"/>
                  <a:pt x="75290" y="47164"/>
                </a:cubicBezTo>
                <a:cubicBezTo>
                  <a:pt x="75387" y="47182"/>
                  <a:pt x="75486" y="47192"/>
                  <a:pt x="75586" y="47192"/>
                </a:cubicBezTo>
                <a:lnTo>
                  <a:pt x="75586" y="47192"/>
                </a:lnTo>
                <a:cubicBezTo>
                  <a:pt x="76391" y="47190"/>
                  <a:pt x="77062" y="46580"/>
                  <a:pt x="77136" y="45781"/>
                </a:cubicBezTo>
                <a:cubicBezTo>
                  <a:pt x="77213" y="44981"/>
                  <a:pt x="76668" y="44256"/>
                  <a:pt x="75881" y="44104"/>
                </a:cubicBezTo>
                <a:cubicBezTo>
                  <a:pt x="74896" y="43914"/>
                  <a:pt x="73950" y="43569"/>
                  <a:pt x="73073" y="43081"/>
                </a:cubicBezTo>
                <a:cubicBezTo>
                  <a:pt x="72215" y="42600"/>
                  <a:pt x="71433" y="41991"/>
                  <a:pt x="70759" y="41273"/>
                </a:cubicBezTo>
                <a:cubicBezTo>
                  <a:pt x="70454" y="40957"/>
                  <a:pt x="70046" y="40797"/>
                  <a:pt x="69637" y="40797"/>
                </a:cubicBezTo>
                <a:close/>
                <a:moveTo>
                  <a:pt x="75586" y="47192"/>
                </a:moveTo>
                <a:cubicBezTo>
                  <a:pt x="75586" y="47192"/>
                  <a:pt x="75586" y="47192"/>
                  <a:pt x="75586" y="47192"/>
                </a:cubicBezTo>
                <a:lnTo>
                  <a:pt x="75588" y="47192"/>
                </a:lnTo>
                <a:cubicBezTo>
                  <a:pt x="75587" y="47192"/>
                  <a:pt x="75587" y="47192"/>
                  <a:pt x="75586" y="47192"/>
                </a:cubicBezTo>
                <a:close/>
                <a:moveTo>
                  <a:pt x="82500" y="44276"/>
                </a:moveTo>
                <a:cubicBezTo>
                  <a:pt x="81639" y="44276"/>
                  <a:pt x="80942" y="44973"/>
                  <a:pt x="80942" y="45835"/>
                </a:cubicBezTo>
                <a:cubicBezTo>
                  <a:pt x="80942" y="46696"/>
                  <a:pt x="81639" y="47393"/>
                  <a:pt x="82500" y="47393"/>
                </a:cubicBezTo>
                <a:lnTo>
                  <a:pt x="89425" y="47393"/>
                </a:lnTo>
                <a:cubicBezTo>
                  <a:pt x="90286" y="47393"/>
                  <a:pt x="90983" y="46696"/>
                  <a:pt x="90983" y="45835"/>
                </a:cubicBezTo>
                <a:cubicBezTo>
                  <a:pt x="90983" y="44973"/>
                  <a:pt x="90286" y="44276"/>
                  <a:pt x="89425" y="44276"/>
                </a:cubicBezTo>
                <a:close/>
                <a:moveTo>
                  <a:pt x="96352" y="44276"/>
                </a:moveTo>
                <a:cubicBezTo>
                  <a:pt x="95490" y="44276"/>
                  <a:pt x="94794" y="44973"/>
                  <a:pt x="94794" y="45835"/>
                </a:cubicBezTo>
                <a:cubicBezTo>
                  <a:pt x="94794" y="46696"/>
                  <a:pt x="95490" y="47393"/>
                  <a:pt x="96352" y="47393"/>
                </a:cubicBezTo>
                <a:lnTo>
                  <a:pt x="103276" y="47393"/>
                </a:lnTo>
                <a:cubicBezTo>
                  <a:pt x="104138" y="47393"/>
                  <a:pt x="104837" y="46696"/>
                  <a:pt x="104837" y="45835"/>
                </a:cubicBezTo>
                <a:cubicBezTo>
                  <a:pt x="104837" y="44973"/>
                  <a:pt x="104138" y="44276"/>
                  <a:pt x="103276" y="44276"/>
                </a:cubicBezTo>
                <a:close/>
                <a:moveTo>
                  <a:pt x="110004" y="45692"/>
                </a:moveTo>
                <a:cubicBezTo>
                  <a:pt x="109408" y="45692"/>
                  <a:pt x="108838" y="46036"/>
                  <a:pt x="108579" y="46616"/>
                </a:cubicBezTo>
                <a:cubicBezTo>
                  <a:pt x="108229" y="47403"/>
                  <a:pt x="108584" y="48324"/>
                  <a:pt x="109371" y="48673"/>
                </a:cubicBezTo>
                <a:cubicBezTo>
                  <a:pt x="111284" y="49530"/>
                  <a:pt x="112999" y="50777"/>
                  <a:pt x="114400" y="52338"/>
                </a:cubicBezTo>
                <a:cubicBezTo>
                  <a:pt x="114695" y="52666"/>
                  <a:pt x="115117" y="52854"/>
                  <a:pt x="115558" y="52854"/>
                </a:cubicBezTo>
                <a:lnTo>
                  <a:pt x="115558" y="52854"/>
                </a:lnTo>
                <a:cubicBezTo>
                  <a:pt x="116175" y="52854"/>
                  <a:pt x="116730" y="52492"/>
                  <a:pt x="116982" y="51929"/>
                </a:cubicBezTo>
                <a:cubicBezTo>
                  <a:pt x="117231" y="51368"/>
                  <a:pt x="117128" y="50710"/>
                  <a:pt x="116717" y="50255"/>
                </a:cubicBezTo>
                <a:cubicBezTo>
                  <a:pt x="115022" y="48367"/>
                  <a:pt x="112952" y="46861"/>
                  <a:pt x="110638" y="45827"/>
                </a:cubicBezTo>
                <a:cubicBezTo>
                  <a:pt x="110432" y="45735"/>
                  <a:pt x="110216" y="45692"/>
                  <a:pt x="110004" y="45692"/>
                </a:cubicBezTo>
                <a:close/>
                <a:moveTo>
                  <a:pt x="115558" y="52854"/>
                </a:moveTo>
                <a:cubicBezTo>
                  <a:pt x="115558" y="52854"/>
                  <a:pt x="115558" y="52854"/>
                  <a:pt x="115557" y="52854"/>
                </a:cubicBezTo>
                <a:lnTo>
                  <a:pt x="115560" y="52854"/>
                </a:lnTo>
                <a:cubicBezTo>
                  <a:pt x="115559" y="52854"/>
                  <a:pt x="115559" y="52854"/>
                  <a:pt x="115558" y="52854"/>
                </a:cubicBezTo>
                <a:close/>
                <a:moveTo>
                  <a:pt x="118985" y="55696"/>
                </a:moveTo>
                <a:cubicBezTo>
                  <a:pt x="118827" y="55696"/>
                  <a:pt x="118667" y="55720"/>
                  <a:pt x="118509" y="55770"/>
                </a:cubicBezTo>
                <a:cubicBezTo>
                  <a:pt x="117689" y="56035"/>
                  <a:pt x="117239" y="56912"/>
                  <a:pt x="117501" y="57732"/>
                </a:cubicBezTo>
                <a:cubicBezTo>
                  <a:pt x="117974" y="59208"/>
                  <a:pt x="118216" y="60746"/>
                  <a:pt x="118213" y="62297"/>
                </a:cubicBezTo>
                <a:lnTo>
                  <a:pt x="118213" y="62448"/>
                </a:lnTo>
                <a:cubicBezTo>
                  <a:pt x="118211" y="62942"/>
                  <a:pt x="118180" y="63438"/>
                  <a:pt x="118129" y="63924"/>
                </a:cubicBezTo>
                <a:cubicBezTo>
                  <a:pt x="118036" y="64780"/>
                  <a:pt x="118653" y="65549"/>
                  <a:pt x="119509" y="65642"/>
                </a:cubicBezTo>
                <a:cubicBezTo>
                  <a:pt x="119566" y="65650"/>
                  <a:pt x="119622" y="65652"/>
                  <a:pt x="119679" y="65652"/>
                </a:cubicBezTo>
                <a:cubicBezTo>
                  <a:pt x="120474" y="65650"/>
                  <a:pt x="121140" y="65050"/>
                  <a:pt x="121227" y="64261"/>
                </a:cubicBezTo>
                <a:cubicBezTo>
                  <a:pt x="121289" y="63675"/>
                  <a:pt x="121325" y="63076"/>
                  <a:pt x="121330" y="62482"/>
                </a:cubicBezTo>
                <a:lnTo>
                  <a:pt x="121330" y="62474"/>
                </a:lnTo>
                <a:lnTo>
                  <a:pt x="121330" y="62297"/>
                </a:lnTo>
                <a:cubicBezTo>
                  <a:pt x="121332" y="60425"/>
                  <a:pt x="121042" y="58560"/>
                  <a:pt x="120468" y="56778"/>
                </a:cubicBezTo>
                <a:cubicBezTo>
                  <a:pt x="120257" y="56116"/>
                  <a:pt x="119643" y="55696"/>
                  <a:pt x="118985" y="55696"/>
                </a:cubicBezTo>
                <a:close/>
                <a:moveTo>
                  <a:pt x="117523" y="69061"/>
                </a:moveTo>
                <a:cubicBezTo>
                  <a:pt x="116988" y="69061"/>
                  <a:pt x="116467" y="69337"/>
                  <a:pt x="116177" y="69831"/>
                </a:cubicBezTo>
                <a:cubicBezTo>
                  <a:pt x="115115" y="71641"/>
                  <a:pt x="113685" y="73207"/>
                  <a:pt x="111980" y="74428"/>
                </a:cubicBezTo>
                <a:cubicBezTo>
                  <a:pt x="111428" y="74822"/>
                  <a:pt x="111196" y="75526"/>
                  <a:pt x="111402" y="76172"/>
                </a:cubicBezTo>
                <a:cubicBezTo>
                  <a:pt x="111610" y="76817"/>
                  <a:pt x="112209" y="77254"/>
                  <a:pt x="112888" y="77254"/>
                </a:cubicBezTo>
                <a:cubicBezTo>
                  <a:pt x="113212" y="77254"/>
                  <a:pt x="113531" y="77151"/>
                  <a:pt x="113793" y="76964"/>
                </a:cubicBezTo>
                <a:cubicBezTo>
                  <a:pt x="115855" y="75488"/>
                  <a:pt x="117583" y="73595"/>
                  <a:pt x="118867" y="71409"/>
                </a:cubicBezTo>
                <a:cubicBezTo>
                  <a:pt x="119301" y="70666"/>
                  <a:pt x="119052" y="69710"/>
                  <a:pt x="118309" y="69275"/>
                </a:cubicBezTo>
                <a:cubicBezTo>
                  <a:pt x="118062" y="69130"/>
                  <a:pt x="117791" y="69061"/>
                  <a:pt x="117523" y="69061"/>
                </a:cubicBezTo>
                <a:close/>
                <a:moveTo>
                  <a:pt x="30422" y="77205"/>
                </a:moveTo>
                <a:cubicBezTo>
                  <a:pt x="29561" y="77205"/>
                  <a:pt x="28862" y="77902"/>
                  <a:pt x="28862" y="78763"/>
                </a:cubicBezTo>
                <a:cubicBezTo>
                  <a:pt x="28862" y="79625"/>
                  <a:pt x="29561" y="80324"/>
                  <a:pt x="30422" y="80324"/>
                </a:cubicBezTo>
                <a:lnTo>
                  <a:pt x="37347" y="80324"/>
                </a:lnTo>
                <a:cubicBezTo>
                  <a:pt x="38208" y="80324"/>
                  <a:pt x="38905" y="79625"/>
                  <a:pt x="38905" y="78763"/>
                </a:cubicBezTo>
                <a:cubicBezTo>
                  <a:pt x="38905" y="77902"/>
                  <a:pt x="38208" y="77205"/>
                  <a:pt x="37347" y="77205"/>
                </a:cubicBezTo>
                <a:close/>
                <a:moveTo>
                  <a:pt x="44274" y="77205"/>
                </a:moveTo>
                <a:cubicBezTo>
                  <a:pt x="43413" y="77205"/>
                  <a:pt x="42716" y="77902"/>
                  <a:pt x="42716" y="78763"/>
                </a:cubicBezTo>
                <a:cubicBezTo>
                  <a:pt x="42716" y="79625"/>
                  <a:pt x="43413" y="80324"/>
                  <a:pt x="44274" y="80324"/>
                </a:cubicBezTo>
                <a:lnTo>
                  <a:pt x="51199" y="80324"/>
                </a:lnTo>
                <a:cubicBezTo>
                  <a:pt x="52060" y="80324"/>
                  <a:pt x="52757" y="79625"/>
                  <a:pt x="52757" y="78763"/>
                </a:cubicBezTo>
                <a:cubicBezTo>
                  <a:pt x="52757" y="77902"/>
                  <a:pt x="52060" y="77205"/>
                  <a:pt x="51199" y="77205"/>
                </a:cubicBezTo>
                <a:close/>
                <a:moveTo>
                  <a:pt x="58126" y="77205"/>
                </a:moveTo>
                <a:cubicBezTo>
                  <a:pt x="57265" y="77205"/>
                  <a:pt x="56568" y="77902"/>
                  <a:pt x="56568" y="78763"/>
                </a:cubicBezTo>
                <a:cubicBezTo>
                  <a:pt x="56568" y="79625"/>
                  <a:pt x="57265" y="80324"/>
                  <a:pt x="58126" y="80324"/>
                </a:cubicBezTo>
                <a:lnTo>
                  <a:pt x="65051" y="80324"/>
                </a:lnTo>
                <a:cubicBezTo>
                  <a:pt x="65912" y="80324"/>
                  <a:pt x="66609" y="79625"/>
                  <a:pt x="66609" y="78763"/>
                </a:cubicBezTo>
                <a:cubicBezTo>
                  <a:pt x="66609" y="77902"/>
                  <a:pt x="65912" y="77205"/>
                  <a:pt x="65051" y="77205"/>
                </a:cubicBezTo>
                <a:close/>
                <a:moveTo>
                  <a:pt x="71978" y="77205"/>
                </a:moveTo>
                <a:cubicBezTo>
                  <a:pt x="71117" y="77205"/>
                  <a:pt x="70420" y="77902"/>
                  <a:pt x="70420" y="78763"/>
                </a:cubicBezTo>
                <a:cubicBezTo>
                  <a:pt x="70420" y="79625"/>
                  <a:pt x="71117" y="80324"/>
                  <a:pt x="71978" y="80324"/>
                </a:cubicBezTo>
                <a:lnTo>
                  <a:pt x="78903" y="80324"/>
                </a:lnTo>
                <a:cubicBezTo>
                  <a:pt x="79764" y="80324"/>
                  <a:pt x="80463" y="79625"/>
                  <a:pt x="80463" y="78763"/>
                </a:cubicBezTo>
                <a:cubicBezTo>
                  <a:pt x="80463" y="77902"/>
                  <a:pt x="79764" y="77205"/>
                  <a:pt x="78903" y="77205"/>
                </a:cubicBezTo>
                <a:close/>
                <a:moveTo>
                  <a:pt x="85830" y="77205"/>
                </a:moveTo>
                <a:cubicBezTo>
                  <a:pt x="84968" y="77205"/>
                  <a:pt x="84269" y="77902"/>
                  <a:pt x="84269" y="78763"/>
                </a:cubicBezTo>
                <a:cubicBezTo>
                  <a:pt x="84269" y="79625"/>
                  <a:pt x="84968" y="80324"/>
                  <a:pt x="85830" y="80324"/>
                </a:cubicBezTo>
                <a:lnTo>
                  <a:pt x="92754" y="80324"/>
                </a:lnTo>
                <a:cubicBezTo>
                  <a:pt x="93616" y="80324"/>
                  <a:pt x="94313" y="79625"/>
                  <a:pt x="94313" y="78763"/>
                </a:cubicBezTo>
                <a:cubicBezTo>
                  <a:pt x="94313" y="77902"/>
                  <a:pt x="93616" y="77205"/>
                  <a:pt x="92754" y="77205"/>
                </a:cubicBezTo>
                <a:close/>
                <a:moveTo>
                  <a:pt x="106629" y="76869"/>
                </a:moveTo>
                <a:cubicBezTo>
                  <a:pt x="106513" y="76869"/>
                  <a:pt x="106395" y="76882"/>
                  <a:pt x="106277" y="76910"/>
                </a:cubicBezTo>
                <a:cubicBezTo>
                  <a:pt x="105300" y="77108"/>
                  <a:pt x="104305" y="77205"/>
                  <a:pt x="103310" y="77205"/>
                </a:cubicBezTo>
                <a:lnTo>
                  <a:pt x="99682" y="77205"/>
                </a:lnTo>
                <a:cubicBezTo>
                  <a:pt x="98820" y="77205"/>
                  <a:pt x="98123" y="77902"/>
                  <a:pt x="98123" y="78763"/>
                </a:cubicBezTo>
                <a:cubicBezTo>
                  <a:pt x="98123" y="79625"/>
                  <a:pt x="98820" y="80324"/>
                  <a:pt x="99682" y="80324"/>
                </a:cubicBezTo>
                <a:lnTo>
                  <a:pt x="103310" y="80324"/>
                </a:lnTo>
                <a:cubicBezTo>
                  <a:pt x="104513" y="80322"/>
                  <a:pt x="105714" y="80203"/>
                  <a:pt x="106894" y="79964"/>
                </a:cubicBezTo>
                <a:cubicBezTo>
                  <a:pt x="107758" y="79815"/>
                  <a:pt x="108332" y="78979"/>
                  <a:pt x="108157" y="78121"/>
                </a:cubicBezTo>
                <a:cubicBezTo>
                  <a:pt x="108006" y="77378"/>
                  <a:pt x="107353" y="76869"/>
                  <a:pt x="106629" y="76869"/>
                </a:cubicBezTo>
                <a:close/>
                <a:moveTo>
                  <a:pt x="23501" y="77239"/>
                </a:moveTo>
                <a:cubicBezTo>
                  <a:pt x="23472" y="77239"/>
                  <a:pt x="23444" y="77240"/>
                  <a:pt x="23415" y="77241"/>
                </a:cubicBezTo>
                <a:cubicBezTo>
                  <a:pt x="20952" y="77365"/>
                  <a:pt x="18520" y="77861"/>
                  <a:pt x="16200" y="78709"/>
                </a:cubicBezTo>
                <a:cubicBezTo>
                  <a:pt x="15493" y="78972"/>
                  <a:pt x="15071" y="79702"/>
                  <a:pt x="15205" y="80445"/>
                </a:cubicBezTo>
                <a:cubicBezTo>
                  <a:pt x="15336" y="81188"/>
                  <a:pt x="15982" y="81731"/>
                  <a:pt x="16738" y="81731"/>
                </a:cubicBezTo>
                <a:cubicBezTo>
                  <a:pt x="16920" y="81731"/>
                  <a:pt x="17103" y="81700"/>
                  <a:pt x="17275" y="81636"/>
                </a:cubicBezTo>
                <a:cubicBezTo>
                  <a:pt x="19299" y="80895"/>
                  <a:pt x="21423" y="80461"/>
                  <a:pt x="23577" y="80353"/>
                </a:cubicBezTo>
                <a:cubicBezTo>
                  <a:pt x="24436" y="80309"/>
                  <a:pt x="25097" y="79576"/>
                  <a:pt x="25053" y="78717"/>
                </a:cubicBezTo>
                <a:cubicBezTo>
                  <a:pt x="25009" y="77884"/>
                  <a:pt x="24324" y="77239"/>
                  <a:pt x="23501" y="77239"/>
                </a:cubicBezTo>
                <a:close/>
                <a:moveTo>
                  <a:pt x="10673" y="81945"/>
                </a:moveTo>
                <a:cubicBezTo>
                  <a:pt x="10350" y="81945"/>
                  <a:pt x="10023" y="82045"/>
                  <a:pt x="9744" y="82253"/>
                </a:cubicBezTo>
                <a:cubicBezTo>
                  <a:pt x="7782" y="83747"/>
                  <a:pt x="6054" y="85529"/>
                  <a:pt x="4616" y="87534"/>
                </a:cubicBezTo>
                <a:cubicBezTo>
                  <a:pt x="4277" y="88010"/>
                  <a:pt x="4231" y="88635"/>
                  <a:pt x="4498" y="89154"/>
                </a:cubicBezTo>
                <a:cubicBezTo>
                  <a:pt x="4765" y="89674"/>
                  <a:pt x="5300" y="90000"/>
                  <a:pt x="5884" y="90000"/>
                </a:cubicBezTo>
                <a:cubicBezTo>
                  <a:pt x="6385" y="90000"/>
                  <a:pt x="6859" y="89759"/>
                  <a:pt x="7152" y="89350"/>
                </a:cubicBezTo>
                <a:cubicBezTo>
                  <a:pt x="8406" y="87596"/>
                  <a:pt x="9918" y="86038"/>
                  <a:pt x="11634" y="84732"/>
                </a:cubicBezTo>
                <a:cubicBezTo>
                  <a:pt x="12305" y="84204"/>
                  <a:pt x="12428" y="83238"/>
                  <a:pt x="11911" y="82559"/>
                </a:cubicBezTo>
                <a:cubicBezTo>
                  <a:pt x="11605" y="82157"/>
                  <a:pt x="11142" y="81945"/>
                  <a:pt x="10673" y="81945"/>
                </a:cubicBezTo>
                <a:close/>
                <a:moveTo>
                  <a:pt x="2753" y="93021"/>
                </a:moveTo>
                <a:cubicBezTo>
                  <a:pt x="2097" y="93021"/>
                  <a:pt x="1488" y="93438"/>
                  <a:pt x="1274" y="94096"/>
                </a:cubicBezTo>
                <a:cubicBezTo>
                  <a:pt x="494" y="96439"/>
                  <a:pt x="70" y="98884"/>
                  <a:pt x="19" y="101350"/>
                </a:cubicBezTo>
                <a:cubicBezTo>
                  <a:pt x="1" y="102212"/>
                  <a:pt x="682" y="102924"/>
                  <a:pt x="1544" y="102944"/>
                </a:cubicBezTo>
                <a:lnTo>
                  <a:pt x="1577" y="102944"/>
                </a:lnTo>
                <a:cubicBezTo>
                  <a:pt x="2426" y="102944"/>
                  <a:pt x="3117" y="102266"/>
                  <a:pt x="3138" y="101420"/>
                </a:cubicBezTo>
                <a:cubicBezTo>
                  <a:pt x="3182" y="99262"/>
                  <a:pt x="3549" y="97126"/>
                  <a:pt x="4231" y="95079"/>
                </a:cubicBezTo>
                <a:cubicBezTo>
                  <a:pt x="4506" y="94261"/>
                  <a:pt x="4066" y="93374"/>
                  <a:pt x="3246" y="93101"/>
                </a:cubicBezTo>
                <a:cubicBezTo>
                  <a:pt x="3082" y="93047"/>
                  <a:pt x="2916" y="93021"/>
                  <a:pt x="2753" y="93021"/>
                </a:cubicBezTo>
                <a:close/>
                <a:moveTo>
                  <a:pt x="2450" y="106669"/>
                </a:moveTo>
                <a:cubicBezTo>
                  <a:pt x="2309" y="106669"/>
                  <a:pt x="2165" y="106689"/>
                  <a:pt x="2022" y="106730"/>
                </a:cubicBezTo>
                <a:cubicBezTo>
                  <a:pt x="1194" y="106964"/>
                  <a:pt x="713" y="107825"/>
                  <a:pt x="950" y="108653"/>
                </a:cubicBezTo>
                <a:cubicBezTo>
                  <a:pt x="1623" y="111029"/>
                  <a:pt x="2654" y="113289"/>
                  <a:pt x="4002" y="115356"/>
                </a:cubicBezTo>
                <a:cubicBezTo>
                  <a:pt x="4288" y="115797"/>
                  <a:pt x="4779" y="116064"/>
                  <a:pt x="5303" y="116064"/>
                </a:cubicBezTo>
                <a:cubicBezTo>
                  <a:pt x="5306" y="116064"/>
                  <a:pt x="5308" y="116064"/>
                  <a:pt x="5311" y="116064"/>
                </a:cubicBezTo>
                <a:lnTo>
                  <a:pt x="5311" y="116064"/>
                </a:lnTo>
                <a:lnTo>
                  <a:pt x="5308" y="116066"/>
                </a:lnTo>
                <a:cubicBezTo>
                  <a:pt x="5881" y="116066"/>
                  <a:pt x="6406" y="115752"/>
                  <a:pt x="6679" y="115248"/>
                </a:cubicBezTo>
                <a:cubicBezTo>
                  <a:pt x="6951" y="114747"/>
                  <a:pt x="6925" y="114135"/>
                  <a:pt x="6612" y="113657"/>
                </a:cubicBezTo>
                <a:cubicBezTo>
                  <a:pt x="5434" y="111849"/>
                  <a:pt x="4537" y="109877"/>
                  <a:pt x="3948" y="107802"/>
                </a:cubicBezTo>
                <a:cubicBezTo>
                  <a:pt x="3752" y="107117"/>
                  <a:pt x="3128" y="106669"/>
                  <a:pt x="2450" y="106669"/>
                </a:cubicBezTo>
                <a:close/>
                <a:moveTo>
                  <a:pt x="9885" y="118104"/>
                </a:moveTo>
                <a:cubicBezTo>
                  <a:pt x="9439" y="118104"/>
                  <a:pt x="8997" y="118294"/>
                  <a:pt x="8689" y="118663"/>
                </a:cubicBezTo>
                <a:cubicBezTo>
                  <a:pt x="8137" y="119324"/>
                  <a:pt x="8226" y="120306"/>
                  <a:pt x="8887" y="120859"/>
                </a:cubicBezTo>
                <a:cubicBezTo>
                  <a:pt x="10782" y="122440"/>
                  <a:pt x="12901" y="123731"/>
                  <a:pt x="15179" y="124683"/>
                </a:cubicBezTo>
                <a:cubicBezTo>
                  <a:pt x="15370" y="124762"/>
                  <a:pt x="15575" y="124804"/>
                  <a:pt x="15781" y="124804"/>
                </a:cubicBezTo>
                <a:cubicBezTo>
                  <a:pt x="15783" y="124804"/>
                  <a:pt x="15785" y="124804"/>
                  <a:pt x="15787" y="124804"/>
                </a:cubicBezTo>
                <a:cubicBezTo>
                  <a:pt x="16527" y="124804"/>
                  <a:pt x="17162" y="124280"/>
                  <a:pt x="17309" y="123554"/>
                </a:cubicBezTo>
                <a:cubicBezTo>
                  <a:pt x="17455" y="122824"/>
                  <a:pt x="17067" y="122093"/>
                  <a:pt x="16383" y="121808"/>
                </a:cubicBezTo>
                <a:cubicBezTo>
                  <a:pt x="14393" y="120975"/>
                  <a:pt x="12539" y="119849"/>
                  <a:pt x="10883" y="118465"/>
                </a:cubicBezTo>
                <a:cubicBezTo>
                  <a:pt x="10591" y="118222"/>
                  <a:pt x="10237" y="118104"/>
                  <a:pt x="9885" y="118104"/>
                </a:cubicBezTo>
                <a:close/>
                <a:moveTo>
                  <a:pt x="22476" y="123362"/>
                </a:moveTo>
                <a:cubicBezTo>
                  <a:pt x="21682" y="123362"/>
                  <a:pt x="21004" y="123967"/>
                  <a:pt x="20926" y="124773"/>
                </a:cubicBezTo>
                <a:cubicBezTo>
                  <a:pt x="20844" y="125629"/>
                  <a:pt x="21474" y="126390"/>
                  <a:pt x="22330" y="126472"/>
                </a:cubicBezTo>
                <a:cubicBezTo>
                  <a:pt x="23112" y="126547"/>
                  <a:pt x="23912" y="126586"/>
                  <a:pt x="24704" y="126586"/>
                </a:cubicBezTo>
                <a:lnTo>
                  <a:pt x="29399" y="126586"/>
                </a:lnTo>
                <a:cubicBezTo>
                  <a:pt x="30260" y="126586"/>
                  <a:pt x="30957" y="125889"/>
                  <a:pt x="30957" y="125027"/>
                </a:cubicBezTo>
                <a:cubicBezTo>
                  <a:pt x="30957" y="124166"/>
                  <a:pt x="30260" y="123469"/>
                  <a:pt x="29399" y="123469"/>
                </a:cubicBezTo>
                <a:lnTo>
                  <a:pt x="24704" y="123469"/>
                </a:lnTo>
                <a:cubicBezTo>
                  <a:pt x="24009" y="123469"/>
                  <a:pt x="23310" y="123433"/>
                  <a:pt x="22626" y="123369"/>
                </a:cubicBezTo>
                <a:cubicBezTo>
                  <a:pt x="22576" y="123364"/>
                  <a:pt x="22525" y="123362"/>
                  <a:pt x="22476" y="123362"/>
                </a:cubicBezTo>
                <a:close/>
                <a:moveTo>
                  <a:pt x="36326" y="123466"/>
                </a:moveTo>
                <a:cubicBezTo>
                  <a:pt x="35465" y="123466"/>
                  <a:pt x="34768" y="124166"/>
                  <a:pt x="34768" y="125025"/>
                </a:cubicBezTo>
                <a:cubicBezTo>
                  <a:pt x="34768" y="125886"/>
                  <a:pt x="35465" y="126586"/>
                  <a:pt x="36326" y="126586"/>
                </a:cubicBezTo>
                <a:lnTo>
                  <a:pt x="43251" y="126586"/>
                </a:lnTo>
                <a:cubicBezTo>
                  <a:pt x="44112" y="126586"/>
                  <a:pt x="44809" y="125886"/>
                  <a:pt x="44809" y="125025"/>
                </a:cubicBezTo>
                <a:cubicBezTo>
                  <a:pt x="44809" y="124166"/>
                  <a:pt x="44112" y="123466"/>
                  <a:pt x="43251" y="123466"/>
                </a:cubicBezTo>
                <a:close/>
                <a:moveTo>
                  <a:pt x="50178" y="123466"/>
                </a:moveTo>
                <a:cubicBezTo>
                  <a:pt x="49317" y="123466"/>
                  <a:pt x="48620" y="124166"/>
                  <a:pt x="48620" y="125025"/>
                </a:cubicBezTo>
                <a:cubicBezTo>
                  <a:pt x="48620" y="125886"/>
                  <a:pt x="49317" y="126586"/>
                  <a:pt x="50178" y="126586"/>
                </a:cubicBezTo>
                <a:lnTo>
                  <a:pt x="57103" y="126586"/>
                </a:lnTo>
                <a:cubicBezTo>
                  <a:pt x="57964" y="126586"/>
                  <a:pt x="58661" y="125886"/>
                  <a:pt x="58661" y="125025"/>
                </a:cubicBezTo>
                <a:cubicBezTo>
                  <a:pt x="58661" y="124166"/>
                  <a:pt x="57964" y="123466"/>
                  <a:pt x="57103" y="123466"/>
                </a:cubicBezTo>
                <a:close/>
                <a:moveTo>
                  <a:pt x="64030" y="123466"/>
                </a:moveTo>
                <a:cubicBezTo>
                  <a:pt x="63169" y="123466"/>
                  <a:pt x="62472" y="124166"/>
                  <a:pt x="62472" y="125025"/>
                </a:cubicBezTo>
                <a:cubicBezTo>
                  <a:pt x="62472" y="125886"/>
                  <a:pt x="63169" y="126586"/>
                  <a:pt x="64030" y="126586"/>
                </a:cubicBezTo>
                <a:lnTo>
                  <a:pt x="70955" y="126586"/>
                </a:lnTo>
                <a:cubicBezTo>
                  <a:pt x="71816" y="126586"/>
                  <a:pt x="72515" y="125886"/>
                  <a:pt x="72515" y="125025"/>
                </a:cubicBezTo>
                <a:cubicBezTo>
                  <a:pt x="72515" y="124166"/>
                  <a:pt x="71816" y="123466"/>
                  <a:pt x="70955" y="123466"/>
                </a:cubicBezTo>
                <a:close/>
                <a:moveTo>
                  <a:pt x="77882" y="123466"/>
                </a:moveTo>
                <a:cubicBezTo>
                  <a:pt x="77020" y="123466"/>
                  <a:pt x="76324" y="124166"/>
                  <a:pt x="76324" y="125025"/>
                </a:cubicBezTo>
                <a:cubicBezTo>
                  <a:pt x="76324" y="125886"/>
                  <a:pt x="77020" y="126586"/>
                  <a:pt x="77882" y="126586"/>
                </a:cubicBezTo>
                <a:lnTo>
                  <a:pt x="84806" y="126586"/>
                </a:lnTo>
                <a:cubicBezTo>
                  <a:pt x="85668" y="126586"/>
                  <a:pt x="86367" y="125886"/>
                  <a:pt x="86367" y="125025"/>
                </a:cubicBezTo>
                <a:cubicBezTo>
                  <a:pt x="86367" y="124166"/>
                  <a:pt x="85668" y="123466"/>
                  <a:pt x="84806" y="123466"/>
                </a:cubicBezTo>
                <a:close/>
                <a:moveTo>
                  <a:pt x="91734" y="123466"/>
                </a:moveTo>
                <a:cubicBezTo>
                  <a:pt x="90872" y="123466"/>
                  <a:pt x="90175" y="124166"/>
                  <a:pt x="90175" y="125025"/>
                </a:cubicBezTo>
                <a:cubicBezTo>
                  <a:pt x="90175" y="125886"/>
                  <a:pt x="90872" y="126586"/>
                  <a:pt x="91734" y="126586"/>
                </a:cubicBezTo>
                <a:lnTo>
                  <a:pt x="98661" y="126586"/>
                </a:lnTo>
                <a:cubicBezTo>
                  <a:pt x="99520" y="126586"/>
                  <a:pt x="100219" y="125886"/>
                  <a:pt x="100219" y="125025"/>
                </a:cubicBezTo>
                <a:cubicBezTo>
                  <a:pt x="100219" y="124166"/>
                  <a:pt x="99520" y="123466"/>
                  <a:pt x="98661" y="123466"/>
                </a:cubicBezTo>
                <a:close/>
                <a:moveTo>
                  <a:pt x="105479" y="124421"/>
                </a:moveTo>
                <a:cubicBezTo>
                  <a:pt x="104813" y="124421"/>
                  <a:pt x="104195" y="124851"/>
                  <a:pt x="103989" y="125524"/>
                </a:cubicBezTo>
                <a:cubicBezTo>
                  <a:pt x="103737" y="126349"/>
                  <a:pt x="104205" y="127223"/>
                  <a:pt x="105030" y="127470"/>
                </a:cubicBezTo>
                <a:cubicBezTo>
                  <a:pt x="107085" y="128100"/>
                  <a:pt x="109023" y="129054"/>
                  <a:pt x="110774" y="130296"/>
                </a:cubicBezTo>
                <a:cubicBezTo>
                  <a:pt x="111037" y="130484"/>
                  <a:pt x="111353" y="130584"/>
                  <a:pt x="111674" y="130584"/>
                </a:cubicBezTo>
                <a:cubicBezTo>
                  <a:pt x="112353" y="130581"/>
                  <a:pt x="112955" y="130144"/>
                  <a:pt x="113161" y="129496"/>
                </a:cubicBezTo>
                <a:cubicBezTo>
                  <a:pt x="113366" y="128851"/>
                  <a:pt x="113130" y="128144"/>
                  <a:pt x="112574" y="127753"/>
                </a:cubicBezTo>
                <a:cubicBezTo>
                  <a:pt x="110553" y="126318"/>
                  <a:pt x="108314" y="125218"/>
                  <a:pt x="105945" y="124492"/>
                </a:cubicBezTo>
                <a:cubicBezTo>
                  <a:pt x="105790" y="124444"/>
                  <a:pt x="105634" y="124421"/>
                  <a:pt x="105479" y="124421"/>
                </a:cubicBezTo>
                <a:close/>
                <a:moveTo>
                  <a:pt x="116605" y="132284"/>
                </a:moveTo>
                <a:cubicBezTo>
                  <a:pt x="116282" y="132284"/>
                  <a:pt x="115955" y="132384"/>
                  <a:pt x="115675" y="132592"/>
                </a:cubicBezTo>
                <a:cubicBezTo>
                  <a:pt x="114986" y="133106"/>
                  <a:pt x="114842" y="134081"/>
                  <a:pt x="115357" y="134773"/>
                </a:cubicBezTo>
                <a:cubicBezTo>
                  <a:pt x="116637" y="136496"/>
                  <a:pt x="117637" y="138411"/>
                  <a:pt x="118316" y="140450"/>
                </a:cubicBezTo>
                <a:cubicBezTo>
                  <a:pt x="118527" y="141088"/>
                  <a:pt x="119124" y="141517"/>
                  <a:pt x="119795" y="141517"/>
                </a:cubicBezTo>
                <a:cubicBezTo>
                  <a:pt x="120857" y="141515"/>
                  <a:pt x="121608" y="140476"/>
                  <a:pt x="121273" y="139465"/>
                </a:cubicBezTo>
                <a:cubicBezTo>
                  <a:pt x="120489" y="137115"/>
                  <a:pt x="119337" y="134901"/>
                  <a:pt x="117856" y="132914"/>
                </a:cubicBezTo>
                <a:cubicBezTo>
                  <a:pt x="117551" y="132502"/>
                  <a:pt x="117081" y="132284"/>
                  <a:pt x="116605" y="132284"/>
                </a:cubicBezTo>
                <a:close/>
                <a:moveTo>
                  <a:pt x="120898" y="145205"/>
                </a:moveTo>
                <a:cubicBezTo>
                  <a:pt x="120039" y="145210"/>
                  <a:pt x="119342" y="145909"/>
                  <a:pt x="119347" y="146771"/>
                </a:cubicBezTo>
                <a:lnTo>
                  <a:pt x="119347" y="146850"/>
                </a:lnTo>
                <a:cubicBezTo>
                  <a:pt x="119350" y="148972"/>
                  <a:pt x="119018" y="151080"/>
                  <a:pt x="118368" y="153096"/>
                </a:cubicBezTo>
                <a:cubicBezTo>
                  <a:pt x="118041" y="154104"/>
                  <a:pt x="118792" y="155135"/>
                  <a:pt x="119849" y="155135"/>
                </a:cubicBezTo>
                <a:lnTo>
                  <a:pt x="119851" y="155135"/>
                </a:lnTo>
                <a:cubicBezTo>
                  <a:pt x="120528" y="155135"/>
                  <a:pt x="121124" y="154698"/>
                  <a:pt x="121332" y="154058"/>
                </a:cubicBezTo>
                <a:cubicBezTo>
                  <a:pt x="122083" y="151728"/>
                  <a:pt x="122466" y="149298"/>
                  <a:pt x="122464" y="146850"/>
                </a:cubicBezTo>
                <a:lnTo>
                  <a:pt x="122464" y="146758"/>
                </a:lnTo>
                <a:cubicBezTo>
                  <a:pt x="122461" y="145899"/>
                  <a:pt x="121764" y="145205"/>
                  <a:pt x="120906" y="145205"/>
                </a:cubicBezTo>
                <a:close/>
                <a:moveTo>
                  <a:pt x="116716" y="158158"/>
                </a:moveTo>
                <a:cubicBezTo>
                  <a:pt x="116235" y="158158"/>
                  <a:pt x="115761" y="158379"/>
                  <a:pt x="115457" y="158797"/>
                </a:cubicBezTo>
                <a:cubicBezTo>
                  <a:pt x="114187" y="160533"/>
                  <a:pt x="112652" y="162055"/>
                  <a:pt x="110908" y="163312"/>
                </a:cubicBezTo>
                <a:cubicBezTo>
                  <a:pt x="110358" y="163706"/>
                  <a:pt x="110126" y="164410"/>
                  <a:pt x="110335" y="165056"/>
                </a:cubicBezTo>
                <a:cubicBezTo>
                  <a:pt x="110543" y="165698"/>
                  <a:pt x="111142" y="166136"/>
                  <a:pt x="111821" y="166136"/>
                </a:cubicBezTo>
                <a:cubicBezTo>
                  <a:pt x="112148" y="166136"/>
                  <a:pt x="112466" y="166033"/>
                  <a:pt x="112731" y="165840"/>
                </a:cubicBezTo>
                <a:cubicBezTo>
                  <a:pt x="114742" y="164392"/>
                  <a:pt x="116511" y="162636"/>
                  <a:pt x="117972" y="160635"/>
                </a:cubicBezTo>
                <a:cubicBezTo>
                  <a:pt x="118481" y="159941"/>
                  <a:pt x="118329" y="158967"/>
                  <a:pt x="117632" y="158457"/>
                </a:cubicBezTo>
                <a:cubicBezTo>
                  <a:pt x="117355" y="158255"/>
                  <a:pt x="117034" y="158158"/>
                  <a:pt x="116716" y="158158"/>
                </a:cubicBezTo>
                <a:close/>
                <a:moveTo>
                  <a:pt x="57280" y="167118"/>
                </a:moveTo>
                <a:cubicBezTo>
                  <a:pt x="56419" y="167118"/>
                  <a:pt x="55722" y="167815"/>
                  <a:pt x="55722" y="168676"/>
                </a:cubicBezTo>
                <a:cubicBezTo>
                  <a:pt x="55722" y="169537"/>
                  <a:pt x="56419" y="170237"/>
                  <a:pt x="57280" y="170237"/>
                </a:cubicBezTo>
                <a:lnTo>
                  <a:pt x="64207" y="170237"/>
                </a:lnTo>
                <a:cubicBezTo>
                  <a:pt x="65066" y="170237"/>
                  <a:pt x="65766" y="169537"/>
                  <a:pt x="65766" y="168676"/>
                </a:cubicBezTo>
                <a:cubicBezTo>
                  <a:pt x="65766" y="167815"/>
                  <a:pt x="65066" y="167118"/>
                  <a:pt x="64207" y="167118"/>
                </a:cubicBezTo>
                <a:close/>
                <a:moveTo>
                  <a:pt x="71132" y="167118"/>
                </a:moveTo>
                <a:cubicBezTo>
                  <a:pt x="70271" y="167118"/>
                  <a:pt x="69574" y="167815"/>
                  <a:pt x="69574" y="168676"/>
                </a:cubicBezTo>
                <a:cubicBezTo>
                  <a:pt x="69574" y="169537"/>
                  <a:pt x="70271" y="170237"/>
                  <a:pt x="71132" y="170237"/>
                </a:cubicBezTo>
                <a:lnTo>
                  <a:pt x="78059" y="170237"/>
                </a:lnTo>
                <a:cubicBezTo>
                  <a:pt x="78918" y="170237"/>
                  <a:pt x="79617" y="169537"/>
                  <a:pt x="79617" y="168676"/>
                </a:cubicBezTo>
                <a:cubicBezTo>
                  <a:pt x="79617" y="167815"/>
                  <a:pt x="78918" y="167118"/>
                  <a:pt x="78059" y="167118"/>
                </a:cubicBezTo>
                <a:close/>
                <a:moveTo>
                  <a:pt x="84984" y="167118"/>
                </a:moveTo>
                <a:cubicBezTo>
                  <a:pt x="84122" y="167118"/>
                  <a:pt x="83426" y="167815"/>
                  <a:pt x="83426" y="168676"/>
                </a:cubicBezTo>
                <a:cubicBezTo>
                  <a:pt x="83426" y="169537"/>
                  <a:pt x="84122" y="170237"/>
                  <a:pt x="84984" y="170237"/>
                </a:cubicBezTo>
                <a:lnTo>
                  <a:pt x="91911" y="170237"/>
                </a:lnTo>
                <a:cubicBezTo>
                  <a:pt x="92772" y="170237"/>
                  <a:pt x="93469" y="169537"/>
                  <a:pt x="93469" y="168676"/>
                </a:cubicBezTo>
                <a:cubicBezTo>
                  <a:pt x="93469" y="167815"/>
                  <a:pt x="92772" y="167118"/>
                  <a:pt x="91911" y="167118"/>
                </a:cubicBezTo>
                <a:close/>
                <a:moveTo>
                  <a:pt x="105658" y="166109"/>
                </a:moveTo>
                <a:cubicBezTo>
                  <a:pt x="105503" y="166109"/>
                  <a:pt x="105345" y="166132"/>
                  <a:pt x="105190" y="166182"/>
                </a:cubicBezTo>
                <a:cubicBezTo>
                  <a:pt x="103220" y="166802"/>
                  <a:pt x="101169" y="167118"/>
                  <a:pt x="99108" y="167118"/>
                </a:cubicBezTo>
                <a:cubicBezTo>
                  <a:pt x="99099" y="167118"/>
                  <a:pt x="99091" y="167118"/>
                  <a:pt x="99083" y="167118"/>
                </a:cubicBezTo>
                <a:lnTo>
                  <a:pt x="98836" y="167118"/>
                </a:lnTo>
                <a:cubicBezTo>
                  <a:pt x="97974" y="167118"/>
                  <a:pt x="97277" y="167815"/>
                  <a:pt x="97277" y="168676"/>
                </a:cubicBezTo>
                <a:cubicBezTo>
                  <a:pt x="97277" y="169537"/>
                  <a:pt x="97974" y="170237"/>
                  <a:pt x="98836" y="170237"/>
                </a:cubicBezTo>
                <a:lnTo>
                  <a:pt x="99083" y="170237"/>
                </a:lnTo>
                <a:cubicBezTo>
                  <a:pt x="101471" y="170237"/>
                  <a:pt x="103847" y="169872"/>
                  <a:pt x="106128" y="169154"/>
                </a:cubicBezTo>
                <a:cubicBezTo>
                  <a:pt x="106948" y="168895"/>
                  <a:pt x="107403" y="168020"/>
                  <a:pt x="107144" y="167200"/>
                </a:cubicBezTo>
                <a:cubicBezTo>
                  <a:pt x="106933" y="166536"/>
                  <a:pt x="106320" y="166109"/>
                  <a:pt x="105658" y="166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202;p32">
            <a:extLst>
              <a:ext uri="{FF2B5EF4-FFF2-40B4-BE49-F238E27FC236}">
                <a16:creationId xmlns:a16="http://schemas.microsoft.com/office/drawing/2014/main" id="{84AD8B14-A1ED-4FD5-8712-5F047A2EF00B}"/>
              </a:ext>
            </a:extLst>
          </p:cNvPr>
          <p:cNvSpPr/>
          <p:nvPr/>
        </p:nvSpPr>
        <p:spPr>
          <a:xfrm>
            <a:off x="8212729" y="3873113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59" y="1"/>
                </a:moveTo>
                <a:cubicBezTo>
                  <a:pt x="18561" y="1"/>
                  <a:pt x="12135" y="2662"/>
                  <a:pt x="7399" y="7401"/>
                </a:cubicBezTo>
                <a:cubicBezTo>
                  <a:pt x="2662" y="12138"/>
                  <a:pt x="1" y="18564"/>
                  <a:pt x="1" y="25262"/>
                </a:cubicBezTo>
                <a:cubicBezTo>
                  <a:pt x="1" y="31960"/>
                  <a:pt x="2662" y="38386"/>
                  <a:pt x="7399" y="43123"/>
                </a:cubicBezTo>
                <a:cubicBezTo>
                  <a:pt x="12135" y="47862"/>
                  <a:pt x="18561" y="50520"/>
                  <a:pt x="25259" y="50520"/>
                </a:cubicBezTo>
                <a:cubicBezTo>
                  <a:pt x="31960" y="50520"/>
                  <a:pt x="38383" y="47862"/>
                  <a:pt x="43122" y="43123"/>
                </a:cubicBezTo>
                <a:cubicBezTo>
                  <a:pt x="47859" y="38386"/>
                  <a:pt x="50520" y="31960"/>
                  <a:pt x="50520" y="25262"/>
                </a:cubicBezTo>
                <a:cubicBezTo>
                  <a:pt x="50520" y="18564"/>
                  <a:pt x="47859" y="12138"/>
                  <a:pt x="43122" y="7401"/>
                </a:cubicBezTo>
                <a:cubicBezTo>
                  <a:pt x="38383" y="2662"/>
                  <a:pt x="31960" y="1"/>
                  <a:pt x="25259" y="1"/>
                </a:cubicBezTo>
                <a:close/>
              </a:path>
            </a:pathLst>
          </a:cu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203;p32">
            <a:extLst>
              <a:ext uri="{FF2B5EF4-FFF2-40B4-BE49-F238E27FC236}">
                <a16:creationId xmlns:a16="http://schemas.microsoft.com/office/drawing/2014/main" id="{F672EAE4-28DE-42F3-97D9-66DC2383D36F}"/>
              </a:ext>
            </a:extLst>
          </p:cNvPr>
          <p:cNvSpPr/>
          <p:nvPr/>
        </p:nvSpPr>
        <p:spPr>
          <a:xfrm>
            <a:off x="8315320" y="3975752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70" y="0"/>
                  <a:pt x="9070" y="1988"/>
                  <a:pt x="5529" y="5529"/>
                </a:cubicBezTo>
                <a:cubicBezTo>
                  <a:pt x="1991" y="9067"/>
                  <a:pt x="1" y="13868"/>
                  <a:pt x="1" y="18874"/>
                </a:cubicBezTo>
                <a:cubicBezTo>
                  <a:pt x="1" y="23880"/>
                  <a:pt x="1991" y="28681"/>
                  <a:pt x="5529" y="32219"/>
                </a:cubicBezTo>
                <a:cubicBezTo>
                  <a:pt x="9070" y="35760"/>
                  <a:pt x="13870" y="37748"/>
                  <a:pt x="18874" y="37748"/>
                </a:cubicBezTo>
                <a:cubicBezTo>
                  <a:pt x="23881" y="37748"/>
                  <a:pt x="28681" y="35760"/>
                  <a:pt x="32220" y="32219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68"/>
                  <a:pt x="35760" y="9067"/>
                  <a:pt x="32220" y="5529"/>
                </a:cubicBezTo>
                <a:cubicBezTo>
                  <a:pt x="28681" y="1988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1204;p32">
            <a:extLst>
              <a:ext uri="{FF2B5EF4-FFF2-40B4-BE49-F238E27FC236}">
                <a16:creationId xmlns:a16="http://schemas.microsoft.com/office/drawing/2014/main" id="{A98F8ECF-E668-4E29-A961-5E00061C6020}"/>
              </a:ext>
            </a:extLst>
          </p:cNvPr>
          <p:cNvSpPr/>
          <p:nvPr/>
        </p:nvSpPr>
        <p:spPr>
          <a:xfrm>
            <a:off x="7052929" y="4265086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62" y="1"/>
                </a:moveTo>
                <a:cubicBezTo>
                  <a:pt x="18564" y="1"/>
                  <a:pt x="12138" y="2662"/>
                  <a:pt x="7401" y="7398"/>
                </a:cubicBezTo>
                <a:cubicBezTo>
                  <a:pt x="2662" y="12135"/>
                  <a:pt x="1" y="18561"/>
                  <a:pt x="1" y="25259"/>
                </a:cubicBezTo>
                <a:cubicBezTo>
                  <a:pt x="1" y="31960"/>
                  <a:pt x="2662" y="38383"/>
                  <a:pt x="7401" y="43122"/>
                </a:cubicBezTo>
                <a:cubicBezTo>
                  <a:pt x="12138" y="47859"/>
                  <a:pt x="18564" y="50520"/>
                  <a:pt x="25262" y="50520"/>
                </a:cubicBezTo>
                <a:cubicBezTo>
                  <a:pt x="31960" y="50520"/>
                  <a:pt x="38386" y="47859"/>
                  <a:pt x="43122" y="43122"/>
                </a:cubicBezTo>
                <a:cubicBezTo>
                  <a:pt x="47861" y="38383"/>
                  <a:pt x="50520" y="31960"/>
                  <a:pt x="50520" y="25259"/>
                </a:cubicBezTo>
                <a:cubicBezTo>
                  <a:pt x="50520" y="18561"/>
                  <a:pt x="47861" y="12135"/>
                  <a:pt x="43122" y="7398"/>
                </a:cubicBezTo>
                <a:cubicBezTo>
                  <a:pt x="38386" y="2662"/>
                  <a:pt x="31960" y="1"/>
                  <a:pt x="25262" y="1"/>
                </a:cubicBezTo>
                <a:close/>
              </a:path>
            </a:pathLst>
          </a:cu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205;p32">
            <a:extLst>
              <a:ext uri="{FF2B5EF4-FFF2-40B4-BE49-F238E27FC236}">
                <a16:creationId xmlns:a16="http://schemas.microsoft.com/office/drawing/2014/main" id="{083761C1-DD34-45AF-A77B-06630BCA4819}"/>
              </a:ext>
            </a:extLst>
          </p:cNvPr>
          <p:cNvSpPr/>
          <p:nvPr/>
        </p:nvSpPr>
        <p:spPr>
          <a:xfrm>
            <a:off x="7155568" y="4367677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67" y="0"/>
                  <a:pt x="9067" y="1991"/>
                  <a:pt x="5529" y="5529"/>
                </a:cubicBezTo>
                <a:cubicBezTo>
                  <a:pt x="1988" y="9069"/>
                  <a:pt x="0" y="13870"/>
                  <a:pt x="0" y="18874"/>
                </a:cubicBezTo>
                <a:cubicBezTo>
                  <a:pt x="0" y="23880"/>
                  <a:pt x="1988" y="28681"/>
                  <a:pt x="5529" y="32222"/>
                </a:cubicBezTo>
                <a:cubicBezTo>
                  <a:pt x="9067" y="35760"/>
                  <a:pt x="13867" y="37748"/>
                  <a:pt x="18874" y="37748"/>
                </a:cubicBezTo>
                <a:cubicBezTo>
                  <a:pt x="23880" y="37748"/>
                  <a:pt x="28681" y="35760"/>
                  <a:pt x="32219" y="32222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70"/>
                  <a:pt x="35760" y="9069"/>
                  <a:pt x="32219" y="5529"/>
                </a:cubicBezTo>
                <a:cubicBezTo>
                  <a:pt x="28681" y="1991"/>
                  <a:pt x="23880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1206;p32">
            <a:extLst>
              <a:ext uri="{FF2B5EF4-FFF2-40B4-BE49-F238E27FC236}">
                <a16:creationId xmlns:a16="http://schemas.microsoft.com/office/drawing/2014/main" id="{64F09B21-C53D-4E15-B09C-FFF2C9881324}"/>
              </a:ext>
            </a:extLst>
          </p:cNvPr>
          <p:cNvSpPr/>
          <p:nvPr/>
        </p:nvSpPr>
        <p:spPr>
          <a:xfrm>
            <a:off x="6433671" y="3138096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61" y="0"/>
                </a:moveTo>
                <a:cubicBezTo>
                  <a:pt x="18560" y="0"/>
                  <a:pt x="12137" y="2662"/>
                  <a:pt x="7398" y="7398"/>
                </a:cubicBezTo>
                <a:cubicBezTo>
                  <a:pt x="2661" y="12134"/>
                  <a:pt x="0" y="18560"/>
                  <a:pt x="0" y="25259"/>
                </a:cubicBezTo>
                <a:cubicBezTo>
                  <a:pt x="0" y="31960"/>
                  <a:pt x="2661" y="38383"/>
                  <a:pt x="7398" y="43122"/>
                </a:cubicBezTo>
                <a:cubicBezTo>
                  <a:pt x="12137" y="47858"/>
                  <a:pt x="18560" y="50520"/>
                  <a:pt x="25261" y="50520"/>
                </a:cubicBezTo>
                <a:cubicBezTo>
                  <a:pt x="31959" y="50520"/>
                  <a:pt x="38385" y="47858"/>
                  <a:pt x="43122" y="43122"/>
                </a:cubicBezTo>
                <a:cubicBezTo>
                  <a:pt x="47858" y="38383"/>
                  <a:pt x="50519" y="31960"/>
                  <a:pt x="50519" y="25259"/>
                </a:cubicBezTo>
                <a:cubicBezTo>
                  <a:pt x="50519" y="18560"/>
                  <a:pt x="47858" y="12134"/>
                  <a:pt x="43122" y="7398"/>
                </a:cubicBezTo>
                <a:cubicBezTo>
                  <a:pt x="38385" y="2662"/>
                  <a:pt x="31959" y="0"/>
                  <a:pt x="25261" y="0"/>
                </a:cubicBezTo>
                <a:close/>
              </a:path>
            </a:pathLst>
          </a:cu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207;p32">
            <a:extLst>
              <a:ext uri="{FF2B5EF4-FFF2-40B4-BE49-F238E27FC236}">
                <a16:creationId xmlns:a16="http://schemas.microsoft.com/office/drawing/2014/main" id="{0050D0D2-18AC-407C-AA81-6DE1889EC97F}"/>
              </a:ext>
            </a:extLst>
          </p:cNvPr>
          <p:cNvSpPr/>
          <p:nvPr/>
        </p:nvSpPr>
        <p:spPr>
          <a:xfrm>
            <a:off x="6536294" y="3240670"/>
            <a:ext cx="606516" cy="606532"/>
          </a:xfrm>
          <a:custGeom>
            <a:avLst/>
            <a:gdLst/>
            <a:ahLst/>
            <a:cxnLst/>
            <a:rect l="l" t="t" r="r" b="b"/>
            <a:pathLst>
              <a:path w="37748" h="37749" extrusionOk="0">
                <a:moveTo>
                  <a:pt x="18874" y="1"/>
                </a:moveTo>
                <a:cubicBezTo>
                  <a:pt x="13868" y="1"/>
                  <a:pt x="9067" y="1991"/>
                  <a:pt x="5526" y="5529"/>
                </a:cubicBezTo>
                <a:cubicBezTo>
                  <a:pt x="1988" y="9070"/>
                  <a:pt x="0" y="13871"/>
                  <a:pt x="0" y="18875"/>
                </a:cubicBezTo>
                <a:cubicBezTo>
                  <a:pt x="0" y="23881"/>
                  <a:pt x="1988" y="28682"/>
                  <a:pt x="5526" y="32223"/>
                </a:cubicBezTo>
                <a:cubicBezTo>
                  <a:pt x="9067" y="35761"/>
                  <a:pt x="13868" y="37748"/>
                  <a:pt x="18874" y="37748"/>
                </a:cubicBezTo>
                <a:cubicBezTo>
                  <a:pt x="23878" y="37748"/>
                  <a:pt x="28678" y="35761"/>
                  <a:pt x="32219" y="32223"/>
                </a:cubicBezTo>
                <a:cubicBezTo>
                  <a:pt x="35757" y="28682"/>
                  <a:pt x="37748" y="23881"/>
                  <a:pt x="37748" y="18875"/>
                </a:cubicBezTo>
                <a:cubicBezTo>
                  <a:pt x="37748" y="13871"/>
                  <a:pt x="35757" y="9070"/>
                  <a:pt x="32219" y="5529"/>
                </a:cubicBezTo>
                <a:cubicBezTo>
                  <a:pt x="28678" y="1991"/>
                  <a:pt x="23878" y="1"/>
                  <a:pt x="1887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1208;p32">
            <a:extLst>
              <a:ext uri="{FF2B5EF4-FFF2-40B4-BE49-F238E27FC236}">
                <a16:creationId xmlns:a16="http://schemas.microsoft.com/office/drawing/2014/main" id="{A57F4470-886D-4607-B358-641EC69EB803}"/>
              </a:ext>
            </a:extLst>
          </p:cNvPr>
          <p:cNvSpPr/>
          <p:nvPr/>
        </p:nvSpPr>
        <p:spPr>
          <a:xfrm>
            <a:off x="7321658" y="1719737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58" y="1"/>
                </a:moveTo>
                <a:cubicBezTo>
                  <a:pt x="18560" y="1"/>
                  <a:pt x="12134" y="2662"/>
                  <a:pt x="7398" y="7398"/>
                </a:cubicBezTo>
                <a:cubicBezTo>
                  <a:pt x="2659" y="12137"/>
                  <a:pt x="0" y="18561"/>
                  <a:pt x="0" y="25262"/>
                </a:cubicBezTo>
                <a:cubicBezTo>
                  <a:pt x="0" y="31960"/>
                  <a:pt x="2659" y="38386"/>
                  <a:pt x="7398" y="43122"/>
                </a:cubicBezTo>
                <a:cubicBezTo>
                  <a:pt x="12134" y="47859"/>
                  <a:pt x="18560" y="50520"/>
                  <a:pt x="25258" y="50520"/>
                </a:cubicBezTo>
                <a:cubicBezTo>
                  <a:pt x="31957" y="50520"/>
                  <a:pt x="38383" y="47859"/>
                  <a:pt x="43119" y="43122"/>
                </a:cubicBezTo>
                <a:cubicBezTo>
                  <a:pt x="47858" y="38386"/>
                  <a:pt x="50519" y="31960"/>
                  <a:pt x="50519" y="25262"/>
                </a:cubicBezTo>
                <a:cubicBezTo>
                  <a:pt x="50519" y="18561"/>
                  <a:pt x="47858" y="12137"/>
                  <a:pt x="43119" y="7398"/>
                </a:cubicBezTo>
                <a:cubicBezTo>
                  <a:pt x="38383" y="2662"/>
                  <a:pt x="31957" y="1"/>
                  <a:pt x="25258" y="1"/>
                </a:cubicBezTo>
                <a:close/>
              </a:path>
            </a:pathLst>
          </a:cu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1209;p32">
            <a:extLst>
              <a:ext uri="{FF2B5EF4-FFF2-40B4-BE49-F238E27FC236}">
                <a16:creationId xmlns:a16="http://schemas.microsoft.com/office/drawing/2014/main" id="{2F021CC9-00D6-42F7-8E0E-0B9ADDCC3436}"/>
              </a:ext>
            </a:extLst>
          </p:cNvPr>
          <p:cNvSpPr/>
          <p:nvPr/>
        </p:nvSpPr>
        <p:spPr>
          <a:xfrm>
            <a:off x="7424233" y="1822328"/>
            <a:ext cx="606532" cy="606564"/>
          </a:xfrm>
          <a:custGeom>
            <a:avLst/>
            <a:gdLst/>
            <a:ahLst/>
            <a:cxnLst/>
            <a:rect l="l" t="t" r="r" b="b"/>
            <a:pathLst>
              <a:path w="37749" h="37751" extrusionOk="0">
                <a:moveTo>
                  <a:pt x="18874" y="0"/>
                </a:moveTo>
                <a:cubicBezTo>
                  <a:pt x="13868" y="0"/>
                  <a:pt x="9067" y="1990"/>
                  <a:pt x="5529" y="5529"/>
                </a:cubicBezTo>
                <a:cubicBezTo>
                  <a:pt x="1988" y="9069"/>
                  <a:pt x="1" y="13870"/>
                  <a:pt x="1" y="18877"/>
                </a:cubicBezTo>
                <a:cubicBezTo>
                  <a:pt x="1" y="23880"/>
                  <a:pt x="1988" y="28681"/>
                  <a:pt x="5529" y="32222"/>
                </a:cubicBezTo>
                <a:cubicBezTo>
                  <a:pt x="9067" y="35760"/>
                  <a:pt x="13868" y="37750"/>
                  <a:pt x="18874" y="37750"/>
                </a:cubicBezTo>
                <a:cubicBezTo>
                  <a:pt x="23881" y="37750"/>
                  <a:pt x="28681" y="35760"/>
                  <a:pt x="32220" y="32222"/>
                </a:cubicBezTo>
                <a:cubicBezTo>
                  <a:pt x="35760" y="28681"/>
                  <a:pt x="37748" y="23880"/>
                  <a:pt x="37748" y="18877"/>
                </a:cubicBezTo>
                <a:cubicBezTo>
                  <a:pt x="37748" y="13870"/>
                  <a:pt x="35760" y="9069"/>
                  <a:pt x="32220" y="5529"/>
                </a:cubicBezTo>
                <a:cubicBezTo>
                  <a:pt x="28681" y="1990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8" name="Google Shape;1219;p32">
            <a:extLst>
              <a:ext uri="{FF2B5EF4-FFF2-40B4-BE49-F238E27FC236}">
                <a16:creationId xmlns:a16="http://schemas.microsoft.com/office/drawing/2014/main" id="{CD7635C0-2702-4408-B18B-7AD0C28EF767}"/>
              </a:ext>
            </a:extLst>
          </p:cNvPr>
          <p:cNvGrpSpPr/>
          <p:nvPr/>
        </p:nvGrpSpPr>
        <p:grpSpPr>
          <a:xfrm>
            <a:off x="8224297" y="2553950"/>
            <a:ext cx="811730" cy="811746"/>
            <a:chOff x="4964259" y="2424308"/>
            <a:chExt cx="811730" cy="811746"/>
          </a:xfrm>
        </p:grpSpPr>
        <p:sp>
          <p:nvSpPr>
            <p:cNvPr id="29" name="Google Shape;1220;p32">
              <a:extLst>
                <a:ext uri="{FF2B5EF4-FFF2-40B4-BE49-F238E27FC236}">
                  <a16:creationId xmlns:a16="http://schemas.microsoft.com/office/drawing/2014/main" id="{8373BBC1-B192-4D1B-B178-F5424E4E9117}"/>
                </a:ext>
              </a:extLst>
            </p:cNvPr>
            <p:cNvSpPr/>
            <p:nvPr/>
          </p:nvSpPr>
          <p:spPr>
            <a:xfrm>
              <a:off x="4964259" y="2424308"/>
              <a:ext cx="811730" cy="811746"/>
            </a:xfrm>
            <a:custGeom>
              <a:avLst/>
              <a:gdLst/>
              <a:ahLst/>
              <a:cxnLst/>
              <a:rect l="l" t="t" r="r" b="b"/>
              <a:pathLst>
                <a:path w="50520" h="50521" extrusionOk="0">
                  <a:moveTo>
                    <a:pt x="25261" y="1"/>
                  </a:moveTo>
                  <a:cubicBezTo>
                    <a:pt x="18563" y="1"/>
                    <a:pt x="12137" y="2662"/>
                    <a:pt x="7401" y="7401"/>
                  </a:cubicBezTo>
                  <a:cubicBezTo>
                    <a:pt x="2662" y="12138"/>
                    <a:pt x="0" y="18563"/>
                    <a:pt x="0" y="25262"/>
                  </a:cubicBezTo>
                  <a:cubicBezTo>
                    <a:pt x="0" y="31960"/>
                    <a:pt x="2662" y="38386"/>
                    <a:pt x="7401" y="43122"/>
                  </a:cubicBezTo>
                  <a:cubicBezTo>
                    <a:pt x="12137" y="47861"/>
                    <a:pt x="18563" y="50520"/>
                    <a:pt x="25261" y="50520"/>
                  </a:cubicBezTo>
                  <a:cubicBezTo>
                    <a:pt x="31960" y="50520"/>
                    <a:pt x="38385" y="47861"/>
                    <a:pt x="43122" y="43122"/>
                  </a:cubicBezTo>
                  <a:cubicBezTo>
                    <a:pt x="47861" y="38386"/>
                    <a:pt x="50520" y="31960"/>
                    <a:pt x="50520" y="25262"/>
                  </a:cubicBezTo>
                  <a:cubicBezTo>
                    <a:pt x="50520" y="18563"/>
                    <a:pt x="47861" y="12138"/>
                    <a:pt x="43122" y="7401"/>
                  </a:cubicBezTo>
                  <a:cubicBezTo>
                    <a:pt x="38385" y="2662"/>
                    <a:pt x="31960" y="1"/>
                    <a:pt x="25261" y="1"/>
                  </a:cubicBezTo>
                  <a:close/>
                </a:path>
              </a:pathLst>
            </a:custGeom>
            <a:solidFill>
              <a:srgbClr val="FCC4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CC4D4"/>
                </a:solidFill>
              </a:endParaRPr>
            </a:p>
          </p:txBody>
        </p:sp>
        <p:sp>
          <p:nvSpPr>
            <p:cNvPr id="30" name="Google Shape;1221;p32">
              <a:extLst>
                <a:ext uri="{FF2B5EF4-FFF2-40B4-BE49-F238E27FC236}">
                  <a16:creationId xmlns:a16="http://schemas.microsoft.com/office/drawing/2014/main" id="{2C4C17D0-D723-4CFD-8C15-ADD8B4F73FCE}"/>
                </a:ext>
              </a:extLst>
            </p:cNvPr>
            <p:cNvSpPr/>
            <p:nvPr/>
          </p:nvSpPr>
          <p:spPr>
            <a:xfrm>
              <a:off x="5066882" y="2526931"/>
              <a:ext cx="606532" cy="606532"/>
            </a:xfrm>
            <a:custGeom>
              <a:avLst/>
              <a:gdLst/>
              <a:ahLst/>
              <a:cxnLst/>
              <a:rect l="l" t="t" r="r" b="b"/>
              <a:pathLst>
                <a:path w="37749" h="37749" extrusionOk="0">
                  <a:moveTo>
                    <a:pt x="18874" y="1"/>
                  </a:moveTo>
                  <a:cubicBezTo>
                    <a:pt x="13868" y="1"/>
                    <a:pt x="9067" y="1989"/>
                    <a:pt x="5529" y="5529"/>
                  </a:cubicBezTo>
                  <a:cubicBezTo>
                    <a:pt x="1988" y="9068"/>
                    <a:pt x="1" y="13868"/>
                    <a:pt x="1" y="18875"/>
                  </a:cubicBezTo>
                  <a:cubicBezTo>
                    <a:pt x="1" y="23881"/>
                    <a:pt x="1988" y="28682"/>
                    <a:pt x="5529" y="32220"/>
                  </a:cubicBezTo>
                  <a:cubicBezTo>
                    <a:pt x="9067" y="35761"/>
                    <a:pt x="13868" y="37748"/>
                    <a:pt x="18874" y="37748"/>
                  </a:cubicBezTo>
                  <a:cubicBezTo>
                    <a:pt x="23881" y="37748"/>
                    <a:pt x="28681" y="35761"/>
                    <a:pt x="32220" y="32220"/>
                  </a:cubicBezTo>
                  <a:cubicBezTo>
                    <a:pt x="35760" y="28682"/>
                    <a:pt x="37748" y="23881"/>
                    <a:pt x="37748" y="18875"/>
                  </a:cubicBezTo>
                  <a:cubicBezTo>
                    <a:pt x="37748" y="13868"/>
                    <a:pt x="35760" y="9068"/>
                    <a:pt x="32220" y="5529"/>
                  </a:cubicBezTo>
                  <a:cubicBezTo>
                    <a:pt x="28681" y="1989"/>
                    <a:pt x="23881" y="1"/>
                    <a:pt x="188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CC4D4"/>
                </a:solidFill>
              </a:endParaRPr>
            </a:p>
          </p:txBody>
        </p:sp>
      </p:grpSp>
      <p:sp>
        <p:nvSpPr>
          <p:cNvPr id="31" name="Google Shape;1250;p32">
            <a:extLst>
              <a:ext uri="{FF2B5EF4-FFF2-40B4-BE49-F238E27FC236}">
                <a16:creationId xmlns:a16="http://schemas.microsoft.com/office/drawing/2014/main" id="{D84F5540-C9DE-4D85-8F62-E9192060C49A}"/>
              </a:ext>
            </a:extLst>
          </p:cNvPr>
          <p:cNvSpPr/>
          <p:nvPr/>
        </p:nvSpPr>
        <p:spPr>
          <a:xfrm>
            <a:off x="8006358" y="3073383"/>
            <a:ext cx="39600" cy="30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EDDDC66-902B-4C24-B3CE-F0F8D14B8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9780" y="2665921"/>
            <a:ext cx="535900" cy="5359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9818326-F9F7-4E6A-A4D6-86F1DA40C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906" y="3975751"/>
            <a:ext cx="611965" cy="6119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4291E3-030C-44CA-8366-74D0B4B20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6166" y="1873428"/>
            <a:ext cx="504468" cy="50446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2060697-267C-4CD1-BD9F-75A1897E3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393" y="3362960"/>
            <a:ext cx="426520" cy="42652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3ED62C8-AC63-4259-871F-A992FC9083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6081" y="4385471"/>
            <a:ext cx="548756" cy="54875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630BC-3CAE-82E0-C83C-9748140DE4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95413" y="4783403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7723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0" y="381943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HAVC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15DCAF-1C67-2490-27F5-86786E90DE5D}"/>
              </a:ext>
            </a:extLst>
          </p:cNvPr>
          <p:cNvSpPr txBox="1"/>
          <p:nvPr/>
        </p:nvSpPr>
        <p:spPr>
          <a:xfrm>
            <a:off x="771200" y="98450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has been considered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FE57A3-1903-A394-2D42-592B7B288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54" y="2667860"/>
            <a:ext cx="1325549" cy="17381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462341-92C0-A051-8712-BAF3A2B3C023}"/>
              </a:ext>
            </a:extLst>
          </p:cNvPr>
          <p:cNvSpPr txBox="1"/>
          <p:nvPr/>
        </p:nvSpPr>
        <p:spPr>
          <a:xfrm>
            <a:off x="552966" y="1433313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outdoor units with a capacity of 84 kW for each unit.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F0E535-7082-0C80-9911-74EB944B3A85}"/>
              </a:ext>
            </a:extLst>
          </p:cNvPr>
          <p:cNvSpPr txBox="1"/>
          <p:nvPr/>
        </p:nvSpPr>
        <p:spPr>
          <a:xfrm>
            <a:off x="552966" y="202801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units –wall mounted with airflow = 357 CFM, diffuser with airflow = 468 m3/h , 140 CFM ,270 m3/h.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237C8D-2866-A869-FE53-E16C1FF1F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199" y="3047150"/>
            <a:ext cx="737680" cy="7193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DEFE85-5786-2895-2CCD-9E1C7C2C5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8638" y="569807"/>
            <a:ext cx="1853514" cy="18535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99D799D-1676-0FD8-2A3D-C7245B05714D}"/>
              </a:ext>
            </a:extLst>
          </p:cNvPr>
          <p:cNvSpPr txBox="1"/>
          <p:nvPr/>
        </p:nvSpPr>
        <p:spPr>
          <a:xfrm>
            <a:off x="2282179" y="3864610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</a:t>
            </a: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en-US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F8FBDA-25C0-300B-ED3D-9CD795518443}"/>
              </a:ext>
            </a:extLst>
          </p:cNvPr>
          <p:cNvSpPr txBox="1"/>
          <p:nvPr/>
        </p:nvSpPr>
        <p:spPr>
          <a:xfrm>
            <a:off x="6585238" y="3884250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 diffuser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D08A5A-33A2-0922-92BF-CE2C9ECBE21D}"/>
              </a:ext>
            </a:extLst>
          </p:cNvPr>
          <p:cNvSpPr txBox="1"/>
          <p:nvPr/>
        </p:nvSpPr>
        <p:spPr>
          <a:xfrm>
            <a:off x="6585238" y="1966894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Split unit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76735F-DE24-4B5E-A4CC-29949AC813EF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22571" y="4441053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59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405046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930E59F-21BF-0E3F-9FDB-1B2C677474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77" r="1531" b="1414"/>
          <a:stretch/>
        </p:blipFill>
        <p:spPr>
          <a:xfrm>
            <a:off x="2992582" y="1059084"/>
            <a:ext cx="5791200" cy="382990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  </a:t>
            </a:r>
            <a:endParaRPr lang="ar-PS" dirty="0"/>
          </a:p>
        </p:txBody>
      </p:sp>
      <p:sp>
        <p:nvSpPr>
          <p:cNvPr id="6" name="عنوان 1">
            <a:extLst>
              <a:ext uri="{FF2B5EF4-FFF2-40B4-BE49-F238E27FC236}">
                <a16:creationId xmlns:a16="http://schemas.microsoft.com/office/drawing/2014/main" id="{C81DEDC6-DDB1-541C-3780-A6771878CDCE}"/>
              </a:ext>
            </a:extLst>
          </p:cNvPr>
          <p:cNvSpPr txBox="1">
            <a:spLocks/>
          </p:cNvSpPr>
          <p:nvPr/>
        </p:nvSpPr>
        <p:spPr>
          <a:xfrm>
            <a:off x="3221181" y="742697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 ExtraBold"/>
              <a:buNone/>
              <a:defRPr sz="6000" b="0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quada One"/>
              <a:buNone/>
              <a:defRPr sz="24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r>
              <a:rPr lang="en-US" sz="4000" dirty="0">
                <a:latin typeface="High Tower Text" panose="02040502050506030303" pitchFamily="18" charset="0"/>
              </a:rPr>
              <a:t>Site Analysis</a:t>
            </a:r>
            <a:br>
              <a:rPr lang="ar-JO" sz="4000" dirty="0">
                <a:latin typeface="High Tower Text" panose="02040502050506030303" pitchFamily="18" charset="0"/>
              </a:rPr>
            </a:br>
            <a:endParaRPr lang="en-US" sz="4000" dirty="0">
              <a:latin typeface="High Tower Text" panose="02040502050506030303" pitchFamily="18" charset="0"/>
            </a:endParaRPr>
          </a:p>
        </p:txBody>
      </p:sp>
      <p:pic>
        <p:nvPicPr>
          <p:cNvPr id="2050" name="Picture 2" descr="Open photo">
            <a:extLst>
              <a:ext uri="{FF2B5EF4-FFF2-40B4-BE49-F238E27FC236}">
                <a16:creationId xmlns:a16="http://schemas.microsoft.com/office/drawing/2014/main" id="{ADE56E69-B6E3-FCF1-7747-F1407944CD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 t="15400" b="9134"/>
          <a:stretch/>
        </p:blipFill>
        <p:spPr bwMode="auto">
          <a:xfrm>
            <a:off x="433109" y="1862558"/>
            <a:ext cx="2646093" cy="116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59BA9C0A-4C6F-BA2A-758C-645B003A59C1}"/>
              </a:ext>
            </a:extLst>
          </p:cNvPr>
          <p:cNvSpPr txBox="1">
            <a:spLocks/>
          </p:cNvSpPr>
          <p:nvPr/>
        </p:nvSpPr>
        <p:spPr>
          <a:xfrm>
            <a:off x="8354359" y="4592565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CEB8C-D803-E67D-AE9B-266962089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4978" y="612918"/>
            <a:ext cx="956909" cy="89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403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2E90E9-4BB3-3B34-193C-54D0BE6DFA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0" t="25946" r="17713" b="18558"/>
          <a:stretch/>
        </p:blipFill>
        <p:spPr>
          <a:xfrm>
            <a:off x="379487" y="544363"/>
            <a:ext cx="8616035" cy="425278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134104"/>
            <a:ext cx="8654574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-2977979" y="134104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HAVC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9D799D-1676-0FD8-2A3D-C7245B05714D}"/>
              </a:ext>
            </a:extLst>
          </p:cNvPr>
          <p:cNvSpPr txBox="1"/>
          <p:nvPr/>
        </p:nvSpPr>
        <p:spPr>
          <a:xfrm>
            <a:off x="4572000" y="4188941"/>
            <a:ext cx="2313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in Basement 2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1FFA00-7B76-989E-1915-8B5D6437D3FB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09432" y="4496718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60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26720856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134104"/>
            <a:ext cx="8654574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-2977979" y="134104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HAVC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4EF4C0-6F32-7A66-266A-E9504700C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" y="543698"/>
            <a:ext cx="8654574" cy="43227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99D799D-1676-0FD8-2A3D-C7245B05714D}"/>
              </a:ext>
            </a:extLst>
          </p:cNvPr>
          <p:cNvSpPr txBox="1"/>
          <p:nvPr/>
        </p:nvSpPr>
        <p:spPr>
          <a:xfrm>
            <a:off x="3415273" y="4027426"/>
            <a:ext cx="2313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in Basement 1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8C0FB8-5695-AC62-A7DF-1EEA803442E9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66092" y="450225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61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42201799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75B26F-799A-C1D3-8CE6-9D4335AAA8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31" t="24504" r="16524" b="25525"/>
          <a:stretch/>
        </p:blipFill>
        <p:spPr>
          <a:xfrm>
            <a:off x="360218" y="591700"/>
            <a:ext cx="8530862" cy="385673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134104"/>
            <a:ext cx="8654574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-2977979" y="134104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HAVC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9D799D-1676-0FD8-2A3D-C7245B05714D}"/>
              </a:ext>
            </a:extLst>
          </p:cNvPr>
          <p:cNvSpPr txBox="1"/>
          <p:nvPr/>
        </p:nvSpPr>
        <p:spPr>
          <a:xfrm>
            <a:off x="2933360" y="3421945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in Ground floor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EC3798-7169-D58F-B69F-60B4BAB8E979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95300" y="449006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62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358154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27" y="134104"/>
            <a:ext cx="8888766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74B613-B065-8C31-A8C8-2E55C5BADD72}"/>
              </a:ext>
            </a:extLst>
          </p:cNvPr>
          <p:cNvSpPr txBox="1"/>
          <p:nvPr/>
        </p:nvSpPr>
        <p:spPr>
          <a:xfrm>
            <a:off x="572367" y="290092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Water Supply system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4C6D088-AE80-2F6B-7F94-96B396F0B0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2" t="23425" r="16122" b="24915"/>
          <a:stretch/>
        </p:blipFill>
        <p:spPr>
          <a:xfrm>
            <a:off x="5007742" y="128159"/>
            <a:ext cx="3883395" cy="175999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C7CEB7-A94B-F418-A06C-D008AD6018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10"/>
          <a:stretch/>
        </p:blipFill>
        <p:spPr>
          <a:xfrm>
            <a:off x="126027" y="1624010"/>
            <a:ext cx="5505064" cy="3262668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2ECDBB52-98A2-A8F5-99D6-200FEF4A2BFF}"/>
              </a:ext>
            </a:extLst>
          </p:cNvPr>
          <p:cNvSpPr/>
          <p:nvPr/>
        </p:nvSpPr>
        <p:spPr>
          <a:xfrm>
            <a:off x="6884893" y="228967"/>
            <a:ext cx="731520" cy="699247"/>
          </a:xfrm>
          <a:prstGeom prst="ellipse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2AFD1C-44D0-E255-FE57-472802468CBC}"/>
              </a:ext>
            </a:extLst>
          </p:cNvPr>
          <p:cNvCxnSpPr/>
          <p:nvPr/>
        </p:nvCxnSpPr>
        <p:spPr>
          <a:xfrm flipH="1">
            <a:off x="5631091" y="892885"/>
            <a:ext cx="1479714" cy="1226371"/>
          </a:xfrm>
          <a:prstGeom prst="straightConnector1">
            <a:avLst/>
          </a:prstGeom>
          <a:ln>
            <a:solidFill>
              <a:srgbClr val="F76F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E6DE882A-FC51-5438-1E97-CE4546C34A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364111"/>
              </p:ext>
            </p:extLst>
          </p:nvPr>
        </p:nvGraphicFramePr>
        <p:xfrm>
          <a:off x="6002867" y="1868451"/>
          <a:ext cx="2772018" cy="2508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4006">
                  <a:extLst>
                    <a:ext uri="{9D8B030D-6E8A-4147-A177-3AD203B41FA5}">
                      <a16:colId xmlns:a16="http://schemas.microsoft.com/office/drawing/2014/main" val="1017047574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175501630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538367687"/>
                    </a:ext>
                  </a:extLst>
                </a:gridCol>
              </a:tblGrid>
              <a:tr h="1136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Vertical (steel)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Horizontal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Branch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935218"/>
                  </a:ext>
                </a:extLst>
              </a:tr>
              <a:tr h="129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2"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1 1/4"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3/4"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5427128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4D9BC5DC-D61F-2572-8AB9-392AACD6D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305840"/>
              </p:ext>
            </p:extLst>
          </p:nvPr>
        </p:nvGraphicFramePr>
        <p:xfrm>
          <a:off x="5977600" y="2446347"/>
          <a:ext cx="2772018" cy="2508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4006">
                  <a:extLst>
                    <a:ext uri="{9D8B030D-6E8A-4147-A177-3AD203B41FA5}">
                      <a16:colId xmlns:a16="http://schemas.microsoft.com/office/drawing/2014/main" val="1017047574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175501630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538367687"/>
                    </a:ext>
                  </a:extLst>
                </a:gridCol>
              </a:tblGrid>
              <a:tr h="1136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Vertical (steel)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Horizontal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Branch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935218"/>
                  </a:ext>
                </a:extLst>
              </a:tr>
              <a:tr h="129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1 1/4"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3/4"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5427128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C82D29F-39D3-6C3D-CD2F-811492BD0C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8594"/>
              </p:ext>
            </p:extLst>
          </p:nvPr>
        </p:nvGraphicFramePr>
        <p:xfrm>
          <a:off x="6002867" y="3081543"/>
          <a:ext cx="2772018" cy="2584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4006">
                  <a:extLst>
                    <a:ext uri="{9D8B030D-6E8A-4147-A177-3AD203B41FA5}">
                      <a16:colId xmlns:a16="http://schemas.microsoft.com/office/drawing/2014/main" val="1017047574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175501630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538367687"/>
                    </a:ext>
                  </a:extLst>
                </a:gridCol>
              </a:tblGrid>
              <a:tr h="1136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Vertical (steel)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Horizontal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Branch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935218"/>
                  </a:ext>
                </a:extLst>
              </a:tr>
              <a:tr h="129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1”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3/4"</a:t>
                      </a:r>
                      <a:endParaRPr lang="en-US" sz="1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3/4"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5427128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987E4A0E-855E-40A3-4676-3F4953DFD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485729"/>
              </p:ext>
            </p:extLst>
          </p:nvPr>
        </p:nvGraphicFramePr>
        <p:xfrm>
          <a:off x="6002867" y="3724380"/>
          <a:ext cx="2772018" cy="2584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4006">
                  <a:extLst>
                    <a:ext uri="{9D8B030D-6E8A-4147-A177-3AD203B41FA5}">
                      <a16:colId xmlns:a16="http://schemas.microsoft.com/office/drawing/2014/main" val="1017047574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175501630"/>
                    </a:ext>
                  </a:extLst>
                </a:gridCol>
                <a:gridCol w="924006">
                  <a:extLst>
                    <a:ext uri="{9D8B030D-6E8A-4147-A177-3AD203B41FA5}">
                      <a16:colId xmlns:a16="http://schemas.microsoft.com/office/drawing/2014/main" val="3538367687"/>
                    </a:ext>
                  </a:extLst>
                </a:gridCol>
              </a:tblGrid>
              <a:tr h="1136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Vertical (steel)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Horizontal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effectLst/>
                        </a:rPr>
                        <a:t>Branch (PVC)</a:t>
                      </a:r>
                      <a:endParaRPr lang="en-US" sz="9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935218"/>
                  </a:ext>
                </a:extLst>
              </a:tr>
              <a:tr h="129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3/4"</a:t>
                      </a:r>
                      <a:endParaRPr lang="en-US" sz="10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dirty="0">
                          <a:effectLst/>
                        </a:rPr>
                        <a:t>1/2"</a:t>
                      </a:r>
                      <a:endParaRPr lang="en-US" sz="9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5427128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E08433-9A12-D02D-7154-C1CF1121DABA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77631" y="4367217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63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9240138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5" y="134104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74B613-B065-8C31-A8C8-2E55C5BADD72}"/>
              </a:ext>
            </a:extLst>
          </p:cNvPr>
          <p:cNvSpPr txBox="1"/>
          <p:nvPr/>
        </p:nvSpPr>
        <p:spPr>
          <a:xfrm>
            <a:off x="703234" y="337931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Drainage system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A1DF49-5B67-0C14-98DB-898877747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908" y="213157"/>
            <a:ext cx="4090771" cy="185944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2F2A144-C22D-D25F-8423-34CE1B93CCEC}"/>
              </a:ext>
            </a:extLst>
          </p:cNvPr>
          <p:cNvSpPr/>
          <p:nvPr/>
        </p:nvSpPr>
        <p:spPr>
          <a:xfrm>
            <a:off x="6551407" y="408266"/>
            <a:ext cx="516367" cy="592195"/>
          </a:xfrm>
          <a:prstGeom prst="ellipse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628E3C-F683-0B50-C297-CD29CF8518A9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4572000" y="913736"/>
            <a:ext cx="2055027" cy="1293992"/>
          </a:xfrm>
          <a:prstGeom prst="straightConnector1">
            <a:avLst/>
          </a:prstGeom>
          <a:ln>
            <a:solidFill>
              <a:srgbClr val="F76F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70E2835F-E08B-54FE-70B3-E3C96BEC0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37" r="19176"/>
          <a:stretch/>
        </p:blipFill>
        <p:spPr>
          <a:xfrm>
            <a:off x="360218" y="1465088"/>
            <a:ext cx="4376690" cy="3442623"/>
          </a:xfrm>
          <a:prstGeom prst="rect">
            <a:avLst/>
          </a:prstGeom>
          <a:ln w="3175" cap="sq">
            <a:solidFill>
              <a:srgbClr val="F76F9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B6CE4A-8FBA-D26D-BADC-6BD424070D3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66092" y="426631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64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7275008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5" y="134104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74B613-B065-8C31-A8C8-2E55C5BADD72}"/>
              </a:ext>
            </a:extLst>
          </p:cNvPr>
          <p:cNvSpPr txBox="1"/>
          <p:nvPr/>
        </p:nvSpPr>
        <p:spPr>
          <a:xfrm>
            <a:off x="550261" y="329448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Rain water system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8ECC91-90EC-DE67-E3DB-A276809C35EB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66092" y="4437545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65</a:t>
            </a:fld>
            <a:endParaRPr lang="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1" y="690950"/>
            <a:ext cx="8164210" cy="370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0136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5" y="134104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74B613-B065-8C31-A8C8-2E55C5BADD72}"/>
              </a:ext>
            </a:extLst>
          </p:cNvPr>
          <p:cNvSpPr txBox="1"/>
          <p:nvPr/>
        </p:nvSpPr>
        <p:spPr>
          <a:xfrm>
            <a:off x="474634" y="315698"/>
            <a:ext cx="1217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Fire fighting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E246CD-085F-55C9-4172-D969F12205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2" t="29759"/>
          <a:stretch/>
        </p:blipFill>
        <p:spPr>
          <a:xfrm>
            <a:off x="378038" y="912328"/>
            <a:ext cx="6214022" cy="3234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0D3711-FF1E-FCB3-A907-59A99CC63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275" y="652462"/>
            <a:ext cx="2057400" cy="38385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F522AA-5D7D-B77C-5CE0-52242F02C408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09222" y="453169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66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9801309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5" y="134104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E1D51C-55CA-D3B9-37DC-577678395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068" y="883723"/>
            <a:ext cx="7451232" cy="32919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6AD442-292F-3545-681C-89B53E6F49CC}"/>
              </a:ext>
            </a:extLst>
          </p:cNvPr>
          <p:cNvSpPr txBox="1"/>
          <p:nvPr/>
        </p:nvSpPr>
        <p:spPr>
          <a:xfrm>
            <a:off x="397042" y="31857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"/>
              </a:rPr>
              <a:t>Sprinkler system in Basement 2 floor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BC12B3-3A52-977A-E894-5DF7E1E7BFC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66092" y="435662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67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9879630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5" y="134104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6AD442-292F-3545-681C-89B53E6F49CC}"/>
              </a:ext>
            </a:extLst>
          </p:cNvPr>
          <p:cNvSpPr txBox="1"/>
          <p:nvPr/>
        </p:nvSpPr>
        <p:spPr>
          <a:xfrm>
            <a:off x="397042" y="3185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"/>
              </a:rPr>
              <a:t>detector system in Basement 2 floor</a:t>
            </a:r>
            <a:endParaRPr lang="en-US" sz="1400" b="0" i="0" u="none" strike="noStrike" baseline="0" dirty="0">
              <a:solidFill>
                <a:srgbClr val="000000"/>
              </a:solidFill>
              <a:latin typeface="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85D18D-9B78-3985-8558-9A74E5844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86" t="41637"/>
          <a:stretch/>
        </p:blipFill>
        <p:spPr>
          <a:xfrm>
            <a:off x="4863907" y="218209"/>
            <a:ext cx="4002768" cy="17609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55C4CF-4C74-4CA4-C7E9-F5E7578C3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42" y="1933244"/>
            <a:ext cx="5603720" cy="289168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A0B85D7-5A91-12D2-358D-5BBA072BF1DA}"/>
              </a:ext>
            </a:extLst>
          </p:cNvPr>
          <p:cNvSpPr/>
          <p:nvPr/>
        </p:nvSpPr>
        <p:spPr>
          <a:xfrm>
            <a:off x="6316356" y="852322"/>
            <a:ext cx="1097870" cy="553453"/>
          </a:xfrm>
          <a:prstGeom prst="ellipse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AFC0D1-94E9-D8BA-B162-3510B954CE4F}"/>
              </a:ext>
            </a:extLst>
          </p:cNvPr>
          <p:cNvCxnSpPr>
            <a:cxnSpLocks/>
          </p:cNvCxnSpPr>
          <p:nvPr/>
        </p:nvCxnSpPr>
        <p:spPr>
          <a:xfrm flipH="1">
            <a:off x="6152613" y="1405775"/>
            <a:ext cx="750103" cy="840960"/>
          </a:xfrm>
          <a:prstGeom prst="straightConnector1">
            <a:avLst/>
          </a:prstGeom>
          <a:ln>
            <a:solidFill>
              <a:srgbClr val="F76F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9BFBE3-2165-6D63-C03F-E89A4C9D6487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85809" y="4431326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68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26139461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6AD442-292F-3545-681C-89B53E6F49CC}"/>
              </a:ext>
            </a:extLst>
          </p:cNvPr>
          <p:cNvSpPr txBox="1"/>
          <p:nvPr/>
        </p:nvSpPr>
        <p:spPr>
          <a:xfrm>
            <a:off x="397042" y="3185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escape routes in Basement 2 floor</a:t>
            </a:r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57A9D3-6312-D106-D7E8-9F123A8E65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5" t="39065"/>
          <a:stretch/>
        </p:blipFill>
        <p:spPr>
          <a:xfrm>
            <a:off x="296173" y="872376"/>
            <a:ext cx="8570502" cy="37477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E41908-57DD-400C-B372-267B1EA0626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29838" y="4524816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69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85708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6F027E-0487-2585-2BC2-49F82278F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598" y="24474"/>
            <a:ext cx="2660368" cy="509455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AB1E70C-898B-CC4A-C1AC-C56A0AF4C758}"/>
              </a:ext>
            </a:extLst>
          </p:cNvPr>
          <p:cNvGrpSpPr/>
          <p:nvPr/>
        </p:nvGrpSpPr>
        <p:grpSpPr>
          <a:xfrm>
            <a:off x="0" y="-145472"/>
            <a:ext cx="1178376" cy="2071256"/>
            <a:chOff x="0" y="0"/>
            <a:chExt cx="628169" cy="3480856"/>
          </a:xfrm>
          <a:solidFill>
            <a:srgbClr val="FCC4D4"/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7EC63CE-41BF-77FE-B0EC-CF603BCFE57F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22265FB-406C-436E-8159-BC10A9F02620}"/>
              </a:ext>
            </a:extLst>
          </p:cNvPr>
          <p:cNvSpPr/>
          <p:nvPr/>
        </p:nvSpPr>
        <p:spPr>
          <a:xfrm>
            <a:off x="0" y="1093076"/>
            <a:ext cx="25186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dirty="0">
                <a:ln w="0"/>
                <a:solidFill>
                  <a:srgbClr val="434343"/>
                </a:solidFill>
              </a:rPr>
              <a:t>Adding a Parking floor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17AC6-D960-EBB0-3FB1-3EA075324F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15074" y="4764966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15694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33507" y="325491"/>
            <a:ext cx="4572000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Artificial Lighting</a:t>
            </a: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696426" y="549685"/>
            <a:ext cx="7333794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Space Analysis and Design have both been done with </a:t>
            </a:r>
            <a:r>
              <a:rPr lang="en-US" sz="1800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DIALux</a:t>
            </a: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245DE-E2C1-4A45-8FF0-2E82D347B159}"/>
              </a:ext>
            </a:extLst>
          </p:cNvPr>
          <p:cNvSpPr txBox="1"/>
          <p:nvPr/>
        </p:nvSpPr>
        <p:spPr>
          <a:xfrm>
            <a:off x="616425" y="1051904"/>
            <a:ext cx="8527575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administration room                         12.   corridor</a:t>
            </a: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Cafeteria                                                13. First Aid  </a:t>
            </a: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Art room</a:t>
            </a:r>
            <a:r>
              <a:rPr lang="en-US" sz="10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                                                                  </a:t>
            </a: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14. Dressing room </a:t>
            </a:r>
          </a:p>
          <a:p>
            <a:pPr marL="342900" lvl="0" indent="-342900">
              <a:lnSpc>
                <a:spcPct val="150000"/>
              </a:lnSpc>
              <a:buClr>
                <a:srgbClr val="666666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Class Room                                          15. </a:t>
            </a:r>
            <a:r>
              <a:rPr lang="en-US" dirty="0">
                <a:solidFill>
                  <a:srgbClr val="434343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Computer lab</a:t>
            </a:r>
            <a:endParaRPr lang="en-US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Dressing Room                                   16. Library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 Kitchen                                                  17.  Entrance hall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Sport hall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Teacher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Laboratory </a:t>
            </a:r>
            <a:endParaRPr lang="en-US" i="1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endParaRPr lang="en-US" i="1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i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                                                                                                            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430F75-1CDE-9392-CB3C-FABA570C299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24850" y="4422615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70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3076006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3525" y="167362"/>
            <a:ext cx="4572000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Artificial Lighting</a:t>
            </a: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78" y="779473"/>
            <a:ext cx="2447567" cy="13767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724" y="790647"/>
            <a:ext cx="2426941" cy="13651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02" y="783773"/>
            <a:ext cx="2468957" cy="1340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24" y="2763827"/>
            <a:ext cx="2481177" cy="1395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24" y="2784452"/>
            <a:ext cx="2395622" cy="1347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60" y="2777575"/>
            <a:ext cx="2588126" cy="13591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1459571" y="1890677"/>
            <a:ext cx="1517385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Class room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307045" y="1891822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Library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6582732" y="1878072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Computer lap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1336964" y="3830625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Entrance hall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245169" y="3809999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Art room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6871491" y="3823749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Kitchen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11666-0F11-3766-EC9C-5BAAF568739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62582" y="4396256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71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95607192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3525" y="167362"/>
            <a:ext cx="4572000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Artificial Lighting</a:t>
            </a: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876327" y="516784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First Aid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38" y="1313161"/>
            <a:ext cx="2578196" cy="2860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27" y="941901"/>
            <a:ext cx="2566316" cy="2172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815" y="1168970"/>
            <a:ext cx="1844473" cy="18492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223" y="3311458"/>
            <a:ext cx="4580185" cy="86384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13ECE5-547E-3D31-6E54-660051AB38AD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24850" y="447464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72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25969087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3525" y="167362"/>
            <a:ext cx="4572000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Artificial Lighting</a:t>
            </a: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876327" y="516784"/>
            <a:ext cx="1517385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Meeting room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2" y="1306287"/>
            <a:ext cx="3209276" cy="23650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867" y="1209269"/>
            <a:ext cx="2627811" cy="2339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906" y="1217922"/>
            <a:ext cx="1425065" cy="15279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730" y="3651986"/>
            <a:ext cx="4741546" cy="89551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AAD85-A5FB-F63B-5008-CB879D39802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08622" y="4334933"/>
            <a:ext cx="852354" cy="977083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73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4990371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3525" y="167362"/>
            <a:ext cx="4572000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Artificial Lighting</a:t>
            </a: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b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7"/>
          <a:stretch/>
        </p:blipFill>
        <p:spPr>
          <a:xfrm>
            <a:off x="599229" y="581297"/>
            <a:ext cx="8168595" cy="40671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800047" y="506608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 Plans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A0EE51-8261-24D7-D62D-663A619CA72A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39171" y="4440092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74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80573752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3525" y="167362"/>
            <a:ext cx="4572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Power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735878" y="594840"/>
            <a:ext cx="8343953" cy="887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Socket and Distribution Boards Plans	</a:t>
            </a:r>
            <a:endParaRPr lang="en-GB" sz="1800" dirty="0"/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510570" y="3710445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err="1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Groung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Floor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6"/>
          <a:stretch/>
        </p:blipFill>
        <p:spPr>
          <a:xfrm>
            <a:off x="878216" y="1044143"/>
            <a:ext cx="7271773" cy="353942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2155B5-726C-60C9-5C5E-02051AC4111E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48183" y="4361809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75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26110413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0" y="127229"/>
            <a:ext cx="8737467" cy="4791187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3525" y="167362"/>
            <a:ext cx="4572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Ubuntu"/>
              </a:rPr>
              <a:t>Power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35206" y="863382"/>
            <a:ext cx="20313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Main Distribution Board 	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2ADCC-9A20-7366-F59C-176EE1487A68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131568" y="4253494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76</a:t>
            </a:fld>
            <a:endParaRPr lang="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" t="60551" r="3672"/>
          <a:stretch/>
        </p:blipFill>
        <p:spPr>
          <a:xfrm>
            <a:off x="808277" y="1677544"/>
            <a:ext cx="7778834" cy="233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5222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4838E2-4BD8-0525-E5FE-4C6337E75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94"/>
          <a:stretch/>
        </p:blipFill>
        <p:spPr>
          <a:xfrm>
            <a:off x="706582" y="856976"/>
            <a:ext cx="7478440" cy="405305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Photovoltaic system design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0DB43-2ADE-2D2A-FE97-93FEA65BCBFE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1282" y="4472809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77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17893109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163035" y="526905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Photovoltaic system design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55E8A0-76F0-64AB-A23B-6E1DCD5CA3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39"/>
          <a:stretch/>
        </p:blipFill>
        <p:spPr>
          <a:xfrm>
            <a:off x="2586797" y="1830841"/>
            <a:ext cx="4441165" cy="29732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4B322C-7457-F69B-CEA5-3737F5EDA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60" y="994538"/>
            <a:ext cx="7894739" cy="71508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5AC5D6-E568-1246-DD92-FAE2B3CC3EDF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88449" y="4381030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78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0798136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Acoustical design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1B9AD-FC0A-72F1-FEE1-E9950F8B08BF}"/>
              </a:ext>
            </a:extLst>
          </p:cNvPr>
          <p:cNvSpPr txBox="1"/>
          <p:nvPr/>
        </p:nvSpPr>
        <p:spPr>
          <a:xfrm>
            <a:off x="575187" y="994538"/>
            <a:ext cx="7322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DDD26-2623-0714-D282-B2610CAA22AC}"/>
              </a:ext>
            </a:extLst>
          </p:cNvPr>
          <p:cNvSpPr txBox="1"/>
          <p:nvPr/>
        </p:nvSpPr>
        <p:spPr>
          <a:xfrm>
            <a:off x="575187" y="1394094"/>
            <a:ext cx="4572000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Auditorium </a:t>
            </a:r>
            <a:endParaRPr lang="en-US" sz="140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Cafeteria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78107CFA-43AD-7300-1B5E-3D1260B5007C}"/>
              </a:ext>
            </a:extLst>
          </p:cNvPr>
          <p:cNvCxnSpPr/>
          <p:nvPr/>
        </p:nvCxnSpPr>
        <p:spPr>
          <a:xfrm>
            <a:off x="1902848" y="1577252"/>
            <a:ext cx="2333625" cy="352425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Arrow: Down 11">
            <a:extLst>
              <a:ext uri="{FF2B5EF4-FFF2-40B4-BE49-F238E27FC236}">
                <a16:creationId xmlns:a16="http://schemas.microsoft.com/office/drawing/2014/main" id="{1808A324-D32A-25B6-61FE-68A9572517DA}"/>
              </a:ext>
            </a:extLst>
          </p:cNvPr>
          <p:cNvSpPr/>
          <p:nvPr/>
        </p:nvSpPr>
        <p:spPr>
          <a:xfrm flipH="1">
            <a:off x="2515121" y="1696064"/>
            <a:ext cx="167053" cy="875685"/>
          </a:xfrm>
          <a:prstGeom prst="downArrow">
            <a:avLst/>
          </a:prstGeom>
          <a:solidFill>
            <a:srgbClr val="F76F96"/>
          </a:solidFill>
          <a:ln>
            <a:solidFill>
              <a:srgbClr val="F76F9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685800"/>
            <a:endParaRPr lang="x-none" sz="135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458EA0-99DC-D7E8-66C3-121783E34525}"/>
              </a:ext>
            </a:extLst>
          </p:cNvPr>
          <p:cNvSpPr txBox="1"/>
          <p:nvPr/>
        </p:nvSpPr>
        <p:spPr>
          <a:xfrm>
            <a:off x="3062517" y="1395278"/>
            <a:ext cx="2500312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Massing, shape and arrangement of seating </a:t>
            </a:r>
            <a:endParaRPr lang="x-none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C23024-586A-E5F5-1D95-4D6585285D37}"/>
              </a:ext>
            </a:extLst>
          </p:cNvPr>
          <p:cNvSpPr txBox="1"/>
          <p:nvPr/>
        </p:nvSpPr>
        <p:spPr>
          <a:xfrm rot="16200000">
            <a:off x="1767863" y="1859872"/>
            <a:ext cx="1194436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Assumptions </a:t>
            </a:r>
            <a:endParaRPr lang="x-none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26F9643-931E-20F3-0697-82E936CDAC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50" t="7640" r="14640" b="3778"/>
          <a:stretch/>
        </p:blipFill>
        <p:spPr>
          <a:xfrm>
            <a:off x="5876326" y="902759"/>
            <a:ext cx="2882327" cy="35366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F12567-4B79-B6F8-B7A9-8FC3F96F067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87482" y="4443745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79</a:t>
            </a:fld>
            <a:endParaRPr lang="e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1C67ED-54BB-D2E6-DACF-7AFFA43DD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95" y="2876424"/>
            <a:ext cx="3335811" cy="15136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00D309-95ED-B029-C87A-38A076B5D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3606" y="2876424"/>
            <a:ext cx="1541343" cy="151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709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6BD3B81-6170-E0E3-F525-ECCDB70A7E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 r="1049"/>
          <a:stretch/>
        </p:blipFill>
        <p:spPr bwMode="auto">
          <a:xfrm>
            <a:off x="542696" y="1116507"/>
            <a:ext cx="8058606" cy="3640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C665EE2F-66B9-B909-971F-CD8C6A06C461}"/>
              </a:ext>
            </a:extLst>
          </p:cNvPr>
          <p:cNvGrpSpPr/>
          <p:nvPr/>
        </p:nvGrpSpPr>
        <p:grpSpPr>
          <a:xfrm>
            <a:off x="-32958" y="-4124"/>
            <a:ext cx="1266710" cy="1985221"/>
            <a:chOff x="0" y="0"/>
            <a:chExt cx="628169" cy="3480856"/>
          </a:xfrm>
          <a:solidFill>
            <a:srgbClr val="FCC4D4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3663E4C-E7B6-9D7E-9643-88B34E2AAB6E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559F1A6-60CF-1F99-2618-39C5E979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27" y="4599708"/>
            <a:ext cx="4582520" cy="469519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  <a:latin typeface="High Tower Text" panose="02040502050506030303" pitchFamily="18" charset="0"/>
              </a:rPr>
              <a:t>Basement two floor before modification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1E67A-8F9D-9F00-54B6-2CD0B8AAD8E7}"/>
              </a:ext>
            </a:extLst>
          </p:cNvPr>
          <p:cNvSpPr txBox="1"/>
          <p:nvPr/>
        </p:nvSpPr>
        <p:spPr>
          <a:xfrm>
            <a:off x="65115" y="526316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Plan before modification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296B09D-199B-B08F-8747-38090C06716B}"/>
              </a:ext>
            </a:extLst>
          </p:cNvPr>
          <p:cNvSpPr/>
          <p:nvPr/>
        </p:nvSpPr>
        <p:spPr>
          <a:xfrm>
            <a:off x="6698291" y="988486"/>
            <a:ext cx="1764781" cy="27376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7DE7F79-5226-5704-514F-6EB4C453A8D7}"/>
              </a:ext>
            </a:extLst>
          </p:cNvPr>
          <p:cNvSpPr/>
          <p:nvPr/>
        </p:nvSpPr>
        <p:spPr>
          <a:xfrm>
            <a:off x="4935717" y="1307521"/>
            <a:ext cx="860342" cy="10381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D62238-622A-EB5B-C705-1AC95B6F9CDC}"/>
              </a:ext>
            </a:extLst>
          </p:cNvPr>
          <p:cNvSpPr/>
          <p:nvPr/>
        </p:nvSpPr>
        <p:spPr>
          <a:xfrm>
            <a:off x="4353826" y="2375803"/>
            <a:ext cx="860342" cy="10381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E047DD-03C0-C8AC-45A1-2BA627F23A19}"/>
              </a:ext>
            </a:extLst>
          </p:cNvPr>
          <p:cNvSpPr/>
          <p:nvPr/>
        </p:nvSpPr>
        <p:spPr>
          <a:xfrm rot="16200000">
            <a:off x="5874743" y="2789919"/>
            <a:ext cx="786752" cy="8603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53801F-1900-6DF0-1A71-B7D83EC38842}"/>
              </a:ext>
            </a:extLst>
          </p:cNvPr>
          <p:cNvSpPr/>
          <p:nvPr/>
        </p:nvSpPr>
        <p:spPr>
          <a:xfrm>
            <a:off x="3778793" y="1744248"/>
            <a:ext cx="727433" cy="7538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5AD5A7-078B-7D48-F600-076E45C21E37}"/>
              </a:ext>
            </a:extLst>
          </p:cNvPr>
          <p:cNvSpPr/>
          <p:nvPr/>
        </p:nvSpPr>
        <p:spPr>
          <a:xfrm rot="17924475">
            <a:off x="1344746" y="3085244"/>
            <a:ext cx="786752" cy="11825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BCF7BD20-CC4D-4AC2-7E9D-6EBFA60AE8E1}"/>
              </a:ext>
            </a:extLst>
          </p:cNvPr>
          <p:cNvSpPr txBox="1">
            <a:spLocks/>
          </p:cNvSpPr>
          <p:nvPr/>
        </p:nvSpPr>
        <p:spPr>
          <a:xfrm>
            <a:off x="8601302" y="4758456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8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31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81DB7C9-46AF-4DAF-2AB8-3ECDB9974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95" y="3370007"/>
            <a:ext cx="2230294" cy="151684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Acoustical design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1B9AD-FC0A-72F1-FEE1-E9950F8B08BF}"/>
              </a:ext>
            </a:extLst>
          </p:cNvPr>
          <p:cNvSpPr txBox="1"/>
          <p:nvPr/>
        </p:nvSpPr>
        <p:spPr>
          <a:xfrm>
            <a:off x="575187" y="855598"/>
            <a:ext cx="7322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DDD26-2623-0714-D282-B2610CAA22AC}"/>
              </a:ext>
            </a:extLst>
          </p:cNvPr>
          <p:cNvSpPr txBox="1"/>
          <p:nvPr/>
        </p:nvSpPr>
        <p:spPr>
          <a:xfrm>
            <a:off x="575187" y="1191789"/>
            <a:ext cx="4572000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Auditorium </a:t>
            </a:r>
            <a:endParaRPr lang="en-US" sz="140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Cafeteria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29B2BEC-1BBA-65FA-DB03-C72F8AEC2B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525" t="13536" r="7107" b="10924"/>
          <a:stretch/>
        </p:blipFill>
        <p:spPr bwMode="auto">
          <a:xfrm>
            <a:off x="2747144" y="902759"/>
            <a:ext cx="1973143" cy="3580259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BA54134E-F6C5-057B-4549-CD05F695C41B}"/>
              </a:ext>
            </a:extLst>
          </p:cNvPr>
          <p:cNvCxnSpPr>
            <a:cxnSpLocks/>
          </p:cNvCxnSpPr>
          <p:nvPr/>
        </p:nvCxnSpPr>
        <p:spPr>
          <a:xfrm>
            <a:off x="1756261" y="1355891"/>
            <a:ext cx="641249" cy="294212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9F18CF12-B156-E007-44ED-F78478C492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779" t="26166"/>
          <a:stretch/>
        </p:blipFill>
        <p:spPr bwMode="auto">
          <a:xfrm>
            <a:off x="5069921" y="902758"/>
            <a:ext cx="1593638" cy="3580259"/>
          </a:xfrm>
          <a:prstGeom prst="rect">
            <a:avLst/>
          </a:prstGeom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537658-80F2-777F-D4B0-DBC1435AC2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036" t="7177"/>
          <a:stretch/>
        </p:blipFill>
        <p:spPr>
          <a:xfrm>
            <a:off x="6867799" y="855598"/>
            <a:ext cx="1647061" cy="358025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0CBC6-DB3A-DDFB-7700-687926277AF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13402" y="4493247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80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82839024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Acoustical design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1B9AD-FC0A-72F1-FEE1-E9950F8B08BF}"/>
              </a:ext>
            </a:extLst>
          </p:cNvPr>
          <p:cNvSpPr txBox="1"/>
          <p:nvPr/>
        </p:nvSpPr>
        <p:spPr>
          <a:xfrm>
            <a:off x="575187" y="994538"/>
            <a:ext cx="7322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DDD26-2623-0714-D282-B2610CAA22AC}"/>
              </a:ext>
            </a:extLst>
          </p:cNvPr>
          <p:cNvSpPr txBox="1"/>
          <p:nvPr/>
        </p:nvSpPr>
        <p:spPr>
          <a:xfrm>
            <a:off x="575187" y="1394094"/>
            <a:ext cx="4572000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Auditorium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Cafeteria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 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B2375E-FB66-CE02-DD13-9097681305C3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568813" y="4577581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81</a:t>
            </a:fld>
            <a:endParaRPr lang="e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CE489E-098F-ADDF-BA1B-343C623DD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675" y="3157014"/>
            <a:ext cx="1897406" cy="1768277"/>
          </a:xfrm>
          <a:prstGeom prst="rect">
            <a:avLst/>
          </a:prstGeom>
        </p:spPr>
      </p:pic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ABB5B4E9-B474-F4C9-12FF-2902C110ED33}"/>
              </a:ext>
            </a:extLst>
          </p:cNvPr>
          <p:cNvCxnSpPr/>
          <p:nvPr/>
        </p:nvCxnSpPr>
        <p:spPr>
          <a:xfrm>
            <a:off x="1902848" y="1882047"/>
            <a:ext cx="2333625" cy="352425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3C7EF38-D900-8164-F0FA-19C72858A62B}"/>
              </a:ext>
            </a:extLst>
          </p:cNvPr>
          <p:cNvSpPr txBox="1"/>
          <p:nvPr/>
        </p:nvSpPr>
        <p:spPr>
          <a:xfrm>
            <a:off x="3102232" y="1882047"/>
            <a:ext cx="2500312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analysis</a:t>
            </a:r>
            <a:endParaRPr lang="x-none" sz="135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108A2E6-0EA6-15EC-B25E-A0E3A2FD30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97" t="18503" r="17052" b="17078"/>
          <a:stretch/>
        </p:blipFill>
        <p:spPr bwMode="auto">
          <a:xfrm>
            <a:off x="415922" y="3582943"/>
            <a:ext cx="2274116" cy="130035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C68980-CA6D-4E18-CB00-87258A3D7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570" y="1082506"/>
            <a:ext cx="2144358" cy="37577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391BBAC-4B06-97EE-07EF-6D20888967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605" t="6826"/>
          <a:stretch/>
        </p:blipFill>
        <p:spPr>
          <a:xfrm>
            <a:off x="6907304" y="1093790"/>
            <a:ext cx="1661509" cy="376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5861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Acoustical design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1B9AD-FC0A-72F1-FEE1-E9950F8B08BF}"/>
              </a:ext>
            </a:extLst>
          </p:cNvPr>
          <p:cNvSpPr txBox="1"/>
          <p:nvPr/>
        </p:nvSpPr>
        <p:spPr>
          <a:xfrm>
            <a:off x="575187" y="994538"/>
            <a:ext cx="7322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DDD26-2623-0714-D282-B2610CAA22AC}"/>
              </a:ext>
            </a:extLst>
          </p:cNvPr>
          <p:cNvSpPr txBox="1"/>
          <p:nvPr/>
        </p:nvSpPr>
        <p:spPr>
          <a:xfrm>
            <a:off x="575187" y="1394094"/>
            <a:ext cx="4572000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Auditorium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Cafeteria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tx1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</a:t>
            </a:r>
            <a:endParaRPr lang="en-US" sz="1400" dirty="0">
              <a:solidFill>
                <a:schemeClr val="tx1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F33F59-EEE9-EB6F-29B8-8914D687D6FD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22571" y="4424697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82</a:t>
            </a:fld>
            <a:endParaRPr lang="es" dirty="0"/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73860F18-BA5D-38A8-4DB0-726FFDCE78B4}"/>
              </a:ext>
            </a:extLst>
          </p:cNvPr>
          <p:cNvCxnSpPr>
            <a:cxnSpLocks/>
          </p:cNvCxnSpPr>
          <p:nvPr/>
        </p:nvCxnSpPr>
        <p:spPr>
          <a:xfrm flipV="1">
            <a:off x="1755739" y="1942353"/>
            <a:ext cx="1037816" cy="293525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BAA29246-CA4A-7872-5763-FD6C69F71B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286" t="13526" r="6721" b="10420"/>
          <a:stretch/>
        </p:blipFill>
        <p:spPr bwMode="auto">
          <a:xfrm>
            <a:off x="3005980" y="972624"/>
            <a:ext cx="1685051" cy="3037642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F8DB5F-7814-1735-0EAB-F6384CA11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456" y="931453"/>
            <a:ext cx="3155484" cy="311161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59D37-CAA4-B3C7-279F-59B5D0C942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66" t="20026" r="29817" b="66970"/>
          <a:stretch/>
        </p:blipFill>
        <p:spPr>
          <a:xfrm>
            <a:off x="392239" y="4216950"/>
            <a:ext cx="4831147" cy="442775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5BFE4C-8A71-47BF-5987-6D6058CC55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345" y="4659725"/>
            <a:ext cx="4858933" cy="18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8350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Acoustical design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1B9AD-FC0A-72F1-FEE1-E9950F8B08BF}"/>
              </a:ext>
            </a:extLst>
          </p:cNvPr>
          <p:cNvSpPr txBox="1"/>
          <p:nvPr/>
        </p:nvSpPr>
        <p:spPr>
          <a:xfrm>
            <a:off x="575187" y="994538"/>
            <a:ext cx="7322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Designed spaces:  </a:t>
            </a:r>
            <a:endParaRPr lang="x-none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DDD26-2623-0714-D282-B2610CAA22AC}"/>
              </a:ext>
            </a:extLst>
          </p:cNvPr>
          <p:cNvSpPr txBox="1"/>
          <p:nvPr/>
        </p:nvSpPr>
        <p:spPr>
          <a:xfrm>
            <a:off x="575187" y="1394094"/>
            <a:ext cx="4572000" cy="1300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Auditorium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Cafeteria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Classroom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marL="257175" indent="-257175" algn="just" defTabSz="685800">
              <a:spcAft>
                <a:spcPts val="900"/>
              </a:spcAft>
              <a:buFont typeface="+mj-lt"/>
              <a:buAutoNum type="arabicPeriod"/>
            </a:pPr>
            <a:r>
              <a:rPr lang="en-US" sz="1400" dirty="0">
                <a:solidFill>
                  <a:schemeClr val="tx1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Corridor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DD3058-F0B3-C398-1B8F-690DD0CC798A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12335" y="4442454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83</a:t>
            </a:fld>
            <a:endParaRPr lang="e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681A01-63A9-9B73-4D4E-6C248013E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70" y="3137288"/>
            <a:ext cx="1977575" cy="1842990"/>
          </a:xfrm>
          <a:prstGeom prst="rect">
            <a:avLst/>
          </a:prstGeom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39B73CD5-3736-BFDA-F22E-79B2FD6E7BE3}"/>
              </a:ext>
            </a:extLst>
          </p:cNvPr>
          <p:cNvCxnSpPr>
            <a:cxnSpLocks/>
          </p:cNvCxnSpPr>
          <p:nvPr/>
        </p:nvCxnSpPr>
        <p:spPr>
          <a:xfrm flipV="1">
            <a:off x="1674500" y="2160113"/>
            <a:ext cx="2066702" cy="40326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FF587ED7-1585-E39D-7F34-69B8131EA2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768" t="13214" r="6386" b="11087"/>
          <a:stretch/>
        </p:blipFill>
        <p:spPr bwMode="auto">
          <a:xfrm>
            <a:off x="5117059" y="989496"/>
            <a:ext cx="1798230" cy="3238216"/>
          </a:xfrm>
          <a:prstGeom prst="rect">
            <a:avLst/>
          </a:prstGeom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xmlns="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4E612B-82B0-D7B6-79FC-6D74666EC1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273" t="8964" b="2512"/>
          <a:stretch/>
        </p:blipFill>
        <p:spPr>
          <a:xfrm>
            <a:off x="7181737" y="974924"/>
            <a:ext cx="1602045" cy="33141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60348D-B637-A2C6-ED52-781B595FFB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63" t="9395" r="10020" b="8266"/>
          <a:stretch/>
        </p:blipFill>
        <p:spPr bwMode="auto">
          <a:xfrm>
            <a:off x="2224559" y="3196170"/>
            <a:ext cx="2693461" cy="16923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423079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E6093E-DF05-DA20-FA1A-A2F6C3BC3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18" y="1360937"/>
            <a:ext cx="8513584" cy="356435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Acoustical design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69A965-B8FC-4E7A-9F71-541EF08D54EF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401302" y="4472809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84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326515958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988253" y="-23335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CC4D4"/>
                </a:solidFill>
              </a:rPr>
              <a:t>05</a:t>
            </a:r>
            <a:endParaRPr dirty="0">
              <a:solidFill>
                <a:srgbClr val="FCC4D4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975191" y="1343922"/>
            <a:ext cx="6706324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600" dirty="0"/>
              <a:t>Quantity Surveying &amp; Cost Estimations</a:t>
            </a:r>
          </a:p>
        </p:txBody>
      </p:sp>
      <p:sp>
        <p:nvSpPr>
          <p:cNvPr id="279" name="Google Shape;279;p38"/>
          <p:cNvSpPr/>
          <p:nvPr/>
        </p:nvSpPr>
        <p:spPr>
          <a:xfrm>
            <a:off x="986708" y="2571750"/>
            <a:ext cx="5297213" cy="2571650"/>
          </a:xfrm>
          <a:prstGeom prst="rect">
            <a:avLst/>
          </a:prstGeom>
          <a:solidFill>
            <a:srgbClr val="FCC4D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333898" y="2759550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Cost Estimation of the School has been conducted based on the Calculate in details for all work and activities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E4BF40-FB0C-7638-3B9C-33353435DB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90776" y="4697233"/>
            <a:ext cx="2057400" cy="274637"/>
          </a:xfrm>
        </p:spPr>
        <p:txBody>
          <a:bodyPr/>
          <a:lstStyle/>
          <a:p>
            <a:fld id="{665E3F5C-187D-4033-8006-2EAFF0A4F8B6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899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E9C576-4BFC-F1B1-FE60-BC3BF177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18" y="277091"/>
            <a:ext cx="8499764" cy="4648200"/>
          </a:xfrm>
          <a:prstGeom prst="rect">
            <a:avLst/>
          </a:prstGeom>
          <a:noFill/>
          <a:ln>
            <a:solidFill>
              <a:srgbClr val="F76F9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 </a:t>
            </a:r>
            <a:endParaRPr lang="ar-PS" dirty="0"/>
          </a:p>
        </p:txBody>
      </p:sp>
      <p:sp>
        <p:nvSpPr>
          <p:cNvPr id="7" name="Google Shape;244;p38">
            <a:extLst>
              <a:ext uri="{FF2B5EF4-FFF2-40B4-BE49-F238E27FC236}">
                <a16:creationId xmlns:a16="http://schemas.microsoft.com/office/drawing/2014/main" id="{DB5F4085-5852-4913-570A-63FFC8A737D5}"/>
              </a:ext>
            </a:extLst>
          </p:cNvPr>
          <p:cNvSpPr txBox="1">
            <a:spLocks/>
          </p:cNvSpPr>
          <p:nvPr/>
        </p:nvSpPr>
        <p:spPr>
          <a:xfrm>
            <a:off x="284018" y="368870"/>
            <a:ext cx="8499764" cy="533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Ubuntu"/>
              <a:buNone/>
              <a:defRPr sz="6000" b="1" i="0" u="none" strike="noStrike" cap="none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n-US" sz="3200" dirty="0">
                <a:latin typeface="High Tower Text" panose="02040502050506030303" pitchFamily="18" charset="0"/>
              </a:rPr>
              <a:t>Quantity Surveying &amp; Cost Estimations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8EB048-2FFC-B045-52C8-584CC1323820}"/>
              </a:ext>
            </a:extLst>
          </p:cNvPr>
          <p:cNvGrpSpPr/>
          <p:nvPr/>
        </p:nvGrpSpPr>
        <p:grpSpPr>
          <a:xfrm>
            <a:off x="1716581" y="784561"/>
            <a:ext cx="5812471" cy="4126980"/>
            <a:chOff x="2585381" y="668514"/>
            <a:chExt cx="7749959" cy="5502640"/>
          </a:xfrm>
        </p:grpSpPr>
        <p:pic>
          <p:nvPicPr>
            <p:cNvPr id="14" name="Picture 13" descr="A picture containing toilet, white, object, indoor&#10;&#10;Description generated with very high confidence">
              <a:extLst>
                <a:ext uri="{FF2B5EF4-FFF2-40B4-BE49-F238E27FC236}">
                  <a16:creationId xmlns:a16="http://schemas.microsoft.com/office/drawing/2014/main" id="{3A0FC2CD-9741-FEC0-8E6D-C53A5527F6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49" t="10371" r="27623" b="8518"/>
            <a:stretch/>
          </p:blipFill>
          <p:spPr>
            <a:xfrm>
              <a:off x="6400395" y="668514"/>
              <a:ext cx="2117612" cy="3781032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7C62B1C-C9EC-2F34-EF2B-D1AB3776A8C5}"/>
                </a:ext>
              </a:extLst>
            </p:cNvPr>
            <p:cNvGrpSpPr/>
            <p:nvPr/>
          </p:nvGrpSpPr>
          <p:grpSpPr>
            <a:xfrm>
              <a:off x="5268738" y="2794384"/>
              <a:ext cx="5066602" cy="3316592"/>
              <a:chOff x="1807234" y="1832741"/>
              <a:chExt cx="6260059" cy="4097829"/>
            </a:xfrm>
          </p:grpSpPr>
          <p:sp>
            <p:nvSpPr>
              <p:cNvPr id="17" name="Rounded Rectangle 4">
                <a:extLst>
                  <a:ext uri="{FF2B5EF4-FFF2-40B4-BE49-F238E27FC236}">
                    <a16:creationId xmlns:a16="http://schemas.microsoft.com/office/drawing/2014/main" id="{5073D259-90A1-0427-8637-87F72D23F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53257">
                <a:off x="1807234" y="1832741"/>
                <a:ext cx="5870196" cy="3898567"/>
              </a:xfrm>
              <a:prstGeom prst="roundRect">
                <a:avLst>
                  <a:gd name="adj" fmla="val 3856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outerShdw dist="23000" dir="1020065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nb-NO" sz="1350">
                  <a:solidFill>
                    <a:srgbClr val="FFFFFF"/>
                  </a:solidFill>
                  <a:latin typeface="Calibri" pitchFamily="-109" charset="0"/>
                </a:endParaRPr>
              </a:p>
            </p:txBody>
          </p:sp>
          <p:sp>
            <p:nvSpPr>
              <p:cNvPr id="18" name="Rounded Rectangle 5">
                <a:extLst>
                  <a:ext uri="{FF2B5EF4-FFF2-40B4-BE49-F238E27FC236}">
                    <a16:creationId xmlns:a16="http://schemas.microsoft.com/office/drawing/2014/main" id="{C2040590-0154-E185-01B6-EEA8E7139EF3}"/>
                  </a:ext>
                </a:extLst>
              </p:cNvPr>
              <p:cNvSpPr/>
              <p:nvPr/>
            </p:nvSpPr>
            <p:spPr>
              <a:xfrm rot="188096">
                <a:off x="2004428" y="1912716"/>
                <a:ext cx="5870194" cy="3898569"/>
              </a:xfrm>
              <a:prstGeom prst="roundRect">
                <a:avLst>
                  <a:gd name="adj" fmla="val 3856"/>
                </a:avLst>
              </a:prstGeom>
              <a:solidFill>
                <a:srgbClr val="F76F96"/>
              </a:solidFill>
              <a:ln>
                <a:noFill/>
              </a:ln>
              <a:effectLst>
                <a:outerShdw blurRad="40000" dist="23000" dir="198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ts val="450"/>
                  </a:spcAft>
                  <a:defRPr/>
                </a:pPr>
                <a:endParaRPr lang="nb-NO" sz="1350">
                  <a:solidFill>
                    <a:srgbClr val="FFFFFF"/>
                  </a:solidFill>
                  <a:ea typeface="ＭＳ Ｐゴシック" pitchFamily="-109" charset="-128"/>
                </a:endParaRPr>
              </a:p>
            </p:txBody>
          </p:sp>
          <p:sp>
            <p:nvSpPr>
              <p:cNvPr id="19" name="Rounded Rectangle 6">
                <a:extLst>
                  <a:ext uri="{FF2B5EF4-FFF2-40B4-BE49-F238E27FC236}">
                    <a16:creationId xmlns:a16="http://schemas.microsoft.com/office/drawing/2014/main" id="{9E2F0DAB-8398-1F7B-9E94-0B1FBD65D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7099" y="2032003"/>
                <a:ext cx="5870194" cy="3898567"/>
              </a:xfrm>
              <a:prstGeom prst="roundRect">
                <a:avLst>
                  <a:gd name="adj" fmla="val 3856"/>
                </a:avLst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</a:gradFill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40000" dist="23000" dir="5400000" rotWithShape="0">
                  <a:srgbClr val="000000">
                    <a:alpha val="1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 sz="135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9A4BC96-773E-D09E-537D-DBBE0449C08A}"/>
                  </a:ext>
                </a:extLst>
              </p:cNvPr>
              <p:cNvSpPr/>
              <p:nvPr/>
            </p:nvSpPr>
            <p:spPr>
              <a:xfrm>
                <a:off x="7461860" y="2146526"/>
                <a:ext cx="495300" cy="495301"/>
              </a:xfrm>
              <a:prstGeom prst="ellipse">
                <a:avLst/>
              </a:prstGeom>
              <a:solidFill>
                <a:srgbClr val="F76F96"/>
              </a:solidFill>
              <a:ln>
                <a:noFill/>
              </a:ln>
              <a:effectLst>
                <a:outerShdw blurRad="53975" dist="10287" dir="21000000" sx="95000" sy="95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nb-NO" sz="1350">
                  <a:solidFill>
                    <a:srgbClr val="FFFFFF"/>
                  </a:solidFill>
                  <a:ea typeface="ＭＳ Ｐゴシック" pitchFamily="-109" charset="-128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DB1CBF61-AAA8-AAA8-9C69-DFFBBC714EC8}"/>
                  </a:ext>
                </a:extLst>
              </p:cNvPr>
              <p:cNvSpPr/>
              <p:nvPr/>
            </p:nvSpPr>
            <p:spPr>
              <a:xfrm flipV="1">
                <a:off x="7537010" y="2221677"/>
                <a:ext cx="344999" cy="345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25400" dir="13500000">
                  <a:srgbClr val="000000">
                    <a:alpha val="50000"/>
                  </a:srgb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nb-NO" sz="1350">
                  <a:solidFill>
                    <a:srgbClr val="FFFFFF"/>
                  </a:solidFill>
                  <a:ea typeface="ＭＳ Ｐゴシック" pitchFamily="-109" charset="-128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E784BAE-A27F-55CA-A482-A9D80758EBC9}"/>
                  </a:ext>
                </a:extLst>
              </p:cNvPr>
              <p:cNvSpPr/>
              <p:nvPr/>
            </p:nvSpPr>
            <p:spPr>
              <a:xfrm>
                <a:off x="2203975" y="2854561"/>
                <a:ext cx="5863318" cy="2105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US" sz="24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Total school cost = 19777711.92N NIS. Area of School = 5084.2 SM. </a:t>
                </a:r>
              </a:p>
              <a:p>
                <a:pPr>
                  <a:lnSpc>
                    <a:spcPct val="107000"/>
                  </a:lnSpc>
                </a:pPr>
                <a:r>
                  <a:rPr lang="en-US" sz="24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Unit cost = 3890.03 NIS/SM</a:t>
                </a:r>
                <a:endParaRPr lang="en-IN" sz="1800" dirty="0">
                  <a:latin typeface="Arabic Typesetting" panose="03020402040406030203" pitchFamily="66" charset="-78"/>
                  <a:ea typeface="Cambria" panose="02040503050406030204" pitchFamily="18" charset="0"/>
                  <a:cs typeface="Arabic Typesetting" panose="03020402040406030203" pitchFamily="66" charset="-78"/>
                </a:endParaRP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BDEA175-BAE5-11DF-5B0D-A5C9B5B96B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12" t="14176" r="15359" b="14991"/>
            <a:stretch/>
          </p:blipFill>
          <p:spPr>
            <a:xfrm>
              <a:off x="2585381" y="1566694"/>
              <a:ext cx="3044446" cy="460446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E7AC26-3EF2-0A89-CF73-D0E3E3DBA4E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17385" y="4528369"/>
            <a:ext cx="548700" cy="393600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86</a:t>
            </a:fld>
            <a:endParaRPr lang="es" dirty="0"/>
          </a:p>
        </p:txBody>
      </p:sp>
    </p:spTree>
    <p:extLst>
      <p:ext uri="{BB962C8B-B14F-4D97-AF65-F5344CB8AC3E}">
        <p14:creationId xmlns:p14="http://schemas.microsoft.com/office/powerpoint/2010/main" val="296600163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917;p61">
            <a:extLst>
              <a:ext uri="{FF2B5EF4-FFF2-40B4-BE49-F238E27FC236}">
                <a16:creationId xmlns:a16="http://schemas.microsoft.com/office/drawing/2014/main" id="{B7F81211-AA17-8C5E-5F88-CF8403B81260}"/>
              </a:ext>
            </a:extLst>
          </p:cNvPr>
          <p:cNvSpPr txBox="1">
            <a:spLocks/>
          </p:cNvSpPr>
          <p:nvPr/>
        </p:nvSpPr>
        <p:spPr>
          <a:xfrm>
            <a:off x="5006248" y="2518723"/>
            <a:ext cx="3790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 sz="14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 sz="14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sz="13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sz="13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sz="12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sz="12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sz="11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sz="11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sz="1000" b="0" i="0" u="none" strike="noStrike" cap="none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Does anyone have any questions?</a:t>
            </a:r>
          </a:p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endParaRPr lang="en-US" sz="1200" dirty="0">
              <a:solidFill>
                <a:schemeClr val="dk1"/>
              </a:solidFill>
            </a:endParaRPr>
          </a:p>
        </p:txBody>
      </p:sp>
      <p:sp>
        <p:nvSpPr>
          <p:cNvPr id="8" name="Google Shape;920;p61">
            <a:extLst>
              <a:ext uri="{FF2B5EF4-FFF2-40B4-BE49-F238E27FC236}">
                <a16:creationId xmlns:a16="http://schemas.microsoft.com/office/drawing/2014/main" id="{84C9A204-9C04-98EB-C3BB-1F9F4BB81CD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394748" y="1080473"/>
            <a:ext cx="2955900" cy="8535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600" dirty="0"/>
              <a:t>T</a:t>
            </a:r>
            <a:r>
              <a:rPr lang="es" dirty="0"/>
              <a:t>hanks</a:t>
            </a:r>
            <a:r>
              <a:rPr lang="es" sz="3600" dirty="0"/>
              <a:t>!</a:t>
            </a:r>
            <a:endParaRPr i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D449BA-FD8B-DAAE-C47F-206663BD0D5F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350648" y="4723201"/>
            <a:ext cx="548700" cy="420299"/>
          </a:xfrm>
        </p:spPr>
        <p:txBody>
          <a:bodyPr/>
          <a:lstStyle/>
          <a:p>
            <a:fld id="{00000000-1234-1234-1234-123412341234}" type="slidenum">
              <a:rPr lang="es" smtClean="0"/>
              <a:pPr/>
              <a:t>87</a:t>
            </a:fld>
            <a:endParaRPr lang="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0B873-D7ED-9132-3C93-CA18716E23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417"/>
          <a:stretch/>
        </p:blipFill>
        <p:spPr>
          <a:xfrm>
            <a:off x="65115" y="763248"/>
            <a:ext cx="9105865" cy="4380252"/>
          </a:xfrm>
          <a:prstGeom prst="rect">
            <a:avLst/>
          </a:prstGeom>
        </p:spPr>
      </p:pic>
      <p:grpSp>
        <p:nvGrpSpPr>
          <p:cNvPr id="8" name="Group 4">
            <a:extLst>
              <a:ext uri="{FF2B5EF4-FFF2-40B4-BE49-F238E27FC236}">
                <a16:creationId xmlns:a16="http://schemas.microsoft.com/office/drawing/2014/main" id="{C665EE2F-66B9-B909-971F-CD8C6A06C461}"/>
              </a:ext>
            </a:extLst>
          </p:cNvPr>
          <p:cNvGrpSpPr/>
          <p:nvPr/>
        </p:nvGrpSpPr>
        <p:grpSpPr>
          <a:xfrm>
            <a:off x="-32958" y="-4124"/>
            <a:ext cx="1266710" cy="1985221"/>
            <a:chOff x="0" y="0"/>
            <a:chExt cx="628169" cy="3480856"/>
          </a:xfrm>
          <a:solidFill>
            <a:srgbClr val="FCC4D4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3663E4C-E7B6-9D7E-9643-88B34E2AAB6E}"/>
                </a:ext>
              </a:extLst>
            </p:cNvPr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grpFill/>
            <a:ln>
              <a:solidFill>
                <a:srgbClr val="FCC4D4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3559F1A6-60CF-1F99-2618-39C5E979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27" y="4599708"/>
            <a:ext cx="4582520" cy="469519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  <a:latin typeface="High Tower Text" panose="02040502050506030303" pitchFamily="18" charset="0"/>
              </a:rPr>
              <a:t>Basement two floor After modification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1E67A-8F9D-9F00-54B6-2CD0B8AAD8E7}"/>
              </a:ext>
            </a:extLst>
          </p:cNvPr>
          <p:cNvSpPr txBox="1"/>
          <p:nvPr/>
        </p:nvSpPr>
        <p:spPr>
          <a:xfrm>
            <a:off x="65115" y="526316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Plan After modification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296B09D-199B-B08F-8747-38090C06716B}"/>
              </a:ext>
            </a:extLst>
          </p:cNvPr>
          <p:cNvSpPr/>
          <p:nvPr/>
        </p:nvSpPr>
        <p:spPr>
          <a:xfrm>
            <a:off x="7691109" y="1006959"/>
            <a:ext cx="1452892" cy="27376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7DE7F79-5226-5704-514F-6EB4C453A8D7}"/>
              </a:ext>
            </a:extLst>
          </p:cNvPr>
          <p:cNvSpPr/>
          <p:nvPr/>
        </p:nvSpPr>
        <p:spPr>
          <a:xfrm>
            <a:off x="4772195" y="1337628"/>
            <a:ext cx="860342" cy="10381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E047DD-03C0-C8AC-45A1-2BA627F23A19}"/>
              </a:ext>
            </a:extLst>
          </p:cNvPr>
          <p:cNvSpPr/>
          <p:nvPr/>
        </p:nvSpPr>
        <p:spPr>
          <a:xfrm rot="16200000">
            <a:off x="6059262" y="3118730"/>
            <a:ext cx="786752" cy="8603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53801F-1900-6DF0-1A71-B7D83EC38842}"/>
              </a:ext>
            </a:extLst>
          </p:cNvPr>
          <p:cNvSpPr/>
          <p:nvPr/>
        </p:nvSpPr>
        <p:spPr>
          <a:xfrm>
            <a:off x="3409515" y="1856715"/>
            <a:ext cx="497466" cy="4501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5AD5A7-078B-7D48-F600-076E45C21E37}"/>
              </a:ext>
            </a:extLst>
          </p:cNvPr>
          <p:cNvSpPr/>
          <p:nvPr/>
        </p:nvSpPr>
        <p:spPr>
          <a:xfrm rot="17924475">
            <a:off x="812663" y="3416692"/>
            <a:ext cx="569522" cy="8213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45460946-94DA-3D36-D618-A73F21EBF8DE}"/>
              </a:ext>
            </a:extLst>
          </p:cNvPr>
          <p:cNvSpPr txBox="1">
            <a:spLocks/>
          </p:cNvSpPr>
          <p:nvPr/>
        </p:nvSpPr>
        <p:spPr>
          <a:xfrm>
            <a:off x="8610143" y="4740802"/>
            <a:ext cx="2057400" cy="2738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B6F15528-21DE-4FAA-801E-634DDDAF4B2B}" type="slidenum">
              <a:rPr lang="en-US" b="1" smtClean="0">
                <a:solidFill>
                  <a:schemeClr val="tx1"/>
                </a:solidFill>
              </a:rPr>
              <a:pPr/>
              <a:t>9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806FD8-91E7-B307-5FCF-07262C13E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817" y="62587"/>
            <a:ext cx="1012714" cy="94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87168"/>
      </p:ext>
    </p:extLst>
  </p:cSld>
  <p:clrMapOvr>
    <a:masterClrMapping/>
  </p:clrMapOvr>
</p:sld>
</file>

<file path=ppt/theme/theme1.xml><?xml version="1.0" encoding="utf-8"?>
<a:theme xmlns:a="http://schemas.openxmlformats.org/drawingml/2006/main" name="Art Center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34343"/>
      </a:accent1>
      <a:accent2>
        <a:srgbClr val="F3F3F3"/>
      </a:accent2>
      <a:accent3>
        <a:srgbClr val="96EDC7"/>
      </a:accent3>
      <a:accent4>
        <a:srgbClr val="434343"/>
      </a:accent4>
      <a:accent5>
        <a:srgbClr val="F3F3F3"/>
      </a:accent5>
      <a:accent6>
        <a:srgbClr val="F3F3F3"/>
      </a:accent6>
      <a:hlink>
        <a:srgbClr val="96EDC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nimal Charm">
  <a:themeElements>
    <a:clrScheme name="Simple Light">
      <a:dk1>
        <a:srgbClr val="434343"/>
      </a:dk1>
      <a:lt1>
        <a:srgbClr val="FFFFFF"/>
      </a:lt1>
      <a:dk2>
        <a:srgbClr val="666666"/>
      </a:dk2>
      <a:lt2>
        <a:srgbClr val="999999"/>
      </a:lt2>
      <a:accent1>
        <a:srgbClr val="73F5AD"/>
      </a:accent1>
      <a:accent2>
        <a:srgbClr val="94FCC2"/>
      </a:accent2>
      <a:accent3>
        <a:srgbClr val="1CC768"/>
      </a:accent3>
      <a:accent4>
        <a:srgbClr val="1D8A4D"/>
      </a:accent4>
      <a:accent5>
        <a:srgbClr val="2BC36F"/>
      </a:accent5>
      <a:accent6>
        <a:srgbClr val="ADECCA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7" Type="http://schemas.microsoft.com/office/2011/relationships/webextension" Target="webextension7.xml"/><Relationship Id="rId2" Type="http://schemas.microsoft.com/office/2011/relationships/webextension" Target="webextension2.xml"/><Relationship Id="rId1" Type="http://schemas.microsoft.com/office/2011/relationships/webextension" Target="webextension1.xml"/><Relationship Id="rId6" Type="http://schemas.microsoft.com/office/2011/relationships/webextension" Target="webextension6.xml"/><Relationship Id="rId5" Type="http://schemas.microsoft.com/office/2011/relationships/webextension" Target="webextension5.xml"/><Relationship Id="rId4" Type="http://schemas.microsoft.com/office/2011/relationships/webextension" Target="webextension4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  <wetp:taskpane dockstate="right" visibility="0" width="438" row="4">
    <wetp:webextensionref xmlns:r="http://schemas.openxmlformats.org/officeDocument/2006/relationships" r:id="rId2"/>
  </wetp:taskpane>
  <wetp:taskpane dockstate="right" visibility="0" width="438" row="5">
    <wetp:webextensionref xmlns:r="http://schemas.openxmlformats.org/officeDocument/2006/relationships" r:id="rId3"/>
  </wetp:taskpane>
  <wetp:taskpane dockstate="right" visibility="0" width="438" row="0">
    <wetp:webextensionref xmlns:r="http://schemas.openxmlformats.org/officeDocument/2006/relationships" r:id="rId4"/>
  </wetp:taskpane>
  <wetp:taskpane dockstate="right" visibility="0" width="438" row="7">
    <wetp:webextensionref xmlns:r="http://schemas.openxmlformats.org/officeDocument/2006/relationships" r:id="rId5"/>
  </wetp:taskpane>
  <wetp:taskpane dockstate="right" visibility="0" width="438" row="9">
    <wetp:webextensionref xmlns:r="http://schemas.openxmlformats.org/officeDocument/2006/relationships" r:id="rId6"/>
  </wetp:taskpane>
  <wetp:taskpane dockstate="right" visibility="0" width="438" row="2">
    <wetp:webextensionref xmlns:r="http://schemas.openxmlformats.org/officeDocument/2006/relationships" r:id="rId7"/>
  </wetp:taskpane>
</wetp:taskpanes>
</file>

<file path=ppt/webextensions/webextension1.xml><?xml version="1.0" encoding="utf-8"?>
<we:webextension xmlns:we="http://schemas.microsoft.com/office/webextensions/webextension/2010/11" id="{200A7117-0BF8-4BDD-B30F-C5E9307E9D66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DE750B19-974B-471B-89EE-A381771DD5DE}">
  <we:reference id="wa104381411" version="1.0.0.0" store="en-US" storeType="OMEX"/>
  <we:alternateReferences>
    <we:reference id="wa104381411" version="1.0.0.0" store="WA104381411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8CFF9CB3-C7A0-496F-908C-764ED35AA24D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7AC13C47-0EE4-41EC-9740-00CB31853340}">
  <we:reference id="wa200002185" version="1.0.0.0" store="en-US" storeType="OMEX"/>
  <we:alternateReferences>
    <we:reference id="wa200002185" version="1.0.0.0" store="WA200002185" storeType="OMEX"/>
  </we:alternateReferences>
  <we:properties>
    <we:property name="userStatus" value="true"/>
  </we:properties>
  <we:bindings/>
  <we:snapshot xmlns:r="http://schemas.openxmlformats.org/officeDocument/2006/relationships"/>
</we:webextension>
</file>

<file path=ppt/webextensions/webextension5.xml><?xml version="1.0" encoding="utf-8"?>
<we:webextension xmlns:we="http://schemas.microsoft.com/office/webextensions/webextension/2010/11" id="{9848ED21-04B1-474C-A2D8-08BB87E3AC13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6.xml><?xml version="1.0" encoding="utf-8"?>
<we:webextension xmlns:we="http://schemas.microsoft.com/office/webextensions/webextension/2010/11" id="{C5435DEA-7B88-4A5C-A54E-F0C560F0DB61}">
  <we:reference id="wa200001409" version="1.0.0.3" store="en-US" storeType="OMEX"/>
  <we:alternateReferences>
    <we:reference id="wa200001409" version="1.0.0.3" store="WA200001409" storeType="OMEX"/>
  </we:alternateReferences>
  <we:properties/>
  <we:bindings/>
  <we:snapshot xmlns:r="http://schemas.openxmlformats.org/officeDocument/2006/relationships"/>
</we:webextension>
</file>

<file path=ppt/webextensions/webextension7.xml><?xml version="1.0" encoding="utf-8"?>
<we:webextension xmlns:we="http://schemas.microsoft.com/office/webextensions/webextension/2010/11" id="{0BB38950-00C1-4FD7-B017-1D72A66BC18C}">
  <we:reference id="wa200000113" version="1.0.0.0" store="en-US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7737</TotalTime>
  <Words>1725</Words>
  <Application>Microsoft Office PowerPoint</Application>
  <PresentationFormat>On-screen Show (16:9)</PresentationFormat>
  <Paragraphs>798</Paragraphs>
  <Slides>87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87</vt:i4>
      </vt:variant>
    </vt:vector>
  </HeadingPairs>
  <TitlesOfParts>
    <vt:vector size="113" baseType="lpstr">
      <vt:lpstr>Times New Roman</vt:lpstr>
      <vt:lpstr>Calibri Light</vt:lpstr>
      <vt:lpstr>Ubuntu Medium</vt:lpstr>
      <vt:lpstr>Quicksand</vt:lpstr>
      <vt:lpstr>Livvic</vt:lpstr>
      <vt:lpstr>Bebas Neue</vt:lpstr>
      <vt:lpstr>Arial</vt:lpstr>
      <vt:lpstr>High Tower Text</vt:lpstr>
      <vt:lpstr>Montserrat ExtraBold</vt:lpstr>
      <vt:lpstr>Cambria</vt:lpstr>
      <vt:lpstr>Wingdings</vt:lpstr>
      <vt:lpstr>Ubuntu Light</vt:lpstr>
      <vt:lpstr>Patrick Hand</vt:lpstr>
      <vt:lpstr>Fira Sans Extra Condensed Medium</vt:lpstr>
      <vt:lpstr>Montserrat</vt:lpstr>
      <vt:lpstr>Calibri</vt:lpstr>
      <vt:lpstr>Roboto Condensed Light</vt:lpstr>
      <vt:lpstr>ＭＳ Ｐゴシック</vt:lpstr>
      <vt:lpstr>Arvo</vt:lpstr>
      <vt:lpstr>EB Garamond</vt:lpstr>
      <vt:lpstr>Arabic Typesetting</vt:lpstr>
      <vt:lpstr>Ubuntu</vt:lpstr>
      <vt:lpstr>Art Center by Slidesgo</vt:lpstr>
      <vt:lpstr>Minimal Charm</vt:lpstr>
      <vt:lpstr>Office Theme</vt:lpstr>
      <vt:lpstr>1_Office Theme</vt:lpstr>
      <vt:lpstr>PowerPoint Presentation</vt:lpstr>
      <vt:lpstr>TABLE OF CONTENTS</vt:lpstr>
      <vt:lpstr>01</vt:lpstr>
      <vt:lpstr>Project Description</vt:lpstr>
      <vt:lpstr>02</vt:lpstr>
      <vt:lpstr>   </vt:lpstr>
      <vt:lpstr>PowerPoint Presentation</vt:lpstr>
      <vt:lpstr>Basement two floor before modification </vt:lpstr>
      <vt:lpstr>Basement two floor After modification </vt:lpstr>
      <vt:lpstr>Basement one floor before modification </vt:lpstr>
      <vt:lpstr>Basement one floor After modification </vt:lpstr>
      <vt:lpstr>Ground floor before modification </vt:lpstr>
      <vt:lpstr>Ground floor After modification </vt:lpstr>
      <vt:lpstr>PowerPoint Presentation</vt:lpstr>
      <vt:lpstr>PowerPoint Presentation</vt:lpstr>
      <vt:lpstr>03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03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04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05</vt:lpstr>
      <vt:lpstr>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ESTATE MARKETING PLAN</dc:title>
  <dc:creator>Ahmad Asfour</dc:creator>
  <cp:lastModifiedBy>lab</cp:lastModifiedBy>
  <cp:revision>432</cp:revision>
  <dcterms:modified xsi:type="dcterms:W3CDTF">2022-06-13T06:51:57Z</dcterms:modified>
</cp:coreProperties>
</file>