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sldIdLst>
    <p:sldId id="256" r:id="rId2"/>
    <p:sldId id="257" r:id="rId3"/>
    <p:sldId id="263" r:id="rId4"/>
    <p:sldId id="259" r:id="rId5"/>
    <p:sldId id="260" r:id="rId6"/>
    <p:sldId id="261" r:id="rId7"/>
    <p:sldId id="262"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56FB8872-8325-4457-99CB-4454FD143637}" type="datetimeFigureOut">
              <a:rPr lang="en-US" smtClean="0"/>
              <a:t>6/29/2024</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8B102182-2ED9-4196-96AB-073B0FF73447}" type="slidenum">
              <a:rPr lang="en-US" smtClean="0"/>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56FB8872-8325-4457-99CB-4454FD143637}" type="datetimeFigureOut">
              <a:rPr lang="en-US" smtClean="0"/>
              <a:t>6/29/2024</a:t>
            </a:fld>
            <a:endParaRPr lang="en-US"/>
          </a:p>
        </p:txBody>
      </p:sp>
      <p:sp>
        <p:nvSpPr>
          <p:cNvPr id="14" name="Slide Number Placeholder 13"/>
          <p:cNvSpPr>
            <a:spLocks noGrp="1"/>
          </p:cNvSpPr>
          <p:nvPr>
            <p:ph type="sldNum" sz="quarter" idx="11"/>
          </p:nvPr>
        </p:nvSpPr>
        <p:spPr/>
        <p:txBody>
          <a:bodyPr/>
          <a:lstStyle/>
          <a:p>
            <a:fld id="{8B102182-2ED9-4196-96AB-073B0FF73447}"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56FB8872-8325-4457-99CB-4454FD143637}" type="datetimeFigureOut">
              <a:rPr lang="en-US" smtClean="0"/>
              <a:t>6/29/2024</a:t>
            </a:fld>
            <a:endParaRPr lang="en-US"/>
          </a:p>
        </p:txBody>
      </p:sp>
      <p:sp>
        <p:nvSpPr>
          <p:cNvPr id="14" name="Slide Number Placeholder 13"/>
          <p:cNvSpPr>
            <a:spLocks noGrp="1"/>
          </p:cNvSpPr>
          <p:nvPr>
            <p:ph type="sldNum" sz="quarter" idx="11"/>
          </p:nvPr>
        </p:nvSpPr>
        <p:spPr/>
        <p:txBody>
          <a:bodyPr/>
          <a:lstStyle/>
          <a:p>
            <a:fld id="{8B102182-2ED9-4196-96AB-073B0FF73447}"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56FB8872-8325-4457-99CB-4454FD143637}" type="datetimeFigureOut">
              <a:rPr lang="en-US" smtClean="0"/>
              <a:t>6/29/2024</a:t>
            </a:fld>
            <a:endParaRPr lang="en-US"/>
          </a:p>
        </p:txBody>
      </p:sp>
      <p:sp>
        <p:nvSpPr>
          <p:cNvPr id="11" name="Slide Number Placeholder 10"/>
          <p:cNvSpPr>
            <a:spLocks noGrp="1"/>
          </p:cNvSpPr>
          <p:nvPr>
            <p:ph type="sldNum" sz="quarter" idx="11"/>
          </p:nvPr>
        </p:nvSpPr>
        <p:spPr/>
        <p:txBody>
          <a:bodyPr/>
          <a:lstStyle/>
          <a:p>
            <a:fld id="{8B102182-2ED9-4196-96AB-073B0FF73447}"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56FB8872-8325-4457-99CB-4454FD143637}" type="datetimeFigureOut">
              <a:rPr lang="en-US" smtClean="0"/>
              <a:t>6/29/2024</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8B102182-2ED9-4196-96AB-073B0FF73447}" type="slidenum">
              <a:rPr lang="en-US" smtClean="0"/>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56FB8872-8325-4457-99CB-4454FD143637}" type="datetimeFigureOut">
              <a:rPr lang="en-US" smtClean="0"/>
              <a:t>6/29/2024</a:t>
            </a:fld>
            <a:endParaRPr lang="en-US"/>
          </a:p>
        </p:txBody>
      </p:sp>
      <p:sp>
        <p:nvSpPr>
          <p:cNvPr id="13" name="Slide Number Placeholder 12"/>
          <p:cNvSpPr>
            <a:spLocks noGrp="1"/>
          </p:cNvSpPr>
          <p:nvPr>
            <p:ph type="sldNum" sz="quarter" idx="11"/>
          </p:nvPr>
        </p:nvSpPr>
        <p:spPr/>
        <p:txBody>
          <a:bodyPr/>
          <a:lstStyle/>
          <a:p>
            <a:fld id="{8B102182-2ED9-4196-96AB-073B0FF7344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56FB8872-8325-4457-99CB-4454FD143637}" type="datetimeFigureOut">
              <a:rPr lang="en-US" smtClean="0"/>
              <a:t>6/29/2024</a:t>
            </a:fld>
            <a:endParaRPr lang="en-US"/>
          </a:p>
        </p:txBody>
      </p:sp>
      <p:sp>
        <p:nvSpPr>
          <p:cNvPr id="14" name="Slide Number Placeholder 13"/>
          <p:cNvSpPr>
            <a:spLocks noGrp="1"/>
          </p:cNvSpPr>
          <p:nvPr>
            <p:ph type="sldNum" sz="quarter" idx="11"/>
          </p:nvPr>
        </p:nvSpPr>
        <p:spPr/>
        <p:txBody>
          <a:bodyPr/>
          <a:lstStyle/>
          <a:p>
            <a:fld id="{8B102182-2ED9-4196-96AB-073B0FF73447}"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56FB8872-8325-4457-99CB-4454FD143637}" type="datetimeFigureOut">
              <a:rPr lang="en-US" smtClean="0"/>
              <a:t>6/29/2024</a:t>
            </a:fld>
            <a:endParaRPr lang="en-US"/>
          </a:p>
        </p:txBody>
      </p:sp>
      <p:sp>
        <p:nvSpPr>
          <p:cNvPr id="10" name="Slide Number Placeholder 9"/>
          <p:cNvSpPr>
            <a:spLocks noGrp="1"/>
          </p:cNvSpPr>
          <p:nvPr>
            <p:ph type="sldNum" sz="quarter" idx="11"/>
          </p:nvPr>
        </p:nvSpPr>
        <p:spPr/>
        <p:txBody>
          <a:bodyPr/>
          <a:lstStyle/>
          <a:p>
            <a:fld id="{8B102182-2ED9-4196-96AB-073B0FF73447}" type="slidenum">
              <a:rPr lang="en-US" smtClean="0"/>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56FB8872-8325-4457-99CB-4454FD143637}" type="datetimeFigureOut">
              <a:rPr lang="en-US" smtClean="0"/>
              <a:t>6/29/2024</a:t>
            </a:fld>
            <a:endParaRPr lang="en-US"/>
          </a:p>
        </p:txBody>
      </p:sp>
      <p:sp>
        <p:nvSpPr>
          <p:cNvPr id="9" name="Slide Number Placeholder 8"/>
          <p:cNvSpPr>
            <a:spLocks noGrp="1"/>
          </p:cNvSpPr>
          <p:nvPr>
            <p:ph type="sldNum" sz="quarter" idx="11"/>
          </p:nvPr>
        </p:nvSpPr>
        <p:spPr/>
        <p:txBody>
          <a:bodyPr/>
          <a:lstStyle/>
          <a:p>
            <a:fld id="{8B102182-2ED9-4196-96AB-073B0FF7344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56FB8872-8325-4457-99CB-4454FD143637}" type="datetimeFigureOut">
              <a:rPr lang="en-US" smtClean="0"/>
              <a:t>6/29/2024</a:t>
            </a:fld>
            <a:endParaRPr lang="en-US"/>
          </a:p>
        </p:txBody>
      </p:sp>
      <p:sp>
        <p:nvSpPr>
          <p:cNvPr id="16" name="Slide Number Placeholder 15"/>
          <p:cNvSpPr>
            <a:spLocks noGrp="1"/>
          </p:cNvSpPr>
          <p:nvPr>
            <p:ph type="sldNum" sz="quarter" idx="11"/>
          </p:nvPr>
        </p:nvSpPr>
        <p:spPr/>
        <p:txBody>
          <a:bodyPr/>
          <a:lstStyle/>
          <a:p>
            <a:fld id="{8B102182-2ED9-4196-96AB-073B0FF73447}"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56FB8872-8325-4457-99CB-4454FD143637}" type="datetimeFigureOut">
              <a:rPr lang="en-US" smtClean="0"/>
              <a:t>6/29/2024</a:t>
            </a:fld>
            <a:endParaRPr lang="en-US"/>
          </a:p>
        </p:txBody>
      </p:sp>
      <p:sp>
        <p:nvSpPr>
          <p:cNvPr id="17" name="Slide Number Placeholder 16"/>
          <p:cNvSpPr>
            <a:spLocks noGrp="1"/>
          </p:cNvSpPr>
          <p:nvPr>
            <p:ph type="sldNum" sz="quarter" idx="11"/>
          </p:nvPr>
        </p:nvSpPr>
        <p:spPr/>
        <p:txBody>
          <a:bodyPr/>
          <a:lstStyle/>
          <a:p>
            <a:fld id="{8B102182-2ED9-4196-96AB-073B0FF73447}"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8B102182-2ED9-4196-96AB-073B0FF73447}" type="slidenum">
              <a:rPr lang="en-US" smtClean="0"/>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56FB8872-8325-4457-99CB-4454FD143637}" type="datetimeFigureOut">
              <a:rPr lang="en-US" smtClean="0"/>
              <a:t>6/29/2024</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7544" y="4221088"/>
            <a:ext cx="4953000" cy="1752600"/>
          </a:xfrm>
        </p:spPr>
        <p:txBody>
          <a:bodyPr/>
          <a:lstStyle/>
          <a:p>
            <a:endParaRPr lang="en-US" dirty="0"/>
          </a:p>
        </p:txBody>
      </p:sp>
      <p:sp>
        <p:nvSpPr>
          <p:cNvPr id="2" name="Title 1"/>
          <p:cNvSpPr>
            <a:spLocks noGrp="1"/>
          </p:cNvSpPr>
          <p:nvPr>
            <p:ph type="title"/>
          </p:nvPr>
        </p:nvSpPr>
        <p:spPr>
          <a:xfrm>
            <a:off x="323528" y="1844824"/>
            <a:ext cx="6048672" cy="2160240"/>
          </a:xfrm>
        </p:spPr>
        <p:txBody>
          <a:bodyPr>
            <a:normAutofit/>
          </a:bodyPr>
          <a:lstStyle/>
          <a:p>
            <a:pPr algn="ctr"/>
            <a:r>
              <a:rPr lang="en-US" sz="3200" dirty="0"/>
              <a:t>Integrated Fire Alarm System with Automatic Transfer Switch (ATS)</a:t>
            </a:r>
            <a:r>
              <a:rPr lang="en-US" dirty="0"/>
              <a:t/>
            </a:r>
            <a:br>
              <a:rPr lang="en-US" dirty="0"/>
            </a:br>
            <a:endParaRPr lang="en-US" dirty="0"/>
          </a:p>
        </p:txBody>
      </p:sp>
    </p:spTree>
    <p:extLst>
      <p:ext uri="{BB962C8B-B14F-4D97-AF65-F5344CB8AC3E}">
        <p14:creationId xmlns:p14="http://schemas.microsoft.com/office/powerpoint/2010/main" val="5616678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700808"/>
            <a:ext cx="4762872" cy="3535287"/>
          </a:xfrm>
        </p:spPr>
        <p:txBody>
          <a:bodyPr>
            <a:noAutofit/>
          </a:bodyPr>
          <a:lstStyle/>
          <a:p>
            <a:r>
              <a:rPr lang="en-US" sz="3200" dirty="0">
                <a:latin typeface="Agency FB" panose="020B0503020202020204" pitchFamily="34" charset="0"/>
              </a:rPr>
              <a:t>Regular maintenance</a:t>
            </a:r>
          </a:p>
          <a:p>
            <a:r>
              <a:rPr lang="en-US" sz="3200" dirty="0">
                <a:latin typeface="Agency FB" panose="020B0503020202020204" pitchFamily="34" charset="0"/>
              </a:rPr>
              <a:t>Resident training</a:t>
            </a:r>
          </a:p>
          <a:p>
            <a:r>
              <a:rPr lang="en-US" sz="3200" dirty="0">
                <a:latin typeface="Agency FB" panose="020B0503020202020204" pitchFamily="34" charset="0"/>
              </a:rPr>
              <a:t>Building system integration</a:t>
            </a:r>
          </a:p>
          <a:p>
            <a:r>
              <a:rPr lang="en-US" sz="3200" dirty="0">
                <a:latin typeface="Agency FB" panose="020B0503020202020204" pitchFamily="34" charset="0"/>
              </a:rPr>
              <a:t>Advanced notification systems </a:t>
            </a:r>
          </a:p>
          <a:p>
            <a:r>
              <a:rPr lang="en-US" sz="3200" dirty="0">
                <a:latin typeface="Agency FB" panose="020B0503020202020204" pitchFamily="34" charset="0"/>
              </a:rPr>
              <a:t>Cybersecurity measures</a:t>
            </a:r>
          </a:p>
        </p:txBody>
      </p:sp>
      <p:sp>
        <p:nvSpPr>
          <p:cNvPr id="3" name="Title 2"/>
          <p:cNvSpPr>
            <a:spLocks noGrp="1"/>
          </p:cNvSpPr>
          <p:nvPr>
            <p:ph type="title"/>
          </p:nvPr>
        </p:nvSpPr>
        <p:spPr>
          <a:xfrm>
            <a:off x="539552" y="836712"/>
            <a:ext cx="7156648" cy="811560"/>
          </a:xfrm>
        </p:spPr>
        <p:txBody>
          <a:bodyPr>
            <a:normAutofit/>
          </a:bodyPr>
          <a:lstStyle/>
          <a:p>
            <a:pPr algn="l"/>
            <a:r>
              <a:rPr lang="en-US" sz="4400" dirty="0">
                <a:latin typeface="Agency FB" panose="020B0503020202020204" pitchFamily="34" charset="0"/>
              </a:rPr>
              <a:t>For continuous fire safety</a:t>
            </a:r>
          </a:p>
        </p:txBody>
      </p:sp>
    </p:spTree>
    <p:extLst>
      <p:ext uri="{BB962C8B-B14F-4D97-AF65-F5344CB8AC3E}">
        <p14:creationId xmlns:p14="http://schemas.microsoft.com/office/powerpoint/2010/main" val="242963470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7427168" cy="5714999"/>
          </a:xfrm>
        </p:spPr>
        <p:txBody>
          <a:bodyPr>
            <a:normAutofit/>
          </a:bodyPr>
          <a:lstStyle/>
          <a:p>
            <a:pPr marL="0" indent="0" algn="ctr">
              <a:buNone/>
            </a:pPr>
            <a:r>
              <a:rPr lang="en-US" sz="9600" b="1" dirty="0">
                <a:latin typeface="Agency FB" panose="020B0503020202020204" pitchFamily="34" charset="0"/>
              </a:rPr>
              <a:t>Thank you</a:t>
            </a:r>
          </a:p>
        </p:txBody>
      </p:sp>
    </p:spTree>
    <p:extLst>
      <p:ext uri="{BB962C8B-B14F-4D97-AF65-F5344CB8AC3E}">
        <p14:creationId xmlns:p14="http://schemas.microsoft.com/office/powerpoint/2010/main" val="394793456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476672"/>
            <a:ext cx="6696744" cy="5714999"/>
          </a:xfrm>
        </p:spPr>
        <p:txBody>
          <a:bodyPr>
            <a:normAutofit/>
          </a:bodyPr>
          <a:lstStyle/>
          <a:p>
            <a:pPr marL="0" indent="0" algn="ctr">
              <a:buNone/>
            </a:pPr>
            <a:r>
              <a:rPr lang="en-US" sz="2800" b="1" dirty="0">
                <a:latin typeface="Agency FB" panose="020B0503020202020204" pitchFamily="34" charset="0"/>
              </a:rPr>
              <a:t>Done By:</a:t>
            </a:r>
            <a:br>
              <a:rPr lang="en-US" sz="2800" b="1" dirty="0">
                <a:latin typeface="Agency FB" panose="020B0503020202020204" pitchFamily="34" charset="0"/>
              </a:rPr>
            </a:br>
            <a:r>
              <a:rPr lang="en-US" sz="2800" b="1" dirty="0" smtClean="0">
                <a:latin typeface="Agency FB" panose="020B0503020202020204" pitchFamily="34" charset="0"/>
              </a:rPr>
              <a:t>Manal </a:t>
            </a:r>
            <a:r>
              <a:rPr lang="en-US" sz="2800" b="1" dirty="0" err="1" smtClean="0">
                <a:latin typeface="Agency FB" panose="020B0503020202020204" pitchFamily="34" charset="0"/>
              </a:rPr>
              <a:t>Jebreel</a:t>
            </a:r>
            <a:endParaRPr lang="en-US" sz="2800" dirty="0">
              <a:latin typeface="Agency FB" panose="020B0503020202020204" pitchFamily="34" charset="0"/>
            </a:endParaRPr>
          </a:p>
          <a:p>
            <a:pPr marL="0" indent="0" algn="ctr">
              <a:buNone/>
            </a:pPr>
            <a:r>
              <a:rPr lang="en-US" sz="2800" b="1" dirty="0">
                <a:latin typeface="Agency FB" panose="020B0503020202020204" pitchFamily="34" charset="0"/>
              </a:rPr>
              <a:t/>
            </a:r>
            <a:br>
              <a:rPr lang="en-US" sz="2800" b="1" dirty="0">
                <a:latin typeface="Agency FB" panose="020B0503020202020204" pitchFamily="34" charset="0"/>
              </a:rPr>
            </a:br>
            <a:r>
              <a:rPr lang="en-US" sz="2800" b="1" dirty="0">
                <a:latin typeface="Agency FB" panose="020B0503020202020204" pitchFamily="34" charset="0"/>
              </a:rPr>
              <a:t>Supervised by:</a:t>
            </a:r>
            <a:br>
              <a:rPr lang="en-US" sz="2800" b="1" dirty="0">
                <a:latin typeface="Agency FB" panose="020B0503020202020204" pitchFamily="34" charset="0"/>
              </a:rPr>
            </a:br>
            <a:r>
              <a:rPr lang="en-US" sz="2800" b="1" dirty="0">
                <a:latin typeface="Agency FB" panose="020B0503020202020204" pitchFamily="34" charset="0"/>
              </a:rPr>
              <a:t>Dr. Jamal </a:t>
            </a:r>
            <a:r>
              <a:rPr lang="en-US" sz="2800" b="1" dirty="0" err="1">
                <a:latin typeface="Agency FB" panose="020B0503020202020204" pitchFamily="34" charset="0"/>
              </a:rPr>
              <a:t>Kharousheh</a:t>
            </a:r>
            <a:r>
              <a:rPr lang="en-US" sz="2800" b="1" dirty="0">
                <a:latin typeface="Agency FB" panose="020B0503020202020204" pitchFamily="34" charset="0"/>
              </a:rPr>
              <a:t/>
            </a:r>
            <a:br>
              <a:rPr lang="en-US" sz="2800" b="1" dirty="0">
                <a:latin typeface="Agency FB" panose="020B0503020202020204" pitchFamily="34" charset="0"/>
              </a:rPr>
            </a:br>
            <a:r>
              <a:rPr lang="en-US" sz="2800" b="1" dirty="0">
                <a:latin typeface="Agency FB" panose="020B0503020202020204" pitchFamily="34" charset="0"/>
              </a:rPr>
              <a:t/>
            </a:r>
            <a:br>
              <a:rPr lang="en-US" sz="2800" b="1" dirty="0">
                <a:latin typeface="Agency FB" panose="020B0503020202020204" pitchFamily="34" charset="0"/>
              </a:rPr>
            </a:br>
            <a:r>
              <a:rPr lang="en-US" sz="2800" b="1" dirty="0">
                <a:latin typeface="Agency FB" panose="020B0503020202020204" pitchFamily="34" charset="0"/>
              </a:rPr>
              <a:t>Presented in partial fulfilment of the requirements for</a:t>
            </a:r>
            <a:br>
              <a:rPr lang="en-US" sz="2800" b="1" dirty="0">
                <a:latin typeface="Agency FB" panose="020B0503020202020204" pitchFamily="34" charset="0"/>
              </a:rPr>
            </a:br>
            <a:r>
              <a:rPr lang="en-US" sz="2800" b="1" dirty="0">
                <a:latin typeface="Agency FB" panose="020B0503020202020204" pitchFamily="34" charset="0"/>
              </a:rPr>
              <a:t>Bachelor Degree in Electrical Engineering</a:t>
            </a:r>
            <a:endParaRPr lang="en-US" sz="2800" b="1" dirty="0">
              <a:latin typeface="Agency FB" panose="020B0503020202020204" pitchFamily="34" charset="0"/>
            </a:endParaRPr>
          </a:p>
        </p:txBody>
      </p:sp>
    </p:spTree>
    <p:extLst>
      <p:ext uri="{BB962C8B-B14F-4D97-AF65-F5344CB8AC3E}">
        <p14:creationId xmlns:p14="http://schemas.microsoft.com/office/powerpoint/2010/main" val="65048443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700808"/>
            <a:ext cx="7620000" cy="4800600"/>
          </a:xfrm>
        </p:spPr>
        <p:txBody>
          <a:bodyPr>
            <a:normAutofit/>
          </a:bodyPr>
          <a:lstStyle/>
          <a:p>
            <a:r>
              <a:rPr lang="en-US" sz="2800" dirty="0">
                <a:latin typeface="Agency FB" panose="020B0503020202020204" pitchFamily="34" charset="0"/>
              </a:rPr>
              <a:t>Integrated Fire Alarm System with Automatic Transfer Switch (ATS) is a fire alarm system that ensures continuous operation even during a power outage. An automatic transfer switch runs the fire alarm system on backup power (battery or generator) when the main power is out, ensuring fires can continue to be detected and residents are notified in a timely manner.</a:t>
            </a:r>
          </a:p>
        </p:txBody>
      </p:sp>
      <p:sp>
        <p:nvSpPr>
          <p:cNvPr id="2" name="Title 1"/>
          <p:cNvSpPr>
            <a:spLocks noGrp="1"/>
          </p:cNvSpPr>
          <p:nvPr>
            <p:ph type="title"/>
          </p:nvPr>
        </p:nvSpPr>
        <p:spPr>
          <a:xfrm>
            <a:off x="611560" y="692696"/>
            <a:ext cx="6624736" cy="2251720"/>
          </a:xfrm>
        </p:spPr>
        <p:txBody>
          <a:bodyPr>
            <a:normAutofit/>
          </a:bodyPr>
          <a:lstStyle/>
          <a:p>
            <a:pPr algn="l"/>
            <a:r>
              <a:rPr lang="en-US" sz="4000" dirty="0">
                <a:latin typeface="Agency FB" panose="020B0503020202020204" pitchFamily="34" charset="0"/>
              </a:rPr>
              <a:t>what is Integrated Fire Alarm System with Automatic Transfer Switch (ATS)?</a:t>
            </a:r>
          </a:p>
        </p:txBody>
      </p:sp>
    </p:spTree>
    <p:extLst>
      <p:ext uri="{BB962C8B-B14F-4D97-AF65-F5344CB8AC3E}">
        <p14:creationId xmlns:p14="http://schemas.microsoft.com/office/powerpoint/2010/main" val="147576598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5936" y="548680"/>
            <a:ext cx="4186808" cy="5714999"/>
          </a:xfrm>
        </p:spPr>
        <p:txBody>
          <a:bodyPr>
            <a:noAutofit/>
          </a:bodyPr>
          <a:lstStyle/>
          <a:p>
            <a:r>
              <a:rPr lang="en-US" sz="2400" dirty="0">
                <a:latin typeface="Agency FB" panose="020B0503020202020204" pitchFamily="34" charset="0"/>
              </a:rPr>
              <a:t>Enhanced fire safety: Ensures continuous operation of the fire alarm system during power outages, enabling timely detection and evacuation</a:t>
            </a:r>
            <a:r>
              <a:rPr lang="en-US" sz="2400" dirty="0" smtClean="0">
                <a:latin typeface="Agency FB" panose="020B0503020202020204" pitchFamily="34" charset="0"/>
              </a:rPr>
              <a:t>.</a:t>
            </a:r>
          </a:p>
          <a:p>
            <a:pPr marL="0" indent="0">
              <a:buNone/>
            </a:pPr>
            <a:endParaRPr lang="en-US" sz="2400" dirty="0" smtClean="0">
              <a:latin typeface="Agency FB" panose="020B0503020202020204" pitchFamily="34" charset="0"/>
            </a:endParaRPr>
          </a:p>
          <a:p>
            <a:r>
              <a:rPr lang="en-US" sz="2400" dirty="0" smtClean="0">
                <a:latin typeface="Agency FB" panose="020B0503020202020204" pitchFamily="34" charset="0"/>
              </a:rPr>
              <a:t>Improved System </a:t>
            </a:r>
            <a:r>
              <a:rPr lang="en-US" sz="2400" dirty="0">
                <a:latin typeface="Agency FB" panose="020B0503020202020204" pitchFamily="34" charset="0"/>
              </a:rPr>
              <a:t>Reliability: Eliminates power outages, promoting consistent and reliable </a:t>
            </a:r>
            <a:r>
              <a:rPr lang="en-US" sz="2400" dirty="0" smtClean="0">
                <a:latin typeface="Agency FB" panose="020B0503020202020204" pitchFamily="34" charset="0"/>
              </a:rPr>
              <a:t>operation.</a:t>
            </a:r>
          </a:p>
          <a:p>
            <a:pPr marL="0" indent="0">
              <a:buNone/>
            </a:pPr>
            <a:endParaRPr lang="en-US" sz="2400" dirty="0" smtClean="0">
              <a:latin typeface="Agency FB" panose="020B0503020202020204" pitchFamily="34" charset="0"/>
            </a:endParaRPr>
          </a:p>
          <a:p>
            <a:r>
              <a:rPr lang="en-US" sz="2400" dirty="0" smtClean="0">
                <a:latin typeface="Agency FB" panose="020B0503020202020204" pitchFamily="34" charset="0"/>
              </a:rPr>
              <a:t>Code </a:t>
            </a:r>
            <a:r>
              <a:rPr lang="en-US" sz="2400" dirty="0">
                <a:latin typeface="Agency FB" panose="020B0503020202020204" pitchFamily="34" charset="0"/>
              </a:rPr>
              <a:t>Compliance: Meets all relevant building and fire safety </a:t>
            </a:r>
            <a:r>
              <a:rPr lang="en-US" sz="2400" dirty="0" smtClean="0">
                <a:latin typeface="Agency FB" panose="020B0503020202020204" pitchFamily="34" charset="0"/>
              </a:rPr>
              <a:t>regulations.</a:t>
            </a:r>
          </a:p>
          <a:p>
            <a:pPr marL="0" indent="0">
              <a:buNone/>
            </a:pPr>
            <a:endParaRPr lang="en-US" sz="2400" dirty="0" smtClean="0">
              <a:latin typeface="Agency FB" panose="020B0503020202020204" pitchFamily="34" charset="0"/>
            </a:endParaRPr>
          </a:p>
          <a:p>
            <a:r>
              <a:rPr lang="en-US" sz="2400" dirty="0" smtClean="0">
                <a:latin typeface="Agency FB" panose="020B0503020202020204" pitchFamily="34" charset="0"/>
              </a:rPr>
              <a:t>Reducing </a:t>
            </a:r>
            <a:r>
              <a:rPr lang="en-US" sz="2400" dirty="0">
                <a:latin typeface="Agency FB" panose="020B0503020202020204" pitchFamily="34" charset="0"/>
              </a:rPr>
              <a:t>injuries: Early fire detection and evacuation reduces human injuries and property damage</a:t>
            </a:r>
            <a:r>
              <a:rPr lang="en-US" sz="2400" dirty="0" smtClean="0">
                <a:latin typeface="Agency FB" panose="020B0503020202020204" pitchFamily="34" charset="0"/>
              </a:rPr>
              <a:t>.</a:t>
            </a:r>
          </a:p>
        </p:txBody>
      </p:sp>
      <p:sp>
        <p:nvSpPr>
          <p:cNvPr id="2" name="Title 1"/>
          <p:cNvSpPr>
            <a:spLocks noGrp="1"/>
          </p:cNvSpPr>
          <p:nvPr>
            <p:ph type="title"/>
          </p:nvPr>
        </p:nvSpPr>
        <p:spPr>
          <a:xfrm>
            <a:off x="251520" y="548680"/>
            <a:ext cx="2819400" cy="5715000"/>
          </a:xfrm>
        </p:spPr>
        <p:txBody>
          <a:bodyPr>
            <a:normAutofit/>
          </a:bodyPr>
          <a:lstStyle/>
          <a:p>
            <a:pPr algn="ctr"/>
            <a:r>
              <a:rPr lang="en-US" sz="4000" dirty="0">
                <a:latin typeface="Agency FB" panose="020B0503020202020204" pitchFamily="34" charset="0"/>
              </a:rPr>
              <a:t>Key Benefits:</a:t>
            </a:r>
          </a:p>
        </p:txBody>
      </p:sp>
    </p:spTree>
    <p:extLst>
      <p:ext uri="{BB962C8B-B14F-4D97-AF65-F5344CB8AC3E}">
        <p14:creationId xmlns:p14="http://schemas.microsoft.com/office/powerpoint/2010/main" val="341599258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7984" y="476672"/>
            <a:ext cx="3945632" cy="5714999"/>
          </a:xfrm>
        </p:spPr>
        <p:txBody>
          <a:bodyPr/>
          <a:lstStyle/>
          <a:p>
            <a:pPr marL="0" indent="0">
              <a:buNone/>
            </a:pPr>
            <a:endParaRPr lang="en-US" dirty="0" smtClean="0">
              <a:latin typeface="Arial Rounded MT Bold" panose="020F0704030504030204" pitchFamily="34" charset="0"/>
            </a:endParaRPr>
          </a:p>
          <a:p>
            <a:r>
              <a:rPr lang="en-US" dirty="0" smtClean="0">
                <a:latin typeface="Arial Rounded MT Bold" panose="020F0704030504030204" pitchFamily="34" charset="0"/>
              </a:rPr>
              <a:t>Budget </a:t>
            </a:r>
            <a:r>
              <a:rPr lang="en-US" dirty="0">
                <a:latin typeface="Arial Rounded MT Bold" panose="020F0704030504030204" pitchFamily="34" charset="0"/>
              </a:rPr>
              <a:t>constraints may affect the choice of ingredients</a:t>
            </a:r>
            <a:r>
              <a:rPr lang="en-US" dirty="0" smtClean="0">
                <a:latin typeface="Arial Rounded MT Bold" panose="020F0704030504030204" pitchFamily="34" charset="0"/>
              </a:rPr>
              <a:t>.</a:t>
            </a:r>
          </a:p>
          <a:p>
            <a:pPr marL="0" indent="0">
              <a:buNone/>
            </a:pPr>
            <a:endParaRPr lang="en-US" dirty="0" smtClean="0">
              <a:latin typeface="Arial Rounded MT Bold" panose="020F0704030504030204" pitchFamily="34" charset="0"/>
            </a:endParaRPr>
          </a:p>
          <a:p>
            <a:r>
              <a:rPr lang="en-US" dirty="0" smtClean="0">
                <a:latin typeface="Arial Rounded MT Bold" panose="020F0704030504030204" pitchFamily="34" charset="0"/>
              </a:rPr>
              <a:t>Changing </a:t>
            </a:r>
            <a:r>
              <a:rPr lang="en-US" dirty="0">
                <a:latin typeface="Arial Rounded MT Bold" panose="020F0704030504030204" pitchFamily="34" charset="0"/>
              </a:rPr>
              <a:t>regulations may require future system updates</a:t>
            </a:r>
            <a:r>
              <a:rPr lang="en-US" dirty="0" smtClean="0">
                <a:latin typeface="Arial Rounded MT Bold" panose="020F0704030504030204" pitchFamily="34" charset="0"/>
              </a:rPr>
              <a:t>.</a:t>
            </a:r>
          </a:p>
          <a:p>
            <a:pPr marL="0" indent="0">
              <a:buNone/>
            </a:pPr>
            <a:endParaRPr lang="en-US" dirty="0" smtClean="0">
              <a:latin typeface="Arial Rounded MT Bold" panose="020F0704030504030204" pitchFamily="34" charset="0"/>
            </a:endParaRPr>
          </a:p>
          <a:p>
            <a:r>
              <a:rPr lang="en-US" dirty="0" smtClean="0">
                <a:latin typeface="Arial Rounded MT Bold" panose="020F0704030504030204" pitchFamily="34" charset="0"/>
              </a:rPr>
              <a:t>Integration </a:t>
            </a:r>
            <a:r>
              <a:rPr lang="en-US" dirty="0">
                <a:latin typeface="Arial Rounded MT Bold" panose="020F0704030504030204" pitchFamily="34" charset="0"/>
              </a:rPr>
              <a:t>complexities may arise with existing building management systems.</a:t>
            </a:r>
          </a:p>
        </p:txBody>
      </p:sp>
      <p:sp>
        <p:nvSpPr>
          <p:cNvPr id="2" name="Title 1"/>
          <p:cNvSpPr>
            <a:spLocks noGrp="1"/>
          </p:cNvSpPr>
          <p:nvPr>
            <p:ph type="title"/>
          </p:nvPr>
        </p:nvSpPr>
        <p:spPr>
          <a:xfrm>
            <a:off x="611560" y="620688"/>
            <a:ext cx="2819400" cy="5715000"/>
          </a:xfrm>
        </p:spPr>
        <p:txBody>
          <a:bodyPr>
            <a:normAutofit/>
          </a:bodyPr>
          <a:lstStyle/>
          <a:p>
            <a:pPr algn="ctr"/>
            <a:r>
              <a:rPr lang="en-US" sz="4000" dirty="0">
                <a:latin typeface="Agency FB" panose="020B0503020202020204" pitchFamily="34" charset="0"/>
              </a:rPr>
              <a:t>Limitations:</a:t>
            </a:r>
          </a:p>
        </p:txBody>
      </p:sp>
    </p:spTree>
    <p:extLst>
      <p:ext uri="{BB962C8B-B14F-4D97-AF65-F5344CB8AC3E}">
        <p14:creationId xmlns:p14="http://schemas.microsoft.com/office/powerpoint/2010/main" val="5054024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980728"/>
            <a:ext cx="5616624" cy="5545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24544" y="0"/>
            <a:ext cx="7620000" cy="1143000"/>
          </a:xfrm>
        </p:spPr>
        <p:txBody>
          <a:bodyPr/>
          <a:lstStyle/>
          <a:p>
            <a:r>
              <a:rPr lang="en-US" sz="2800" b="1" dirty="0"/>
              <a:t>Block Diagram for ATS Fire Alarm System:</a:t>
            </a:r>
            <a:endParaRPr lang="en-US" sz="2800" dirty="0"/>
          </a:p>
        </p:txBody>
      </p:sp>
    </p:spTree>
    <p:extLst>
      <p:ext uri="{BB962C8B-B14F-4D97-AF65-F5344CB8AC3E}">
        <p14:creationId xmlns:p14="http://schemas.microsoft.com/office/powerpoint/2010/main" val="409303500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5184576" cy="720080"/>
          </a:xfrm>
        </p:spPr>
        <p:txBody>
          <a:bodyPr/>
          <a:lstStyle/>
          <a:p>
            <a:pPr lvl="0" algn="l"/>
            <a:r>
              <a:rPr lang="en-US" b="1" dirty="0">
                <a:latin typeface="Agency FB" panose="020B0503020202020204" pitchFamily="34" charset="0"/>
              </a:rPr>
              <a:t>Circuit Design</a:t>
            </a:r>
            <a:r>
              <a:rPr lang="en-US" dirty="0">
                <a:latin typeface="Agency FB" panose="020B0503020202020204" pitchFamily="34" charset="0"/>
              </a:rPr>
              <a:t>: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340768"/>
            <a:ext cx="8538672"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527273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772816"/>
            <a:ext cx="3657600" cy="3925940"/>
          </a:xfrm>
        </p:spPr>
        <p:txBody>
          <a:bodyPr>
            <a:normAutofit/>
          </a:bodyPr>
          <a:lstStyle/>
          <a:p>
            <a:pPr marL="0" indent="0">
              <a:buNone/>
            </a:pPr>
            <a:r>
              <a:rPr lang="en-US" sz="3200" dirty="0">
                <a:latin typeface="Agency FB" panose="020B0503020202020204" pitchFamily="34" charset="0"/>
              </a:rPr>
              <a:t>Challenges:</a:t>
            </a:r>
          </a:p>
          <a:p>
            <a:pPr>
              <a:buClr>
                <a:schemeClr val="tx1"/>
              </a:buClr>
            </a:pPr>
            <a:r>
              <a:rPr lang="en-US" sz="3200" dirty="0" smtClean="0">
                <a:latin typeface="Agency FB" panose="020B0503020202020204" pitchFamily="34" charset="0"/>
              </a:rPr>
              <a:t>Complex </a:t>
            </a:r>
            <a:r>
              <a:rPr lang="en-US" sz="3200" dirty="0">
                <a:latin typeface="Agency FB" panose="020B0503020202020204" pitchFamily="34" charset="0"/>
              </a:rPr>
              <a:t>Building Layouts</a:t>
            </a:r>
          </a:p>
          <a:p>
            <a:pPr>
              <a:buClr>
                <a:schemeClr val="tx1"/>
              </a:buClr>
            </a:pPr>
            <a:r>
              <a:rPr lang="en-US" sz="3200" dirty="0" smtClean="0">
                <a:latin typeface="Agency FB" panose="020B0503020202020204" pitchFamily="34" charset="0"/>
              </a:rPr>
              <a:t>Existing </a:t>
            </a:r>
            <a:r>
              <a:rPr lang="en-US" sz="3200" dirty="0">
                <a:latin typeface="Agency FB" panose="020B0503020202020204" pitchFamily="34" charset="0"/>
              </a:rPr>
              <a:t>Infrastructure</a:t>
            </a:r>
          </a:p>
          <a:p>
            <a:pPr>
              <a:buClr>
                <a:schemeClr val="tx1"/>
              </a:buClr>
            </a:pPr>
            <a:r>
              <a:rPr lang="en-US" sz="3200" dirty="0" smtClean="0">
                <a:latin typeface="Agency FB" panose="020B0503020202020204" pitchFamily="34" charset="0"/>
              </a:rPr>
              <a:t>Access </a:t>
            </a:r>
            <a:r>
              <a:rPr lang="en-US" sz="3200" dirty="0">
                <a:latin typeface="Agency FB" panose="020B0503020202020204" pitchFamily="34" charset="0"/>
              </a:rPr>
              <a:t>coordination</a:t>
            </a:r>
          </a:p>
          <a:p>
            <a:pPr>
              <a:buClr>
                <a:schemeClr val="tx1"/>
              </a:buClr>
            </a:pPr>
            <a:r>
              <a:rPr lang="en-US" sz="3200" dirty="0" smtClean="0">
                <a:latin typeface="Agency FB" panose="020B0503020202020204" pitchFamily="34" charset="0"/>
              </a:rPr>
              <a:t>Unexpected </a:t>
            </a:r>
            <a:r>
              <a:rPr lang="en-US" sz="3200" dirty="0">
                <a:latin typeface="Agency FB" panose="020B0503020202020204" pitchFamily="34" charset="0"/>
              </a:rPr>
              <a:t>Obstacles</a:t>
            </a:r>
          </a:p>
        </p:txBody>
      </p:sp>
      <p:sp>
        <p:nvSpPr>
          <p:cNvPr id="7" name="TextBox 6"/>
          <p:cNvSpPr txBox="1"/>
          <p:nvPr/>
        </p:nvSpPr>
        <p:spPr>
          <a:xfrm>
            <a:off x="467544" y="856006"/>
            <a:ext cx="6336704" cy="769441"/>
          </a:xfrm>
          <a:prstGeom prst="rect">
            <a:avLst/>
          </a:prstGeom>
          <a:noFill/>
        </p:spPr>
        <p:txBody>
          <a:bodyPr wrap="square" rtlCol="0">
            <a:spAutoFit/>
          </a:bodyPr>
          <a:lstStyle/>
          <a:p>
            <a:r>
              <a:rPr lang="en-US" sz="4400" dirty="0" smtClean="0">
                <a:latin typeface="Agency FB" panose="020B0503020202020204" pitchFamily="34" charset="0"/>
              </a:rPr>
              <a:t>Challenges and solutions:</a:t>
            </a:r>
            <a:endParaRPr lang="en-US" sz="4400" dirty="0">
              <a:latin typeface="Agency FB" panose="020B0503020202020204" pitchFamily="34" charset="0"/>
            </a:endParaRPr>
          </a:p>
        </p:txBody>
      </p:sp>
      <p:sp>
        <p:nvSpPr>
          <p:cNvPr id="5" name="TextBox 4"/>
          <p:cNvSpPr txBox="1"/>
          <p:nvPr/>
        </p:nvSpPr>
        <p:spPr>
          <a:xfrm>
            <a:off x="4644008" y="2132856"/>
            <a:ext cx="3816424" cy="4031873"/>
          </a:xfrm>
          <a:prstGeom prst="rect">
            <a:avLst/>
          </a:prstGeom>
          <a:noFill/>
        </p:spPr>
        <p:txBody>
          <a:bodyPr wrap="square" rtlCol="0">
            <a:spAutoFit/>
          </a:bodyPr>
          <a:lstStyle/>
          <a:p>
            <a:r>
              <a:rPr lang="en-US" sz="3200" dirty="0" smtClean="0">
                <a:latin typeface="Agency FB" panose="020B0503020202020204" pitchFamily="34" charset="0"/>
              </a:rPr>
              <a:t>Solution:</a:t>
            </a:r>
          </a:p>
          <a:p>
            <a:pPr marL="285750" indent="-285750">
              <a:buFont typeface="Wingdings" panose="05000000000000000000" pitchFamily="2" charset="2"/>
              <a:buChar char="§"/>
            </a:pPr>
            <a:r>
              <a:rPr lang="en-US" sz="3200" dirty="0" smtClean="0">
                <a:latin typeface="Agency FB" panose="020B0503020202020204" pitchFamily="34" charset="0"/>
              </a:rPr>
              <a:t>Leverage System Design Software and Experienced Technicians </a:t>
            </a:r>
          </a:p>
          <a:p>
            <a:pPr marL="285750" indent="-285750">
              <a:buFont typeface="Wingdings" panose="05000000000000000000" pitchFamily="2" charset="2"/>
              <a:buChar char="§"/>
            </a:pPr>
            <a:r>
              <a:rPr lang="en-US" sz="3200" dirty="0" smtClean="0">
                <a:latin typeface="Agency FB" panose="020B0503020202020204" pitchFamily="34" charset="0"/>
              </a:rPr>
              <a:t>Open communication and planning</a:t>
            </a:r>
          </a:p>
          <a:p>
            <a:pPr marL="285750" indent="-285750">
              <a:buFont typeface="Wingdings" panose="05000000000000000000" pitchFamily="2" charset="2"/>
              <a:buChar char="§"/>
            </a:pPr>
            <a:r>
              <a:rPr lang="en-US" sz="3200" dirty="0" smtClean="0">
                <a:latin typeface="Agency FB" panose="020B0503020202020204" pitchFamily="34" charset="0"/>
              </a:rPr>
              <a:t>Flexibility and alternative solutions</a:t>
            </a:r>
            <a:endParaRPr lang="en-US" sz="3200" dirty="0">
              <a:latin typeface="Agency FB" panose="020B0503020202020204" pitchFamily="34" charset="0"/>
            </a:endParaRPr>
          </a:p>
        </p:txBody>
      </p:sp>
    </p:spTree>
    <p:extLst>
      <p:ext uri="{BB962C8B-B14F-4D97-AF65-F5344CB8AC3E}">
        <p14:creationId xmlns:p14="http://schemas.microsoft.com/office/powerpoint/2010/main" val="249297807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1700808"/>
            <a:ext cx="4032448" cy="3554759"/>
          </a:xfrm>
        </p:spPr>
        <p:txBody>
          <a:bodyPr>
            <a:normAutofit/>
          </a:bodyPr>
          <a:lstStyle/>
          <a:p>
            <a:r>
              <a:rPr lang="en-US" sz="3200" dirty="0">
                <a:latin typeface="Agency FB" panose="020B0503020202020204" pitchFamily="34" charset="0"/>
              </a:rPr>
              <a:t>Early fire detection</a:t>
            </a:r>
          </a:p>
          <a:p>
            <a:r>
              <a:rPr lang="en-US" sz="3200" dirty="0">
                <a:latin typeface="Agency FB" panose="020B0503020202020204" pitchFamily="34" charset="0"/>
              </a:rPr>
              <a:t>Safe </a:t>
            </a:r>
            <a:r>
              <a:rPr lang="en-US" sz="3200" dirty="0" smtClean="0">
                <a:latin typeface="Agency FB" panose="020B0503020202020204" pitchFamily="34" charset="0"/>
              </a:rPr>
              <a:t>evacuations</a:t>
            </a:r>
            <a:endParaRPr lang="en-US" sz="3200" dirty="0">
              <a:latin typeface="Agency FB" panose="020B0503020202020204" pitchFamily="34" charset="0"/>
            </a:endParaRPr>
          </a:p>
        </p:txBody>
      </p:sp>
      <p:sp>
        <p:nvSpPr>
          <p:cNvPr id="3" name="Title 2"/>
          <p:cNvSpPr>
            <a:spLocks noGrp="1"/>
          </p:cNvSpPr>
          <p:nvPr>
            <p:ph type="title"/>
          </p:nvPr>
        </p:nvSpPr>
        <p:spPr>
          <a:xfrm>
            <a:off x="813656" y="1268760"/>
            <a:ext cx="6796608" cy="1027584"/>
          </a:xfrm>
        </p:spPr>
        <p:txBody>
          <a:bodyPr>
            <a:noAutofit/>
          </a:bodyPr>
          <a:lstStyle/>
          <a:p>
            <a:pPr algn="l"/>
            <a:r>
              <a:rPr lang="en-US" sz="3600" dirty="0">
                <a:latin typeface="Agency FB" panose="020B0503020202020204" pitchFamily="34" charset="0"/>
              </a:rPr>
              <a:t>This project successfully enhanced the building's fire safety through</a:t>
            </a:r>
          </a:p>
        </p:txBody>
      </p:sp>
      <p:sp>
        <p:nvSpPr>
          <p:cNvPr id="5" name="Content Placeholder 1"/>
          <p:cNvSpPr txBox="1">
            <a:spLocks/>
          </p:cNvSpPr>
          <p:nvPr/>
        </p:nvSpPr>
        <p:spPr>
          <a:xfrm>
            <a:off x="4211960" y="1743405"/>
            <a:ext cx="4032448" cy="3554759"/>
          </a:xfrm>
          <a:prstGeom prst="rect">
            <a:avLst/>
          </a:prstGeom>
        </p:spPr>
        <p:txBody>
          <a:bodyPr vert="horz" lIns="91440" tIns="45720" rIns="91440" bIns="45720" rtlCol="0" anchor="ctr">
            <a:normAutofit/>
          </a:bodyPr>
          <a:lst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a:lstStyle>
          <a:p>
            <a:r>
              <a:rPr lang="en-US" sz="3200" dirty="0" smtClean="0">
                <a:latin typeface="Agency FB" panose="020B0503020202020204" pitchFamily="34" charset="0"/>
              </a:rPr>
              <a:t>Reduced false alarms</a:t>
            </a:r>
          </a:p>
          <a:p>
            <a:r>
              <a:rPr lang="en-US" sz="3200" dirty="0" smtClean="0">
                <a:latin typeface="Agency FB" panose="020B0503020202020204" pitchFamily="34" charset="0"/>
              </a:rPr>
              <a:t>Regulation compliance</a:t>
            </a:r>
            <a:endParaRPr lang="en-US" sz="3200" dirty="0">
              <a:latin typeface="Agency FB" panose="020B0503020202020204" pitchFamily="34" charset="0"/>
            </a:endParaRPr>
          </a:p>
        </p:txBody>
      </p:sp>
    </p:spTree>
    <p:extLst>
      <p:ext uri="{BB962C8B-B14F-4D97-AF65-F5344CB8AC3E}">
        <p14:creationId xmlns:p14="http://schemas.microsoft.com/office/powerpoint/2010/main" val="255886986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637</TotalTime>
  <Words>268</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Composite</vt:lpstr>
      <vt:lpstr>Integrated Fire Alarm System with Automatic Transfer Switch (ATS) </vt:lpstr>
      <vt:lpstr>PowerPoint Presentation</vt:lpstr>
      <vt:lpstr>what is Integrated Fire Alarm System with Automatic Transfer Switch (ATS)?</vt:lpstr>
      <vt:lpstr>Key Benefits:</vt:lpstr>
      <vt:lpstr>Limitations:</vt:lpstr>
      <vt:lpstr>Block Diagram for ATS Fire Alarm System:</vt:lpstr>
      <vt:lpstr>Circuit Design: </vt:lpstr>
      <vt:lpstr>PowerPoint Presentation</vt:lpstr>
      <vt:lpstr>This project successfully enhanced the building's fire safety through</vt:lpstr>
      <vt:lpstr>For continuous fire safety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17</cp:revision>
  <dcterms:created xsi:type="dcterms:W3CDTF">2024-06-29T18:57:40Z</dcterms:created>
  <dcterms:modified xsi:type="dcterms:W3CDTF">2024-06-30T05:34:51Z</dcterms:modified>
</cp:coreProperties>
</file>