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2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43"/>
  </p:notesMasterIdLst>
  <p:sldIdLst>
    <p:sldId id="267" r:id="rId2"/>
    <p:sldId id="268" r:id="rId3"/>
    <p:sldId id="269" r:id="rId4"/>
    <p:sldId id="263" r:id="rId5"/>
    <p:sldId id="262" r:id="rId6"/>
    <p:sldId id="259" r:id="rId7"/>
    <p:sldId id="309" r:id="rId8"/>
    <p:sldId id="264" r:id="rId9"/>
    <p:sldId id="258" r:id="rId10"/>
    <p:sldId id="256" r:id="rId11"/>
    <p:sldId id="270" r:id="rId12"/>
    <p:sldId id="257" r:id="rId13"/>
    <p:sldId id="298" r:id="rId14"/>
    <p:sldId id="265" r:id="rId15"/>
    <p:sldId id="299" r:id="rId16"/>
    <p:sldId id="273" r:id="rId17"/>
    <p:sldId id="274" r:id="rId18"/>
    <p:sldId id="276" r:id="rId19"/>
    <p:sldId id="278" r:id="rId20"/>
    <p:sldId id="287" r:id="rId21"/>
    <p:sldId id="280" r:id="rId22"/>
    <p:sldId id="288" r:id="rId23"/>
    <p:sldId id="281" r:id="rId24"/>
    <p:sldId id="286" r:id="rId25"/>
    <p:sldId id="282" r:id="rId26"/>
    <p:sldId id="284" r:id="rId27"/>
    <p:sldId id="285" r:id="rId28"/>
    <p:sldId id="290" r:id="rId29"/>
    <p:sldId id="293" r:id="rId30"/>
    <p:sldId id="294" r:id="rId31"/>
    <p:sldId id="295" r:id="rId32"/>
    <p:sldId id="272" r:id="rId33"/>
    <p:sldId id="296" r:id="rId34"/>
    <p:sldId id="297" r:id="rId35"/>
    <p:sldId id="301" r:id="rId36"/>
    <p:sldId id="306" r:id="rId37"/>
    <p:sldId id="303" r:id="rId38"/>
    <p:sldId id="305" r:id="rId39"/>
    <p:sldId id="307" r:id="rId40"/>
    <p:sldId id="310" r:id="rId41"/>
    <p:sldId id="311" r:id="rId42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06799F8-075E-4A3A-A7F6-7FBC6576F1A4}" styleName="نمط ذو نسُق 2 - تمييز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799B23B-EC83-4686-B30A-512413B5E67A}" styleName="نمط فاتح 3 - تمييز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7853C-536D-4A76-A0AE-DD22124D55A5}" styleName="نمط ذو نسُق 1 - تمييز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النمط الفات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D083AE6-46FA-4A59-8FB0-9F97EB10719F}" styleName="نمط فاتح 3 - تميي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269D01E-BC32-4049-B463-5C60D7B0CCD2}" styleName="نمط ذو نسُق 2 - تمييز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نمط ذو نسُق 2 - تمييز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93D81CF-94F2-401A-BA57-92F5A7B2D0C5}" styleName="النمط المتوسط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النمط الفات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النمط المتوس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النمط المتوسط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412" autoAdjust="0"/>
    <p:restoredTop sz="94374" autoAdjust="0"/>
  </p:normalViewPr>
  <p:slideViewPr>
    <p:cSldViewPr snapToGrid="0">
      <p:cViewPr>
        <p:scale>
          <a:sx n="160" d="100"/>
          <a:sy n="160" d="100"/>
        </p:scale>
        <p:origin x="-2808" y="-20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ورقة1!$B$1</c:f>
              <c:strCache>
                <c:ptCount val="1"/>
                <c:pt idx="0">
                  <c:v>المبيعات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5F6-4098-A466-33AACA5935C5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5F6-4098-A466-33AACA5935C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ورقة1!$A$2:$A$3</c:f>
              <c:strCache>
                <c:ptCount val="2"/>
                <c:pt idx="0">
                  <c:v>أراضي ب </c:v>
                </c:pt>
                <c:pt idx="1">
                  <c:v>أراضي ج </c:v>
                </c:pt>
              </c:strCache>
            </c:strRef>
          </c:cat>
          <c:val>
            <c:numRef>
              <c:f>ورقة1!$B$2:$B$3</c:f>
              <c:numCache>
                <c:formatCode>0.00%</c:formatCode>
                <c:ptCount val="2"/>
                <c:pt idx="0">
                  <c:v>3.5999999999999997E-2</c:v>
                </c:pt>
                <c:pt idx="1">
                  <c:v>0.96399999999999997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5A-46F2-937A-08640B173D2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ورقة2!$B$1</c:f>
              <c:strCache>
                <c:ptCount val="1"/>
                <c:pt idx="0">
                  <c:v>معدل عدد الذكور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ورقة2!$A$2:$A$21</c:f>
              <c:strCache>
                <c:ptCount val="20"/>
                <c:pt idx="0">
                  <c:v>0_4</c:v>
                </c:pt>
                <c:pt idx="1">
                  <c:v>5_9</c:v>
                </c:pt>
                <c:pt idx="2">
                  <c:v>10_14</c:v>
                </c:pt>
                <c:pt idx="3">
                  <c:v>15_19</c:v>
                </c:pt>
                <c:pt idx="4">
                  <c:v>20_24</c:v>
                </c:pt>
                <c:pt idx="5">
                  <c:v>25_29</c:v>
                </c:pt>
                <c:pt idx="6">
                  <c:v>30_34</c:v>
                </c:pt>
                <c:pt idx="7">
                  <c:v>35_39</c:v>
                </c:pt>
                <c:pt idx="8">
                  <c:v>40_44</c:v>
                </c:pt>
                <c:pt idx="9">
                  <c:v>45_49</c:v>
                </c:pt>
                <c:pt idx="10">
                  <c:v>50_54</c:v>
                </c:pt>
                <c:pt idx="11">
                  <c:v>55_59</c:v>
                </c:pt>
                <c:pt idx="12">
                  <c:v>60_64</c:v>
                </c:pt>
                <c:pt idx="13">
                  <c:v>65_69</c:v>
                </c:pt>
                <c:pt idx="14">
                  <c:v>70_74</c:v>
                </c:pt>
                <c:pt idx="15">
                  <c:v>75_79</c:v>
                </c:pt>
                <c:pt idx="16">
                  <c:v>80_84</c:v>
                </c:pt>
                <c:pt idx="17">
                  <c:v>85_89</c:v>
                </c:pt>
                <c:pt idx="18">
                  <c:v>90_95</c:v>
                </c:pt>
                <c:pt idx="19">
                  <c:v>95+</c:v>
                </c:pt>
              </c:strCache>
            </c:strRef>
          </c:cat>
          <c:val>
            <c:numRef>
              <c:f>ورقة2!$B$2:$B$21</c:f>
              <c:numCache>
                <c:formatCode>General</c:formatCode>
                <c:ptCount val="20"/>
                <c:pt idx="0">
                  <c:v>8.5999999999999993E-2</c:v>
                </c:pt>
                <c:pt idx="1">
                  <c:v>8.7999999999999995E-2</c:v>
                </c:pt>
                <c:pt idx="2">
                  <c:v>7.0000000000000007E-2</c:v>
                </c:pt>
                <c:pt idx="3">
                  <c:v>4.8000000000000001E-2</c:v>
                </c:pt>
                <c:pt idx="4">
                  <c:v>0.04</c:v>
                </c:pt>
                <c:pt idx="5">
                  <c:v>3.7999999999999999E-2</c:v>
                </c:pt>
                <c:pt idx="6">
                  <c:v>4.2999999999999997E-2</c:v>
                </c:pt>
                <c:pt idx="7">
                  <c:v>3.5999999999999997E-2</c:v>
                </c:pt>
                <c:pt idx="8">
                  <c:v>2.3E-2</c:v>
                </c:pt>
                <c:pt idx="9">
                  <c:v>1.4E-2</c:v>
                </c:pt>
                <c:pt idx="10">
                  <c:v>1.0999999999999999E-2</c:v>
                </c:pt>
                <c:pt idx="11">
                  <c:v>4.0000000000000001E-3</c:v>
                </c:pt>
                <c:pt idx="12">
                  <c:v>1E-3</c:v>
                </c:pt>
                <c:pt idx="13">
                  <c:v>3.0000000000000001E-3</c:v>
                </c:pt>
                <c:pt idx="14">
                  <c:v>2E-3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E1-48BE-AD75-2DE77D3BDE81}"/>
            </c:ext>
          </c:extLst>
        </c:ser>
        <c:ser>
          <c:idx val="1"/>
          <c:order val="1"/>
          <c:tx>
            <c:strRef>
              <c:f>ورقة2!$C$1</c:f>
              <c:strCache>
                <c:ptCount val="1"/>
                <c:pt idx="0">
                  <c:v>معدل عدد الاناث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ورقة2!$A$2:$A$21</c:f>
              <c:strCache>
                <c:ptCount val="20"/>
                <c:pt idx="0">
                  <c:v>0_4</c:v>
                </c:pt>
                <c:pt idx="1">
                  <c:v>5_9</c:v>
                </c:pt>
                <c:pt idx="2">
                  <c:v>10_14</c:v>
                </c:pt>
                <c:pt idx="3">
                  <c:v>15_19</c:v>
                </c:pt>
                <c:pt idx="4">
                  <c:v>20_24</c:v>
                </c:pt>
                <c:pt idx="5">
                  <c:v>25_29</c:v>
                </c:pt>
                <c:pt idx="6">
                  <c:v>30_34</c:v>
                </c:pt>
                <c:pt idx="7">
                  <c:v>35_39</c:v>
                </c:pt>
                <c:pt idx="8">
                  <c:v>40_44</c:v>
                </c:pt>
                <c:pt idx="9">
                  <c:v>45_49</c:v>
                </c:pt>
                <c:pt idx="10">
                  <c:v>50_54</c:v>
                </c:pt>
                <c:pt idx="11">
                  <c:v>55_59</c:v>
                </c:pt>
                <c:pt idx="12">
                  <c:v>60_64</c:v>
                </c:pt>
                <c:pt idx="13">
                  <c:v>65_69</c:v>
                </c:pt>
                <c:pt idx="14">
                  <c:v>70_74</c:v>
                </c:pt>
                <c:pt idx="15">
                  <c:v>75_79</c:v>
                </c:pt>
                <c:pt idx="16">
                  <c:v>80_84</c:v>
                </c:pt>
                <c:pt idx="17">
                  <c:v>85_89</c:v>
                </c:pt>
                <c:pt idx="18">
                  <c:v>90_95</c:v>
                </c:pt>
                <c:pt idx="19">
                  <c:v>95+</c:v>
                </c:pt>
              </c:strCache>
            </c:strRef>
          </c:cat>
          <c:val>
            <c:numRef>
              <c:f>ورقة2!$C$2:$C$21</c:f>
              <c:numCache>
                <c:formatCode>General</c:formatCode>
                <c:ptCount val="20"/>
                <c:pt idx="0">
                  <c:v>-8.6999999999999994E-2</c:v>
                </c:pt>
                <c:pt idx="1">
                  <c:v>-6.7000000000000004E-2</c:v>
                </c:pt>
                <c:pt idx="2">
                  <c:v>-6.3E-2</c:v>
                </c:pt>
                <c:pt idx="3">
                  <c:v>-4.7E-2</c:v>
                </c:pt>
                <c:pt idx="4">
                  <c:v>-0.04</c:v>
                </c:pt>
                <c:pt idx="5">
                  <c:v>-3.6999999999999998E-2</c:v>
                </c:pt>
                <c:pt idx="6">
                  <c:v>-4.2999999999999997E-2</c:v>
                </c:pt>
                <c:pt idx="7">
                  <c:v>-2.7E-2</c:v>
                </c:pt>
                <c:pt idx="8">
                  <c:v>-2.1999999999999999E-2</c:v>
                </c:pt>
                <c:pt idx="9">
                  <c:v>-0.01</c:v>
                </c:pt>
                <c:pt idx="10">
                  <c:v>-7.0000000000000001E-3</c:v>
                </c:pt>
                <c:pt idx="11">
                  <c:v>-6.0000000000000001E-3</c:v>
                </c:pt>
                <c:pt idx="12">
                  <c:v>-7.0000000000000001E-3</c:v>
                </c:pt>
                <c:pt idx="13">
                  <c:v>-6.0000000000000001E-3</c:v>
                </c:pt>
                <c:pt idx="14">
                  <c:v>-5.0000000000000001E-3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E1-48BE-AD75-2DE77D3BDE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4283520"/>
        <c:axId val="124289408"/>
      </c:barChart>
      <c:catAx>
        <c:axId val="124283520"/>
        <c:scaling>
          <c:orientation val="minMax"/>
        </c:scaling>
        <c:delete val="1"/>
        <c:axPos val="r"/>
        <c:numFmt formatCode="General" sourceLinked="0"/>
        <c:majorTickMark val="none"/>
        <c:minorTickMark val="none"/>
        <c:tickLblPos val="nextTo"/>
        <c:crossAx val="124289408"/>
        <c:crosses val="autoZero"/>
        <c:auto val="1"/>
        <c:lblAlgn val="ctr"/>
        <c:lblOffset val="100"/>
        <c:noMultiLvlLbl val="0"/>
      </c:catAx>
      <c:valAx>
        <c:axId val="124289408"/>
        <c:scaling>
          <c:orientation val="maxMin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28352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796682815180243E-2"/>
          <c:y val="0.14020726110773396"/>
          <c:w val="0.79382555690716472"/>
          <c:h val="0.6520513936891552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ورقة1!$B$1</c:f>
              <c:strCache>
                <c:ptCount val="1"/>
                <c:pt idx="0">
                  <c:v>معدل عدد الذكور 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ورقة1!$A$2:$A$21</c:f>
              <c:strCache>
                <c:ptCount val="20"/>
                <c:pt idx="0">
                  <c:v>0_4</c:v>
                </c:pt>
                <c:pt idx="1">
                  <c:v>5_9</c:v>
                </c:pt>
                <c:pt idx="2">
                  <c:v>10_14</c:v>
                </c:pt>
                <c:pt idx="3">
                  <c:v>15_19</c:v>
                </c:pt>
                <c:pt idx="4">
                  <c:v>20_24</c:v>
                </c:pt>
                <c:pt idx="5">
                  <c:v>25_29</c:v>
                </c:pt>
                <c:pt idx="6">
                  <c:v>30_34</c:v>
                </c:pt>
                <c:pt idx="7">
                  <c:v>35_39</c:v>
                </c:pt>
                <c:pt idx="8">
                  <c:v>40_44</c:v>
                </c:pt>
                <c:pt idx="9">
                  <c:v>45_49</c:v>
                </c:pt>
                <c:pt idx="10">
                  <c:v>50_54</c:v>
                </c:pt>
                <c:pt idx="11">
                  <c:v>55_59</c:v>
                </c:pt>
                <c:pt idx="12">
                  <c:v>60_64</c:v>
                </c:pt>
                <c:pt idx="13">
                  <c:v>65_69</c:v>
                </c:pt>
                <c:pt idx="14">
                  <c:v>70_74</c:v>
                </c:pt>
                <c:pt idx="15">
                  <c:v>75_79</c:v>
                </c:pt>
                <c:pt idx="16">
                  <c:v>80_84</c:v>
                </c:pt>
                <c:pt idx="17">
                  <c:v>85_89</c:v>
                </c:pt>
                <c:pt idx="18">
                  <c:v>90_95</c:v>
                </c:pt>
                <c:pt idx="19">
                  <c:v>95+</c:v>
                </c:pt>
              </c:strCache>
            </c:strRef>
          </c:cat>
          <c:val>
            <c:numRef>
              <c:f>ورقة1!$B$2:$B$21</c:f>
              <c:numCache>
                <c:formatCode>General</c:formatCode>
                <c:ptCount val="20"/>
                <c:pt idx="0">
                  <c:v>0.154</c:v>
                </c:pt>
                <c:pt idx="1">
                  <c:v>0.13400000000000001</c:v>
                </c:pt>
                <c:pt idx="2">
                  <c:v>0.11700000000000001</c:v>
                </c:pt>
                <c:pt idx="3">
                  <c:v>0.107</c:v>
                </c:pt>
                <c:pt idx="4">
                  <c:v>0.108</c:v>
                </c:pt>
                <c:pt idx="5">
                  <c:v>8.3000000000000004E-2</c:v>
                </c:pt>
                <c:pt idx="6">
                  <c:v>7.1999999999999995E-2</c:v>
                </c:pt>
                <c:pt idx="7">
                  <c:v>4.9000000000000002E-2</c:v>
                </c:pt>
                <c:pt idx="8">
                  <c:v>5.0999999999999997E-2</c:v>
                </c:pt>
                <c:pt idx="9">
                  <c:v>3.1E-2</c:v>
                </c:pt>
                <c:pt idx="10">
                  <c:v>0.02</c:v>
                </c:pt>
                <c:pt idx="11">
                  <c:v>0.02</c:v>
                </c:pt>
                <c:pt idx="12">
                  <c:v>1.4999999999999999E-2</c:v>
                </c:pt>
                <c:pt idx="13">
                  <c:v>8.0000000000000002E-3</c:v>
                </c:pt>
                <c:pt idx="14">
                  <c:v>5.0000000000000001E-3</c:v>
                </c:pt>
                <c:pt idx="15">
                  <c:v>1.0999999999999999E-2</c:v>
                </c:pt>
                <c:pt idx="16">
                  <c:v>0</c:v>
                </c:pt>
                <c:pt idx="17">
                  <c:v>2E-3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DB-4155-9AC4-E461768A9A11}"/>
            </c:ext>
          </c:extLst>
        </c:ser>
        <c:ser>
          <c:idx val="1"/>
          <c:order val="1"/>
          <c:tx>
            <c:strRef>
              <c:f>ورقة1!$C$1</c:f>
              <c:strCache>
                <c:ptCount val="1"/>
                <c:pt idx="0">
                  <c:v>معدل عدد الاناث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ورقة1!$A$2:$A$21</c:f>
              <c:strCache>
                <c:ptCount val="20"/>
                <c:pt idx="0">
                  <c:v>0_4</c:v>
                </c:pt>
                <c:pt idx="1">
                  <c:v>5_9</c:v>
                </c:pt>
                <c:pt idx="2">
                  <c:v>10_14</c:v>
                </c:pt>
                <c:pt idx="3">
                  <c:v>15_19</c:v>
                </c:pt>
                <c:pt idx="4">
                  <c:v>20_24</c:v>
                </c:pt>
                <c:pt idx="5">
                  <c:v>25_29</c:v>
                </c:pt>
                <c:pt idx="6">
                  <c:v>30_34</c:v>
                </c:pt>
                <c:pt idx="7">
                  <c:v>35_39</c:v>
                </c:pt>
                <c:pt idx="8">
                  <c:v>40_44</c:v>
                </c:pt>
                <c:pt idx="9">
                  <c:v>45_49</c:v>
                </c:pt>
                <c:pt idx="10">
                  <c:v>50_54</c:v>
                </c:pt>
                <c:pt idx="11">
                  <c:v>55_59</c:v>
                </c:pt>
                <c:pt idx="12">
                  <c:v>60_64</c:v>
                </c:pt>
                <c:pt idx="13">
                  <c:v>65_69</c:v>
                </c:pt>
                <c:pt idx="14">
                  <c:v>70_74</c:v>
                </c:pt>
                <c:pt idx="15">
                  <c:v>75_79</c:v>
                </c:pt>
                <c:pt idx="16">
                  <c:v>80_84</c:v>
                </c:pt>
                <c:pt idx="17">
                  <c:v>85_89</c:v>
                </c:pt>
                <c:pt idx="18">
                  <c:v>90_95</c:v>
                </c:pt>
                <c:pt idx="19">
                  <c:v>95+</c:v>
                </c:pt>
              </c:strCache>
            </c:strRef>
          </c:cat>
          <c:val>
            <c:numRef>
              <c:f>ورقة1!$C$2:$C$21</c:f>
              <c:numCache>
                <c:formatCode>General</c:formatCode>
                <c:ptCount val="20"/>
                <c:pt idx="0">
                  <c:v>-0.14799999999999999</c:v>
                </c:pt>
                <c:pt idx="1">
                  <c:v>-0.13700000000000001</c:v>
                </c:pt>
                <c:pt idx="2">
                  <c:v>-0.13800000000000001</c:v>
                </c:pt>
                <c:pt idx="3">
                  <c:v>-0.106</c:v>
                </c:pt>
                <c:pt idx="4">
                  <c:v>-8.7999999999999995E-2</c:v>
                </c:pt>
                <c:pt idx="5">
                  <c:v>-7.2999999999999995E-2</c:v>
                </c:pt>
                <c:pt idx="6">
                  <c:v>-6.7000000000000004E-2</c:v>
                </c:pt>
                <c:pt idx="7">
                  <c:v>-6.8000000000000005E-2</c:v>
                </c:pt>
                <c:pt idx="8">
                  <c:v>-3.5999999999999997E-2</c:v>
                </c:pt>
                <c:pt idx="9">
                  <c:v>-3.5999999999999997E-2</c:v>
                </c:pt>
                <c:pt idx="10">
                  <c:v>-2.5000000000000001E-2</c:v>
                </c:pt>
                <c:pt idx="11">
                  <c:v>-2.5000000000000001E-2</c:v>
                </c:pt>
                <c:pt idx="12">
                  <c:v>-1.4999999999999999E-2</c:v>
                </c:pt>
                <c:pt idx="13">
                  <c:v>-1.0999999999999999E-2</c:v>
                </c:pt>
                <c:pt idx="14">
                  <c:v>-0.01</c:v>
                </c:pt>
                <c:pt idx="15">
                  <c:v>-3.0000000000000001E-3</c:v>
                </c:pt>
                <c:pt idx="16">
                  <c:v>-2E-3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DB-4155-9AC4-E461768A9A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4912384"/>
        <c:axId val="124913920"/>
      </c:barChart>
      <c:catAx>
        <c:axId val="124912384"/>
        <c:scaling>
          <c:orientation val="minMax"/>
        </c:scaling>
        <c:delete val="1"/>
        <c:axPos val="r"/>
        <c:numFmt formatCode="General" sourceLinked="0"/>
        <c:majorTickMark val="none"/>
        <c:minorTickMark val="none"/>
        <c:tickLblPos val="nextTo"/>
        <c:crossAx val="124913920"/>
        <c:crosses val="autoZero"/>
        <c:auto val="1"/>
        <c:lblAlgn val="ctr"/>
        <c:lblOffset val="100"/>
        <c:noMultiLvlLbl val="0"/>
      </c:catAx>
      <c:valAx>
        <c:axId val="124913920"/>
        <c:scaling>
          <c:orientation val="maxMin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912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ورقة3!$B$1</c:f>
              <c:strCache>
                <c:ptCount val="1"/>
                <c:pt idx="0">
                  <c:v>معدل عدد الذكور 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ورقة3!$A$2:$A$21</c:f>
              <c:strCache>
                <c:ptCount val="20"/>
                <c:pt idx="0">
                  <c:v>0_4</c:v>
                </c:pt>
                <c:pt idx="1">
                  <c:v>5_9</c:v>
                </c:pt>
                <c:pt idx="2">
                  <c:v>10_14</c:v>
                </c:pt>
                <c:pt idx="3">
                  <c:v>15_19</c:v>
                </c:pt>
                <c:pt idx="4">
                  <c:v>20_24</c:v>
                </c:pt>
                <c:pt idx="5">
                  <c:v>25_29</c:v>
                </c:pt>
                <c:pt idx="6">
                  <c:v>30_34</c:v>
                </c:pt>
                <c:pt idx="7">
                  <c:v>35_39</c:v>
                </c:pt>
                <c:pt idx="8">
                  <c:v>40_44</c:v>
                </c:pt>
                <c:pt idx="9">
                  <c:v>45_49</c:v>
                </c:pt>
                <c:pt idx="10">
                  <c:v>50_54</c:v>
                </c:pt>
                <c:pt idx="11">
                  <c:v>55_59</c:v>
                </c:pt>
                <c:pt idx="12">
                  <c:v>60_64</c:v>
                </c:pt>
                <c:pt idx="13">
                  <c:v>65_69</c:v>
                </c:pt>
                <c:pt idx="14">
                  <c:v>70_74</c:v>
                </c:pt>
                <c:pt idx="15">
                  <c:v>75_79</c:v>
                </c:pt>
                <c:pt idx="16">
                  <c:v>80_84</c:v>
                </c:pt>
                <c:pt idx="17">
                  <c:v>85_89</c:v>
                </c:pt>
                <c:pt idx="18">
                  <c:v>90_95</c:v>
                </c:pt>
                <c:pt idx="19">
                  <c:v>95+</c:v>
                </c:pt>
              </c:strCache>
            </c:strRef>
          </c:cat>
          <c:val>
            <c:numRef>
              <c:f>ورقة3!$B$2:$B$21</c:f>
              <c:numCache>
                <c:formatCode>General</c:formatCode>
                <c:ptCount val="20"/>
                <c:pt idx="0">
                  <c:v>7.6999999999999999E-2</c:v>
                </c:pt>
                <c:pt idx="1">
                  <c:v>6.8000000000000005E-2</c:v>
                </c:pt>
                <c:pt idx="2">
                  <c:v>5.8999999999999997E-2</c:v>
                </c:pt>
                <c:pt idx="3">
                  <c:v>5.2999999999999999E-2</c:v>
                </c:pt>
                <c:pt idx="4">
                  <c:v>5.3999999999999999E-2</c:v>
                </c:pt>
                <c:pt idx="5">
                  <c:v>4.1000000000000002E-2</c:v>
                </c:pt>
                <c:pt idx="6">
                  <c:v>3.5999999999999997E-2</c:v>
                </c:pt>
                <c:pt idx="7">
                  <c:v>2.4E-2</c:v>
                </c:pt>
                <c:pt idx="8">
                  <c:v>2.5000000000000001E-2</c:v>
                </c:pt>
                <c:pt idx="9">
                  <c:v>1.4999999999999999E-2</c:v>
                </c:pt>
                <c:pt idx="10">
                  <c:v>0.01</c:v>
                </c:pt>
                <c:pt idx="11">
                  <c:v>0.01</c:v>
                </c:pt>
                <c:pt idx="12">
                  <c:v>7.0000000000000001E-3</c:v>
                </c:pt>
                <c:pt idx="13">
                  <c:v>4.0000000000000001E-3</c:v>
                </c:pt>
                <c:pt idx="14">
                  <c:v>2E-3</c:v>
                </c:pt>
                <c:pt idx="15">
                  <c:v>5.0000000000000001E-3</c:v>
                </c:pt>
                <c:pt idx="16">
                  <c:v>0</c:v>
                </c:pt>
                <c:pt idx="17">
                  <c:v>1E-3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7C-4D1E-B847-760371C6F8C9}"/>
            </c:ext>
          </c:extLst>
        </c:ser>
        <c:ser>
          <c:idx val="1"/>
          <c:order val="1"/>
          <c:tx>
            <c:strRef>
              <c:f>ورقة3!$C$1</c:f>
              <c:strCache>
                <c:ptCount val="1"/>
                <c:pt idx="0">
                  <c:v>معدل عدد الاناث 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ورقة3!$A$2:$A$21</c:f>
              <c:strCache>
                <c:ptCount val="20"/>
                <c:pt idx="0">
                  <c:v>0_4</c:v>
                </c:pt>
                <c:pt idx="1">
                  <c:v>5_9</c:v>
                </c:pt>
                <c:pt idx="2">
                  <c:v>10_14</c:v>
                </c:pt>
                <c:pt idx="3">
                  <c:v>15_19</c:v>
                </c:pt>
                <c:pt idx="4">
                  <c:v>20_24</c:v>
                </c:pt>
                <c:pt idx="5">
                  <c:v>25_29</c:v>
                </c:pt>
                <c:pt idx="6">
                  <c:v>30_34</c:v>
                </c:pt>
                <c:pt idx="7">
                  <c:v>35_39</c:v>
                </c:pt>
                <c:pt idx="8">
                  <c:v>40_44</c:v>
                </c:pt>
                <c:pt idx="9">
                  <c:v>45_49</c:v>
                </c:pt>
                <c:pt idx="10">
                  <c:v>50_54</c:v>
                </c:pt>
                <c:pt idx="11">
                  <c:v>55_59</c:v>
                </c:pt>
                <c:pt idx="12">
                  <c:v>60_64</c:v>
                </c:pt>
                <c:pt idx="13">
                  <c:v>65_69</c:v>
                </c:pt>
                <c:pt idx="14">
                  <c:v>70_74</c:v>
                </c:pt>
                <c:pt idx="15">
                  <c:v>75_79</c:v>
                </c:pt>
                <c:pt idx="16">
                  <c:v>80_84</c:v>
                </c:pt>
                <c:pt idx="17">
                  <c:v>85_89</c:v>
                </c:pt>
                <c:pt idx="18">
                  <c:v>90_95</c:v>
                </c:pt>
                <c:pt idx="19">
                  <c:v>95+</c:v>
                </c:pt>
              </c:strCache>
            </c:strRef>
          </c:cat>
          <c:val>
            <c:numRef>
              <c:f>ورقة3!$C$2:$C$21</c:f>
              <c:numCache>
                <c:formatCode>General</c:formatCode>
                <c:ptCount val="20"/>
                <c:pt idx="0">
                  <c:v>-7.3999999999999996E-2</c:v>
                </c:pt>
                <c:pt idx="1">
                  <c:v>-6.8000000000000005E-2</c:v>
                </c:pt>
                <c:pt idx="2">
                  <c:v>-6.9000000000000006E-2</c:v>
                </c:pt>
                <c:pt idx="3">
                  <c:v>-5.2999999999999999E-2</c:v>
                </c:pt>
                <c:pt idx="4">
                  <c:v>-4.3999999999999997E-2</c:v>
                </c:pt>
                <c:pt idx="5">
                  <c:v>-3.5999999999999997E-2</c:v>
                </c:pt>
                <c:pt idx="6">
                  <c:v>-3.3000000000000002E-2</c:v>
                </c:pt>
                <c:pt idx="7">
                  <c:v>-3.4000000000000002E-2</c:v>
                </c:pt>
                <c:pt idx="8">
                  <c:v>-1.7999999999999999E-2</c:v>
                </c:pt>
                <c:pt idx="9">
                  <c:v>-1.7999999999999999E-2</c:v>
                </c:pt>
                <c:pt idx="10">
                  <c:v>-1.2E-2</c:v>
                </c:pt>
                <c:pt idx="11">
                  <c:v>-1.2999999999999999E-2</c:v>
                </c:pt>
                <c:pt idx="12">
                  <c:v>-7.0000000000000001E-3</c:v>
                </c:pt>
                <c:pt idx="13">
                  <c:v>-5.0000000000000001E-3</c:v>
                </c:pt>
                <c:pt idx="14">
                  <c:v>-5.0000000000000001E-3</c:v>
                </c:pt>
                <c:pt idx="15">
                  <c:v>-0.01</c:v>
                </c:pt>
                <c:pt idx="16">
                  <c:v>-0.01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7C-4D1E-B847-760371C6F8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4770688"/>
        <c:axId val="114772224"/>
      </c:barChart>
      <c:catAx>
        <c:axId val="114770688"/>
        <c:scaling>
          <c:orientation val="minMax"/>
        </c:scaling>
        <c:delete val="1"/>
        <c:axPos val="r"/>
        <c:numFmt formatCode="General" sourceLinked="0"/>
        <c:majorTickMark val="none"/>
        <c:minorTickMark val="none"/>
        <c:tickLblPos val="nextTo"/>
        <c:crossAx val="114772224"/>
        <c:crosses val="autoZero"/>
        <c:auto val="1"/>
        <c:lblAlgn val="ctr"/>
        <c:lblOffset val="100"/>
        <c:noMultiLvlLbl val="0"/>
      </c:catAx>
      <c:valAx>
        <c:axId val="114772224"/>
        <c:scaling>
          <c:orientation val="maxMin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770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JO" sz="1400" dirty="0" smtClean="0"/>
              <a:t>الهرم</a:t>
            </a:r>
            <a:r>
              <a:rPr lang="ar-JO" sz="1400" baseline="0" dirty="0" smtClean="0"/>
              <a:t> السكاني لمنطقة التخطيط</a:t>
            </a:r>
            <a:endParaRPr lang="ar-JO" sz="14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5113125842943028E-2"/>
          <c:y val="0.10901256449044169"/>
          <c:w val="0.9459593722152867"/>
          <c:h val="0.7243863154005243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ورقة3!$P$2</c:f>
              <c:strCache>
                <c:ptCount val="1"/>
                <c:pt idx="0">
                  <c:v>معدل عدد الذكور 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ورقة3!$O$3:$O$22</c:f>
              <c:strCache>
                <c:ptCount val="20"/>
                <c:pt idx="0">
                  <c:v>0_4</c:v>
                </c:pt>
                <c:pt idx="1">
                  <c:v>5_9</c:v>
                </c:pt>
                <c:pt idx="2">
                  <c:v>10_14</c:v>
                </c:pt>
                <c:pt idx="3">
                  <c:v>15_19</c:v>
                </c:pt>
                <c:pt idx="4">
                  <c:v>20_24</c:v>
                </c:pt>
                <c:pt idx="5">
                  <c:v>25_29</c:v>
                </c:pt>
                <c:pt idx="6">
                  <c:v>30_34</c:v>
                </c:pt>
                <c:pt idx="7">
                  <c:v>35_39</c:v>
                </c:pt>
                <c:pt idx="8">
                  <c:v>40_44</c:v>
                </c:pt>
                <c:pt idx="9">
                  <c:v>45_49</c:v>
                </c:pt>
                <c:pt idx="10">
                  <c:v>50_54</c:v>
                </c:pt>
                <c:pt idx="11">
                  <c:v>55_59</c:v>
                </c:pt>
                <c:pt idx="12">
                  <c:v>60_64</c:v>
                </c:pt>
                <c:pt idx="13">
                  <c:v>65_69</c:v>
                </c:pt>
                <c:pt idx="14">
                  <c:v>70_74</c:v>
                </c:pt>
                <c:pt idx="15">
                  <c:v>75_79</c:v>
                </c:pt>
                <c:pt idx="16">
                  <c:v>80_84</c:v>
                </c:pt>
                <c:pt idx="17">
                  <c:v>85_89</c:v>
                </c:pt>
                <c:pt idx="18">
                  <c:v>90_95</c:v>
                </c:pt>
                <c:pt idx="19">
                  <c:v>95+</c:v>
                </c:pt>
              </c:strCache>
            </c:strRef>
          </c:cat>
          <c:val>
            <c:numRef>
              <c:f>ورقة3!$P$3:$P$22</c:f>
              <c:numCache>
                <c:formatCode>General</c:formatCode>
                <c:ptCount val="20"/>
                <c:pt idx="0">
                  <c:v>7.7</c:v>
                </c:pt>
                <c:pt idx="1">
                  <c:v>7.3</c:v>
                </c:pt>
                <c:pt idx="2">
                  <c:v>6.1</c:v>
                </c:pt>
                <c:pt idx="3">
                  <c:v>5.2</c:v>
                </c:pt>
                <c:pt idx="4">
                  <c:v>4.8</c:v>
                </c:pt>
                <c:pt idx="5">
                  <c:v>3.9</c:v>
                </c:pt>
                <c:pt idx="6">
                  <c:v>3.6</c:v>
                </c:pt>
                <c:pt idx="7">
                  <c:v>3.1</c:v>
                </c:pt>
                <c:pt idx="8">
                  <c:v>2.2999999999999998</c:v>
                </c:pt>
                <c:pt idx="9">
                  <c:v>1.6</c:v>
                </c:pt>
                <c:pt idx="10">
                  <c:v>1</c:v>
                </c:pt>
                <c:pt idx="11">
                  <c:v>0.9</c:v>
                </c:pt>
                <c:pt idx="12">
                  <c:v>0.5</c:v>
                </c:pt>
                <c:pt idx="13">
                  <c:v>0.3</c:v>
                </c:pt>
                <c:pt idx="14">
                  <c:v>0.2</c:v>
                </c:pt>
                <c:pt idx="15">
                  <c:v>0.3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65-4BD1-9DD5-107BF4D4A5E7}"/>
            </c:ext>
          </c:extLst>
        </c:ser>
        <c:ser>
          <c:idx val="1"/>
          <c:order val="1"/>
          <c:tx>
            <c:strRef>
              <c:f>ورقة3!$Q$2</c:f>
              <c:strCache>
                <c:ptCount val="1"/>
                <c:pt idx="0">
                  <c:v>معدل عدد الاناث 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ورقة3!$O$3:$O$22</c:f>
              <c:strCache>
                <c:ptCount val="20"/>
                <c:pt idx="0">
                  <c:v>0_4</c:v>
                </c:pt>
                <c:pt idx="1">
                  <c:v>5_9</c:v>
                </c:pt>
                <c:pt idx="2">
                  <c:v>10_14</c:v>
                </c:pt>
                <c:pt idx="3">
                  <c:v>15_19</c:v>
                </c:pt>
                <c:pt idx="4">
                  <c:v>20_24</c:v>
                </c:pt>
                <c:pt idx="5">
                  <c:v>25_29</c:v>
                </c:pt>
                <c:pt idx="6">
                  <c:v>30_34</c:v>
                </c:pt>
                <c:pt idx="7">
                  <c:v>35_39</c:v>
                </c:pt>
                <c:pt idx="8">
                  <c:v>40_44</c:v>
                </c:pt>
                <c:pt idx="9">
                  <c:v>45_49</c:v>
                </c:pt>
                <c:pt idx="10">
                  <c:v>50_54</c:v>
                </c:pt>
                <c:pt idx="11">
                  <c:v>55_59</c:v>
                </c:pt>
                <c:pt idx="12">
                  <c:v>60_64</c:v>
                </c:pt>
                <c:pt idx="13">
                  <c:v>65_69</c:v>
                </c:pt>
                <c:pt idx="14">
                  <c:v>70_74</c:v>
                </c:pt>
                <c:pt idx="15">
                  <c:v>75_79</c:v>
                </c:pt>
                <c:pt idx="16">
                  <c:v>80_84</c:v>
                </c:pt>
                <c:pt idx="17">
                  <c:v>85_89</c:v>
                </c:pt>
                <c:pt idx="18">
                  <c:v>90_95</c:v>
                </c:pt>
                <c:pt idx="19">
                  <c:v>95+</c:v>
                </c:pt>
              </c:strCache>
            </c:strRef>
          </c:cat>
          <c:val>
            <c:numRef>
              <c:f>ورقة3!$Q$3:$Q$22</c:f>
              <c:numCache>
                <c:formatCode>General</c:formatCode>
                <c:ptCount val="20"/>
                <c:pt idx="0">
                  <c:v>-7.8</c:v>
                </c:pt>
                <c:pt idx="1">
                  <c:v>-6.5</c:v>
                </c:pt>
                <c:pt idx="2">
                  <c:v>-6.4</c:v>
                </c:pt>
                <c:pt idx="3">
                  <c:v>-5.0999999999999996</c:v>
                </c:pt>
                <c:pt idx="4">
                  <c:v>-5</c:v>
                </c:pt>
                <c:pt idx="5">
                  <c:v>-4</c:v>
                </c:pt>
                <c:pt idx="6">
                  <c:v>-3.6</c:v>
                </c:pt>
                <c:pt idx="7">
                  <c:v>-3.7</c:v>
                </c:pt>
                <c:pt idx="8">
                  <c:v>-3</c:v>
                </c:pt>
                <c:pt idx="9">
                  <c:v>-1.9</c:v>
                </c:pt>
                <c:pt idx="10">
                  <c:v>-1.3</c:v>
                </c:pt>
                <c:pt idx="11">
                  <c:v>-0.9</c:v>
                </c:pt>
                <c:pt idx="12">
                  <c:v>-1</c:v>
                </c:pt>
                <c:pt idx="13">
                  <c:v>-0.8</c:v>
                </c:pt>
                <c:pt idx="14">
                  <c:v>-0.5</c:v>
                </c:pt>
                <c:pt idx="15">
                  <c:v>-0.4</c:v>
                </c:pt>
                <c:pt idx="16">
                  <c:v>-0.1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65-4BD1-9DD5-107BF4D4A5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103742752"/>
        <c:axId val="1103736512"/>
      </c:barChart>
      <c:catAx>
        <c:axId val="1103742752"/>
        <c:scaling>
          <c:orientation val="minMax"/>
        </c:scaling>
        <c:delete val="1"/>
        <c:axPos val="r"/>
        <c:numFmt formatCode="General" sourceLinked="1"/>
        <c:majorTickMark val="none"/>
        <c:minorTickMark val="none"/>
        <c:tickLblPos val="nextTo"/>
        <c:crossAx val="1103736512"/>
        <c:crosses val="autoZero"/>
        <c:auto val="1"/>
        <c:lblAlgn val="ctr"/>
        <c:lblOffset val="100"/>
        <c:noMultiLvlLbl val="0"/>
      </c:catAx>
      <c:valAx>
        <c:axId val="1103736512"/>
        <c:scaling>
          <c:orientation val="maxMin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3742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ورقة1!$B$1</c:f>
              <c:strCache>
                <c:ptCount val="1"/>
                <c:pt idx="0">
                  <c:v>الحالة التعليمية في منطقة التخطيط </c:v>
                </c:pt>
              </c:strCache>
            </c:strRef>
          </c:tx>
          <c:explosion val="17"/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8ED-40C9-83E3-A325A880FB57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8ED-40C9-83E3-A325A880FB57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8ED-40C9-83E3-A325A880FB57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8ED-40C9-83E3-A325A880FB57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48ED-40C9-83E3-A325A880FB57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48ED-40C9-83E3-A325A880FB57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2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48ED-40C9-83E3-A325A880FB57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48ED-40C9-83E3-A325A880FB5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ورقة1!$A$2:$A$9</c:f>
              <c:strCache>
                <c:ptCount val="7"/>
                <c:pt idx="0">
                  <c:v>أمي</c:v>
                </c:pt>
                <c:pt idx="1">
                  <c:v>ملم</c:v>
                </c:pt>
                <c:pt idx="2">
                  <c:v>ابتدائي</c:v>
                </c:pt>
                <c:pt idx="3">
                  <c:v>اعدادي</c:v>
                </c:pt>
                <c:pt idx="4">
                  <c:v>ثانوي </c:v>
                </c:pt>
                <c:pt idx="5">
                  <c:v>دبلوم متوسط </c:v>
                </c:pt>
                <c:pt idx="6">
                  <c:v>بكالورس</c:v>
                </c:pt>
              </c:strCache>
            </c:strRef>
          </c:cat>
          <c:val>
            <c:numRef>
              <c:f>ورقة1!$B$2:$B$9</c:f>
              <c:numCache>
                <c:formatCode>0.00%</c:formatCode>
                <c:ptCount val="8"/>
                <c:pt idx="0">
                  <c:v>8.6999999999999994E-2</c:v>
                </c:pt>
                <c:pt idx="1">
                  <c:v>0.16600000000000001</c:v>
                </c:pt>
                <c:pt idx="2">
                  <c:v>0.31900000000000001</c:v>
                </c:pt>
                <c:pt idx="3">
                  <c:v>0.26200000000000001</c:v>
                </c:pt>
                <c:pt idx="4">
                  <c:v>0.121</c:v>
                </c:pt>
                <c:pt idx="5">
                  <c:v>1.4E-2</c:v>
                </c:pt>
                <c:pt idx="6">
                  <c:v>2.5000000000000001E-2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48ED-40C9-83E3-A325A880FB5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7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ورقة1!$B$1</c:f>
              <c:strCache>
                <c:ptCount val="1"/>
                <c:pt idx="0">
                  <c:v>امي 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cat>
            <c:strRef>
              <c:f>ورقة1!$A$2:$A$5</c:f>
              <c:strCache>
                <c:ptCount val="3"/>
                <c:pt idx="1">
                  <c:v>الذكور </c:v>
                </c:pt>
                <c:pt idx="2">
                  <c:v>الاناث </c:v>
                </c:pt>
              </c:strCache>
            </c:strRef>
          </c:cat>
          <c:val>
            <c:numRef>
              <c:f>ورقة1!$B$2:$B$5</c:f>
              <c:numCache>
                <c:formatCode>0.00%</c:formatCode>
                <c:ptCount val="4"/>
                <c:pt idx="0" formatCode="General">
                  <c:v>0</c:v>
                </c:pt>
                <c:pt idx="1">
                  <c:v>4.8000000000000001E-2</c:v>
                </c:pt>
                <c:pt idx="2">
                  <c:v>0.129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00-434A-B94A-FA6B3F75D3FB}"/>
            </c:ext>
          </c:extLst>
        </c:ser>
        <c:ser>
          <c:idx val="1"/>
          <c:order val="1"/>
          <c:tx>
            <c:strRef>
              <c:f>ورقة1!$C$1</c:f>
              <c:strCache>
                <c:ptCount val="1"/>
                <c:pt idx="0">
                  <c:v>ملم 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cat>
            <c:strRef>
              <c:f>ورقة1!$A$2:$A$5</c:f>
              <c:strCache>
                <c:ptCount val="3"/>
                <c:pt idx="1">
                  <c:v>الذكور </c:v>
                </c:pt>
                <c:pt idx="2">
                  <c:v>الاناث </c:v>
                </c:pt>
              </c:strCache>
            </c:strRef>
          </c:cat>
          <c:val>
            <c:numRef>
              <c:f>ورقة1!$C$2:$C$5</c:f>
              <c:numCache>
                <c:formatCode>0.00%</c:formatCode>
                <c:ptCount val="4"/>
                <c:pt idx="0" formatCode="General">
                  <c:v>0</c:v>
                </c:pt>
                <c:pt idx="1">
                  <c:v>0.152</c:v>
                </c:pt>
                <c:pt idx="2">
                  <c:v>0.187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00-434A-B94A-FA6B3F75D3FB}"/>
            </c:ext>
          </c:extLst>
        </c:ser>
        <c:ser>
          <c:idx val="2"/>
          <c:order val="2"/>
          <c:tx>
            <c:strRef>
              <c:f>ورقة1!$D$1</c:f>
              <c:strCache>
                <c:ptCount val="1"/>
                <c:pt idx="0">
                  <c:v>ابتدائي </c:v>
                </c:pt>
              </c:strCache>
            </c:strRef>
          </c:tx>
          <c:spPr>
            <a:pattFill prst="narHorz">
              <a:fgClr>
                <a:schemeClr val="accent3"/>
              </a:fgClr>
              <a:bgClr>
                <a:schemeClr val="accent3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3"/>
              </a:innerShdw>
            </a:effectLst>
          </c:spPr>
          <c:invertIfNegative val="0"/>
          <c:cat>
            <c:strRef>
              <c:f>ورقة1!$A$2:$A$5</c:f>
              <c:strCache>
                <c:ptCount val="3"/>
                <c:pt idx="1">
                  <c:v>الذكور </c:v>
                </c:pt>
                <c:pt idx="2">
                  <c:v>الاناث </c:v>
                </c:pt>
              </c:strCache>
            </c:strRef>
          </c:cat>
          <c:val>
            <c:numRef>
              <c:f>ورقة1!$D$2:$D$5</c:f>
              <c:numCache>
                <c:formatCode>0.00%</c:formatCode>
                <c:ptCount val="4"/>
                <c:pt idx="0" formatCode="General">
                  <c:v>0</c:v>
                </c:pt>
                <c:pt idx="1">
                  <c:v>0.35799999999999998</c:v>
                </c:pt>
                <c:pt idx="2">
                  <c:v>0.30499999999999999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00-434A-B94A-FA6B3F75D3FB}"/>
            </c:ext>
          </c:extLst>
        </c:ser>
        <c:ser>
          <c:idx val="3"/>
          <c:order val="3"/>
          <c:tx>
            <c:strRef>
              <c:f>ورقة1!$E$1</c:f>
              <c:strCache>
                <c:ptCount val="1"/>
                <c:pt idx="0">
                  <c:v>اعدادي </c:v>
                </c:pt>
              </c:strCache>
            </c:strRef>
          </c:tx>
          <c:spPr>
            <a:pattFill prst="narHorz">
              <a:fgClr>
                <a:schemeClr val="accent4"/>
              </a:fgClr>
              <a:bgClr>
                <a:schemeClr val="accent4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4"/>
              </a:innerShdw>
            </a:effectLst>
          </c:spPr>
          <c:invertIfNegative val="0"/>
          <c:cat>
            <c:strRef>
              <c:f>ورقة1!$A$2:$A$5</c:f>
              <c:strCache>
                <c:ptCount val="3"/>
                <c:pt idx="1">
                  <c:v>الذكور </c:v>
                </c:pt>
                <c:pt idx="2">
                  <c:v>الاناث </c:v>
                </c:pt>
              </c:strCache>
            </c:strRef>
          </c:cat>
          <c:val>
            <c:numRef>
              <c:f>ورقة1!$E$2:$E$5</c:f>
              <c:numCache>
                <c:formatCode>0.00%</c:formatCode>
                <c:ptCount val="4"/>
                <c:pt idx="0" formatCode="General">
                  <c:v>0</c:v>
                </c:pt>
                <c:pt idx="1">
                  <c:v>0.31900000000000001</c:v>
                </c:pt>
                <c:pt idx="2">
                  <c:v>0.218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00-434A-B94A-FA6B3F75D3FB}"/>
            </c:ext>
          </c:extLst>
        </c:ser>
        <c:ser>
          <c:idx val="4"/>
          <c:order val="4"/>
          <c:tx>
            <c:strRef>
              <c:f>ورقة1!$F$1</c:f>
              <c:strCache>
                <c:ptCount val="1"/>
                <c:pt idx="0">
                  <c:v>ثانوي </c:v>
                </c:pt>
              </c:strCache>
            </c:strRef>
          </c:tx>
          <c:spPr>
            <a:pattFill prst="narHorz">
              <a:fgClr>
                <a:schemeClr val="accent5"/>
              </a:fgClr>
              <a:bgClr>
                <a:schemeClr val="accent5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5"/>
              </a:innerShdw>
            </a:effectLst>
          </c:spPr>
          <c:invertIfNegative val="0"/>
          <c:cat>
            <c:strRef>
              <c:f>ورقة1!$A$2:$A$5</c:f>
              <c:strCache>
                <c:ptCount val="3"/>
                <c:pt idx="1">
                  <c:v>الذكور </c:v>
                </c:pt>
                <c:pt idx="2">
                  <c:v>الاناث </c:v>
                </c:pt>
              </c:strCache>
            </c:strRef>
          </c:cat>
          <c:val>
            <c:numRef>
              <c:f>ورقة1!$F$2:$F$5</c:f>
              <c:numCache>
                <c:formatCode>0.00%</c:formatCode>
                <c:ptCount val="4"/>
                <c:pt idx="0" formatCode="General">
                  <c:v>0</c:v>
                </c:pt>
                <c:pt idx="1">
                  <c:v>0.125</c:v>
                </c:pt>
                <c:pt idx="2">
                  <c:v>0.123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600-434A-B94A-FA6B3F75D3FB}"/>
            </c:ext>
          </c:extLst>
        </c:ser>
        <c:ser>
          <c:idx val="5"/>
          <c:order val="5"/>
          <c:tx>
            <c:strRef>
              <c:f>ورقة1!$G$1</c:f>
              <c:strCache>
                <c:ptCount val="1"/>
                <c:pt idx="0">
                  <c:v>دبلوم متوسط </c:v>
                </c:pt>
              </c:strCache>
            </c:strRef>
          </c:tx>
          <c:spPr>
            <a:pattFill prst="narHorz">
              <a:fgClr>
                <a:schemeClr val="accent6"/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6"/>
              </a:innerShdw>
            </a:effectLst>
          </c:spPr>
          <c:invertIfNegative val="0"/>
          <c:cat>
            <c:strRef>
              <c:f>ورقة1!$A$2:$A$5</c:f>
              <c:strCache>
                <c:ptCount val="3"/>
                <c:pt idx="1">
                  <c:v>الذكور </c:v>
                </c:pt>
                <c:pt idx="2">
                  <c:v>الاناث </c:v>
                </c:pt>
              </c:strCache>
            </c:strRef>
          </c:cat>
          <c:val>
            <c:numRef>
              <c:f>ورقة1!$G$2:$G$5</c:f>
              <c:numCache>
                <c:formatCode>0.00%</c:formatCode>
                <c:ptCount val="4"/>
                <c:pt idx="0" formatCode="General">
                  <c:v>0</c:v>
                </c:pt>
                <c:pt idx="1">
                  <c:v>1.4999999999999999E-2</c:v>
                </c:pt>
                <c:pt idx="2">
                  <c:v>1.2999999999999999E-2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600-434A-B94A-FA6B3F75D3FB}"/>
            </c:ext>
          </c:extLst>
        </c:ser>
        <c:ser>
          <c:idx val="6"/>
          <c:order val="6"/>
          <c:tx>
            <c:strRef>
              <c:f>ورقة1!$H$1</c:f>
              <c:strCache>
                <c:ptCount val="1"/>
                <c:pt idx="0">
                  <c:v>بكالوريس </c:v>
                </c:pt>
              </c:strCache>
            </c:strRef>
          </c:tx>
          <c:spPr>
            <a:pattFill prst="narHorz">
              <a:fgClr>
                <a:schemeClr val="accent1">
                  <a:lumMod val="60000"/>
                </a:schemeClr>
              </a:fgClr>
              <a:bgClr>
                <a:schemeClr val="accent1">
                  <a:lumMod val="60000"/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>
                  <a:lumMod val="60000"/>
                </a:schemeClr>
              </a:innerShdw>
            </a:effectLst>
          </c:spPr>
          <c:invertIfNegative val="0"/>
          <c:cat>
            <c:strRef>
              <c:f>ورقة1!$A$2:$A$5</c:f>
              <c:strCache>
                <c:ptCount val="3"/>
                <c:pt idx="1">
                  <c:v>الذكور </c:v>
                </c:pt>
                <c:pt idx="2">
                  <c:v>الاناث </c:v>
                </c:pt>
              </c:strCache>
            </c:strRef>
          </c:cat>
          <c:val>
            <c:numRef>
              <c:f>ورقة1!$H$2:$H$5</c:f>
              <c:numCache>
                <c:formatCode>0.00%</c:formatCode>
                <c:ptCount val="4"/>
                <c:pt idx="0" formatCode="General">
                  <c:v>0</c:v>
                </c:pt>
                <c:pt idx="1">
                  <c:v>3.6999999999999998E-2</c:v>
                </c:pt>
                <c:pt idx="2">
                  <c:v>2.1000000000000001E-2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600-434A-B94A-FA6B3F75D3FB}"/>
            </c:ext>
          </c:extLst>
        </c:ser>
        <c:ser>
          <c:idx val="7"/>
          <c:order val="7"/>
          <c:tx>
            <c:strRef>
              <c:f>ورقة1!$I$1</c:f>
              <c:strCache>
                <c:ptCount val="1"/>
                <c:pt idx="0">
                  <c:v>دبلوم عالي </c:v>
                </c:pt>
              </c:strCache>
            </c:strRef>
          </c:tx>
          <c:spPr>
            <a:pattFill prst="narHorz">
              <a:fgClr>
                <a:schemeClr val="accent2">
                  <a:lumMod val="60000"/>
                </a:schemeClr>
              </a:fgClr>
              <a:bgClr>
                <a:schemeClr val="accent2">
                  <a:lumMod val="60000"/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>
                  <a:lumMod val="60000"/>
                </a:schemeClr>
              </a:innerShdw>
            </a:effectLst>
          </c:spPr>
          <c:invertIfNegative val="0"/>
          <c:cat>
            <c:strRef>
              <c:f>ورقة1!$A$2:$A$5</c:f>
              <c:strCache>
                <c:ptCount val="3"/>
                <c:pt idx="1">
                  <c:v>الذكور </c:v>
                </c:pt>
                <c:pt idx="2">
                  <c:v>الاناث </c:v>
                </c:pt>
              </c:strCache>
            </c:strRef>
          </c:cat>
          <c:val>
            <c:numRef>
              <c:f>ورقة1!$I$2:$I$5</c:f>
              <c:numCache>
                <c:formatCode>0%</c:formatCode>
                <c:ptCount val="4"/>
                <c:pt idx="0" formatCode="General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600-434A-B94A-FA6B3F75D3FB}"/>
            </c:ext>
          </c:extLst>
        </c:ser>
        <c:ser>
          <c:idx val="8"/>
          <c:order val="8"/>
          <c:tx>
            <c:strRef>
              <c:f>ورقة1!$J$1</c:f>
              <c:strCache>
                <c:ptCount val="1"/>
                <c:pt idx="0">
                  <c:v>ماجستير </c:v>
                </c:pt>
              </c:strCache>
            </c:strRef>
          </c:tx>
          <c:spPr>
            <a:pattFill prst="narHorz">
              <a:fgClr>
                <a:schemeClr val="accent3">
                  <a:lumMod val="60000"/>
                </a:schemeClr>
              </a:fgClr>
              <a:bgClr>
                <a:schemeClr val="accent3">
                  <a:lumMod val="60000"/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3">
                  <a:lumMod val="60000"/>
                </a:schemeClr>
              </a:innerShdw>
            </a:effectLst>
          </c:spPr>
          <c:invertIfNegative val="0"/>
          <c:cat>
            <c:strRef>
              <c:f>ورقة1!$A$2:$A$5</c:f>
              <c:strCache>
                <c:ptCount val="3"/>
                <c:pt idx="1">
                  <c:v>الذكور </c:v>
                </c:pt>
                <c:pt idx="2">
                  <c:v>الاناث </c:v>
                </c:pt>
              </c:strCache>
            </c:strRef>
          </c:cat>
          <c:val>
            <c:numRef>
              <c:f>ورقة1!$J$2:$J$5</c:f>
              <c:numCache>
                <c:formatCode>0.00%</c:formatCode>
                <c:ptCount val="4"/>
                <c:pt idx="0" formatCode="General">
                  <c:v>0</c:v>
                </c:pt>
                <c:pt idx="1">
                  <c:v>6.0000000000000001E-3</c:v>
                </c:pt>
                <c:pt idx="2">
                  <c:v>8.9999999999999998E-4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00-434A-B94A-FA6B3F75D3FB}"/>
            </c:ext>
          </c:extLst>
        </c:ser>
        <c:ser>
          <c:idx val="9"/>
          <c:order val="9"/>
          <c:tx>
            <c:strRef>
              <c:f>ورقة1!$K$1</c:f>
              <c:strCache>
                <c:ptCount val="1"/>
                <c:pt idx="0">
                  <c:v>دكتوراه </c:v>
                </c:pt>
              </c:strCache>
            </c:strRef>
          </c:tx>
          <c:spPr>
            <a:pattFill prst="narHorz">
              <a:fgClr>
                <a:schemeClr val="accent4">
                  <a:lumMod val="60000"/>
                </a:schemeClr>
              </a:fgClr>
              <a:bgClr>
                <a:schemeClr val="accent4">
                  <a:lumMod val="60000"/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4">
                  <a:lumMod val="60000"/>
                </a:schemeClr>
              </a:innerShdw>
            </a:effectLst>
          </c:spPr>
          <c:invertIfNegative val="0"/>
          <c:cat>
            <c:strRef>
              <c:f>ورقة1!$A$2:$A$5</c:f>
              <c:strCache>
                <c:ptCount val="3"/>
                <c:pt idx="1">
                  <c:v>الذكور </c:v>
                </c:pt>
                <c:pt idx="2">
                  <c:v>الاناث </c:v>
                </c:pt>
              </c:strCache>
            </c:strRef>
          </c:cat>
          <c:val>
            <c:numRef>
              <c:f>ورقة1!$K$2:$K$5</c:f>
              <c:numCache>
                <c:formatCode>0%</c:formatCode>
                <c:ptCount val="4"/>
                <c:pt idx="0" formatCode="General">
                  <c:v>0</c:v>
                </c:pt>
                <c:pt idx="1">
                  <c:v>0</c:v>
                </c:pt>
                <c:pt idx="2" formatCode="General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600-434A-B94A-FA6B3F75D3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22"/>
        <c:axId val="1252556768"/>
        <c:axId val="1252558432"/>
      </c:barChart>
      <c:catAx>
        <c:axId val="1252556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2558432"/>
        <c:crosses val="autoZero"/>
        <c:auto val="1"/>
        <c:lblAlgn val="ctr"/>
        <c:lblOffset val="100"/>
        <c:noMultiLvlLbl val="0"/>
      </c:catAx>
      <c:valAx>
        <c:axId val="12525584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2556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ورقة1!$B$1</c:f>
              <c:strCache>
                <c:ptCount val="1"/>
                <c:pt idx="0">
                  <c:v>المبيعات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17A-4212-BEB5-7356C271B5E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17A-4212-BEB5-7356C271B5E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17A-4212-BEB5-7356C271B5E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17A-4212-BEB5-7356C271B5E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17A-4212-BEB5-7356C271B5E9}"/>
              </c:ext>
            </c:extLst>
          </c:dPt>
          <c:cat>
            <c:strRef>
              <c:f>ورقة1!$A$2:$A$6</c:f>
              <c:strCache>
                <c:ptCount val="3"/>
                <c:pt idx="0">
                  <c:v>قطاع الخدمات </c:v>
                </c:pt>
                <c:pt idx="1">
                  <c:v>قطاع الزراعة </c:v>
                </c:pt>
                <c:pt idx="2">
                  <c:v>سوق العمل الإسرائيلي </c:v>
                </c:pt>
              </c:strCache>
            </c:strRef>
          </c:cat>
          <c:val>
            <c:numRef>
              <c:f>ورقة1!$B$2:$B$6</c:f>
              <c:numCache>
                <c:formatCode>General</c:formatCode>
                <c:ptCount val="5"/>
                <c:pt idx="0">
                  <c:v>0.01</c:v>
                </c:pt>
                <c:pt idx="1">
                  <c:v>0.79</c:v>
                </c:pt>
                <c:pt idx="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17A-4212-BEB5-7356C271B5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ورقة1!$B$1</c:f>
              <c:strCache>
                <c:ptCount val="1"/>
                <c:pt idx="0">
                  <c:v>المبيعات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8FC-42F4-9BEE-9B9469A513E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8FC-42F4-9BEE-9B9469A513E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8FC-42F4-9BEE-9B9469A513E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8FC-42F4-9BEE-9B9469A513E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8FC-42F4-9BEE-9B9469A513E8}"/>
              </c:ext>
            </c:extLst>
          </c:dPt>
          <c:cat>
            <c:strRef>
              <c:f>ورقة1!$A$2:$A$6</c:f>
              <c:strCache>
                <c:ptCount val="5"/>
                <c:pt idx="0">
                  <c:v>قطاع الخدمات </c:v>
                </c:pt>
                <c:pt idx="1">
                  <c:v>قطاع الزراعة </c:v>
                </c:pt>
                <c:pt idx="2">
                  <c:v>سوق العمل الإسرائيلي </c:v>
                </c:pt>
                <c:pt idx="3">
                  <c:v>قطاع الصناعة </c:v>
                </c:pt>
                <c:pt idx="4">
                  <c:v>قطاع التجارة </c:v>
                </c:pt>
              </c:strCache>
            </c:strRef>
          </c:cat>
          <c:val>
            <c:numRef>
              <c:f>ورقة1!$B$2:$B$6</c:f>
              <c:numCache>
                <c:formatCode>General</c:formatCode>
                <c:ptCount val="5"/>
                <c:pt idx="0">
                  <c:v>0.02</c:v>
                </c:pt>
                <c:pt idx="1">
                  <c:v>0.93</c:v>
                </c:pt>
                <c:pt idx="2">
                  <c:v>0.01</c:v>
                </c:pt>
                <c:pt idx="3">
                  <c:v>0.01</c:v>
                </c:pt>
                <c:pt idx="4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8FC-42F4-9BEE-9B9469A513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ورقة1!$B$1</c:f>
              <c:strCache>
                <c:ptCount val="1"/>
                <c:pt idx="0">
                  <c:v>المبيعات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3B9-4C50-9B4A-C97D3114743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3B9-4C50-9B4A-C97D3114743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3B9-4C50-9B4A-C97D3114743C}"/>
              </c:ext>
            </c:extLst>
          </c:dPt>
          <c:cat>
            <c:strRef>
              <c:f>ورقة1!$A$2:$A$4</c:f>
              <c:strCache>
                <c:ptCount val="3"/>
                <c:pt idx="0">
                  <c:v>قطاع الخدمات </c:v>
                </c:pt>
                <c:pt idx="1">
                  <c:v>قطاع الزراعة </c:v>
                </c:pt>
                <c:pt idx="2">
                  <c:v>سوق العمل الإسرائيلي </c:v>
                </c:pt>
              </c:strCache>
            </c:strRef>
          </c:cat>
          <c:val>
            <c:numRef>
              <c:f>ورقة1!$B$2:$B$4</c:f>
              <c:numCache>
                <c:formatCode>General</c:formatCode>
                <c:ptCount val="3"/>
                <c:pt idx="0">
                  <c:v>0.05</c:v>
                </c:pt>
                <c:pt idx="1">
                  <c:v>0.9</c:v>
                </c:pt>
                <c:pt idx="2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3B9-4C50-9B4A-C97D311474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36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4.4336538766701579E-2"/>
          <c:w val="0.79760657270704494"/>
          <c:h val="0.95566346123329837"/>
        </c:manualLayout>
      </c:layout>
      <c:pie3DChart>
        <c:varyColors val="1"/>
        <c:ser>
          <c:idx val="0"/>
          <c:order val="0"/>
          <c:tx>
            <c:strRef>
              <c:f>ورقة1!$B$1</c:f>
              <c:strCache>
                <c:ptCount val="1"/>
                <c:pt idx="0">
                  <c:v>النشاط الاقتصادي في منطقة التخطيط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1549-4971-9348-C3C9CC1F8D1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1549-4971-9348-C3C9CC1F8D1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1549-4971-9348-C3C9CC1F8D1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1549-4971-9348-C3C9CC1F8D1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1549-4971-9348-C3C9CC1F8D1F}"/>
              </c:ext>
            </c:extLst>
          </c:dPt>
          <c:dLbls>
            <c:dLbl>
              <c:idx val="0"/>
              <c:layout>
                <c:manualLayout>
                  <c:x val="2.8116040772930417E-4"/>
                  <c:y val="0.12612522219753361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549-4971-9348-C3C9CC1F8D1F}"/>
                </c:ext>
              </c:extLst>
            </c:dLbl>
            <c:dLbl>
              <c:idx val="4"/>
              <c:layout>
                <c:manualLayout>
                  <c:x val="1.3997474753380425E-2"/>
                  <c:y val="1.589441450949894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1549-4971-9348-C3C9CC1F8D1F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ورقة1!$A$2:$A$6</c:f>
              <c:strCache>
                <c:ptCount val="5"/>
                <c:pt idx="0">
                  <c:v>قطاع الخدمات </c:v>
                </c:pt>
                <c:pt idx="1">
                  <c:v>قطاع الزراعة</c:v>
                </c:pt>
                <c:pt idx="2">
                  <c:v>سوق العمل الاسرائيلي </c:v>
                </c:pt>
                <c:pt idx="3">
                  <c:v>الصناعة</c:v>
                </c:pt>
                <c:pt idx="4">
                  <c:v>التجارة </c:v>
                </c:pt>
              </c:strCache>
            </c:strRef>
          </c:cat>
          <c:val>
            <c:numRef>
              <c:f>ورقة1!$B$2:$B$6</c:f>
              <c:numCache>
                <c:formatCode>0.00%</c:formatCode>
                <c:ptCount val="5"/>
                <c:pt idx="0">
                  <c:v>2.5000000000000001E-2</c:v>
                </c:pt>
                <c:pt idx="1">
                  <c:v>0.875</c:v>
                </c:pt>
                <c:pt idx="2" formatCode="0%">
                  <c:v>0.08</c:v>
                </c:pt>
                <c:pt idx="3">
                  <c:v>0.01</c:v>
                </c:pt>
                <c:pt idx="4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549-4971-9348-C3C9CC1F8D1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JO"/>
              <a:t>قوة العمل في منطقة التخطيط</a:t>
            </a:r>
          </a:p>
        </c:rich>
      </c:tx>
      <c:layout>
        <c:manualLayout>
          <c:xMode val="edge"/>
          <c:yMode val="edge"/>
          <c:x val="0.32334488831248831"/>
          <c:y val="4.205165035344081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222522951908763"/>
          <c:y val="0.10995463554049864"/>
          <c:w val="0.5719042389425637"/>
          <c:h val="0.88163503438881319"/>
        </c:manualLayout>
      </c:layout>
      <c:pieChart>
        <c:varyColors val="1"/>
        <c:ser>
          <c:idx val="0"/>
          <c:order val="0"/>
          <c:tx>
            <c:strRef>
              <c:f>ورقة1!$B$1</c:f>
              <c:strCache>
                <c:ptCount val="1"/>
                <c:pt idx="0">
                  <c:v>عمود1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715-4417-B134-C4ECF4561B99}"/>
              </c:ext>
            </c:extLst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715-4417-B134-C4ECF4561B99}"/>
              </c:ext>
            </c:extLst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715-4417-B134-C4ECF4561B99}"/>
              </c:ext>
            </c:extLst>
          </c:dPt>
          <c:dPt>
            <c:idx val="3"/>
            <c:bubble3D val="0"/>
            <c:spPr>
              <a:solidFill>
                <a:schemeClr val="accent1">
                  <a:tint val="58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715-4417-B134-C4ECF4561B99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ar-JO" baseline="0" dirty="0" smtClean="0"/>
                      <a:t>النشيطين اقتصاديا </a:t>
                    </a:r>
                  </a:p>
                  <a:p>
                    <a:r>
                      <a:rPr lang="ar-JO" baseline="0" dirty="0" smtClean="0"/>
                      <a:t>50.1%</a:t>
                    </a:r>
                    <a:r>
                      <a:rPr lang="ar-JO" baseline="0" dirty="0"/>
                      <a:t>
</a:t>
                    </a:r>
                    <a:endParaRPr lang="ar-JO" dirty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715-4417-B134-C4ECF4561B99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858B67BE-678C-4D7F-A856-4534A98A3FC5}" type="CATEGORYNAME">
                      <a:rPr lang="ar-JO"/>
                      <a:pPr/>
                      <a:t>[اسم الفئة]</a:t>
                    </a:fld>
                    <a:r>
                      <a:rPr lang="ar-JO" baseline="0"/>
                      <a:t>
</a:t>
                    </a:r>
                    <a:r>
                      <a:rPr lang="ar-JO" baseline="0" smtClean="0"/>
                      <a:t>49.9%</a:t>
                    </a:r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715-4417-B134-C4ECF4561B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ورقة1!$A$2:$A$5</c:f>
              <c:strCache>
                <c:ptCount val="2"/>
                <c:pt idx="0">
                  <c:v>النشيطين اقتصاديا 50.1</c:v>
                </c:pt>
                <c:pt idx="1">
                  <c:v>غير النشطين اقتصاديا </c:v>
                </c:pt>
              </c:strCache>
            </c:strRef>
          </c:cat>
          <c:val>
            <c:numRef>
              <c:f>ورقة1!$B$2:$B$5</c:f>
              <c:numCache>
                <c:formatCode>0.00%</c:formatCode>
                <c:ptCount val="4"/>
                <c:pt idx="0">
                  <c:v>0.501</c:v>
                </c:pt>
                <c:pt idx="1">
                  <c:v>0.499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715-4417-B134-C4ECF4561B99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12AF6F-0FC2-4024-84F3-12FA95B93D05}" type="doc">
      <dgm:prSet loTypeId="urn:microsoft.com/office/officeart/2008/layout/VerticalCurvedList" loCatId="list" qsTypeId="urn:microsoft.com/office/officeart/2005/8/quickstyle/3d3" qsCatId="3D" csTypeId="urn:microsoft.com/office/officeart/2005/8/colors/accent0_2" csCatId="mainScheme" phldr="1"/>
      <dgm:spPr/>
      <dgm:t>
        <a:bodyPr/>
        <a:lstStyle/>
        <a:p>
          <a:pPr rtl="1"/>
          <a:endParaRPr lang="ar-SA"/>
        </a:p>
      </dgm:t>
    </dgm:pt>
    <dgm:pt modelId="{58DDF37A-2612-4A3A-98CD-41FB7A0BB334}">
      <dgm:prSet phldrT="[نص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effectLst>
          <a:glow rad="101600">
            <a:schemeClr val="accent4">
              <a:satMod val="175000"/>
              <a:alpha val="40000"/>
            </a:schemeClr>
          </a:glow>
        </a:effectLst>
      </dgm:spPr>
      <dgm:t>
        <a:bodyPr/>
        <a:lstStyle/>
        <a:p>
          <a:pPr algn="ctr" rtl="1"/>
          <a:r>
            <a:rPr lang="ar-JO" sz="1800" b="1" smtClean="0">
              <a:solidFill>
                <a:schemeClr val="tx1"/>
              </a:solidFill>
              <a:latin typeface="YakoutLinotypeLight-Bold"/>
            </a:rPr>
            <a:t>تعريف منطقة التخطيط المشترك.</a:t>
          </a:r>
          <a:r>
            <a:rPr lang="ar-JO" sz="1800" b="1" smtClean="0">
              <a:solidFill>
                <a:schemeClr val="tx1"/>
              </a:solidFill>
            </a:rPr>
            <a:t> </a:t>
          </a:r>
          <a:endParaRPr lang="ar-SA" sz="1800" b="1" dirty="0">
            <a:solidFill>
              <a:schemeClr val="tx1"/>
            </a:solidFill>
          </a:endParaRPr>
        </a:p>
      </dgm:t>
    </dgm:pt>
    <dgm:pt modelId="{4860F041-F4B8-42A8-9BAE-5264D06895A5}" type="parTrans" cxnId="{9685B312-6678-4DD4-9512-C95882C5DAF4}">
      <dgm:prSet/>
      <dgm:spPr/>
      <dgm:t>
        <a:bodyPr/>
        <a:lstStyle/>
        <a:p>
          <a:pPr algn="ctr" rtl="1"/>
          <a:endParaRPr lang="ar-SA" sz="1800" b="1">
            <a:solidFill>
              <a:schemeClr val="tx1"/>
            </a:solidFill>
          </a:endParaRPr>
        </a:p>
      </dgm:t>
    </dgm:pt>
    <dgm:pt modelId="{51142255-6CF9-4B1C-B3A7-7492C9D40684}" type="sibTrans" cxnId="{9685B312-6678-4DD4-9512-C95882C5DAF4}">
      <dgm:prSet/>
      <dgm:spPr>
        <a:ln w="76200">
          <a:solidFill>
            <a:schemeClr val="accent4">
              <a:lumMod val="40000"/>
              <a:lumOff val="60000"/>
            </a:schemeClr>
          </a:solidFill>
        </a:ln>
        <a:effectLst>
          <a:glow rad="63500">
            <a:schemeClr val="accent4">
              <a:satMod val="175000"/>
              <a:alpha val="40000"/>
            </a:schemeClr>
          </a:glow>
        </a:effectLst>
      </dgm:spPr>
      <dgm:t>
        <a:bodyPr/>
        <a:lstStyle/>
        <a:p>
          <a:pPr algn="ctr" rtl="1"/>
          <a:endParaRPr lang="ar-SA" sz="1800" b="1">
            <a:solidFill>
              <a:schemeClr val="tx1"/>
            </a:solidFill>
          </a:endParaRPr>
        </a:p>
      </dgm:t>
    </dgm:pt>
    <dgm:pt modelId="{DFE3CF34-6461-42F9-BDE9-A96FAA1B4431}">
      <dgm:prSet phldrT="[نص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effectLst>
          <a:glow rad="1016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pPr algn="ctr" rtl="1"/>
          <a:r>
            <a:rPr lang="ar-JO" sz="1800" b="1" smtClean="0">
              <a:solidFill>
                <a:schemeClr val="tx1"/>
              </a:solidFill>
            </a:rPr>
            <a:t>مبررات اختيار المنطقة. </a:t>
          </a:r>
          <a:endParaRPr lang="ar-SA" sz="1800" b="1" dirty="0">
            <a:solidFill>
              <a:schemeClr val="tx1"/>
            </a:solidFill>
          </a:endParaRPr>
        </a:p>
      </dgm:t>
    </dgm:pt>
    <dgm:pt modelId="{A12D99E9-A9F9-49D1-A326-21D186949EDB}" type="parTrans" cxnId="{BA56BCD8-247E-4365-8375-0E62790E9D6B}">
      <dgm:prSet/>
      <dgm:spPr/>
      <dgm:t>
        <a:bodyPr/>
        <a:lstStyle/>
        <a:p>
          <a:pPr algn="ctr" rtl="1"/>
          <a:endParaRPr lang="ar-SA" sz="1800" b="1">
            <a:solidFill>
              <a:schemeClr val="tx1"/>
            </a:solidFill>
          </a:endParaRPr>
        </a:p>
      </dgm:t>
    </dgm:pt>
    <dgm:pt modelId="{2DEB252D-CF9B-4CBF-A821-9FCA7A45B19B}" type="sibTrans" cxnId="{BA56BCD8-247E-4365-8375-0E62790E9D6B}">
      <dgm:prSet/>
      <dgm:spPr/>
      <dgm:t>
        <a:bodyPr/>
        <a:lstStyle/>
        <a:p>
          <a:pPr algn="ctr" rtl="1"/>
          <a:endParaRPr lang="ar-SA" sz="1800" b="1">
            <a:solidFill>
              <a:schemeClr val="tx1"/>
            </a:solidFill>
          </a:endParaRPr>
        </a:p>
      </dgm:t>
    </dgm:pt>
    <dgm:pt modelId="{D9C207CC-FE26-4415-BA3E-7DBB591A4BA1}">
      <dgm:prSet phldrT="[نص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glow rad="101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pPr algn="ctr" rtl="1"/>
          <a:r>
            <a:rPr lang="ar-JO" sz="1800" b="1" smtClean="0">
              <a:solidFill>
                <a:schemeClr val="tx1"/>
              </a:solidFill>
              <a:latin typeface="YakoutLinotypeLight-Bold"/>
            </a:rPr>
            <a:t>إطار عمل التخطيط على المستوى الإقليمي.</a:t>
          </a:r>
          <a:endParaRPr lang="ar-SA" sz="1800" b="1" dirty="0">
            <a:solidFill>
              <a:schemeClr val="tx1"/>
            </a:solidFill>
          </a:endParaRPr>
        </a:p>
      </dgm:t>
    </dgm:pt>
    <dgm:pt modelId="{7D6A62D1-1D53-4B54-AC9D-EECD161C04BC}" type="parTrans" cxnId="{A98DD989-37F1-470B-A6CE-A11CC9062877}">
      <dgm:prSet/>
      <dgm:spPr/>
      <dgm:t>
        <a:bodyPr/>
        <a:lstStyle/>
        <a:p>
          <a:pPr algn="ctr" rtl="1"/>
          <a:endParaRPr lang="ar-SA" sz="1800" b="1">
            <a:solidFill>
              <a:schemeClr val="tx1"/>
            </a:solidFill>
          </a:endParaRPr>
        </a:p>
      </dgm:t>
    </dgm:pt>
    <dgm:pt modelId="{581CB3D4-534B-4DE4-A61D-C857E172FFE0}" type="sibTrans" cxnId="{A98DD989-37F1-470B-A6CE-A11CC9062877}">
      <dgm:prSet/>
      <dgm:spPr/>
      <dgm:t>
        <a:bodyPr/>
        <a:lstStyle/>
        <a:p>
          <a:pPr algn="ctr" rtl="1"/>
          <a:endParaRPr lang="ar-SA" sz="1800" b="1">
            <a:solidFill>
              <a:schemeClr val="tx1"/>
            </a:solidFill>
          </a:endParaRPr>
        </a:p>
      </dgm:t>
    </dgm:pt>
    <dgm:pt modelId="{D60AC28F-8905-4474-8646-437E9F6A1AD9}">
      <dgm:prSet phldrT="[نص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effectLst>
          <a:glow rad="1016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pPr algn="ctr" rtl="1"/>
          <a:r>
            <a:rPr lang="ar-JO" sz="1800" b="1" smtClean="0">
              <a:solidFill>
                <a:schemeClr val="tx1"/>
              </a:solidFill>
            </a:rPr>
            <a:t>التقييمات القطاعية. </a:t>
          </a:r>
          <a:endParaRPr lang="ar-SA" sz="1800" b="1" dirty="0">
            <a:solidFill>
              <a:schemeClr val="tx1"/>
            </a:solidFill>
          </a:endParaRPr>
        </a:p>
      </dgm:t>
    </dgm:pt>
    <dgm:pt modelId="{99DDFD42-2918-4795-B8DA-A9E2A0D3C009}" type="parTrans" cxnId="{C060032C-E288-487F-8942-4335E5CE03B9}">
      <dgm:prSet/>
      <dgm:spPr/>
      <dgm:t>
        <a:bodyPr/>
        <a:lstStyle/>
        <a:p>
          <a:pPr algn="ctr" rtl="1"/>
          <a:endParaRPr lang="ar-SA" sz="1800" b="1">
            <a:solidFill>
              <a:schemeClr val="tx1"/>
            </a:solidFill>
          </a:endParaRPr>
        </a:p>
      </dgm:t>
    </dgm:pt>
    <dgm:pt modelId="{A8A3D057-76E8-463D-849F-F949DEC80A95}" type="sibTrans" cxnId="{C060032C-E288-487F-8942-4335E5CE03B9}">
      <dgm:prSet/>
      <dgm:spPr/>
      <dgm:t>
        <a:bodyPr/>
        <a:lstStyle/>
        <a:p>
          <a:pPr algn="ctr" rtl="1"/>
          <a:endParaRPr lang="ar-SA" sz="1800" b="1">
            <a:solidFill>
              <a:schemeClr val="tx1"/>
            </a:solidFill>
          </a:endParaRPr>
        </a:p>
      </dgm:t>
    </dgm:pt>
    <dgm:pt modelId="{6A6AB78B-A953-47AE-8CA2-870C66862D1D}">
      <dgm:prSet phldrT="[نص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effectLst>
          <a:glow rad="101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pPr algn="ctr" rtl="1"/>
          <a:r>
            <a:rPr lang="ar-JO" sz="1800" b="1" smtClean="0">
              <a:solidFill>
                <a:schemeClr val="tx1"/>
              </a:solidFill>
            </a:rPr>
            <a:t>إمكانيات وتحديات التنمية. </a:t>
          </a:r>
          <a:endParaRPr lang="ar-SA" sz="1800" b="1" dirty="0">
            <a:solidFill>
              <a:schemeClr val="tx1"/>
            </a:solidFill>
          </a:endParaRPr>
        </a:p>
      </dgm:t>
    </dgm:pt>
    <dgm:pt modelId="{2CF925A6-1332-4889-B51D-9DBBC8AE48B1}" type="parTrans" cxnId="{4E4EF068-ED02-4806-8581-A99C99B125D3}">
      <dgm:prSet/>
      <dgm:spPr/>
      <dgm:t>
        <a:bodyPr/>
        <a:lstStyle/>
        <a:p>
          <a:pPr algn="ctr" rtl="1"/>
          <a:endParaRPr lang="ar-SA" sz="1800" b="1">
            <a:solidFill>
              <a:schemeClr val="tx1"/>
            </a:solidFill>
          </a:endParaRPr>
        </a:p>
      </dgm:t>
    </dgm:pt>
    <dgm:pt modelId="{5C3D17EB-5365-4B75-9549-312290AF660F}" type="sibTrans" cxnId="{4E4EF068-ED02-4806-8581-A99C99B125D3}">
      <dgm:prSet/>
      <dgm:spPr/>
      <dgm:t>
        <a:bodyPr/>
        <a:lstStyle/>
        <a:p>
          <a:pPr algn="ctr" rtl="1"/>
          <a:endParaRPr lang="ar-SA" sz="1800" b="1">
            <a:solidFill>
              <a:schemeClr val="tx1"/>
            </a:solidFill>
          </a:endParaRPr>
        </a:p>
      </dgm:t>
    </dgm:pt>
    <dgm:pt modelId="{494C1EE1-D5E2-4F1F-A5F8-8AED0CEB5048}">
      <dgm:prSet phldrT="[نص]" custT="1"/>
      <dgm:spPr>
        <a:effectLst>
          <a:glow rad="1016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pPr algn="ctr" rtl="1"/>
          <a:r>
            <a:rPr lang="ar-JO" sz="1800" b="1" smtClean="0">
              <a:solidFill>
                <a:schemeClr val="tx1"/>
              </a:solidFill>
            </a:rPr>
            <a:t>توجهه وبديل التنمية.</a:t>
          </a:r>
          <a:endParaRPr lang="ar-SA" sz="1800" b="1" dirty="0">
            <a:solidFill>
              <a:schemeClr val="tx1"/>
            </a:solidFill>
          </a:endParaRPr>
        </a:p>
      </dgm:t>
    </dgm:pt>
    <dgm:pt modelId="{D2C1BC47-F9AF-45DB-81C0-D537FB2220C6}" type="parTrans" cxnId="{7A14BF17-F343-4DAE-946B-5AAAB4857270}">
      <dgm:prSet/>
      <dgm:spPr/>
      <dgm:t>
        <a:bodyPr/>
        <a:lstStyle/>
        <a:p>
          <a:pPr algn="ctr" rtl="1"/>
          <a:endParaRPr lang="ar-SA" sz="1800" b="1">
            <a:solidFill>
              <a:schemeClr val="tx1"/>
            </a:solidFill>
          </a:endParaRPr>
        </a:p>
      </dgm:t>
    </dgm:pt>
    <dgm:pt modelId="{A259BBFD-E1BF-4149-AC85-F0456385355F}" type="sibTrans" cxnId="{7A14BF17-F343-4DAE-946B-5AAAB4857270}">
      <dgm:prSet/>
      <dgm:spPr/>
      <dgm:t>
        <a:bodyPr/>
        <a:lstStyle/>
        <a:p>
          <a:pPr algn="ctr" rtl="1"/>
          <a:endParaRPr lang="ar-SA" sz="1800" b="1">
            <a:solidFill>
              <a:schemeClr val="tx1"/>
            </a:solidFill>
          </a:endParaRPr>
        </a:p>
      </dgm:t>
    </dgm:pt>
    <dgm:pt modelId="{522E966C-7C7C-4736-83CF-140F11CA6E0F}">
      <dgm:prSet phldrT="[نص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rgbClr val="00B0F0"/>
          </a:solidFill>
        </a:ln>
        <a:effectLst>
          <a:glow rad="1397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pPr algn="ctr" rtl="1"/>
          <a:r>
            <a:rPr lang="ar-JO" sz="1800" b="1" dirty="0" smtClean="0">
              <a:solidFill>
                <a:schemeClr val="tx1"/>
              </a:solidFill>
            </a:rPr>
            <a:t>الرؤية التنموية .</a:t>
          </a:r>
          <a:endParaRPr lang="ar-SA" sz="1800" b="1" dirty="0">
            <a:solidFill>
              <a:schemeClr val="tx1"/>
            </a:solidFill>
          </a:endParaRPr>
        </a:p>
      </dgm:t>
    </dgm:pt>
    <dgm:pt modelId="{532670AB-097D-488F-9947-4E495F598A9E}" type="parTrans" cxnId="{CE7AB943-972D-4B24-A1B6-2CA5B668A381}">
      <dgm:prSet/>
      <dgm:spPr/>
      <dgm:t>
        <a:bodyPr/>
        <a:lstStyle/>
        <a:p>
          <a:pPr rtl="1"/>
          <a:endParaRPr lang="ar-SA"/>
        </a:p>
      </dgm:t>
    </dgm:pt>
    <dgm:pt modelId="{E185D995-80BB-4F8A-8447-25334FC6332D}" type="sibTrans" cxnId="{CE7AB943-972D-4B24-A1B6-2CA5B668A381}">
      <dgm:prSet/>
      <dgm:spPr/>
      <dgm:t>
        <a:bodyPr/>
        <a:lstStyle/>
        <a:p>
          <a:pPr rtl="1"/>
          <a:endParaRPr lang="ar-SA"/>
        </a:p>
      </dgm:t>
    </dgm:pt>
    <dgm:pt modelId="{7027A0CC-1287-4665-A822-236A9358371E}" type="pres">
      <dgm:prSet presAssocID="{8512AF6F-0FC2-4024-84F3-12FA95B93D0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pPr rtl="1"/>
          <a:endParaRPr lang="ar-SA"/>
        </a:p>
      </dgm:t>
    </dgm:pt>
    <dgm:pt modelId="{EC27E447-1D56-48DA-96D8-A8E05C61DB0A}" type="pres">
      <dgm:prSet presAssocID="{8512AF6F-0FC2-4024-84F3-12FA95B93D05}" presName="Name1" presStyleCnt="0"/>
      <dgm:spPr/>
      <dgm:t>
        <a:bodyPr/>
        <a:lstStyle/>
        <a:p>
          <a:pPr rtl="1"/>
          <a:endParaRPr lang="ar-SA"/>
        </a:p>
      </dgm:t>
    </dgm:pt>
    <dgm:pt modelId="{05A87639-8BF9-42E1-B6AE-C46AF1D60477}" type="pres">
      <dgm:prSet presAssocID="{8512AF6F-0FC2-4024-84F3-12FA95B93D05}" presName="cycle" presStyleCnt="0"/>
      <dgm:spPr/>
      <dgm:t>
        <a:bodyPr/>
        <a:lstStyle/>
        <a:p>
          <a:pPr rtl="1"/>
          <a:endParaRPr lang="ar-SA"/>
        </a:p>
      </dgm:t>
    </dgm:pt>
    <dgm:pt modelId="{799A7F18-DDD4-4DA5-8CC3-268C62E2FC28}" type="pres">
      <dgm:prSet presAssocID="{8512AF6F-0FC2-4024-84F3-12FA95B93D05}" presName="srcNode" presStyleLbl="node1" presStyleIdx="0" presStyleCnt="7"/>
      <dgm:spPr/>
      <dgm:t>
        <a:bodyPr/>
        <a:lstStyle/>
        <a:p>
          <a:pPr rtl="1"/>
          <a:endParaRPr lang="ar-SA"/>
        </a:p>
      </dgm:t>
    </dgm:pt>
    <dgm:pt modelId="{7B4870EF-64FD-4629-A47F-5B9BE93D9547}" type="pres">
      <dgm:prSet presAssocID="{8512AF6F-0FC2-4024-84F3-12FA95B93D05}" presName="conn" presStyleLbl="parChTrans1D2" presStyleIdx="0" presStyleCnt="1"/>
      <dgm:spPr/>
      <dgm:t>
        <a:bodyPr/>
        <a:lstStyle/>
        <a:p>
          <a:pPr rtl="1"/>
          <a:endParaRPr lang="ar-SA"/>
        </a:p>
      </dgm:t>
    </dgm:pt>
    <dgm:pt modelId="{C059788B-CACE-4BC6-9294-6581D221F8DA}" type="pres">
      <dgm:prSet presAssocID="{8512AF6F-0FC2-4024-84F3-12FA95B93D05}" presName="extraNode" presStyleLbl="node1" presStyleIdx="0" presStyleCnt="7"/>
      <dgm:spPr/>
      <dgm:t>
        <a:bodyPr/>
        <a:lstStyle/>
        <a:p>
          <a:pPr rtl="1"/>
          <a:endParaRPr lang="ar-SA"/>
        </a:p>
      </dgm:t>
    </dgm:pt>
    <dgm:pt modelId="{A1989C6A-3EEA-475D-B383-0CA3F2F098BA}" type="pres">
      <dgm:prSet presAssocID="{8512AF6F-0FC2-4024-84F3-12FA95B93D05}" presName="dstNode" presStyleLbl="node1" presStyleIdx="0" presStyleCnt="7"/>
      <dgm:spPr/>
      <dgm:t>
        <a:bodyPr/>
        <a:lstStyle/>
        <a:p>
          <a:pPr rtl="1"/>
          <a:endParaRPr lang="ar-SA"/>
        </a:p>
      </dgm:t>
    </dgm:pt>
    <dgm:pt modelId="{31347FB6-3AC8-4627-BDF6-26368CFDD319}" type="pres">
      <dgm:prSet presAssocID="{58DDF37A-2612-4A3A-98CD-41FB7A0BB334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70543F9-19D6-4EE7-9492-CEF74620EF38}" type="pres">
      <dgm:prSet presAssocID="{58DDF37A-2612-4A3A-98CD-41FB7A0BB334}" presName="accent_1" presStyleCnt="0"/>
      <dgm:spPr/>
      <dgm:t>
        <a:bodyPr/>
        <a:lstStyle/>
        <a:p>
          <a:pPr rtl="1"/>
          <a:endParaRPr lang="ar-SA"/>
        </a:p>
      </dgm:t>
    </dgm:pt>
    <dgm:pt modelId="{DC3DEBCA-0DA2-4226-BCB9-B68D68904198}" type="pres">
      <dgm:prSet presAssocID="{58DDF37A-2612-4A3A-98CD-41FB7A0BB334}" presName="accentRepeatNode" presStyleLbl="solidFgAcc1" presStyleIdx="0" presStyleCnt="7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endParaRPr lang="ar-SA"/>
        </a:p>
      </dgm:t>
    </dgm:pt>
    <dgm:pt modelId="{E6894E16-683B-4D60-90D2-07B7A2DC1FC1}" type="pres">
      <dgm:prSet presAssocID="{DFE3CF34-6461-42F9-BDE9-A96FAA1B4431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CE8561A-83DA-488B-AFB1-CB7F242E14F0}" type="pres">
      <dgm:prSet presAssocID="{DFE3CF34-6461-42F9-BDE9-A96FAA1B4431}" presName="accent_2" presStyleCnt="0"/>
      <dgm:spPr/>
      <dgm:t>
        <a:bodyPr/>
        <a:lstStyle/>
        <a:p>
          <a:pPr rtl="1"/>
          <a:endParaRPr lang="ar-SA"/>
        </a:p>
      </dgm:t>
    </dgm:pt>
    <dgm:pt modelId="{30BF462D-124A-40C0-AB75-8EF4296D60B1}" type="pres">
      <dgm:prSet presAssocID="{DFE3CF34-6461-42F9-BDE9-A96FAA1B4431}" presName="accentRepeatNode" presStyleLbl="solidFgAcc1" presStyleIdx="1" presStyleCnt="7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endParaRPr lang="ar-SA"/>
        </a:p>
      </dgm:t>
    </dgm:pt>
    <dgm:pt modelId="{C2ECE306-15F6-4DCA-A7DC-20BA583D2254}" type="pres">
      <dgm:prSet presAssocID="{D9C207CC-FE26-4415-BA3E-7DBB591A4BA1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D3335CF-0343-4A94-BAC5-D21863878BA6}" type="pres">
      <dgm:prSet presAssocID="{D9C207CC-FE26-4415-BA3E-7DBB591A4BA1}" presName="accent_3" presStyleCnt="0"/>
      <dgm:spPr/>
      <dgm:t>
        <a:bodyPr/>
        <a:lstStyle/>
        <a:p>
          <a:pPr rtl="1"/>
          <a:endParaRPr lang="ar-SA"/>
        </a:p>
      </dgm:t>
    </dgm:pt>
    <dgm:pt modelId="{BCE3C666-EADF-4581-B1BD-75A4E71FFE35}" type="pres">
      <dgm:prSet presAssocID="{D9C207CC-FE26-4415-BA3E-7DBB591A4BA1}" presName="accentRepeatNode" presStyleLbl="solidFgAcc1" presStyleIdx="2" presStyleCnt="7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endParaRPr lang="ar-SA"/>
        </a:p>
      </dgm:t>
    </dgm:pt>
    <dgm:pt modelId="{ED93B242-5D47-4E61-A2E7-D27CB1D721FE}" type="pres">
      <dgm:prSet presAssocID="{D60AC28F-8905-4474-8646-437E9F6A1AD9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A05F6A3-CBD5-4FE3-AFF5-7007BFF219BE}" type="pres">
      <dgm:prSet presAssocID="{D60AC28F-8905-4474-8646-437E9F6A1AD9}" presName="accent_4" presStyleCnt="0"/>
      <dgm:spPr/>
      <dgm:t>
        <a:bodyPr/>
        <a:lstStyle/>
        <a:p>
          <a:pPr rtl="1"/>
          <a:endParaRPr lang="ar-SA"/>
        </a:p>
      </dgm:t>
    </dgm:pt>
    <dgm:pt modelId="{65C0EDA4-6379-4696-8C03-C0A64EFC76EB}" type="pres">
      <dgm:prSet presAssocID="{D60AC28F-8905-4474-8646-437E9F6A1AD9}" presName="accentRepeatNode" presStyleLbl="solidFgAcc1" presStyleIdx="3" presStyleCnt="7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endParaRPr lang="ar-SA"/>
        </a:p>
      </dgm:t>
    </dgm:pt>
    <dgm:pt modelId="{F3651C2D-3E04-45A8-8774-A23689BC1EFC}" type="pres">
      <dgm:prSet presAssocID="{6A6AB78B-A953-47AE-8CA2-870C66862D1D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700E369-E95E-4C4E-B717-32F4F915FD85}" type="pres">
      <dgm:prSet presAssocID="{6A6AB78B-A953-47AE-8CA2-870C66862D1D}" presName="accent_5" presStyleCnt="0"/>
      <dgm:spPr/>
      <dgm:t>
        <a:bodyPr/>
        <a:lstStyle/>
        <a:p>
          <a:pPr rtl="1"/>
          <a:endParaRPr lang="ar-SA"/>
        </a:p>
      </dgm:t>
    </dgm:pt>
    <dgm:pt modelId="{42039546-24F7-4490-8032-01F3124E0067}" type="pres">
      <dgm:prSet presAssocID="{6A6AB78B-A953-47AE-8CA2-870C66862D1D}" presName="accentRepeatNode" presStyleLbl="solidFgAcc1" presStyleIdx="4" presStyleCnt="7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endParaRPr lang="ar-SA"/>
        </a:p>
      </dgm:t>
    </dgm:pt>
    <dgm:pt modelId="{3BE6533F-2E92-42A1-A44C-EADAF4E19346}" type="pres">
      <dgm:prSet presAssocID="{522E966C-7C7C-4736-83CF-140F11CA6E0F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9545A38-0405-4850-8BD0-A107F9E52396}" type="pres">
      <dgm:prSet presAssocID="{522E966C-7C7C-4736-83CF-140F11CA6E0F}" presName="accent_6" presStyleCnt="0"/>
      <dgm:spPr/>
      <dgm:t>
        <a:bodyPr/>
        <a:lstStyle/>
        <a:p>
          <a:pPr rtl="1"/>
          <a:endParaRPr lang="ar-SA"/>
        </a:p>
      </dgm:t>
    </dgm:pt>
    <dgm:pt modelId="{0A5852C2-E23A-45AB-B70E-507A457C8FA5}" type="pres">
      <dgm:prSet presAssocID="{522E966C-7C7C-4736-83CF-140F11CA6E0F}" presName="accentRepeatNode" presStyleLbl="solidFgAcc1" presStyleIdx="5" presStyleCnt="7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endParaRPr lang="ar-SA"/>
        </a:p>
      </dgm:t>
    </dgm:pt>
    <dgm:pt modelId="{160BE67D-9C34-40D1-A510-48317E144E45}" type="pres">
      <dgm:prSet presAssocID="{494C1EE1-D5E2-4F1F-A5F8-8AED0CEB5048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4D3E796-F47B-4F0F-AC7C-B9DBD3604FCC}" type="pres">
      <dgm:prSet presAssocID="{494C1EE1-D5E2-4F1F-A5F8-8AED0CEB5048}" presName="accent_7" presStyleCnt="0"/>
      <dgm:spPr/>
      <dgm:t>
        <a:bodyPr/>
        <a:lstStyle/>
        <a:p>
          <a:pPr rtl="1"/>
          <a:endParaRPr lang="ar-SA"/>
        </a:p>
      </dgm:t>
    </dgm:pt>
    <dgm:pt modelId="{557AC795-1170-4C4F-8685-703D361B5BE4}" type="pres">
      <dgm:prSet presAssocID="{494C1EE1-D5E2-4F1F-A5F8-8AED0CEB5048}" presName="accentRepeatNode" presStyleLbl="solidFgAcc1" presStyleIdx="6" presStyleCnt="7">
        <dgm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endParaRPr lang="ar-SA"/>
        </a:p>
      </dgm:t>
    </dgm:pt>
  </dgm:ptLst>
  <dgm:cxnLst>
    <dgm:cxn modelId="{4E4EF068-ED02-4806-8581-A99C99B125D3}" srcId="{8512AF6F-0FC2-4024-84F3-12FA95B93D05}" destId="{6A6AB78B-A953-47AE-8CA2-870C66862D1D}" srcOrd="4" destOrd="0" parTransId="{2CF925A6-1332-4889-B51D-9DBBC8AE48B1}" sibTransId="{5C3D17EB-5365-4B75-9549-312290AF660F}"/>
    <dgm:cxn modelId="{DA4DA381-C2CC-4653-9945-C7326407101F}" type="presOf" srcId="{51142255-6CF9-4B1C-B3A7-7492C9D40684}" destId="{7B4870EF-64FD-4629-A47F-5B9BE93D9547}" srcOrd="0" destOrd="0" presId="urn:microsoft.com/office/officeart/2008/layout/VerticalCurvedList"/>
    <dgm:cxn modelId="{C060032C-E288-487F-8942-4335E5CE03B9}" srcId="{8512AF6F-0FC2-4024-84F3-12FA95B93D05}" destId="{D60AC28F-8905-4474-8646-437E9F6A1AD9}" srcOrd="3" destOrd="0" parTransId="{99DDFD42-2918-4795-B8DA-A9E2A0D3C009}" sibTransId="{A8A3D057-76E8-463D-849F-F949DEC80A95}"/>
    <dgm:cxn modelId="{7D4711C7-D416-4079-86AC-9676EE0F4EA1}" type="presOf" srcId="{522E966C-7C7C-4736-83CF-140F11CA6E0F}" destId="{3BE6533F-2E92-42A1-A44C-EADAF4E19346}" srcOrd="0" destOrd="0" presId="urn:microsoft.com/office/officeart/2008/layout/VerticalCurvedList"/>
    <dgm:cxn modelId="{E45E3337-72C5-4A29-80A0-8D4B092D1140}" type="presOf" srcId="{494C1EE1-D5E2-4F1F-A5F8-8AED0CEB5048}" destId="{160BE67D-9C34-40D1-A510-48317E144E45}" srcOrd="0" destOrd="0" presId="urn:microsoft.com/office/officeart/2008/layout/VerticalCurvedList"/>
    <dgm:cxn modelId="{8615E75D-4B37-4163-9120-0E1C932A97C6}" type="presOf" srcId="{6A6AB78B-A953-47AE-8CA2-870C66862D1D}" destId="{F3651C2D-3E04-45A8-8774-A23689BC1EFC}" srcOrd="0" destOrd="0" presId="urn:microsoft.com/office/officeart/2008/layout/VerticalCurvedList"/>
    <dgm:cxn modelId="{398E7869-47EC-41C9-9199-4ABDFAB918F0}" type="presOf" srcId="{DFE3CF34-6461-42F9-BDE9-A96FAA1B4431}" destId="{E6894E16-683B-4D60-90D2-07B7A2DC1FC1}" srcOrd="0" destOrd="0" presId="urn:microsoft.com/office/officeart/2008/layout/VerticalCurvedList"/>
    <dgm:cxn modelId="{5391176D-4D38-47A4-8F00-7802510DD88E}" type="presOf" srcId="{8512AF6F-0FC2-4024-84F3-12FA95B93D05}" destId="{7027A0CC-1287-4665-A822-236A9358371E}" srcOrd="0" destOrd="0" presId="urn:microsoft.com/office/officeart/2008/layout/VerticalCurvedList"/>
    <dgm:cxn modelId="{E837752C-F7A0-408D-B413-C7C7AD1C0E66}" type="presOf" srcId="{D9C207CC-FE26-4415-BA3E-7DBB591A4BA1}" destId="{C2ECE306-15F6-4DCA-A7DC-20BA583D2254}" srcOrd="0" destOrd="0" presId="urn:microsoft.com/office/officeart/2008/layout/VerticalCurvedList"/>
    <dgm:cxn modelId="{9685B312-6678-4DD4-9512-C95882C5DAF4}" srcId="{8512AF6F-0FC2-4024-84F3-12FA95B93D05}" destId="{58DDF37A-2612-4A3A-98CD-41FB7A0BB334}" srcOrd="0" destOrd="0" parTransId="{4860F041-F4B8-42A8-9BAE-5264D06895A5}" sibTransId="{51142255-6CF9-4B1C-B3A7-7492C9D40684}"/>
    <dgm:cxn modelId="{4D7F1D14-13CA-403A-B9AA-4E89E334F492}" type="presOf" srcId="{D60AC28F-8905-4474-8646-437E9F6A1AD9}" destId="{ED93B242-5D47-4E61-A2E7-D27CB1D721FE}" srcOrd="0" destOrd="0" presId="urn:microsoft.com/office/officeart/2008/layout/VerticalCurvedList"/>
    <dgm:cxn modelId="{D7CC29C5-4D9B-47B2-BAD4-26F5105022EB}" type="presOf" srcId="{58DDF37A-2612-4A3A-98CD-41FB7A0BB334}" destId="{31347FB6-3AC8-4627-BDF6-26368CFDD319}" srcOrd="0" destOrd="0" presId="urn:microsoft.com/office/officeart/2008/layout/VerticalCurvedList"/>
    <dgm:cxn modelId="{BA56BCD8-247E-4365-8375-0E62790E9D6B}" srcId="{8512AF6F-0FC2-4024-84F3-12FA95B93D05}" destId="{DFE3CF34-6461-42F9-BDE9-A96FAA1B4431}" srcOrd="1" destOrd="0" parTransId="{A12D99E9-A9F9-49D1-A326-21D186949EDB}" sibTransId="{2DEB252D-CF9B-4CBF-A821-9FCA7A45B19B}"/>
    <dgm:cxn modelId="{A98DD989-37F1-470B-A6CE-A11CC9062877}" srcId="{8512AF6F-0FC2-4024-84F3-12FA95B93D05}" destId="{D9C207CC-FE26-4415-BA3E-7DBB591A4BA1}" srcOrd="2" destOrd="0" parTransId="{7D6A62D1-1D53-4B54-AC9D-EECD161C04BC}" sibTransId="{581CB3D4-534B-4DE4-A61D-C857E172FFE0}"/>
    <dgm:cxn modelId="{7A14BF17-F343-4DAE-946B-5AAAB4857270}" srcId="{8512AF6F-0FC2-4024-84F3-12FA95B93D05}" destId="{494C1EE1-D5E2-4F1F-A5F8-8AED0CEB5048}" srcOrd="6" destOrd="0" parTransId="{D2C1BC47-F9AF-45DB-81C0-D537FB2220C6}" sibTransId="{A259BBFD-E1BF-4149-AC85-F0456385355F}"/>
    <dgm:cxn modelId="{CE7AB943-972D-4B24-A1B6-2CA5B668A381}" srcId="{8512AF6F-0FC2-4024-84F3-12FA95B93D05}" destId="{522E966C-7C7C-4736-83CF-140F11CA6E0F}" srcOrd="5" destOrd="0" parTransId="{532670AB-097D-488F-9947-4E495F598A9E}" sibTransId="{E185D995-80BB-4F8A-8447-25334FC6332D}"/>
    <dgm:cxn modelId="{55998994-5D39-4DD8-A59B-76560AFEB03F}" type="presParOf" srcId="{7027A0CC-1287-4665-A822-236A9358371E}" destId="{EC27E447-1D56-48DA-96D8-A8E05C61DB0A}" srcOrd="0" destOrd="0" presId="urn:microsoft.com/office/officeart/2008/layout/VerticalCurvedList"/>
    <dgm:cxn modelId="{1244AC01-D81F-444F-B66C-A2E9F80662F9}" type="presParOf" srcId="{EC27E447-1D56-48DA-96D8-A8E05C61DB0A}" destId="{05A87639-8BF9-42E1-B6AE-C46AF1D60477}" srcOrd="0" destOrd="0" presId="urn:microsoft.com/office/officeart/2008/layout/VerticalCurvedList"/>
    <dgm:cxn modelId="{BDB2AA94-BE68-48F9-8C4D-A8D0D77A29A0}" type="presParOf" srcId="{05A87639-8BF9-42E1-B6AE-C46AF1D60477}" destId="{799A7F18-DDD4-4DA5-8CC3-268C62E2FC28}" srcOrd="0" destOrd="0" presId="urn:microsoft.com/office/officeart/2008/layout/VerticalCurvedList"/>
    <dgm:cxn modelId="{6209BD68-8C06-4354-B7A8-5679C532E01C}" type="presParOf" srcId="{05A87639-8BF9-42E1-B6AE-C46AF1D60477}" destId="{7B4870EF-64FD-4629-A47F-5B9BE93D9547}" srcOrd="1" destOrd="0" presId="urn:microsoft.com/office/officeart/2008/layout/VerticalCurvedList"/>
    <dgm:cxn modelId="{A4E5ADCF-F094-4F94-9D86-6CEC5D6C8338}" type="presParOf" srcId="{05A87639-8BF9-42E1-B6AE-C46AF1D60477}" destId="{C059788B-CACE-4BC6-9294-6581D221F8DA}" srcOrd="2" destOrd="0" presId="urn:microsoft.com/office/officeart/2008/layout/VerticalCurvedList"/>
    <dgm:cxn modelId="{B2036506-830C-47E3-957C-5D32A9F1578F}" type="presParOf" srcId="{05A87639-8BF9-42E1-B6AE-C46AF1D60477}" destId="{A1989C6A-3EEA-475D-B383-0CA3F2F098BA}" srcOrd="3" destOrd="0" presId="urn:microsoft.com/office/officeart/2008/layout/VerticalCurvedList"/>
    <dgm:cxn modelId="{2377CB02-5768-45FC-B0E4-B18BCCCF46C7}" type="presParOf" srcId="{EC27E447-1D56-48DA-96D8-A8E05C61DB0A}" destId="{31347FB6-3AC8-4627-BDF6-26368CFDD319}" srcOrd="1" destOrd="0" presId="urn:microsoft.com/office/officeart/2008/layout/VerticalCurvedList"/>
    <dgm:cxn modelId="{3DA3CC08-BE95-4BE9-AB2A-7A09C1D7C68B}" type="presParOf" srcId="{EC27E447-1D56-48DA-96D8-A8E05C61DB0A}" destId="{370543F9-19D6-4EE7-9492-CEF74620EF38}" srcOrd="2" destOrd="0" presId="urn:microsoft.com/office/officeart/2008/layout/VerticalCurvedList"/>
    <dgm:cxn modelId="{99AE114D-251D-441C-AC82-A30BFF10916E}" type="presParOf" srcId="{370543F9-19D6-4EE7-9492-CEF74620EF38}" destId="{DC3DEBCA-0DA2-4226-BCB9-B68D68904198}" srcOrd="0" destOrd="0" presId="urn:microsoft.com/office/officeart/2008/layout/VerticalCurvedList"/>
    <dgm:cxn modelId="{73538182-2C58-47B0-BC0E-D0CDAE7486CA}" type="presParOf" srcId="{EC27E447-1D56-48DA-96D8-A8E05C61DB0A}" destId="{E6894E16-683B-4D60-90D2-07B7A2DC1FC1}" srcOrd="3" destOrd="0" presId="urn:microsoft.com/office/officeart/2008/layout/VerticalCurvedList"/>
    <dgm:cxn modelId="{E12CF60E-D0B5-41A0-9F80-317612C8A497}" type="presParOf" srcId="{EC27E447-1D56-48DA-96D8-A8E05C61DB0A}" destId="{5CE8561A-83DA-488B-AFB1-CB7F242E14F0}" srcOrd="4" destOrd="0" presId="urn:microsoft.com/office/officeart/2008/layout/VerticalCurvedList"/>
    <dgm:cxn modelId="{54CB73C5-5E89-496E-9EE6-1757AF9B9A22}" type="presParOf" srcId="{5CE8561A-83DA-488B-AFB1-CB7F242E14F0}" destId="{30BF462D-124A-40C0-AB75-8EF4296D60B1}" srcOrd="0" destOrd="0" presId="urn:microsoft.com/office/officeart/2008/layout/VerticalCurvedList"/>
    <dgm:cxn modelId="{AB80940F-B0E1-4388-A4A9-D04AE3411CA5}" type="presParOf" srcId="{EC27E447-1D56-48DA-96D8-A8E05C61DB0A}" destId="{C2ECE306-15F6-4DCA-A7DC-20BA583D2254}" srcOrd="5" destOrd="0" presId="urn:microsoft.com/office/officeart/2008/layout/VerticalCurvedList"/>
    <dgm:cxn modelId="{1F7C4B92-6C99-46D1-A36E-CB7F47E40D6F}" type="presParOf" srcId="{EC27E447-1D56-48DA-96D8-A8E05C61DB0A}" destId="{5D3335CF-0343-4A94-BAC5-D21863878BA6}" srcOrd="6" destOrd="0" presId="urn:microsoft.com/office/officeart/2008/layout/VerticalCurvedList"/>
    <dgm:cxn modelId="{0DA86445-CC88-48B0-B530-2FB391656919}" type="presParOf" srcId="{5D3335CF-0343-4A94-BAC5-D21863878BA6}" destId="{BCE3C666-EADF-4581-B1BD-75A4E71FFE35}" srcOrd="0" destOrd="0" presId="urn:microsoft.com/office/officeart/2008/layout/VerticalCurvedList"/>
    <dgm:cxn modelId="{F9EE633D-E96E-40AA-8C6A-EE2D4239C987}" type="presParOf" srcId="{EC27E447-1D56-48DA-96D8-A8E05C61DB0A}" destId="{ED93B242-5D47-4E61-A2E7-D27CB1D721FE}" srcOrd="7" destOrd="0" presId="urn:microsoft.com/office/officeart/2008/layout/VerticalCurvedList"/>
    <dgm:cxn modelId="{16D97555-24F1-4EE8-B1CD-77C7A7A7D6FF}" type="presParOf" srcId="{EC27E447-1D56-48DA-96D8-A8E05C61DB0A}" destId="{3A05F6A3-CBD5-4FE3-AFF5-7007BFF219BE}" srcOrd="8" destOrd="0" presId="urn:microsoft.com/office/officeart/2008/layout/VerticalCurvedList"/>
    <dgm:cxn modelId="{B889EC62-00B5-487C-AB03-22DBBB322E67}" type="presParOf" srcId="{3A05F6A3-CBD5-4FE3-AFF5-7007BFF219BE}" destId="{65C0EDA4-6379-4696-8C03-C0A64EFC76EB}" srcOrd="0" destOrd="0" presId="urn:microsoft.com/office/officeart/2008/layout/VerticalCurvedList"/>
    <dgm:cxn modelId="{34B01C8E-F107-4F17-9DDC-C7E0F98D032B}" type="presParOf" srcId="{EC27E447-1D56-48DA-96D8-A8E05C61DB0A}" destId="{F3651C2D-3E04-45A8-8774-A23689BC1EFC}" srcOrd="9" destOrd="0" presId="urn:microsoft.com/office/officeart/2008/layout/VerticalCurvedList"/>
    <dgm:cxn modelId="{0A2CA1D7-B1A4-4E73-B52D-B1CE1542EC07}" type="presParOf" srcId="{EC27E447-1D56-48DA-96D8-A8E05C61DB0A}" destId="{D700E369-E95E-4C4E-B717-32F4F915FD85}" srcOrd="10" destOrd="0" presId="urn:microsoft.com/office/officeart/2008/layout/VerticalCurvedList"/>
    <dgm:cxn modelId="{DA990942-FBD2-44D1-B7E6-7ED2B90531D1}" type="presParOf" srcId="{D700E369-E95E-4C4E-B717-32F4F915FD85}" destId="{42039546-24F7-4490-8032-01F3124E0067}" srcOrd="0" destOrd="0" presId="urn:microsoft.com/office/officeart/2008/layout/VerticalCurvedList"/>
    <dgm:cxn modelId="{B3A246A8-881D-4CB0-B9CF-42EECD68AB02}" type="presParOf" srcId="{EC27E447-1D56-48DA-96D8-A8E05C61DB0A}" destId="{3BE6533F-2E92-42A1-A44C-EADAF4E19346}" srcOrd="11" destOrd="0" presId="urn:microsoft.com/office/officeart/2008/layout/VerticalCurvedList"/>
    <dgm:cxn modelId="{D4B91C19-C435-4B4C-8353-D857F7141E4C}" type="presParOf" srcId="{EC27E447-1D56-48DA-96D8-A8E05C61DB0A}" destId="{69545A38-0405-4850-8BD0-A107F9E52396}" srcOrd="12" destOrd="0" presId="urn:microsoft.com/office/officeart/2008/layout/VerticalCurvedList"/>
    <dgm:cxn modelId="{70C625E5-B704-431C-B6A4-038152899D6D}" type="presParOf" srcId="{69545A38-0405-4850-8BD0-A107F9E52396}" destId="{0A5852C2-E23A-45AB-B70E-507A457C8FA5}" srcOrd="0" destOrd="0" presId="urn:microsoft.com/office/officeart/2008/layout/VerticalCurvedList"/>
    <dgm:cxn modelId="{2DD5C365-9ADE-4F5B-A654-D68A6F14D6E6}" type="presParOf" srcId="{EC27E447-1D56-48DA-96D8-A8E05C61DB0A}" destId="{160BE67D-9C34-40D1-A510-48317E144E45}" srcOrd="13" destOrd="0" presId="urn:microsoft.com/office/officeart/2008/layout/VerticalCurvedList"/>
    <dgm:cxn modelId="{C415CF37-E5E2-43E4-B2A8-E962E62C5E3A}" type="presParOf" srcId="{EC27E447-1D56-48DA-96D8-A8E05C61DB0A}" destId="{54D3E796-F47B-4F0F-AC7C-B9DBD3604FCC}" srcOrd="14" destOrd="0" presId="urn:microsoft.com/office/officeart/2008/layout/VerticalCurvedList"/>
    <dgm:cxn modelId="{F6D8D814-B60B-427D-9532-6A620B188619}" type="presParOf" srcId="{54D3E796-F47B-4F0F-AC7C-B9DBD3604FCC}" destId="{557AC795-1170-4C4F-8685-703D361B5BE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4870EF-64FD-4629-A47F-5B9BE93D9547}">
      <dsp:nvSpPr>
        <dsp:cNvPr id="0" name=""/>
        <dsp:cNvSpPr/>
      </dsp:nvSpPr>
      <dsp:spPr>
        <a:xfrm>
          <a:off x="-5956864" y="-912138"/>
          <a:ext cx="7096015" cy="7096015"/>
        </a:xfrm>
        <a:prstGeom prst="blockArc">
          <a:avLst>
            <a:gd name="adj1" fmla="val 18900000"/>
            <a:gd name="adj2" fmla="val 2700000"/>
            <a:gd name="adj3" fmla="val 304"/>
          </a:avLst>
        </a:prstGeom>
        <a:noFill/>
        <a:ln w="76200" cap="flat" cmpd="sng" algn="ctr">
          <a:solidFill>
            <a:schemeClr val="accent4">
              <a:lumMod val="40000"/>
              <a:lumOff val="60000"/>
            </a:schemeClr>
          </a:solidFill>
          <a:prstDash val="solid"/>
          <a:miter lim="800000"/>
        </a:ln>
        <a:effectLst>
          <a:glow rad="63500">
            <a:schemeClr val="accent4">
              <a:satMod val="175000"/>
              <a:alpha val="4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347FB6-3AC8-4627-BDF6-26368CFDD319}">
      <dsp:nvSpPr>
        <dsp:cNvPr id="0" name=""/>
        <dsp:cNvSpPr/>
      </dsp:nvSpPr>
      <dsp:spPr>
        <a:xfrm>
          <a:off x="369812" y="239653"/>
          <a:ext cx="9933027" cy="47909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4"/>
          </a:solidFill>
          <a:prstDash val="solid"/>
          <a:miter lim="800000"/>
        </a:ln>
        <a:effectLst>
          <a:glow rad="101600">
            <a:schemeClr val="accent4">
              <a:satMod val="175000"/>
              <a:alpha val="4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380282" tIns="45720" rIns="45720" bIns="4572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800" b="1" kern="1200" smtClean="0">
              <a:solidFill>
                <a:schemeClr val="tx1"/>
              </a:solidFill>
              <a:latin typeface="YakoutLinotypeLight-Bold"/>
            </a:rPr>
            <a:t>تعريف منطقة التخطيط المشترك.</a:t>
          </a:r>
          <a:r>
            <a:rPr lang="ar-JO" sz="1800" b="1" kern="1200" smtClean="0">
              <a:solidFill>
                <a:schemeClr val="tx1"/>
              </a:solidFill>
            </a:rPr>
            <a:t> </a:t>
          </a:r>
          <a:endParaRPr lang="ar-SA" sz="1800" b="1" kern="1200" dirty="0">
            <a:solidFill>
              <a:schemeClr val="tx1"/>
            </a:solidFill>
          </a:endParaRPr>
        </a:p>
      </dsp:txBody>
      <dsp:txXfrm>
        <a:off x="369812" y="239653"/>
        <a:ext cx="9933027" cy="479095"/>
      </dsp:txXfrm>
    </dsp:sp>
    <dsp:sp modelId="{DC3DEBCA-0DA2-4226-BCB9-B68D68904198}">
      <dsp:nvSpPr>
        <dsp:cNvPr id="0" name=""/>
        <dsp:cNvSpPr/>
      </dsp:nvSpPr>
      <dsp:spPr>
        <a:xfrm>
          <a:off x="70377" y="179766"/>
          <a:ext cx="598869" cy="598869"/>
        </a:xfrm>
        <a:prstGeom prst="ellipse">
          <a:avLst/>
        </a:prstGeom>
        <a:gradFill rotWithShape="1">
          <a:gsLst>
            <a:gs pos="0">
              <a:schemeClr val="accent4">
                <a:satMod val="103000"/>
                <a:lumMod val="102000"/>
                <a:tint val="94000"/>
              </a:schemeClr>
            </a:gs>
            <a:gs pos="50000">
              <a:schemeClr val="accent4">
                <a:satMod val="110000"/>
                <a:lumMod val="100000"/>
                <a:shade val="100000"/>
              </a:schemeClr>
            </a:gs>
            <a:gs pos="100000">
              <a:schemeClr val="accent4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/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</dsp:sp>
    <dsp:sp modelId="{E6894E16-683B-4D60-90D2-07B7A2DC1FC1}">
      <dsp:nvSpPr>
        <dsp:cNvPr id="0" name=""/>
        <dsp:cNvSpPr/>
      </dsp:nvSpPr>
      <dsp:spPr>
        <a:xfrm>
          <a:off x="803676" y="958718"/>
          <a:ext cx="9499163" cy="47909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>
          <a:glow rad="101600">
            <a:schemeClr val="accent6">
              <a:satMod val="175000"/>
              <a:alpha val="4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380282" tIns="45720" rIns="45720" bIns="4572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800" b="1" kern="1200" smtClean="0">
              <a:solidFill>
                <a:schemeClr val="tx1"/>
              </a:solidFill>
            </a:rPr>
            <a:t>مبررات اختيار المنطقة. </a:t>
          </a:r>
          <a:endParaRPr lang="ar-SA" sz="1800" b="1" kern="1200" dirty="0">
            <a:solidFill>
              <a:schemeClr val="tx1"/>
            </a:solidFill>
          </a:endParaRPr>
        </a:p>
      </dsp:txBody>
      <dsp:txXfrm>
        <a:off x="803676" y="958718"/>
        <a:ext cx="9499163" cy="479095"/>
      </dsp:txXfrm>
    </dsp:sp>
    <dsp:sp modelId="{30BF462D-124A-40C0-AB75-8EF4296D60B1}">
      <dsp:nvSpPr>
        <dsp:cNvPr id="0" name=""/>
        <dsp:cNvSpPr/>
      </dsp:nvSpPr>
      <dsp:spPr>
        <a:xfrm>
          <a:off x="504241" y="898831"/>
          <a:ext cx="598869" cy="598869"/>
        </a:xfrm>
        <a:prstGeom prst="ellipse">
          <a:avLst/>
        </a:prstGeom>
        <a:gradFill rotWithShape="1">
          <a:gsLst>
            <a:gs pos="0">
              <a:schemeClr val="accent6">
                <a:satMod val="103000"/>
                <a:lumMod val="102000"/>
                <a:tint val="94000"/>
              </a:schemeClr>
            </a:gs>
            <a:gs pos="50000">
              <a:schemeClr val="accent6">
                <a:satMod val="110000"/>
                <a:lumMod val="100000"/>
                <a:shade val="100000"/>
              </a:schemeClr>
            </a:gs>
            <a:gs pos="100000">
              <a:schemeClr val="accent6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/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</dsp:sp>
    <dsp:sp modelId="{C2ECE306-15F6-4DCA-A7DC-20BA583D2254}">
      <dsp:nvSpPr>
        <dsp:cNvPr id="0" name=""/>
        <dsp:cNvSpPr/>
      </dsp:nvSpPr>
      <dsp:spPr>
        <a:xfrm>
          <a:off x="1041431" y="1677256"/>
          <a:ext cx="9261408" cy="47909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>
          <a:glow rad="101600">
            <a:schemeClr val="accent1">
              <a:satMod val="175000"/>
              <a:alpha val="4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380282" tIns="45720" rIns="45720" bIns="4572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800" b="1" kern="1200" smtClean="0">
              <a:solidFill>
                <a:schemeClr val="tx1"/>
              </a:solidFill>
              <a:latin typeface="YakoutLinotypeLight-Bold"/>
            </a:rPr>
            <a:t>إطار عمل التخطيط على المستوى الإقليمي.</a:t>
          </a:r>
          <a:endParaRPr lang="ar-SA" sz="1800" b="1" kern="1200" dirty="0">
            <a:solidFill>
              <a:schemeClr val="tx1"/>
            </a:solidFill>
          </a:endParaRPr>
        </a:p>
      </dsp:txBody>
      <dsp:txXfrm>
        <a:off x="1041431" y="1677256"/>
        <a:ext cx="9261408" cy="479095"/>
      </dsp:txXfrm>
    </dsp:sp>
    <dsp:sp modelId="{BCE3C666-EADF-4581-B1BD-75A4E71FFE35}">
      <dsp:nvSpPr>
        <dsp:cNvPr id="0" name=""/>
        <dsp:cNvSpPr/>
      </dsp:nvSpPr>
      <dsp:spPr>
        <a:xfrm>
          <a:off x="741997" y="1617369"/>
          <a:ext cx="598869" cy="598869"/>
        </a:xfrm>
        <a:prstGeom prst="ellipse">
          <a:avLst/>
        </a:prstGeom>
        <a:gradFill rotWithShape="1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/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</dsp:sp>
    <dsp:sp modelId="{ED93B242-5D47-4E61-A2E7-D27CB1D721FE}">
      <dsp:nvSpPr>
        <dsp:cNvPr id="0" name=""/>
        <dsp:cNvSpPr/>
      </dsp:nvSpPr>
      <dsp:spPr>
        <a:xfrm>
          <a:off x="1117344" y="2396321"/>
          <a:ext cx="9185495" cy="47909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>
          <a:glow rad="101600">
            <a:schemeClr val="accent3">
              <a:satMod val="175000"/>
              <a:alpha val="4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380282" tIns="45720" rIns="45720" bIns="4572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800" b="1" kern="1200" smtClean="0">
              <a:solidFill>
                <a:schemeClr val="tx1"/>
              </a:solidFill>
            </a:rPr>
            <a:t>التقييمات القطاعية. </a:t>
          </a:r>
          <a:endParaRPr lang="ar-SA" sz="1800" b="1" kern="1200" dirty="0">
            <a:solidFill>
              <a:schemeClr val="tx1"/>
            </a:solidFill>
          </a:endParaRPr>
        </a:p>
      </dsp:txBody>
      <dsp:txXfrm>
        <a:off x="1117344" y="2396321"/>
        <a:ext cx="9185495" cy="479095"/>
      </dsp:txXfrm>
    </dsp:sp>
    <dsp:sp modelId="{65C0EDA4-6379-4696-8C03-C0A64EFC76EB}">
      <dsp:nvSpPr>
        <dsp:cNvPr id="0" name=""/>
        <dsp:cNvSpPr/>
      </dsp:nvSpPr>
      <dsp:spPr>
        <a:xfrm>
          <a:off x="817910" y="2336434"/>
          <a:ext cx="598869" cy="598869"/>
        </a:xfrm>
        <a:prstGeom prst="ellipse">
          <a:avLst/>
        </a:prstGeom>
        <a:gradFill rotWithShape="1">
          <a:gsLst>
            <a:gs pos="0">
              <a:schemeClr val="accent3">
                <a:satMod val="103000"/>
                <a:lumMod val="102000"/>
                <a:tint val="94000"/>
              </a:schemeClr>
            </a:gs>
            <a:gs pos="50000">
              <a:schemeClr val="accent3">
                <a:satMod val="110000"/>
                <a:lumMod val="100000"/>
                <a:shade val="100000"/>
              </a:schemeClr>
            </a:gs>
            <a:gs pos="100000">
              <a:schemeClr val="accent3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/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</dsp:sp>
    <dsp:sp modelId="{F3651C2D-3E04-45A8-8774-A23689BC1EFC}">
      <dsp:nvSpPr>
        <dsp:cNvPr id="0" name=""/>
        <dsp:cNvSpPr/>
      </dsp:nvSpPr>
      <dsp:spPr>
        <a:xfrm>
          <a:off x="1041431" y="3115386"/>
          <a:ext cx="9261408" cy="47909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>
          <a:glow rad="101600">
            <a:schemeClr val="accent2">
              <a:satMod val="175000"/>
              <a:alpha val="4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380282" tIns="45720" rIns="45720" bIns="4572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800" b="1" kern="1200" smtClean="0">
              <a:solidFill>
                <a:schemeClr val="tx1"/>
              </a:solidFill>
            </a:rPr>
            <a:t>إمكانيات وتحديات التنمية. </a:t>
          </a:r>
          <a:endParaRPr lang="ar-SA" sz="1800" b="1" kern="1200" dirty="0">
            <a:solidFill>
              <a:schemeClr val="tx1"/>
            </a:solidFill>
          </a:endParaRPr>
        </a:p>
      </dsp:txBody>
      <dsp:txXfrm>
        <a:off x="1041431" y="3115386"/>
        <a:ext cx="9261408" cy="479095"/>
      </dsp:txXfrm>
    </dsp:sp>
    <dsp:sp modelId="{42039546-24F7-4490-8032-01F3124E0067}">
      <dsp:nvSpPr>
        <dsp:cNvPr id="0" name=""/>
        <dsp:cNvSpPr/>
      </dsp:nvSpPr>
      <dsp:spPr>
        <a:xfrm>
          <a:off x="741997" y="3055499"/>
          <a:ext cx="598869" cy="598869"/>
        </a:xfrm>
        <a:prstGeom prst="ellipse">
          <a:avLst/>
        </a:prstGeom>
        <a:gradFill rotWithShape="1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/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</dsp:sp>
    <dsp:sp modelId="{3BE6533F-2E92-42A1-A44C-EADAF4E19346}">
      <dsp:nvSpPr>
        <dsp:cNvPr id="0" name=""/>
        <dsp:cNvSpPr/>
      </dsp:nvSpPr>
      <dsp:spPr>
        <a:xfrm>
          <a:off x="803676" y="3833924"/>
          <a:ext cx="9499163" cy="479095"/>
        </a:xfrm>
        <a:prstGeom prst="rect">
          <a:avLst/>
        </a:prstGeom>
        <a:solidFill>
          <a:schemeClr val="lt1"/>
        </a:solidFill>
        <a:ln w="12700" cap="flat" cmpd="sng" algn="ctr">
          <a:solidFill>
            <a:srgbClr val="00B0F0"/>
          </a:solidFill>
          <a:prstDash val="solid"/>
          <a:miter lim="800000"/>
        </a:ln>
        <a:effectLst>
          <a:glow rad="139700">
            <a:schemeClr val="accent5">
              <a:satMod val="175000"/>
              <a:alpha val="4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380282" tIns="45720" rIns="45720" bIns="4572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800" b="1" kern="1200" dirty="0" smtClean="0">
              <a:solidFill>
                <a:schemeClr val="tx1"/>
              </a:solidFill>
            </a:rPr>
            <a:t>الرؤية التنموية .</a:t>
          </a:r>
          <a:endParaRPr lang="ar-SA" sz="1800" b="1" kern="1200" dirty="0">
            <a:solidFill>
              <a:schemeClr val="tx1"/>
            </a:solidFill>
          </a:endParaRPr>
        </a:p>
      </dsp:txBody>
      <dsp:txXfrm>
        <a:off x="803676" y="3833924"/>
        <a:ext cx="9499163" cy="479095"/>
      </dsp:txXfrm>
    </dsp:sp>
    <dsp:sp modelId="{0A5852C2-E23A-45AB-B70E-507A457C8FA5}">
      <dsp:nvSpPr>
        <dsp:cNvPr id="0" name=""/>
        <dsp:cNvSpPr/>
      </dsp:nvSpPr>
      <dsp:spPr>
        <a:xfrm>
          <a:off x="504241" y="3774037"/>
          <a:ext cx="598869" cy="598869"/>
        </a:xfrm>
        <a:prstGeom prst="ellipse">
          <a:avLst/>
        </a:prstGeom>
        <a:gradFill rotWithShape="1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/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</dsp:sp>
    <dsp:sp modelId="{160BE67D-9C34-40D1-A510-48317E144E45}">
      <dsp:nvSpPr>
        <dsp:cNvPr id="0" name=""/>
        <dsp:cNvSpPr/>
      </dsp:nvSpPr>
      <dsp:spPr>
        <a:xfrm>
          <a:off x="369812" y="4552989"/>
          <a:ext cx="9933027" cy="4790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chemeClr val="accent3">
              <a:satMod val="175000"/>
              <a:alpha val="4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0282" tIns="45720" rIns="45720" bIns="4572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JO" sz="1800" b="1" kern="1200" smtClean="0">
              <a:solidFill>
                <a:schemeClr val="tx1"/>
              </a:solidFill>
            </a:rPr>
            <a:t>توجهه وبديل التنمية.</a:t>
          </a:r>
          <a:endParaRPr lang="ar-SA" sz="1800" b="1" kern="1200" dirty="0">
            <a:solidFill>
              <a:schemeClr val="tx1"/>
            </a:solidFill>
          </a:endParaRPr>
        </a:p>
      </dsp:txBody>
      <dsp:txXfrm>
        <a:off x="369812" y="4552989"/>
        <a:ext cx="9933027" cy="479095"/>
      </dsp:txXfrm>
    </dsp:sp>
    <dsp:sp modelId="{557AC795-1170-4C4F-8685-703D361B5BE4}">
      <dsp:nvSpPr>
        <dsp:cNvPr id="0" name=""/>
        <dsp:cNvSpPr/>
      </dsp:nvSpPr>
      <dsp:spPr>
        <a:xfrm>
          <a:off x="70377" y="4493102"/>
          <a:ext cx="598869" cy="598869"/>
        </a:xfrm>
        <a:prstGeom prst="ellipse">
          <a:avLst/>
        </a:prstGeom>
        <a:gradFill rotWithShape="1">
          <a:gsLst>
            <a:gs pos="0">
              <a:schemeClr val="dk1">
                <a:satMod val="103000"/>
                <a:lumMod val="102000"/>
                <a:tint val="94000"/>
              </a:schemeClr>
            </a:gs>
            <a:gs pos="50000">
              <a:schemeClr val="dk1">
                <a:satMod val="110000"/>
                <a:lumMod val="100000"/>
                <a:shade val="100000"/>
              </a:schemeClr>
            </a:gs>
            <a:gs pos="100000">
              <a:schemeClr val="dk1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/>
      </dsp:spPr>
      <dsp:style>
        <a:lnRef idx="0">
          <a:schemeClr val="dk1"/>
        </a:lnRef>
        <a:fillRef idx="3">
          <a:schemeClr val="dk1"/>
        </a:fillRef>
        <a:effectRef idx="3">
          <a:schemeClr val="dk1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EE271AE0-2560-43F7-97DE-F44FA45A09B4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7D5ADC30-968C-4345-B990-3B30A8C24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277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5ADC30-968C-4345-B990-3B30A8C245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906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5ADC30-968C-4345-B990-3B30A8C2451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017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FBD4B-7F9C-41D4-AEF4-ED5FB375D4BA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D4527-771F-4D26-87B3-548B87509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670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FBD4B-7F9C-41D4-AEF4-ED5FB375D4BA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D4527-771F-4D26-87B3-548B87509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014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FBD4B-7F9C-41D4-AEF4-ED5FB375D4BA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D4527-771F-4D26-87B3-548B87509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773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FBD4B-7F9C-41D4-AEF4-ED5FB375D4BA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D4527-771F-4D26-87B3-548B87509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972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FBD4B-7F9C-41D4-AEF4-ED5FB375D4BA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D4527-771F-4D26-87B3-548B87509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428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FBD4B-7F9C-41D4-AEF4-ED5FB375D4BA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D4527-771F-4D26-87B3-548B87509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64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FBD4B-7F9C-41D4-AEF4-ED5FB375D4BA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D4527-771F-4D26-87B3-548B87509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933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FBD4B-7F9C-41D4-AEF4-ED5FB375D4BA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D4527-771F-4D26-87B3-548B87509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22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FBD4B-7F9C-41D4-AEF4-ED5FB375D4BA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D4527-771F-4D26-87B3-548B87509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109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FBD4B-7F9C-41D4-AEF4-ED5FB375D4BA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D4527-771F-4D26-87B3-548B87509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772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FBD4B-7F9C-41D4-AEF4-ED5FB375D4BA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D4527-771F-4D26-87B3-548B87509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98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FBD4B-7F9C-41D4-AEF4-ED5FB375D4BA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D4527-771F-4D26-87B3-548B87509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052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microsoft.com/office/2007/relationships/hdphoto" Target="../media/hdphoto3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microsoft.com/office/2007/relationships/hdphoto" Target="../media/hdphoto6.wdp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microsoft.com/office/2007/relationships/hdphoto" Target="../media/hdphoto7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8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chart" Target="../charts/chart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emf"/><Relationship Id="rId5" Type="http://schemas.microsoft.com/office/2007/relationships/hdphoto" Target="../media/hdphoto10.wdp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1.jp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g"/><Relationship Id="rId5" Type="http://schemas.openxmlformats.org/officeDocument/2006/relationships/image" Target="https://scontent-fra3-1.xx.fbcdn.net/v/t34.0-12/15209075_1815780088711671_1433687491_n.jpg?oh=9fa124ad83a4690a70180af5e9c2f36c&amp;oe=583E1838" TargetMode="External"/><Relationship Id="rId4" Type="http://schemas.microsoft.com/office/2007/relationships/hdphoto" Target="../media/hdphoto11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microsoft.com/office/2007/relationships/hdphoto" Target="../media/hdphoto12.wdp"/><Relationship Id="rId7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g"/><Relationship Id="rId11" Type="http://schemas.microsoft.com/office/2007/relationships/hdphoto" Target="../media/hdphoto14.wdp"/><Relationship Id="rId5" Type="http://schemas.openxmlformats.org/officeDocument/2006/relationships/image" Target="../media/image47.jpg"/><Relationship Id="rId10" Type="http://schemas.openxmlformats.org/officeDocument/2006/relationships/image" Target="../media/image51.png"/><Relationship Id="rId4" Type="http://schemas.openxmlformats.org/officeDocument/2006/relationships/image" Target="../media/image46.jpg"/><Relationship Id="rId9" Type="http://schemas.openxmlformats.org/officeDocument/2006/relationships/image" Target="../media/image5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microsoft.com/office/2007/relationships/hdphoto" Target="../media/hdphoto15.wdp"/><Relationship Id="rId7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g"/><Relationship Id="rId5" Type="http://schemas.microsoft.com/office/2007/relationships/hdphoto" Target="../media/hdphoto16.wdp"/><Relationship Id="rId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0.jp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g"/><Relationship Id="rId5" Type="http://schemas.openxmlformats.org/officeDocument/2006/relationships/image" Target="../media/image50.jpg"/><Relationship Id="rId4" Type="http://schemas.openxmlformats.org/officeDocument/2006/relationships/image" Target="../media/image58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image" Target="../media/image61.png"/><Relationship Id="rId7" Type="http://schemas.openxmlformats.org/officeDocument/2006/relationships/image" Target="../media/image64.png"/><Relationship Id="rId12" Type="http://schemas.openxmlformats.org/officeDocument/2006/relationships/chart" Target="../charts/chart1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emf"/><Relationship Id="rId11" Type="http://schemas.openxmlformats.org/officeDocument/2006/relationships/chart" Target="../charts/chart11.xml"/><Relationship Id="rId5" Type="http://schemas.openxmlformats.org/officeDocument/2006/relationships/image" Target="../media/image62.emf"/><Relationship Id="rId10" Type="http://schemas.openxmlformats.org/officeDocument/2006/relationships/chart" Target="../charts/chart10.xml"/><Relationship Id="rId4" Type="http://schemas.microsoft.com/office/2007/relationships/hdphoto" Target="../media/hdphoto18.wdp"/><Relationship Id="rId9" Type="http://schemas.openxmlformats.org/officeDocument/2006/relationships/chart" Target="../charts/char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jpg"/><Relationship Id="rId4" Type="http://schemas.microsoft.com/office/2007/relationships/hdphoto" Target="../media/hdphoto19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png"/><Relationship Id="rId4" Type="http://schemas.openxmlformats.org/officeDocument/2006/relationships/image" Target="../media/image76.pn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093909" y="1449506"/>
            <a:ext cx="6004179" cy="1430141"/>
          </a:xfrm>
          <a:noFill/>
          <a:ln w="28575">
            <a:noFill/>
            <a:prstDash val="sysDot"/>
          </a:ln>
        </p:spPr>
        <p:txBody>
          <a:bodyPr>
            <a:normAutofit/>
          </a:bodyPr>
          <a:lstStyle/>
          <a:p>
            <a:r>
              <a:rPr lang="ar-JO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+mn-cs"/>
              </a:rPr>
              <a:t>التخطيط المشترك لمنطقة الاغوار الشمالية </a:t>
            </a:r>
            <a:endParaRPr lang="en-US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+mn-cs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3951963" y="121532"/>
            <a:ext cx="4288073" cy="10496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4138649" y="613904"/>
            <a:ext cx="4107766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JO" sz="2000" b="1" dirty="0" smtClean="0">
                <a:latin typeface="Arabic Typesetting" panose="03020402040406030203" pitchFamily="66" charset="-78"/>
              </a:rPr>
              <a:t>جامعة النجاح الوطنية</a:t>
            </a:r>
          </a:p>
          <a:p>
            <a:pPr algn="ctr"/>
            <a:r>
              <a:rPr lang="ar-JO" sz="2000" b="1" dirty="0" smtClean="0">
                <a:latin typeface="Arabic Typesetting" panose="03020402040406030203" pitchFamily="66" charset="-78"/>
              </a:rPr>
              <a:t>كلية الهندسة وتكنولوجيا المعلومات</a:t>
            </a:r>
          </a:p>
          <a:p>
            <a:pPr algn="ctr"/>
            <a:r>
              <a:rPr lang="ar-JO" sz="2000" b="1" dirty="0" smtClean="0">
                <a:latin typeface="Arabic Typesetting" panose="03020402040406030203" pitchFamily="66" charset="-78"/>
              </a:rPr>
              <a:t>هندسة التخطيط العمراني</a:t>
            </a:r>
            <a:endParaRPr lang="ar-SA" sz="2000" b="1" dirty="0">
              <a:latin typeface="Arabic Typesetting" panose="03020402040406030203" pitchFamily="66" charset="-78"/>
            </a:endParaRPr>
          </a:p>
        </p:txBody>
      </p:sp>
      <p:pic>
        <p:nvPicPr>
          <p:cNvPr id="12" name="Picture 8" descr="صورة ذات صلة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3584" y1="25364" x2="5780" y2="46356"/>
                        <a14:foregroundMark x1="13584" y1="27988" x2="28613" y2="10204"/>
                        <a14:foregroundMark x1="32659" y1="9329" x2="59538" y2="4665"/>
                        <a14:foregroundMark x1="60983" y1="4665" x2="88728" y2="24490"/>
                        <a14:foregroundMark x1="90173" y1="24490" x2="91908" y2="71720"/>
                        <a14:foregroundMark x1="92486" y1="35569" x2="95087" y2="56560"/>
                        <a14:foregroundMark x1="92775" y1="70845" x2="83815" y2="81924"/>
                        <a14:foregroundMark x1="83815" y1="81341" x2="69075" y2="91545"/>
                        <a14:foregroundMark x1="70520" y1="90379" x2="54624" y2="94752"/>
                        <a14:foregroundMark x1="56069" y1="95044" x2="40462" y2="92711"/>
                        <a14:foregroundMark x1="34971" y1="92711" x2="22254" y2="83673"/>
                        <a14:foregroundMark x1="18786" y1="81924" x2="8092" y2="61224"/>
                        <a14:foregroundMark x1="40462" y1="95044" x2="66763" y2="94169"/>
                        <a14:foregroundMark x1="88728" y1="38776" x2="31792" y2="556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399" y="309945"/>
            <a:ext cx="1612484" cy="159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814" b="75000" l="20313" r="79063">
                        <a14:foregroundMark x1="65313" y1="37168" x2="49688" y2="66372"/>
                        <a14:foregroundMark x1="67813" y1="52434" x2="48750" y2="68584"/>
                        <a14:foregroundMark x1="64375" y1="37168" x2="42188" y2="64602"/>
                        <a14:foregroundMark x1="62500" y1="33628" x2="36250" y2="60841"/>
                        <a14:foregroundMark x1="55625" y1="43805" x2="38438" y2="61947"/>
                        <a14:foregroundMark x1="32500" y1="60177" x2="40313" y2="65487"/>
                        <a14:foregroundMark x1="67500" y1="38938" x2="65000" y2="56637"/>
                        <a14:foregroundMark x1="67813" y1="53982" x2="50313" y2="650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21" t="17909" r="27302" b="27539"/>
          <a:stretch/>
        </p:blipFill>
        <p:spPr>
          <a:xfrm>
            <a:off x="3546461" y="206527"/>
            <a:ext cx="1086481" cy="1623178"/>
          </a:xfrm>
          <a:prstGeom prst="rect">
            <a:avLst/>
          </a:prstGeom>
        </p:spPr>
      </p:pic>
      <p:sp>
        <p:nvSpPr>
          <p:cNvPr id="15" name="TextBox 7"/>
          <p:cNvSpPr txBox="1"/>
          <p:nvPr/>
        </p:nvSpPr>
        <p:spPr>
          <a:xfrm rot="18806245">
            <a:off x="3671334" y="1547643"/>
            <a:ext cx="1259174" cy="20005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700" b="1" dirty="0" smtClean="0"/>
              <a:t>Urban Planning ENG</a:t>
            </a:r>
            <a:endParaRPr lang="ar-SA" sz="700" b="1" dirty="0"/>
          </a:p>
        </p:txBody>
      </p:sp>
      <p:sp>
        <p:nvSpPr>
          <p:cNvPr id="16" name="TextBox 8"/>
          <p:cNvSpPr txBox="1"/>
          <p:nvPr/>
        </p:nvSpPr>
        <p:spPr>
          <a:xfrm rot="16200000">
            <a:off x="4003355" y="1063264"/>
            <a:ext cx="1259174" cy="21544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800" b="1" dirty="0" smtClean="0"/>
              <a:t>Department </a:t>
            </a:r>
            <a:endParaRPr lang="ar-SA" sz="800" b="1" dirty="0"/>
          </a:p>
        </p:txBody>
      </p:sp>
    </p:spTree>
    <p:extLst>
      <p:ext uri="{BB962C8B-B14F-4D97-AF65-F5344CB8AC3E}">
        <p14:creationId xmlns:p14="http://schemas.microsoft.com/office/powerpoint/2010/main" val="26280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88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رسم تخطيطي 12"/>
          <p:cNvGraphicFramePr/>
          <p:nvPr>
            <p:extLst>
              <p:ext uri="{D42A27DB-BD31-4B8C-83A1-F6EECF244321}">
                <p14:modId xmlns:p14="http://schemas.microsoft.com/office/powerpoint/2010/main" val="2314052681"/>
              </p:ext>
            </p:extLst>
          </p:nvPr>
        </p:nvGraphicFramePr>
        <p:xfrm>
          <a:off x="973069" y="1004099"/>
          <a:ext cx="10373218" cy="5271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" name="مربع نص 19"/>
          <p:cNvSpPr txBox="1"/>
          <p:nvPr/>
        </p:nvSpPr>
        <p:spPr>
          <a:xfrm>
            <a:off x="8765131" y="296213"/>
            <a:ext cx="25811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ar-JO" sz="4000" b="1" u="sng" dirty="0" smtClean="0"/>
              <a:t>المحتويات </a:t>
            </a:r>
            <a:endParaRPr lang="en-US" sz="4000" b="1" u="sng" dirty="0"/>
          </a:p>
        </p:txBody>
      </p:sp>
      <p:sp>
        <p:nvSpPr>
          <p:cNvPr id="21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82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787246" y="2859324"/>
            <a:ext cx="4006225" cy="707886"/>
          </a:xfrm>
          <a:prstGeom prst="rect">
            <a:avLst/>
          </a:prstGeom>
          <a:solidFill>
            <a:schemeClr val="lt1">
              <a:alpha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JO" sz="4000" b="1" dirty="0" smtClean="0"/>
              <a:t>تعريف منطقة التخطيط </a:t>
            </a:r>
            <a:endParaRPr lang="en-US" sz="4000" dirty="0"/>
          </a:p>
        </p:txBody>
      </p:sp>
      <p:sp>
        <p:nvSpPr>
          <p:cNvPr id="3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41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مجموعة 22"/>
          <p:cNvGrpSpPr/>
          <p:nvPr/>
        </p:nvGrpSpPr>
        <p:grpSpPr>
          <a:xfrm>
            <a:off x="-2326" y="0"/>
            <a:ext cx="12194326" cy="6858001"/>
            <a:chOff x="-2326" y="0"/>
            <a:chExt cx="12194326" cy="6858001"/>
          </a:xfrm>
        </p:grpSpPr>
        <p:grpSp>
          <p:nvGrpSpPr>
            <p:cNvPr id="50" name="مجموعة 49"/>
            <p:cNvGrpSpPr/>
            <p:nvPr/>
          </p:nvGrpSpPr>
          <p:grpSpPr>
            <a:xfrm>
              <a:off x="-2326" y="0"/>
              <a:ext cx="11542925" cy="6858001"/>
              <a:chOff x="-2326" y="0"/>
              <a:chExt cx="11542925" cy="6858001"/>
            </a:xfrm>
          </p:grpSpPr>
          <p:pic>
            <p:nvPicPr>
              <p:cNvPr id="4" name="صورة 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2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326" y="0"/>
                <a:ext cx="8875059" cy="6858000"/>
              </a:xfrm>
              <a:prstGeom prst="rect">
                <a:avLst/>
              </a:prstGeom>
            </p:spPr>
          </p:pic>
          <p:sp>
            <p:nvSpPr>
              <p:cNvPr id="5" name="مستطيل 4"/>
              <p:cNvSpPr/>
              <p:nvPr/>
            </p:nvSpPr>
            <p:spPr>
              <a:xfrm>
                <a:off x="1" y="1"/>
                <a:ext cx="8872732" cy="6858000"/>
              </a:xfrm>
              <a:prstGeom prst="rect">
                <a:avLst/>
              </a:prstGeom>
              <a:no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" name="مجموعة 9"/>
              <p:cNvGrpSpPr/>
              <p:nvPr/>
            </p:nvGrpSpPr>
            <p:grpSpPr>
              <a:xfrm>
                <a:off x="9262620" y="463791"/>
                <a:ext cx="2251458" cy="2993923"/>
                <a:chOff x="9342831" y="567425"/>
                <a:chExt cx="2251458" cy="2993923"/>
              </a:xfrm>
            </p:grpSpPr>
            <p:pic>
              <p:nvPicPr>
                <p:cNvPr id="7" name="صورة 6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2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4280" t="12398" r="13370" b="13216"/>
                <a:stretch/>
              </p:blipFill>
              <p:spPr>
                <a:xfrm>
                  <a:off x="9342831" y="568781"/>
                  <a:ext cx="2249131" cy="2992567"/>
                </a:xfrm>
                <a:prstGeom prst="rect">
                  <a:avLst/>
                </a:prstGeom>
              </p:spPr>
            </p:pic>
            <p:sp>
              <p:nvSpPr>
                <p:cNvPr id="8" name="مستطيل 7"/>
                <p:cNvSpPr/>
                <p:nvPr/>
              </p:nvSpPr>
              <p:spPr>
                <a:xfrm>
                  <a:off x="9342831" y="567425"/>
                  <a:ext cx="2251458" cy="2993923"/>
                </a:xfrm>
                <a:prstGeom prst="rect">
                  <a:avLst/>
                </a:prstGeom>
                <a:noFill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9" name="صورة 8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306268" y="1290095"/>
                  <a:ext cx="103239" cy="103239"/>
                </a:xfrm>
                <a:prstGeom prst="rect">
                  <a:avLst/>
                </a:prstGeom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p:spPr>
            </p:pic>
          </p:grpSp>
          <p:grpSp>
            <p:nvGrpSpPr>
              <p:cNvPr id="17" name="مجموعة 16"/>
              <p:cNvGrpSpPr/>
              <p:nvPr/>
            </p:nvGrpSpPr>
            <p:grpSpPr>
              <a:xfrm>
                <a:off x="9262620" y="3737811"/>
                <a:ext cx="2277979" cy="2775285"/>
                <a:chOff x="9437218" y="3606811"/>
                <a:chExt cx="2337687" cy="2720314"/>
              </a:xfrm>
            </p:grpSpPr>
            <p:pic>
              <p:nvPicPr>
                <p:cNvPr id="15" name="صورة 14"/>
                <p:cNvPicPr>
                  <a:picLocks noChangeAspect="1"/>
                </p:cNvPicPr>
                <p:nvPr/>
              </p:nvPicPr>
              <p:blipFill rotWithShape="1">
                <a:blip r:embed="rId7" cstate="print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colorTemperature colorTemp="7200"/>
                          </a14:imgEffect>
                          <a14:imgEffect>
                            <a14:saturation sat="2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0384" t="35322" r="10040" b="20099"/>
                <a:stretch/>
              </p:blipFill>
              <p:spPr>
                <a:xfrm>
                  <a:off x="9437218" y="3606811"/>
                  <a:ext cx="2337686" cy="2720314"/>
                </a:xfrm>
                <a:prstGeom prst="rect">
                  <a:avLst/>
                </a:prstGeom>
              </p:spPr>
            </p:pic>
            <p:sp>
              <p:nvSpPr>
                <p:cNvPr id="16" name="مستطيل 15"/>
                <p:cNvSpPr/>
                <p:nvPr/>
              </p:nvSpPr>
              <p:spPr>
                <a:xfrm>
                  <a:off x="9437218" y="3606811"/>
                  <a:ext cx="2337687" cy="2688864"/>
                </a:xfrm>
                <a:prstGeom prst="rect">
                  <a:avLst/>
                </a:prstGeom>
                <a:noFill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11" name="رابط مستقيم 10"/>
            <p:cNvCxnSpPr/>
            <p:nvPr/>
          </p:nvCxnSpPr>
          <p:spPr>
            <a:xfrm flipV="1">
              <a:off x="3693695" y="6653464"/>
              <a:ext cx="469231" cy="24062"/>
            </a:xfrm>
            <a:prstGeom prst="line">
              <a:avLst/>
            </a:prstGeom>
            <a:ln w="76200">
              <a:solidFill>
                <a:srgbClr val="FFFF00"/>
              </a:solidFill>
              <a:prstDash val="sysDash"/>
            </a:ln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شكل حر 2"/>
            <p:cNvSpPr/>
            <p:nvPr/>
          </p:nvSpPr>
          <p:spPr>
            <a:xfrm>
              <a:off x="3828197" y="2286000"/>
              <a:ext cx="1699146" cy="1057701"/>
            </a:xfrm>
            <a:custGeom>
              <a:avLst/>
              <a:gdLst>
                <a:gd name="connsiteX0" fmla="*/ 1699146 w 1699146"/>
                <a:gd name="connsiteY0" fmla="*/ 0 h 1057701"/>
                <a:gd name="connsiteX1" fmla="*/ 1398896 w 1699146"/>
                <a:gd name="connsiteY1" fmla="*/ 375313 h 1057701"/>
                <a:gd name="connsiteX2" fmla="*/ 928048 w 1699146"/>
                <a:gd name="connsiteY2" fmla="*/ 702860 h 1057701"/>
                <a:gd name="connsiteX3" fmla="*/ 0 w 1699146"/>
                <a:gd name="connsiteY3" fmla="*/ 1057701 h 1057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9146" h="1057701">
                  <a:moveTo>
                    <a:pt x="1699146" y="0"/>
                  </a:moveTo>
                  <a:lnTo>
                    <a:pt x="1398896" y="375313"/>
                  </a:lnTo>
                  <a:lnTo>
                    <a:pt x="928048" y="702860"/>
                  </a:lnTo>
                  <a:lnTo>
                    <a:pt x="0" y="1057701"/>
                  </a:lnTo>
                </a:path>
              </a:pathLst>
            </a:custGeom>
            <a:ln>
              <a:prstDash val="sys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شكل حر 5"/>
            <p:cNvSpPr/>
            <p:nvPr/>
          </p:nvSpPr>
          <p:spPr>
            <a:xfrm>
              <a:off x="4708478" y="3002507"/>
              <a:ext cx="416256" cy="2190466"/>
            </a:xfrm>
            <a:custGeom>
              <a:avLst/>
              <a:gdLst>
                <a:gd name="connsiteX0" fmla="*/ 0 w 416256"/>
                <a:gd name="connsiteY0" fmla="*/ 0 h 2190466"/>
                <a:gd name="connsiteX1" fmla="*/ 6823 w 416256"/>
                <a:gd name="connsiteY1" fmla="*/ 143302 h 2190466"/>
                <a:gd name="connsiteX2" fmla="*/ 68238 w 416256"/>
                <a:gd name="connsiteY2" fmla="*/ 402609 h 2190466"/>
                <a:gd name="connsiteX3" fmla="*/ 109182 w 416256"/>
                <a:gd name="connsiteY3" fmla="*/ 614150 h 2190466"/>
                <a:gd name="connsiteX4" fmla="*/ 375313 w 416256"/>
                <a:gd name="connsiteY4" fmla="*/ 982639 h 2190466"/>
                <a:gd name="connsiteX5" fmla="*/ 416256 w 416256"/>
                <a:gd name="connsiteY5" fmla="*/ 1057702 h 2190466"/>
                <a:gd name="connsiteX6" fmla="*/ 238835 w 416256"/>
                <a:gd name="connsiteY6" fmla="*/ 2060812 h 2190466"/>
                <a:gd name="connsiteX7" fmla="*/ 218364 w 416256"/>
                <a:gd name="connsiteY7" fmla="*/ 2190466 h 2190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6256" h="2190466">
                  <a:moveTo>
                    <a:pt x="0" y="0"/>
                  </a:moveTo>
                  <a:lnTo>
                    <a:pt x="6823" y="143302"/>
                  </a:lnTo>
                  <a:lnTo>
                    <a:pt x="68238" y="402609"/>
                  </a:lnTo>
                  <a:lnTo>
                    <a:pt x="109182" y="614150"/>
                  </a:lnTo>
                  <a:lnTo>
                    <a:pt x="375313" y="982639"/>
                  </a:lnTo>
                  <a:lnTo>
                    <a:pt x="416256" y="1057702"/>
                  </a:lnTo>
                  <a:lnTo>
                    <a:pt x="238835" y="2060812"/>
                  </a:lnTo>
                  <a:lnTo>
                    <a:pt x="218364" y="2190466"/>
                  </a:lnTo>
                </a:path>
              </a:pathLst>
            </a:custGeom>
            <a:ln>
              <a:prstDash val="sys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شكل حر 1"/>
            <p:cNvSpPr/>
            <p:nvPr/>
          </p:nvSpPr>
          <p:spPr>
            <a:xfrm>
              <a:off x="244549" y="1180214"/>
              <a:ext cx="8420986" cy="3710763"/>
            </a:xfrm>
            <a:custGeom>
              <a:avLst/>
              <a:gdLst>
                <a:gd name="connsiteX0" fmla="*/ 7857460 w 8420986"/>
                <a:gd name="connsiteY0" fmla="*/ 1648046 h 3710763"/>
                <a:gd name="connsiteX1" fmla="*/ 7740502 w 8420986"/>
                <a:gd name="connsiteY1" fmla="*/ 1711842 h 3710763"/>
                <a:gd name="connsiteX2" fmla="*/ 7464056 w 8420986"/>
                <a:gd name="connsiteY2" fmla="*/ 1701209 h 3710763"/>
                <a:gd name="connsiteX3" fmla="*/ 7176977 w 8420986"/>
                <a:gd name="connsiteY3" fmla="*/ 1796902 h 3710763"/>
                <a:gd name="connsiteX4" fmla="*/ 7060018 w 8420986"/>
                <a:gd name="connsiteY4" fmla="*/ 1807535 h 3710763"/>
                <a:gd name="connsiteX5" fmla="*/ 6687879 w 8420986"/>
                <a:gd name="connsiteY5" fmla="*/ 1573619 h 3710763"/>
                <a:gd name="connsiteX6" fmla="*/ 6230679 w 8420986"/>
                <a:gd name="connsiteY6" fmla="*/ 1318437 h 3710763"/>
                <a:gd name="connsiteX7" fmla="*/ 5550195 w 8420986"/>
                <a:gd name="connsiteY7" fmla="*/ 1158949 h 3710763"/>
                <a:gd name="connsiteX8" fmla="*/ 4582632 w 8420986"/>
                <a:gd name="connsiteY8" fmla="*/ 882502 h 3710763"/>
                <a:gd name="connsiteX9" fmla="*/ 3817088 w 8420986"/>
                <a:gd name="connsiteY9" fmla="*/ 542260 h 3710763"/>
                <a:gd name="connsiteX10" fmla="*/ 3359888 w 8420986"/>
                <a:gd name="connsiteY10" fmla="*/ 138223 h 3710763"/>
                <a:gd name="connsiteX11" fmla="*/ 2955851 w 8420986"/>
                <a:gd name="connsiteY11" fmla="*/ 106326 h 3710763"/>
                <a:gd name="connsiteX12" fmla="*/ 1945758 w 8420986"/>
                <a:gd name="connsiteY12" fmla="*/ 0 h 3710763"/>
                <a:gd name="connsiteX13" fmla="*/ 1488558 w 8420986"/>
                <a:gd name="connsiteY13" fmla="*/ 170121 h 3710763"/>
                <a:gd name="connsiteX14" fmla="*/ 1318437 w 8420986"/>
                <a:gd name="connsiteY14" fmla="*/ 138223 h 3710763"/>
                <a:gd name="connsiteX15" fmla="*/ 1201479 w 8420986"/>
                <a:gd name="connsiteY15" fmla="*/ 393405 h 3710763"/>
                <a:gd name="connsiteX16" fmla="*/ 956930 w 8420986"/>
                <a:gd name="connsiteY16" fmla="*/ 478465 h 3710763"/>
                <a:gd name="connsiteX17" fmla="*/ 489098 w 8420986"/>
                <a:gd name="connsiteY17" fmla="*/ 265814 h 3710763"/>
                <a:gd name="connsiteX18" fmla="*/ 265814 w 8420986"/>
                <a:gd name="connsiteY18" fmla="*/ 63795 h 3710763"/>
                <a:gd name="connsiteX19" fmla="*/ 53163 w 8420986"/>
                <a:gd name="connsiteY19" fmla="*/ 138223 h 3710763"/>
                <a:gd name="connsiteX20" fmla="*/ 233916 w 8420986"/>
                <a:gd name="connsiteY20" fmla="*/ 584791 h 3710763"/>
                <a:gd name="connsiteX21" fmla="*/ 318977 w 8420986"/>
                <a:gd name="connsiteY21" fmla="*/ 616688 h 3710763"/>
                <a:gd name="connsiteX22" fmla="*/ 350874 w 8420986"/>
                <a:gd name="connsiteY22" fmla="*/ 765544 h 3710763"/>
                <a:gd name="connsiteX23" fmla="*/ 0 w 8420986"/>
                <a:gd name="connsiteY23" fmla="*/ 1265274 h 3710763"/>
                <a:gd name="connsiteX24" fmla="*/ 233916 w 8420986"/>
                <a:gd name="connsiteY24" fmla="*/ 1424763 h 3710763"/>
                <a:gd name="connsiteX25" fmla="*/ 2083981 w 8420986"/>
                <a:gd name="connsiteY25" fmla="*/ 1935126 h 3710763"/>
                <a:gd name="connsiteX26" fmla="*/ 2764465 w 8420986"/>
                <a:gd name="connsiteY26" fmla="*/ 2158409 h 3710763"/>
                <a:gd name="connsiteX27" fmla="*/ 3572539 w 8420986"/>
                <a:gd name="connsiteY27" fmla="*/ 2179674 h 3710763"/>
                <a:gd name="connsiteX28" fmla="*/ 3646967 w 8420986"/>
                <a:gd name="connsiteY28" fmla="*/ 2488019 h 3710763"/>
                <a:gd name="connsiteX29" fmla="*/ 3763925 w 8420986"/>
                <a:gd name="connsiteY29" fmla="*/ 2785730 h 3710763"/>
                <a:gd name="connsiteX30" fmla="*/ 4093535 w 8420986"/>
                <a:gd name="connsiteY30" fmla="*/ 2923953 h 3710763"/>
                <a:gd name="connsiteX31" fmla="*/ 4295553 w 8420986"/>
                <a:gd name="connsiteY31" fmla="*/ 2923953 h 3710763"/>
                <a:gd name="connsiteX32" fmla="*/ 4890977 w 8420986"/>
                <a:gd name="connsiteY32" fmla="*/ 2817628 h 3710763"/>
                <a:gd name="connsiteX33" fmla="*/ 5911702 w 8420986"/>
                <a:gd name="connsiteY33" fmla="*/ 3370521 h 3710763"/>
                <a:gd name="connsiteX34" fmla="*/ 6634716 w 8420986"/>
                <a:gd name="connsiteY34" fmla="*/ 3540642 h 3710763"/>
                <a:gd name="connsiteX35" fmla="*/ 7793665 w 8420986"/>
                <a:gd name="connsiteY35" fmla="*/ 3583172 h 3710763"/>
                <a:gd name="connsiteX36" fmla="*/ 7804298 w 8420986"/>
                <a:gd name="connsiteY36" fmla="*/ 3264195 h 3710763"/>
                <a:gd name="connsiteX37" fmla="*/ 7985051 w 8420986"/>
                <a:gd name="connsiteY37" fmla="*/ 3221665 h 3710763"/>
                <a:gd name="connsiteX38" fmla="*/ 8112642 w 8420986"/>
                <a:gd name="connsiteY38" fmla="*/ 3434316 h 3710763"/>
                <a:gd name="connsiteX39" fmla="*/ 8059479 w 8420986"/>
                <a:gd name="connsiteY39" fmla="*/ 3625702 h 3710763"/>
                <a:gd name="connsiteX40" fmla="*/ 8144539 w 8420986"/>
                <a:gd name="connsiteY40" fmla="*/ 3710763 h 3710763"/>
                <a:gd name="connsiteX41" fmla="*/ 8378456 w 8420986"/>
                <a:gd name="connsiteY41" fmla="*/ 3221665 h 3710763"/>
                <a:gd name="connsiteX42" fmla="*/ 8420986 w 8420986"/>
                <a:gd name="connsiteY42" fmla="*/ 2913321 h 3710763"/>
                <a:gd name="connsiteX43" fmla="*/ 8410353 w 8420986"/>
                <a:gd name="connsiteY43" fmla="*/ 2626242 h 3710763"/>
                <a:gd name="connsiteX44" fmla="*/ 8187070 w 8420986"/>
                <a:gd name="connsiteY44" fmla="*/ 2275367 h 3710763"/>
                <a:gd name="connsiteX45" fmla="*/ 8282763 w 8420986"/>
                <a:gd name="connsiteY45" fmla="*/ 1945758 h 3710763"/>
                <a:gd name="connsiteX46" fmla="*/ 8176437 w 8420986"/>
                <a:gd name="connsiteY46" fmla="*/ 1860698 h 3710763"/>
                <a:gd name="connsiteX47" fmla="*/ 8027581 w 8420986"/>
                <a:gd name="connsiteY47" fmla="*/ 1818167 h 3710763"/>
                <a:gd name="connsiteX48" fmla="*/ 7857460 w 8420986"/>
                <a:gd name="connsiteY48" fmla="*/ 1648046 h 371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8420986" h="3710763">
                  <a:moveTo>
                    <a:pt x="7857460" y="1648046"/>
                  </a:moveTo>
                  <a:lnTo>
                    <a:pt x="7740502" y="1711842"/>
                  </a:lnTo>
                  <a:lnTo>
                    <a:pt x="7464056" y="1701209"/>
                  </a:lnTo>
                  <a:lnTo>
                    <a:pt x="7176977" y="1796902"/>
                  </a:lnTo>
                  <a:lnTo>
                    <a:pt x="7060018" y="1807535"/>
                  </a:lnTo>
                  <a:lnTo>
                    <a:pt x="6687879" y="1573619"/>
                  </a:lnTo>
                  <a:lnTo>
                    <a:pt x="6230679" y="1318437"/>
                  </a:lnTo>
                  <a:lnTo>
                    <a:pt x="5550195" y="1158949"/>
                  </a:lnTo>
                  <a:lnTo>
                    <a:pt x="4582632" y="882502"/>
                  </a:lnTo>
                  <a:lnTo>
                    <a:pt x="3817088" y="542260"/>
                  </a:lnTo>
                  <a:lnTo>
                    <a:pt x="3359888" y="138223"/>
                  </a:lnTo>
                  <a:lnTo>
                    <a:pt x="2955851" y="106326"/>
                  </a:lnTo>
                  <a:lnTo>
                    <a:pt x="1945758" y="0"/>
                  </a:lnTo>
                  <a:lnTo>
                    <a:pt x="1488558" y="170121"/>
                  </a:lnTo>
                  <a:lnTo>
                    <a:pt x="1318437" y="138223"/>
                  </a:lnTo>
                  <a:lnTo>
                    <a:pt x="1201479" y="393405"/>
                  </a:lnTo>
                  <a:lnTo>
                    <a:pt x="956930" y="478465"/>
                  </a:lnTo>
                  <a:lnTo>
                    <a:pt x="489098" y="265814"/>
                  </a:lnTo>
                  <a:lnTo>
                    <a:pt x="265814" y="63795"/>
                  </a:lnTo>
                  <a:lnTo>
                    <a:pt x="53163" y="138223"/>
                  </a:lnTo>
                  <a:lnTo>
                    <a:pt x="233916" y="584791"/>
                  </a:lnTo>
                  <a:lnTo>
                    <a:pt x="318977" y="616688"/>
                  </a:lnTo>
                  <a:lnTo>
                    <a:pt x="350874" y="765544"/>
                  </a:lnTo>
                  <a:lnTo>
                    <a:pt x="0" y="1265274"/>
                  </a:lnTo>
                  <a:lnTo>
                    <a:pt x="233916" y="1424763"/>
                  </a:lnTo>
                  <a:lnTo>
                    <a:pt x="2083981" y="1935126"/>
                  </a:lnTo>
                  <a:lnTo>
                    <a:pt x="2764465" y="2158409"/>
                  </a:lnTo>
                  <a:lnTo>
                    <a:pt x="3572539" y="2179674"/>
                  </a:lnTo>
                  <a:lnTo>
                    <a:pt x="3646967" y="2488019"/>
                  </a:lnTo>
                  <a:lnTo>
                    <a:pt x="3763925" y="2785730"/>
                  </a:lnTo>
                  <a:lnTo>
                    <a:pt x="4093535" y="2923953"/>
                  </a:lnTo>
                  <a:lnTo>
                    <a:pt x="4295553" y="2923953"/>
                  </a:lnTo>
                  <a:lnTo>
                    <a:pt x="4890977" y="2817628"/>
                  </a:lnTo>
                  <a:lnTo>
                    <a:pt x="5911702" y="3370521"/>
                  </a:lnTo>
                  <a:lnTo>
                    <a:pt x="6634716" y="3540642"/>
                  </a:lnTo>
                  <a:lnTo>
                    <a:pt x="7793665" y="3583172"/>
                  </a:lnTo>
                  <a:lnTo>
                    <a:pt x="7804298" y="3264195"/>
                  </a:lnTo>
                  <a:lnTo>
                    <a:pt x="7985051" y="3221665"/>
                  </a:lnTo>
                  <a:lnTo>
                    <a:pt x="8112642" y="3434316"/>
                  </a:lnTo>
                  <a:lnTo>
                    <a:pt x="8059479" y="3625702"/>
                  </a:lnTo>
                  <a:lnTo>
                    <a:pt x="8144539" y="3710763"/>
                  </a:lnTo>
                  <a:lnTo>
                    <a:pt x="8378456" y="3221665"/>
                  </a:lnTo>
                  <a:lnTo>
                    <a:pt x="8420986" y="2913321"/>
                  </a:lnTo>
                  <a:lnTo>
                    <a:pt x="8410353" y="2626242"/>
                  </a:lnTo>
                  <a:lnTo>
                    <a:pt x="8187070" y="2275367"/>
                  </a:lnTo>
                  <a:lnTo>
                    <a:pt x="8282763" y="1945758"/>
                  </a:lnTo>
                  <a:lnTo>
                    <a:pt x="8176437" y="1860698"/>
                  </a:lnTo>
                  <a:lnTo>
                    <a:pt x="8027581" y="1818167"/>
                  </a:lnTo>
                  <a:lnTo>
                    <a:pt x="7857460" y="1648046"/>
                  </a:lnTo>
                  <a:close/>
                </a:path>
              </a:pathLst>
            </a:custGeom>
            <a:noFill/>
            <a:ln w="76200">
              <a:solidFill>
                <a:srgbClr val="FFFF00"/>
              </a:solidFill>
              <a:prstDash val="dash"/>
            </a:ln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شكل حر 11"/>
            <p:cNvSpPr/>
            <p:nvPr/>
          </p:nvSpPr>
          <p:spPr>
            <a:xfrm>
              <a:off x="4752753" y="5114260"/>
              <a:ext cx="191387" cy="1286540"/>
            </a:xfrm>
            <a:custGeom>
              <a:avLst/>
              <a:gdLst>
                <a:gd name="connsiteX0" fmla="*/ 0 w 191387"/>
                <a:gd name="connsiteY0" fmla="*/ 1286540 h 1286540"/>
                <a:gd name="connsiteX1" fmla="*/ 191387 w 191387"/>
                <a:gd name="connsiteY1" fmla="*/ 0 h 128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1387" h="1286540">
                  <a:moveTo>
                    <a:pt x="0" y="1286540"/>
                  </a:moveTo>
                  <a:lnTo>
                    <a:pt x="191387" y="0"/>
                  </a:lnTo>
                </a:path>
              </a:pathLst>
            </a:custGeom>
            <a:ln>
              <a:prstDash val="sys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3826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951018" y="2827239"/>
            <a:ext cx="4195379" cy="707886"/>
          </a:xfrm>
          <a:prstGeom prst="rect">
            <a:avLst/>
          </a:prstGeom>
          <a:solidFill>
            <a:schemeClr val="lt1">
              <a:alpha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JO" sz="4000" b="1" dirty="0" smtClean="0"/>
              <a:t>مبررات اختيار المشروع</a:t>
            </a:r>
            <a:endParaRPr lang="en-US" sz="4000" dirty="0"/>
          </a:p>
        </p:txBody>
      </p:sp>
      <p:sp>
        <p:nvSpPr>
          <p:cNvPr id="3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5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964" y="66630"/>
            <a:ext cx="8771142" cy="6791370"/>
          </a:xfrm>
          <a:prstGeom prst="rect">
            <a:avLst/>
          </a:prstGeom>
        </p:spPr>
      </p:pic>
      <p:grpSp>
        <p:nvGrpSpPr>
          <p:cNvPr id="4" name="مجموعة 3"/>
          <p:cNvGrpSpPr/>
          <p:nvPr/>
        </p:nvGrpSpPr>
        <p:grpSpPr>
          <a:xfrm>
            <a:off x="5585526" y="721723"/>
            <a:ext cx="4899546" cy="5213444"/>
            <a:chOff x="5561463" y="655093"/>
            <a:chExt cx="4899546" cy="5213444"/>
          </a:xfrm>
        </p:grpSpPr>
        <p:sp>
          <p:nvSpPr>
            <p:cNvPr id="5" name="شكل حر 4"/>
            <p:cNvSpPr/>
            <p:nvPr/>
          </p:nvSpPr>
          <p:spPr>
            <a:xfrm>
              <a:off x="5561463" y="655093"/>
              <a:ext cx="1132764" cy="586853"/>
            </a:xfrm>
            <a:custGeom>
              <a:avLst/>
              <a:gdLst>
                <a:gd name="connsiteX0" fmla="*/ 1057701 w 1132764"/>
                <a:gd name="connsiteY0" fmla="*/ 218364 h 586853"/>
                <a:gd name="connsiteX1" fmla="*/ 893928 w 1132764"/>
                <a:gd name="connsiteY1" fmla="*/ 184244 h 586853"/>
                <a:gd name="connsiteX2" fmla="*/ 798394 w 1132764"/>
                <a:gd name="connsiteY2" fmla="*/ 238835 h 586853"/>
                <a:gd name="connsiteX3" fmla="*/ 525438 w 1132764"/>
                <a:gd name="connsiteY3" fmla="*/ 204716 h 586853"/>
                <a:gd name="connsiteX4" fmla="*/ 266131 w 1132764"/>
                <a:gd name="connsiteY4" fmla="*/ 27295 h 586853"/>
                <a:gd name="connsiteX5" fmla="*/ 95534 w 1132764"/>
                <a:gd name="connsiteY5" fmla="*/ 0 h 586853"/>
                <a:gd name="connsiteX6" fmla="*/ 13647 w 1132764"/>
                <a:gd name="connsiteY6" fmla="*/ 47767 h 586853"/>
                <a:gd name="connsiteX7" fmla="*/ 0 w 1132764"/>
                <a:gd name="connsiteY7" fmla="*/ 163773 h 586853"/>
                <a:gd name="connsiteX8" fmla="*/ 191068 w 1132764"/>
                <a:gd name="connsiteY8" fmla="*/ 436728 h 586853"/>
                <a:gd name="connsiteX9" fmla="*/ 382137 w 1132764"/>
                <a:gd name="connsiteY9" fmla="*/ 511791 h 586853"/>
                <a:gd name="connsiteX10" fmla="*/ 539086 w 1132764"/>
                <a:gd name="connsiteY10" fmla="*/ 586853 h 586853"/>
                <a:gd name="connsiteX11" fmla="*/ 1125940 w 1132764"/>
                <a:gd name="connsiteY11" fmla="*/ 504967 h 586853"/>
                <a:gd name="connsiteX12" fmla="*/ 1132764 w 1132764"/>
                <a:gd name="connsiteY12" fmla="*/ 395785 h 586853"/>
                <a:gd name="connsiteX13" fmla="*/ 1057701 w 1132764"/>
                <a:gd name="connsiteY13" fmla="*/ 218364 h 586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32764" h="586853">
                  <a:moveTo>
                    <a:pt x="1057701" y="218364"/>
                  </a:moveTo>
                  <a:lnTo>
                    <a:pt x="893928" y="184244"/>
                  </a:lnTo>
                  <a:lnTo>
                    <a:pt x="798394" y="238835"/>
                  </a:lnTo>
                  <a:lnTo>
                    <a:pt x="525438" y="204716"/>
                  </a:lnTo>
                  <a:lnTo>
                    <a:pt x="266131" y="27295"/>
                  </a:lnTo>
                  <a:lnTo>
                    <a:pt x="95534" y="0"/>
                  </a:lnTo>
                  <a:lnTo>
                    <a:pt x="13647" y="47767"/>
                  </a:lnTo>
                  <a:lnTo>
                    <a:pt x="0" y="163773"/>
                  </a:lnTo>
                  <a:lnTo>
                    <a:pt x="191068" y="436728"/>
                  </a:lnTo>
                  <a:lnTo>
                    <a:pt x="382137" y="511791"/>
                  </a:lnTo>
                  <a:lnTo>
                    <a:pt x="539086" y="586853"/>
                  </a:lnTo>
                  <a:lnTo>
                    <a:pt x="1125940" y="504967"/>
                  </a:lnTo>
                  <a:lnTo>
                    <a:pt x="1132764" y="395785"/>
                  </a:lnTo>
                  <a:lnTo>
                    <a:pt x="1057701" y="218364"/>
                  </a:lnTo>
                  <a:close/>
                </a:path>
              </a:pathLst>
            </a:custGeom>
            <a:noFill/>
            <a:ln w="38100">
              <a:solidFill>
                <a:srgbClr val="FFFF00"/>
              </a:solidFill>
              <a:prstDash val="sysDot"/>
            </a:ln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مستطيل 5"/>
            <p:cNvSpPr/>
            <p:nvPr/>
          </p:nvSpPr>
          <p:spPr>
            <a:xfrm>
              <a:off x="10133463" y="5691116"/>
              <a:ext cx="327546" cy="177421"/>
            </a:xfrm>
            <a:prstGeom prst="rect">
              <a:avLst/>
            </a:prstGeom>
            <a:noFill/>
            <a:ln>
              <a:solidFill>
                <a:srgbClr val="FFFF00"/>
              </a:solidFill>
              <a:prstDash val="sysDash"/>
            </a:ln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مستطيل 6"/>
          <p:cNvSpPr/>
          <p:nvPr/>
        </p:nvSpPr>
        <p:spPr>
          <a:xfrm>
            <a:off x="3232483" y="6313231"/>
            <a:ext cx="5502443" cy="30777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S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الخطة </a:t>
            </a:r>
            <a:r>
              <a:rPr lang="ar-SA" sz="1400" b="1" dirty="0">
                <a:latin typeface="Arial" panose="020B0604020202020204" pitchFamily="34" charset="0"/>
                <a:cs typeface="Arial" panose="020B0604020202020204" pitchFamily="34" charset="0"/>
              </a:rPr>
              <a:t>التنموية المكانية الاستراتيجية لمحافظة طوباس والاغوار الشمالية (2016_2022).</a:t>
            </a:r>
          </a:p>
        </p:txBody>
      </p:sp>
      <p:grpSp>
        <p:nvGrpSpPr>
          <p:cNvPr id="9" name="مجموعة 8"/>
          <p:cNvGrpSpPr/>
          <p:nvPr/>
        </p:nvGrpSpPr>
        <p:grpSpPr>
          <a:xfrm>
            <a:off x="1713858" y="0"/>
            <a:ext cx="9052310" cy="6858000"/>
            <a:chOff x="36129016" y="-5796458"/>
            <a:chExt cx="9052310" cy="6858000"/>
          </a:xfrm>
        </p:grpSpPr>
        <p:pic>
          <p:nvPicPr>
            <p:cNvPr id="10" name="صورة 9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29017" y="-5796458"/>
              <a:ext cx="9052309" cy="6858000"/>
            </a:xfrm>
            <a:prstGeom prst="rect">
              <a:avLst/>
            </a:prstGeom>
          </p:spPr>
        </p:pic>
        <p:sp>
          <p:nvSpPr>
            <p:cNvPr id="11" name="مستطيل 10"/>
            <p:cNvSpPr/>
            <p:nvPr/>
          </p:nvSpPr>
          <p:spPr>
            <a:xfrm>
              <a:off x="36129016" y="-5796458"/>
              <a:ext cx="9052309" cy="6791370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شكل حر 11"/>
          <p:cNvSpPr/>
          <p:nvPr/>
        </p:nvSpPr>
        <p:spPr>
          <a:xfrm>
            <a:off x="4932436" y="2697314"/>
            <a:ext cx="3282950" cy="1778000"/>
          </a:xfrm>
          <a:custGeom>
            <a:avLst/>
            <a:gdLst>
              <a:gd name="connsiteX0" fmla="*/ 0 w 3282950"/>
              <a:gd name="connsiteY0" fmla="*/ 0 h 1778000"/>
              <a:gd name="connsiteX1" fmla="*/ 101600 w 3282950"/>
              <a:gd name="connsiteY1" fmla="*/ 25400 h 1778000"/>
              <a:gd name="connsiteX2" fmla="*/ 463550 w 3282950"/>
              <a:gd name="connsiteY2" fmla="*/ 285750 h 1778000"/>
              <a:gd name="connsiteX3" fmla="*/ 501650 w 3282950"/>
              <a:gd name="connsiteY3" fmla="*/ 355600 h 1778000"/>
              <a:gd name="connsiteX4" fmla="*/ 539750 w 3282950"/>
              <a:gd name="connsiteY4" fmla="*/ 393700 h 1778000"/>
              <a:gd name="connsiteX5" fmla="*/ 558800 w 3282950"/>
              <a:gd name="connsiteY5" fmla="*/ 482600 h 1778000"/>
              <a:gd name="connsiteX6" fmla="*/ 571500 w 3282950"/>
              <a:gd name="connsiteY6" fmla="*/ 609600 h 1778000"/>
              <a:gd name="connsiteX7" fmla="*/ 762000 w 3282950"/>
              <a:gd name="connsiteY7" fmla="*/ 717550 h 1778000"/>
              <a:gd name="connsiteX8" fmla="*/ 1111250 w 3282950"/>
              <a:gd name="connsiteY8" fmla="*/ 838200 h 1778000"/>
              <a:gd name="connsiteX9" fmla="*/ 1530350 w 3282950"/>
              <a:gd name="connsiteY9" fmla="*/ 1022350 h 1778000"/>
              <a:gd name="connsiteX10" fmla="*/ 1822450 w 3282950"/>
              <a:gd name="connsiteY10" fmla="*/ 1174750 h 1778000"/>
              <a:gd name="connsiteX11" fmla="*/ 2139950 w 3282950"/>
              <a:gd name="connsiteY11" fmla="*/ 1352550 h 1778000"/>
              <a:gd name="connsiteX12" fmla="*/ 2311400 w 3282950"/>
              <a:gd name="connsiteY12" fmla="*/ 1409700 h 1778000"/>
              <a:gd name="connsiteX13" fmla="*/ 2641600 w 3282950"/>
              <a:gd name="connsiteY13" fmla="*/ 1758950 h 1778000"/>
              <a:gd name="connsiteX14" fmla="*/ 2667000 w 3282950"/>
              <a:gd name="connsiteY14" fmla="*/ 1778000 h 1778000"/>
              <a:gd name="connsiteX15" fmla="*/ 2851150 w 3282950"/>
              <a:gd name="connsiteY15" fmla="*/ 1574800 h 1778000"/>
              <a:gd name="connsiteX16" fmla="*/ 3022600 w 3282950"/>
              <a:gd name="connsiteY16" fmla="*/ 1352550 h 1778000"/>
              <a:gd name="connsiteX17" fmla="*/ 3041650 w 3282950"/>
              <a:gd name="connsiteY17" fmla="*/ 1168400 h 1778000"/>
              <a:gd name="connsiteX18" fmla="*/ 3086100 w 3282950"/>
              <a:gd name="connsiteY18" fmla="*/ 1117600 h 1778000"/>
              <a:gd name="connsiteX19" fmla="*/ 3282950 w 3282950"/>
              <a:gd name="connsiteY19" fmla="*/ 1016000 h 17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282950" h="1778000">
                <a:moveTo>
                  <a:pt x="0" y="0"/>
                </a:moveTo>
                <a:lnTo>
                  <a:pt x="101600" y="25400"/>
                </a:lnTo>
                <a:lnTo>
                  <a:pt x="463550" y="285750"/>
                </a:lnTo>
                <a:lnTo>
                  <a:pt x="501650" y="355600"/>
                </a:lnTo>
                <a:lnTo>
                  <a:pt x="539750" y="393700"/>
                </a:lnTo>
                <a:lnTo>
                  <a:pt x="558800" y="482600"/>
                </a:lnTo>
                <a:lnTo>
                  <a:pt x="571500" y="609600"/>
                </a:lnTo>
                <a:lnTo>
                  <a:pt x="762000" y="717550"/>
                </a:lnTo>
                <a:lnTo>
                  <a:pt x="1111250" y="838200"/>
                </a:lnTo>
                <a:lnTo>
                  <a:pt x="1530350" y="1022350"/>
                </a:lnTo>
                <a:lnTo>
                  <a:pt x="1822450" y="1174750"/>
                </a:lnTo>
                <a:lnTo>
                  <a:pt x="2139950" y="1352550"/>
                </a:lnTo>
                <a:lnTo>
                  <a:pt x="2311400" y="1409700"/>
                </a:lnTo>
                <a:lnTo>
                  <a:pt x="2641600" y="1758950"/>
                </a:lnTo>
                <a:lnTo>
                  <a:pt x="2667000" y="1778000"/>
                </a:lnTo>
                <a:lnTo>
                  <a:pt x="2851150" y="1574800"/>
                </a:lnTo>
                <a:lnTo>
                  <a:pt x="3022600" y="1352550"/>
                </a:lnTo>
                <a:lnTo>
                  <a:pt x="3041650" y="1168400"/>
                </a:lnTo>
                <a:lnTo>
                  <a:pt x="3086100" y="1117600"/>
                </a:lnTo>
                <a:lnTo>
                  <a:pt x="3282950" y="1016000"/>
                </a:lnTo>
              </a:path>
            </a:pathLst>
          </a:custGeom>
          <a:noFill/>
          <a:ln w="76200">
            <a:solidFill>
              <a:srgbClr val="FFFF00"/>
            </a:solidFill>
            <a:prstDash val="sysDash"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مجموعة 12"/>
          <p:cNvGrpSpPr/>
          <p:nvPr/>
        </p:nvGrpSpPr>
        <p:grpSpPr>
          <a:xfrm>
            <a:off x="3421617" y="1963669"/>
            <a:ext cx="6304587" cy="2683726"/>
            <a:chOff x="3375025" y="1953905"/>
            <a:chExt cx="6304587" cy="2683726"/>
          </a:xfrm>
        </p:grpSpPr>
        <p:grpSp>
          <p:nvGrpSpPr>
            <p:cNvPr id="14" name="مجموعة 13"/>
            <p:cNvGrpSpPr/>
            <p:nvPr/>
          </p:nvGrpSpPr>
          <p:grpSpPr>
            <a:xfrm>
              <a:off x="3375025" y="1953905"/>
              <a:ext cx="6304587" cy="2683726"/>
              <a:chOff x="10825113" y="56866"/>
              <a:chExt cx="6304587" cy="2683726"/>
            </a:xfrm>
          </p:grpSpPr>
          <p:sp>
            <p:nvSpPr>
              <p:cNvPr id="19" name="شكل بيضاوي 18"/>
              <p:cNvSpPr/>
              <p:nvPr/>
            </p:nvSpPr>
            <p:spPr>
              <a:xfrm>
                <a:off x="10825113" y="56866"/>
                <a:ext cx="1276350" cy="1241946"/>
              </a:xfrm>
              <a:prstGeom prst="ellipse">
                <a:avLst/>
              </a:prstGeom>
              <a:noFill/>
              <a:ln w="76200">
                <a:solidFill>
                  <a:schemeClr val="tx1">
                    <a:lumMod val="95000"/>
                    <a:lumOff val="5000"/>
                  </a:schemeClr>
                </a:solidFill>
                <a:prstDash val="sysDash"/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شكل بيضاوي 19"/>
              <p:cNvSpPr/>
              <p:nvPr/>
            </p:nvSpPr>
            <p:spPr>
              <a:xfrm>
                <a:off x="15853350" y="961268"/>
                <a:ext cx="1276350" cy="1241946"/>
              </a:xfrm>
              <a:prstGeom prst="ellipse">
                <a:avLst/>
              </a:prstGeom>
              <a:noFill/>
              <a:ln w="76200">
                <a:solidFill>
                  <a:schemeClr val="tx1">
                    <a:lumMod val="95000"/>
                    <a:lumOff val="5000"/>
                  </a:schemeClr>
                </a:solidFill>
                <a:prstDash val="sysDash"/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شكل بيضاوي 20"/>
              <p:cNvSpPr/>
              <p:nvPr/>
            </p:nvSpPr>
            <p:spPr>
              <a:xfrm>
                <a:off x="13011551" y="1498646"/>
                <a:ext cx="1276350" cy="1241946"/>
              </a:xfrm>
              <a:prstGeom prst="ellipse">
                <a:avLst/>
              </a:prstGeom>
              <a:noFill/>
              <a:ln w="76200">
                <a:solidFill>
                  <a:schemeClr val="tx1">
                    <a:lumMod val="95000"/>
                    <a:lumOff val="5000"/>
                  </a:schemeClr>
                </a:solidFill>
                <a:prstDash val="sysDash"/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مجموعة 14"/>
            <p:cNvGrpSpPr/>
            <p:nvPr/>
          </p:nvGrpSpPr>
          <p:grpSpPr>
            <a:xfrm>
              <a:off x="4419219" y="2442311"/>
              <a:ext cx="4104578" cy="1432763"/>
              <a:chOff x="12455171" y="308135"/>
              <a:chExt cx="4066555" cy="1401163"/>
            </a:xfrm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grpSpPr>
          <p:cxnSp>
            <p:nvCxnSpPr>
              <p:cNvPr id="16" name="رابط كسهم مستقيم 15"/>
              <p:cNvCxnSpPr/>
              <p:nvPr/>
            </p:nvCxnSpPr>
            <p:spPr>
              <a:xfrm>
                <a:off x="12555819" y="308135"/>
                <a:ext cx="3965907" cy="700582"/>
              </a:xfrm>
              <a:prstGeom prst="straightConnector1">
                <a:avLst/>
              </a:prstGeom>
              <a:ln w="76200">
                <a:solidFill>
                  <a:schemeClr val="tx1">
                    <a:lumMod val="95000"/>
                    <a:lumOff val="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رابط كسهم مستقيم 16"/>
              <p:cNvCxnSpPr/>
              <p:nvPr/>
            </p:nvCxnSpPr>
            <p:spPr>
              <a:xfrm flipV="1">
                <a:off x="14723130" y="1429850"/>
                <a:ext cx="1576326" cy="279448"/>
              </a:xfrm>
              <a:prstGeom prst="straightConnector1">
                <a:avLst/>
              </a:prstGeom>
              <a:ln w="152400">
                <a:solidFill>
                  <a:schemeClr val="tx1">
                    <a:lumMod val="95000"/>
                    <a:lumOff val="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رابط كسهم مستقيم 17"/>
              <p:cNvCxnSpPr>
                <a:endCxn id="21" idx="1"/>
              </p:cNvCxnSpPr>
              <p:nvPr/>
            </p:nvCxnSpPr>
            <p:spPr>
              <a:xfrm>
                <a:off x="12455171" y="821599"/>
                <a:ext cx="1187492" cy="629340"/>
              </a:xfrm>
              <a:prstGeom prst="straightConnector1">
                <a:avLst/>
              </a:prstGeom>
              <a:ln w="152400">
                <a:solidFill>
                  <a:schemeClr val="tx1">
                    <a:lumMod val="95000"/>
                    <a:lumOff val="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1" name="صورة 30"/>
          <p:cNvPicPr>
            <a:picLocks noChangeAspect="1"/>
          </p:cNvPicPr>
          <p:nvPr/>
        </p:nvPicPr>
        <p:blipFill rotWithShape="1">
          <a:blip r:embed="rId5"/>
          <a:srcRect l="25595" t="18610" r="5490" b="10867"/>
          <a:stretch/>
        </p:blipFill>
        <p:spPr>
          <a:xfrm>
            <a:off x="1542804" y="321459"/>
            <a:ext cx="8966579" cy="51588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2" name="صورة 31"/>
          <p:cNvPicPr>
            <a:picLocks noChangeAspect="1"/>
          </p:cNvPicPr>
          <p:nvPr/>
        </p:nvPicPr>
        <p:blipFill rotWithShape="1">
          <a:blip r:embed="rId6"/>
          <a:srcRect l="35377" t="25513" r="8112" b="12546"/>
          <a:stretch/>
        </p:blipFill>
        <p:spPr>
          <a:xfrm>
            <a:off x="2114037" y="30557"/>
            <a:ext cx="8909713" cy="54905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3" name="صورة 32"/>
          <p:cNvPicPr>
            <a:picLocks noChangeAspect="1"/>
          </p:cNvPicPr>
          <p:nvPr/>
        </p:nvPicPr>
        <p:blipFill rotWithShape="1">
          <a:blip r:embed="rId7"/>
          <a:srcRect l="5245" t="11147" r="36644" b="11614"/>
          <a:stretch/>
        </p:blipFill>
        <p:spPr>
          <a:xfrm>
            <a:off x="3124286" y="473798"/>
            <a:ext cx="7560860" cy="56501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4" name="صورة 33"/>
          <p:cNvPicPr>
            <a:picLocks noChangeAspect="1"/>
          </p:cNvPicPr>
          <p:nvPr/>
        </p:nvPicPr>
        <p:blipFill rotWithShape="1">
          <a:blip r:embed="rId8"/>
          <a:srcRect l="5980" t="13013" r="36539" b="18703"/>
          <a:stretch/>
        </p:blipFill>
        <p:spPr>
          <a:xfrm>
            <a:off x="2866704" y="1161162"/>
            <a:ext cx="7478974" cy="49950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5" name="صورة 34"/>
          <p:cNvPicPr>
            <a:picLocks noChangeAspect="1"/>
          </p:cNvPicPr>
          <p:nvPr/>
        </p:nvPicPr>
        <p:blipFill rotWithShape="1">
          <a:blip r:embed="rId9"/>
          <a:srcRect l="49616" t="36521" b="8255"/>
          <a:stretch/>
        </p:blipFill>
        <p:spPr>
          <a:xfrm>
            <a:off x="640995" y="203330"/>
            <a:ext cx="10046822" cy="61911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6" name="صورة 35"/>
          <p:cNvPicPr>
            <a:picLocks noChangeAspect="1"/>
          </p:cNvPicPr>
          <p:nvPr/>
        </p:nvPicPr>
        <p:blipFill rotWithShape="1">
          <a:blip r:embed="rId10"/>
          <a:srcRect l="5561" t="8723" r="36434" b="15904"/>
          <a:stretch/>
        </p:blipFill>
        <p:spPr>
          <a:xfrm>
            <a:off x="3369738" y="542035"/>
            <a:ext cx="7547211" cy="55136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7" name="صورة 36"/>
          <p:cNvPicPr>
            <a:picLocks noChangeAspect="1"/>
          </p:cNvPicPr>
          <p:nvPr/>
        </p:nvPicPr>
        <p:blipFill rotWithShape="1">
          <a:blip r:embed="rId11"/>
          <a:srcRect l="41958" t="34095" r="15246" b="16465"/>
          <a:stretch/>
        </p:blipFill>
        <p:spPr>
          <a:xfrm>
            <a:off x="466835" y="164404"/>
            <a:ext cx="10237382" cy="664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9926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رابط مستقيم 11"/>
          <p:cNvCxnSpPr/>
          <p:nvPr/>
        </p:nvCxnSpPr>
        <p:spPr>
          <a:xfrm>
            <a:off x="8935452" y="2245895"/>
            <a:ext cx="0" cy="477663"/>
          </a:xfrm>
          <a:prstGeom prst="line">
            <a:avLst/>
          </a:prstGeom>
          <a:ln>
            <a:solidFill>
              <a:schemeClr val="dk1">
                <a:alpha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>
            <a:off x="2646947" y="2245894"/>
            <a:ext cx="0" cy="477663"/>
          </a:xfrm>
          <a:prstGeom prst="line">
            <a:avLst/>
          </a:prstGeom>
          <a:ln>
            <a:solidFill>
              <a:schemeClr val="dk1">
                <a:alpha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مستطيل 1"/>
          <p:cNvSpPr/>
          <p:nvPr/>
        </p:nvSpPr>
        <p:spPr>
          <a:xfrm>
            <a:off x="1844843" y="1142818"/>
            <a:ext cx="7892715" cy="707886"/>
          </a:xfrm>
          <a:prstGeom prst="rect">
            <a:avLst/>
          </a:prstGeom>
          <a:solidFill>
            <a:schemeClr val="lt1">
              <a:alpha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JO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YakoutLinotypeLight-Bold"/>
              </a:rPr>
              <a:t>إطار عمل التخطيط على المستوى الإقليمي</a:t>
            </a:r>
            <a:endParaRPr lang="en-US" sz="4000" dirty="0"/>
          </a:p>
        </p:txBody>
      </p:sp>
      <p:cxnSp>
        <p:nvCxnSpPr>
          <p:cNvPr id="3" name="رابط مستقيم 2"/>
          <p:cNvCxnSpPr>
            <a:stCxn id="4" idx="3"/>
            <a:endCxn id="6" idx="1"/>
          </p:cNvCxnSpPr>
          <p:nvPr/>
        </p:nvCxnSpPr>
        <p:spPr>
          <a:xfrm flipH="1" flipV="1">
            <a:off x="1460659" y="3021794"/>
            <a:ext cx="8562817" cy="1"/>
          </a:xfrm>
          <a:prstGeom prst="line">
            <a:avLst/>
          </a:prstGeom>
          <a:ln>
            <a:solidFill>
              <a:schemeClr val="dk1">
                <a:alpha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مستطيل 3"/>
          <p:cNvSpPr/>
          <p:nvPr/>
        </p:nvSpPr>
        <p:spPr>
          <a:xfrm>
            <a:off x="7241640" y="2698629"/>
            <a:ext cx="2781836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JO" b="1" dirty="0" smtClean="0"/>
              <a:t>الوضع الإقليمي ومحدداته. </a:t>
            </a:r>
            <a:r>
              <a:rPr lang="ar-JO" b="1" dirty="0"/>
              <a:t/>
            </a:r>
            <a:br>
              <a:rPr lang="ar-JO" b="1" dirty="0"/>
            </a:b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4346121" y="2717316"/>
            <a:ext cx="2781836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JO" b="1" dirty="0" smtClean="0"/>
              <a:t>نمط وهيكلية التجمعات. </a:t>
            </a:r>
            <a:r>
              <a:rPr lang="ar-JO" b="1" dirty="0"/>
              <a:t/>
            </a:r>
            <a:br>
              <a:rPr lang="ar-JO" b="1" dirty="0"/>
            </a:b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1460659" y="2698628"/>
            <a:ext cx="2771779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JO" b="1" dirty="0" smtClean="0"/>
              <a:t>استخدامات الأراضي . </a:t>
            </a:r>
            <a:r>
              <a:rPr lang="ar-JO" b="1" dirty="0"/>
              <a:t/>
            </a:r>
            <a:br>
              <a:rPr lang="ar-JO" b="1" dirty="0"/>
            </a:b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0" name="رابط مستقيم 9"/>
          <p:cNvCxnSpPr/>
          <p:nvPr/>
        </p:nvCxnSpPr>
        <p:spPr>
          <a:xfrm>
            <a:off x="2646947" y="2245895"/>
            <a:ext cx="6288505" cy="0"/>
          </a:xfrm>
          <a:prstGeom prst="line">
            <a:avLst/>
          </a:prstGeom>
          <a:ln>
            <a:solidFill>
              <a:schemeClr val="dk1">
                <a:alpha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رابط مستقيم 13"/>
          <p:cNvCxnSpPr>
            <a:stCxn id="2" idx="2"/>
          </p:cNvCxnSpPr>
          <p:nvPr/>
        </p:nvCxnSpPr>
        <p:spPr>
          <a:xfrm flipH="1">
            <a:off x="5791199" y="1850704"/>
            <a:ext cx="2" cy="85416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9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مجموعة 7"/>
          <p:cNvGrpSpPr/>
          <p:nvPr/>
        </p:nvGrpSpPr>
        <p:grpSpPr>
          <a:xfrm>
            <a:off x="3278754" y="0"/>
            <a:ext cx="8913246" cy="6870787"/>
            <a:chOff x="1658470" y="-12787"/>
            <a:chExt cx="8913246" cy="6870787"/>
          </a:xfrm>
        </p:grpSpPr>
        <p:grpSp>
          <p:nvGrpSpPr>
            <p:cNvPr id="5" name="مجموعة 4"/>
            <p:cNvGrpSpPr/>
            <p:nvPr/>
          </p:nvGrpSpPr>
          <p:grpSpPr>
            <a:xfrm>
              <a:off x="1658470" y="-12787"/>
              <a:ext cx="8913246" cy="6870787"/>
              <a:chOff x="1658470" y="-12787"/>
              <a:chExt cx="8913246" cy="6870787"/>
            </a:xfrm>
          </p:grpSpPr>
          <p:pic>
            <p:nvPicPr>
              <p:cNvPr id="3" name="صورة 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58470" y="0"/>
                <a:ext cx="8875059" cy="6858000"/>
              </a:xfrm>
              <a:prstGeom prst="rect">
                <a:avLst/>
              </a:prstGeom>
            </p:spPr>
          </p:pic>
          <p:pic>
            <p:nvPicPr>
              <p:cNvPr id="2" name="صورة 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95171" y="-12787"/>
                <a:ext cx="8876545" cy="6870787"/>
              </a:xfrm>
              <a:prstGeom prst="rect">
                <a:avLst/>
              </a:prstGeom>
            </p:spPr>
          </p:pic>
          <p:sp>
            <p:nvSpPr>
              <p:cNvPr id="4" name="مربع نص 3"/>
              <p:cNvSpPr txBox="1"/>
              <p:nvPr/>
            </p:nvSpPr>
            <p:spPr>
              <a:xfrm>
                <a:off x="4768518" y="-6394"/>
                <a:ext cx="311335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JO" sz="2000" b="1" dirty="0" smtClean="0"/>
                  <a:t>الوضع الإقليمي في منطقة التخطيط </a:t>
                </a:r>
                <a:endParaRPr lang="en-US" sz="2000" b="1" dirty="0"/>
              </a:p>
            </p:txBody>
          </p:sp>
        </p:grpSp>
        <p:sp>
          <p:nvSpPr>
            <p:cNvPr id="6" name="شكل حر 5"/>
            <p:cNvSpPr/>
            <p:nvPr/>
          </p:nvSpPr>
          <p:spPr>
            <a:xfrm>
              <a:off x="4053385" y="682388"/>
              <a:ext cx="2825087" cy="1194179"/>
            </a:xfrm>
            <a:custGeom>
              <a:avLst/>
              <a:gdLst>
                <a:gd name="connsiteX0" fmla="*/ 68239 w 2825087"/>
                <a:gd name="connsiteY0" fmla="*/ 0 h 1194179"/>
                <a:gd name="connsiteX1" fmla="*/ 20472 w 2825087"/>
                <a:gd name="connsiteY1" fmla="*/ 34119 h 1194179"/>
                <a:gd name="connsiteX2" fmla="*/ 129654 w 2825087"/>
                <a:gd name="connsiteY2" fmla="*/ 232012 h 1194179"/>
                <a:gd name="connsiteX3" fmla="*/ 0 w 2825087"/>
                <a:gd name="connsiteY3" fmla="*/ 436728 h 1194179"/>
                <a:gd name="connsiteX4" fmla="*/ 511791 w 2825087"/>
                <a:gd name="connsiteY4" fmla="*/ 586854 h 1194179"/>
                <a:gd name="connsiteX5" fmla="*/ 900752 w 2825087"/>
                <a:gd name="connsiteY5" fmla="*/ 689212 h 1194179"/>
                <a:gd name="connsiteX6" fmla="*/ 962167 w 2825087"/>
                <a:gd name="connsiteY6" fmla="*/ 709684 h 1194179"/>
                <a:gd name="connsiteX7" fmla="*/ 1194179 w 2825087"/>
                <a:gd name="connsiteY7" fmla="*/ 716508 h 1194179"/>
                <a:gd name="connsiteX8" fmla="*/ 1228299 w 2825087"/>
                <a:gd name="connsiteY8" fmla="*/ 757451 h 1194179"/>
                <a:gd name="connsiteX9" fmla="*/ 1228299 w 2825087"/>
                <a:gd name="connsiteY9" fmla="*/ 859809 h 1194179"/>
                <a:gd name="connsiteX10" fmla="*/ 1344305 w 2825087"/>
                <a:gd name="connsiteY10" fmla="*/ 955343 h 1194179"/>
                <a:gd name="connsiteX11" fmla="*/ 1487606 w 2825087"/>
                <a:gd name="connsiteY11" fmla="*/ 962167 h 1194179"/>
                <a:gd name="connsiteX12" fmla="*/ 1651379 w 2825087"/>
                <a:gd name="connsiteY12" fmla="*/ 941696 h 1194179"/>
                <a:gd name="connsiteX13" fmla="*/ 1937982 w 2825087"/>
                <a:gd name="connsiteY13" fmla="*/ 1091821 h 1194179"/>
                <a:gd name="connsiteX14" fmla="*/ 2033516 w 2825087"/>
                <a:gd name="connsiteY14" fmla="*/ 1139588 h 1194179"/>
                <a:gd name="connsiteX15" fmla="*/ 2620370 w 2825087"/>
                <a:gd name="connsiteY15" fmla="*/ 1187355 h 1194179"/>
                <a:gd name="connsiteX16" fmla="*/ 2599899 w 2825087"/>
                <a:gd name="connsiteY16" fmla="*/ 1057702 h 1194179"/>
                <a:gd name="connsiteX17" fmla="*/ 2702257 w 2825087"/>
                <a:gd name="connsiteY17" fmla="*/ 1078173 h 1194179"/>
                <a:gd name="connsiteX18" fmla="*/ 2729552 w 2825087"/>
                <a:gd name="connsiteY18" fmla="*/ 1194179 h 1194179"/>
                <a:gd name="connsiteX19" fmla="*/ 2825087 w 2825087"/>
                <a:gd name="connsiteY19" fmla="*/ 975815 h 1194179"/>
                <a:gd name="connsiteX20" fmla="*/ 2811439 w 2825087"/>
                <a:gd name="connsiteY20" fmla="*/ 832513 h 1194179"/>
                <a:gd name="connsiteX21" fmla="*/ 2797791 w 2825087"/>
                <a:gd name="connsiteY21" fmla="*/ 709684 h 1194179"/>
                <a:gd name="connsiteX22" fmla="*/ 2811439 w 2825087"/>
                <a:gd name="connsiteY22" fmla="*/ 641445 h 1194179"/>
                <a:gd name="connsiteX23" fmla="*/ 2647666 w 2825087"/>
                <a:gd name="connsiteY23" fmla="*/ 566382 h 1194179"/>
                <a:gd name="connsiteX24" fmla="*/ 2402006 w 2825087"/>
                <a:gd name="connsiteY24" fmla="*/ 620973 h 1194179"/>
                <a:gd name="connsiteX25" fmla="*/ 2183642 w 2825087"/>
                <a:gd name="connsiteY25" fmla="*/ 457200 h 1194179"/>
                <a:gd name="connsiteX26" fmla="*/ 1733266 w 2825087"/>
                <a:gd name="connsiteY26" fmla="*/ 307075 h 1194179"/>
                <a:gd name="connsiteX27" fmla="*/ 1467134 w 2825087"/>
                <a:gd name="connsiteY27" fmla="*/ 232012 h 1194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25087" h="1194179">
                  <a:moveTo>
                    <a:pt x="68239" y="0"/>
                  </a:moveTo>
                  <a:lnTo>
                    <a:pt x="20472" y="34119"/>
                  </a:lnTo>
                  <a:lnTo>
                    <a:pt x="129654" y="232012"/>
                  </a:lnTo>
                  <a:lnTo>
                    <a:pt x="0" y="436728"/>
                  </a:lnTo>
                  <a:lnTo>
                    <a:pt x="511791" y="586854"/>
                  </a:lnTo>
                  <a:lnTo>
                    <a:pt x="900752" y="689212"/>
                  </a:lnTo>
                  <a:lnTo>
                    <a:pt x="962167" y="709684"/>
                  </a:lnTo>
                  <a:lnTo>
                    <a:pt x="1194179" y="716508"/>
                  </a:lnTo>
                  <a:lnTo>
                    <a:pt x="1228299" y="757451"/>
                  </a:lnTo>
                  <a:lnTo>
                    <a:pt x="1228299" y="859809"/>
                  </a:lnTo>
                  <a:lnTo>
                    <a:pt x="1344305" y="955343"/>
                  </a:lnTo>
                  <a:lnTo>
                    <a:pt x="1487606" y="962167"/>
                  </a:lnTo>
                  <a:lnTo>
                    <a:pt x="1651379" y="941696"/>
                  </a:lnTo>
                  <a:lnTo>
                    <a:pt x="1937982" y="1091821"/>
                  </a:lnTo>
                  <a:lnTo>
                    <a:pt x="2033516" y="1139588"/>
                  </a:lnTo>
                  <a:lnTo>
                    <a:pt x="2620370" y="1187355"/>
                  </a:lnTo>
                  <a:lnTo>
                    <a:pt x="2599899" y="1057702"/>
                  </a:lnTo>
                  <a:lnTo>
                    <a:pt x="2702257" y="1078173"/>
                  </a:lnTo>
                  <a:lnTo>
                    <a:pt x="2729552" y="1194179"/>
                  </a:lnTo>
                  <a:lnTo>
                    <a:pt x="2825087" y="975815"/>
                  </a:lnTo>
                  <a:lnTo>
                    <a:pt x="2811439" y="832513"/>
                  </a:lnTo>
                  <a:lnTo>
                    <a:pt x="2797791" y="709684"/>
                  </a:lnTo>
                  <a:lnTo>
                    <a:pt x="2811439" y="641445"/>
                  </a:lnTo>
                  <a:lnTo>
                    <a:pt x="2647666" y="566382"/>
                  </a:lnTo>
                  <a:lnTo>
                    <a:pt x="2402006" y="620973"/>
                  </a:lnTo>
                  <a:lnTo>
                    <a:pt x="2183642" y="457200"/>
                  </a:lnTo>
                  <a:lnTo>
                    <a:pt x="1733266" y="307075"/>
                  </a:lnTo>
                  <a:lnTo>
                    <a:pt x="1467134" y="232012"/>
                  </a:lnTo>
                </a:path>
              </a:pathLst>
            </a:custGeom>
            <a:ln>
              <a:prstDash val="sysDash"/>
            </a:ln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شكل حر 6"/>
            <p:cNvSpPr/>
            <p:nvPr/>
          </p:nvSpPr>
          <p:spPr>
            <a:xfrm>
              <a:off x="4107976" y="682388"/>
              <a:ext cx="1364776" cy="218364"/>
            </a:xfrm>
            <a:custGeom>
              <a:avLst/>
              <a:gdLst>
                <a:gd name="connsiteX0" fmla="*/ 1364776 w 1364776"/>
                <a:gd name="connsiteY0" fmla="*/ 218364 h 218364"/>
                <a:gd name="connsiteX1" fmla="*/ 1173708 w 1364776"/>
                <a:gd name="connsiteY1" fmla="*/ 122830 h 218364"/>
                <a:gd name="connsiteX2" fmla="*/ 1037230 w 1364776"/>
                <a:gd name="connsiteY2" fmla="*/ 6824 h 218364"/>
                <a:gd name="connsiteX3" fmla="*/ 743803 w 1364776"/>
                <a:gd name="connsiteY3" fmla="*/ 0 h 218364"/>
                <a:gd name="connsiteX4" fmla="*/ 580030 w 1364776"/>
                <a:gd name="connsiteY4" fmla="*/ 0 h 218364"/>
                <a:gd name="connsiteX5" fmla="*/ 477672 w 1364776"/>
                <a:gd name="connsiteY5" fmla="*/ 40943 h 218364"/>
                <a:gd name="connsiteX6" fmla="*/ 416257 w 1364776"/>
                <a:gd name="connsiteY6" fmla="*/ 20472 h 218364"/>
                <a:gd name="connsiteX7" fmla="*/ 313899 w 1364776"/>
                <a:gd name="connsiteY7" fmla="*/ 136478 h 218364"/>
                <a:gd name="connsiteX8" fmla="*/ 0 w 1364776"/>
                <a:gd name="connsiteY8" fmla="*/ 6824 h 218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4776" h="218364">
                  <a:moveTo>
                    <a:pt x="1364776" y="218364"/>
                  </a:moveTo>
                  <a:lnTo>
                    <a:pt x="1173708" y="122830"/>
                  </a:lnTo>
                  <a:lnTo>
                    <a:pt x="1037230" y="6824"/>
                  </a:lnTo>
                  <a:lnTo>
                    <a:pt x="743803" y="0"/>
                  </a:lnTo>
                  <a:lnTo>
                    <a:pt x="580030" y="0"/>
                  </a:lnTo>
                  <a:lnTo>
                    <a:pt x="477672" y="40943"/>
                  </a:lnTo>
                  <a:lnTo>
                    <a:pt x="416257" y="20472"/>
                  </a:lnTo>
                  <a:lnTo>
                    <a:pt x="313899" y="136478"/>
                  </a:lnTo>
                  <a:lnTo>
                    <a:pt x="0" y="6824"/>
                  </a:lnTo>
                </a:path>
              </a:pathLst>
            </a:custGeom>
            <a:ln>
              <a:prstDash val="dash"/>
            </a:ln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مجموعة 23"/>
          <p:cNvGrpSpPr/>
          <p:nvPr/>
        </p:nvGrpSpPr>
        <p:grpSpPr>
          <a:xfrm>
            <a:off x="4086776" y="1205624"/>
            <a:ext cx="3456163" cy="2860545"/>
            <a:chOff x="2265464" y="1186444"/>
            <a:chExt cx="3456163" cy="2860545"/>
          </a:xfrm>
        </p:grpSpPr>
        <p:sp>
          <p:nvSpPr>
            <p:cNvPr id="11" name="شكل بيضاوي 10"/>
            <p:cNvSpPr/>
            <p:nvPr/>
          </p:nvSpPr>
          <p:spPr>
            <a:xfrm>
              <a:off x="2265464" y="2180660"/>
              <a:ext cx="1054157" cy="104064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sysDash"/>
            </a:ln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شكل بيضاوي 11"/>
            <p:cNvSpPr/>
            <p:nvPr/>
          </p:nvSpPr>
          <p:spPr>
            <a:xfrm>
              <a:off x="2792542" y="3422607"/>
              <a:ext cx="622613" cy="624382"/>
            </a:xfrm>
            <a:prstGeom prst="ellipse">
              <a:avLst/>
            </a:prstGeom>
            <a:noFill/>
            <a:ln w="38100">
              <a:solidFill>
                <a:srgbClr val="FFC000"/>
              </a:solidFill>
              <a:prstDash val="sysDash"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شكل بيضاوي 12"/>
            <p:cNvSpPr/>
            <p:nvPr/>
          </p:nvSpPr>
          <p:spPr>
            <a:xfrm>
              <a:off x="5312194" y="1186444"/>
              <a:ext cx="409433" cy="393716"/>
            </a:xfrm>
            <a:prstGeom prst="ellipse">
              <a:avLst/>
            </a:prstGeom>
            <a:noFill/>
            <a:ln w="38100">
              <a:solidFill>
                <a:srgbClr val="00B050"/>
              </a:solidFill>
              <a:prstDash val="sysDash"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مستطيل 8"/>
          <p:cNvSpPr/>
          <p:nvPr/>
        </p:nvSpPr>
        <p:spPr>
          <a:xfrm>
            <a:off x="8976427" y="1186494"/>
            <a:ext cx="2811439" cy="5390866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مجموعة 21"/>
          <p:cNvGrpSpPr/>
          <p:nvPr/>
        </p:nvGrpSpPr>
        <p:grpSpPr>
          <a:xfrm>
            <a:off x="10206790" y="2199840"/>
            <a:ext cx="1445456" cy="1484343"/>
            <a:chOff x="10519926" y="1475856"/>
            <a:chExt cx="1445456" cy="1484343"/>
          </a:xfrm>
        </p:grpSpPr>
        <p:sp>
          <p:nvSpPr>
            <p:cNvPr id="14" name="شكل بيضاوي 13"/>
            <p:cNvSpPr/>
            <p:nvPr/>
          </p:nvSpPr>
          <p:spPr>
            <a:xfrm>
              <a:off x="10519926" y="1475856"/>
              <a:ext cx="401916" cy="42094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sysDash"/>
            </a:ln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5" name="شكل بيضاوي 14"/>
            <p:cNvSpPr/>
            <p:nvPr/>
          </p:nvSpPr>
          <p:spPr>
            <a:xfrm>
              <a:off x="10595558" y="2162611"/>
              <a:ext cx="265437" cy="290014"/>
            </a:xfrm>
            <a:prstGeom prst="ellipse">
              <a:avLst/>
            </a:prstGeom>
            <a:noFill/>
            <a:ln w="38100">
              <a:solidFill>
                <a:srgbClr val="FFC000"/>
              </a:solidFill>
              <a:prstDash val="sysDash"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6" name="شكل بيضاوي 15"/>
            <p:cNvSpPr/>
            <p:nvPr/>
          </p:nvSpPr>
          <p:spPr>
            <a:xfrm>
              <a:off x="10682107" y="2733743"/>
              <a:ext cx="177419" cy="198995"/>
            </a:xfrm>
            <a:prstGeom prst="ellipse">
              <a:avLst/>
            </a:prstGeom>
            <a:noFill/>
            <a:ln w="38100">
              <a:solidFill>
                <a:srgbClr val="00B050"/>
              </a:solidFill>
              <a:prstDash val="sysDash"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8" name="مربع نص 17"/>
            <p:cNvSpPr txBox="1"/>
            <p:nvPr/>
          </p:nvSpPr>
          <p:spPr>
            <a:xfrm>
              <a:off x="10908682" y="1580160"/>
              <a:ext cx="105670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JO" sz="1050" dirty="0" smtClean="0"/>
                <a:t>مركز شبه إقليمي </a:t>
              </a:r>
              <a:endParaRPr lang="en-US" sz="1050" dirty="0"/>
            </a:p>
          </p:txBody>
        </p:sp>
        <p:sp>
          <p:nvSpPr>
            <p:cNvPr id="19" name="مربع نص 18"/>
            <p:cNvSpPr txBox="1"/>
            <p:nvPr/>
          </p:nvSpPr>
          <p:spPr>
            <a:xfrm>
              <a:off x="11073791" y="2198709"/>
              <a:ext cx="7264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JO" sz="1050" dirty="0" smtClean="0"/>
                <a:t>مركز محلي </a:t>
              </a:r>
              <a:endParaRPr lang="en-US" sz="1050" dirty="0"/>
            </a:p>
          </p:txBody>
        </p:sp>
        <p:sp>
          <p:nvSpPr>
            <p:cNvPr id="20" name="مربع نص 19"/>
            <p:cNvSpPr txBox="1"/>
            <p:nvPr/>
          </p:nvSpPr>
          <p:spPr>
            <a:xfrm>
              <a:off x="11073791" y="2706283"/>
              <a:ext cx="813043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JO" sz="1050" dirty="0" smtClean="0"/>
                <a:t>مركز مجاورة </a:t>
              </a:r>
              <a:endParaRPr lang="en-US" sz="1050" dirty="0"/>
            </a:p>
          </p:txBody>
        </p:sp>
      </p:grpSp>
      <p:grpSp>
        <p:nvGrpSpPr>
          <p:cNvPr id="29" name="مجموعة 28"/>
          <p:cNvGrpSpPr/>
          <p:nvPr/>
        </p:nvGrpSpPr>
        <p:grpSpPr>
          <a:xfrm>
            <a:off x="4680518" y="1643264"/>
            <a:ext cx="2831910" cy="1269241"/>
            <a:chOff x="2859206" y="1624084"/>
            <a:chExt cx="2831910" cy="1269241"/>
          </a:xfrm>
        </p:grpSpPr>
        <p:sp>
          <p:nvSpPr>
            <p:cNvPr id="27" name="شكل حر 26"/>
            <p:cNvSpPr/>
            <p:nvPr/>
          </p:nvSpPr>
          <p:spPr>
            <a:xfrm>
              <a:off x="2859206" y="1624084"/>
              <a:ext cx="2831910" cy="1269241"/>
            </a:xfrm>
            <a:custGeom>
              <a:avLst/>
              <a:gdLst>
                <a:gd name="connsiteX0" fmla="*/ 2640842 w 2831910"/>
                <a:gd name="connsiteY0" fmla="*/ 0 h 1269241"/>
                <a:gd name="connsiteX1" fmla="*/ 2831910 w 2831910"/>
                <a:gd name="connsiteY1" fmla="*/ 211540 h 1269241"/>
                <a:gd name="connsiteX2" fmla="*/ 2790967 w 2831910"/>
                <a:gd name="connsiteY2" fmla="*/ 293426 h 1269241"/>
                <a:gd name="connsiteX3" fmla="*/ 2797791 w 2831910"/>
                <a:gd name="connsiteY3" fmla="*/ 593677 h 1269241"/>
                <a:gd name="connsiteX4" fmla="*/ 2756848 w 2831910"/>
                <a:gd name="connsiteY4" fmla="*/ 750626 h 1269241"/>
                <a:gd name="connsiteX5" fmla="*/ 2770495 w 2831910"/>
                <a:gd name="connsiteY5" fmla="*/ 839337 h 1269241"/>
                <a:gd name="connsiteX6" fmla="*/ 2715904 w 2831910"/>
                <a:gd name="connsiteY6" fmla="*/ 941695 h 1269241"/>
                <a:gd name="connsiteX7" fmla="*/ 2722728 w 2831910"/>
                <a:gd name="connsiteY7" fmla="*/ 1037229 h 1269241"/>
                <a:gd name="connsiteX8" fmla="*/ 2613546 w 2831910"/>
                <a:gd name="connsiteY8" fmla="*/ 1071349 h 1269241"/>
                <a:gd name="connsiteX9" fmla="*/ 2402006 w 2831910"/>
                <a:gd name="connsiteY9" fmla="*/ 1071349 h 1269241"/>
                <a:gd name="connsiteX10" fmla="*/ 2286000 w 2831910"/>
                <a:gd name="connsiteY10" fmla="*/ 982638 h 1269241"/>
                <a:gd name="connsiteX11" fmla="*/ 2026693 w 2831910"/>
                <a:gd name="connsiteY11" fmla="*/ 968991 h 1269241"/>
                <a:gd name="connsiteX12" fmla="*/ 1917510 w 2831910"/>
                <a:gd name="connsiteY12" fmla="*/ 1037229 h 1269241"/>
                <a:gd name="connsiteX13" fmla="*/ 1733266 w 2831910"/>
                <a:gd name="connsiteY13" fmla="*/ 1044053 h 1269241"/>
                <a:gd name="connsiteX14" fmla="*/ 1549021 w 2831910"/>
                <a:gd name="connsiteY14" fmla="*/ 1098644 h 1269241"/>
                <a:gd name="connsiteX15" fmla="*/ 1433015 w 2831910"/>
                <a:gd name="connsiteY15" fmla="*/ 1064525 h 1269241"/>
                <a:gd name="connsiteX16" fmla="*/ 1364776 w 2831910"/>
                <a:gd name="connsiteY16" fmla="*/ 1064525 h 1269241"/>
                <a:gd name="connsiteX17" fmla="*/ 1317009 w 2831910"/>
                <a:gd name="connsiteY17" fmla="*/ 1009934 h 1269241"/>
                <a:gd name="connsiteX18" fmla="*/ 1091821 w 2831910"/>
                <a:gd name="connsiteY18" fmla="*/ 1057701 h 1269241"/>
                <a:gd name="connsiteX19" fmla="*/ 798394 w 2831910"/>
                <a:gd name="connsiteY19" fmla="*/ 866632 h 1269241"/>
                <a:gd name="connsiteX20" fmla="*/ 627797 w 2831910"/>
                <a:gd name="connsiteY20" fmla="*/ 736979 h 1269241"/>
                <a:gd name="connsiteX21" fmla="*/ 477672 w 2831910"/>
                <a:gd name="connsiteY21" fmla="*/ 750626 h 1269241"/>
                <a:gd name="connsiteX22" fmla="*/ 382137 w 2831910"/>
                <a:gd name="connsiteY22" fmla="*/ 873456 h 1269241"/>
                <a:gd name="connsiteX23" fmla="*/ 266131 w 2831910"/>
                <a:gd name="connsiteY23" fmla="*/ 1119116 h 1269241"/>
                <a:gd name="connsiteX24" fmla="*/ 0 w 2831910"/>
                <a:gd name="connsiteY24" fmla="*/ 1269241 h 1269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831910" h="1269241">
                  <a:moveTo>
                    <a:pt x="2640842" y="0"/>
                  </a:moveTo>
                  <a:lnTo>
                    <a:pt x="2831910" y="211540"/>
                  </a:lnTo>
                  <a:lnTo>
                    <a:pt x="2790967" y="293426"/>
                  </a:lnTo>
                  <a:lnTo>
                    <a:pt x="2797791" y="593677"/>
                  </a:lnTo>
                  <a:lnTo>
                    <a:pt x="2756848" y="750626"/>
                  </a:lnTo>
                  <a:lnTo>
                    <a:pt x="2770495" y="839337"/>
                  </a:lnTo>
                  <a:lnTo>
                    <a:pt x="2715904" y="941695"/>
                  </a:lnTo>
                  <a:lnTo>
                    <a:pt x="2722728" y="1037229"/>
                  </a:lnTo>
                  <a:lnTo>
                    <a:pt x="2613546" y="1071349"/>
                  </a:lnTo>
                  <a:lnTo>
                    <a:pt x="2402006" y="1071349"/>
                  </a:lnTo>
                  <a:lnTo>
                    <a:pt x="2286000" y="982638"/>
                  </a:lnTo>
                  <a:lnTo>
                    <a:pt x="2026693" y="968991"/>
                  </a:lnTo>
                  <a:lnTo>
                    <a:pt x="1917510" y="1037229"/>
                  </a:lnTo>
                  <a:lnTo>
                    <a:pt x="1733266" y="1044053"/>
                  </a:lnTo>
                  <a:lnTo>
                    <a:pt x="1549021" y="1098644"/>
                  </a:lnTo>
                  <a:lnTo>
                    <a:pt x="1433015" y="1064525"/>
                  </a:lnTo>
                  <a:lnTo>
                    <a:pt x="1364776" y="1064525"/>
                  </a:lnTo>
                  <a:lnTo>
                    <a:pt x="1317009" y="1009934"/>
                  </a:lnTo>
                  <a:lnTo>
                    <a:pt x="1091821" y="1057701"/>
                  </a:lnTo>
                  <a:lnTo>
                    <a:pt x="798394" y="866632"/>
                  </a:lnTo>
                  <a:lnTo>
                    <a:pt x="627797" y="736979"/>
                  </a:lnTo>
                  <a:lnTo>
                    <a:pt x="477672" y="750626"/>
                  </a:lnTo>
                  <a:lnTo>
                    <a:pt x="382137" y="873456"/>
                  </a:lnTo>
                  <a:lnTo>
                    <a:pt x="266131" y="1119116"/>
                  </a:lnTo>
                  <a:lnTo>
                    <a:pt x="0" y="1269241"/>
                  </a:lnTo>
                </a:path>
              </a:pathLst>
            </a:custGeom>
            <a:noFill/>
            <a:ln w="76200">
              <a:solidFill>
                <a:srgbClr val="FFFF00"/>
              </a:solidFill>
              <a:prstDash val="sysDash"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وسيلة شرح مستطيلة 27"/>
            <p:cNvSpPr/>
            <p:nvPr/>
          </p:nvSpPr>
          <p:spPr>
            <a:xfrm>
              <a:off x="4783620" y="2284964"/>
              <a:ext cx="614070" cy="186631"/>
            </a:xfrm>
            <a:prstGeom prst="wedgeRectCallout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JO" sz="1200" dirty="0" smtClean="0">
                  <a:solidFill>
                    <a:schemeClr val="tx1"/>
                  </a:solidFill>
                </a:rPr>
                <a:t>25 كم 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مجموعة 32"/>
          <p:cNvGrpSpPr/>
          <p:nvPr/>
        </p:nvGrpSpPr>
        <p:grpSpPr>
          <a:xfrm>
            <a:off x="5618604" y="2371429"/>
            <a:ext cx="770197" cy="348731"/>
            <a:chOff x="3797292" y="2352249"/>
            <a:chExt cx="770197" cy="348731"/>
          </a:xfrm>
        </p:grpSpPr>
        <p:sp>
          <p:nvSpPr>
            <p:cNvPr id="31" name="شكل بيضاوي 30"/>
            <p:cNvSpPr/>
            <p:nvPr/>
          </p:nvSpPr>
          <p:spPr>
            <a:xfrm>
              <a:off x="4063108" y="2601604"/>
              <a:ext cx="103367" cy="9937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وسيلة شرح مستطيلة 31"/>
            <p:cNvSpPr/>
            <p:nvPr/>
          </p:nvSpPr>
          <p:spPr>
            <a:xfrm>
              <a:off x="3797292" y="2352249"/>
              <a:ext cx="770197" cy="172587"/>
            </a:xfrm>
            <a:prstGeom prst="wedgeRectCallout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JO" sz="1000" b="1" dirty="0" smtClean="0">
                  <a:solidFill>
                    <a:schemeClr val="tx1"/>
                  </a:solidFill>
                </a:rPr>
                <a:t>حاجز </a:t>
              </a:r>
              <a:r>
                <a:rPr lang="ar-JO" sz="1000" b="1" dirty="0" err="1" smtClean="0">
                  <a:solidFill>
                    <a:schemeClr val="tx1"/>
                  </a:solidFill>
                </a:rPr>
                <a:t>تياسير</a:t>
              </a:r>
              <a:endParaRPr lang="en-US" sz="10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41" name="صورة 4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3" y="2558060"/>
            <a:ext cx="3103142" cy="18216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9" name="صورة 4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16"/>
          <a:stretch/>
        </p:blipFill>
        <p:spPr>
          <a:xfrm>
            <a:off x="76694" y="4702842"/>
            <a:ext cx="3103142" cy="19265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0" name="صورة 4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5" y="561474"/>
            <a:ext cx="3051394" cy="17164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0" name="Rectangle 3"/>
          <p:cNvSpPr/>
          <p:nvPr/>
        </p:nvSpPr>
        <p:spPr>
          <a:xfrm>
            <a:off x="0" y="13648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780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57727" y="-6394"/>
            <a:ext cx="8876545" cy="6870787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4420097" y="58000"/>
            <a:ext cx="30684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JO" sz="2000" b="1" dirty="0" smtClean="0"/>
              <a:t>نمط وهيكلية التجمعات في المنطقة </a:t>
            </a:r>
            <a:endParaRPr lang="en-US" sz="2000" b="1" dirty="0"/>
          </a:p>
        </p:txBody>
      </p:sp>
      <p:sp>
        <p:nvSpPr>
          <p:cNvPr id="7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1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223608" y="824248"/>
            <a:ext cx="3962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sz="2000" b="1" dirty="0" smtClean="0"/>
              <a:t>الطبوغرافية في منطقة التخطيط </a:t>
            </a:r>
            <a:endParaRPr lang="ar-JO" sz="2000" b="1" dirty="0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1" b="199"/>
          <a:stretch/>
        </p:blipFill>
        <p:spPr>
          <a:xfrm>
            <a:off x="1553359" y="1224358"/>
            <a:ext cx="8801255" cy="3906221"/>
          </a:xfrm>
          <a:prstGeom prst="rect">
            <a:avLst/>
          </a:prstGeom>
        </p:spPr>
      </p:pic>
      <p:sp>
        <p:nvSpPr>
          <p:cNvPr id="4" name="مستطيل 3"/>
          <p:cNvSpPr/>
          <p:nvPr/>
        </p:nvSpPr>
        <p:spPr>
          <a:xfrm>
            <a:off x="1491045" y="824248"/>
            <a:ext cx="8863569" cy="5035639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مستطيل 4"/>
          <p:cNvSpPr/>
          <p:nvPr/>
        </p:nvSpPr>
        <p:spPr>
          <a:xfrm>
            <a:off x="1553358" y="1224358"/>
            <a:ext cx="8801256" cy="387856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7"/>
          <a:stretch/>
        </p:blipFill>
        <p:spPr>
          <a:xfrm>
            <a:off x="1553357" y="3352024"/>
            <a:ext cx="1884563" cy="1778555"/>
          </a:xfrm>
          <a:prstGeom prst="rect">
            <a:avLst/>
          </a:prstGeom>
        </p:spPr>
      </p:pic>
      <p:sp>
        <p:nvSpPr>
          <p:cNvPr id="7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55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  <p:sp>
        <p:nvSpPr>
          <p:cNvPr id="2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727" y="-6394"/>
            <a:ext cx="8876545" cy="6870787"/>
          </a:xfrm>
          <a:prstGeom prst="rect">
            <a:avLst/>
          </a:prstGeom>
        </p:spPr>
      </p:pic>
      <p:sp>
        <p:nvSpPr>
          <p:cNvPr id="4" name="مربع نص 3"/>
          <p:cNvSpPr txBox="1"/>
          <p:nvPr/>
        </p:nvSpPr>
        <p:spPr>
          <a:xfrm>
            <a:off x="4371007" y="0"/>
            <a:ext cx="3449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JO" sz="2000" b="1" dirty="0" err="1" smtClean="0"/>
              <a:t>استخدمات</a:t>
            </a:r>
            <a:r>
              <a:rPr lang="ar-JO" sz="2000" b="1" dirty="0" smtClean="0"/>
              <a:t> الأراضي في منطقة التخطيط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3297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727" y="-6394"/>
            <a:ext cx="8876545" cy="6870787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مربع نص 3"/>
          <p:cNvSpPr txBox="1"/>
          <p:nvPr/>
        </p:nvSpPr>
        <p:spPr>
          <a:xfrm>
            <a:off x="7636259" y="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b="1" dirty="0"/>
          </a:p>
        </p:txBody>
      </p:sp>
      <p:sp>
        <p:nvSpPr>
          <p:cNvPr id="6" name="مربع نص 5"/>
          <p:cNvSpPr txBox="1"/>
          <p:nvPr/>
        </p:nvSpPr>
        <p:spPr>
          <a:xfrm>
            <a:off x="4669518" y="0"/>
            <a:ext cx="26180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JO" sz="2000" b="1" dirty="0" smtClean="0"/>
              <a:t>تصنيف الأراضي حسب اسلو </a:t>
            </a:r>
            <a:endParaRPr lang="en-US" sz="2000" b="1" dirty="0"/>
          </a:p>
        </p:txBody>
      </p:sp>
      <p:graphicFrame>
        <p:nvGraphicFramePr>
          <p:cNvPr id="13" name="مخطط 12"/>
          <p:cNvGraphicFramePr/>
          <p:nvPr>
            <p:extLst>
              <p:ext uri="{D42A27DB-BD31-4B8C-83A1-F6EECF244321}">
                <p14:modId xmlns:p14="http://schemas.microsoft.com/office/powerpoint/2010/main" val="1336810739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52998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رابط مستقيم 47"/>
          <p:cNvCxnSpPr/>
          <p:nvPr/>
        </p:nvCxnSpPr>
        <p:spPr>
          <a:xfrm>
            <a:off x="2134073" y="5253823"/>
            <a:ext cx="0" cy="9466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رابط مستقيم 46"/>
          <p:cNvCxnSpPr/>
          <p:nvPr/>
        </p:nvCxnSpPr>
        <p:spPr>
          <a:xfrm>
            <a:off x="10116820" y="3734668"/>
            <a:ext cx="0" cy="9466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رابط مستقيم 43"/>
          <p:cNvCxnSpPr/>
          <p:nvPr/>
        </p:nvCxnSpPr>
        <p:spPr>
          <a:xfrm flipH="1" flipV="1">
            <a:off x="3524991" y="4930656"/>
            <a:ext cx="5163680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رابط مستقيم 42"/>
          <p:cNvCxnSpPr/>
          <p:nvPr/>
        </p:nvCxnSpPr>
        <p:spPr>
          <a:xfrm flipH="1" flipV="1">
            <a:off x="3524991" y="3459892"/>
            <a:ext cx="5163680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رابط مستقيم 40"/>
          <p:cNvCxnSpPr>
            <a:stCxn id="29" idx="1"/>
            <a:endCxn id="31" idx="3"/>
          </p:cNvCxnSpPr>
          <p:nvPr/>
        </p:nvCxnSpPr>
        <p:spPr>
          <a:xfrm flipH="1" flipV="1">
            <a:off x="3524991" y="1863988"/>
            <a:ext cx="5163680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مستطيل 1"/>
          <p:cNvSpPr/>
          <p:nvPr/>
        </p:nvSpPr>
        <p:spPr>
          <a:xfrm>
            <a:off x="4170270" y="511754"/>
            <a:ext cx="3545305" cy="707886"/>
          </a:xfrm>
          <a:prstGeom prst="rect">
            <a:avLst/>
          </a:prstGeom>
          <a:solidFill>
            <a:schemeClr val="lt1">
              <a:alpha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JO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YakoutLinotypeLight-Bold"/>
              </a:rPr>
              <a:t>التقييمات القطاعية </a:t>
            </a:r>
            <a:endParaRPr lang="en-US" sz="4000" dirty="0"/>
          </a:p>
        </p:txBody>
      </p:sp>
      <p:sp>
        <p:nvSpPr>
          <p:cNvPr id="29" name="مستطيل 28"/>
          <p:cNvSpPr/>
          <p:nvPr/>
        </p:nvSpPr>
        <p:spPr>
          <a:xfrm>
            <a:off x="8688671" y="1540823"/>
            <a:ext cx="2781836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JO" b="1" dirty="0" smtClean="0"/>
              <a:t> </a:t>
            </a:r>
            <a:r>
              <a:rPr lang="ar-JO" b="1" dirty="0"/>
              <a:t/>
            </a:r>
            <a:br>
              <a:rPr lang="ar-JO" b="1" dirty="0"/>
            </a:b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مستطيل 29"/>
          <p:cNvSpPr/>
          <p:nvPr/>
        </p:nvSpPr>
        <p:spPr>
          <a:xfrm>
            <a:off x="4715913" y="1540823"/>
            <a:ext cx="2781836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JO" b="1" dirty="0" smtClean="0"/>
              <a:t> </a:t>
            </a:r>
            <a:r>
              <a:rPr lang="ar-JO" b="1" dirty="0"/>
              <a:t/>
            </a:r>
            <a:br>
              <a:rPr lang="ar-JO" b="1" dirty="0"/>
            </a:b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1" name="مستطيل 30"/>
          <p:cNvSpPr/>
          <p:nvPr/>
        </p:nvSpPr>
        <p:spPr>
          <a:xfrm>
            <a:off x="743155" y="1540822"/>
            <a:ext cx="2781836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JO" b="1" dirty="0" smtClean="0"/>
              <a:t> </a:t>
            </a:r>
            <a:r>
              <a:rPr lang="ar-JO" b="1" dirty="0"/>
              <a:t/>
            </a:r>
            <a:br>
              <a:rPr lang="ar-JO" b="1" dirty="0"/>
            </a:b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3" name="مستطيل 32"/>
          <p:cNvSpPr/>
          <p:nvPr/>
        </p:nvSpPr>
        <p:spPr>
          <a:xfrm>
            <a:off x="8688671" y="3088337"/>
            <a:ext cx="2781836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JO" b="1" dirty="0" smtClean="0"/>
              <a:t> </a:t>
            </a:r>
            <a:r>
              <a:rPr lang="ar-JO" b="1" dirty="0"/>
              <a:t/>
            </a:r>
            <a:br>
              <a:rPr lang="ar-JO" b="1" dirty="0"/>
            </a:b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4" name="مستطيل 33"/>
          <p:cNvSpPr/>
          <p:nvPr/>
        </p:nvSpPr>
        <p:spPr>
          <a:xfrm>
            <a:off x="4715913" y="3088337"/>
            <a:ext cx="2781836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JO" b="1" dirty="0" smtClean="0"/>
              <a:t> </a:t>
            </a:r>
            <a:r>
              <a:rPr lang="ar-JO" b="1" dirty="0"/>
              <a:t/>
            </a:r>
            <a:br>
              <a:rPr lang="ar-JO" b="1" dirty="0"/>
            </a:b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5" name="مستطيل 34"/>
          <p:cNvSpPr/>
          <p:nvPr/>
        </p:nvSpPr>
        <p:spPr>
          <a:xfrm>
            <a:off x="743155" y="3133772"/>
            <a:ext cx="2781836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JO" b="1" dirty="0" smtClean="0"/>
              <a:t> </a:t>
            </a:r>
            <a:r>
              <a:rPr lang="ar-JO" b="1" dirty="0"/>
              <a:t/>
            </a:r>
            <a:br>
              <a:rPr lang="ar-JO" b="1" dirty="0"/>
            </a:b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6" name="مستطيل 35"/>
          <p:cNvSpPr/>
          <p:nvPr/>
        </p:nvSpPr>
        <p:spPr>
          <a:xfrm>
            <a:off x="8688671" y="4635851"/>
            <a:ext cx="2781836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JO" b="1" dirty="0" smtClean="0"/>
              <a:t> </a:t>
            </a:r>
            <a:r>
              <a:rPr lang="ar-JO" b="1" dirty="0"/>
              <a:t/>
            </a:r>
            <a:br>
              <a:rPr lang="ar-JO" b="1" dirty="0"/>
            </a:b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7" name="مستطيل 36"/>
          <p:cNvSpPr/>
          <p:nvPr/>
        </p:nvSpPr>
        <p:spPr>
          <a:xfrm>
            <a:off x="4715913" y="4607492"/>
            <a:ext cx="2781836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JO" b="1" dirty="0" smtClean="0"/>
              <a:t> </a:t>
            </a:r>
            <a:r>
              <a:rPr lang="ar-JO" b="1" dirty="0"/>
              <a:t/>
            </a:r>
            <a:br>
              <a:rPr lang="ar-JO" b="1" dirty="0"/>
            </a:b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8" name="مستطيل 37"/>
          <p:cNvSpPr/>
          <p:nvPr/>
        </p:nvSpPr>
        <p:spPr>
          <a:xfrm>
            <a:off x="743155" y="4635850"/>
            <a:ext cx="2781836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JO" b="1" dirty="0" smtClean="0"/>
              <a:t> </a:t>
            </a:r>
            <a:r>
              <a:rPr lang="ar-JO" b="1" dirty="0"/>
              <a:t/>
            </a:r>
            <a:br>
              <a:rPr lang="ar-JO" b="1" dirty="0"/>
            </a:b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9" name="مستطيل 38"/>
          <p:cNvSpPr/>
          <p:nvPr/>
        </p:nvSpPr>
        <p:spPr>
          <a:xfrm>
            <a:off x="743155" y="6010960"/>
            <a:ext cx="2781836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JO" b="1" dirty="0" smtClean="0"/>
              <a:t> </a:t>
            </a:r>
            <a:r>
              <a:rPr lang="ar-JO" b="1" dirty="0"/>
              <a:t/>
            </a:r>
            <a:br>
              <a:rPr lang="ar-JO" b="1" dirty="0"/>
            </a:b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46" name="رابط مستقيم 45"/>
          <p:cNvCxnSpPr>
            <a:stCxn id="31" idx="2"/>
            <a:endCxn id="35" idx="0"/>
          </p:cNvCxnSpPr>
          <p:nvPr/>
        </p:nvCxnSpPr>
        <p:spPr>
          <a:xfrm>
            <a:off x="2134073" y="2187153"/>
            <a:ext cx="0" cy="9466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مستطيل 19"/>
          <p:cNvSpPr/>
          <p:nvPr/>
        </p:nvSpPr>
        <p:spPr>
          <a:xfrm>
            <a:off x="9103701" y="1673201"/>
            <a:ext cx="2026238" cy="1073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JO" b="1" dirty="0"/>
              <a:t>السكان والديموغرافية</a:t>
            </a:r>
            <a:r>
              <a:rPr lang="ar-JO" b="1" dirty="0" smtClean="0"/>
              <a:t>.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9" name="مستطيل 48"/>
          <p:cNvSpPr/>
          <p:nvPr/>
        </p:nvSpPr>
        <p:spPr>
          <a:xfrm>
            <a:off x="5130943" y="1673201"/>
            <a:ext cx="2024061" cy="6136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JO" b="1" dirty="0" smtClean="0"/>
              <a:t>الإسكان.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1081095" y="1663971"/>
            <a:ext cx="2026238" cy="6136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JO" b="1" dirty="0" smtClean="0"/>
              <a:t>تزويد المياه</a:t>
            </a:r>
          </a:p>
        </p:txBody>
      </p:sp>
      <p:sp>
        <p:nvSpPr>
          <p:cNvPr id="22" name="مستطيل 21"/>
          <p:cNvSpPr/>
          <p:nvPr/>
        </p:nvSpPr>
        <p:spPr>
          <a:xfrm>
            <a:off x="9085124" y="3264743"/>
            <a:ext cx="2026238" cy="6136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JO" b="1" dirty="0" smtClean="0"/>
              <a:t>الصرف الصحي.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5135235" y="3197709"/>
            <a:ext cx="2026238" cy="10739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JO" b="1" dirty="0" smtClean="0"/>
              <a:t>إدارة النفايات الصلبة.</a:t>
            </a:r>
            <a:r>
              <a:rPr lang="ar-JO" sz="1600" b="1" dirty="0" smtClean="0"/>
              <a:t> 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5" name="مستطيل 24"/>
          <p:cNvSpPr/>
          <p:nvPr/>
        </p:nvSpPr>
        <p:spPr>
          <a:xfrm>
            <a:off x="843961" y="3241444"/>
            <a:ext cx="2482803" cy="1534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JO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YakoutLinotypeLight-Regular"/>
              </a:rPr>
              <a:t>الموروث الثقافي والطبيعي.</a:t>
            </a:r>
            <a:r>
              <a:rPr lang="ar-JO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JO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ar-JO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6" name="مستطيل 25"/>
          <p:cNvSpPr/>
          <p:nvPr/>
        </p:nvSpPr>
        <p:spPr>
          <a:xfrm>
            <a:off x="2605531" y="4775612"/>
            <a:ext cx="8232523" cy="10739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JO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YakoutLinotypeLight-Regular"/>
              </a:rPr>
              <a:t>الاقتصاد المحلي.</a:t>
            </a:r>
            <a:r>
              <a:rPr lang="ar-JO" b="1" dirty="0" smtClean="0"/>
              <a:t> </a:t>
            </a:r>
            <a:r>
              <a:rPr lang="ar-JO" b="1" dirty="0"/>
              <a:t/>
            </a:r>
            <a:br>
              <a:rPr lang="ar-JO" b="1" dirty="0"/>
            </a:br>
            <a:endParaRPr lang="en-US" b="1" dirty="0"/>
          </a:p>
        </p:txBody>
      </p:sp>
      <p:sp>
        <p:nvSpPr>
          <p:cNvPr id="24" name="مستطيل 23"/>
          <p:cNvSpPr/>
          <p:nvPr/>
        </p:nvSpPr>
        <p:spPr>
          <a:xfrm>
            <a:off x="4787704" y="4775612"/>
            <a:ext cx="2725722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JO" sz="1600" b="1" dirty="0" smtClean="0"/>
              <a:t>الخدمات والمرافق المجتمعية .</a:t>
            </a:r>
            <a:r>
              <a:rPr lang="ar-JO" sz="1600" b="1" dirty="0"/>
              <a:t/>
            </a:r>
            <a:br>
              <a:rPr lang="ar-JO" sz="1600" b="1" dirty="0"/>
            </a:br>
            <a:r>
              <a:rPr lang="ar-JO" sz="1600" b="1" dirty="0"/>
              <a:t/>
            </a:r>
            <a:br>
              <a:rPr lang="ar-JO" sz="1600" b="1" dirty="0"/>
            </a:b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1067780" y="4753236"/>
            <a:ext cx="2026238" cy="13807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JO" sz="1600" b="1" dirty="0" smtClean="0"/>
              <a:t>إمدادات الطاقة  والاتصالات </a:t>
            </a:r>
            <a:r>
              <a:rPr lang="ar-JO" sz="1600" b="1" dirty="0"/>
              <a:t/>
            </a:r>
            <a:br>
              <a:rPr lang="ar-JO" sz="1600" b="1" dirty="0"/>
            </a:b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3" name="مستطيل 22"/>
          <p:cNvSpPr/>
          <p:nvPr/>
        </p:nvSpPr>
        <p:spPr>
          <a:xfrm>
            <a:off x="1159955" y="6154712"/>
            <a:ext cx="1963435" cy="5625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JO" sz="1600" b="1" dirty="0" smtClean="0"/>
              <a:t>المواصلات .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0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1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9118242" y="101889"/>
            <a:ext cx="28651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ar-JO" sz="1600" b="1" dirty="0"/>
              <a:t>قطاع السكان </a:t>
            </a:r>
            <a:r>
              <a:rPr lang="ar-JO" sz="1600" b="1" dirty="0" smtClean="0"/>
              <a:t>والديمغرافيا.</a:t>
            </a:r>
            <a:endParaRPr lang="ar-JO" sz="1600" b="1" dirty="0"/>
          </a:p>
          <a:p>
            <a:endParaRPr lang="ar-JO" sz="1600" b="1" dirty="0"/>
          </a:p>
          <a:p>
            <a:endParaRPr lang="en-US" sz="1600" dirty="0"/>
          </a:p>
        </p:txBody>
      </p:sp>
      <p:sp>
        <p:nvSpPr>
          <p:cNvPr id="3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064022"/>
              </p:ext>
            </p:extLst>
          </p:nvPr>
        </p:nvGraphicFramePr>
        <p:xfrm>
          <a:off x="4283158" y="445903"/>
          <a:ext cx="7700212" cy="6187440"/>
        </p:xfrm>
        <a:graphic>
          <a:graphicData uri="http://schemas.openxmlformats.org/drawingml/2006/table">
            <a:tbl>
              <a:tblPr rtl="1" firstRow="1" bandRow="1">
                <a:tableStyleId>{793D81CF-94F2-401A-BA57-92F5A7B2D0C5}</a:tableStyleId>
              </a:tblPr>
              <a:tblGrid>
                <a:gridCol w="1540042">
                  <a:extLst>
                    <a:ext uri="{9D8B030D-6E8A-4147-A177-3AD203B41FA5}">
                      <a16:colId xmlns:a16="http://schemas.microsoft.com/office/drawing/2014/main" val="1875591041"/>
                    </a:ext>
                  </a:extLst>
                </a:gridCol>
                <a:gridCol w="1848638">
                  <a:extLst>
                    <a:ext uri="{9D8B030D-6E8A-4147-A177-3AD203B41FA5}">
                      <a16:colId xmlns:a16="http://schemas.microsoft.com/office/drawing/2014/main" val="1831068906"/>
                    </a:ext>
                  </a:extLst>
                </a:gridCol>
                <a:gridCol w="1231448">
                  <a:extLst>
                    <a:ext uri="{9D8B030D-6E8A-4147-A177-3AD203B41FA5}">
                      <a16:colId xmlns:a16="http://schemas.microsoft.com/office/drawing/2014/main" val="3756716085"/>
                    </a:ext>
                  </a:extLst>
                </a:gridCol>
                <a:gridCol w="1540042">
                  <a:extLst>
                    <a:ext uri="{9D8B030D-6E8A-4147-A177-3AD203B41FA5}">
                      <a16:colId xmlns:a16="http://schemas.microsoft.com/office/drawing/2014/main" val="1937394904"/>
                    </a:ext>
                  </a:extLst>
                </a:gridCol>
                <a:gridCol w="1540042">
                  <a:extLst>
                    <a:ext uri="{9D8B030D-6E8A-4147-A177-3AD203B41FA5}">
                      <a16:colId xmlns:a16="http://schemas.microsoft.com/office/drawing/2014/main" val="2538032196"/>
                    </a:ext>
                  </a:extLst>
                </a:gridCol>
              </a:tblGrid>
              <a:tr h="496058">
                <a:tc>
                  <a:txBody>
                    <a:bodyPr/>
                    <a:lstStyle/>
                    <a:p>
                      <a:pPr algn="ctr" rtl="1"/>
                      <a:endParaRPr lang="ar-JO" sz="1400" dirty="0" smtClean="0"/>
                    </a:p>
                    <a:p>
                      <a:pPr algn="ctr" rtl="1"/>
                      <a:r>
                        <a:rPr lang="ar-JO" sz="1400" dirty="0" smtClean="0"/>
                        <a:t>التجمع</a:t>
                      </a:r>
                      <a:r>
                        <a:rPr lang="ar-JO" sz="1400" baseline="0" dirty="0" smtClean="0"/>
                        <a:t> </a:t>
                      </a:r>
                      <a:r>
                        <a:rPr lang="en-US" sz="1400" baseline="0" dirty="0" smtClean="0"/>
                        <a:t>/</a:t>
                      </a:r>
                      <a:r>
                        <a:rPr lang="ar-JO" sz="1400" baseline="0" dirty="0" smtClean="0"/>
                        <a:t>السنة </a:t>
                      </a:r>
                      <a:endParaRPr lang="ar-J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JO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JO" sz="2000" dirty="0" smtClean="0"/>
                    </a:p>
                    <a:p>
                      <a:pPr algn="ctr" rtl="1"/>
                      <a:r>
                        <a:rPr lang="ar-JO" sz="2000" dirty="0" smtClean="0"/>
                        <a:t>1997</a:t>
                      </a:r>
                      <a:endParaRPr lang="ar-JO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JO" sz="2000" dirty="0" smtClean="0"/>
                    </a:p>
                    <a:p>
                      <a:pPr algn="ctr" rtl="1"/>
                      <a:r>
                        <a:rPr lang="ar-JO" sz="2000" dirty="0" smtClean="0"/>
                        <a:t>2007</a:t>
                      </a:r>
                      <a:endParaRPr lang="ar-JO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JO" sz="2000" dirty="0" smtClean="0"/>
                    </a:p>
                    <a:p>
                      <a:pPr algn="ctr" rtl="1"/>
                      <a:r>
                        <a:rPr lang="ar-JO" sz="2000" dirty="0" smtClean="0"/>
                        <a:t>2016</a:t>
                      </a:r>
                      <a:endParaRPr lang="ar-JO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170249"/>
                  </a:ext>
                </a:extLst>
              </a:tr>
              <a:tr h="496058">
                <a:tc rowSpan="2">
                  <a:txBody>
                    <a:bodyPr/>
                    <a:lstStyle/>
                    <a:p>
                      <a:pPr algn="ctr" rtl="1"/>
                      <a:r>
                        <a:rPr lang="ar-JO" sz="1600" dirty="0" smtClean="0"/>
                        <a:t>عين</a:t>
                      </a:r>
                      <a:r>
                        <a:rPr lang="ar-JO" sz="1600" baseline="0" dirty="0" smtClean="0"/>
                        <a:t> البيضاء </a:t>
                      </a:r>
                      <a:endParaRPr lang="ar-JO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1600" dirty="0" smtClean="0"/>
                        <a:t>عدد </a:t>
                      </a:r>
                      <a:r>
                        <a:rPr lang="ar-JO" sz="1600" baseline="0" dirty="0" smtClean="0"/>
                        <a:t>السكان </a:t>
                      </a:r>
                      <a:endParaRPr lang="ar-JO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2000" dirty="0" smtClean="0"/>
                        <a:t>719</a:t>
                      </a:r>
                      <a:endParaRPr lang="en-US" sz="2000" dirty="0" smtClean="0"/>
                    </a:p>
                    <a:p>
                      <a:pPr algn="ctr" rtl="1"/>
                      <a:endParaRPr lang="ar-JO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2000" dirty="0" smtClean="0"/>
                        <a:t>1145</a:t>
                      </a:r>
                      <a:endParaRPr lang="ar-JO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2000" dirty="0" smtClean="0"/>
                        <a:t>1547</a:t>
                      </a:r>
                      <a:endParaRPr lang="ar-JO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216428"/>
                  </a:ext>
                </a:extLst>
              </a:tr>
              <a:tr h="4960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1600" dirty="0" smtClean="0"/>
                        <a:t>معدل النمو السكاني (%)</a:t>
                      </a:r>
                      <a:endParaRPr lang="ar-JO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JO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.046</a:t>
                      </a:r>
                    </a:p>
                    <a:p>
                      <a:pPr algn="ctr" rtl="1"/>
                      <a:endParaRPr lang="ar-JO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.033</a:t>
                      </a:r>
                      <a:endParaRPr lang="ar-JO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6912"/>
                  </a:ext>
                </a:extLst>
              </a:tr>
              <a:tr h="496058">
                <a:tc rowSpan="2">
                  <a:txBody>
                    <a:bodyPr/>
                    <a:lstStyle/>
                    <a:p>
                      <a:pPr algn="ctr" rtl="1"/>
                      <a:r>
                        <a:rPr lang="ar-JO" sz="1600" dirty="0" err="1" smtClean="0"/>
                        <a:t>بردلا</a:t>
                      </a:r>
                      <a:r>
                        <a:rPr lang="ar-JO" sz="1600" dirty="0" smtClean="0"/>
                        <a:t> </a:t>
                      </a:r>
                      <a:endParaRPr lang="ar-JO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1600" dirty="0" smtClean="0"/>
                        <a:t>عدد</a:t>
                      </a:r>
                      <a:r>
                        <a:rPr lang="ar-JO" sz="1600" baseline="0" dirty="0" smtClean="0"/>
                        <a:t> السكان </a:t>
                      </a:r>
                      <a:endParaRPr lang="ar-JO" sz="1600" dirty="0" smtClean="0"/>
                    </a:p>
                    <a:p>
                      <a:pPr algn="ctr" rtl="1"/>
                      <a:endParaRPr lang="ar-JO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2000" dirty="0" smtClean="0"/>
                        <a:t>1148</a:t>
                      </a:r>
                      <a:endParaRPr lang="en-US" sz="2000" dirty="0" smtClean="0"/>
                    </a:p>
                    <a:p>
                      <a:pPr algn="ctr" rtl="1"/>
                      <a:endParaRPr lang="ar-JO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1612</a:t>
                      </a:r>
                    </a:p>
                    <a:p>
                      <a:pPr algn="ctr" rtl="1"/>
                      <a:endParaRPr lang="ar-JO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2177</a:t>
                      </a:r>
                      <a:endParaRPr lang="ar-JO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402176"/>
                  </a:ext>
                </a:extLst>
              </a:tr>
              <a:tr h="4097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1600" dirty="0" smtClean="0"/>
                        <a:t>معدل النمو السكاني (%)</a:t>
                      </a:r>
                    </a:p>
                    <a:p>
                      <a:pPr algn="ctr" rtl="1"/>
                      <a:endParaRPr lang="ar-JO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JO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.034</a:t>
                      </a:r>
                      <a:endParaRPr lang="ar-JO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.033</a:t>
                      </a:r>
                      <a:endParaRPr lang="ar-JO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90145"/>
                  </a:ext>
                </a:extLst>
              </a:tr>
              <a:tr h="496058">
                <a:tc rowSpan="2">
                  <a:txBody>
                    <a:bodyPr/>
                    <a:lstStyle/>
                    <a:p>
                      <a:pPr algn="ctr" rtl="1"/>
                      <a:r>
                        <a:rPr lang="ar-JO" sz="1600" smtClean="0"/>
                        <a:t>كردلة</a:t>
                      </a:r>
                      <a:r>
                        <a:rPr lang="ar-JO" sz="1600" baseline="0" smtClean="0"/>
                        <a:t> </a:t>
                      </a:r>
                      <a:endParaRPr lang="ar-JO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1600" smtClean="0"/>
                        <a:t>عدد </a:t>
                      </a:r>
                      <a:r>
                        <a:rPr lang="ar-JO" sz="1600" baseline="0" smtClean="0"/>
                        <a:t>السكان </a:t>
                      </a:r>
                      <a:endParaRPr lang="ar-JO" sz="1600" smtClean="0"/>
                    </a:p>
                    <a:p>
                      <a:pPr algn="ctr" rtl="1"/>
                      <a:endParaRPr lang="ar-JO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121</a:t>
                      </a:r>
                    </a:p>
                    <a:p>
                      <a:pPr algn="ctr" rtl="1"/>
                      <a:endParaRPr lang="ar-JO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smtClean="0"/>
                        <a:t>302</a:t>
                      </a:r>
                      <a:endParaRPr lang="ar-JO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408</a:t>
                      </a:r>
                      <a:endParaRPr lang="ar-JO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614084"/>
                  </a:ext>
                </a:extLst>
              </a:tr>
              <a:tr h="5823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1600" dirty="0" smtClean="0"/>
                        <a:t>معدل النمو السكاني (%)</a:t>
                      </a:r>
                    </a:p>
                    <a:p>
                      <a:pPr algn="ctr" rtl="1"/>
                      <a:endParaRPr lang="ar-JO" sz="1600" dirty="0" smtClean="0"/>
                    </a:p>
                    <a:p>
                      <a:pPr algn="ctr" rtl="1"/>
                      <a:endParaRPr lang="ar-JO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JO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.091</a:t>
                      </a:r>
                      <a:endParaRPr lang="ar-JO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smtClean="0"/>
                        <a:t>.033</a:t>
                      </a:r>
                      <a:endParaRPr lang="ar-JO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739719"/>
                  </a:ext>
                </a:extLst>
              </a:tr>
              <a:tr h="496058">
                <a:tc rowSpan="2">
                  <a:txBody>
                    <a:bodyPr/>
                    <a:lstStyle/>
                    <a:p>
                      <a:pPr algn="ctr" rtl="1"/>
                      <a:r>
                        <a:rPr lang="ar-JO" sz="1600" dirty="0" smtClean="0"/>
                        <a:t>المجموع</a:t>
                      </a:r>
                      <a:r>
                        <a:rPr lang="ar-JO" sz="1600" baseline="0" dirty="0" smtClean="0"/>
                        <a:t> </a:t>
                      </a:r>
                      <a:endParaRPr lang="ar-JO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1600" dirty="0" smtClean="0"/>
                        <a:t>عدد السكان </a:t>
                      </a:r>
                      <a:endParaRPr lang="ar-JO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2000" dirty="0" smtClean="0"/>
                        <a:t>1988</a:t>
                      </a:r>
                      <a:endParaRPr lang="en-US" sz="2000" dirty="0" smtClean="0"/>
                    </a:p>
                    <a:p>
                      <a:pPr algn="ctr" rtl="1"/>
                      <a:endParaRPr lang="ar-JO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2000" dirty="0" smtClean="0"/>
                        <a:t>3059</a:t>
                      </a:r>
                      <a:endParaRPr lang="ar-JO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2000" dirty="0" smtClean="0"/>
                        <a:t>4132</a:t>
                      </a:r>
                      <a:endParaRPr lang="ar-JO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673302"/>
                  </a:ext>
                </a:extLst>
              </a:tr>
              <a:tr h="4097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1600" dirty="0" smtClean="0"/>
                        <a:t>معدل النمو السكاني (%)</a:t>
                      </a:r>
                    </a:p>
                    <a:p>
                      <a:pPr algn="ctr" rtl="1"/>
                      <a:endParaRPr lang="ar-JO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JO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.043</a:t>
                      </a:r>
                      <a:endParaRPr lang="ar-JO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.033</a:t>
                      </a:r>
                      <a:endParaRPr lang="ar-JO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08807"/>
                  </a:ext>
                </a:extLst>
              </a:tr>
            </a:tbl>
          </a:graphicData>
        </a:graphic>
      </p:graphicFrame>
      <p:graphicFrame>
        <p:nvGraphicFramePr>
          <p:cNvPr id="6" name="جدول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7359204"/>
              </p:ext>
            </p:extLst>
          </p:nvPr>
        </p:nvGraphicFramePr>
        <p:xfrm>
          <a:off x="352926" y="2152477"/>
          <a:ext cx="3721602" cy="2553045"/>
        </p:xfrm>
        <a:graphic>
          <a:graphicData uri="http://schemas.openxmlformats.org/drawingml/2006/table">
            <a:tbl>
              <a:tblPr rtl="1" firstRow="1" bandRow="1">
                <a:tableStyleId>{793D81CF-94F2-401A-BA57-92F5A7B2D0C5}</a:tableStyleId>
              </a:tblPr>
              <a:tblGrid>
                <a:gridCol w="1329324">
                  <a:extLst>
                    <a:ext uri="{9D8B030D-6E8A-4147-A177-3AD203B41FA5}">
                      <a16:colId xmlns:a16="http://schemas.microsoft.com/office/drawing/2014/main" val="1875591041"/>
                    </a:ext>
                  </a:extLst>
                </a:gridCol>
                <a:gridCol w="1173078">
                  <a:extLst>
                    <a:ext uri="{9D8B030D-6E8A-4147-A177-3AD203B41FA5}">
                      <a16:colId xmlns:a16="http://schemas.microsoft.com/office/drawing/2014/main" val="375671608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937394904"/>
                    </a:ext>
                  </a:extLst>
                </a:gridCol>
              </a:tblGrid>
              <a:tr h="598850">
                <a:tc>
                  <a:txBody>
                    <a:bodyPr/>
                    <a:lstStyle/>
                    <a:p>
                      <a:pPr algn="ctr" rtl="1"/>
                      <a:endParaRPr lang="ar-JO" sz="1600" dirty="0" smtClean="0"/>
                    </a:p>
                    <a:p>
                      <a:pPr algn="ctr" rtl="1"/>
                      <a:r>
                        <a:rPr lang="ar-JO" sz="1600" dirty="0" smtClean="0"/>
                        <a:t>التجمع</a:t>
                      </a:r>
                      <a:r>
                        <a:rPr lang="ar-JO" sz="1600" baseline="0" dirty="0" smtClean="0"/>
                        <a:t> </a:t>
                      </a:r>
                      <a:r>
                        <a:rPr lang="en-US" sz="1600" baseline="0" dirty="0" smtClean="0"/>
                        <a:t>/</a:t>
                      </a:r>
                      <a:r>
                        <a:rPr lang="ar-JO" sz="1600" baseline="0" dirty="0" smtClean="0"/>
                        <a:t>السنة </a:t>
                      </a:r>
                      <a:endParaRPr lang="ar-JO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JO" sz="2000" dirty="0" smtClean="0"/>
                    </a:p>
                    <a:p>
                      <a:pPr algn="ctr" rtl="1"/>
                      <a:r>
                        <a:rPr lang="ar-JO" sz="2000" dirty="0" smtClean="0"/>
                        <a:t>2024</a:t>
                      </a:r>
                      <a:endParaRPr lang="ar-JO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JO" sz="2000" dirty="0" smtClean="0"/>
                    </a:p>
                    <a:p>
                      <a:pPr algn="ctr" rtl="1"/>
                      <a:r>
                        <a:rPr lang="ar-JO" sz="2000" dirty="0" smtClean="0"/>
                        <a:t>2032</a:t>
                      </a:r>
                      <a:endParaRPr lang="ar-JO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170249"/>
                  </a:ext>
                </a:extLst>
              </a:tr>
              <a:tr h="343785">
                <a:tc>
                  <a:txBody>
                    <a:bodyPr/>
                    <a:lstStyle/>
                    <a:p>
                      <a:pPr algn="ctr" rtl="1"/>
                      <a:r>
                        <a:rPr lang="ar-JO" sz="1600" dirty="0" smtClean="0"/>
                        <a:t>عين</a:t>
                      </a:r>
                      <a:r>
                        <a:rPr lang="ar-JO" sz="1600" baseline="0" dirty="0" smtClean="0"/>
                        <a:t> البيضاء </a:t>
                      </a:r>
                      <a:endParaRPr lang="ar-JO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2000" dirty="0" smtClean="0"/>
                        <a:t>2117</a:t>
                      </a:r>
                      <a:endParaRPr lang="ar-JO" sz="20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2000" dirty="0" smtClean="0"/>
                        <a:t>2897</a:t>
                      </a:r>
                      <a:endParaRPr lang="ar-JO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216428"/>
                  </a:ext>
                </a:extLst>
              </a:tr>
              <a:tr h="338480">
                <a:tc>
                  <a:txBody>
                    <a:bodyPr/>
                    <a:lstStyle/>
                    <a:p>
                      <a:pPr algn="ctr" rtl="1"/>
                      <a:r>
                        <a:rPr lang="ar-JO" sz="1600" dirty="0" err="1" smtClean="0"/>
                        <a:t>بردلا</a:t>
                      </a:r>
                      <a:r>
                        <a:rPr lang="ar-JO" sz="1600" dirty="0" smtClean="0"/>
                        <a:t> </a:t>
                      </a:r>
                      <a:endParaRPr lang="ar-JO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2000" dirty="0" smtClean="0"/>
                        <a:t>2844</a:t>
                      </a:r>
                      <a:endParaRPr lang="ar-JO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2000" dirty="0" smtClean="0"/>
                        <a:t>3697</a:t>
                      </a:r>
                      <a:endParaRPr lang="ar-JO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402176"/>
                  </a:ext>
                </a:extLst>
              </a:tr>
              <a:tr h="349621">
                <a:tc>
                  <a:txBody>
                    <a:bodyPr/>
                    <a:lstStyle/>
                    <a:p>
                      <a:pPr algn="ctr" rtl="1"/>
                      <a:r>
                        <a:rPr lang="ar-JO" sz="1600" dirty="0" err="1" smtClean="0"/>
                        <a:t>كردلة</a:t>
                      </a:r>
                      <a:r>
                        <a:rPr lang="ar-JO" sz="1600" baseline="0" dirty="0" smtClean="0"/>
                        <a:t> </a:t>
                      </a:r>
                      <a:endParaRPr lang="ar-JO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2000" dirty="0" smtClean="0"/>
                        <a:t>660</a:t>
                      </a:r>
                      <a:endParaRPr lang="ar-JO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2000" dirty="0" smtClean="0"/>
                        <a:t>1056</a:t>
                      </a:r>
                      <a:endParaRPr lang="ar-JO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614084"/>
                  </a:ext>
                </a:extLst>
              </a:tr>
              <a:tr h="663285">
                <a:tc>
                  <a:txBody>
                    <a:bodyPr/>
                    <a:lstStyle/>
                    <a:p>
                      <a:pPr algn="ctr" rtl="1"/>
                      <a:r>
                        <a:rPr lang="ar-JO" sz="1600" dirty="0" smtClean="0"/>
                        <a:t>المجموع</a:t>
                      </a:r>
                      <a:r>
                        <a:rPr lang="ar-JO" sz="1600" baseline="0" dirty="0" smtClean="0"/>
                        <a:t> </a:t>
                      </a:r>
                      <a:endParaRPr lang="ar-JO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2000" dirty="0" smtClean="0"/>
                        <a:t>5621</a:t>
                      </a:r>
                      <a:endParaRPr lang="ar-JO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2000" dirty="0" smtClean="0"/>
                        <a:t>7650</a:t>
                      </a:r>
                      <a:endParaRPr lang="ar-JO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6733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53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9118242" y="101889"/>
            <a:ext cx="28651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ar-JO" sz="1600" b="1" dirty="0"/>
              <a:t>قطاع السكان </a:t>
            </a:r>
            <a:r>
              <a:rPr lang="ar-JO" sz="1600" b="1" dirty="0" smtClean="0"/>
              <a:t>والديمغرافيا.</a:t>
            </a:r>
            <a:endParaRPr lang="ar-JO" sz="1600" b="1" dirty="0"/>
          </a:p>
          <a:p>
            <a:endParaRPr lang="ar-JO" sz="1600" b="1" dirty="0"/>
          </a:p>
          <a:p>
            <a:endParaRPr lang="en-US" sz="1600" dirty="0"/>
          </a:p>
        </p:txBody>
      </p:sp>
      <p:grpSp>
        <p:nvGrpSpPr>
          <p:cNvPr id="28" name="مجموعة 27"/>
          <p:cNvGrpSpPr/>
          <p:nvPr/>
        </p:nvGrpSpPr>
        <p:grpSpPr>
          <a:xfrm>
            <a:off x="-8477" y="-1"/>
            <a:ext cx="8875059" cy="6858001"/>
            <a:chOff x="-288929" y="101889"/>
            <a:chExt cx="8875059" cy="6858001"/>
          </a:xfrm>
        </p:grpSpPr>
        <p:grpSp>
          <p:nvGrpSpPr>
            <p:cNvPr id="3" name="مجموعة 2"/>
            <p:cNvGrpSpPr/>
            <p:nvPr/>
          </p:nvGrpSpPr>
          <p:grpSpPr>
            <a:xfrm>
              <a:off x="-288929" y="101889"/>
              <a:ext cx="8875059" cy="6858001"/>
              <a:chOff x="-2326" y="0"/>
              <a:chExt cx="8875059" cy="6858001"/>
            </a:xfrm>
          </p:grpSpPr>
          <p:pic>
            <p:nvPicPr>
              <p:cNvPr id="5" name="صورة 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2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326" y="0"/>
                <a:ext cx="8875059" cy="6858000"/>
              </a:xfrm>
              <a:prstGeom prst="rect">
                <a:avLst/>
              </a:prstGeom>
            </p:spPr>
          </p:pic>
          <p:sp>
            <p:nvSpPr>
              <p:cNvPr id="6" name="مستطيل 5"/>
              <p:cNvSpPr/>
              <p:nvPr/>
            </p:nvSpPr>
            <p:spPr>
              <a:xfrm>
                <a:off x="1" y="1"/>
                <a:ext cx="8872732" cy="6858000"/>
              </a:xfrm>
              <a:prstGeom prst="rect">
                <a:avLst/>
              </a:prstGeom>
              <a:no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aphicFrame>
          <p:nvGraphicFramePr>
            <p:cNvPr id="25" name="مخطط 24"/>
            <p:cNvGraphicFramePr>
              <a:graphicFrameLocks/>
            </p:cNvGraphicFramePr>
            <p:nvPr>
              <p:extLst/>
            </p:nvPr>
          </p:nvGraphicFramePr>
          <p:xfrm>
            <a:off x="5724281" y="3432412"/>
            <a:ext cx="2458284" cy="13173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26" name="مخطط 25"/>
            <p:cNvGraphicFramePr>
              <a:graphicFrameLocks/>
            </p:cNvGraphicFramePr>
            <p:nvPr>
              <p:extLst/>
            </p:nvPr>
          </p:nvGraphicFramePr>
          <p:xfrm>
            <a:off x="1869744" y="1869743"/>
            <a:ext cx="2183322" cy="14193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27" name="مخطط 26"/>
            <p:cNvGraphicFramePr>
              <a:graphicFrameLocks/>
            </p:cNvGraphicFramePr>
            <p:nvPr>
              <p:extLst/>
            </p:nvPr>
          </p:nvGraphicFramePr>
          <p:xfrm>
            <a:off x="2418739" y="3872926"/>
            <a:ext cx="2508104" cy="14567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  <p:grpSp>
        <p:nvGrpSpPr>
          <p:cNvPr id="16" name="مجموعة 15"/>
          <p:cNvGrpSpPr/>
          <p:nvPr/>
        </p:nvGrpSpPr>
        <p:grpSpPr>
          <a:xfrm>
            <a:off x="6058424" y="1227691"/>
            <a:ext cx="6101391" cy="4205662"/>
            <a:chOff x="8995487" y="4058655"/>
            <a:chExt cx="3110637" cy="2598820"/>
          </a:xfrm>
        </p:grpSpPr>
        <p:graphicFrame>
          <p:nvGraphicFramePr>
            <p:cNvPr id="14" name="مخطط 13"/>
            <p:cNvGraphicFramePr>
              <a:graphicFrameLocks/>
            </p:cNvGraphicFramePr>
            <p:nvPr>
              <p:extLst/>
            </p:nvPr>
          </p:nvGraphicFramePr>
          <p:xfrm>
            <a:off x="8995487" y="4058655"/>
            <a:ext cx="3110637" cy="25988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15" name="مستطيل 14"/>
            <p:cNvSpPr/>
            <p:nvPr/>
          </p:nvSpPr>
          <p:spPr>
            <a:xfrm>
              <a:off x="8995488" y="4058655"/>
              <a:ext cx="3110636" cy="2598820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65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1658470" y="0"/>
            <a:ext cx="8886549" cy="6858000"/>
            <a:chOff x="-7900560" y="0"/>
            <a:chExt cx="8886549" cy="6858000"/>
          </a:xfrm>
        </p:grpSpPr>
        <p:pic>
          <p:nvPicPr>
            <p:cNvPr id="3" name="صورة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889070" y="0"/>
              <a:ext cx="8875059" cy="6858000"/>
            </a:xfrm>
            <a:prstGeom prst="rect">
              <a:avLst/>
            </a:prstGeom>
          </p:spPr>
        </p:pic>
        <p:sp>
          <p:nvSpPr>
            <p:cNvPr id="4" name="مستطيل 3"/>
            <p:cNvSpPr/>
            <p:nvPr/>
          </p:nvSpPr>
          <p:spPr>
            <a:xfrm>
              <a:off x="-7900560" y="0"/>
              <a:ext cx="8863569" cy="6858000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مربع نص 4"/>
            <p:cNvSpPr txBox="1"/>
            <p:nvPr/>
          </p:nvSpPr>
          <p:spPr>
            <a:xfrm>
              <a:off x="-5741300" y="0"/>
              <a:ext cx="3962400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JO" sz="2000" b="1" dirty="0" smtClean="0"/>
                <a:t>النمو والكثافة السكانية في منطقة التخطيط </a:t>
              </a:r>
              <a:endParaRPr lang="ar-JO" sz="2000" b="1" dirty="0"/>
            </a:p>
          </p:txBody>
        </p:sp>
      </p:grpSp>
      <p:sp>
        <p:nvSpPr>
          <p:cNvPr id="6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مجموعة 13"/>
          <p:cNvGrpSpPr/>
          <p:nvPr/>
        </p:nvGrpSpPr>
        <p:grpSpPr>
          <a:xfrm>
            <a:off x="7817238" y="0"/>
            <a:ext cx="4363271" cy="3766784"/>
            <a:chOff x="7817238" y="0"/>
            <a:chExt cx="4363271" cy="3766784"/>
          </a:xfrm>
        </p:grpSpPr>
        <p:pic>
          <p:nvPicPr>
            <p:cNvPr id="8" name="صورة 7"/>
            <p:cNvPicPr>
              <a:picLocks noChangeAspect="1"/>
            </p:cNvPicPr>
            <p:nvPr/>
          </p:nvPicPr>
          <p:blipFill rotWithShape="1">
            <a:blip r:embed="rId3"/>
            <a:srcRect l="14828" t="23004" r="13211" b="9566"/>
            <a:stretch/>
          </p:blipFill>
          <p:spPr>
            <a:xfrm>
              <a:off x="7817238" y="0"/>
              <a:ext cx="4363271" cy="293662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12" name="رابط بشكل مرفق 11"/>
            <p:cNvCxnSpPr>
              <a:stCxn id="8" idx="2"/>
            </p:cNvCxnSpPr>
            <p:nvPr/>
          </p:nvCxnSpPr>
          <p:spPr>
            <a:xfrm rot="5400000">
              <a:off x="9272365" y="3040275"/>
              <a:ext cx="830157" cy="622862"/>
            </a:xfrm>
            <a:prstGeom prst="bentConnector3">
              <a:avLst/>
            </a:prstGeom>
            <a:ln>
              <a:prstDash val="sysDash"/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" name="مجموعة 23"/>
          <p:cNvGrpSpPr/>
          <p:nvPr/>
        </p:nvGrpSpPr>
        <p:grpSpPr>
          <a:xfrm>
            <a:off x="0" y="2829485"/>
            <a:ext cx="4323927" cy="4028515"/>
            <a:chOff x="0" y="2829485"/>
            <a:chExt cx="4323927" cy="4028515"/>
          </a:xfrm>
        </p:grpSpPr>
        <p:cxnSp>
          <p:nvCxnSpPr>
            <p:cNvPr id="15" name="رابط بشكل مرفق 14"/>
            <p:cNvCxnSpPr>
              <a:stCxn id="18" idx="0"/>
            </p:cNvCxnSpPr>
            <p:nvPr/>
          </p:nvCxnSpPr>
          <p:spPr>
            <a:xfrm rot="5400000" flipH="1" flipV="1">
              <a:off x="2443903" y="2547546"/>
              <a:ext cx="1091888" cy="1655766"/>
            </a:xfrm>
            <a:prstGeom prst="bentConnector2">
              <a:avLst/>
            </a:prstGeom>
            <a:ln>
              <a:prstDash val="sysDash"/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8" name="صورة 17"/>
            <p:cNvPicPr>
              <a:picLocks noChangeAspect="1"/>
            </p:cNvPicPr>
            <p:nvPr/>
          </p:nvPicPr>
          <p:blipFill rotWithShape="1">
            <a:blip r:embed="rId4"/>
            <a:srcRect l="31061" t="32879" r="26673" b="16065"/>
            <a:stretch/>
          </p:blipFill>
          <p:spPr>
            <a:xfrm>
              <a:off x="0" y="3921373"/>
              <a:ext cx="4323927" cy="29366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30" name="مجموعة 29"/>
          <p:cNvGrpSpPr/>
          <p:nvPr/>
        </p:nvGrpSpPr>
        <p:grpSpPr>
          <a:xfrm>
            <a:off x="11489" y="-1"/>
            <a:ext cx="9408242" cy="4217161"/>
            <a:chOff x="11489" y="-1"/>
            <a:chExt cx="9408242" cy="4217161"/>
          </a:xfrm>
        </p:grpSpPr>
        <p:pic>
          <p:nvPicPr>
            <p:cNvPr id="25" name="صورة 24"/>
            <p:cNvPicPr>
              <a:picLocks noChangeAspect="1"/>
            </p:cNvPicPr>
            <p:nvPr/>
          </p:nvPicPr>
          <p:blipFill rotWithShape="1">
            <a:blip r:embed="rId5"/>
            <a:srcRect l="27498" t="41153" r="27068" b="35608"/>
            <a:stretch/>
          </p:blipFill>
          <p:spPr>
            <a:xfrm>
              <a:off x="11489" y="-1"/>
              <a:ext cx="9408242" cy="270564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26" name="رابط بشكل مرفق 25"/>
            <p:cNvCxnSpPr/>
            <p:nvPr/>
          </p:nvCxnSpPr>
          <p:spPr>
            <a:xfrm rot="16200000" flipV="1">
              <a:off x="5028810" y="3131771"/>
              <a:ext cx="1521291" cy="649488"/>
            </a:xfrm>
            <a:prstGeom prst="bentConnector3">
              <a:avLst>
                <a:gd name="adj1" fmla="val 50000"/>
              </a:avLst>
            </a:prstGeom>
            <a:ln>
              <a:prstDash val="sysDash"/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0260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مجموعة 27"/>
          <p:cNvGrpSpPr/>
          <p:nvPr/>
        </p:nvGrpSpPr>
        <p:grpSpPr>
          <a:xfrm>
            <a:off x="1485900" y="-868077"/>
            <a:ext cx="8953500" cy="7641691"/>
            <a:chOff x="1485900" y="-868077"/>
            <a:chExt cx="8953500" cy="7641691"/>
          </a:xfrm>
        </p:grpSpPr>
        <p:sp>
          <p:nvSpPr>
            <p:cNvPr id="8" name="مستطيل 7"/>
            <p:cNvSpPr/>
            <p:nvPr/>
          </p:nvSpPr>
          <p:spPr>
            <a:xfrm>
              <a:off x="4285128" y="0"/>
              <a:ext cx="3430122" cy="800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ar-JO" b="1" dirty="0"/>
                <a:t>كثافة الوحدات السكانية في منطقة التخطيط </a:t>
              </a:r>
              <a:r>
                <a:rPr lang="ar-JO" b="1" dirty="0" smtClean="0"/>
                <a:t>.</a:t>
              </a:r>
              <a:endParaRPr lang="ar-JO" b="1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ar-JO" sz="1400" b="1" dirty="0"/>
            </a:p>
            <a:p>
              <a:endParaRPr lang="en-US" sz="1400" dirty="0"/>
            </a:p>
          </p:txBody>
        </p:sp>
        <p:pic>
          <p:nvPicPr>
            <p:cNvPr id="11" name="صورة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54" t="-1394" r="154" b="7264"/>
            <a:stretch/>
          </p:blipFill>
          <p:spPr>
            <a:xfrm>
              <a:off x="1525120" y="369332"/>
              <a:ext cx="8875059" cy="6270932"/>
            </a:xfrm>
            <a:prstGeom prst="rect">
              <a:avLst/>
            </a:prstGeom>
          </p:spPr>
        </p:pic>
        <p:pic>
          <p:nvPicPr>
            <p:cNvPr id="3" name="صورة 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8776" b="71472" l="1489" r="9866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4" t="12292" r="1718" b="21891"/>
            <a:stretch/>
          </p:blipFill>
          <p:spPr>
            <a:xfrm>
              <a:off x="1725143" y="-868077"/>
              <a:ext cx="8550092" cy="7510340"/>
            </a:xfrm>
            <a:prstGeom prst="rect">
              <a:avLst/>
            </a:prstGeom>
          </p:spPr>
        </p:pic>
        <p:sp>
          <p:nvSpPr>
            <p:cNvPr id="21" name="مستطيل 20"/>
            <p:cNvSpPr/>
            <p:nvPr/>
          </p:nvSpPr>
          <p:spPr>
            <a:xfrm>
              <a:off x="1485900" y="369332"/>
              <a:ext cx="8953500" cy="6404282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صورة 2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48382" y="6297720"/>
              <a:ext cx="3463169" cy="272813"/>
            </a:xfrm>
            <a:prstGeom prst="rect">
              <a:avLst/>
            </a:prstGeom>
          </p:spPr>
        </p:pic>
        <p:sp>
          <p:nvSpPr>
            <p:cNvPr id="25" name="مربع نص 24"/>
            <p:cNvSpPr txBox="1"/>
            <p:nvPr/>
          </p:nvSpPr>
          <p:spPr>
            <a:xfrm>
              <a:off x="7547789" y="3571473"/>
              <a:ext cx="11961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JO" b="1" dirty="0" smtClean="0"/>
                <a:t>عين البيضاء </a:t>
              </a:r>
              <a:endParaRPr lang="en-US" b="1" dirty="0"/>
            </a:p>
          </p:txBody>
        </p:sp>
        <p:sp>
          <p:nvSpPr>
            <p:cNvPr id="26" name="مربع نص 25"/>
            <p:cNvSpPr txBox="1"/>
            <p:nvPr/>
          </p:nvSpPr>
          <p:spPr>
            <a:xfrm>
              <a:off x="5629865" y="3940805"/>
              <a:ext cx="6655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JO" b="1" dirty="0" err="1" smtClean="0"/>
                <a:t>كردلة</a:t>
              </a:r>
              <a:r>
                <a:rPr lang="ar-JO" b="1" dirty="0" smtClean="0"/>
                <a:t> </a:t>
              </a:r>
              <a:endParaRPr lang="en-US" b="1" dirty="0"/>
            </a:p>
          </p:txBody>
        </p:sp>
        <p:sp>
          <p:nvSpPr>
            <p:cNvPr id="27" name="مربع نص 26"/>
            <p:cNvSpPr txBox="1"/>
            <p:nvPr/>
          </p:nvSpPr>
          <p:spPr>
            <a:xfrm>
              <a:off x="4285128" y="2219600"/>
              <a:ext cx="6206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JO" b="1" dirty="0" err="1" smtClean="0"/>
                <a:t>بردلا</a:t>
              </a:r>
              <a:r>
                <a:rPr lang="ar-JO" b="1" dirty="0" smtClean="0"/>
                <a:t> </a:t>
              </a:r>
              <a:endParaRPr lang="en-US" b="1" dirty="0"/>
            </a:p>
          </p:txBody>
        </p:sp>
      </p:grpSp>
      <p:graphicFrame>
        <p:nvGraphicFramePr>
          <p:cNvPr id="29" name="جدول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8517811"/>
              </p:ext>
            </p:extLst>
          </p:nvPr>
        </p:nvGraphicFramePr>
        <p:xfrm>
          <a:off x="8145869" y="0"/>
          <a:ext cx="4064000" cy="1854200"/>
        </p:xfrm>
        <a:graphic>
          <a:graphicData uri="http://schemas.openxmlformats.org/drawingml/2006/table">
            <a:tbl>
              <a:tblPr rtl="1" firstRow="1" bandRow="1">
                <a:tableStyleId>{793D81CF-94F2-401A-BA57-92F5A7B2D0C5}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18934862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56641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المؤشر </a:t>
                      </a:r>
                      <a:endParaRPr lang="ar-J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عين البيضاء </a:t>
                      </a:r>
                      <a:endParaRPr lang="ar-J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789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السكان </a:t>
                      </a:r>
                      <a:endParaRPr lang="ar-J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1547</a:t>
                      </a:r>
                      <a:endParaRPr lang="ar-J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366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عدد الوحدات السكنية </a:t>
                      </a:r>
                      <a:endParaRPr lang="ar-J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120</a:t>
                      </a:r>
                      <a:endParaRPr lang="ar-J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40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المساحة </a:t>
                      </a:r>
                      <a:r>
                        <a:rPr lang="en-US" dirty="0" smtClean="0"/>
                        <a:t>)</a:t>
                      </a:r>
                      <a:r>
                        <a:rPr lang="ar-JO" dirty="0" smtClean="0"/>
                        <a:t>دونم</a:t>
                      </a:r>
                      <a:r>
                        <a:rPr lang="ar-JO" baseline="0" dirty="0" smtClean="0"/>
                        <a:t>)</a:t>
                      </a:r>
                      <a:endParaRPr lang="ar-J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1800" kern="1200" dirty="0" smtClean="0">
                          <a:effectLst/>
                        </a:rPr>
                        <a:t>15,000</a:t>
                      </a:r>
                      <a:r>
                        <a:rPr lang="ar-JO" dirty="0" smtClean="0"/>
                        <a:t> </a:t>
                      </a:r>
                      <a:endParaRPr lang="ar-J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301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السكان</a:t>
                      </a:r>
                      <a:r>
                        <a:rPr lang="en-US" dirty="0" smtClean="0"/>
                        <a:t>/</a:t>
                      </a:r>
                      <a:r>
                        <a:rPr lang="ar-JO" dirty="0" smtClean="0"/>
                        <a:t>دونم</a:t>
                      </a:r>
                      <a:endParaRPr lang="ar-J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.103133</a:t>
                      </a:r>
                      <a:endParaRPr lang="ar-J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782503"/>
                  </a:ext>
                </a:extLst>
              </a:tr>
            </a:tbl>
          </a:graphicData>
        </a:graphic>
      </p:graphicFrame>
      <p:graphicFrame>
        <p:nvGraphicFramePr>
          <p:cNvPr id="30" name="جدول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332366"/>
              </p:ext>
            </p:extLst>
          </p:nvPr>
        </p:nvGraphicFramePr>
        <p:xfrm>
          <a:off x="0" y="0"/>
          <a:ext cx="4064000" cy="2225040"/>
        </p:xfrm>
        <a:graphic>
          <a:graphicData uri="http://schemas.openxmlformats.org/drawingml/2006/table">
            <a:tbl>
              <a:tblPr rtl="1" firstRow="1" bandRow="1">
                <a:tableStyleId>{793D81CF-94F2-401A-BA57-92F5A7B2D0C5}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9662602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27423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المؤشر </a:t>
                      </a:r>
                      <a:endParaRPr lang="ar-J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err="1" smtClean="0"/>
                        <a:t>بردلا</a:t>
                      </a:r>
                      <a:r>
                        <a:rPr lang="ar-JO" dirty="0" smtClean="0"/>
                        <a:t> </a:t>
                      </a:r>
                      <a:endParaRPr lang="ar-J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355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السكان </a:t>
                      </a:r>
                      <a:endParaRPr lang="ar-J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2177</a:t>
                      </a:r>
                      <a:endParaRPr lang="ar-J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703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عدد الوحدات السكنية </a:t>
                      </a:r>
                      <a:endParaRPr lang="ar-J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350</a:t>
                      </a:r>
                      <a:endParaRPr lang="ar-J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122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المساحة </a:t>
                      </a:r>
                      <a:r>
                        <a:rPr lang="en-US" dirty="0" smtClean="0"/>
                        <a:t>)</a:t>
                      </a:r>
                      <a:r>
                        <a:rPr lang="ar-JO" dirty="0" smtClean="0"/>
                        <a:t>دونم</a:t>
                      </a:r>
                      <a:r>
                        <a:rPr lang="ar-JO" baseline="0" dirty="0" smtClean="0"/>
                        <a:t>)</a:t>
                      </a:r>
                      <a:endParaRPr lang="ar-J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1800" kern="1200" dirty="0" smtClean="0">
                          <a:effectLst/>
                        </a:rPr>
                        <a:t>20,000</a:t>
                      </a:r>
                      <a:r>
                        <a:rPr lang="ar-JO" dirty="0" smtClean="0"/>
                        <a:t> </a:t>
                      </a:r>
                      <a:endParaRPr lang="ar-J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342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السكان</a:t>
                      </a:r>
                      <a:r>
                        <a:rPr lang="en-US" dirty="0" smtClean="0"/>
                        <a:t>/</a:t>
                      </a:r>
                      <a:r>
                        <a:rPr lang="ar-JO" dirty="0" smtClean="0"/>
                        <a:t>دونم</a:t>
                      </a:r>
                      <a:endParaRPr lang="ar-J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.10885</a:t>
                      </a:r>
                      <a:endParaRPr lang="ar-J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869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الوحدات</a:t>
                      </a:r>
                      <a:r>
                        <a:rPr lang="en-US" dirty="0" smtClean="0"/>
                        <a:t>/</a:t>
                      </a:r>
                      <a:r>
                        <a:rPr lang="ar-JO" dirty="0" smtClean="0"/>
                        <a:t>دونم</a:t>
                      </a:r>
                      <a:r>
                        <a:rPr lang="ar-JO" baseline="0" dirty="0" smtClean="0"/>
                        <a:t> </a:t>
                      </a:r>
                      <a:endParaRPr lang="ar-J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.0175</a:t>
                      </a:r>
                      <a:endParaRPr lang="ar-J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56742"/>
                  </a:ext>
                </a:extLst>
              </a:tr>
            </a:tbl>
          </a:graphicData>
        </a:graphic>
      </p:graphicFrame>
      <p:graphicFrame>
        <p:nvGraphicFramePr>
          <p:cNvPr id="31" name="جدول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4474726"/>
              </p:ext>
            </p:extLst>
          </p:nvPr>
        </p:nvGraphicFramePr>
        <p:xfrm>
          <a:off x="4198846" y="4487019"/>
          <a:ext cx="4064000" cy="2225040"/>
        </p:xfrm>
        <a:graphic>
          <a:graphicData uri="http://schemas.openxmlformats.org/drawingml/2006/table">
            <a:tbl>
              <a:tblPr rtl="1" firstRow="1" bandRow="1">
                <a:tableStyleId>{073A0DAA-6AF3-43AB-8588-CEC1D06C72B9}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26315409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70145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المؤشر </a:t>
                      </a:r>
                      <a:endParaRPr lang="ar-J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err="1" smtClean="0"/>
                        <a:t>كردلة</a:t>
                      </a:r>
                      <a:r>
                        <a:rPr lang="ar-JO" dirty="0" smtClean="0"/>
                        <a:t> </a:t>
                      </a:r>
                      <a:endParaRPr lang="ar-J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298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السكان </a:t>
                      </a:r>
                      <a:endParaRPr lang="ar-J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408 </a:t>
                      </a:r>
                      <a:endParaRPr lang="ar-J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563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عدد الوحدات السكنية </a:t>
                      </a:r>
                      <a:endParaRPr lang="ar-J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34</a:t>
                      </a:r>
                      <a:endParaRPr lang="ar-J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313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المساحة </a:t>
                      </a:r>
                      <a:r>
                        <a:rPr lang="en-US" dirty="0" smtClean="0"/>
                        <a:t>)</a:t>
                      </a:r>
                      <a:r>
                        <a:rPr lang="ar-JO" dirty="0" smtClean="0"/>
                        <a:t>دونم</a:t>
                      </a:r>
                      <a:r>
                        <a:rPr lang="ar-JO" baseline="0" dirty="0" smtClean="0"/>
                        <a:t>)</a:t>
                      </a:r>
                      <a:endParaRPr lang="ar-J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1800" kern="1200" dirty="0" smtClean="0">
                          <a:effectLst/>
                        </a:rPr>
                        <a:t>800</a:t>
                      </a:r>
                      <a:r>
                        <a:rPr lang="ar-JO" dirty="0" smtClean="0"/>
                        <a:t> </a:t>
                      </a:r>
                      <a:endParaRPr lang="ar-J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086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السكان</a:t>
                      </a:r>
                      <a:r>
                        <a:rPr lang="en-US" dirty="0" smtClean="0"/>
                        <a:t>/</a:t>
                      </a:r>
                      <a:r>
                        <a:rPr lang="ar-JO" dirty="0" smtClean="0"/>
                        <a:t>دونم</a:t>
                      </a:r>
                      <a:endParaRPr lang="ar-J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.51</a:t>
                      </a:r>
                      <a:endParaRPr lang="ar-J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83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الوحدات</a:t>
                      </a:r>
                      <a:r>
                        <a:rPr lang="en-US" dirty="0" smtClean="0"/>
                        <a:t>/</a:t>
                      </a:r>
                      <a:r>
                        <a:rPr lang="ar-JO" dirty="0" smtClean="0"/>
                        <a:t>دونم</a:t>
                      </a:r>
                      <a:r>
                        <a:rPr lang="ar-JO" baseline="0" dirty="0" smtClean="0"/>
                        <a:t> </a:t>
                      </a:r>
                      <a:endParaRPr lang="ar-J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.0425</a:t>
                      </a:r>
                      <a:endParaRPr lang="ar-J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71270"/>
                  </a:ext>
                </a:extLst>
              </a:tr>
            </a:tbl>
          </a:graphicData>
        </a:graphic>
      </p:graphicFrame>
      <p:sp>
        <p:nvSpPr>
          <p:cNvPr id="1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00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مجموعة 4"/>
          <p:cNvGrpSpPr/>
          <p:nvPr/>
        </p:nvGrpSpPr>
        <p:grpSpPr>
          <a:xfrm>
            <a:off x="1658470" y="0"/>
            <a:ext cx="8875059" cy="6858000"/>
            <a:chOff x="1658470" y="0"/>
            <a:chExt cx="8875059" cy="6858000"/>
          </a:xfrm>
        </p:grpSpPr>
        <p:pic>
          <p:nvPicPr>
            <p:cNvPr id="2" name="صورة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8470" y="0"/>
              <a:ext cx="8875059" cy="6858000"/>
            </a:xfrm>
            <a:prstGeom prst="rect">
              <a:avLst/>
            </a:prstGeom>
          </p:spPr>
        </p:pic>
        <p:sp>
          <p:nvSpPr>
            <p:cNvPr id="3" name="مستطيل 2"/>
            <p:cNvSpPr/>
            <p:nvPr/>
          </p:nvSpPr>
          <p:spPr>
            <a:xfrm>
              <a:off x="1658470" y="0"/>
              <a:ext cx="8863569" cy="6858000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مربع نص 3"/>
            <p:cNvSpPr txBox="1"/>
            <p:nvPr/>
          </p:nvSpPr>
          <p:spPr>
            <a:xfrm>
              <a:off x="5071579" y="0"/>
              <a:ext cx="1702709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JO" sz="2000" b="1" dirty="0"/>
                <a:t>قطاع تزويد المياه </a:t>
              </a:r>
            </a:p>
          </p:txBody>
        </p:sp>
      </p:grpSp>
      <p:grpSp>
        <p:nvGrpSpPr>
          <p:cNvPr id="16" name="مجموعة 15"/>
          <p:cNvGrpSpPr/>
          <p:nvPr/>
        </p:nvGrpSpPr>
        <p:grpSpPr>
          <a:xfrm>
            <a:off x="7872623" y="101301"/>
            <a:ext cx="4267579" cy="3228752"/>
            <a:chOff x="7872623" y="101301"/>
            <a:chExt cx="4267579" cy="3228752"/>
          </a:xfrm>
        </p:grpSpPr>
        <p:pic>
          <p:nvPicPr>
            <p:cNvPr id="9" name="Picture 2" descr="https://scontent-fra3-1.xx.fbcdn.net/v/t34.0-12/15209075_1815780088711671_1433687491_n.jpg?oh=9fa124ad83a4690a70180af5e9c2f36c&amp;oe=583E1838"/>
            <p:cNvPicPr>
              <a:picLocks noChangeAspect="1" noChangeArrowheads="1"/>
            </p:cNvPicPr>
            <p:nvPr/>
          </p:nvPicPr>
          <p:blipFill>
            <a:blip r:embed="rId3" r:link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72623" y="101301"/>
              <a:ext cx="4267579" cy="240183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رابط بشكل مرفق 14"/>
            <p:cNvCxnSpPr>
              <a:stCxn id="9" idx="2"/>
            </p:cNvCxnSpPr>
            <p:nvPr/>
          </p:nvCxnSpPr>
          <p:spPr>
            <a:xfrm rot="5400000">
              <a:off x="8684074" y="2007714"/>
              <a:ext cx="826923" cy="1817756"/>
            </a:xfrm>
            <a:prstGeom prst="bentConnector2">
              <a:avLst/>
            </a:prstGeom>
            <a:ln>
              <a:prstDash val="sysDash"/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3" name="مجموعة 22"/>
          <p:cNvGrpSpPr/>
          <p:nvPr/>
        </p:nvGrpSpPr>
        <p:grpSpPr>
          <a:xfrm>
            <a:off x="7922079" y="3429000"/>
            <a:ext cx="4269921" cy="3429000"/>
            <a:chOff x="7922079" y="3429000"/>
            <a:chExt cx="4269921" cy="3429000"/>
          </a:xfrm>
        </p:grpSpPr>
        <p:pic>
          <p:nvPicPr>
            <p:cNvPr id="10" name="صورة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079" y="4456170"/>
              <a:ext cx="4269921" cy="240183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18" name="رابط بشكل مرفق 17"/>
            <p:cNvCxnSpPr>
              <a:stCxn id="10" idx="0"/>
            </p:cNvCxnSpPr>
            <p:nvPr/>
          </p:nvCxnSpPr>
          <p:spPr>
            <a:xfrm rot="16200000" flipV="1">
              <a:off x="8609264" y="3008393"/>
              <a:ext cx="1027170" cy="1868383"/>
            </a:xfrm>
            <a:prstGeom prst="bentConnector2">
              <a:avLst/>
            </a:prstGeom>
            <a:ln>
              <a:prstDash val="sysDash"/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6" name="مجموعة 25"/>
          <p:cNvGrpSpPr/>
          <p:nvPr/>
        </p:nvGrpSpPr>
        <p:grpSpPr>
          <a:xfrm>
            <a:off x="39339" y="2019870"/>
            <a:ext cx="3134320" cy="4803721"/>
            <a:chOff x="39339" y="2019870"/>
            <a:chExt cx="3134320" cy="4803721"/>
          </a:xfrm>
        </p:grpSpPr>
        <p:pic>
          <p:nvPicPr>
            <p:cNvPr id="11" name="صورة 10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463"/>
            <a:stretch/>
          </p:blipFill>
          <p:spPr>
            <a:xfrm>
              <a:off x="39339" y="2503130"/>
              <a:ext cx="3134320" cy="432046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25" name="رابط بشكل مرفق 24"/>
            <p:cNvCxnSpPr>
              <a:stCxn id="11" idx="0"/>
            </p:cNvCxnSpPr>
            <p:nvPr/>
          </p:nvCxnSpPr>
          <p:spPr>
            <a:xfrm rot="5400000" flipH="1" flipV="1">
              <a:off x="1987810" y="1638559"/>
              <a:ext cx="483261" cy="1245883"/>
            </a:xfrm>
            <a:prstGeom prst="bentConnector2">
              <a:avLst/>
            </a:prstGeom>
            <a:ln>
              <a:prstDash val="sysDash"/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aphicFrame>
        <p:nvGraphicFramePr>
          <p:cNvPr id="27" name="جدول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889371"/>
              </p:ext>
            </p:extLst>
          </p:nvPr>
        </p:nvGraphicFramePr>
        <p:xfrm>
          <a:off x="1774211" y="1078172"/>
          <a:ext cx="7970289" cy="4189863"/>
        </p:xfrm>
        <a:graphic>
          <a:graphicData uri="http://schemas.openxmlformats.org/drawingml/2006/table">
            <a:tbl>
              <a:tblPr rtl="1" firstRow="1" bandRow="1">
                <a:tableStyleId>{793D81CF-94F2-401A-BA57-92F5A7B2D0C5}</a:tableStyleId>
              </a:tblPr>
              <a:tblGrid>
                <a:gridCol w="1312684">
                  <a:extLst>
                    <a:ext uri="{9D8B030D-6E8A-4147-A177-3AD203B41FA5}">
                      <a16:colId xmlns:a16="http://schemas.microsoft.com/office/drawing/2014/main" val="1875591041"/>
                    </a:ext>
                  </a:extLst>
                </a:gridCol>
                <a:gridCol w="1448423">
                  <a:extLst>
                    <a:ext uri="{9D8B030D-6E8A-4147-A177-3AD203B41FA5}">
                      <a16:colId xmlns:a16="http://schemas.microsoft.com/office/drawing/2014/main" val="3439341880"/>
                    </a:ext>
                  </a:extLst>
                </a:gridCol>
                <a:gridCol w="1278019">
                  <a:extLst>
                    <a:ext uri="{9D8B030D-6E8A-4147-A177-3AD203B41FA5}">
                      <a16:colId xmlns:a16="http://schemas.microsoft.com/office/drawing/2014/main" val="4188521917"/>
                    </a:ext>
                  </a:extLst>
                </a:gridCol>
                <a:gridCol w="1306420">
                  <a:extLst>
                    <a:ext uri="{9D8B030D-6E8A-4147-A177-3AD203B41FA5}">
                      <a16:colId xmlns:a16="http://schemas.microsoft.com/office/drawing/2014/main" val="1693071173"/>
                    </a:ext>
                  </a:extLst>
                </a:gridCol>
                <a:gridCol w="1054544">
                  <a:extLst>
                    <a:ext uri="{9D8B030D-6E8A-4147-A177-3AD203B41FA5}">
                      <a16:colId xmlns:a16="http://schemas.microsoft.com/office/drawing/2014/main" val="3683705145"/>
                    </a:ext>
                  </a:extLst>
                </a:gridCol>
                <a:gridCol w="1570199">
                  <a:extLst>
                    <a:ext uri="{9D8B030D-6E8A-4147-A177-3AD203B41FA5}">
                      <a16:colId xmlns:a16="http://schemas.microsoft.com/office/drawing/2014/main" val="1575651571"/>
                    </a:ext>
                  </a:extLst>
                </a:gridCol>
              </a:tblGrid>
              <a:tr h="1283889">
                <a:tc>
                  <a:txBody>
                    <a:bodyPr/>
                    <a:lstStyle/>
                    <a:p>
                      <a:pPr algn="ctr" rtl="1"/>
                      <a:endParaRPr lang="ar-JO" sz="1400" dirty="0" smtClean="0"/>
                    </a:p>
                    <a:p>
                      <a:pPr algn="ctr" rtl="1"/>
                      <a:r>
                        <a:rPr lang="ar-JO" sz="1400" dirty="0" smtClean="0"/>
                        <a:t>التجمع</a:t>
                      </a:r>
                      <a:r>
                        <a:rPr lang="ar-JO" sz="1400" baseline="0" dirty="0" smtClean="0"/>
                        <a:t> </a:t>
                      </a:r>
                      <a:endParaRPr lang="ar-J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1400" dirty="0">
                          <a:effectLst/>
                        </a:rPr>
                        <a:t>عدد المشتركين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1400" dirty="0">
                          <a:effectLst/>
                        </a:rPr>
                        <a:t>معدل </a:t>
                      </a:r>
                      <a:r>
                        <a:rPr lang="ar-JO" sz="1400" dirty="0" err="1">
                          <a:effectLst/>
                        </a:rPr>
                        <a:t>إستهلاك</a:t>
                      </a:r>
                      <a:r>
                        <a:rPr lang="ar-JO" sz="1400" dirty="0">
                          <a:effectLst/>
                        </a:rPr>
                        <a:t> الفرد/لتر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1400" dirty="0" smtClean="0">
                          <a:effectLst/>
                        </a:rPr>
                        <a:t>استمرارية الخدمة </a:t>
                      </a:r>
                      <a:r>
                        <a:rPr lang="en-US" sz="1400" dirty="0" smtClean="0">
                          <a:effectLst/>
                        </a:rPr>
                        <a:t>/</a:t>
                      </a:r>
                      <a:r>
                        <a:rPr lang="ar-JO" sz="1400" dirty="0" smtClean="0">
                          <a:effectLst/>
                        </a:rPr>
                        <a:t>أسبوع</a:t>
                      </a:r>
                      <a:r>
                        <a:rPr lang="ar-JO" sz="1400" baseline="0" dirty="0" smtClean="0">
                          <a:effectLst/>
                        </a:rPr>
                        <a:t> </a:t>
                      </a:r>
                      <a:endParaRPr lang="ar-JO" sz="14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sz="1400" dirty="0">
                          <a:effectLst/>
                        </a:rPr>
                        <a:t>الفاقد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JO" sz="1400" dirty="0" smtClean="0"/>
                    </a:p>
                    <a:p>
                      <a:pPr algn="ctr" rtl="1"/>
                      <a:r>
                        <a:rPr lang="ar-JO" sz="1400" dirty="0" smtClean="0"/>
                        <a:t>التغطية</a:t>
                      </a:r>
                      <a:endParaRPr lang="ar-JO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170249"/>
                  </a:ext>
                </a:extLst>
              </a:tr>
              <a:tr h="968658">
                <a:tc>
                  <a:txBody>
                    <a:bodyPr/>
                    <a:lstStyle/>
                    <a:p>
                      <a:pPr algn="ctr" rtl="1"/>
                      <a:r>
                        <a:rPr lang="ar-JO" sz="1400" dirty="0" smtClean="0"/>
                        <a:t>عين</a:t>
                      </a:r>
                      <a:r>
                        <a:rPr lang="ar-JO" sz="1400" baseline="0" dirty="0" smtClean="0"/>
                        <a:t> البيضاء </a:t>
                      </a:r>
                      <a:endParaRPr lang="ar-J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1400" dirty="0" smtClean="0"/>
                        <a:t>250</a:t>
                      </a:r>
                      <a:endParaRPr lang="ar-J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1400" dirty="0" smtClean="0"/>
                        <a:t>100 لتر </a:t>
                      </a:r>
                      <a:r>
                        <a:rPr lang="en-US" sz="1400" dirty="0" smtClean="0"/>
                        <a:t>/</a:t>
                      </a:r>
                      <a:r>
                        <a:rPr lang="ar-JO" sz="1400" dirty="0" smtClean="0"/>
                        <a:t>يوميا</a:t>
                      </a:r>
                      <a:r>
                        <a:rPr lang="ar-JO" sz="1400" baseline="0" dirty="0" smtClean="0"/>
                        <a:t> </a:t>
                      </a:r>
                      <a:endParaRPr lang="ar-J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1400" dirty="0" smtClean="0"/>
                        <a:t>24 ساعة</a:t>
                      </a:r>
                      <a:r>
                        <a:rPr lang="ar-JO" sz="1400" baseline="0" dirty="0" smtClean="0"/>
                        <a:t> </a:t>
                      </a:r>
                      <a:endParaRPr lang="ar-J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1400" dirty="0" smtClean="0"/>
                        <a:t>5%</a:t>
                      </a:r>
                      <a:endParaRPr lang="ar-J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1400" dirty="0" smtClean="0"/>
                        <a:t>100%</a:t>
                      </a:r>
                      <a:endParaRPr lang="ar-JO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216428"/>
                  </a:ext>
                </a:extLst>
              </a:tr>
              <a:tr h="968658">
                <a:tc>
                  <a:txBody>
                    <a:bodyPr/>
                    <a:lstStyle/>
                    <a:p>
                      <a:pPr algn="ctr" rtl="1"/>
                      <a:r>
                        <a:rPr lang="ar-JO" sz="1400" dirty="0" err="1" smtClean="0"/>
                        <a:t>بردلا</a:t>
                      </a:r>
                      <a:r>
                        <a:rPr lang="ar-JO" sz="1400" dirty="0" smtClean="0"/>
                        <a:t> </a:t>
                      </a:r>
                      <a:endParaRPr lang="ar-J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1400" dirty="0" smtClean="0"/>
                        <a:t>300</a:t>
                      </a:r>
                      <a:endParaRPr lang="ar-J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1400" dirty="0" smtClean="0"/>
                        <a:t>100لتر</a:t>
                      </a:r>
                      <a:r>
                        <a:rPr lang="en-US" sz="1400" dirty="0" smtClean="0"/>
                        <a:t>/</a:t>
                      </a:r>
                      <a:r>
                        <a:rPr lang="ar-JO" sz="1400" dirty="0" smtClean="0"/>
                        <a:t>يوميا</a:t>
                      </a:r>
                      <a:endParaRPr lang="ar-J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1400" dirty="0" smtClean="0"/>
                        <a:t>16 ساعة يوميا </a:t>
                      </a:r>
                      <a:endParaRPr lang="ar-J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1400" dirty="0" smtClean="0"/>
                        <a:t>0%</a:t>
                      </a:r>
                      <a:endParaRPr lang="ar-J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1400" dirty="0" smtClean="0"/>
                        <a:t>100%</a:t>
                      </a:r>
                      <a:endParaRPr lang="ar-JO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402176"/>
                  </a:ext>
                </a:extLst>
              </a:tr>
              <a:tr h="968658">
                <a:tc>
                  <a:txBody>
                    <a:bodyPr/>
                    <a:lstStyle/>
                    <a:p>
                      <a:pPr algn="ctr" rtl="1"/>
                      <a:r>
                        <a:rPr lang="ar-JO" sz="1200" dirty="0" err="1" smtClean="0"/>
                        <a:t>كردلة</a:t>
                      </a:r>
                      <a:r>
                        <a:rPr lang="ar-JO" sz="1200" baseline="0" dirty="0" smtClean="0"/>
                        <a:t> </a:t>
                      </a:r>
                      <a:endParaRPr lang="ar-J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1200" dirty="0" smtClean="0"/>
                        <a:t>34</a:t>
                      </a:r>
                      <a:endParaRPr lang="ar-J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1200" dirty="0" smtClean="0"/>
                        <a:t>100لتر </a:t>
                      </a:r>
                      <a:r>
                        <a:rPr lang="en-US" sz="1200" dirty="0" smtClean="0"/>
                        <a:t>/</a:t>
                      </a:r>
                      <a:r>
                        <a:rPr lang="ar-JO" sz="1200" dirty="0" smtClean="0"/>
                        <a:t>يوميا </a:t>
                      </a:r>
                      <a:endParaRPr lang="ar-J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1200" dirty="0" smtClean="0"/>
                        <a:t>24 ساعة </a:t>
                      </a:r>
                      <a:endParaRPr lang="ar-J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1200" dirty="0" smtClean="0"/>
                        <a:t>5%</a:t>
                      </a:r>
                      <a:endParaRPr lang="ar-J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sz="1200" dirty="0" smtClean="0"/>
                        <a:t>100%</a:t>
                      </a:r>
                      <a:endParaRPr lang="ar-JO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614084"/>
                  </a:ext>
                </a:extLst>
              </a:tr>
            </a:tbl>
          </a:graphicData>
        </a:graphic>
      </p:graphicFrame>
      <p:sp>
        <p:nvSpPr>
          <p:cNvPr id="28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948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  <p:sp>
        <p:nvSpPr>
          <p:cNvPr id="4" name="مستطيل 3"/>
          <p:cNvSpPr/>
          <p:nvPr/>
        </p:nvSpPr>
        <p:spPr>
          <a:xfrm>
            <a:off x="1658470" y="0"/>
            <a:ext cx="8863569" cy="6858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مربع نص 4"/>
          <p:cNvSpPr txBox="1"/>
          <p:nvPr/>
        </p:nvSpPr>
        <p:spPr>
          <a:xfrm>
            <a:off x="4764505" y="0"/>
            <a:ext cx="2338237" cy="140038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sz="2000" b="1" dirty="0"/>
              <a:t>قطاع الصرف الصحي </a:t>
            </a:r>
            <a:r>
              <a:rPr lang="ar-JO" sz="6500" b="1" u="sng" dirty="0"/>
              <a:t/>
            </a:r>
            <a:br>
              <a:rPr lang="ar-JO" sz="6500" b="1" u="sng" dirty="0"/>
            </a:br>
            <a:endParaRPr lang="ar-JO" sz="6500" b="1" u="sng" dirty="0"/>
          </a:p>
        </p:txBody>
      </p:sp>
      <p:sp>
        <p:nvSpPr>
          <p:cNvPr id="6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97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4868707" y="0"/>
            <a:ext cx="2454583" cy="132343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JO" sz="2000" b="1" dirty="0"/>
              <a:t>إمدادات الطاقة والاتصالات </a:t>
            </a:r>
            <a:br>
              <a:rPr lang="ar-JO" sz="2000" b="1" dirty="0"/>
            </a:br>
            <a:r>
              <a:rPr lang="ar-JO" sz="2000" b="1" dirty="0"/>
              <a:t/>
            </a:r>
            <a:br>
              <a:rPr lang="ar-JO" sz="2000" b="1" dirty="0"/>
            </a:br>
            <a:r>
              <a:rPr lang="ar-JO" sz="2000" b="1" dirty="0"/>
              <a:t/>
            </a:r>
            <a:br>
              <a:rPr lang="ar-JO" sz="2000" b="1" dirty="0"/>
            </a:br>
            <a:endParaRPr lang="ar-JO" sz="2000" b="1" dirty="0"/>
          </a:p>
        </p:txBody>
      </p:sp>
      <p:sp>
        <p:nvSpPr>
          <p:cNvPr id="7" name="مستطيل 6"/>
          <p:cNvSpPr/>
          <p:nvPr/>
        </p:nvSpPr>
        <p:spPr>
          <a:xfrm>
            <a:off x="1658470" y="0"/>
            <a:ext cx="8863569" cy="6858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69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1658470" y="0"/>
            <a:ext cx="8863569" cy="6858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مربع نص 3"/>
          <p:cNvSpPr txBox="1"/>
          <p:nvPr/>
        </p:nvSpPr>
        <p:spPr>
          <a:xfrm>
            <a:off x="3335255" y="0"/>
            <a:ext cx="385762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sz="2000" b="1" dirty="0" smtClean="0"/>
              <a:t>إدارة النفايات الصلبة </a:t>
            </a:r>
            <a:endParaRPr lang="ar-JO" sz="2000" b="1" dirty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>
            <p:extLst/>
          </p:nvPr>
        </p:nvGraphicFramePr>
        <p:xfrm>
          <a:off x="2143079" y="1903310"/>
          <a:ext cx="7894350" cy="3451489"/>
        </p:xfrm>
        <a:graphic>
          <a:graphicData uri="http://schemas.openxmlformats.org/drawingml/2006/table">
            <a:tbl>
              <a:tblPr rtl="1" firstRow="1" bandRow="1">
                <a:tableStyleId>{8EC20E35-A176-4012-BC5E-935CFFF8708E}</a:tableStyleId>
              </a:tblPr>
              <a:tblGrid>
                <a:gridCol w="1578870">
                  <a:extLst>
                    <a:ext uri="{9D8B030D-6E8A-4147-A177-3AD203B41FA5}">
                      <a16:colId xmlns:a16="http://schemas.microsoft.com/office/drawing/2014/main" val="1875591041"/>
                    </a:ext>
                  </a:extLst>
                </a:gridCol>
                <a:gridCol w="1578870">
                  <a:extLst>
                    <a:ext uri="{9D8B030D-6E8A-4147-A177-3AD203B41FA5}">
                      <a16:colId xmlns:a16="http://schemas.microsoft.com/office/drawing/2014/main" val="3439341880"/>
                    </a:ext>
                  </a:extLst>
                </a:gridCol>
                <a:gridCol w="1578870">
                  <a:extLst>
                    <a:ext uri="{9D8B030D-6E8A-4147-A177-3AD203B41FA5}">
                      <a16:colId xmlns:a16="http://schemas.microsoft.com/office/drawing/2014/main" val="4188521917"/>
                    </a:ext>
                  </a:extLst>
                </a:gridCol>
                <a:gridCol w="1578870">
                  <a:extLst>
                    <a:ext uri="{9D8B030D-6E8A-4147-A177-3AD203B41FA5}">
                      <a16:colId xmlns:a16="http://schemas.microsoft.com/office/drawing/2014/main" val="3683705145"/>
                    </a:ext>
                  </a:extLst>
                </a:gridCol>
                <a:gridCol w="1578870">
                  <a:extLst>
                    <a:ext uri="{9D8B030D-6E8A-4147-A177-3AD203B41FA5}">
                      <a16:colId xmlns:a16="http://schemas.microsoft.com/office/drawing/2014/main" val="1575651571"/>
                    </a:ext>
                  </a:extLst>
                </a:gridCol>
              </a:tblGrid>
              <a:tr h="652984"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التجمع</a:t>
                      </a:r>
                      <a:r>
                        <a:rPr lang="ar-JO" baseline="0" dirty="0" smtClean="0"/>
                        <a:t> 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err="1" smtClean="0"/>
                        <a:t>الجهه</a:t>
                      </a:r>
                      <a:r>
                        <a:rPr lang="ar-JO" baseline="0" dirty="0" smtClean="0"/>
                        <a:t> </a:t>
                      </a:r>
                      <a:r>
                        <a:rPr lang="ar-JO" baseline="0" dirty="0" err="1" smtClean="0"/>
                        <a:t>المسوؤلة</a:t>
                      </a:r>
                      <a:r>
                        <a:rPr lang="ar-JO" baseline="0" dirty="0" smtClean="0"/>
                        <a:t> عن خدمة الجمع </a:t>
                      </a:r>
                      <a:r>
                        <a:rPr lang="ar-JO" dirty="0" smtClean="0"/>
                        <a:t> 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معدل</a:t>
                      </a:r>
                      <a:r>
                        <a:rPr lang="ar-JO" baseline="0" dirty="0" smtClean="0"/>
                        <a:t> الخدمة </a:t>
                      </a:r>
                      <a:r>
                        <a:rPr lang="en-US" baseline="0" dirty="0" smtClean="0"/>
                        <a:t>/</a:t>
                      </a:r>
                      <a:r>
                        <a:rPr lang="ar-JO" baseline="0" dirty="0" smtClean="0"/>
                        <a:t>الأسبوع 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عدد</a:t>
                      </a:r>
                      <a:r>
                        <a:rPr lang="ar-JO" baseline="0" dirty="0" smtClean="0"/>
                        <a:t> الحاويات 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الوسيلة</a:t>
                      </a:r>
                      <a:r>
                        <a:rPr lang="ar-JO" baseline="0" dirty="0" smtClean="0"/>
                        <a:t> </a:t>
                      </a:r>
                      <a:endParaRPr lang="ar-J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170249"/>
                  </a:ext>
                </a:extLst>
              </a:tr>
              <a:tr h="932835">
                <a:tc>
                  <a:txBody>
                    <a:bodyPr/>
                    <a:lstStyle/>
                    <a:p>
                      <a:pPr algn="ctr" rtl="1"/>
                      <a:r>
                        <a:rPr lang="ar-JO" dirty="0" err="1" smtClean="0"/>
                        <a:t>بردلا</a:t>
                      </a:r>
                      <a:r>
                        <a:rPr lang="ar-JO" dirty="0" smtClean="0"/>
                        <a:t> 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مجلس</a:t>
                      </a:r>
                      <a:r>
                        <a:rPr lang="ar-JO" baseline="0" dirty="0" smtClean="0"/>
                        <a:t> الخدمات المشترك _اريحا 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0 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30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تخلص فردي من النفايات </a:t>
                      </a:r>
                      <a:endParaRPr lang="ar-J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402176"/>
                  </a:ext>
                </a:extLst>
              </a:tr>
              <a:tr h="932835"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عين</a:t>
                      </a:r>
                      <a:r>
                        <a:rPr lang="ar-JO" baseline="0" dirty="0" smtClean="0"/>
                        <a:t> البيضاء 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مجلس</a:t>
                      </a:r>
                      <a:r>
                        <a:rPr lang="ar-JO" baseline="0" dirty="0" smtClean="0"/>
                        <a:t> الخدمات المشترك _اريحا 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2 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40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سيارة جمع النفايات </a:t>
                      </a:r>
                      <a:endParaRPr lang="ar-J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64574"/>
                  </a:ext>
                </a:extLst>
              </a:tr>
              <a:tr h="932835">
                <a:tc>
                  <a:txBody>
                    <a:bodyPr/>
                    <a:lstStyle/>
                    <a:p>
                      <a:pPr algn="ctr" rtl="1"/>
                      <a:r>
                        <a:rPr lang="ar-JO" dirty="0" err="1" smtClean="0"/>
                        <a:t>كردلة</a:t>
                      </a:r>
                      <a:r>
                        <a:rPr lang="ar-JO" baseline="0" dirty="0" smtClean="0"/>
                        <a:t> 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مجلس</a:t>
                      </a:r>
                      <a:r>
                        <a:rPr lang="ar-JO" baseline="0" dirty="0" smtClean="0"/>
                        <a:t> الخدمات المشترك _اريحا 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2 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10 </a:t>
                      </a:r>
                      <a:endParaRPr lang="ar-J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JO" dirty="0" smtClean="0"/>
                        <a:t>سيارة</a:t>
                      </a:r>
                      <a:r>
                        <a:rPr lang="ar-JO" baseline="0" dirty="0" smtClean="0"/>
                        <a:t> جمع النفايات </a:t>
                      </a:r>
                      <a:endParaRPr lang="ar-J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227100"/>
                  </a:ext>
                </a:extLst>
              </a:tr>
            </a:tbl>
          </a:graphicData>
        </a:graphic>
      </p:graphicFrame>
      <p:sp>
        <p:nvSpPr>
          <p:cNvPr id="6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61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1658470" y="0"/>
            <a:ext cx="8863569" cy="6858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مربع نص 3"/>
          <p:cNvSpPr txBox="1"/>
          <p:nvPr/>
        </p:nvSpPr>
        <p:spPr>
          <a:xfrm>
            <a:off x="4919934" y="-7049"/>
            <a:ext cx="1681871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JO" sz="2000" b="1" dirty="0"/>
              <a:t>المرافق المجتمعة </a:t>
            </a:r>
          </a:p>
        </p:txBody>
      </p:sp>
      <p:grpSp>
        <p:nvGrpSpPr>
          <p:cNvPr id="8" name="مجموعة 7"/>
          <p:cNvGrpSpPr/>
          <p:nvPr/>
        </p:nvGrpSpPr>
        <p:grpSpPr>
          <a:xfrm>
            <a:off x="8597090" y="0"/>
            <a:ext cx="3594910" cy="3930315"/>
            <a:chOff x="8597090" y="0"/>
            <a:chExt cx="3594910" cy="3930315"/>
          </a:xfrm>
        </p:grpSpPr>
        <p:pic>
          <p:nvPicPr>
            <p:cNvPr id="5" name="صورة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7090" y="0"/>
              <a:ext cx="3594910" cy="202213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7" name="رابط بشكل مرفق 6"/>
            <p:cNvCxnSpPr>
              <a:stCxn id="5" idx="2"/>
            </p:cNvCxnSpPr>
            <p:nvPr/>
          </p:nvCxnSpPr>
          <p:spPr>
            <a:xfrm rot="5400000">
              <a:off x="8702889" y="2238659"/>
              <a:ext cx="1908179" cy="1475134"/>
            </a:xfrm>
            <a:prstGeom prst="bentConnector3">
              <a:avLst/>
            </a:prstGeom>
            <a:ln>
              <a:prstDash val="sysDash"/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مجموعة 11"/>
          <p:cNvGrpSpPr/>
          <p:nvPr/>
        </p:nvGrpSpPr>
        <p:grpSpPr>
          <a:xfrm>
            <a:off x="88647" y="20307"/>
            <a:ext cx="3533689" cy="2976225"/>
            <a:chOff x="-58786" y="0"/>
            <a:chExt cx="3533689" cy="2976225"/>
          </a:xfrm>
        </p:grpSpPr>
        <p:pic>
          <p:nvPicPr>
            <p:cNvPr id="9" name="صورة 8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10" b="44101"/>
            <a:stretch/>
          </p:blipFill>
          <p:spPr>
            <a:xfrm>
              <a:off x="-58786" y="0"/>
              <a:ext cx="2983436" cy="262648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11" name="رابط بشكل مرفق 10"/>
            <p:cNvCxnSpPr>
              <a:stCxn id="9" idx="2"/>
            </p:cNvCxnSpPr>
            <p:nvPr/>
          </p:nvCxnSpPr>
          <p:spPr>
            <a:xfrm rot="16200000" flipH="1">
              <a:off x="2279047" y="1780370"/>
              <a:ext cx="349741" cy="2041970"/>
            </a:xfrm>
            <a:prstGeom prst="bentConnector2">
              <a:avLst/>
            </a:prstGeom>
            <a:ln>
              <a:prstDash val="sysDash"/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9" name="مجموعة 18"/>
          <p:cNvGrpSpPr/>
          <p:nvPr/>
        </p:nvGrpSpPr>
        <p:grpSpPr>
          <a:xfrm>
            <a:off x="7475156" y="3531580"/>
            <a:ext cx="4186436" cy="3232068"/>
            <a:chOff x="7563760" y="3641558"/>
            <a:chExt cx="4186436" cy="3232068"/>
          </a:xfrm>
        </p:grpSpPr>
        <p:pic>
          <p:nvPicPr>
            <p:cNvPr id="13" name="صورة 1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13" t="4340" r="938" b="40068"/>
            <a:stretch/>
          </p:blipFill>
          <p:spPr>
            <a:xfrm>
              <a:off x="7563760" y="4996700"/>
              <a:ext cx="4186436" cy="187692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15" name="رابط بشكل مرفق 14"/>
            <p:cNvCxnSpPr>
              <a:endCxn id="13" idx="0"/>
            </p:cNvCxnSpPr>
            <p:nvPr/>
          </p:nvCxnSpPr>
          <p:spPr>
            <a:xfrm rot="16200000" flipH="1">
              <a:off x="8368201" y="3707923"/>
              <a:ext cx="1355142" cy="1222412"/>
            </a:xfrm>
            <a:prstGeom prst="bentConnector3">
              <a:avLst/>
            </a:prstGeom>
            <a:ln>
              <a:prstDash val="sysDash"/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1" name="مجموعة 20"/>
          <p:cNvGrpSpPr/>
          <p:nvPr/>
        </p:nvGrpSpPr>
        <p:grpSpPr>
          <a:xfrm>
            <a:off x="6772248" y="3641558"/>
            <a:ext cx="3986819" cy="2783976"/>
            <a:chOff x="-609647" y="3925465"/>
            <a:chExt cx="3986819" cy="2783976"/>
          </a:xfrm>
        </p:grpSpPr>
        <p:pic>
          <p:nvPicPr>
            <p:cNvPr id="16" name="صورة 7" descr="14876377_1798390420450638_1616152663_o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09647" y="4495979"/>
              <a:ext cx="3986819" cy="221346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8" name="رابط كسهم مستقيم 17"/>
            <p:cNvCxnSpPr/>
            <p:nvPr/>
          </p:nvCxnSpPr>
          <p:spPr>
            <a:xfrm flipH="1" flipV="1">
              <a:off x="1345125" y="3925465"/>
              <a:ext cx="1" cy="559650"/>
            </a:xfrm>
            <a:prstGeom prst="straightConnector1">
              <a:avLst/>
            </a:prstGeom>
            <a:ln>
              <a:prstDash val="sys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7" name="مجموعة 26"/>
          <p:cNvGrpSpPr/>
          <p:nvPr/>
        </p:nvGrpSpPr>
        <p:grpSpPr>
          <a:xfrm>
            <a:off x="5468016" y="386012"/>
            <a:ext cx="3943481" cy="3002835"/>
            <a:chOff x="4337212" y="524993"/>
            <a:chExt cx="3943481" cy="3002835"/>
          </a:xfrm>
        </p:grpSpPr>
        <p:pic>
          <p:nvPicPr>
            <p:cNvPr id="24" name="صورة 2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7212" y="524993"/>
              <a:ext cx="3943481" cy="221820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26" name="رابط بشكل مرفق 25"/>
            <p:cNvCxnSpPr>
              <a:stCxn id="24" idx="2"/>
            </p:cNvCxnSpPr>
            <p:nvPr/>
          </p:nvCxnSpPr>
          <p:spPr>
            <a:xfrm rot="16200000" flipH="1">
              <a:off x="6381339" y="2670813"/>
              <a:ext cx="784628" cy="929401"/>
            </a:xfrm>
            <a:prstGeom prst="bentConnector2">
              <a:avLst/>
            </a:prstGeom>
            <a:ln>
              <a:prstDash val="sysDash"/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2" name="مجموعة 31"/>
          <p:cNvGrpSpPr/>
          <p:nvPr/>
        </p:nvGrpSpPr>
        <p:grpSpPr>
          <a:xfrm>
            <a:off x="88647" y="2821662"/>
            <a:ext cx="4404495" cy="3941986"/>
            <a:chOff x="0" y="2903930"/>
            <a:chExt cx="4404495" cy="3941986"/>
          </a:xfrm>
        </p:grpSpPr>
        <p:pic>
          <p:nvPicPr>
            <p:cNvPr id="28" name="صورة 27"/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591" b="27700"/>
            <a:stretch/>
          </p:blipFill>
          <p:spPr>
            <a:xfrm>
              <a:off x="0" y="3767117"/>
              <a:ext cx="3224463" cy="307879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31" name="رابط بشكل مرفق 30"/>
            <p:cNvCxnSpPr>
              <a:stCxn id="28" idx="3"/>
            </p:cNvCxnSpPr>
            <p:nvPr/>
          </p:nvCxnSpPr>
          <p:spPr>
            <a:xfrm flipV="1">
              <a:off x="3224463" y="2903930"/>
              <a:ext cx="1180032" cy="2402587"/>
            </a:xfrm>
            <a:prstGeom prst="bentConnector2">
              <a:avLst/>
            </a:prstGeom>
            <a:ln>
              <a:prstDash val="sysDash"/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3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351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8799094" y="312820"/>
            <a:ext cx="3023937" cy="336885"/>
          </a:xfrm>
          <a:prstGeom prst="rect">
            <a:avLst/>
          </a:prstGeom>
          <a:solidFill>
            <a:schemeClr val="bg1">
              <a:alpha val="63000"/>
            </a:schemeClr>
          </a:solidFill>
          <a:ln w="28575">
            <a:noFill/>
            <a:prstDash val="solid"/>
          </a:ln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sz="1800" b="1" dirty="0"/>
              <a:t>الحالة التعليمية في منطقة التخطيط</a:t>
            </a:r>
            <a:endParaRPr lang="en-US" sz="1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kton Pro Cond" panose="020F0606020208020904" pitchFamily="34" charset="0"/>
              <a:cs typeface="+mn-cs"/>
            </a:endParaRPr>
          </a:p>
        </p:txBody>
      </p:sp>
      <p:graphicFrame>
        <p:nvGraphicFramePr>
          <p:cNvPr id="3" name="مخطط 2"/>
          <p:cNvGraphicFramePr/>
          <p:nvPr>
            <p:extLst>
              <p:ext uri="{D42A27DB-BD31-4B8C-83A1-F6EECF244321}">
                <p14:modId xmlns:p14="http://schemas.microsoft.com/office/powerpoint/2010/main" val="2835793917"/>
              </p:ext>
            </p:extLst>
          </p:nvPr>
        </p:nvGraphicFramePr>
        <p:xfrm>
          <a:off x="4716380" y="962525"/>
          <a:ext cx="7363326" cy="5919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مخطط 3"/>
          <p:cNvGraphicFramePr/>
          <p:nvPr>
            <p:extLst/>
          </p:nvPr>
        </p:nvGraphicFramePr>
        <p:xfrm>
          <a:off x="0" y="1770673"/>
          <a:ext cx="5678905" cy="5111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16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941" y="0"/>
            <a:ext cx="8875059" cy="685800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3316941" y="0"/>
            <a:ext cx="8863569" cy="6858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مربع نص 3"/>
          <p:cNvSpPr txBox="1"/>
          <p:nvPr/>
        </p:nvSpPr>
        <p:spPr>
          <a:xfrm>
            <a:off x="4913515" y="0"/>
            <a:ext cx="385762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sz="2000" b="1" dirty="0" smtClean="0"/>
              <a:t>الطرق والمواصلات </a:t>
            </a:r>
            <a:endParaRPr lang="ar-JO" sz="2000" b="1" dirty="0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85" y="400110"/>
            <a:ext cx="2813512" cy="14832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84" y="2439067"/>
            <a:ext cx="2813511" cy="15051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84" y="4478682"/>
            <a:ext cx="2813511" cy="158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39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  <p:sp>
        <p:nvSpPr>
          <p:cNvPr id="2" name="مستطيل 1"/>
          <p:cNvSpPr/>
          <p:nvPr/>
        </p:nvSpPr>
        <p:spPr>
          <a:xfrm>
            <a:off x="1658470" y="0"/>
            <a:ext cx="8863569" cy="6858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مربع نص 3"/>
          <p:cNvSpPr txBox="1"/>
          <p:nvPr/>
        </p:nvSpPr>
        <p:spPr>
          <a:xfrm>
            <a:off x="1514566" y="0"/>
            <a:ext cx="554596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sz="2000" b="1" dirty="0"/>
              <a:t>قطاع </a:t>
            </a:r>
            <a:r>
              <a:rPr lang="ar-JO" sz="2000" b="1" dirty="0" smtClean="0"/>
              <a:t>الاقتصاد</a:t>
            </a:r>
            <a:r>
              <a:rPr lang="en-US" sz="2000" b="1" dirty="0" smtClean="0"/>
              <a:t> </a:t>
            </a:r>
            <a:r>
              <a:rPr lang="ar-JO" sz="2000" b="1" dirty="0" smtClean="0"/>
              <a:t>المحلي </a:t>
            </a:r>
            <a:endParaRPr lang="ar-JO" sz="2000" b="1" dirty="0"/>
          </a:p>
        </p:txBody>
      </p:sp>
      <p:grpSp>
        <p:nvGrpSpPr>
          <p:cNvPr id="8" name="مجموعة 7"/>
          <p:cNvGrpSpPr/>
          <p:nvPr/>
        </p:nvGrpSpPr>
        <p:grpSpPr>
          <a:xfrm>
            <a:off x="7858142" y="0"/>
            <a:ext cx="4333858" cy="3705727"/>
            <a:chOff x="7858142" y="0"/>
            <a:chExt cx="4333858" cy="3705727"/>
          </a:xfrm>
        </p:grpSpPr>
        <p:pic>
          <p:nvPicPr>
            <p:cNvPr id="5" name="صورة 7" descr="14876377_1798390420450638_1616152663_o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8142" y="0"/>
              <a:ext cx="4333858" cy="240613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رابط بشكل مرفق 6"/>
            <p:cNvCxnSpPr>
              <a:stCxn id="5" idx="2"/>
            </p:cNvCxnSpPr>
            <p:nvPr/>
          </p:nvCxnSpPr>
          <p:spPr>
            <a:xfrm rot="5400000">
              <a:off x="8798383" y="2479038"/>
              <a:ext cx="1299590" cy="1153787"/>
            </a:xfrm>
            <a:prstGeom prst="bentConnector3">
              <a:avLst/>
            </a:prstGeom>
            <a:ln>
              <a:prstDash val="sysDash"/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9" name="صورة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54" y="67609"/>
            <a:ext cx="4277576" cy="24061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1" name="رابط بشكل مرفق 10"/>
          <p:cNvCxnSpPr>
            <a:stCxn id="9" idx="2"/>
          </p:cNvCxnSpPr>
          <p:nvPr/>
        </p:nvCxnSpPr>
        <p:spPr>
          <a:xfrm rot="16200000" flipH="1">
            <a:off x="2547516" y="2226671"/>
            <a:ext cx="461959" cy="956106"/>
          </a:xfrm>
          <a:prstGeom prst="bentConnector2">
            <a:avLst/>
          </a:prstGeom>
          <a:ln>
            <a:prstDash val="sys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6" name="مجموعة 15"/>
          <p:cNvGrpSpPr/>
          <p:nvPr/>
        </p:nvGrpSpPr>
        <p:grpSpPr>
          <a:xfrm>
            <a:off x="7529093" y="3705727"/>
            <a:ext cx="4662907" cy="3152274"/>
            <a:chOff x="7529093" y="3705727"/>
            <a:chExt cx="4662907" cy="3152274"/>
          </a:xfrm>
        </p:grpSpPr>
        <p:pic>
          <p:nvPicPr>
            <p:cNvPr id="12" name="صورة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9093" y="4235117"/>
              <a:ext cx="4662907" cy="262288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14" name="رابط كسهم مستقيم 13"/>
            <p:cNvCxnSpPr/>
            <p:nvPr/>
          </p:nvCxnSpPr>
          <p:spPr>
            <a:xfrm flipV="1">
              <a:off x="8374317" y="3705727"/>
              <a:ext cx="16042" cy="529390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7" name="صورة 1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28"/>
          <a:stretch/>
        </p:blipFill>
        <p:spPr>
          <a:xfrm>
            <a:off x="295718" y="3817064"/>
            <a:ext cx="5794536" cy="28635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صورة 1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78"/>
          <a:stretch/>
        </p:blipFill>
        <p:spPr>
          <a:xfrm>
            <a:off x="8163700" y="1351238"/>
            <a:ext cx="3722741" cy="40750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56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75059" cy="6858000"/>
          </a:xfrm>
          <a:prstGeom prst="rect">
            <a:avLst/>
          </a:prstGeom>
        </p:spPr>
      </p:pic>
      <p:sp>
        <p:nvSpPr>
          <p:cNvPr id="5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رابط مستقيم 6"/>
          <p:cNvCxnSpPr/>
          <p:nvPr/>
        </p:nvCxnSpPr>
        <p:spPr>
          <a:xfrm>
            <a:off x="8875059" y="0"/>
            <a:ext cx="0" cy="6858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صورة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467" y="173184"/>
            <a:ext cx="915655" cy="945750"/>
          </a:xfrm>
          <a:prstGeom prst="rect">
            <a:avLst/>
          </a:prstGeom>
        </p:spPr>
      </p:pic>
      <p:pic>
        <p:nvPicPr>
          <p:cNvPr id="9" name="صورة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6397151"/>
            <a:ext cx="3662618" cy="254625"/>
          </a:xfrm>
          <a:prstGeom prst="rect">
            <a:avLst/>
          </a:prstGeom>
        </p:spPr>
      </p:pic>
      <p:grpSp>
        <p:nvGrpSpPr>
          <p:cNvPr id="10" name="مجموعة 9"/>
          <p:cNvGrpSpPr/>
          <p:nvPr/>
        </p:nvGrpSpPr>
        <p:grpSpPr>
          <a:xfrm>
            <a:off x="9121157" y="2959442"/>
            <a:ext cx="2723229" cy="1869584"/>
            <a:chOff x="7376831" y="5773003"/>
            <a:chExt cx="1269794" cy="883843"/>
          </a:xfrm>
        </p:grpSpPr>
        <p:pic>
          <p:nvPicPr>
            <p:cNvPr id="11" name="صورة 10"/>
            <p:cNvPicPr>
              <a:picLocks noChangeAspect="1"/>
            </p:cNvPicPr>
            <p:nvPr/>
          </p:nvPicPr>
          <p:blipFill rotWithShape="1">
            <a:blip r:embed="rId7"/>
            <a:srcRect l="33042" t="61334" r="57409" b="26809"/>
            <a:stretch/>
          </p:blipFill>
          <p:spPr>
            <a:xfrm>
              <a:off x="7376831" y="5773003"/>
              <a:ext cx="1266019" cy="883843"/>
            </a:xfrm>
            <a:prstGeom prst="rect">
              <a:avLst/>
            </a:prstGeom>
          </p:spPr>
        </p:pic>
        <p:sp>
          <p:nvSpPr>
            <p:cNvPr id="12" name="مستطيل 11"/>
            <p:cNvSpPr/>
            <p:nvPr/>
          </p:nvSpPr>
          <p:spPr>
            <a:xfrm>
              <a:off x="7376831" y="5773003"/>
              <a:ext cx="1269794" cy="876796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JO"/>
            </a:p>
          </p:txBody>
        </p:sp>
      </p:grpSp>
      <p:graphicFrame>
        <p:nvGraphicFramePr>
          <p:cNvPr id="14" name="مخطط 13"/>
          <p:cNvGraphicFramePr/>
          <p:nvPr>
            <p:extLst/>
          </p:nvPr>
        </p:nvGraphicFramePr>
        <p:xfrm>
          <a:off x="5110397" y="2928729"/>
          <a:ext cx="1634321" cy="1222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5" name="مخطط 14"/>
          <p:cNvGraphicFramePr/>
          <p:nvPr>
            <p:extLst/>
          </p:nvPr>
        </p:nvGraphicFramePr>
        <p:xfrm>
          <a:off x="815795" y="1945701"/>
          <a:ext cx="1610436" cy="1178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pSp>
        <p:nvGrpSpPr>
          <p:cNvPr id="2" name="مجموعة 1"/>
          <p:cNvGrpSpPr/>
          <p:nvPr/>
        </p:nvGrpSpPr>
        <p:grpSpPr>
          <a:xfrm>
            <a:off x="2658502" y="4439654"/>
            <a:ext cx="1779027" cy="1574461"/>
            <a:chOff x="2658502" y="4439654"/>
            <a:chExt cx="1779027" cy="1574461"/>
          </a:xfrm>
        </p:grpSpPr>
        <p:graphicFrame>
          <p:nvGraphicFramePr>
            <p:cNvPr id="13" name="مخطط 12"/>
            <p:cNvGraphicFramePr/>
            <p:nvPr>
              <p:extLst>
                <p:ext uri="{D42A27DB-BD31-4B8C-83A1-F6EECF244321}">
                  <p14:modId xmlns:p14="http://schemas.microsoft.com/office/powerpoint/2010/main" val="3717105494"/>
                </p:ext>
              </p:extLst>
            </p:nvPr>
          </p:nvGraphicFramePr>
          <p:xfrm>
            <a:off x="2658502" y="4742648"/>
            <a:ext cx="1779027" cy="12714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cxnSp>
          <p:nvCxnSpPr>
            <p:cNvPr id="17" name="رابط بشكل مرفق 16"/>
            <p:cNvCxnSpPr/>
            <p:nvPr/>
          </p:nvCxnSpPr>
          <p:spPr>
            <a:xfrm rot="5400000" flipH="1" flipV="1">
              <a:off x="3679127" y="4478285"/>
              <a:ext cx="505327" cy="428065"/>
            </a:xfrm>
            <a:prstGeom prst="bentConnector3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aphicFrame>
        <p:nvGraphicFramePr>
          <p:cNvPr id="19" name="مخطط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0063776"/>
              </p:ext>
            </p:extLst>
          </p:nvPr>
        </p:nvGraphicFramePr>
        <p:xfrm>
          <a:off x="1688573" y="224613"/>
          <a:ext cx="8477968" cy="630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20" name="مخطط 19"/>
          <p:cNvGraphicFramePr/>
          <p:nvPr>
            <p:extLst>
              <p:ext uri="{D42A27DB-BD31-4B8C-83A1-F6EECF244321}">
                <p14:modId xmlns:p14="http://schemas.microsoft.com/office/powerpoint/2010/main" val="562972087"/>
              </p:ext>
            </p:extLst>
          </p:nvPr>
        </p:nvGraphicFramePr>
        <p:xfrm>
          <a:off x="759720" y="408904"/>
          <a:ext cx="9311426" cy="6040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3" name="مستطيل 2"/>
          <p:cNvSpPr/>
          <p:nvPr/>
        </p:nvSpPr>
        <p:spPr>
          <a:xfrm>
            <a:off x="9491383" y="173184"/>
            <a:ext cx="27006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ar-SA" sz="1600" b="1" dirty="0">
                <a:latin typeface="Helvetica" panose="020B0604020202020204" pitchFamily="34" charset="0"/>
                <a:ea typeface="Calibri" panose="020F0502020204030204" pitchFamily="34" charset="0"/>
              </a:rPr>
              <a:t>النشاط الاقتصادي في منطقة التخطيط حسب التجمع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518991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  <p:bldGraphic spid="15" grpId="0">
        <p:bldAsOne/>
      </p:bldGraphic>
      <p:bldGraphic spid="19" grpId="0">
        <p:bldAsOne/>
      </p:bldGraphic>
      <p:bldGraphic spid="20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1658470" y="0"/>
            <a:ext cx="8863569" cy="6858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مربع نص 3"/>
          <p:cNvSpPr txBox="1"/>
          <p:nvPr/>
        </p:nvSpPr>
        <p:spPr>
          <a:xfrm>
            <a:off x="3061821" y="0"/>
            <a:ext cx="385762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sz="2000" b="1" dirty="0" smtClean="0"/>
              <a:t>الموروث الثقافي </a:t>
            </a:r>
            <a:endParaRPr lang="ar-JO" sz="2000" b="1" dirty="0"/>
          </a:p>
        </p:txBody>
      </p:sp>
      <p:sp>
        <p:nvSpPr>
          <p:cNvPr id="5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10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3795530" y="950312"/>
            <a:ext cx="4600940" cy="707886"/>
          </a:xfrm>
          <a:prstGeom prst="rect">
            <a:avLst/>
          </a:prstGeom>
          <a:solidFill>
            <a:schemeClr val="lt1">
              <a:alpha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JO" sz="4000" b="1" dirty="0"/>
              <a:t>إمكانيات وتحديات التنمية.</a:t>
            </a:r>
            <a:r>
              <a:rPr lang="ar-JO" sz="4000" dirty="0"/>
              <a:t> 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رابط مستقيم 4"/>
          <p:cNvCxnSpPr/>
          <p:nvPr/>
        </p:nvCxnSpPr>
        <p:spPr>
          <a:xfrm>
            <a:off x="9144000" y="2053389"/>
            <a:ext cx="0" cy="477663"/>
          </a:xfrm>
          <a:prstGeom prst="line">
            <a:avLst/>
          </a:prstGeom>
          <a:ln>
            <a:solidFill>
              <a:schemeClr val="dk1">
                <a:alpha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رابط مستقيم 5"/>
          <p:cNvCxnSpPr/>
          <p:nvPr/>
        </p:nvCxnSpPr>
        <p:spPr>
          <a:xfrm>
            <a:off x="2855495" y="2053388"/>
            <a:ext cx="0" cy="477663"/>
          </a:xfrm>
          <a:prstGeom prst="line">
            <a:avLst/>
          </a:prstGeom>
          <a:ln>
            <a:solidFill>
              <a:schemeClr val="dk1">
                <a:alpha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رابط مستقيم 7"/>
          <p:cNvCxnSpPr>
            <a:stCxn id="9" idx="3"/>
            <a:endCxn id="11" idx="1"/>
          </p:cNvCxnSpPr>
          <p:nvPr/>
        </p:nvCxnSpPr>
        <p:spPr>
          <a:xfrm flipH="1" flipV="1">
            <a:off x="1669207" y="2829288"/>
            <a:ext cx="8562817" cy="1"/>
          </a:xfrm>
          <a:prstGeom prst="line">
            <a:avLst/>
          </a:prstGeom>
          <a:ln>
            <a:solidFill>
              <a:schemeClr val="dk1">
                <a:alpha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مستطيل 8"/>
          <p:cNvSpPr/>
          <p:nvPr/>
        </p:nvSpPr>
        <p:spPr>
          <a:xfrm>
            <a:off x="7450188" y="2506123"/>
            <a:ext cx="2781836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JO" b="1" dirty="0"/>
              <a:t/>
            </a:r>
            <a:br>
              <a:rPr lang="ar-JO" b="1" dirty="0"/>
            </a:b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4554669" y="2524810"/>
            <a:ext cx="2781836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JO" b="1" smtClean="0"/>
              <a:t/>
            </a:r>
            <a:br>
              <a:rPr lang="ar-JO" b="1" smtClean="0"/>
            </a:b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1669207" y="2506122"/>
            <a:ext cx="2771779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JO" b="1" dirty="0"/>
              <a:t/>
            </a:r>
            <a:br>
              <a:rPr lang="ar-JO" b="1" dirty="0"/>
            </a:b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2" name="رابط مستقيم 11"/>
          <p:cNvCxnSpPr/>
          <p:nvPr/>
        </p:nvCxnSpPr>
        <p:spPr>
          <a:xfrm>
            <a:off x="2855495" y="2053389"/>
            <a:ext cx="6288505" cy="0"/>
          </a:xfrm>
          <a:prstGeom prst="line">
            <a:avLst/>
          </a:prstGeom>
          <a:ln>
            <a:solidFill>
              <a:schemeClr val="dk1">
                <a:alpha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 flipH="1">
            <a:off x="5999747" y="1658198"/>
            <a:ext cx="2" cy="85416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مستطيل 17"/>
          <p:cNvSpPr/>
          <p:nvPr/>
        </p:nvSpPr>
        <p:spPr>
          <a:xfrm>
            <a:off x="3515850" y="264193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JO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YakoutLinotypeLight-Regular"/>
              </a:rPr>
              <a:t>المحددات والقيود.</a:t>
            </a:r>
            <a:r>
              <a:rPr lang="ar-JO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JO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ar-JO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5115872" y="2663309"/>
            <a:ext cx="16594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JO" b="1" dirty="0">
                <a:solidFill>
                  <a:schemeClr val="tx1">
                    <a:lumMod val="95000"/>
                    <a:lumOff val="5000"/>
                  </a:schemeClr>
                </a:solidFill>
                <a:latin typeface="YakoutLinotypeLight-Regular"/>
              </a:rPr>
              <a:t>المخاطر و </a:t>
            </a:r>
            <a:r>
              <a:rPr lang="ar-JO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YakoutLinotypeLight-Regular"/>
              </a:rPr>
              <a:t>المشاكل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YakoutLinotypeLight-Regular"/>
              </a:rPr>
              <a:t>.</a:t>
            </a:r>
            <a:endParaRPr lang="en-US" dirty="0"/>
          </a:p>
        </p:txBody>
      </p:sp>
      <p:sp>
        <p:nvSpPr>
          <p:cNvPr id="19" name="مستطيل 18"/>
          <p:cNvSpPr/>
          <p:nvPr/>
        </p:nvSpPr>
        <p:spPr>
          <a:xfrm>
            <a:off x="2190602" y="2663309"/>
            <a:ext cx="16049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JO" b="1" dirty="0">
                <a:solidFill>
                  <a:schemeClr val="tx1">
                    <a:lumMod val="95000"/>
                    <a:lumOff val="5000"/>
                  </a:schemeClr>
                </a:solidFill>
                <a:latin typeface="YakoutLinotypeLight-Regular"/>
              </a:rPr>
              <a:t>الإمكانات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YakoutLinotypeLight-Regular"/>
              </a:rPr>
              <a:t> </a:t>
            </a:r>
            <a:r>
              <a:rPr lang="ar-JO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YakoutLinotypeLight-Regular"/>
              </a:rPr>
              <a:t>والفرص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YakoutLinotypeLight-Regular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01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1658470" y="0"/>
            <a:ext cx="8863569" cy="6858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مستطيل 3"/>
          <p:cNvSpPr/>
          <p:nvPr/>
        </p:nvSpPr>
        <p:spPr>
          <a:xfrm>
            <a:off x="5442589" y="0"/>
            <a:ext cx="15840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JO" b="1" dirty="0">
                <a:solidFill>
                  <a:schemeClr val="tx1">
                    <a:lumMod val="95000"/>
                    <a:lumOff val="5000"/>
                  </a:schemeClr>
                </a:solidFill>
                <a:latin typeface="YakoutLinotypeLight-Regular"/>
              </a:rPr>
              <a:t>المحددات والقيود.</a:t>
            </a:r>
            <a:r>
              <a:rPr lang="ar-JO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dirty="0"/>
          </a:p>
        </p:txBody>
      </p:sp>
      <p:sp>
        <p:nvSpPr>
          <p:cNvPr id="5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262" y="705312"/>
            <a:ext cx="8731777" cy="58167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0463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  <p:sp>
        <p:nvSpPr>
          <p:cNvPr id="2" name="مستطيل 1"/>
          <p:cNvSpPr/>
          <p:nvPr/>
        </p:nvSpPr>
        <p:spPr>
          <a:xfrm>
            <a:off x="1658470" y="0"/>
            <a:ext cx="8863569" cy="6858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مستطيل 2"/>
          <p:cNvSpPr/>
          <p:nvPr/>
        </p:nvSpPr>
        <p:spPr>
          <a:xfrm>
            <a:off x="5228479" y="0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JO" b="1" dirty="0">
                <a:solidFill>
                  <a:schemeClr val="tx1">
                    <a:lumMod val="95000"/>
                    <a:lumOff val="5000"/>
                  </a:schemeClr>
                </a:solidFill>
                <a:latin typeface="YakoutLinotypeLight-Regular"/>
              </a:rPr>
              <a:t>المخاطر و المشاكل.</a:t>
            </a:r>
            <a:r>
              <a:rPr lang="ar-JO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dirty="0"/>
          </a:p>
        </p:txBody>
      </p:sp>
      <p:sp>
        <p:nvSpPr>
          <p:cNvPr id="5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37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8243248" y="289096"/>
            <a:ext cx="3452565" cy="447883"/>
          </a:xfrm>
          <a:prstGeom prst="rect">
            <a:avLst/>
          </a:prstGeom>
          <a:solidFill>
            <a:schemeClr val="bg1">
              <a:alpha val="63000"/>
            </a:schemeClr>
          </a:solidFill>
          <a:ln w="28575">
            <a:noFill/>
            <a:prstDash val="solid"/>
          </a:ln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ar-JO" sz="1800" b="1" dirty="0"/>
              <a:t>مناطق الاخطار الطبيعية وغير الطبيعية</a:t>
            </a:r>
            <a:endParaRPr lang="en-US" sz="1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kton Pro Cond" panose="020F0606020208020904" pitchFamily="34" charset="0"/>
              <a:cs typeface="+mn-cs"/>
            </a:endParaRP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 rotWithShape="1">
          <a:blip r:embed="rId2"/>
          <a:srcRect l="40038" t="31297" r="38378" b="23421"/>
          <a:stretch/>
        </p:blipFill>
        <p:spPr>
          <a:xfrm>
            <a:off x="216401" y="170815"/>
            <a:ext cx="5462601" cy="6443065"/>
          </a:xfrm>
          <a:prstGeom prst="rect">
            <a:avLst/>
          </a:prstGeom>
        </p:spPr>
      </p:pic>
      <p:grpSp>
        <p:nvGrpSpPr>
          <p:cNvPr id="8" name="مجموعة 7"/>
          <p:cNvGrpSpPr/>
          <p:nvPr/>
        </p:nvGrpSpPr>
        <p:grpSpPr>
          <a:xfrm>
            <a:off x="5679002" y="977100"/>
            <a:ext cx="6016811" cy="5039370"/>
            <a:chOff x="5679002" y="977100"/>
            <a:chExt cx="6016811" cy="5039370"/>
          </a:xfrm>
        </p:grpSpPr>
        <p:cxnSp>
          <p:nvCxnSpPr>
            <p:cNvPr id="4" name="رابط بشكل مرفق 3"/>
            <p:cNvCxnSpPr/>
            <p:nvPr/>
          </p:nvCxnSpPr>
          <p:spPr>
            <a:xfrm>
              <a:off x="5679002" y="977100"/>
              <a:ext cx="1804640" cy="1790163"/>
            </a:xfrm>
            <a:prstGeom prst="bentConnector3">
              <a:avLst>
                <a:gd name="adj1" fmla="val 50000"/>
              </a:avLst>
            </a:prstGeom>
            <a:ln>
              <a:prstDash val="sys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6" name="صورة 5"/>
            <p:cNvPicPr>
              <a:picLocks noChangeAspect="1"/>
            </p:cNvPicPr>
            <p:nvPr/>
          </p:nvPicPr>
          <p:blipFill rotWithShape="1">
            <a:blip r:embed="rId3"/>
            <a:srcRect l="30863" t="44943" r="56467" b="28918"/>
            <a:stretch/>
          </p:blipFill>
          <p:spPr>
            <a:xfrm>
              <a:off x="7483642" y="1130626"/>
              <a:ext cx="4212171" cy="4885844"/>
            </a:xfrm>
            <a:prstGeom prst="rect">
              <a:avLst/>
            </a:prstGeom>
          </p:spPr>
        </p:pic>
      </p:grpSp>
      <p:sp>
        <p:nvSpPr>
          <p:cNvPr id="7" name="مستطيل 6"/>
          <p:cNvSpPr/>
          <p:nvPr/>
        </p:nvSpPr>
        <p:spPr>
          <a:xfrm>
            <a:off x="10680031" y="5279101"/>
            <a:ext cx="1015782" cy="866274"/>
          </a:xfrm>
          <a:prstGeom prst="rect">
            <a:avLst/>
          </a:prstGeom>
          <a:noFill/>
          <a:ln w="76200">
            <a:solidFill>
              <a:srgbClr val="FF0000"/>
            </a:solidFill>
            <a:prstDash val="sysDash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56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مجموعة 5"/>
          <p:cNvGrpSpPr/>
          <p:nvPr/>
        </p:nvGrpSpPr>
        <p:grpSpPr>
          <a:xfrm>
            <a:off x="1331496" y="226201"/>
            <a:ext cx="9721514" cy="6139905"/>
            <a:chOff x="1331496" y="226201"/>
            <a:chExt cx="9721514" cy="6139905"/>
          </a:xfrm>
        </p:grpSpPr>
        <p:pic>
          <p:nvPicPr>
            <p:cNvPr id="4" name="صورة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789"/>
            <a:stretch/>
          </p:blipFill>
          <p:spPr>
            <a:xfrm>
              <a:off x="1331496" y="226201"/>
              <a:ext cx="9721514" cy="613990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5" name="مستطيل 4"/>
            <p:cNvSpPr/>
            <p:nvPr/>
          </p:nvSpPr>
          <p:spPr>
            <a:xfrm>
              <a:off x="3465094" y="5996774"/>
              <a:ext cx="7587916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ar-JO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منظر عام لقرية </a:t>
              </a:r>
              <a:r>
                <a:rPr lang="ar-JO" b="1" dirty="0" err="1">
                  <a:solidFill>
                    <a:srgbClr val="000000"/>
                  </a:solidFill>
                  <a:latin typeface="Times New Roman" panose="02020603050405020304" pitchFamily="18" charset="0"/>
                </a:rPr>
                <a:t>بردلة</a:t>
              </a:r>
              <a:r>
                <a:rPr lang="ar-JO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 وفي سفح الجبل المقابل تظهر قاعدة عسكرية تشكل عائقاً على مياه القرية</a:t>
              </a:r>
              <a:endParaRPr lang="en-US" b="1" dirty="0"/>
            </a:p>
          </p:txBody>
        </p:sp>
      </p:grpSp>
      <p:grpSp>
        <p:nvGrpSpPr>
          <p:cNvPr id="8" name="مجموعة 7"/>
          <p:cNvGrpSpPr/>
          <p:nvPr/>
        </p:nvGrpSpPr>
        <p:grpSpPr>
          <a:xfrm>
            <a:off x="328537" y="626255"/>
            <a:ext cx="9907801" cy="5966052"/>
            <a:chOff x="-2555605" y="226201"/>
            <a:chExt cx="9907801" cy="5966052"/>
          </a:xfrm>
        </p:grpSpPr>
        <p:pic>
          <p:nvPicPr>
            <p:cNvPr id="3" name="صورة 2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712"/>
            <a:stretch/>
          </p:blipFill>
          <p:spPr>
            <a:xfrm>
              <a:off x="-2555605" y="226201"/>
              <a:ext cx="9907801" cy="596605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7" name="مستطيل 6"/>
            <p:cNvSpPr/>
            <p:nvPr/>
          </p:nvSpPr>
          <p:spPr>
            <a:xfrm>
              <a:off x="-753979" y="5822921"/>
              <a:ext cx="8106175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ar-JO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بئر ماء إسرائيلي يقع في منتصف قرية </a:t>
              </a:r>
              <a:r>
                <a:rPr lang="ar-JO" b="1" dirty="0" err="1">
                  <a:solidFill>
                    <a:srgbClr val="000000"/>
                  </a:solidFill>
                  <a:latin typeface="Times New Roman" panose="02020603050405020304" pitchFamily="18" charset="0"/>
                </a:rPr>
                <a:t>بردلة</a:t>
              </a:r>
              <a:r>
                <a:rPr lang="ar-JO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 بهدف سحب مياه القرية إلى المستعمرات الإسرائيلي</a:t>
              </a:r>
              <a:endParaRPr lang="en-US" b="1" dirty="0"/>
            </a:p>
          </p:txBody>
        </p:sp>
      </p:grpSp>
      <p:grpSp>
        <p:nvGrpSpPr>
          <p:cNvPr id="10" name="مجموعة 9"/>
          <p:cNvGrpSpPr/>
          <p:nvPr/>
        </p:nvGrpSpPr>
        <p:grpSpPr>
          <a:xfrm>
            <a:off x="1533497" y="156245"/>
            <a:ext cx="10315073" cy="6436062"/>
            <a:chOff x="-3170196" y="218269"/>
            <a:chExt cx="10315073" cy="6436062"/>
          </a:xfrm>
        </p:grpSpPr>
        <p:pic>
          <p:nvPicPr>
            <p:cNvPr id="2" name="صورة 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807"/>
            <a:stretch/>
          </p:blipFill>
          <p:spPr>
            <a:xfrm>
              <a:off x="-3170196" y="218269"/>
              <a:ext cx="10315073" cy="643606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9" name="مستطيل 8"/>
            <p:cNvSpPr/>
            <p:nvPr/>
          </p:nvSpPr>
          <p:spPr>
            <a:xfrm>
              <a:off x="3326203" y="6284999"/>
              <a:ext cx="3818674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ar-JO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 بئر ارتوازي إسرائيلي بالقرب من بئر </a:t>
              </a:r>
              <a:r>
                <a:rPr lang="ar-JO" b="1" dirty="0" err="1">
                  <a:solidFill>
                    <a:srgbClr val="000000"/>
                  </a:solidFill>
                  <a:latin typeface="Times New Roman" panose="02020603050405020304" pitchFamily="18" charset="0"/>
                </a:rPr>
                <a:t>القويعيني</a:t>
              </a:r>
              <a:r>
                <a:rPr lang="ar-JO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 </a:t>
              </a:r>
              <a:endParaRPr lang="en-US" b="1" dirty="0"/>
            </a:p>
          </p:txBody>
        </p:sp>
      </p:grpSp>
      <p:sp>
        <p:nvSpPr>
          <p:cNvPr id="11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754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  <p:sp>
        <p:nvSpPr>
          <p:cNvPr id="7" name="مستطيل 6"/>
          <p:cNvSpPr/>
          <p:nvPr/>
        </p:nvSpPr>
        <p:spPr>
          <a:xfrm>
            <a:off x="1658470" y="0"/>
            <a:ext cx="8863569" cy="6858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مستطيل 7"/>
          <p:cNvSpPr/>
          <p:nvPr/>
        </p:nvSpPr>
        <p:spPr>
          <a:xfrm>
            <a:off x="5214051" y="48126"/>
            <a:ext cx="16786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JO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YakoutLinotypeLight-Regular"/>
              </a:rPr>
              <a:t>الإمكانات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YakoutLinotypeLight-Regular"/>
              </a:rPr>
              <a:t> </a:t>
            </a:r>
            <a:r>
              <a:rPr lang="ar-JO" b="1" dirty="0">
                <a:solidFill>
                  <a:schemeClr val="tx1">
                    <a:lumMod val="95000"/>
                    <a:lumOff val="5000"/>
                  </a:schemeClr>
                </a:solidFill>
                <a:latin typeface="YakoutLinotypeLight-Regular"/>
              </a:rPr>
              <a:t>والفرص.</a:t>
            </a:r>
            <a:endParaRPr lang="en-US" dirty="0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963" y="-27732"/>
            <a:ext cx="12247926" cy="691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84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673187" y="242741"/>
            <a:ext cx="2811988" cy="707886"/>
          </a:xfrm>
          <a:prstGeom prst="rect">
            <a:avLst/>
          </a:prstGeom>
          <a:solidFill>
            <a:schemeClr val="lt1">
              <a:alpha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JO" sz="4000" b="1" dirty="0" smtClean="0"/>
              <a:t>الرؤية التنموية </a:t>
            </a:r>
            <a:endParaRPr lang="en-US" sz="4000" dirty="0"/>
          </a:p>
        </p:txBody>
      </p:sp>
      <p:sp>
        <p:nvSpPr>
          <p:cNvPr id="3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مجموعة 4"/>
          <p:cNvGrpSpPr/>
          <p:nvPr/>
        </p:nvGrpSpPr>
        <p:grpSpPr>
          <a:xfrm>
            <a:off x="326571" y="1960525"/>
            <a:ext cx="11448614" cy="3887576"/>
            <a:chOff x="412517" y="-458576"/>
            <a:chExt cx="11448614" cy="3887576"/>
          </a:xfrm>
        </p:grpSpPr>
        <p:grpSp>
          <p:nvGrpSpPr>
            <p:cNvPr id="6" name="مجموعة 5"/>
            <p:cNvGrpSpPr/>
            <p:nvPr/>
          </p:nvGrpSpPr>
          <p:grpSpPr>
            <a:xfrm>
              <a:off x="412517" y="-458576"/>
              <a:ext cx="11448614" cy="3887576"/>
              <a:chOff x="522807" y="-526783"/>
              <a:chExt cx="11448614" cy="3887576"/>
            </a:xfrm>
          </p:grpSpPr>
          <p:cxnSp>
            <p:nvCxnSpPr>
              <p:cNvPr id="12" name="رابط مستقيم 11"/>
              <p:cNvCxnSpPr/>
              <p:nvPr/>
            </p:nvCxnSpPr>
            <p:spPr>
              <a:xfrm>
                <a:off x="6293731" y="-526783"/>
                <a:ext cx="8551" cy="261457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رابط مستقيم 12"/>
              <p:cNvCxnSpPr/>
              <p:nvPr/>
            </p:nvCxnSpPr>
            <p:spPr>
              <a:xfrm>
                <a:off x="10883397" y="2125919"/>
                <a:ext cx="0" cy="477663"/>
              </a:xfrm>
              <a:prstGeom prst="line">
                <a:avLst/>
              </a:prstGeom>
              <a:ln>
                <a:solidFill>
                  <a:schemeClr val="dk1">
                    <a:alpha val="5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رابط مستقيم 13"/>
              <p:cNvCxnSpPr/>
              <p:nvPr/>
            </p:nvCxnSpPr>
            <p:spPr>
              <a:xfrm>
                <a:off x="4594892" y="2125918"/>
                <a:ext cx="0" cy="477663"/>
              </a:xfrm>
              <a:prstGeom prst="line">
                <a:avLst/>
              </a:prstGeom>
              <a:ln>
                <a:solidFill>
                  <a:schemeClr val="dk1">
                    <a:alpha val="5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رابط مستقيم 14"/>
              <p:cNvCxnSpPr/>
              <p:nvPr/>
            </p:nvCxnSpPr>
            <p:spPr>
              <a:xfrm flipH="1" flipV="1">
                <a:off x="2320580" y="2902324"/>
                <a:ext cx="8562817" cy="1"/>
              </a:xfrm>
              <a:prstGeom prst="line">
                <a:avLst/>
              </a:prstGeom>
              <a:ln>
                <a:solidFill>
                  <a:schemeClr val="dk1">
                    <a:alpha val="5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" name="مستطيل 15"/>
              <p:cNvSpPr/>
              <p:nvPr/>
            </p:nvSpPr>
            <p:spPr>
              <a:xfrm>
                <a:off x="9189585" y="2578653"/>
                <a:ext cx="2781836" cy="646331"/>
              </a:xfrm>
              <a:prstGeom prst="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ar-JO" b="1" dirty="0"/>
                  <a:t/>
                </a:r>
                <a:br>
                  <a:rPr lang="ar-JO" b="1" dirty="0"/>
                </a:br>
                <a:endParaRPr 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7" name="مستطيل 16"/>
              <p:cNvSpPr/>
              <p:nvPr/>
            </p:nvSpPr>
            <p:spPr>
              <a:xfrm>
                <a:off x="6293731" y="2578652"/>
                <a:ext cx="2781836" cy="646331"/>
              </a:xfrm>
              <a:prstGeom prst="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ar-JO" b="1" smtClean="0"/>
                  <a:t/>
                </a:r>
                <a:br>
                  <a:rPr lang="ar-JO" b="1" smtClean="0"/>
                </a:br>
                <a:endParaRPr 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8" name="مستطيل 17"/>
              <p:cNvSpPr/>
              <p:nvPr/>
            </p:nvSpPr>
            <p:spPr>
              <a:xfrm>
                <a:off x="3408604" y="2578652"/>
                <a:ext cx="2771779" cy="646331"/>
              </a:xfrm>
              <a:prstGeom prst="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ar-JO" b="1" dirty="0"/>
                  <a:t/>
                </a:r>
                <a:br>
                  <a:rPr lang="ar-JO" b="1" dirty="0"/>
                </a:br>
                <a:endParaRPr 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cxnSp>
            <p:nvCxnSpPr>
              <p:cNvPr id="19" name="رابط مستقيم 18"/>
              <p:cNvCxnSpPr/>
              <p:nvPr/>
            </p:nvCxnSpPr>
            <p:spPr>
              <a:xfrm>
                <a:off x="1908696" y="2087787"/>
                <a:ext cx="8974701" cy="22088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" name="مستطيل 19"/>
              <p:cNvSpPr/>
              <p:nvPr/>
            </p:nvSpPr>
            <p:spPr>
              <a:xfrm>
                <a:off x="5255247" y="2714462"/>
                <a:ext cx="6096000" cy="64633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ar-JO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/>
                </a:r>
                <a:br>
                  <a:rPr lang="ar-JO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endParaRPr 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1" name="مستطيل 20"/>
              <p:cNvSpPr/>
              <p:nvPr/>
            </p:nvSpPr>
            <p:spPr>
              <a:xfrm>
                <a:off x="522807" y="2597339"/>
                <a:ext cx="2771779" cy="646331"/>
              </a:xfrm>
              <a:prstGeom prst="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ar-JO" b="1" dirty="0"/>
                  <a:t/>
                </a:r>
                <a:br>
                  <a:rPr lang="ar-JO" b="1" dirty="0"/>
                </a:br>
                <a:endParaRPr 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cxnSp>
            <p:nvCxnSpPr>
              <p:cNvPr id="22" name="رابط مستقيم 21"/>
              <p:cNvCxnSpPr/>
              <p:nvPr/>
            </p:nvCxnSpPr>
            <p:spPr>
              <a:xfrm>
                <a:off x="1908696" y="2087787"/>
                <a:ext cx="0" cy="477663"/>
              </a:xfrm>
              <a:prstGeom prst="line">
                <a:avLst/>
              </a:prstGeom>
              <a:ln>
                <a:solidFill>
                  <a:schemeClr val="dk1">
                    <a:alpha val="5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7" name="رابط مستقيم 6"/>
            <p:cNvCxnSpPr/>
            <p:nvPr/>
          </p:nvCxnSpPr>
          <p:spPr>
            <a:xfrm>
              <a:off x="7412287" y="2155993"/>
              <a:ext cx="0" cy="477663"/>
            </a:xfrm>
            <a:prstGeom prst="line">
              <a:avLst/>
            </a:prstGeom>
            <a:ln>
              <a:solidFill>
                <a:schemeClr val="dk1">
                  <a:alpha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مستطيل 7"/>
            <p:cNvSpPr/>
            <p:nvPr/>
          </p:nvSpPr>
          <p:spPr>
            <a:xfrm>
              <a:off x="9595960" y="2703028"/>
              <a:ext cx="20136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ar-JO" b="1" dirty="0" smtClean="0"/>
                <a:t>تطوير </a:t>
              </a:r>
              <a:r>
                <a:rPr lang="ar-JO" b="1" dirty="0"/>
                <a:t>زراعي _</a:t>
              </a:r>
              <a:r>
                <a:rPr lang="ar-JO" b="1" dirty="0" smtClean="0"/>
                <a:t>صناعي.</a:t>
              </a:r>
              <a:endParaRPr lang="en-US" b="1" dirty="0"/>
            </a:p>
          </p:txBody>
        </p:sp>
        <p:sp>
          <p:nvSpPr>
            <p:cNvPr id="9" name="مستطيل 8"/>
            <p:cNvSpPr/>
            <p:nvPr/>
          </p:nvSpPr>
          <p:spPr>
            <a:xfrm>
              <a:off x="6389211" y="2703028"/>
              <a:ext cx="255871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ar-JO" b="1" dirty="0" smtClean="0"/>
                <a:t>تطوير الخدمات </a:t>
              </a:r>
              <a:r>
                <a:rPr lang="ar-JO" b="1" dirty="0"/>
                <a:t>والبنية التحتية .</a:t>
              </a:r>
            </a:p>
          </p:txBody>
        </p:sp>
        <p:sp>
          <p:nvSpPr>
            <p:cNvPr id="10" name="مستطيل 9"/>
            <p:cNvSpPr/>
            <p:nvPr/>
          </p:nvSpPr>
          <p:spPr>
            <a:xfrm>
              <a:off x="3747408" y="2703026"/>
              <a:ext cx="18870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ar-JO" b="1" dirty="0" smtClean="0"/>
                <a:t>تطوير </a:t>
              </a:r>
              <a:r>
                <a:rPr lang="ar-JO" b="1" dirty="0"/>
                <a:t>الطرق الرابطة </a:t>
              </a:r>
              <a:r>
                <a:rPr lang="ar-JO" b="1" dirty="0" smtClean="0"/>
                <a:t>.</a:t>
              </a:r>
              <a:endParaRPr lang="en-US" b="1" dirty="0"/>
            </a:p>
          </p:txBody>
        </p:sp>
        <p:sp>
          <p:nvSpPr>
            <p:cNvPr id="11" name="مستطيل 10"/>
            <p:cNvSpPr/>
            <p:nvPr/>
          </p:nvSpPr>
          <p:spPr>
            <a:xfrm>
              <a:off x="811924" y="2735838"/>
              <a:ext cx="198002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ar-JO" b="1" dirty="0" smtClean="0"/>
                <a:t>تطوير </a:t>
              </a:r>
              <a:r>
                <a:rPr lang="ar-JO" b="1" dirty="0"/>
                <a:t>عمراني مشترك </a:t>
              </a:r>
              <a:r>
                <a:rPr lang="ar-JO" b="1" dirty="0" smtClean="0"/>
                <a:t>.</a:t>
              </a:r>
              <a:endParaRPr lang="en-US" b="1" dirty="0"/>
            </a:p>
          </p:txBody>
        </p:sp>
      </p:grpSp>
      <p:sp>
        <p:nvSpPr>
          <p:cNvPr id="23" name="مربع نص 22"/>
          <p:cNvSpPr txBox="1"/>
          <p:nvPr/>
        </p:nvSpPr>
        <p:spPr>
          <a:xfrm>
            <a:off x="326571" y="1984148"/>
            <a:ext cx="11309684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JO" sz="2800" b="1" dirty="0" smtClean="0"/>
              <a:t>الرؤية التنموية :نحو الأغوار الشمالية متطورة اقتصاديا وزراعيا ,جذابة سكانيا ذات خدمات وبنية تحتية متطورة في بيئة طبيعية وامنة .</a:t>
            </a:r>
          </a:p>
          <a:p>
            <a:pPr algn="ctr"/>
            <a:endParaRPr lang="ar-JO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97307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128633" y="3083913"/>
            <a:ext cx="2231701" cy="707886"/>
          </a:xfrm>
          <a:prstGeom prst="rect">
            <a:avLst/>
          </a:prstGeom>
          <a:solidFill>
            <a:schemeClr val="lt1">
              <a:alpha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JO" sz="4000" b="1" dirty="0" smtClean="0"/>
              <a:t>بديل التنمية </a:t>
            </a:r>
            <a:endParaRPr lang="en-US" sz="4000" dirty="0"/>
          </a:p>
        </p:txBody>
      </p:sp>
      <p:sp>
        <p:nvSpPr>
          <p:cNvPr id="3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36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مجموعة 5"/>
          <p:cNvGrpSpPr/>
          <p:nvPr/>
        </p:nvGrpSpPr>
        <p:grpSpPr>
          <a:xfrm>
            <a:off x="-55926" y="0"/>
            <a:ext cx="12247926" cy="6968926"/>
            <a:chOff x="1759731" y="-83195"/>
            <a:chExt cx="12247926" cy="6968926"/>
          </a:xfrm>
        </p:grpSpPr>
        <p:pic>
          <p:nvPicPr>
            <p:cNvPr id="4" name="صورة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6393" y="27731"/>
              <a:ext cx="8875059" cy="6858000"/>
            </a:xfrm>
            <a:prstGeom prst="rect">
              <a:avLst/>
            </a:prstGeom>
          </p:spPr>
        </p:pic>
        <p:sp>
          <p:nvSpPr>
            <p:cNvPr id="3" name="مستطيل 2"/>
            <p:cNvSpPr/>
            <p:nvPr/>
          </p:nvSpPr>
          <p:spPr>
            <a:xfrm>
              <a:off x="3356393" y="-27732"/>
              <a:ext cx="8863569" cy="6858000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مربع نص 4"/>
            <p:cNvSpPr txBox="1"/>
            <p:nvPr/>
          </p:nvSpPr>
          <p:spPr>
            <a:xfrm>
              <a:off x="7186890" y="42353"/>
              <a:ext cx="120257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JO" sz="2000" b="1" dirty="0" smtClean="0"/>
                <a:t>بديل التنمية </a:t>
              </a:r>
              <a:endParaRPr lang="en-US" sz="2000" b="1" dirty="0"/>
            </a:p>
          </p:txBody>
        </p:sp>
        <p:pic>
          <p:nvPicPr>
            <p:cNvPr id="2" name="صورة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59731" y="-83195"/>
              <a:ext cx="12247926" cy="6913463"/>
            </a:xfrm>
            <a:prstGeom prst="rect">
              <a:avLst/>
            </a:prstGeom>
          </p:spPr>
        </p:pic>
      </p:grpSp>
      <p:sp>
        <p:nvSpPr>
          <p:cNvPr id="8" name="مستطيل 7"/>
          <p:cNvSpPr/>
          <p:nvPr/>
        </p:nvSpPr>
        <p:spPr>
          <a:xfrm>
            <a:off x="4386559" y="6146072"/>
            <a:ext cx="388961" cy="184245"/>
          </a:xfrm>
          <a:prstGeom prst="rect">
            <a:avLst/>
          </a:prstGeom>
          <a:noFill/>
          <a:ln>
            <a:solidFill>
              <a:srgbClr val="FFFF00"/>
            </a:solidFill>
            <a:prstDash val="sysDash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شكل حر 6"/>
          <p:cNvSpPr/>
          <p:nvPr/>
        </p:nvSpPr>
        <p:spPr>
          <a:xfrm>
            <a:off x="4915092" y="2614734"/>
            <a:ext cx="2654490" cy="1248770"/>
          </a:xfrm>
          <a:custGeom>
            <a:avLst/>
            <a:gdLst>
              <a:gd name="connsiteX0" fmla="*/ 1951630 w 2654490"/>
              <a:gd name="connsiteY0" fmla="*/ 1166884 h 1248770"/>
              <a:gd name="connsiteX1" fmla="*/ 1678675 w 2654490"/>
              <a:gd name="connsiteY1" fmla="*/ 1214651 h 1248770"/>
              <a:gd name="connsiteX2" fmla="*/ 1241947 w 2654490"/>
              <a:gd name="connsiteY2" fmla="*/ 1248770 h 1248770"/>
              <a:gd name="connsiteX3" fmla="*/ 941696 w 2654490"/>
              <a:gd name="connsiteY3" fmla="*/ 1112293 h 1248770"/>
              <a:gd name="connsiteX4" fmla="*/ 771099 w 2654490"/>
              <a:gd name="connsiteY4" fmla="*/ 934872 h 1248770"/>
              <a:gd name="connsiteX5" fmla="*/ 750627 w 2654490"/>
              <a:gd name="connsiteY5" fmla="*/ 634621 h 1248770"/>
              <a:gd name="connsiteX6" fmla="*/ 286603 w 2654490"/>
              <a:gd name="connsiteY6" fmla="*/ 580030 h 1248770"/>
              <a:gd name="connsiteX7" fmla="*/ 170597 w 2654490"/>
              <a:gd name="connsiteY7" fmla="*/ 525439 h 1248770"/>
              <a:gd name="connsiteX8" fmla="*/ 13648 w 2654490"/>
              <a:gd name="connsiteY8" fmla="*/ 361666 h 1248770"/>
              <a:gd name="connsiteX9" fmla="*/ 0 w 2654490"/>
              <a:gd name="connsiteY9" fmla="*/ 143302 h 1248770"/>
              <a:gd name="connsiteX10" fmla="*/ 75063 w 2654490"/>
              <a:gd name="connsiteY10" fmla="*/ 0 h 1248770"/>
              <a:gd name="connsiteX11" fmla="*/ 900753 w 2654490"/>
              <a:gd name="connsiteY11" fmla="*/ 47767 h 1248770"/>
              <a:gd name="connsiteX12" fmla="*/ 1351129 w 2654490"/>
              <a:gd name="connsiteY12" fmla="*/ 327546 h 1248770"/>
              <a:gd name="connsiteX13" fmla="*/ 1815153 w 2654490"/>
              <a:gd name="connsiteY13" fmla="*/ 238836 h 1248770"/>
              <a:gd name="connsiteX14" fmla="*/ 2654490 w 2654490"/>
              <a:gd name="connsiteY14" fmla="*/ 457200 h 1248770"/>
              <a:gd name="connsiteX15" fmla="*/ 2647666 w 2654490"/>
              <a:gd name="connsiteY15" fmla="*/ 702860 h 1248770"/>
              <a:gd name="connsiteX16" fmla="*/ 2442950 w 2654490"/>
              <a:gd name="connsiteY16" fmla="*/ 907576 h 1248770"/>
              <a:gd name="connsiteX17" fmla="*/ 2026693 w 2654490"/>
              <a:gd name="connsiteY17" fmla="*/ 1064526 h 1248770"/>
              <a:gd name="connsiteX18" fmla="*/ 1951630 w 2654490"/>
              <a:gd name="connsiteY18" fmla="*/ 1166884 h 1248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654490" h="1248770">
                <a:moveTo>
                  <a:pt x="1951630" y="1166884"/>
                </a:moveTo>
                <a:lnTo>
                  <a:pt x="1678675" y="1214651"/>
                </a:lnTo>
                <a:lnTo>
                  <a:pt x="1241947" y="1248770"/>
                </a:lnTo>
                <a:lnTo>
                  <a:pt x="941696" y="1112293"/>
                </a:lnTo>
                <a:lnTo>
                  <a:pt x="771099" y="934872"/>
                </a:lnTo>
                <a:lnTo>
                  <a:pt x="750627" y="634621"/>
                </a:lnTo>
                <a:lnTo>
                  <a:pt x="286603" y="580030"/>
                </a:lnTo>
                <a:lnTo>
                  <a:pt x="170597" y="525439"/>
                </a:lnTo>
                <a:lnTo>
                  <a:pt x="13648" y="361666"/>
                </a:lnTo>
                <a:lnTo>
                  <a:pt x="0" y="143302"/>
                </a:lnTo>
                <a:lnTo>
                  <a:pt x="75063" y="0"/>
                </a:lnTo>
                <a:lnTo>
                  <a:pt x="900753" y="47767"/>
                </a:lnTo>
                <a:lnTo>
                  <a:pt x="1351129" y="327546"/>
                </a:lnTo>
                <a:lnTo>
                  <a:pt x="1815153" y="238836"/>
                </a:lnTo>
                <a:lnTo>
                  <a:pt x="2654490" y="457200"/>
                </a:lnTo>
                <a:lnTo>
                  <a:pt x="2647666" y="702860"/>
                </a:lnTo>
                <a:lnTo>
                  <a:pt x="2442950" y="907576"/>
                </a:lnTo>
                <a:lnTo>
                  <a:pt x="2026693" y="1064526"/>
                </a:lnTo>
                <a:lnTo>
                  <a:pt x="1951630" y="1166884"/>
                </a:lnTo>
                <a:close/>
              </a:path>
            </a:pathLst>
          </a:custGeom>
          <a:noFill/>
          <a:ln>
            <a:solidFill>
              <a:srgbClr val="FFFF00"/>
            </a:solidFill>
            <a:prstDash val="sysDash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مجموعة 11"/>
          <p:cNvGrpSpPr/>
          <p:nvPr/>
        </p:nvGrpSpPr>
        <p:grpSpPr>
          <a:xfrm>
            <a:off x="6922541" y="3767704"/>
            <a:ext cx="2126120" cy="2255146"/>
            <a:chOff x="7040319" y="3668820"/>
            <a:chExt cx="2126120" cy="2255146"/>
          </a:xfrm>
        </p:grpSpPr>
        <p:sp>
          <p:nvSpPr>
            <p:cNvPr id="10" name="شكل حر 9"/>
            <p:cNvSpPr/>
            <p:nvPr/>
          </p:nvSpPr>
          <p:spPr>
            <a:xfrm>
              <a:off x="7040319" y="3668820"/>
              <a:ext cx="622690" cy="2255146"/>
            </a:xfrm>
            <a:custGeom>
              <a:avLst/>
              <a:gdLst>
                <a:gd name="connsiteX0" fmla="*/ 0 w 622690"/>
                <a:gd name="connsiteY0" fmla="*/ 0 h 2255146"/>
                <a:gd name="connsiteX1" fmla="*/ 241222 w 622690"/>
                <a:gd name="connsiteY1" fmla="*/ 117806 h 2255146"/>
                <a:gd name="connsiteX2" fmla="*/ 622690 w 622690"/>
                <a:gd name="connsiteY2" fmla="*/ 594640 h 2255146"/>
                <a:gd name="connsiteX3" fmla="*/ 583421 w 622690"/>
                <a:gd name="connsiteY3" fmla="*/ 718056 h 2255146"/>
                <a:gd name="connsiteX4" fmla="*/ 549762 w 622690"/>
                <a:gd name="connsiteY4" fmla="*/ 757325 h 2255146"/>
                <a:gd name="connsiteX5" fmla="*/ 544152 w 622690"/>
                <a:gd name="connsiteY5" fmla="*/ 992937 h 2255146"/>
                <a:gd name="connsiteX6" fmla="*/ 499274 w 622690"/>
                <a:gd name="connsiteY6" fmla="*/ 1295867 h 2255146"/>
                <a:gd name="connsiteX7" fmla="*/ 510493 w 622690"/>
                <a:gd name="connsiteY7" fmla="*/ 1739043 h 2255146"/>
                <a:gd name="connsiteX8" fmla="*/ 431956 w 622690"/>
                <a:gd name="connsiteY8" fmla="*/ 1952216 h 2255146"/>
                <a:gd name="connsiteX9" fmla="*/ 482444 w 622690"/>
                <a:gd name="connsiteY9" fmla="*/ 2070022 h 2255146"/>
                <a:gd name="connsiteX10" fmla="*/ 471225 w 622690"/>
                <a:gd name="connsiteY10" fmla="*/ 2187828 h 2255146"/>
                <a:gd name="connsiteX11" fmla="*/ 381468 w 622690"/>
                <a:gd name="connsiteY11" fmla="*/ 2255146 h 2255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2690" h="2255146">
                  <a:moveTo>
                    <a:pt x="0" y="0"/>
                  </a:moveTo>
                  <a:lnTo>
                    <a:pt x="241222" y="117806"/>
                  </a:lnTo>
                  <a:lnTo>
                    <a:pt x="622690" y="594640"/>
                  </a:lnTo>
                  <a:lnTo>
                    <a:pt x="583421" y="718056"/>
                  </a:lnTo>
                  <a:lnTo>
                    <a:pt x="549762" y="757325"/>
                  </a:lnTo>
                  <a:lnTo>
                    <a:pt x="544152" y="992937"/>
                  </a:lnTo>
                  <a:lnTo>
                    <a:pt x="499274" y="1295867"/>
                  </a:lnTo>
                  <a:lnTo>
                    <a:pt x="510493" y="1739043"/>
                  </a:lnTo>
                  <a:lnTo>
                    <a:pt x="431956" y="1952216"/>
                  </a:lnTo>
                  <a:lnTo>
                    <a:pt x="482444" y="2070022"/>
                  </a:lnTo>
                  <a:lnTo>
                    <a:pt x="471225" y="2187828"/>
                  </a:lnTo>
                  <a:lnTo>
                    <a:pt x="381468" y="2255146"/>
                  </a:lnTo>
                </a:path>
              </a:pathLst>
            </a:custGeom>
            <a:noFill/>
            <a:ln w="76200">
              <a:solidFill>
                <a:srgbClr val="7030A0"/>
              </a:solidFill>
              <a:prstDash val="solid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شكل حر 10"/>
            <p:cNvSpPr/>
            <p:nvPr/>
          </p:nvSpPr>
          <p:spPr>
            <a:xfrm>
              <a:off x="7303980" y="3808163"/>
              <a:ext cx="1862459" cy="2098974"/>
            </a:xfrm>
            <a:custGeom>
              <a:avLst/>
              <a:gdLst>
                <a:gd name="connsiteX0" fmla="*/ 0 w 1811970"/>
                <a:gd name="connsiteY0" fmla="*/ 0 h 2098071"/>
                <a:gd name="connsiteX1" fmla="*/ 476834 w 1811970"/>
                <a:gd name="connsiteY1" fmla="*/ 224393 h 2098071"/>
                <a:gd name="connsiteX2" fmla="*/ 852692 w 1811970"/>
                <a:gd name="connsiteY2" fmla="*/ 387077 h 2098071"/>
                <a:gd name="connsiteX3" fmla="*/ 1054645 w 1811970"/>
                <a:gd name="connsiteY3" fmla="*/ 409517 h 2098071"/>
                <a:gd name="connsiteX4" fmla="*/ 1222940 w 1811970"/>
                <a:gd name="connsiteY4" fmla="*/ 409517 h 2098071"/>
                <a:gd name="connsiteX5" fmla="*/ 1256598 w 1811970"/>
                <a:gd name="connsiteY5" fmla="*/ 572201 h 2098071"/>
                <a:gd name="connsiteX6" fmla="*/ 1458552 w 1811970"/>
                <a:gd name="connsiteY6" fmla="*/ 785374 h 2098071"/>
                <a:gd name="connsiteX7" fmla="*/ 1581968 w 1811970"/>
                <a:gd name="connsiteY7" fmla="*/ 1049036 h 2098071"/>
                <a:gd name="connsiteX8" fmla="*/ 1604407 w 1811970"/>
                <a:gd name="connsiteY8" fmla="*/ 1121963 h 2098071"/>
                <a:gd name="connsiteX9" fmla="*/ 1548309 w 1811970"/>
                <a:gd name="connsiteY9" fmla="*/ 1385625 h 2098071"/>
                <a:gd name="connsiteX10" fmla="*/ 1531479 w 1811970"/>
                <a:gd name="connsiteY10" fmla="*/ 1755872 h 2098071"/>
                <a:gd name="connsiteX11" fmla="*/ 1666115 w 1811970"/>
                <a:gd name="connsiteY11" fmla="*/ 1985875 h 2098071"/>
                <a:gd name="connsiteX12" fmla="*/ 1811970 w 1811970"/>
                <a:gd name="connsiteY12" fmla="*/ 2098071 h 2098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11970" h="2098071">
                  <a:moveTo>
                    <a:pt x="0" y="0"/>
                  </a:moveTo>
                  <a:lnTo>
                    <a:pt x="476834" y="224393"/>
                  </a:lnTo>
                  <a:lnTo>
                    <a:pt x="852692" y="387077"/>
                  </a:lnTo>
                  <a:lnTo>
                    <a:pt x="1054645" y="409517"/>
                  </a:lnTo>
                  <a:lnTo>
                    <a:pt x="1222940" y="409517"/>
                  </a:lnTo>
                  <a:lnTo>
                    <a:pt x="1256598" y="572201"/>
                  </a:lnTo>
                  <a:lnTo>
                    <a:pt x="1458552" y="785374"/>
                  </a:lnTo>
                  <a:lnTo>
                    <a:pt x="1581968" y="1049036"/>
                  </a:lnTo>
                  <a:lnTo>
                    <a:pt x="1604407" y="1121963"/>
                  </a:lnTo>
                  <a:lnTo>
                    <a:pt x="1548309" y="1385625"/>
                  </a:lnTo>
                  <a:lnTo>
                    <a:pt x="1531479" y="1755872"/>
                  </a:lnTo>
                  <a:lnTo>
                    <a:pt x="1666115" y="1985875"/>
                  </a:lnTo>
                  <a:lnTo>
                    <a:pt x="1811970" y="2098071"/>
                  </a:lnTo>
                </a:path>
              </a:pathLst>
            </a:custGeom>
            <a:noFill/>
            <a:ln w="76200">
              <a:solidFill>
                <a:srgbClr val="7030A0"/>
              </a:solidFill>
            </a:ln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1970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2"/>
          <p:cNvGrpSpPr/>
          <p:nvPr/>
        </p:nvGrpSpPr>
        <p:grpSpPr>
          <a:xfrm>
            <a:off x="0" y="-49070"/>
            <a:ext cx="12247926" cy="6956139"/>
            <a:chOff x="18158" y="-98139"/>
            <a:chExt cx="12247926" cy="6956139"/>
          </a:xfrm>
        </p:grpSpPr>
        <p:pic>
          <p:nvPicPr>
            <p:cNvPr id="4" name="صورة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5690" y="0"/>
              <a:ext cx="8875059" cy="6858000"/>
            </a:xfrm>
            <a:prstGeom prst="rect">
              <a:avLst/>
            </a:prstGeom>
          </p:spPr>
        </p:pic>
        <p:pic>
          <p:nvPicPr>
            <p:cNvPr id="5" name="صورة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85690" y="-55463"/>
              <a:ext cx="8876545" cy="6870787"/>
            </a:xfrm>
            <a:prstGeom prst="rect">
              <a:avLst/>
            </a:prstGeom>
          </p:spPr>
        </p:pic>
        <p:pic>
          <p:nvPicPr>
            <p:cNvPr id="6" name="صورة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158" y="-98139"/>
              <a:ext cx="12247926" cy="6913463"/>
            </a:xfrm>
            <a:prstGeom prst="rect">
              <a:avLst/>
            </a:prstGeom>
          </p:spPr>
        </p:pic>
        <p:sp>
          <p:nvSpPr>
            <p:cNvPr id="7" name="مربع نص 6"/>
            <p:cNvSpPr txBox="1"/>
            <p:nvPr/>
          </p:nvSpPr>
          <p:spPr>
            <a:xfrm>
              <a:off x="6539774" y="0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000" b="1" dirty="0"/>
            </a:p>
          </p:txBody>
        </p:sp>
        <p:sp>
          <p:nvSpPr>
            <p:cNvPr id="8" name="شكل حر 7"/>
            <p:cNvSpPr/>
            <p:nvPr/>
          </p:nvSpPr>
          <p:spPr>
            <a:xfrm>
              <a:off x="2129589" y="1660358"/>
              <a:ext cx="8025064" cy="3717758"/>
            </a:xfrm>
            <a:custGeom>
              <a:avLst/>
              <a:gdLst>
                <a:gd name="connsiteX0" fmla="*/ 264695 w 8025064"/>
                <a:gd name="connsiteY0" fmla="*/ 0 h 3717758"/>
                <a:gd name="connsiteX1" fmla="*/ 0 w 8025064"/>
                <a:gd name="connsiteY1" fmla="*/ 505326 h 3717758"/>
                <a:gd name="connsiteX2" fmla="*/ 72190 w 8025064"/>
                <a:gd name="connsiteY2" fmla="*/ 1070810 h 3717758"/>
                <a:gd name="connsiteX3" fmla="*/ 649706 w 8025064"/>
                <a:gd name="connsiteY3" fmla="*/ 1684421 h 3717758"/>
                <a:gd name="connsiteX4" fmla="*/ 890337 w 8025064"/>
                <a:gd name="connsiteY4" fmla="*/ 1792705 h 3717758"/>
                <a:gd name="connsiteX5" fmla="*/ 2129590 w 8025064"/>
                <a:gd name="connsiteY5" fmla="*/ 1852863 h 3717758"/>
                <a:gd name="connsiteX6" fmla="*/ 2273969 w 8025064"/>
                <a:gd name="connsiteY6" fmla="*/ 1937084 h 3717758"/>
                <a:gd name="connsiteX7" fmla="*/ 2358190 w 8025064"/>
                <a:gd name="connsiteY7" fmla="*/ 2731168 h 3717758"/>
                <a:gd name="connsiteX8" fmla="*/ 2634916 w 8025064"/>
                <a:gd name="connsiteY8" fmla="*/ 3164305 h 3717758"/>
                <a:gd name="connsiteX9" fmla="*/ 3344779 w 8025064"/>
                <a:gd name="connsiteY9" fmla="*/ 3585410 h 3717758"/>
                <a:gd name="connsiteX10" fmla="*/ 3898232 w 8025064"/>
                <a:gd name="connsiteY10" fmla="*/ 3717758 h 3717758"/>
                <a:gd name="connsiteX11" fmla="*/ 5739064 w 8025064"/>
                <a:gd name="connsiteY11" fmla="*/ 3585410 h 3717758"/>
                <a:gd name="connsiteX12" fmla="*/ 6051885 w 8025064"/>
                <a:gd name="connsiteY12" fmla="*/ 3416968 h 3717758"/>
                <a:gd name="connsiteX13" fmla="*/ 6280485 w 8025064"/>
                <a:gd name="connsiteY13" fmla="*/ 3176337 h 3717758"/>
                <a:gd name="connsiteX14" fmla="*/ 7363327 w 8025064"/>
                <a:gd name="connsiteY14" fmla="*/ 2767263 h 3717758"/>
                <a:gd name="connsiteX15" fmla="*/ 7964906 w 8025064"/>
                <a:gd name="connsiteY15" fmla="*/ 2201779 h 3717758"/>
                <a:gd name="connsiteX16" fmla="*/ 8025064 w 8025064"/>
                <a:gd name="connsiteY16" fmla="*/ 1443789 h 3717758"/>
                <a:gd name="connsiteX17" fmla="*/ 7423485 w 8025064"/>
                <a:gd name="connsiteY17" fmla="*/ 1191126 h 3717758"/>
                <a:gd name="connsiteX18" fmla="*/ 5414211 w 8025064"/>
                <a:gd name="connsiteY18" fmla="*/ 733926 h 3717758"/>
                <a:gd name="connsiteX19" fmla="*/ 4066674 w 8025064"/>
                <a:gd name="connsiteY19" fmla="*/ 1022684 h 3717758"/>
                <a:gd name="connsiteX20" fmla="*/ 2803358 w 8025064"/>
                <a:gd name="connsiteY20" fmla="*/ 168442 h 3717758"/>
                <a:gd name="connsiteX21" fmla="*/ 1191127 w 8025064"/>
                <a:gd name="connsiteY21" fmla="*/ 0 h 3717758"/>
                <a:gd name="connsiteX22" fmla="*/ 264695 w 8025064"/>
                <a:gd name="connsiteY22" fmla="*/ 0 h 3717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025064" h="3717758">
                  <a:moveTo>
                    <a:pt x="264695" y="0"/>
                  </a:moveTo>
                  <a:lnTo>
                    <a:pt x="0" y="505326"/>
                  </a:lnTo>
                  <a:lnTo>
                    <a:pt x="72190" y="1070810"/>
                  </a:lnTo>
                  <a:lnTo>
                    <a:pt x="649706" y="1684421"/>
                  </a:lnTo>
                  <a:lnTo>
                    <a:pt x="890337" y="1792705"/>
                  </a:lnTo>
                  <a:lnTo>
                    <a:pt x="2129590" y="1852863"/>
                  </a:lnTo>
                  <a:lnTo>
                    <a:pt x="2273969" y="1937084"/>
                  </a:lnTo>
                  <a:lnTo>
                    <a:pt x="2358190" y="2731168"/>
                  </a:lnTo>
                  <a:lnTo>
                    <a:pt x="2634916" y="3164305"/>
                  </a:lnTo>
                  <a:lnTo>
                    <a:pt x="3344779" y="3585410"/>
                  </a:lnTo>
                  <a:lnTo>
                    <a:pt x="3898232" y="3717758"/>
                  </a:lnTo>
                  <a:lnTo>
                    <a:pt x="5739064" y="3585410"/>
                  </a:lnTo>
                  <a:lnTo>
                    <a:pt x="6051885" y="3416968"/>
                  </a:lnTo>
                  <a:lnTo>
                    <a:pt x="6280485" y="3176337"/>
                  </a:lnTo>
                  <a:lnTo>
                    <a:pt x="7363327" y="2767263"/>
                  </a:lnTo>
                  <a:lnTo>
                    <a:pt x="7964906" y="2201779"/>
                  </a:lnTo>
                  <a:lnTo>
                    <a:pt x="8025064" y="1443789"/>
                  </a:lnTo>
                  <a:lnTo>
                    <a:pt x="7423485" y="1191126"/>
                  </a:lnTo>
                  <a:lnTo>
                    <a:pt x="5414211" y="733926"/>
                  </a:lnTo>
                  <a:lnTo>
                    <a:pt x="4066674" y="1022684"/>
                  </a:lnTo>
                  <a:lnTo>
                    <a:pt x="2803358" y="168442"/>
                  </a:lnTo>
                  <a:lnTo>
                    <a:pt x="1191127" y="0"/>
                  </a:lnTo>
                  <a:lnTo>
                    <a:pt x="264695" y="0"/>
                  </a:lnTo>
                  <a:close/>
                </a:path>
              </a:pathLst>
            </a:custGeom>
            <a:noFill/>
            <a:ln w="38100">
              <a:solidFill>
                <a:srgbClr val="FFFF00"/>
              </a:solidFill>
              <a:prstDash val="sysDash"/>
            </a:ln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مستطيل 8"/>
            <p:cNvSpPr/>
            <p:nvPr/>
          </p:nvSpPr>
          <p:spPr>
            <a:xfrm>
              <a:off x="4259179" y="6039853"/>
              <a:ext cx="336884" cy="156410"/>
            </a:xfrm>
            <a:prstGeom prst="rect">
              <a:avLst/>
            </a:prstGeom>
            <a:noFill/>
            <a:ln w="19050">
              <a:solidFill>
                <a:srgbClr val="FFFF00"/>
              </a:solidFill>
              <a:prstDash val="sysDash"/>
            </a:ln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مجموعة 11"/>
          <p:cNvGrpSpPr/>
          <p:nvPr/>
        </p:nvGrpSpPr>
        <p:grpSpPr>
          <a:xfrm>
            <a:off x="2495551" y="1715597"/>
            <a:ext cx="7449591" cy="2545604"/>
            <a:chOff x="2495551" y="1715597"/>
            <a:chExt cx="7449591" cy="2545604"/>
          </a:xfrm>
        </p:grpSpPr>
        <p:grpSp>
          <p:nvGrpSpPr>
            <p:cNvPr id="13" name="مجموعة 12"/>
            <p:cNvGrpSpPr/>
            <p:nvPr/>
          </p:nvGrpSpPr>
          <p:grpSpPr>
            <a:xfrm>
              <a:off x="8103719" y="2997689"/>
              <a:ext cx="1841423" cy="1263512"/>
              <a:chOff x="8103719" y="2997689"/>
              <a:chExt cx="1841423" cy="1263512"/>
            </a:xfrm>
          </p:grpSpPr>
          <p:cxnSp>
            <p:nvCxnSpPr>
              <p:cNvPr id="37" name="رابط كسهم مستقيم 36"/>
              <p:cNvCxnSpPr/>
              <p:nvPr/>
            </p:nvCxnSpPr>
            <p:spPr>
              <a:xfrm flipV="1">
                <a:off x="9081032" y="2997689"/>
                <a:ext cx="135499" cy="431311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8" name="رابط كسهم مستقيم 37"/>
              <p:cNvCxnSpPr/>
              <p:nvPr/>
            </p:nvCxnSpPr>
            <p:spPr>
              <a:xfrm flipV="1">
                <a:off x="8905461" y="2997689"/>
                <a:ext cx="166578" cy="382241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9" name="رابط كسهم مستقيم 38"/>
              <p:cNvCxnSpPr/>
              <p:nvPr/>
            </p:nvCxnSpPr>
            <p:spPr>
              <a:xfrm flipV="1">
                <a:off x="9225524" y="2997690"/>
                <a:ext cx="153782" cy="521547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0" name="رابط كسهم مستقيم 39"/>
              <p:cNvCxnSpPr/>
              <p:nvPr/>
            </p:nvCxnSpPr>
            <p:spPr>
              <a:xfrm flipV="1">
                <a:off x="9351829" y="3042808"/>
                <a:ext cx="230524" cy="476429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1" name="رابط كسهم مستقيم 40"/>
              <p:cNvCxnSpPr/>
              <p:nvPr/>
            </p:nvCxnSpPr>
            <p:spPr>
              <a:xfrm flipV="1">
                <a:off x="9521286" y="3117697"/>
                <a:ext cx="222976" cy="460390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2" name="رابط كسهم مستقيم 41"/>
              <p:cNvCxnSpPr/>
              <p:nvPr/>
            </p:nvCxnSpPr>
            <p:spPr>
              <a:xfrm flipV="1">
                <a:off x="9677256" y="3277832"/>
                <a:ext cx="223498" cy="300255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3" name="رابط كسهم مستقيم 42"/>
              <p:cNvCxnSpPr/>
              <p:nvPr/>
            </p:nvCxnSpPr>
            <p:spPr>
              <a:xfrm flipH="1">
                <a:off x="8988750" y="3967701"/>
                <a:ext cx="160031" cy="293500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4" name="رابط كسهم مستقيم 43"/>
              <p:cNvCxnSpPr/>
              <p:nvPr/>
            </p:nvCxnSpPr>
            <p:spPr>
              <a:xfrm flipH="1">
                <a:off x="9225524" y="3963308"/>
                <a:ext cx="83881" cy="293500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5" name="رابط كسهم مستقيم 44"/>
              <p:cNvCxnSpPr/>
              <p:nvPr/>
            </p:nvCxnSpPr>
            <p:spPr>
              <a:xfrm flipH="1">
                <a:off x="8784750" y="3963308"/>
                <a:ext cx="160031" cy="293500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6" name="رابط كسهم مستقيم 45"/>
              <p:cNvCxnSpPr/>
              <p:nvPr/>
            </p:nvCxnSpPr>
            <p:spPr>
              <a:xfrm flipH="1">
                <a:off x="8608332" y="3926216"/>
                <a:ext cx="160031" cy="293500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7" name="رابط كسهم مستقيم 46"/>
              <p:cNvCxnSpPr/>
              <p:nvPr/>
            </p:nvCxnSpPr>
            <p:spPr>
              <a:xfrm flipH="1">
                <a:off x="8451573" y="3870301"/>
                <a:ext cx="160031" cy="293500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8" name="رابط كسهم مستقيم 47"/>
              <p:cNvCxnSpPr/>
              <p:nvPr/>
            </p:nvCxnSpPr>
            <p:spPr>
              <a:xfrm flipH="1">
                <a:off x="9429524" y="3934167"/>
                <a:ext cx="57439" cy="285549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9" name="رابط كسهم مستقيم 48"/>
              <p:cNvCxnSpPr/>
              <p:nvPr/>
            </p:nvCxnSpPr>
            <p:spPr>
              <a:xfrm flipH="1">
                <a:off x="9677256" y="3870301"/>
                <a:ext cx="8702" cy="239757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50" name="رابط كسهم مستقيم 49"/>
              <p:cNvCxnSpPr/>
              <p:nvPr/>
            </p:nvCxnSpPr>
            <p:spPr>
              <a:xfrm flipH="1">
                <a:off x="8231186" y="3718264"/>
                <a:ext cx="198403" cy="207952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51" name="رابط كسهم مستقيم 50"/>
              <p:cNvCxnSpPr/>
              <p:nvPr/>
            </p:nvCxnSpPr>
            <p:spPr>
              <a:xfrm flipH="1">
                <a:off x="8103719" y="3519237"/>
                <a:ext cx="106009" cy="0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52" name="رابط كسهم مستقيم 51"/>
              <p:cNvCxnSpPr/>
              <p:nvPr/>
            </p:nvCxnSpPr>
            <p:spPr>
              <a:xfrm flipH="1" flipV="1">
                <a:off x="8304699" y="3358592"/>
                <a:ext cx="181162" cy="148712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53" name="رابط كسهم مستقيم 52"/>
              <p:cNvCxnSpPr/>
              <p:nvPr/>
            </p:nvCxnSpPr>
            <p:spPr>
              <a:xfrm flipH="1" flipV="1">
                <a:off x="8682472" y="3137489"/>
                <a:ext cx="19942" cy="130497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54" name="رابط كسهم مستقيم 53"/>
              <p:cNvCxnSpPr/>
              <p:nvPr/>
            </p:nvCxnSpPr>
            <p:spPr>
              <a:xfrm flipV="1">
                <a:off x="9770196" y="3519237"/>
                <a:ext cx="174946" cy="129977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55" name="رابط كسهم مستقيم 54"/>
              <p:cNvCxnSpPr/>
              <p:nvPr/>
            </p:nvCxnSpPr>
            <p:spPr>
              <a:xfrm flipV="1">
                <a:off x="9786899" y="3790069"/>
                <a:ext cx="113855" cy="29423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</p:grpSp>
        <p:grpSp>
          <p:nvGrpSpPr>
            <p:cNvPr id="14" name="مجموعة 13"/>
            <p:cNvGrpSpPr/>
            <p:nvPr/>
          </p:nvGrpSpPr>
          <p:grpSpPr>
            <a:xfrm>
              <a:off x="2495551" y="1715597"/>
              <a:ext cx="2391118" cy="1552389"/>
              <a:chOff x="2495551" y="1715597"/>
              <a:chExt cx="2391118" cy="1552389"/>
            </a:xfrm>
          </p:grpSpPr>
          <p:cxnSp>
            <p:nvCxnSpPr>
              <p:cNvPr id="18" name="رابط كسهم مستقيم 17"/>
              <p:cNvCxnSpPr/>
              <p:nvPr/>
            </p:nvCxnSpPr>
            <p:spPr>
              <a:xfrm flipH="1" flipV="1">
                <a:off x="3987800" y="1841500"/>
                <a:ext cx="12700" cy="457200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9" name="رابط كسهم مستقيم 18"/>
              <p:cNvCxnSpPr/>
              <p:nvPr/>
            </p:nvCxnSpPr>
            <p:spPr>
              <a:xfrm flipV="1">
                <a:off x="4203548" y="1841500"/>
                <a:ext cx="55631" cy="457200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0" name="رابط كسهم مستقيم 19"/>
              <p:cNvCxnSpPr/>
              <p:nvPr/>
            </p:nvCxnSpPr>
            <p:spPr>
              <a:xfrm flipV="1">
                <a:off x="4393957" y="1908314"/>
                <a:ext cx="98530" cy="390386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1" name="رابط كسهم مستقيم 20"/>
              <p:cNvCxnSpPr/>
              <p:nvPr/>
            </p:nvCxnSpPr>
            <p:spPr>
              <a:xfrm flipV="1">
                <a:off x="4492487" y="2103509"/>
                <a:ext cx="175232" cy="265980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2" name="رابط كسهم مستقيم 21"/>
              <p:cNvCxnSpPr/>
              <p:nvPr/>
            </p:nvCxnSpPr>
            <p:spPr>
              <a:xfrm flipH="1" flipV="1">
                <a:off x="3741806" y="1841500"/>
                <a:ext cx="101525" cy="527989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3" name="رابط كسهم مستقيم 22"/>
              <p:cNvCxnSpPr/>
              <p:nvPr/>
            </p:nvCxnSpPr>
            <p:spPr>
              <a:xfrm flipH="1" flipV="1">
                <a:off x="3538758" y="1841500"/>
                <a:ext cx="175233" cy="671113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4" name="رابط كسهم مستقيم 23"/>
              <p:cNvCxnSpPr/>
              <p:nvPr/>
            </p:nvCxnSpPr>
            <p:spPr>
              <a:xfrm flipH="1" flipV="1">
                <a:off x="3320580" y="1837241"/>
                <a:ext cx="83400" cy="399258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5" name="رابط كسهم مستقيم 24"/>
              <p:cNvCxnSpPr/>
              <p:nvPr/>
            </p:nvCxnSpPr>
            <p:spPr>
              <a:xfrm flipH="1" flipV="1">
                <a:off x="2495551" y="1715597"/>
                <a:ext cx="466308" cy="583103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6" name="رابط كسهم مستقيم 25"/>
              <p:cNvCxnSpPr/>
              <p:nvPr/>
            </p:nvCxnSpPr>
            <p:spPr>
              <a:xfrm flipH="1" flipV="1">
                <a:off x="2880619" y="1715597"/>
                <a:ext cx="199474" cy="333235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7" name="رابط كسهم مستقيم 26"/>
              <p:cNvCxnSpPr/>
              <p:nvPr/>
            </p:nvCxnSpPr>
            <p:spPr>
              <a:xfrm flipH="1" flipV="1">
                <a:off x="3179708" y="1820232"/>
                <a:ext cx="52678" cy="283275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8" name="رابط كسهم مستقيم 27"/>
              <p:cNvCxnSpPr/>
              <p:nvPr/>
            </p:nvCxnSpPr>
            <p:spPr>
              <a:xfrm>
                <a:off x="4241021" y="2788704"/>
                <a:ext cx="92440" cy="256646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9" name="رابط كسهم مستقيم 28"/>
              <p:cNvCxnSpPr/>
              <p:nvPr/>
            </p:nvCxnSpPr>
            <p:spPr>
              <a:xfrm>
                <a:off x="4079019" y="2788704"/>
                <a:ext cx="78871" cy="312305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0" name="رابط كسهم مستقيم 29"/>
              <p:cNvCxnSpPr/>
              <p:nvPr/>
            </p:nvCxnSpPr>
            <p:spPr>
              <a:xfrm>
                <a:off x="3843331" y="2944856"/>
                <a:ext cx="84034" cy="256646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1" name="رابط كسهم مستقيم 30"/>
              <p:cNvCxnSpPr/>
              <p:nvPr/>
            </p:nvCxnSpPr>
            <p:spPr>
              <a:xfrm flipH="1">
                <a:off x="2963345" y="2948832"/>
                <a:ext cx="196482" cy="319154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2" name="رابط كسهم مستقيم 31"/>
              <p:cNvCxnSpPr/>
              <p:nvPr/>
            </p:nvCxnSpPr>
            <p:spPr>
              <a:xfrm flipH="1">
                <a:off x="3199033" y="2972686"/>
                <a:ext cx="112507" cy="295300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3" name="رابط كسهم مستقيم 32"/>
              <p:cNvCxnSpPr/>
              <p:nvPr/>
            </p:nvCxnSpPr>
            <p:spPr>
              <a:xfrm flipH="1">
                <a:off x="3531215" y="3101009"/>
                <a:ext cx="7543" cy="166977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4" name="رابط كسهم مستقيم 33"/>
              <p:cNvCxnSpPr/>
              <p:nvPr/>
            </p:nvCxnSpPr>
            <p:spPr>
              <a:xfrm flipH="1">
                <a:off x="2807288" y="2886970"/>
                <a:ext cx="154571" cy="221439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5" name="رابط كسهم مستقيم 34"/>
              <p:cNvCxnSpPr/>
              <p:nvPr/>
            </p:nvCxnSpPr>
            <p:spPr>
              <a:xfrm>
                <a:off x="4371264" y="2711395"/>
                <a:ext cx="121223" cy="261291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6" name="رابط كسهم مستقيم 35"/>
              <p:cNvCxnSpPr/>
              <p:nvPr/>
            </p:nvCxnSpPr>
            <p:spPr>
              <a:xfrm flipV="1">
                <a:off x="4754880" y="2439272"/>
                <a:ext cx="131789" cy="52711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</p:grpSp>
        <p:grpSp>
          <p:nvGrpSpPr>
            <p:cNvPr id="15" name="مجموعة 14"/>
            <p:cNvGrpSpPr/>
            <p:nvPr/>
          </p:nvGrpSpPr>
          <p:grpSpPr>
            <a:xfrm>
              <a:off x="5858217" y="3819493"/>
              <a:ext cx="376785" cy="217012"/>
              <a:chOff x="5858217" y="3819493"/>
              <a:chExt cx="376785" cy="217012"/>
            </a:xfrm>
          </p:grpSpPr>
          <p:cxnSp>
            <p:nvCxnSpPr>
              <p:cNvPr id="16" name="رابط كسهم مستقيم 15"/>
              <p:cNvCxnSpPr/>
              <p:nvPr/>
            </p:nvCxnSpPr>
            <p:spPr>
              <a:xfrm flipV="1">
                <a:off x="6123963" y="3819493"/>
                <a:ext cx="111039" cy="33370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7" name="رابط كسهم مستقيم 16"/>
              <p:cNvCxnSpPr/>
              <p:nvPr/>
            </p:nvCxnSpPr>
            <p:spPr>
              <a:xfrm flipH="1">
                <a:off x="5858217" y="4017051"/>
                <a:ext cx="21089" cy="19454"/>
              </a:xfrm>
              <a:prstGeom prst="straightConnector1">
                <a:avLst/>
              </a:prstGeom>
              <a:ln>
                <a:prstDash val="sysDot"/>
                <a:tailEnd type="triangle"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</p:grpSp>
      </p:grpSp>
      <p:sp>
        <p:nvSpPr>
          <p:cNvPr id="59" name="شكل حر 58"/>
          <p:cNvSpPr/>
          <p:nvPr/>
        </p:nvSpPr>
        <p:spPr>
          <a:xfrm>
            <a:off x="4844634" y="2727713"/>
            <a:ext cx="3315401" cy="1834410"/>
          </a:xfrm>
          <a:custGeom>
            <a:avLst/>
            <a:gdLst>
              <a:gd name="connsiteX0" fmla="*/ 0 w 3315401"/>
              <a:gd name="connsiteY0" fmla="*/ 0 h 1834410"/>
              <a:gd name="connsiteX1" fmla="*/ 403906 w 3315401"/>
              <a:gd name="connsiteY1" fmla="*/ 263662 h 1834410"/>
              <a:gd name="connsiteX2" fmla="*/ 577811 w 3315401"/>
              <a:gd name="connsiteY2" fmla="*/ 364639 h 1834410"/>
              <a:gd name="connsiteX3" fmla="*/ 611470 w 3315401"/>
              <a:gd name="connsiteY3" fmla="*/ 471225 h 1834410"/>
              <a:gd name="connsiteX4" fmla="*/ 650738 w 3315401"/>
              <a:gd name="connsiteY4" fmla="*/ 673178 h 1834410"/>
              <a:gd name="connsiteX5" fmla="*/ 757325 w 3315401"/>
              <a:gd name="connsiteY5" fmla="*/ 746106 h 1834410"/>
              <a:gd name="connsiteX6" fmla="*/ 981717 w 3315401"/>
              <a:gd name="connsiteY6" fmla="*/ 835863 h 1834410"/>
              <a:gd name="connsiteX7" fmla="*/ 1593187 w 3315401"/>
              <a:gd name="connsiteY7" fmla="*/ 1093915 h 1834410"/>
              <a:gd name="connsiteX8" fmla="*/ 1643676 w 3315401"/>
              <a:gd name="connsiteY8" fmla="*/ 1150013 h 1834410"/>
              <a:gd name="connsiteX9" fmla="*/ 2232706 w 3315401"/>
              <a:gd name="connsiteY9" fmla="*/ 1458553 h 1834410"/>
              <a:gd name="connsiteX10" fmla="*/ 2328073 w 3315401"/>
              <a:gd name="connsiteY10" fmla="*/ 1503431 h 1834410"/>
              <a:gd name="connsiteX11" fmla="*/ 2372952 w 3315401"/>
              <a:gd name="connsiteY11" fmla="*/ 1486602 h 1834410"/>
              <a:gd name="connsiteX12" fmla="*/ 2737590 w 3315401"/>
              <a:gd name="connsiteY12" fmla="*/ 1834410 h 1834410"/>
              <a:gd name="connsiteX13" fmla="*/ 3068569 w 3315401"/>
              <a:gd name="connsiteY13" fmla="*/ 1380015 h 1834410"/>
              <a:gd name="connsiteX14" fmla="*/ 3119057 w 3315401"/>
              <a:gd name="connsiteY14" fmla="*/ 1133183 h 1834410"/>
              <a:gd name="connsiteX15" fmla="*/ 3281742 w 3315401"/>
              <a:gd name="connsiteY15" fmla="*/ 1093915 h 1834410"/>
              <a:gd name="connsiteX16" fmla="*/ 3315401 w 3315401"/>
              <a:gd name="connsiteY16" fmla="*/ 1088305 h 1834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15401" h="1834410">
                <a:moveTo>
                  <a:pt x="0" y="0"/>
                </a:moveTo>
                <a:lnTo>
                  <a:pt x="403906" y="263662"/>
                </a:lnTo>
                <a:lnTo>
                  <a:pt x="577811" y="364639"/>
                </a:lnTo>
                <a:lnTo>
                  <a:pt x="611470" y="471225"/>
                </a:lnTo>
                <a:lnTo>
                  <a:pt x="650738" y="673178"/>
                </a:lnTo>
                <a:lnTo>
                  <a:pt x="757325" y="746106"/>
                </a:lnTo>
                <a:lnTo>
                  <a:pt x="981717" y="835863"/>
                </a:lnTo>
                <a:lnTo>
                  <a:pt x="1593187" y="1093915"/>
                </a:lnTo>
                <a:lnTo>
                  <a:pt x="1643676" y="1150013"/>
                </a:lnTo>
                <a:lnTo>
                  <a:pt x="2232706" y="1458553"/>
                </a:lnTo>
                <a:lnTo>
                  <a:pt x="2328073" y="1503431"/>
                </a:lnTo>
                <a:lnTo>
                  <a:pt x="2372952" y="1486602"/>
                </a:lnTo>
                <a:lnTo>
                  <a:pt x="2737590" y="1834410"/>
                </a:lnTo>
                <a:lnTo>
                  <a:pt x="3068569" y="1380015"/>
                </a:lnTo>
                <a:lnTo>
                  <a:pt x="3119057" y="1133183"/>
                </a:lnTo>
                <a:lnTo>
                  <a:pt x="3281742" y="1093915"/>
                </a:lnTo>
                <a:lnTo>
                  <a:pt x="3315401" y="1088305"/>
                </a:lnTo>
              </a:path>
            </a:pathLst>
          </a:custGeom>
          <a:noFill/>
          <a:ln w="38100">
            <a:solidFill>
              <a:srgbClr val="7030A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2" name="مجموعة 101"/>
          <p:cNvGrpSpPr/>
          <p:nvPr/>
        </p:nvGrpSpPr>
        <p:grpSpPr>
          <a:xfrm>
            <a:off x="4572659" y="3806484"/>
            <a:ext cx="3158326" cy="1553919"/>
            <a:chOff x="4583220" y="3825894"/>
            <a:chExt cx="3158326" cy="1553919"/>
          </a:xfrm>
          <a:effectLst>
            <a:glow rad="101600">
              <a:schemeClr val="accent2">
                <a:satMod val="175000"/>
                <a:alpha val="40000"/>
              </a:schemeClr>
            </a:glow>
          </a:effectLst>
        </p:grpSpPr>
        <p:cxnSp>
          <p:nvCxnSpPr>
            <p:cNvPr id="62" name="رابط مستقيم 61"/>
            <p:cNvCxnSpPr/>
            <p:nvPr/>
          </p:nvCxnSpPr>
          <p:spPr>
            <a:xfrm flipH="1">
              <a:off x="6179482" y="4449973"/>
              <a:ext cx="883276" cy="886764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رابط مستقيم 65"/>
            <p:cNvCxnSpPr/>
            <p:nvPr/>
          </p:nvCxnSpPr>
          <p:spPr>
            <a:xfrm flipH="1">
              <a:off x="5952016" y="4336180"/>
              <a:ext cx="990846" cy="1000557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رابط مستقيم 68"/>
            <p:cNvCxnSpPr/>
            <p:nvPr/>
          </p:nvCxnSpPr>
          <p:spPr>
            <a:xfrm flipH="1">
              <a:off x="5805310" y="4224538"/>
              <a:ext cx="1054786" cy="1079929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رابط مستقيم 70"/>
            <p:cNvCxnSpPr/>
            <p:nvPr/>
          </p:nvCxnSpPr>
          <p:spPr>
            <a:xfrm flipH="1">
              <a:off x="5615017" y="4127556"/>
              <a:ext cx="1142848" cy="1122352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رابط مستقيم 73"/>
            <p:cNvCxnSpPr/>
            <p:nvPr/>
          </p:nvCxnSpPr>
          <p:spPr>
            <a:xfrm flipH="1">
              <a:off x="5422041" y="3991473"/>
              <a:ext cx="1214493" cy="1209263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رابط مستقيم 75"/>
            <p:cNvCxnSpPr/>
            <p:nvPr/>
          </p:nvCxnSpPr>
          <p:spPr>
            <a:xfrm flipH="1">
              <a:off x="5285097" y="3878348"/>
              <a:ext cx="1245899" cy="1253217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رابط مستقيم 77"/>
            <p:cNvCxnSpPr/>
            <p:nvPr/>
          </p:nvCxnSpPr>
          <p:spPr>
            <a:xfrm flipH="1">
              <a:off x="5191768" y="3990456"/>
              <a:ext cx="1029471" cy="1067554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رابط مستقيم 79"/>
            <p:cNvCxnSpPr/>
            <p:nvPr/>
          </p:nvCxnSpPr>
          <p:spPr>
            <a:xfrm flipH="1">
              <a:off x="5008681" y="4086871"/>
              <a:ext cx="883276" cy="886764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رابط مستقيم 80"/>
            <p:cNvCxnSpPr/>
            <p:nvPr/>
          </p:nvCxnSpPr>
          <p:spPr>
            <a:xfrm flipH="1">
              <a:off x="6542385" y="4573416"/>
              <a:ext cx="718189" cy="720158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رابط مستقيم 83"/>
            <p:cNvCxnSpPr/>
            <p:nvPr/>
          </p:nvCxnSpPr>
          <p:spPr>
            <a:xfrm flipH="1">
              <a:off x="6721289" y="4739069"/>
              <a:ext cx="587305" cy="575882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رابط مستقيم 89"/>
            <p:cNvCxnSpPr/>
            <p:nvPr/>
          </p:nvCxnSpPr>
          <p:spPr>
            <a:xfrm flipH="1">
              <a:off x="4906469" y="3981644"/>
              <a:ext cx="883276" cy="886764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رابط مستقيم 90"/>
            <p:cNvCxnSpPr/>
            <p:nvPr/>
          </p:nvCxnSpPr>
          <p:spPr>
            <a:xfrm flipH="1">
              <a:off x="4749710" y="4152722"/>
              <a:ext cx="602953" cy="621959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رابط مستقيم 92"/>
            <p:cNvCxnSpPr/>
            <p:nvPr/>
          </p:nvCxnSpPr>
          <p:spPr>
            <a:xfrm flipH="1">
              <a:off x="4636397" y="4268422"/>
              <a:ext cx="356962" cy="364595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رابط مستقيم 94"/>
            <p:cNvCxnSpPr/>
            <p:nvPr/>
          </p:nvCxnSpPr>
          <p:spPr>
            <a:xfrm flipH="1">
              <a:off x="6957992" y="5017343"/>
              <a:ext cx="286923" cy="279875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رابط مستقيم 96"/>
            <p:cNvCxnSpPr/>
            <p:nvPr/>
          </p:nvCxnSpPr>
          <p:spPr>
            <a:xfrm flipH="1">
              <a:off x="7139139" y="5041370"/>
              <a:ext cx="242113" cy="239307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رابط مستقيم 98"/>
            <p:cNvCxnSpPr/>
            <p:nvPr/>
          </p:nvCxnSpPr>
          <p:spPr>
            <a:xfrm flipH="1">
              <a:off x="7393349" y="5085246"/>
              <a:ext cx="188745" cy="208328"/>
            </a:xfrm>
            <a:prstGeom prst="line">
              <a:avLst/>
            </a:pr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1" name="شكل حر 100"/>
            <p:cNvSpPr/>
            <p:nvPr/>
          </p:nvSpPr>
          <p:spPr>
            <a:xfrm>
              <a:off x="4583220" y="3825894"/>
              <a:ext cx="3158326" cy="1553919"/>
            </a:xfrm>
            <a:custGeom>
              <a:avLst/>
              <a:gdLst>
                <a:gd name="connsiteX0" fmla="*/ 0 w 3158326"/>
                <a:gd name="connsiteY0" fmla="*/ 712447 h 1553919"/>
                <a:gd name="connsiteX1" fmla="*/ 0 w 3158326"/>
                <a:gd name="connsiteY1" fmla="*/ 712447 h 1553919"/>
                <a:gd name="connsiteX2" fmla="*/ 0 w 3158326"/>
                <a:gd name="connsiteY2" fmla="*/ 774155 h 1553919"/>
                <a:gd name="connsiteX3" fmla="*/ 347808 w 3158326"/>
                <a:gd name="connsiteY3" fmla="*/ 403907 h 1553919"/>
                <a:gd name="connsiteX4" fmla="*/ 532932 w 3158326"/>
                <a:gd name="connsiteY4" fmla="*/ 409517 h 1553919"/>
                <a:gd name="connsiteX5" fmla="*/ 790984 w 3158326"/>
                <a:gd name="connsiteY5" fmla="*/ 201954 h 1553919"/>
                <a:gd name="connsiteX6" fmla="*/ 830252 w 3158326"/>
                <a:gd name="connsiteY6" fmla="*/ 291711 h 1553919"/>
                <a:gd name="connsiteX7" fmla="*/ 1172451 w 3158326"/>
                <a:gd name="connsiteY7" fmla="*/ 78538 h 1553919"/>
                <a:gd name="connsiteX8" fmla="*/ 1318306 w 3158326"/>
                <a:gd name="connsiteY8" fmla="*/ 263662 h 1553919"/>
                <a:gd name="connsiteX9" fmla="*/ 1402454 w 3158326"/>
                <a:gd name="connsiteY9" fmla="*/ 263662 h 1553919"/>
                <a:gd name="connsiteX10" fmla="*/ 1643676 w 3158326"/>
                <a:gd name="connsiteY10" fmla="*/ 67318 h 1553919"/>
                <a:gd name="connsiteX11" fmla="*/ 1896117 w 3158326"/>
                <a:gd name="connsiteY11" fmla="*/ 0 h 1553919"/>
                <a:gd name="connsiteX12" fmla="*/ 2569295 w 3158326"/>
                <a:gd name="connsiteY12" fmla="*/ 684398 h 1553919"/>
                <a:gd name="connsiteX13" fmla="*/ 2754419 w 3158326"/>
                <a:gd name="connsiteY13" fmla="*/ 734886 h 1553919"/>
                <a:gd name="connsiteX14" fmla="*/ 2799298 w 3158326"/>
                <a:gd name="connsiteY14" fmla="*/ 897571 h 1553919"/>
                <a:gd name="connsiteX15" fmla="*/ 2597344 w 3158326"/>
                <a:gd name="connsiteY15" fmla="*/ 1093915 h 1553919"/>
                <a:gd name="connsiteX16" fmla="*/ 2703931 w 3158326"/>
                <a:gd name="connsiteY16" fmla="*/ 1194891 h 1553919"/>
                <a:gd name="connsiteX17" fmla="*/ 3029300 w 3158326"/>
                <a:gd name="connsiteY17" fmla="*/ 1256599 h 1553919"/>
                <a:gd name="connsiteX18" fmla="*/ 3158326 w 3158326"/>
                <a:gd name="connsiteY18" fmla="*/ 1402454 h 1553919"/>
                <a:gd name="connsiteX19" fmla="*/ 2036363 w 3158326"/>
                <a:gd name="connsiteY19" fmla="*/ 1497821 h 1553919"/>
                <a:gd name="connsiteX20" fmla="*/ 1424893 w 3158326"/>
                <a:gd name="connsiteY20" fmla="*/ 1553919 h 1553919"/>
                <a:gd name="connsiteX21" fmla="*/ 757325 w 3158326"/>
                <a:gd name="connsiteY21" fmla="*/ 1391235 h 1553919"/>
                <a:gd name="connsiteX22" fmla="*/ 370247 w 3158326"/>
                <a:gd name="connsiteY22" fmla="*/ 1116354 h 1553919"/>
                <a:gd name="connsiteX23" fmla="*/ 95367 w 3158326"/>
                <a:gd name="connsiteY23" fmla="*/ 914400 h 1553919"/>
                <a:gd name="connsiteX24" fmla="*/ 39268 w 3158326"/>
                <a:gd name="connsiteY24" fmla="*/ 779765 h 1553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158326" h="1553919">
                  <a:moveTo>
                    <a:pt x="0" y="712447"/>
                  </a:moveTo>
                  <a:lnTo>
                    <a:pt x="0" y="712447"/>
                  </a:lnTo>
                  <a:lnTo>
                    <a:pt x="0" y="774155"/>
                  </a:lnTo>
                  <a:lnTo>
                    <a:pt x="347808" y="403907"/>
                  </a:lnTo>
                  <a:lnTo>
                    <a:pt x="532932" y="409517"/>
                  </a:lnTo>
                  <a:lnTo>
                    <a:pt x="790984" y="201954"/>
                  </a:lnTo>
                  <a:lnTo>
                    <a:pt x="830252" y="291711"/>
                  </a:lnTo>
                  <a:lnTo>
                    <a:pt x="1172451" y="78538"/>
                  </a:lnTo>
                  <a:lnTo>
                    <a:pt x="1318306" y="263662"/>
                  </a:lnTo>
                  <a:lnTo>
                    <a:pt x="1402454" y="263662"/>
                  </a:lnTo>
                  <a:lnTo>
                    <a:pt x="1643676" y="67318"/>
                  </a:lnTo>
                  <a:lnTo>
                    <a:pt x="1896117" y="0"/>
                  </a:lnTo>
                  <a:lnTo>
                    <a:pt x="2569295" y="684398"/>
                  </a:lnTo>
                  <a:lnTo>
                    <a:pt x="2754419" y="734886"/>
                  </a:lnTo>
                  <a:lnTo>
                    <a:pt x="2799298" y="897571"/>
                  </a:lnTo>
                  <a:lnTo>
                    <a:pt x="2597344" y="1093915"/>
                  </a:lnTo>
                  <a:lnTo>
                    <a:pt x="2703931" y="1194891"/>
                  </a:lnTo>
                  <a:lnTo>
                    <a:pt x="3029300" y="1256599"/>
                  </a:lnTo>
                  <a:lnTo>
                    <a:pt x="3158326" y="1402454"/>
                  </a:lnTo>
                  <a:lnTo>
                    <a:pt x="2036363" y="1497821"/>
                  </a:lnTo>
                  <a:lnTo>
                    <a:pt x="1424893" y="1553919"/>
                  </a:lnTo>
                  <a:lnTo>
                    <a:pt x="757325" y="1391235"/>
                  </a:lnTo>
                  <a:lnTo>
                    <a:pt x="370247" y="1116354"/>
                  </a:lnTo>
                  <a:lnTo>
                    <a:pt x="95367" y="914400"/>
                  </a:lnTo>
                  <a:lnTo>
                    <a:pt x="39268" y="779765"/>
                  </a:lnTo>
                </a:path>
              </a:pathLst>
            </a:cu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4" name="رابط مستقيم 103"/>
          <p:cNvCxnSpPr/>
          <p:nvPr/>
        </p:nvCxnSpPr>
        <p:spPr>
          <a:xfrm flipV="1">
            <a:off x="1873250" y="6118058"/>
            <a:ext cx="323850" cy="3008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رابط منحني 78"/>
          <p:cNvCxnSpPr/>
          <p:nvPr/>
        </p:nvCxnSpPr>
        <p:spPr>
          <a:xfrm rot="5400000">
            <a:off x="7478221" y="4033674"/>
            <a:ext cx="744398" cy="726786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مجموعة 60"/>
          <p:cNvGrpSpPr/>
          <p:nvPr/>
        </p:nvGrpSpPr>
        <p:grpSpPr>
          <a:xfrm>
            <a:off x="4284195" y="2283350"/>
            <a:ext cx="4095653" cy="2670131"/>
            <a:chOff x="-2086794" y="776915"/>
            <a:chExt cx="3286443" cy="2515956"/>
          </a:xfrm>
        </p:grpSpPr>
        <p:cxnSp>
          <p:nvCxnSpPr>
            <p:cNvPr id="10" name="رابط منحني 9"/>
            <p:cNvCxnSpPr/>
            <p:nvPr/>
          </p:nvCxnSpPr>
          <p:spPr>
            <a:xfrm>
              <a:off x="-2086794" y="1460624"/>
              <a:ext cx="1031797" cy="720575"/>
            </a:xfrm>
            <a:prstGeom prst="curvedConnector3">
              <a:avLst/>
            </a:prstGeom>
            <a:ln w="76200">
              <a:solidFill>
                <a:srgbClr val="FF0000"/>
              </a:solidFill>
              <a:prstDash val="sysDash"/>
              <a:tailEnd type="triangle"/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صورة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813004" y="776915"/>
              <a:ext cx="1731414" cy="1463167"/>
            </a:xfrm>
            <a:prstGeom prst="rect">
              <a:avLst/>
            </a:prstGeom>
          </p:spPr>
        </p:pic>
        <p:cxnSp>
          <p:nvCxnSpPr>
            <p:cNvPr id="82" name="رابط منحني 81"/>
            <p:cNvCxnSpPr/>
            <p:nvPr/>
          </p:nvCxnSpPr>
          <p:spPr>
            <a:xfrm rot="5400000">
              <a:off x="230582" y="1749955"/>
              <a:ext cx="744398" cy="726786"/>
            </a:xfrm>
            <a:prstGeom prst="curvedConnector3">
              <a:avLst/>
            </a:prstGeom>
            <a:ln w="88900">
              <a:solidFill>
                <a:srgbClr val="FF0000"/>
              </a:solidFill>
              <a:prstDash val="sysDash"/>
              <a:tailEnd type="triangle"/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رابط منحني 82"/>
            <p:cNvCxnSpPr/>
            <p:nvPr/>
          </p:nvCxnSpPr>
          <p:spPr>
            <a:xfrm rot="5400000">
              <a:off x="464057" y="2557279"/>
              <a:ext cx="744398" cy="726786"/>
            </a:xfrm>
            <a:prstGeom prst="curvedConnector3">
              <a:avLst/>
            </a:prstGeom>
            <a:ln w="88900">
              <a:solidFill>
                <a:srgbClr val="FF0000"/>
              </a:solidFill>
              <a:prstDash val="sysDash"/>
              <a:tailEnd type="triangle"/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مربع نص 62"/>
          <p:cNvSpPr txBox="1"/>
          <p:nvPr/>
        </p:nvSpPr>
        <p:spPr>
          <a:xfrm>
            <a:off x="5673645" y="70902"/>
            <a:ext cx="12025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JO" sz="2000" b="1" dirty="0" smtClean="0"/>
              <a:t>بديل التنمية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386536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صورة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229" y="0"/>
            <a:ext cx="9699539" cy="6858000"/>
          </a:xfrm>
          <a:prstGeom prst="rect">
            <a:avLst/>
          </a:prstGeom>
        </p:spPr>
      </p:pic>
      <p:sp>
        <p:nvSpPr>
          <p:cNvPr id="9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مربع نص 11"/>
          <p:cNvSpPr txBox="1"/>
          <p:nvPr/>
        </p:nvSpPr>
        <p:spPr>
          <a:xfrm>
            <a:off x="5594098" y="0"/>
            <a:ext cx="11031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JO" sz="2000" b="1" dirty="0" smtClean="0"/>
              <a:t>المقترحات </a:t>
            </a:r>
            <a:endParaRPr lang="en-US" sz="2000" b="1" dirty="0"/>
          </a:p>
        </p:txBody>
      </p:sp>
      <p:sp>
        <p:nvSpPr>
          <p:cNvPr id="21" name="شكل بيضاوي 20"/>
          <p:cNvSpPr/>
          <p:nvPr/>
        </p:nvSpPr>
        <p:spPr>
          <a:xfrm>
            <a:off x="6346825" y="3606800"/>
            <a:ext cx="149225" cy="146050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شكل بيضاوي 21"/>
          <p:cNvSpPr/>
          <p:nvPr/>
        </p:nvSpPr>
        <p:spPr>
          <a:xfrm>
            <a:off x="4729312" y="6565710"/>
            <a:ext cx="149225" cy="146050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شكل حر 1"/>
          <p:cNvSpPr/>
          <p:nvPr/>
        </p:nvSpPr>
        <p:spPr>
          <a:xfrm>
            <a:off x="7201359" y="4531605"/>
            <a:ext cx="231354" cy="183614"/>
          </a:xfrm>
          <a:custGeom>
            <a:avLst/>
            <a:gdLst>
              <a:gd name="connsiteX0" fmla="*/ 183614 w 231354"/>
              <a:gd name="connsiteY0" fmla="*/ 0 h 183614"/>
              <a:gd name="connsiteX1" fmla="*/ 44068 w 231354"/>
              <a:gd name="connsiteY1" fmla="*/ 47740 h 183614"/>
              <a:gd name="connsiteX2" fmla="*/ 0 w 231354"/>
              <a:gd name="connsiteY2" fmla="*/ 102824 h 183614"/>
              <a:gd name="connsiteX3" fmla="*/ 47740 w 231354"/>
              <a:gd name="connsiteY3" fmla="*/ 154236 h 183614"/>
              <a:gd name="connsiteX4" fmla="*/ 124858 w 231354"/>
              <a:gd name="connsiteY4" fmla="*/ 183614 h 183614"/>
              <a:gd name="connsiteX5" fmla="*/ 216665 w 231354"/>
              <a:gd name="connsiteY5" fmla="*/ 132202 h 183614"/>
              <a:gd name="connsiteX6" fmla="*/ 227682 w 231354"/>
              <a:gd name="connsiteY6" fmla="*/ 113841 h 183614"/>
              <a:gd name="connsiteX7" fmla="*/ 205648 w 231354"/>
              <a:gd name="connsiteY7" fmla="*/ 62429 h 183614"/>
              <a:gd name="connsiteX8" fmla="*/ 231354 w 231354"/>
              <a:gd name="connsiteY8" fmla="*/ 29378 h 183614"/>
              <a:gd name="connsiteX9" fmla="*/ 183614 w 231354"/>
              <a:gd name="connsiteY9" fmla="*/ 0 h 183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1354" h="183614">
                <a:moveTo>
                  <a:pt x="183614" y="0"/>
                </a:moveTo>
                <a:lnTo>
                  <a:pt x="44068" y="47740"/>
                </a:lnTo>
                <a:lnTo>
                  <a:pt x="0" y="102824"/>
                </a:lnTo>
                <a:lnTo>
                  <a:pt x="47740" y="154236"/>
                </a:lnTo>
                <a:lnTo>
                  <a:pt x="124858" y="183614"/>
                </a:lnTo>
                <a:lnTo>
                  <a:pt x="216665" y="132202"/>
                </a:lnTo>
                <a:lnTo>
                  <a:pt x="227682" y="113841"/>
                </a:lnTo>
                <a:lnTo>
                  <a:pt x="205648" y="62429"/>
                </a:lnTo>
                <a:lnTo>
                  <a:pt x="231354" y="29378"/>
                </a:lnTo>
                <a:lnTo>
                  <a:pt x="183614" y="0"/>
                </a:lnTo>
                <a:close/>
              </a:path>
            </a:pathLst>
          </a:custGeom>
          <a:noFill/>
          <a:ln w="12700">
            <a:solidFill>
              <a:schemeClr val="tx1">
                <a:lumMod val="65000"/>
                <a:lumOff val="3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مستطيل 5"/>
          <p:cNvSpPr/>
          <p:nvPr/>
        </p:nvSpPr>
        <p:spPr>
          <a:xfrm>
            <a:off x="1246230" y="0"/>
            <a:ext cx="9699539" cy="685800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شكل بيضاوي 6"/>
          <p:cNvSpPr/>
          <p:nvPr/>
        </p:nvSpPr>
        <p:spPr>
          <a:xfrm>
            <a:off x="6323930" y="3582317"/>
            <a:ext cx="195014" cy="195015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  <a:prstDash val="sysDot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شكل بيضاوي 22"/>
          <p:cNvSpPr/>
          <p:nvPr/>
        </p:nvSpPr>
        <p:spPr>
          <a:xfrm>
            <a:off x="6541839" y="3679268"/>
            <a:ext cx="222988" cy="203682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  <a:prstDash val="sysDot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شكل بيضاوي 24"/>
          <p:cNvSpPr/>
          <p:nvPr/>
        </p:nvSpPr>
        <p:spPr>
          <a:xfrm>
            <a:off x="6676228" y="3759998"/>
            <a:ext cx="222988" cy="203682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  <a:prstDash val="sysDot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شكل بيضاوي 25"/>
          <p:cNvSpPr/>
          <p:nvPr/>
        </p:nvSpPr>
        <p:spPr>
          <a:xfrm>
            <a:off x="6346825" y="3861839"/>
            <a:ext cx="200093" cy="203682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  <a:prstDash val="sysDot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شكل بيضاوي 26"/>
          <p:cNvSpPr/>
          <p:nvPr/>
        </p:nvSpPr>
        <p:spPr>
          <a:xfrm>
            <a:off x="7124519" y="4459326"/>
            <a:ext cx="346692" cy="307688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  <a:prstDash val="sysDot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8" name="شكل بيضاوي 27"/>
          <p:cNvSpPr/>
          <p:nvPr/>
        </p:nvSpPr>
        <p:spPr>
          <a:xfrm>
            <a:off x="7241084" y="4715219"/>
            <a:ext cx="306967" cy="259810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  <a:prstDash val="sysDot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شكل بيضاوي 29"/>
          <p:cNvSpPr/>
          <p:nvPr/>
        </p:nvSpPr>
        <p:spPr>
          <a:xfrm>
            <a:off x="5755365" y="3369244"/>
            <a:ext cx="457071" cy="383605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  <a:prstDash val="sysDot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8" name="مجموعة 7"/>
          <p:cNvGrpSpPr/>
          <p:nvPr/>
        </p:nvGrpSpPr>
        <p:grpSpPr>
          <a:xfrm>
            <a:off x="3423397" y="3080537"/>
            <a:ext cx="6951637" cy="1142980"/>
            <a:chOff x="5450912" y="-140623"/>
            <a:chExt cx="24929697" cy="4452104"/>
          </a:xfrm>
        </p:grpSpPr>
        <p:sp>
          <p:nvSpPr>
            <p:cNvPr id="32" name="شكل بيضاوي 31"/>
            <p:cNvSpPr/>
            <p:nvPr/>
          </p:nvSpPr>
          <p:spPr>
            <a:xfrm>
              <a:off x="5450912" y="-140623"/>
              <a:ext cx="1039761" cy="1012110"/>
            </a:xfrm>
            <a:prstGeom prst="ellipse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  <a:prstDash val="sysDot"/>
            </a:ln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شكل بيضاوي 32"/>
            <p:cNvSpPr/>
            <p:nvPr/>
          </p:nvSpPr>
          <p:spPr>
            <a:xfrm>
              <a:off x="29340848" y="3120412"/>
              <a:ext cx="1039761" cy="1012109"/>
            </a:xfrm>
            <a:prstGeom prst="ellipse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  <a:prstDash val="sysDot"/>
            </a:ln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4" name="شكل بيضاوي 33"/>
            <p:cNvSpPr/>
            <p:nvPr/>
          </p:nvSpPr>
          <p:spPr>
            <a:xfrm>
              <a:off x="14884480" y="3299371"/>
              <a:ext cx="1039761" cy="1012110"/>
            </a:xfrm>
            <a:prstGeom prst="ellipse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  <a:prstDash val="sysDot"/>
            </a:ln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12798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3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5427" cy="6858000"/>
          </a:xfrm>
          <a:prstGeom prst="rect">
            <a:avLst/>
          </a:prstGeom>
        </p:spPr>
      </p:pic>
      <p:sp>
        <p:nvSpPr>
          <p:cNvPr id="18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19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مستطيل 2"/>
          <p:cNvSpPr/>
          <p:nvPr/>
        </p:nvSpPr>
        <p:spPr>
          <a:xfrm>
            <a:off x="4813168" y="2859324"/>
            <a:ext cx="2980303" cy="707886"/>
          </a:xfrm>
          <a:prstGeom prst="rect">
            <a:avLst/>
          </a:prstGeom>
          <a:solidFill>
            <a:schemeClr val="lt1">
              <a:alpha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JO" sz="4000" b="1" dirty="0" smtClean="0"/>
              <a:t>شكرا لاستماعكم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5922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1921</TotalTime>
  <Words>589</Words>
  <Application>Microsoft Office PowerPoint</Application>
  <PresentationFormat>شاشة عريضة</PresentationFormat>
  <Paragraphs>246</Paragraphs>
  <Slides>41</Slides>
  <Notes>2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9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41</vt:i4>
      </vt:variant>
    </vt:vector>
  </HeadingPairs>
  <TitlesOfParts>
    <vt:vector size="51" baseType="lpstr">
      <vt:lpstr>Arabic Typesetting</vt:lpstr>
      <vt:lpstr>Arial</vt:lpstr>
      <vt:lpstr>Calibri</vt:lpstr>
      <vt:lpstr>Calibri Light</vt:lpstr>
      <vt:lpstr>Helvetica</vt:lpstr>
      <vt:lpstr>Tekton Pro Cond</vt:lpstr>
      <vt:lpstr>Times New Roman</vt:lpstr>
      <vt:lpstr>YakoutLinotypeLight-Bold</vt:lpstr>
      <vt:lpstr>YakoutLinotypeLight-Regular</vt:lpstr>
      <vt:lpstr>نسق Office</vt:lpstr>
      <vt:lpstr>التخطيط المشترك لمنطقة الاغوار الشمالية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Windows User</dc:creator>
  <cp:lastModifiedBy>Windows User</cp:lastModifiedBy>
  <cp:revision>207</cp:revision>
  <dcterms:created xsi:type="dcterms:W3CDTF">2017-05-12T02:40:30Z</dcterms:created>
  <dcterms:modified xsi:type="dcterms:W3CDTF">2017-05-16T22:01:25Z</dcterms:modified>
</cp:coreProperties>
</file>