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99"/>
  </p:notesMasterIdLst>
  <p:sldIdLst>
    <p:sldId id="256" r:id="rId2"/>
    <p:sldId id="257" r:id="rId3"/>
    <p:sldId id="270" r:id="rId4"/>
    <p:sldId id="258" r:id="rId5"/>
    <p:sldId id="259" r:id="rId6"/>
    <p:sldId id="260" r:id="rId7"/>
    <p:sldId id="261" r:id="rId8"/>
    <p:sldId id="262" r:id="rId9"/>
    <p:sldId id="263" r:id="rId10"/>
    <p:sldId id="264" r:id="rId11"/>
    <p:sldId id="265" r:id="rId12"/>
    <p:sldId id="266" r:id="rId13"/>
    <p:sldId id="267" r:id="rId14"/>
    <p:sldId id="268" r:id="rId15"/>
    <p:sldId id="271" r:id="rId16"/>
    <p:sldId id="269" r:id="rId17"/>
    <p:sldId id="272" r:id="rId18"/>
    <p:sldId id="273" r:id="rId19"/>
    <p:sldId id="274" r:id="rId20"/>
    <p:sldId id="275" r:id="rId21"/>
    <p:sldId id="277" r:id="rId22"/>
    <p:sldId id="276"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20" r:id="rId63"/>
    <p:sldId id="321" r:id="rId64"/>
    <p:sldId id="322" r:id="rId65"/>
    <p:sldId id="318" r:id="rId66"/>
    <p:sldId id="319"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8" r:id="rId82"/>
    <p:sldId id="339" r:id="rId83"/>
    <p:sldId id="337" r:id="rId84"/>
    <p:sldId id="340" r:id="rId85"/>
    <p:sldId id="342" r:id="rId86"/>
    <p:sldId id="341" r:id="rId87"/>
    <p:sldId id="343" r:id="rId88"/>
    <p:sldId id="344" r:id="rId89"/>
    <p:sldId id="345" r:id="rId90"/>
    <p:sldId id="346" r:id="rId91"/>
    <p:sldId id="347" r:id="rId92"/>
    <p:sldId id="348" r:id="rId93"/>
    <p:sldId id="349" r:id="rId94"/>
    <p:sldId id="350" r:id="rId95"/>
    <p:sldId id="351" r:id="rId96"/>
    <p:sldId id="352" r:id="rId97"/>
    <p:sldId id="353" r:id="rId9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71" autoAdjust="0"/>
    <p:restoredTop sz="94660"/>
  </p:normalViewPr>
  <p:slideViewPr>
    <p:cSldViewPr>
      <p:cViewPr>
        <p:scale>
          <a:sx n="70" d="100"/>
          <a:sy n="70" d="100"/>
        </p:scale>
        <p:origin x="-1398"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874AD7-A7B9-4789-A6B9-A82E4E099F9E}" type="datetimeFigureOut">
              <a:rPr lang="en-US" smtClean="0"/>
              <a:pPr/>
              <a:t>5/20/2013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FF3212-77A8-4BEF-A1E9-DD0335CA403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66EF917-2092-41FA-8599-E6F12A843B59}" type="datetime1">
              <a:rPr lang="en-US" smtClean="0"/>
              <a:pPr/>
              <a:t>5/20/2013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C0D3EF5-2F12-40ED-A3D7-FEAA5213ECC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9C5975-FF26-4577-BB59-6AF40440DF91}" type="datetime1">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BAE75A-6B76-42E0-99C0-A4AE9D4A1A44}" type="datetime1">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BBD1D9-C732-4FA5-8D5C-6756FD85633C}" type="datetime1">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416913A-F8E7-4C8A-92F2-5026259A7D64}" type="datetime1">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2F0C42-D15B-4B75-926E-D3A4E79CC874}" type="datetime1">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3943D7E8-2764-4EE1-A6DC-C957637A0835}" type="datetime1">
              <a:rPr lang="en-US" smtClean="0"/>
              <a:pPr/>
              <a:t>5/20/2013</a:t>
            </a:fld>
            <a:endParaRPr lang="en-US"/>
          </a:p>
        </p:txBody>
      </p:sp>
      <p:sp>
        <p:nvSpPr>
          <p:cNvPr id="27" name="Slide Number Placeholder 26"/>
          <p:cNvSpPr>
            <a:spLocks noGrp="1"/>
          </p:cNvSpPr>
          <p:nvPr>
            <p:ph type="sldNum" sz="quarter" idx="11"/>
          </p:nvPr>
        </p:nvSpPr>
        <p:spPr/>
        <p:txBody>
          <a:bodyPr rtlCol="0"/>
          <a:lstStyle/>
          <a:p>
            <a:fld id="{0C0D3EF5-2F12-40ED-A3D7-FEAA5213ECC2}"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A830B1EB-097B-4879-9ADA-E44161B341BB}" type="datetime1">
              <a:rPr lang="en-US" smtClean="0"/>
              <a:pPr/>
              <a:t>5/20/2013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0C0D3EF5-2F12-40ED-A3D7-FEAA5213EC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906025-1463-47DD-85C9-FA3D2652948A}" type="datetime1">
              <a:rPr lang="en-US" smtClean="0"/>
              <a:pPr/>
              <a:t>5/20/2013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FA3CC5-A7E0-4080-9FF1-60880D517B0F}" type="datetime1">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52C023-BF22-4E51-9DA6-F679020FEED0}" type="datetime1">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0D3EF5-2F12-40ED-A3D7-FEAA5213EC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C62B357-80D4-4B44-A13A-2E021DA53509}" type="datetime1">
              <a:rPr lang="en-US" smtClean="0"/>
              <a:pPr/>
              <a:t>5/20/2013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C0D3EF5-2F12-40ED-A3D7-FEAA5213EC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4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48.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image" Target="../media/image95.png"/></Relationships>
</file>

<file path=ppt/slides/_rels/slide5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56.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5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59.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6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6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 Id="rId4" Type="http://schemas.openxmlformats.org/officeDocument/2006/relationships/image" Target="../media/image124.png"/></Relationships>
</file>

<file path=ppt/slides/_rels/slide6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2.xml"/><Relationship Id="rId4" Type="http://schemas.openxmlformats.org/officeDocument/2006/relationships/image" Target="../media/image127.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38.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3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xml"/><Relationship Id="rId5" Type="http://schemas.openxmlformats.org/officeDocument/2006/relationships/image" Target="../media/image143.png"/><Relationship Id="rId4" Type="http://schemas.openxmlformats.org/officeDocument/2006/relationships/image" Target="../media/image142.png"/></Relationships>
</file>

<file path=ppt/slides/_rels/slide74.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s>
</file>

<file path=ppt/slides/_rels/slide8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60.png"/><Relationship Id="rId1" Type="http://schemas.openxmlformats.org/officeDocument/2006/relationships/slideLayout" Target="../slideLayouts/slideLayout2.xml"/><Relationship Id="rId6" Type="http://schemas.openxmlformats.org/officeDocument/2006/relationships/image" Target="../media/image161.png"/><Relationship Id="rId5" Type="http://schemas.openxmlformats.org/officeDocument/2006/relationships/image" Target="../media/image158.png"/><Relationship Id="rId4" Type="http://schemas.openxmlformats.org/officeDocument/2006/relationships/image" Target="../media/image157.png"/></Relationships>
</file>

<file path=ppt/slides/_rels/slide88.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png"/><Relationship Id="rId1" Type="http://schemas.openxmlformats.org/officeDocument/2006/relationships/slideLayout" Target="../slideLayouts/slideLayout2.xml"/><Relationship Id="rId6" Type="http://schemas.openxmlformats.org/officeDocument/2006/relationships/image" Target="../media/image166.png"/><Relationship Id="rId5" Type="http://schemas.openxmlformats.org/officeDocument/2006/relationships/image" Target="../media/image165.png"/><Relationship Id="rId4" Type="http://schemas.openxmlformats.org/officeDocument/2006/relationships/image" Target="../media/image164.png"/></Relationships>
</file>

<file path=ppt/slides/_rels/slide89.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2.xml"/><Relationship Id="rId6" Type="http://schemas.openxmlformats.org/officeDocument/2006/relationships/image" Target="../media/image170.png"/><Relationship Id="rId5" Type="http://schemas.openxmlformats.org/officeDocument/2006/relationships/image" Target="../media/image165.png"/><Relationship Id="rId4" Type="http://schemas.openxmlformats.org/officeDocument/2006/relationships/image" Target="../media/image16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2.xml"/><Relationship Id="rId6" Type="http://schemas.openxmlformats.org/officeDocument/2006/relationships/image" Target="../media/image175.png"/><Relationship Id="rId5" Type="http://schemas.openxmlformats.org/officeDocument/2006/relationships/image" Target="../media/image174.png"/><Relationship Id="rId4" Type="http://schemas.openxmlformats.org/officeDocument/2006/relationships/image" Target="../media/image173.png"/></Relationships>
</file>

<file path=ppt/slides/_rels/slide91.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png"/><Relationship Id="rId1" Type="http://schemas.openxmlformats.org/officeDocument/2006/relationships/slideLayout" Target="../slideLayouts/slideLayout2.xml"/><Relationship Id="rId6" Type="http://schemas.openxmlformats.org/officeDocument/2006/relationships/image" Target="../media/image180.png"/><Relationship Id="rId5" Type="http://schemas.openxmlformats.org/officeDocument/2006/relationships/image" Target="../media/image179.png"/><Relationship Id="rId4" Type="http://schemas.openxmlformats.org/officeDocument/2006/relationships/image" Target="../media/image178.png"/></Relationships>
</file>

<file path=ppt/slides/_rels/slide92.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2.xml"/><Relationship Id="rId4" Type="http://schemas.openxmlformats.org/officeDocument/2006/relationships/image" Target="../media/image183.png"/></Relationships>
</file>

<file path=ppt/slides/_rels/slide93.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2.xml"/><Relationship Id="rId4" Type="http://schemas.openxmlformats.org/officeDocument/2006/relationships/image" Target="../media/image187.png"/></Relationships>
</file>

<file path=ppt/slides/_rels/slide95.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2.xml"/><Relationship Id="rId4" Type="http://schemas.openxmlformats.org/officeDocument/2006/relationships/image" Target="../media/image190.png"/></Relationships>
</file>

<file path=ppt/slides/_rels/slide96.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9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914400"/>
            <a:ext cx="7772400" cy="1829761"/>
          </a:xfrm>
        </p:spPr>
        <p:txBody>
          <a:bodyPr/>
          <a:lstStyle/>
          <a:p>
            <a:pPr algn="l"/>
            <a:r>
              <a:rPr lang="en-US" dirty="0" smtClean="0"/>
              <a:t>Tulkarem Multipurpose Sport Hall</a:t>
            </a:r>
            <a:endParaRPr lang="en-US" dirty="0"/>
          </a:p>
        </p:txBody>
      </p:sp>
      <p:sp>
        <p:nvSpPr>
          <p:cNvPr id="5" name="Subtitle 4"/>
          <p:cNvSpPr>
            <a:spLocks noGrp="1"/>
          </p:cNvSpPr>
          <p:nvPr>
            <p:ph type="subTitle" idx="1"/>
          </p:nvPr>
        </p:nvSpPr>
        <p:spPr>
          <a:xfrm>
            <a:off x="762000" y="4343400"/>
            <a:ext cx="7772400" cy="1828800"/>
          </a:xfrm>
        </p:spPr>
        <p:txBody>
          <a:bodyPr>
            <a:normAutofit fontScale="85000" lnSpcReduction="20000"/>
          </a:bodyPr>
          <a:lstStyle/>
          <a:p>
            <a:pPr algn="ctr"/>
            <a:r>
              <a:rPr lang="en-US" dirty="0" smtClean="0"/>
              <a:t>Prepared by:</a:t>
            </a:r>
          </a:p>
          <a:p>
            <a:pPr algn="ctr"/>
            <a:r>
              <a:rPr lang="en-US" dirty="0" smtClean="0"/>
              <a:t>Moatasem </a:t>
            </a:r>
            <a:r>
              <a:rPr lang="en-US" dirty="0" err="1" smtClean="0"/>
              <a:t>Ghanim</a:t>
            </a:r>
            <a:endParaRPr lang="en-US" dirty="0" smtClean="0"/>
          </a:p>
          <a:p>
            <a:pPr algn="ctr"/>
            <a:r>
              <a:rPr lang="en-US" dirty="0" smtClean="0"/>
              <a:t>Abdul-</a:t>
            </a:r>
            <a:r>
              <a:rPr lang="en-US" dirty="0" err="1" smtClean="0"/>
              <a:t>Rahman</a:t>
            </a:r>
            <a:r>
              <a:rPr lang="en-US" dirty="0" smtClean="0"/>
              <a:t> </a:t>
            </a:r>
            <a:r>
              <a:rPr lang="en-US" dirty="0" err="1" smtClean="0"/>
              <a:t>Alsaabneh</a:t>
            </a:r>
            <a:endParaRPr lang="en-US" dirty="0" smtClean="0"/>
          </a:p>
          <a:p>
            <a:pPr algn="ctr"/>
            <a:r>
              <a:rPr lang="en-US" dirty="0" err="1" smtClean="0"/>
              <a:t>Malek</a:t>
            </a:r>
            <a:r>
              <a:rPr lang="en-US" dirty="0" smtClean="0"/>
              <a:t> </a:t>
            </a:r>
            <a:r>
              <a:rPr lang="en-US" dirty="0" err="1" smtClean="0"/>
              <a:t>Salatneh</a:t>
            </a:r>
            <a:endParaRPr lang="en-US" dirty="0" smtClean="0"/>
          </a:p>
          <a:p>
            <a:pPr algn="ctr"/>
            <a:endParaRPr lang="en-US" dirty="0" smtClean="0"/>
          </a:p>
          <a:p>
            <a:pPr algn="ctr"/>
            <a:r>
              <a:rPr lang="en-US" dirty="0" smtClean="0"/>
              <a:t>Supervisor: Dr. Shaker </a:t>
            </a:r>
            <a:r>
              <a:rPr lang="en-US" dirty="0" err="1" smtClean="0"/>
              <a:t>Albitar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Description of Building and Location</a:t>
            </a:r>
          </a:p>
          <a:p>
            <a:pPr>
              <a:buNone/>
            </a:pPr>
            <a:endParaRPr lang="en-US" dirty="0" smtClean="0"/>
          </a:p>
          <a:p>
            <a:pPr>
              <a:buFontTx/>
              <a:buChar char="-"/>
            </a:pPr>
            <a:r>
              <a:rPr lang="en-US" sz="2400" dirty="0" smtClean="0">
                <a:latin typeface="Times New Roman" pitchFamily="18" charset="0"/>
                <a:cs typeface="Times New Roman" pitchFamily="18" charset="0"/>
              </a:rPr>
              <a:t>The </a:t>
            </a:r>
            <a:r>
              <a:rPr lang="en-US" sz="2400" dirty="0" smtClean="0">
                <a:latin typeface="Times New Roman" pitchFamily="18" charset="0"/>
                <a:cs typeface="Times New Roman" pitchFamily="18" charset="0"/>
              </a:rPr>
              <a:t>hall consist of reinforced concrete walls and a steel roof</a:t>
            </a:r>
            <a:r>
              <a:rPr lang="en-US" sz="2400" dirty="0" smtClean="0">
                <a:latin typeface="Times New Roman" pitchFamily="18" charset="0"/>
                <a:cs typeface="Times New Roman" pitchFamily="18" charset="0"/>
              </a:rPr>
              <a:t>.</a:t>
            </a:r>
          </a:p>
          <a:p>
            <a:pPr>
              <a:buFontTx/>
              <a:buChar char="-"/>
            </a:pPr>
            <a:r>
              <a:rPr lang="en-US" sz="2400" dirty="0" smtClean="0">
                <a:latin typeface="Times New Roman" pitchFamily="18" charset="0"/>
                <a:cs typeface="Times New Roman" pitchFamily="18" charset="0"/>
              </a:rPr>
              <a:t> The soil has a bearing capacity of 150 KN/m</a:t>
            </a:r>
            <a:r>
              <a:rPr lang="en-US" sz="2400" dirty="0" smtClean="0">
                <a:latin typeface="Times New Roman"/>
                <a:cs typeface="Times New Roman"/>
              </a:rPr>
              <a:t>².</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2000" dirty="0" smtClean="0"/>
              <a:t>Chapter 1: Introduction</a:t>
            </a:r>
            <a:endParaRPr lang="en-US" sz="2000" dirty="0"/>
          </a:p>
        </p:txBody>
      </p:sp>
      <p:sp>
        <p:nvSpPr>
          <p:cNvPr id="5" name="Content Placeholder 4"/>
          <p:cNvSpPr>
            <a:spLocks noGrp="1"/>
          </p:cNvSpPr>
          <p:nvPr>
            <p:ph type="body" idx="2"/>
          </p:nvPr>
        </p:nvSpPr>
        <p:spPr/>
        <p:txBody>
          <a:bodyPr/>
          <a:lstStyle/>
          <a:p>
            <a:pPr>
              <a:buNone/>
            </a:pPr>
            <a:endParaRPr lang="en-US" sz="24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Two sets of spectators seats that are opposite to each other in the northern and southern sides. Both groups of seats can hold up to 525  persons. There are utility rooms for players beneath audience seats.</a:t>
            </a:r>
          </a:p>
          <a:p>
            <a:pPr algn="just"/>
            <a:r>
              <a:rPr lang="en-US" sz="2000" dirty="0" smtClean="0">
                <a:latin typeface="Times New Roman" pitchFamily="18" charset="0"/>
                <a:cs typeface="Times New Roman" pitchFamily="18" charset="0"/>
              </a:rPr>
              <a:t>The hall has an area of 1744 m²</a:t>
            </a: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11</a:t>
            </a:fld>
            <a:endParaRPr lang="en-US"/>
          </a:p>
        </p:txBody>
      </p:sp>
      <p:pic>
        <p:nvPicPr>
          <p:cNvPr id="12" name="Picture Placeholder 4" descr="2012-10-03-213.jpg"/>
          <p:cNvPicPr>
            <a:picLocks noGrp="1" noChangeAspect="1"/>
          </p:cNvPicPr>
          <p:nvPr>
            <p:ph sz="half" idx="1"/>
          </p:nvPr>
        </p:nvPicPr>
        <p:blipFill>
          <a:blip r:embed="rId2" cstate="print"/>
          <a:srcRect l="17326" r="17326"/>
          <a:stretch>
            <a:fillRect/>
          </a:stretch>
        </p:blipFill>
        <p:spPr>
          <a:xfrm>
            <a:off x="152400" y="1507386"/>
            <a:ext cx="5102225" cy="438932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Chapter 1: Introduction</a:t>
            </a:r>
            <a:endParaRPr lang="en-US" sz="2000" dirty="0"/>
          </a:p>
        </p:txBody>
      </p:sp>
      <p:sp>
        <p:nvSpPr>
          <p:cNvPr id="3" name="Text Placeholder 2"/>
          <p:cNvSpPr>
            <a:spLocks noGrp="1"/>
          </p:cNvSpPr>
          <p:nvPr>
            <p:ph type="body" idx="2"/>
          </p:nvPr>
        </p:nvSpPr>
        <p:spPr/>
        <p:txBody>
          <a:bodyPr>
            <a:normAutofit/>
          </a:bodyPr>
          <a:lstStyle/>
          <a:p>
            <a:r>
              <a:rPr lang="en-US" sz="2000" dirty="0" smtClean="0">
                <a:latin typeface="Times New Roman" pitchFamily="18" charset="0"/>
                <a:cs typeface="Times New Roman" pitchFamily="18" charset="0"/>
              </a:rPr>
              <a:t>The roof system is truss.</a:t>
            </a:r>
            <a:endParaRPr lang="en-US" sz="20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0C0D3EF5-2F12-40ED-A3D7-FEAA5213ECC2}" type="slidenum">
              <a:rPr lang="en-US" smtClean="0"/>
              <a:pPr/>
              <a:t>12</a:t>
            </a:fld>
            <a:endParaRPr lang="en-US"/>
          </a:p>
        </p:txBody>
      </p:sp>
      <p:pic>
        <p:nvPicPr>
          <p:cNvPr id="6" name="Picture Placeholder 7" descr="2012-10-03-178.jpg"/>
          <p:cNvPicPr>
            <a:picLocks noGrp="1" noChangeAspect="1"/>
          </p:cNvPicPr>
          <p:nvPr>
            <p:ph sz="half" idx="1"/>
          </p:nvPr>
        </p:nvPicPr>
        <p:blipFill>
          <a:blip r:embed="rId2" cstate="print"/>
          <a:srcRect l="17326" r="17326"/>
          <a:stretch>
            <a:fillRect/>
          </a:stretch>
        </p:blipFill>
        <p:spPr>
          <a:xfrm>
            <a:off x="152400" y="1507386"/>
            <a:ext cx="5102225" cy="438932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Modification of the Design</a:t>
            </a:r>
          </a:p>
          <a:p>
            <a:pPr>
              <a:buNone/>
            </a:pPr>
            <a:endParaRPr lang="en-US" dirty="0" smtClean="0"/>
          </a:p>
          <a:p>
            <a:pPr>
              <a:buNone/>
            </a:pPr>
            <a:r>
              <a:rPr lang="en-US" sz="2400" dirty="0" smtClean="0">
                <a:latin typeface="Times New Roman" pitchFamily="18" charset="0"/>
                <a:cs typeface="Times New Roman" pitchFamily="18" charset="0"/>
              </a:rPr>
              <a:t>Number of seats is to be increased by 40% with increasing the number of  storage area.</a:t>
            </a:r>
          </a:p>
          <a:p>
            <a:pPr>
              <a:buNone/>
            </a:pPr>
            <a:endParaRPr lang="en-US" sz="2400" dirty="0" smtClean="0">
              <a:latin typeface="Times New Roman" pitchFamily="18" charset="0"/>
              <a:cs typeface="Times New Roman" pitchFamily="18" charset="0"/>
            </a:endParaRP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2: Concrete Elements Design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r>
              <a:rPr lang="en-US" dirty="0" smtClean="0"/>
              <a:t>Design of Concrete Slabs</a:t>
            </a: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Design of Concrete Slabs</a:t>
            </a:r>
            <a:endParaRPr lang="en-US" dirty="0"/>
          </a:p>
        </p:txBody>
      </p:sp>
      <p:sp>
        <p:nvSpPr>
          <p:cNvPr id="8" name="Content Placeholder 7"/>
          <p:cNvSpPr>
            <a:spLocks noGrp="1"/>
          </p:cNvSpPr>
          <p:nvPr>
            <p:ph idx="1"/>
          </p:nvPr>
        </p:nvSpPr>
        <p:spPr/>
        <p:txBody>
          <a:bodyPr/>
          <a:lstStyle/>
          <a:p>
            <a:endParaRPr lang="en-US" dirty="0" smtClean="0"/>
          </a:p>
          <a:p>
            <a:r>
              <a:rPr lang="en-US" sz="2400" dirty="0" smtClean="0"/>
              <a:t>Structural System</a:t>
            </a:r>
          </a:p>
          <a:p>
            <a:endParaRPr lang="en-US" sz="2400" dirty="0" smtClean="0"/>
          </a:p>
          <a:p>
            <a:pPr>
              <a:buNone/>
            </a:pPr>
            <a:r>
              <a:rPr lang="en-US" sz="2400" dirty="0" smtClean="0">
                <a:latin typeface="Times New Roman" pitchFamily="18" charset="0"/>
                <a:cs typeface="Times New Roman" pitchFamily="18" charset="0"/>
              </a:rPr>
              <a:t>The structural system used was one way solid slab with different thicknesses. The thickness of each slab is shown in </a:t>
            </a:r>
            <a:r>
              <a:rPr lang="en-US" sz="2400" dirty="0" smtClean="0">
                <a:latin typeface="Times New Roman" pitchFamily="18" charset="0"/>
                <a:cs typeface="Times New Roman" pitchFamily="18" charset="0"/>
              </a:rPr>
              <a:t>table 4 page 10</a:t>
            </a: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Design of Concrete Slabs</a:t>
            </a:r>
            <a:endParaRPr lang="en-US" dirty="0"/>
          </a:p>
        </p:txBody>
      </p:sp>
      <p:sp>
        <p:nvSpPr>
          <p:cNvPr id="8" name="Content Placeholder 7"/>
          <p:cNvSpPr>
            <a:spLocks noGrp="1"/>
          </p:cNvSpPr>
          <p:nvPr>
            <p:ph idx="1"/>
          </p:nvPr>
        </p:nvSpPr>
        <p:spPr/>
        <p:txBody>
          <a:bodyPr/>
          <a:lstStyle/>
          <a:p>
            <a:r>
              <a:rPr lang="en-US" dirty="0" smtClean="0"/>
              <a:t>Loads </a:t>
            </a:r>
          </a:p>
          <a:p>
            <a:endParaRPr lang="en-US" dirty="0" smtClean="0"/>
          </a:p>
          <a:p>
            <a:pPr>
              <a:buNone/>
            </a:pPr>
            <a:r>
              <a:rPr lang="en-US" sz="2400" dirty="0" smtClean="0"/>
              <a:t>The loads were assigned to each slab as the flowing table shows</a:t>
            </a:r>
          </a:p>
          <a:p>
            <a:pPr algn="ctr">
              <a:buNone/>
            </a:pPr>
            <a:endParaRPr lang="en-US" sz="2400" dirty="0" smtClean="0"/>
          </a:p>
        </p:txBody>
      </p:sp>
      <p:sp>
        <p:nvSpPr>
          <p:cNvPr id="4" name="Slide Number Placeholder 3"/>
          <p:cNvSpPr>
            <a:spLocks noGrp="1"/>
          </p:cNvSpPr>
          <p:nvPr>
            <p:ph type="sldNum" sz="quarter" idx="12"/>
          </p:nvPr>
        </p:nvSpPr>
        <p:spPr/>
        <p:txBody>
          <a:bodyPr/>
          <a:lstStyle/>
          <a:p>
            <a:fld id="{0C0D3EF5-2F12-40ED-A3D7-FEAA5213ECC2}" type="slidenum">
              <a:rPr lang="en-US" smtClean="0"/>
              <a:pPr/>
              <a:t>16</a:t>
            </a:fld>
            <a:endParaRPr lang="en-US"/>
          </a:p>
        </p:txBody>
      </p:sp>
      <p:graphicFrame>
        <p:nvGraphicFramePr>
          <p:cNvPr id="9" name="Table 8"/>
          <p:cNvGraphicFramePr>
            <a:graphicFrameLocks noGrp="1"/>
          </p:cNvGraphicFramePr>
          <p:nvPr/>
        </p:nvGraphicFramePr>
        <p:xfrm>
          <a:off x="1524000" y="43434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Load Pattern</a:t>
                      </a:r>
                      <a:endParaRPr lang="en-US" dirty="0"/>
                    </a:p>
                  </a:txBody>
                  <a:tcPr/>
                </a:tc>
                <a:tc>
                  <a:txBody>
                    <a:bodyPr/>
                    <a:lstStyle/>
                    <a:p>
                      <a:pPr algn="ctr"/>
                      <a:r>
                        <a:rPr lang="en-US" dirty="0" smtClean="0"/>
                        <a:t>Load Value (KN/m</a:t>
                      </a:r>
                      <a:r>
                        <a:rPr lang="en-US" dirty="0" smtClean="0">
                          <a:latin typeface="Times New Roman"/>
                          <a:cs typeface="Times New Roman"/>
                        </a:rPr>
                        <a:t>²)</a:t>
                      </a:r>
                      <a:endParaRPr lang="en-US" dirty="0"/>
                    </a:p>
                  </a:txBody>
                  <a:tcPr/>
                </a:tc>
              </a:tr>
              <a:tr h="370840">
                <a:tc>
                  <a:txBody>
                    <a:bodyPr/>
                    <a:lstStyle/>
                    <a:p>
                      <a:pPr algn="ctr"/>
                      <a:r>
                        <a:rPr lang="en-US" dirty="0" smtClean="0"/>
                        <a:t>Superimposed </a:t>
                      </a:r>
                      <a:endParaRPr lang="en-US" dirty="0"/>
                    </a:p>
                  </a:txBody>
                  <a:tcPr/>
                </a:tc>
                <a:tc>
                  <a:txBody>
                    <a:bodyPr/>
                    <a:lstStyle/>
                    <a:p>
                      <a:pPr algn="ctr"/>
                      <a:r>
                        <a:rPr lang="en-US" dirty="0" smtClean="0"/>
                        <a:t>9.75</a:t>
                      </a:r>
                      <a:endParaRPr lang="en-US" dirty="0"/>
                    </a:p>
                  </a:txBody>
                  <a:tcPr/>
                </a:tc>
              </a:tr>
              <a:tr h="370840">
                <a:tc>
                  <a:txBody>
                    <a:bodyPr/>
                    <a:lstStyle/>
                    <a:p>
                      <a:pPr algn="ctr"/>
                      <a:r>
                        <a:rPr lang="en-US" dirty="0" smtClean="0"/>
                        <a:t>Live</a:t>
                      </a:r>
                      <a:endParaRPr lang="en-US" dirty="0"/>
                    </a:p>
                  </a:txBody>
                  <a:tcPr/>
                </a:tc>
                <a:tc>
                  <a:txBody>
                    <a:bodyPr/>
                    <a:lstStyle/>
                    <a:p>
                      <a:pPr algn="ctr"/>
                      <a:r>
                        <a:rPr lang="en-US" dirty="0" smtClean="0"/>
                        <a:t>3</a:t>
                      </a:r>
                      <a:endParaRPr lang="en-US" dirty="0"/>
                    </a:p>
                  </a:txBody>
                  <a:tcPr/>
                </a:tc>
              </a:tr>
              <a:tr h="370840">
                <a:tc>
                  <a:txBody>
                    <a:bodyPr/>
                    <a:lstStyle/>
                    <a:p>
                      <a:pPr algn="ctr"/>
                      <a:r>
                        <a:rPr lang="en-US" dirty="0" smtClean="0"/>
                        <a:t>Dead</a:t>
                      </a:r>
                      <a:endParaRPr lang="en-US" dirty="0"/>
                    </a:p>
                  </a:txBody>
                  <a:tcPr/>
                </a:tc>
                <a:tc>
                  <a:txBody>
                    <a:bodyPr/>
                    <a:lstStyle/>
                    <a:p>
                      <a:pPr algn="ctr"/>
                      <a:r>
                        <a:rPr lang="en-US" dirty="0" smtClean="0"/>
                        <a:t>Calculated Automatically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Design of Concrete Slabs</a:t>
            </a:r>
            <a:endParaRPr lang="en-US" dirty="0"/>
          </a:p>
        </p:txBody>
      </p:sp>
      <p:sp>
        <p:nvSpPr>
          <p:cNvPr id="8" name="Content Placeholder 7"/>
          <p:cNvSpPr>
            <a:spLocks noGrp="1"/>
          </p:cNvSpPr>
          <p:nvPr>
            <p:ph idx="1"/>
          </p:nvPr>
        </p:nvSpPr>
        <p:spPr/>
        <p:txBody>
          <a:bodyPr/>
          <a:lstStyle/>
          <a:p>
            <a:endParaRPr lang="en-US" dirty="0" smtClean="0"/>
          </a:p>
          <a:p>
            <a:r>
              <a:rPr lang="en-US" sz="2400" dirty="0" smtClean="0"/>
              <a:t>Design Process</a:t>
            </a:r>
          </a:p>
          <a:p>
            <a:pPr>
              <a:buNone/>
            </a:pPr>
            <a:endParaRPr lang="en-US" sz="2400" dirty="0" smtClean="0"/>
          </a:p>
          <a:p>
            <a:pPr>
              <a:buNone/>
            </a:pPr>
            <a:r>
              <a:rPr lang="en-US" sz="2400" dirty="0" smtClean="0">
                <a:latin typeface="Times New Roman" pitchFamily="18" charset="0"/>
                <a:cs typeface="Times New Roman" pitchFamily="18" charset="0"/>
              </a:rPr>
              <a:t>The methodology used here is to take the ultimate moment in each slab and design for it. Take slab 2 as an example. The plan of this slab is shown in the appendices drawings.</a:t>
            </a:r>
          </a:p>
          <a:p>
            <a:pPr>
              <a:buNone/>
            </a:pPr>
            <a:endParaRPr lang="en-US" sz="2400" dirty="0" smtClean="0"/>
          </a:p>
        </p:txBody>
      </p:sp>
      <p:sp>
        <p:nvSpPr>
          <p:cNvPr id="4" name="Slide Number Placeholder 3"/>
          <p:cNvSpPr>
            <a:spLocks noGrp="1"/>
          </p:cNvSpPr>
          <p:nvPr>
            <p:ph type="sldNum" sz="quarter" idx="12"/>
          </p:nvPr>
        </p:nvSpPr>
        <p:spPr/>
        <p:txBody>
          <a:bodyPr/>
          <a:lstStyle/>
          <a:p>
            <a:fld id="{0C0D3EF5-2F12-40ED-A3D7-FEAA5213ECC2}"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Concrete Slabs</a:t>
            </a: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18</a:t>
            </a:fld>
            <a:endParaRPr lang="en-US"/>
          </a:p>
        </p:txBody>
      </p:sp>
      <p:pic>
        <p:nvPicPr>
          <p:cNvPr id="5" name="Content Placeholder 4" descr="16.png"/>
          <p:cNvPicPr>
            <a:picLocks noGrp="1"/>
          </p:cNvPicPr>
          <p:nvPr>
            <p:ph idx="1"/>
          </p:nvPr>
        </p:nvPicPr>
        <p:blipFill>
          <a:blip r:embed="rId2"/>
          <a:stretch>
            <a:fillRect/>
          </a:stretch>
        </p:blipFill>
        <p:spPr>
          <a:xfrm>
            <a:off x="1729895" y="2249488"/>
            <a:ext cx="5684209" cy="43243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Concrete Slabs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19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2362200"/>
            <a:ext cx="2103783" cy="381000"/>
          </a:xfrm>
          <a:prstGeom prst="rect">
            <a:avLst/>
          </a:prstGeom>
          <a:noFill/>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2971800"/>
            <a:ext cx="1590261" cy="381000"/>
          </a:xfrm>
          <a:prstGeom prst="rect">
            <a:avLst/>
          </a:prstGeom>
          <a:noFill/>
        </p:spPr>
      </p:pic>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6200" y="3048000"/>
            <a:ext cx="2849217" cy="381000"/>
          </a:xfrm>
          <a:prstGeom prst="rect">
            <a:avLst/>
          </a:prstGeom>
          <a:noFill/>
        </p:spPr>
      </p:pic>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3810000"/>
            <a:ext cx="5611091" cy="914400"/>
          </a:xfrm>
          <a:prstGeom prst="rect">
            <a:avLst/>
          </a:prstGeom>
          <a:noFill/>
        </p:spPr>
      </p:pic>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09600" y="5029200"/>
            <a:ext cx="6013174" cy="381000"/>
          </a:xfrm>
          <a:prstGeom prst="rect">
            <a:avLst/>
          </a:prstGeom>
          <a:noFill/>
        </p:spPr>
      </p:pic>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5"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85800" y="5791200"/>
            <a:ext cx="6278880" cy="381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Contents</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Title 5"/>
          <p:cNvSpPr txBox="1">
            <a:spLocks/>
          </p:cNvSpPr>
          <p:nvPr/>
        </p:nvSpPr>
        <p:spPr>
          <a:xfrm>
            <a:off x="609600" y="2209800"/>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Chapter</a:t>
            </a:r>
            <a:r>
              <a:rPr kumimoji="0" lang="en-US" sz="3600" i="0" u="none"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1: Introduction</a:t>
            </a:r>
            <a:endParaRPr kumimoji="0" lang="en-US" sz="3600"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8" name="Title 5"/>
          <p:cNvSpPr txBox="1">
            <a:spLocks/>
          </p:cNvSpPr>
          <p:nvPr/>
        </p:nvSpPr>
        <p:spPr>
          <a:xfrm>
            <a:off x="609600" y="3429000"/>
            <a:ext cx="8229600" cy="114300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i="0" u="none" strike="noStrike" kern="1200" cap="none" spc="0" normalizeH="0" baseline="0" noProof="0" dirty="0" smtClean="0">
                <a:ln>
                  <a:noFill/>
                </a:ln>
                <a:solidFill>
                  <a:schemeClr val="tx2"/>
                </a:solidFill>
                <a:effectLst/>
                <a:uLnTx/>
                <a:uFillTx/>
                <a:latin typeface="+mj-lt"/>
                <a:ea typeface="+mj-ea"/>
                <a:cs typeface="+mj-cs"/>
              </a:rPr>
              <a:t>Chapter 2:</a:t>
            </a:r>
            <a:r>
              <a:rPr kumimoji="0" lang="en-US" sz="3600" i="0" u="none" strike="noStrike" kern="1200" cap="none" spc="0" normalizeH="0" noProof="0" dirty="0" smtClean="0">
                <a:ln>
                  <a:noFill/>
                </a:ln>
                <a:solidFill>
                  <a:schemeClr val="tx2"/>
                </a:solidFill>
                <a:effectLst/>
                <a:uLnTx/>
                <a:uFillTx/>
                <a:latin typeface="+mj-lt"/>
                <a:ea typeface="+mj-ea"/>
                <a:cs typeface="+mj-cs"/>
              </a:rPr>
              <a:t> Concrete Elements Design </a:t>
            </a:r>
            <a:endParaRPr kumimoji="0" lang="en-US" sz="3600" i="0" u="none" strike="noStrike" kern="1200" cap="none" spc="0" normalizeH="0" baseline="0" noProof="0" dirty="0">
              <a:ln>
                <a:noFill/>
              </a:ln>
              <a:solidFill>
                <a:schemeClr val="tx2"/>
              </a:solidFill>
              <a:effectLst/>
              <a:uLnTx/>
              <a:uFillTx/>
              <a:latin typeface="+mj-lt"/>
              <a:ea typeface="+mj-ea"/>
              <a:cs typeface="+mj-cs"/>
            </a:endParaRPr>
          </a:p>
        </p:txBody>
      </p:sp>
      <p:sp>
        <p:nvSpPr>
          <p:cNvPr id="9" name="Title 5"/>
          <p:cNvSpPr txBox="1">
            <a:spLocks/>
          </p:cNvSpPr>
          <p:nvPr/>
        </p:nvSpPr>
        <p:spPr>
          <a:xfrm>
            <a:off x="609600" y="4953000"/>
            <a:ext cx="8229600" cy="11430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Chapter 3:</a:t>
            </a:r>
            <a:r>
              <a:rPr kumimoji="0" lang="en-US" sz="3600" b="0" i="0" u="none" strike="noStrike" kern="1200" cap="none" spc="0" normalizeH="0" noProof="0" dirty="0" smtClean="0">
                <a:ln>
                  <a:noFill/>
                </a:ln>
                <a:solidFill>
                  <a:schemeClr val="tx2"/>
                </a:solidFill>
                <a:effectLst/>
                <a:uLnTx/>
                <a:uFillTx/>
                <a:latin typeface="+mj-lt"/>
                <a:ea typeface="+mj-ea"/>
                <a:cs typeface="+mj-cs"/>
              </a:rPr>
              <a:t> Steel Structure Design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0" name="Slide Number Placeholder 9"/>
          <p:cNvSpPr>
            <a:spLocks noGrp="1"/>
          </p:cNvSpPr>
          <p:nvPr>
            <p:ph type="sldNum" sz="quarter" idx="12"/>
          </p:nvPr>
        </p:nvSpPr>
        <p:spPr/>
        <p:txBody>
          <a:bodyPr/>
          <a:lstStyle/>
          <a:p>
            <a:fld id="{0C0D3EF5-2F12-40ED-A3D7-FEAA5213ECC2}"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Concrete Slabs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r>
              <a:rPr lang="en-US" sz="2400" dirty="0" smtClean="0">
                <a:latin typeface="Times New Roman" pitchFamily="18" charset="0"/>
                <a:cs typeface="Times New Roman" pitchFamily="18" charset="0"/>
              </a:rPr>
              <a:t>The same method was used to design the other types of slabs.</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7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2438400"/>
            <a:ext cx="3657600" cy="50333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2: Concrete Elements Design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r>
              <a:rPr lang="en-US" dirty="0" smtClean="0"/>
              <a:t>Design of Beams</a:t>
            </a: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The design process used was illustrated in the following example:</a:t>
            </a:r>
          </a:p>
          <a:p>
            <a:pPr>
              <a:buNone/>
            </a:pPr>
            <a:r>
              <a:rPr lang="en-US" sz="2400" dirty="0" smtClean="0">
                <a:latin typeface="Times New Roman" pitchFamily="18" charset="0"/>
                <a:cs typeface="Times New Roman" pitchFamily="18" charset="0"/>
              </a:rPr>
              <a:t>Take beam B1 as example</a:t>
            </a:r>
          </a:p>
        </p:txBody>
      </p:sp>
      <p:sp>
        <p:nvSpPr>
          <p:cNvPr id="4" name="Slide Number Placeholder 3"/>
          <p:cNvSpPr>
            <a:spLocks noGrp="1"/>
          </p:cNvSpPr>
          <p:nvPr>
            <p:ph type="sldNum" sz="quarter" idx="12"/>
          </p:nvPr>
        </p:nvSpPr>
        <p:spPr/>
        <p:txBody>
          <a:bodyPr/>
          <a:lstStyle/>
          <a:p>
            <a:fld id="{0C0D3EF5-2F12-40ED-A3D7-FEAA5213ECC2}" type="slidenum">
              <a:rPr lang="en-US" smtClean="0"/>
              <a:pPr/>
              <a:t>22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11" descr="17.jpg"/>
          <p:cNvPicPr/>
          <p:nvPr/>
        </p:nvPicPr>
        <p:blipFill>
          <a:blip r:embed="rId2" cstate="print"/>
          <a:stretch>
            <a:fillRect/>
          </a:stretch>
        </p:blipFill>
        <p:spPr>
          <a:xfrm>
            <a:off x="2819400" y="3657600"/>
            <a:ext cx="3124200" cy="2895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Design for Moment</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From Sap the area of steel was taken directly and compared with the minimum area of steel</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descr="3D10.jpg"/>
          <p:cNvPicPr/>
          <p:nvPr/>
        </p:nvPicPr>
        <p:blipFill>
          <a:blip r:embed="rId2"/>
          <a:stretch>
            <a:fillRect/>
          </a:stretch>
        </p:blipFill>
        <p:spPr>
          <a:xfrm>
            <a:off x="2590800" y="3886200"/>
            <a:ext cx="4516862" cy="2667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Design for Moment</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598" y="3124200"/>
            <a:ext cx="6884811" cy="1295400"/>
          </a:xfrm>
          <a:prstGeom prst="rect">
            <a:avLst/>
          </a:prstGeom>
          <a:noFill/>
        </p:spPr>
      </p:pic>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4648200"/>
            <a:ext cx="2743200" cy="49040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Design for Shear</a:t>
            </a:r>
          </a:p>
          <a:p>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From Sap the reading of     was taken and compared with the maximum spacing between stirrups.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33800" y="2971800"/>
            <a:ext cx="228600" cy="537882"/>
          </a:xfrm>
          <a:prstGeom prst="rect">
            <a:avLst/>
          </a:prstGeom>
          <a:noFill/>
        </p:spPr>
      </p:pic>
      <p:pic>
        <p:nvPicPr>
          <p:cNvPr id="18" name="Picture 17" descr="Capture.PNG"/>
          <p:cNvPicPr/>
          <p:nvPr/>
        </p:nvPicPr>
        <p:blipFill>
          <a:blip r:embed="rId3"/>
          <a:stretch>
            <a:fillRect/>
          </a:stretch>
        </p:blipFill>
        <p:spPr>
          <a:xfrm>
            <a:off x="2209800" y="3962400"/>
            <a:ext cx="4572000" cy="2590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Design for Shear</a:t>
            </a:r>
          </a:p>
          <a:p>
            <a:pPr>
              <a:buNone/>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3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2971799"/>
            <a:ext cx="3200400" cy="535881"/>
          </a:xfrm>
          <a:prstGeom prst="rect">
            <a:avLst/>
          </a:prstGeom>
          <a:noFill/>
        </p:spPr>
      </p:pic>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3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810000"/>
            <a:ext cx="3581400" cy="609600"/>
          </a:xfrm>
          <a:prstGeom prst="rect">
            <a:avLst/>
          </a:prstGeom>
          <a:noFill/>
        </p:spPr>
      </p:pic>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4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572000"/>
            <a:ext cx="1676400" cy="389467"/>
          </a:xfrm>
          <a:prstGeom prst="rect">
            <a:avLst/>
          </a:prstGeom>
          <a:noFill/>
        </p:spPr>
      </p:pic>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4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5181600"/>
            <a:ext cx="4191000" cy="762000"/>
          </a:xfrm>
          <a:prstGeom prst="rect">
            <a:avLst/>
          </a:prstGeom>
          <a:noFill/>
        </p:spPr>
      </p:pic>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45"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09600" y="6172200"/>
            <a:ext cx="1938130" cy="381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Hand </a:t>
            </a:r>
            <a:r>
              <a:rPr lang="en-US" sz="2400" dirty="0" smtClean="0">
                <a:latin typeface="Times New Roman" pitchFamily="18" charset="0"/>
                <a:cs typeface="Times New Roman" pitchFamily="18" charset="0"/>
              </a:rPr>
              <a:t>Calculation</a:t>
            </a:r>
            <a:r>
              <a:rPr lang="en-US" sz="2400" dirty="0" smtClean="0">
                <a:solidFill>
                  <a:srgbClr val="FF0000"/>
                </a:solidFill>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This calculation aims to check the results of Sap, so it will perform to B1-type beams:</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89" name="Picture 2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4114800"/>
            <a:ext cx="1828800" cy="429208"/>
          </a:xfrm>
          <a:prstGeom prst="rect">
            <a:avLst/>
          </a:prstGeom>
          <a:noFill/>
        </p:spPr>
      </p:pic>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91" name="Picture 3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1999" y="4648200"/>
            <a:ext cx="6791739" cy="381000"/>
          </a:xfrm>
          <a:prstGeom prst="rect">
            <a:avLst/>
          </a:prstGeom>
          <a:noFill/>
        </p:spPr>
      </p:pic>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93" name="Picture 3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5181600"/>
            <a:ext cx="6400800" cy="533400"/>
          </a:xfrm>
          <a:prstGeom prst="rect">
            <a:avLst/>
          </a:prstGeom>
          <a:noFill/>
        </p:spPr>
      </p:pic>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95" name="Picture 3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2000" y="5943600"/>
            <a:ext cx="4787348" cy="381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Hand Calculation</a:t>
            </a: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87"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971800"/>
            <a:ext cx="4637314" cy="685800"/>
          </a:xfrm>
          <a:prstGeom prst="rect">
            <a:avLst/>
          </a:prstGeom>
          <a:noFill/>
        </p:spPr>
      </p:pic>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89"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3733799"/>
            <a:ext cx="5016508" cy="838201"/>
          </a:xfrm>
          <a:prstGeom prst="rect">
            <a:avLst/>
          </a:prstGeom>
          <a:noFill/>
        </p:spPr>
      </p:pic>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1"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648200"/>
            <a:ext cx="5715000" cy="381000"/>
          </a:xfrm>
          <a:prstGeom prst="rect">
            <a:avLst/>
          </a:prstGeom>
          <a:noFill/>
        </p:spPr>
      </p:pic>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3"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5257800"/>
            <a:ext cx="4465320" cy="6096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Hand Calculation</a:t>
            </a: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29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 name="Picture 32" descr="18.jpg"/>
          <p:cNvPicPr/>
          <p:nvPr/>
        </p:nvPicPr>
        <p:blipFill>
          <a:blip r:embed="rId2" cstate="print"/>
          <a:stretch>
            <a:fillRect/>
          </a:stretch>
        </p:blipFill>
        <p:spPr>
          <a:xfrm>
            <a:off x="2514600" y="3048000"/>
            <a:ext cx="4038600" cy="2895600"/>
          </a:xfrm>
          <a:prstGeom prst="rect">
            <a:avLst/>
          </a:prstGeom>
          <a:ln>
            <a:noFill/>
          </a:ln>
          <a:effectLst>
            <a:outerShdw blurRad="292100" dist="139700" dir="2700000" algn="tl" rotWithShape="0">
              <a:srgbClr val="333333">
                <a:alpha val="65000"/>
              </a:srgbClr>
            </a:outerShdw>
          </a:effectLst>
        </p:spPr>
      </p:pic>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57200" y="6248400"/>
            <a:ext cx="3124200" cy="609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ctr"/>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1: Introduction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Hand Calculation</a:t>
            </a: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5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599" y="2895600"/>
            <a:ext cx="4638261" cy="381000"/>
          </a:xfrm>
          <a:prstGeom prst="rect">
            <a:avLst/>
          </a:prstGeom>
          <a:noFill/>
        </p:spPr>
      </p:pic>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5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3505200"/>
            <a:ext cx="3733800" cy="607483"/>
          </a:xfrm>
          <a:prstGeom prst="rect">
            <a:avLst/>
          </a:prstGeom>
          <a:noFill/>
        </p:spPr>
      </p:pic>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343400"/>
            <a:ext cx="3886200" cy="538291"/>
          </a:xfrm>
          <a:prstGeom prst="rect">
            <a:avLst/>
          </a:prstGeom>
          <a:noFill/>
        </p:spPr>
      </p:pic>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5029200"/>
            <a:ext cx="1828800" cy="629107"/>
          </a:xfrm>
          <a:prstGeom prst="rect">
            <a:avLst/>
          </a:prstGeom>
          <a:noFill/>
        </p:spPr>
      </p:pic>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5"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 y="5715000"/>
            <a:ext cx="5549747" cy="9906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Beams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Hand Calculation</a:t>
            </a:r>
          </a:p>
          <a:p>
            <a:endParaRPr lang="en-US"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Compare this result with the result from sap; it’s noticeable that the two results are very close, so it’s fair to say that the Sap is accurate.</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2: Concrete Elements Design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r>
              <a:rPr lang="en-US" dirty="0" smtClean="0"/>
              <a:t>Design of Columns</a:t>
            </a: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Columns</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The following example illustrate the design process:</a:t>
            </a:r>
          </a:p>
          <a:p>
            <a:pPr>
              <a:buNone/>
            </a:pPr>
            <a:r>
              <a:rPr lang="en-US" sz="2400" dirty="0" smtClean="0">
                <a:latin typeface="Times New Roman" pitchFamily="18" charset="0"/>
                <a:cs typeface="Times New Roman" pitchFamily="18" charset="0"/>
              </a:rPr>
              <a:t>Take Type D as an example:</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Since we have rectangular columns</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Assume the steel will be distributed in all direction, and assume the cover = 40 mm</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3276601"/>
            <a:ext cx="2365514" cy="457200"/>
          </a:xfrm>
          <a:prstGeom prst="rect">
            <a:avLst/>
          </a:prstGeom>
          <a:noFill/>
        </p:spPr>
      </p:pic>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886200"/>
            <a:ext cx="2514600" cy="502920"/>
          </a:xfrm>
          <a:prstGeom prst="rect">
            <a:avLst/>
          </a:prstGeom>
          <a:noFill/>
        </p:spPr>
      </p:pic>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257800" y="4343400"/>
            <a:ext cx="1143000" cy="41076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Columns</a:t>
            </a:r>
            <a:endParaRPr lang="en-US" dirty="0"/>
          </a:p>
        </p:txBody>
      </p:sp>
      <p:sp>
        <p:nvSpPr>
          <p:cNvPr id="3" name="Content Placeholder 2"/>
          <p:cNvSpPr>
            <a:spLocks noGrp="1"/>
          </p:cNvSpPr>
          <p:nvPr>
            <p:ph idx="1"/>
          </p:nvPr>
        </p:nvSpPr>
        <p:spPr/>
        <p:txBody>
          <a:bodyPr>
            <a:normAutofit/>
          </a:bodyPr>
          <a:lstStyle/>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5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438400"/>
            <a:ext cx="4724400" cy="556610"/>
          </a:xfrm>
          <a:prstGeom prst="rect">
            <a:avLst/>
          </a:prstGeom>
          <a:noFill/>
        </p:spPr>
      </p:pic>
      <p:sp>
        <p:nvSpPr>
          <p:cNvPr id="43" name="Rectangle 42"/>
          <p:cNvSpPr/>
          <p:nvPr/>
        </p:nvSpPr>
        <p:spPr>
          <a:xfrm>
            <a:off x="609600" y="3276600"/>
            <a:ext cx="7924800" cy="830997"/>
          </a:xfrm>
          <a:prstGeom prst="rect">
            <a:avLst/>
          </a:prstGeom>
        </p:spPr>
        <p:txBody>
          <a:bodyPr wrap="square">
            <a:spAutoFit/>
          </a:bodyPr>
          <a:lstStyle/>
          <a:p>
            <a:r>
              <a:rPr lang="en-US" sz="2400" dirty="0" smtClean="0">
                <a:latin typeface="Times New Roman" pitchFamily="18" charset="0"/>
                <a:cs typeface="Times New Roman" pitchFamily="18" charset="0"/>
              </a:rPr>
              <a:t>The bending occurs about the strong axis which has larger moment of inertia.</a:t>
            </a:r>
            <a:endParaRPr lang="en-US" sz="2400" dirty="0">
              <a:latin typeface="Times New Roman" pitchFamily="18" charset="0"/>
              <a:cs typeface="Times New Roman" pitchFamily="18" charset="0"/>
            </a:endParaRPr>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5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4343400"/>
            <a:ext cx="1600200" cy="413535"/>
          </a:xfrm>
          <a:prstGeom prst="rect">
            <a:avLst/>
          </a:prstGeom>
          <a:noFill/>
        </p:spPr>
      </p:pic>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5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05200" y="4343400"/>
            <a:ext cx="1908313" cy="457200"/>
          </a:xfrm>
          <a:prstGeom prst="rect">
            <a:avLst/>
          </a:prstGeom>
          <a:noFill/>
        </p:spPr>
      </p:pic>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59"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4953000"/>
            <a:ext cx="5143500" cy="685800"/>
          </a:xfrm>
          <a:prstGeom prst="rect">
            <a:avLst/>
          </a:prstGeom>
          <a:noFill/>
        </p:spPr>
      </p:pic>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61"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09600" y="5791200"/>
            <a:ext cx="5909553" cy="6858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Columns</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Refer to graph A.8 which is mentioned in reference 3.</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Assume using         Stirrups.</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7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33399" y="2895599"/>
            <a:ext cx="6096001" cy="512269"/>
          </a:xfrm>
          <a:prstGeom prst="rect">
            <a:avLst/>
          </a:prstGeom>
          <a:noFill/>
        </p:spPr>
      </p:pic>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7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3400" y="3657600"/>
            <a:ext cx="6950869" cy="533400"/>
          </a:xfrm>
          <a:prstGeom prst="rect">
            <a:avLst/>
          </a:prstGeom>
          <a:noFill/>
        </p:spPr>
      </p:pic>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4"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438400" y="4343400"/>
            <a:ext cx="463827" cy="381000"/>
          </a:xfrm>
          <a:prstGeom prst="rect">
            <a:avLst/>
          </a:prstGeom>
          <a:noFill/>
        </p:spPr>
      </p:pic>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6" name="Picture 1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4953000"/>
            <a:ext cx="5181600" cy="868507"/>
          </a:xfrm>
          <a:prstGeom prst="rect">
            <a:avLst/>
          </a:prstGeom>
          <a:noFill/>
        </p:spPr>
      </p:pic>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90" name="Picture 1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09600" y="5943600"/>
            <a:ext cx="2514600" cy="493059"/>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2: Concrete Elements Design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r>
              <a:rPr lang="en-US" dirty="0" smtClean="0"/>
              <a:t>Design of  Shear Wall</a:t>
            </a: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Columns</a:t>
            </a:r>
            <a:endParaRPr lang="en-US" dirty="0"/>
          </a:p>
        </p:txBody>
      </p:sp>
      <p:sp>
        <p:nvSpPr>
          <p:cNvPr id="3" name="Content Placeholder 2"/>
          <p:cNvSpPr>
            <a:spLocks noGrp="1"/>
          </p:cNvSpPr>
          <p:nvPr>
            <p:ph idx="1"/>
          </p:nvPr>
        </p:nvSpPr>
        <p:spPr/>
        <p:txBody>
          <a:bodyPr>
            <a:normAutofit/>
          </a:bodyPr>
          <a:lstStyle/>
          <a:p>
            <a:pPr algn="just">
              <a:buNone/>
            </a:pPr>
            <a:r>
              <a:rPr lang="en-US" sz="2400" dirty="0" smtClean="0">
                <a:latin typeface="Times New Roman" pitchFamily="18" charset="0"/>
                <a:cs typeface="Times New Roman" pitchFamily="18" charset="0"/>
              </a:rPr>
              <a:t>To design the shear wall, a 1m representative strip which is the critical one was taken and designed for both axial force and moment. This strip will be designed as a column with 0.20×1 m section.</a:t>
            </a: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0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14400" y="4114800"/>
            <a:ext cx="1981200" cy="410519"/>
          </a:xfrm>
          <a:prstGeom prst="rect">
            <a:avLst/>
          </a:prstGeom>
          <a:noFill/>
        </p:spPr>
      </p:pic>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0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14400" y="4724400"/>
            <a:ext cx="2103783" cy="381000"/>
          </a:xfrm>
          <a:prstGeom prst="rect">
            <a:avLst/>
          </a:prstGeom>
          <a:noFill/>
        </p:spPr>
      </p:pic>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0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5257800"/>
            <a:ext cx="2226365" cy="457200"/>
          </a:xfrm>
          <a:prstGeom prst="rect">
            <a:avLst/>
          </a:prstGeom>
          <a:noFill/>
        </p:spPr>
      </p:pic>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0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1999" y="5791200"/>
            <a:ext cx="2393795" cy="5334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Columns</a:t>
            </a:r>
            <a:endParaRPr lang="en-US" dirty="0"/>
          </a:p>
        </p:txBody>
      </p:sp>
      <p:sp>
        <p:nvSpPr>
          <p:cNvPr id="3" name="Content Placeholder 2"/>
          <p:cNvSpPr>
            <a:spLocks noGrp="1"/>
          </p:cNvSpPr>
          <p:nvPr>
            <p:ph idx="1"/>
          </p:nvPr>
        </p:nvSpPr>
        <p:spPr/>
        <p:txBody>
          <a:bodyPr>
            <a:normAutofit/>
          </a:bodyPr>
          <a:lstStyle/>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32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276600"/>
            <a:ext cx="4240107" cy="609600"/>
          </a:xfrm>
          <a:prstGeom prst="rect">
            <a:avLst/>
          </a:prstGeom>
          <a:noFill/>
        </p:spPr>
      </p:pic>
      <p:sp>
        <p:nvSpPr>
          <p:cNvPr id="59" name="Rectangle 58"/>
          <p:cNvSpPr/>
          <p:nvPr/>
        </p:nvSpPr>
        <p:spPr>
          <a:xfrm>
            <a:off x="609600" y="4114800"/>
            <a:ext cx="4876800" cy="461665"/>
          </a:xfrm>
          <a:prstGeom prst="rect">
            <a:avLst/>
          </a:prstGeom>
        </p:spPr>
        <p:txBody>
          <a:bodyPr wrap="square">
            <a:spAutoFit/>
          </a:bodyPr>
          <a:lstStyle/>
          <a:p>
            <a:r>
              <a:rPr lang="en-US" sz="2400" dirty="0" smtClean="0">
                <a:latin typeface="Times New Roman" pitchFamily="18" charset="0"/>
                <a:cs typeface="Times New Roman" pitchFamily="18" charset="0"/>
              </a:rPr>
              <a:t>Refer to graph A.9 in reference 4.</a:t>
            </a:r>
            <a:endParaRPr lang="en-US" sz="2400" dirty="0">
              <a:latin typeface="Times New Roman" pitchFamily="18" charset="0"/>
              <a:cs typeface="Times New Roman" pitchFamily="18" charset="0"/>
            </a:endParaRPr>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32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4876800"/>
            <a:ext cx="5760720" cy="457200"/>
          </a:xfrm>
          <a:prstGeom prst="rect">
            <a:avLst/>
          </a:prstGeom>
          <a:noFill/>
        </p:spPr>
      </p:pic>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325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5638800"/>
            <a:ext cx="8317707" cy="533400"/>
          </a:xfrm>
          <a:prstGeom prst="rect">
            <a:avLst/>
          </a:prstGeom>
          <a:noFill/>
        </p:spPr>
      </p:pic>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325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6248400"/>
            <a:ext cx="3429000" cy="443405"/>
          </a:xfrm>
          <a:prstGeom prst="rect">
            <a:avLst/>
          </a:prstGeom>
          <a:noFill/>
        </p:spPr>
      </p:pic>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8675"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85800" y="2362200"/>
            <a:ext cx="4084320" cy="6858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Columns</a:t>
            </a:r>
            <a:endParaRPr lang="en-US" dirty="0"/>
          </a:p>
        </p:txBody>
      </p:sp>
      <p:sp>
        <p:nvSpPr>
          <p:cNvPr id="3" name="Content Placeholder 2"/>
          <p:cNvSpPr>
            <a:spLocks noGrp="1"/>
          </p:cNvSpPr>
          <p:nvPr>
            <p:ph idx="1"/>
          </p:nvPr>
        </p:nvSpPr>
        <p:spPr/>
        <p:txBody>
          <a:bodyPr>
            <a:normAutofit/>
          </a:bodyPr>
          <a:lstStyle/>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39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 name="Rectangle 61"/>
          <p:cNvSpPr/>
          <p:nvPr/>
        </p:nvSpPr>
        <p:spPr>
          <a:xfrm>
            <a:off x="609600" y="2362200"/>
            <a:ext cx="5381601" cy="461665"/>
          </a:xfrm>
          <a:prstGeom prst="rect">
            <a:avLst/>
          </a:prstGeom>
        </p:spPr>
        <p:txBody>
          <a:bodyPr wrap="none">
            <a:spAutoFit/>
          </a:bodyPr>
          <a:lstStyle/>
          <a:p>
            <a:r>
              <a:rPr lang="en-US" sz="2400" dirty="0" smtClean="0">
                <a:latin typeface="Times New Roman" pitchFamily="18" charset="0"/>
                <a:cs typeface="Times New Roman" pitchFamily="18" charset="0"/>
              </a:rPr>
              <a:t>Use minimum steel in horizontal direction</a:t>
            </a:r>
            <a:endParaRPr lang="en-US" sz="2400" dirty="0">
              <a:latin typeface="Times New Roman" pitchFamily="18" charset="0"/>
              <a:cs typeface="Times New Roman" pitchFamily="18" charset="0"/>
            </a:endParaRPr>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124200"/>
            <a:ext cx="5684518" cy="381000"/>
          </a:xfrm>
          <a:prstGeom prst="rect">
            <a:avLst/>
          </a:prstGeom>
          <a:noFill/>
        </p:spPr>
      </p:pic>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657600"/>
            <a:ext cx="3200400" cy="44656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Overview</a:t>
            </a:r>
          </a:p>
          <a:p>
            <a:pPr>
              <a:buNone/>
            </a:pPr>
            <a:endParaRPr lang="en-US" dirty="0" smtClean="0"/>
          </a:p>
          <a:p>
            <a:pPr algn="just">
              <a:buNone/>
            </a:pPr>
            <a:r>
              <a:rPr lang="en-US" sz="2400" dirty="0" smtClean="0">
                <a:latin typeface="Times New Roman" pitchFamily="18" charset="0"/>
                <a:cs typeface="Times New Roman" pitchFamily="18" charset="0"/>
              </a:rPr>
              <a:t>This project is a design of multipurpose sport hall with concrete walls, slabs and steel roof.</a:t>
            </a: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2: Concrete Elements Design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r>
              <a:rPr lang="en-US" dirty="0" smtClean="0"/>
              <a:t>Design of  Footings</a:t>
            </a:r>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There are 3 types of footings single, combined and wall footings, all of them was designed manually. The methodology of design for each type was shown below:</a:t>
            </a:r>
          </a:p>
          <a:p>
            <a:r>
              <a:rPr lang="en-US" sz="2400" dirty="0" smtClean="0">
                <a:latin typeface="Times New Roman" pitchFamily="18" charset="0"/>
                <a:cs typeface="Times New Roman" pitchFamily="18" charset="0"/>
              </a:rPr>
              <a:t>Single footing</a:t>
            </a:r>
          </a:p>
          <a:p>
            <a:pPr>
              <a:buNone/>
            </a:pPr>
            <a:r>
              <a:rPr lang="en-US" sz="2400" dirty="0" smtClean="0">
                <a:latin typeface="Times New Roman" pitchFamily="18" charset="0"/>
                <a:cs typeface="Times New Roman" pitchFamily="18" charset="0"/>
              </a:rPr>
              <a:t>Take column 33 which is the critical column of F2 type.</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2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1999" y="4419600"/>
            <a:ext cx="2385391" cy="381000"/>
          </a:xfrm>
          <a:prstGeom prst="rect">
            <a:avLst/>
          </a:prstGeom>
          <a:noFill/>
        </p:spPr>
      </p:pic>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29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495800" y="4419600"/>
            <a:ext cx="1981200" cy="414251"/>
          </a:xfrm>
          <a:prstGeom prst="rect">
            <a:avLst/>
          </a:prstGeom>
          <a:noFill/>
        </p:spPr>
      </p:pic>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3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5105400"/>
            <a:ext cx="5854995" cy="609600"/>
          </a:xfrm>
          <a:prstGeom prst="rect">
            <a:avLst/>
          </a:prstGeom>
          <a:noFill/>
        </p:spPr>
      </p:pic>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30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5791200"/>
            <a:ext cx="3276600" cy="63011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Assume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4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33600" y="2362200"/>
            <a:ext cx="3781778" cy="381000"/>
          </a:xfrm>
          <a:prstGeom prst="rect">
            <a:avLst/>
          </a:prstGeom>
          <a:noFill/>
        </p:spPr>
      </p:pic>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048000"/>
            <a:ext cx="3048000" cy="401052"/>
          </a:xfrm>
          <a:prstGeom prst="rect">
            <a:avLst/>
          </a:prstGeom>
          <a:noFill/>
        </p:spPr>
      </p:pic>
      <p:pic>
        <p:nvPicPr>
          <p:cNvPr id="71" name="Picture 70" descr="50.jpg"/>
          <p:cNvPicPr/>
          <p:nvPr/>
        </p:nvPicPr>
        <p:blipFill>
          <a:blip r:embed="rId4" cstate="print"/>
          <a:stretch>
            <a:fillRect/>
          </a:stretch>
        </p:blipFill>
        <p:spPr>
          <a:xfrm>
            <a:off x="3048000" y="3657600"/>
            <a:ext cx="2895600" cy="2514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 Wide Beam Shear</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 name="Picture 67" descr="51.jpg"/>
          <p:cNvPicPr/>
          <p:nvPr/>
        </p:nvPicPr>
        <p:blipFill>
          <a:blip r:embed="rId2" cstate="print"/>
          <a:stretch>
            <a:fillRect/>
          </a:stretch>
        </p:blipFill>
        <p:spPr>
          <a:xfrm>
            <a:off x="609600" y="3200400"/>
            <a:ext cx="3429000" cy="2667000"/>
          </a:xfrm>
          <a:prstGeom prst="rect">
            <a:avLst/>
          </a:prstGeom>
          <a:ln>
            <a:noFill/>
          </a:ln>
          <a:effectLst>
            <a:outerShdw blurRad="292100" dist="139700" dir="2700000" algn="tl" rotWithShape="0">
              <a:srgbClr val="333333">
                <a:alpha val="65000"/>
              </a:srgbClr>
            </a:outerShdw>
          </a:effectLst>
        </p:spPr>
      </p:pic>
      <p:pic>
        <p:nvPicPr>
          <p:cNvPr id="69" name="Picture 68" descr="57.jpg"/>
          <p:cNvPicPr/>
          <p:nvPr/>
        </p:nvPicPr>
        <p:blipFill>
          <a:blip r:embed="rId3" cstate="print"/>
          <a:stretch>
            <a:fillRect/>
          </a:stretch>
        </p:blipFill>
        <p:spPr>
          <a:xfrm>
            <a:off x="4495800" y="3124200"/>
            <a:ext cx="4267200" cy="2971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 Wide Beam Shear</a:t>
            </a:r>
          </a:p>
          <a:p>
            <a:pPr>
              <a:buNone/>
            </a:pPr>
            <a:r>
              <a:rPr lang="en-US" sz="2400" dirty="0" smtClean="0">
                <a:latin typeface="Times New Roman" pitchFamily="18" charset="0"/>
                <a:cs typeface="Times New Roman" pitchFamily="18" charset="0"/>
              </a:rPr>
              <a:t>From the figure, section 1-1 is the section to be checked.</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276600"/>
            <a:ext cx="4489174" cy="381000"/>
          </a:xfrm>
          <a:prstGeom prst="rect">
            <a:avLst/>
          </a:prstGeom>
          <a:noFill/>
        </p:spPr>
      </p:pic>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7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810000"/>
            <a:ext cx="4627245" cy="533400"/>
          </a:xfrm>
          <a:prstGeom prst="rect">
            <a:avLst/>
          </a:prstGeom>
          <a:noFill/>
        </p:spPr>
      </p:pic>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7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343400"/>
            <a:ext cx="3058160" cy="5334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Punching Shear</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 name="Picture 70" descr="54.jpg"/>
          <p:cNvPicPr/>
          <p:nvPr/>
        </p:nvPicPr>
        <p:blipFill>
          <a:blip r:embed="rId2" cstate="print"/>
          <a:stretch>
            <a:fillRect/>
          </a:stretch>
        </p:blipFill>
        <p:spPr>
          <a:xfrm>
            <a:off x="2971800" y="2819400"/>
            <a:ext cx="2819400" cy="2209800"/>
          </a:xfrm>
          <a:prstGeom prst="rect">
            <a:avLst/>
          </a:prstGeom>
          <a:ln>
            <a:noFill/>
          </a:ln>
          <a:effectLst>
            <a:outerShdw blurRad="292100" dist="139700" dir="2700000" algn="tl" rotWithShape="0">
              <a:srgbClr val="333333">
                <a:alpha val="65000"/>
              </a:srgbClr>
            </a:outerShdw>
          </a:effectLst>
        </p:spPr>
      </p:pic>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041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5181600"/>
            <a:ext cx="990600" cy="406854"/>
          </a:xfrm>
          <a:prstGeom prst="rect">
            <a:avLst/>
          </a:prstGeom>
          <a:noFill/>
        </p:spPr>
      </p:pic>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0419"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5791200"/>
            <a:ext cx="3200400" cy="684663"/>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Punching Shear</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4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2895600"/>
            <a:ext cx="1371600" cy="409699"/>
          </a:xfrm>
          <a:prstGeom prst="rect">
            <a:avLst/>
          </a:prstGeom>
          <a:noFill/>
        </p:spPr>
      </p:pic>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4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352800"/>
            <a:ext cx="5987415" cy="533400"/>
          </a:xfrm>
          <a:prstGeom prst="rect">
            <a:avLst/>
          </a:prstGeom>
          <a:noFill/>
        </p:spPr>
      </p:pic>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4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038601"/>
            <a:ext cx="5486400" cy="386366"/>
          </a:xfrm>
          <a:prstGeom prst="rect">
            <a:avLst/>
          </a:prstGeom>
          <a:noFill/>
        </p:spPr>
      </p:pic>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4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4572000"/>
            <a:ext cx="5699760" cy="381000"/>
          </a:xfrm>
          <a:prstGeom prst="rect">
            <a:avLst/>
          </a:prstGeom>
          <a:noFill/>
        </p:spPr>
      </p:pic>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49"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85800" y="5029200"/>
            <a:ext cx="3276600" cy="603982"/>
          </a:xfrm>
          <a:prstGeom prst="rect">
            <a:avLst/>
          </a:prstGeom>
          <a:noFill/>
        </p:spPr>
      </p:pic>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Punching Shear</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246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819400"/>
            <a:ext cx="4087905" cy="1600200"/>
          </a:xfrm>
          <a:prstGeom prst="rect">
            <a:avLst/>
          </a:prstGeom>
          <a:noFill/>
        </p:spPr>
      </p:pic>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246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4572000"/>
            <a:ext cx="5181600" cy="609600"/>
          </a:xfrm>
          <a:prstGeom prst="rect">
            <a:avLst/>
          </a:prstGeom>
          <a:noFill/>
        </p:spPr>
      </p:pic>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24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5257800"/>
            <a:ext cx="4739640" cy="609600"/>
          </a:xfrm>
          <a:prstGeom prst="rect">
            <a:avLst/>
          </a:prstGeom>
          <a:noFill/>
        </p:spPr>
      </p:pic>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247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5943601"/>
            <a:ext cx="2819400" cy="50953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Reinforcement (N-S Direction).</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Take a strip of 1 m wide and perform the calculation on it.</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4" name="Picture 83" descr="55.jpg"/>
          <p:cNvPicPr/>
          <p:nvPr/>
        </p:nvPicPr>
        <p:blipFill>
          <a:blip r:embed="rId2" cstate="print"/>
          <a:stretch>
            <a:fillRect/>
          </a:stretch>
        </p:blipFill>
        <p:spPr>
          <a:xfrm>
            <a:off x="2743200" y="3810000"/>
            <a:ext cx="3200400" cy="2438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Reinforcement (N-S Direction).</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49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8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2895600"/>
            <a:ext cx="4731657" cy="609600"/>
          </a:xfrm>
          <a:prstGeom prst="rect">
            <a:avLst/>
          </a:prstGeom>
          <a:noFill/>
        </p:spPr>
      </p:pic>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581400"/>
            <a:ext cx="4953000" cy="805167"/>
          </a:xfrm>
          <a:prstGeom prst="rect">
            <a:avLst/>
          </a:prstGeom>
          <a:noFill/>
        </p:spPr>
      </p:pic>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4572000"/>
            <a:ext cx="5029200" cy="355913"/>
          </a:xfrm>
          <a:prstGeom prst="rect">
            <a:avLst/>
          </a:prstGeom>
          <a:noFill/>
        </p:spPr>
      </p:pic>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5029200"/>
            <a:ext cx="4919870" cy="381000"/>
          </a:xfrm>
          <a:prstGeom prst="rect">
            <a:avLst/>
          </a:prstGeom>
          <a:noFill/>
        </p:spPr>
      </p:pic>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85800" y="5486400"/>
            <a:ext cx="6934200" cy="44355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Scope</a:t>
            </a:r>
          </a:p>
          <a:p>
            <a:pPr>
              <a:buNone/>
            </a:pPr>
            <a:endParaRPr lang="en-US" dirty="0" smtClean="0"/>
          </a:p>
          <a:p>
            <a:pPr algn="just">
              <a:buNone/>
            </a:pPr>
            <a:r>
              <a:rPr lang="en-US" sz="2400" dirty="0" smtClean="0">
                <a:latin typeface="Times New Roman" pitchFamily="18" charset="0"/>
                <a:cs typeface="Times New Roman" pitchFamily="18" charset="0"/>
              </a:rPr>
              <a:t>The goal of the new design is to increase the hall capacity by adding more seats for audience and adding more storage area. The area of the building will remain the same, this is expected to increase the functionality of the hall.</a:t>
            </a: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The reinforcement of the E-W direction will be the same.</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Calculate the center of loading.</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5" name="Picture 84" descr="20.jpg"/>
          <p:cNvPicPr/>
          <p:nvPr/>
        </p:nvPicPr>
        <p:blipFill>
          <a:blip r:embed="rId2" cstate="print"/>
          <a:stretch>
            <a:fillRect/>
          </a:stretch>
        </p:blipFill>
        <p:spPr>
          <a:xfrm>
            <a:off x="2590800" y="3048000"/>
            <a:ext cx="3886200" cy="2362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3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2895600"/>
            <a:ext cx="3546088" cy="685800"/>
          </a:xfrm>
          <a:prstGeom prst="rect">
            <a:avLst/>
          </a:prstGeom>
          <a:noFill/>
        </p:spPr>
      </p:pic>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3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810000"/>
            <a:ext cx="4785360" cy="609600"/>
          </a:xfrm>
          <a:prstGeom prst="rect">
            <a:avLst/>
          </a:prstGeom>
          <a:noFill/>
        </p:spPr>
      </p:pic>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4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648200"/>
            <a:ext cx="3230217" cy="381000"/>
          </a:xfrm>
          <a:prstGeom prst="rect">
            <a:avLst/>
          </a:prstGeom>
          <a:noFill/>
        </p:spPr>
      </p:pic>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4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5334000"/>
            <a:ext cx="3581400" cy="56400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2971800"/>
            <a:ext cx="4124739" cy="381000"/>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0D3EF5-2F12-40ED-A3D7-FEAA5213ECC2}" type="slidenum">
              <a:rPr lang="en-US" smtClean="0"/>
              <a:pPr/>
              <a:t>54</a:t>
            </a:fld>
            <a:endParaRPr lang="en-US"/>
          </a:p>
        </p:txBody>
      </p:sp>
      <p:sp>
        <p:nvSpPr>
          <p:cNvPr id="3" name="Content Placeholder 2"/>
          <p:cNvSpPr>
            <a:spLocks noGrp="1"/>
          </p:cNvSpPr>
          <p:nvPr>
            <p:ph idx="4294967295"/>
          </p:nvPr>
        </p:nvSpPr>
        <p:spPr>
          <a:xfrm>
            <a:off x="0" y="2249488"/>
            <a:ext cx="8229600" cy="4324350"/>
          </a:xfrm>
        </p:spPr>
        <p:txBody>
          <a:bodyPr>
            <a:normAutofit/>
          </a:bodyPr>
          <a:lstStyle/>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1" name="Picture 90" descr="21.jpg"/>
          <p:cNvPicPr/>
          <p:nvPr/>
        </p:nvPicPr>
        <p:blipFill>
          <a:blip r:embed="rId2"/>
          <a:stretch>
            <a:fillRect/>
          </a:stretch>
        </p:blipFill>
        <p:spPr>
          <a:xfrm>
            <a:off x="1524000" y="914400"/>
            <a:ext cx="5943600" cy="515461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2819400"/>
            <a:ext cx="6333898" cy="609600"/>
          </a:xfrm>
          <a:prstGeom prst="rect">
            <a:avLst/>
          </a:prstGeom>
          <a:noFill/>
        </p:spPr>
      </p:pic>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581400"/>
            <a:ext cx="6324600" cy="664000"/>
          </a:xfrm>
          <a:prstGeom prst="rect">
            <a:avLst/>
          </a:prstGeom>
          <a:noFill/>
        </p:spPr>
      </p:pic>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4495800"/>
            <a:ext cx="3505200" cy="503139"/>
          </a:xfrm>
          <a:prstGeom prst="rect">
            <a:avLst/>
          </a:prstGeom>
          <a:noFill/>
        </p:spPr>
      </p:pic>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9"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5181600"/>
            <a:ext cx="4419600" cy="519953"/>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Font typeface="Wingdings" pitchFamily="2" charset="2"/>
              <a:buChar char="Ø"/>
            </a:pPr>
            <a:r>
              <a:rPr lang="en-US" sz="2400" dirty="0" smtClean="0">
                <a:latin typeface="Times New Roman" pitchFamily="18" charset="0"/>
                <a:cs typeface="Times New Roman" pitchFamily="18" charset="0"/>
              </a:rPr>
              <a:t>Check Punching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8" name="Picture 97" descr="22.jpg"/>
          <p:cNvPicPr/>
          <p:nvPr/>
        </p:nvPicPr>
        <p:blipFill>
          <a:blip r:embed="rId2" cstate="print"/>
          <a:stretch>
            <a:fillRect/>
          </a:stretch>
        </p:blipFill>
        <p:spPr>
          <a:xfrm>
            <a:off x="2362200" y="3276600"/>
            <a:ext cx="4495800" cy="304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Font typeface="Wingdings" pitchFamily="2" charset="2"/>
              <a:buChar char="Ø"/>
            </a:pPr>
            <a:r>
              <a:rPr lang="en-US" sz="2400" dirty="0" smtClean="0">
                <a:latin typeface="Times New Roman" pitchFamily="18" charset="0"/>
                <a:cs typeface="Times New Roman" pitchFamily="18" charset="0"/>
              </a:rPr>
              <a:t>Check Punching </a:t>
            </a:r>
          </a:p>
          <a:p>
            <a:pPr>
              <a:buNone/>
            </a:pPr>
            <a:r>
              <a:rPr lang="en-US" sz="2400" dirty="0" smtClean="0">
                <a:latin typeface="Times New Roman" pitchFamily="18" charset="0"/>
                <a:cs typeface="Times New Roman" pitchFamily="18" charset="0"/>
              </a:rPr>
              <a:t>Since </a:t>
            </a:r>
            <a:r>
              <a:rPr lang="en-US" sz="2400" dirty="0" err="1" smtClean="0">
                <a:latin typeface="Times New Roman" pitchFamily="18" charset="0"/>
                <a:cs typeface="Times New Roman" pitchFamily="18" charset="0"/>
              </a:rPr>
              <a:t>Pu</a:t>
            </a:r>
            <a:r>
              <a:rPr lang="en-US" sz="2400" dirty="0" smtClean="0">
                <a:latin typeface="Times New Roman" pitchFamily="18" charset="0"/>
                <a:cs typeface="Times New Roman" pitchFamily="18" charset="0"/>
              </a:rPr>
              <a:t> of column 32 is less than for column 31, and it have the same critical area, there is no need to check column 32.</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4114800"/>
            <a:ext cx="6324600" cy="432934"/>
          </a:xfrm>
          <a:prstGeom prst="rect">
            <a:avLst/>
          </a:prstGeom>
          <a:noFill/>
        </p:spPr>
      </p:pic>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8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4724400"/>
            <a:ext cx="6814185" cy="533400"/>
          </a:xfrm>
          <a:prstGeom prst="rect">
            <a:avLst/>
          </a:prstGeom>
          <a:noFill/>
        </p:spPr>
      </p:pic>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8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5410200"/>
            <a:ext cx="2788920" cy="457200"/>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Font typeface="Wingdings" pitchFamily="2" charset="2"/>
              <a:buChar char="Ø"/>
            </a:pPr>
            <a:r>
              <a:rPr lang="en-US" sz="2400" dirty="0" smtClean="0">
                <a:latin typeface="Times New Roman" pitchFamily="18" charset="0"/>
                <a:cs typeface="Times New Roman" pitchFamily="18" charset="0"/>
              </a:rPr>
              <a:t>Reinforcement for Longitudinal Direction: </a:t>
            </a: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372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3276600"/>
            <a:ext cx="1828800" cy="396815"/>
          </a:xfrm>
          <a:prstGeom prst="rect">
            <a:avLst/>
          </a:prstGeom>
          <a:noFill/>
        </p:spPr>
      </p:pic>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373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3810000"/>
            <a:ext cx="4516120" cy="533400"/>
          </a:xfrm>
          <a:prstGeom prst="rect">
            <a:avLst/>
          </a:prstGeom>
          <a:noFill/>
        </p:spPr>
      </p:pic>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373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572000"/>
            <a:ext cx="8031480" cy="609600"/>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Font typeface="Wingdings" pitchFamily="2" charset="2"/>
              <a:buChar char="Ø"/>
            </a:pPr>
            <a:r>
              <a:rPr lang="en-US" sz="2400" dirty="0" smtClean="0">
                <a:latin typeface="Times New Roman" pitchFamily="18" charset="0"/>
                <a:cs typeface="Times New Roman" pitchFamily="18" charset="0"/>
              </a:rPr>
              <a:t>Reinforcement for Lateral Direction: </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59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 name="Picture 102" descr="24.jpg"/>
          <p:cNvPicPr/>
          <p:nvPr/>
        </p:nvPicPr>
        <p:blipFill>
          <a:blip r:embed="rId2" cstate="print"/>
          <a:stretch>
            <a:fillRect/>
          </a:stretch>
        </p:blipFill>
        <p:spPr>
          <a:xfrm>
            <a:off x="2362200" y="3581400"/>
            <a:ext cx="4267200" cy="2667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Codes of Design</a:t>
            </a:r>
          </a:p>
          <a:p>
            <a:pPr>
              <a:buNone/>
            </a:pPr>
            <a:endParaRPr lang="en-US" dirty="0" smtClean="0"/>
          </a:p>
          <a:p>
            <a:pPr>
              <a:buNone/>
            </a:pPr>
            <a:r>
              <a:rPr lang="en-US" sz="2400" dirty="0" smtClean="0">
                <a:latin typeface="Times New Roman" pitchFamily="18" charset="0"/>
                <a:cs typeface="Times New Roman" pitchFamily="18" charset="0"/>
              </a:rPr>
              <a:t>This project is designed using</a:t>
            </a:r>
          </a:p>
          <a:p>
            <a:pPr>
              <a:buFontTx/>
              <a:buChar char="-"/>
            </a:pPr>
            <a:r>
              <a:rPr lang="en-US" sz="2400" dirty="0" smtClean="0">
                <a:latin typeface="Times New Roman" pitchFamily="18" charset="0"/>
                <a:cs typeface="Times New Roman" pitchFamily="18" charset="0"/>
              </a:rPr>
              <a:t>ACI 318-08.</a:t>
            </a:r>
          </a:p>
          <a:p>
            <a:pPr>
              <a:buFontTx/>
              <a:buChar char="-"/>
            </a:pPr>
            <a:r>
              <a:rPr lang="en-US" sz="2400" dirty="0" smtClean="0">
                <a:latin typeface="Times New Roman" pitchFamily="18" charset="0"/>
                <a:cs typeface="Times New Roman" pitchFamily="18" charset="0"/>
              </a:rPr>
              <a:t>IBC 2009.</a:t>
            </a:r>
          </a:p>
          <a:p>
            <a:pPr>
              <a:buFontTx/>
              <a:buChar char="-"/>
            </a:pPr>
            <a:r>
              <a:rPr lang="en-US" sz="2400" dirty="0" smtClean="0">
                <a:latin typeface="Times New Roman" pitchFamily="18" charset="0"/>
                <a:cs typeface="Times New Roman" pitchFamily="18" charset="0"/>
              </a:rPr>
              <a:t>AISC.</a:t>
            </a: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Font typeface="Wingdings" pitchFamily="2" charset="2"/>
              <a:buChar char="Ø"/>
            </a:pPr>
            <a:r>
              <a:rPr lang="en-US" sz="2400" dirty="0" smtClean="0">
                <a:latin typeface="Times New Roman" pitchFamily="18" charset="0"/>
                <a:cs typeface="Times New Roman" pitchFamily="18" charset="0"/>
              </a:rPr>
              <a:t>Reinforcement for Lateral Direction: </a:t>
            </a:r>
          </a:p>
          <a:p>
            <a:pPr>
              <a:buFont typeface="Wingdings" pitchFamily="2" charset="2"/>
              <a:buChar char="Ø"/>
            </a:pPr>
            <a:endParaRPr lang="en-US"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Zone 1 and zone 3 will designed for lateral moment, but zone 2 and zone 4 will designed for shrinkage only.</a:t>
            </a:r>
          </a:p>
          <a:p>
            <a:pPr algn="just">
              <a:buNone/>
            </a:pPr>
            <a:r>
              <a:rPr lang="en-US" sz="2400" dirty="0" smtClean="0">
                <a:latin typeface="Times New Roman" pitchFamily="18" charset="0"/>
                <a:cs typeface="Times New Roman" pitchFamily="18" charset="0"/>
              </a:rPr>
              <a:t>The design of zone 1 was shown below:</a:t>
            </a: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475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4876800"/>
            <a:ext cx="3943350" cy="685800"/>
          </a:xfrm>
          <a:prstGeom prst="rect">
            <a:avLst/>
          </a:prstGeom>
          <a:noFill/>
        </p:spPr>
      </p:pic>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475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5791200"/>
            <a:ext cx="2682240" cy="609600"/>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Combined Footing</a:t>
            </a:r>
          </a:p>
          <a:p>
            <a:pPr>
              <a:buFont typeface="Wingdings" pitchFamily="2" charset="2"/>
              <a:buChar char="Ø"/>
            </a:pPr>
            <a:r>
              <a:rPr lang="en-US" sz="2400" dirty="0" smtClean="0">
                <a:latin typeface="Times New Roman" pitchFamily="18" charset="0"/>
                <a:cs typeface="Times New Roman" pitchFamily="18" charset="0"/>
              </a:rPr>
              <a:t>Reinforcement for Lateral Direction: </a:t>
            </a: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680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3276600"/>
            <a:ext cx="3947886" cy="609600"/>
          </a:xfrm>
          <a:prstGeom prst="rect">
            <a:avLst/>
          </a:prstGeom>
          <a:noFill/>
        </p:spPr>
      </p:pic>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680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4038600"/>
            <a:ext cx="7863840" cy="457200"/>
          </a:xfrm>
          <a:prstGeom prst="rect">
            <a:avLst/>
          </a:prstGeom>
          <a:noFill/>
        </p:spPr>
      </p:pic>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680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724400"/>
            <a:ext cx="4419600" cy="491067"/>
          </a:xfrm>
          <a:prstGeom prst="rect">
            <a:avLst/>
          </a:prstGeom>
          <a:noFill/>
        </p:spPr>
      </p:pic>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680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5562600"/>
            <a:ext cx="5100638" cy="457200"/>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Wall Footing</a:t>
            </a:r>
          </a:p>
          <a:p>
            <a:pPr>
              <a:buFont typeface="Wingdings" pitchFamily="2" charset="2"/>
              <a:buChar char="Ø"/>
            </a:pPr>
            <a:r>
              <a:rPr lang="en-US" sz="2400" dirty="0" smtClean="0">
                <a:latin typeface="Times New Roman" pitchFamily="18" charset="0"/>
                <a:cs typeface="Times New Roman" pitchFamily="18" charset="0"/>
              </a:rPr>
              <a:t>Footing Dimensions</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Calculating of Thickness </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98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98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3276600"/>
            <a:ext cx="1676400" cy="353735"/>
          </a:xfrm>
          <a:prstGeom prst="rect">
            <a:avLst/>
          </a:prstGeom>
          <a:noFill/>
        </p:spPr>
      </p:pic>
      <p:sp>
        <p:nvSpPr>
          <p:cNvPr id="798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987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657600"/>
            <a:ext cx="5196840" cy="609600"/>
          </a:xfrm>
          <a:prstGeom prst="rect">
            <a:avLst/>
          </a:prstGeom>
          <a:noFill/>
        </p:spPr>
      </p:pic>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914400" y="4876800"/>
            <a:ext cx="1371600" cy="354458"/>
          </a:xfrm>
          <a:prstGeom prst="rect">
            <a:avLst/>
          </a:prstGeom>
          <a:noFill/>
        </p:spPr>
      </p:pic>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5"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14400" y="5334000"/>
            <a:ext cx="2362200" cy="536864"/>
          </a:xfrm>
          <a:prstGeom prst="rect">
            <a:avLst/>
          </a:prstGeom>
          <a:noFill/>
        </p:spPr>
      </p:pic>
      <p:sp>
        <p:nvSpPr>
          <p:cNvPr id="30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7"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14400" y="5943600"/>
            <a:ext cx="2514600" cy="569605"/>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Wall Footing</a:t>
            </a:r>
          </a:p>
          <a:p>
            <a:pPr>
              <a:buFont typeface="Wingdings" pitchFamily="2" charset="2"/>
              <a:buChar char="Ø"/>
            </a:pPr>
            <a:r>
              <a:rPr lang="en-US" sz="2400" dirty="0" smtClean="0">
                <a:latin typeface="Times New Roman" pitchFamily="18" charset="0"/>
                <a:cs typeface="Times New Roman" pitchFamily="18" charset="0"/>
              </a:rPr>
              <a:t>Calculating of Thickness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Reinforcement</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98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98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08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08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3200400"/>
            <a:ext cx="3657600" cy="636104"/>
          </a:xfrm>
          <a:prstGeom prst="rect">
            <a:avLst/>
          </a:prstGeom>
          <a:noFill/>
        </p:spPr>
      </p:pic>
      <p:sp>
        <p:nvSpPr>
          <p:cNvPr id="809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089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3962400"/>
            <a:ext cx="7330440" cy="457200"/>
          </a:xfrm>
          <a:prstGeom prst="rect">
            <a:avLst/>
          </a:prstGeom>
          <a:noFill/>
        </p:spPr>
      </p:pic>
      <p:sp>
        <p:nvSpPr>
          <p:cNvPr id="809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09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5334000"/>
            <a:ext cx="3643086" cy="609600"/>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Footings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Wall </a:t>
            </a:r>
            <a:r>
              <a:rPr lang="en-US" sz="2400" dirty="0" smtClean="0">
                <a:latin typeface="Times New Roman" pitchFamily="18" charset="0"/>
                <a:cs typeface="Times New Roman" pitchFamily="18" charset="0"/>
              </a:rPr>
              <a:t>Footin</a:t>
            </a:r>
            <a:r>
              <a:rPr lang="en-US" sz="2400" dirty="0" smtClean="0">
                <a:latin typeface="Times New Roman" pitchFamily="18" charset="0"/>
                <a:cs typeface="Times New Roman" pitchFamily="18" charset="0"/>
              </a:rPr>
              <a:t>g</a:t>
            </a: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Reinforcement</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Use As minimum for longitudinal direction.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98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98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08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09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09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2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276600"/>
            <a:ext cx="4511040" cy="457200"/>
          </a:xfrm>
          <a:prstGeom prst="rect">
            <a:avLst/>
          </a:prstGeom>
          <a:noFill/>
        </p:spPr>
      </p:pic>
      <p:sp>
        <p:nvSpPr>
          <p:cNvPr id="819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2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962400"/>
            <a:ext cx="5806440" cy="381000"/>
          </a:xfrm>
          <a:prstGeom prst="rect">
            <a:avLst/>
          </a:prstGeom>
          <a:noFill/>
        </p:spPr>
      </p:pic>
      <p:sp>
        <p:nvSpPr>
          <p:cNvPr id="8192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572000"/>
            <a:ext cx="3093720" cy="457200"/>
          </a:xfrm>
          <a:prstGeom prst="rect">
            <a:avLst/>
          </a:prstGeo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Chapter 3: Steel Structure Design</a:t>
            </a:r>
            <a:endParaRPr lang="en-US"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 Placeholder 6"/>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fld id="{0C0D3EF5-2F12-40ED-A3D7-FEAA5213ECC2}" type="slidenum">
              <a:rPr lang="en-US" smtClean="0"/>
              <a:pPr/>
              <a:t>65</a:t>
            </a:fld>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Assumptions</a:t>
            </a:r>
          </a:p>
          <a:p>
            <a:pPr>
              <a:buNone/>
            </a:pPr>
            <a:r>
              <a:rPr lang="en-US" sz="2400" dirty="0" smtClean="0">
                <a:latin typeface="Times New Roman" pitchFamily="18" charset="0"/>
                <a:cs typeface="Times New Roman" pitchFamily="18" charset="0"/>
              </a:rPr>
              <a:t>The Material used in this project is steel A-36 which has the following characteristics:</a:t>
            </a:r>
          </a:p>
          <a:p>
            <a:pPr>
              <a:buFontTx/>
              <a:buChar char="-"/>
            </a:pPr>
            <a:r>
              <a:rPr lang="en-US" sz="2400" dirty="0" smtClean="0">
                <a:latin typeface="Times New Roman" pitchFamily="18" charset="0"/>
                <a:cs typeface="Times New Roman" pitchFamily="18" charset="0"/>
              </a:rPr>
              <a:t>Fu = 400 </a:t>
            </a:r>
            <a:r>
              <a:rPr lang="en-US" sz="2400" dirty="0" err="1" smtClean="0">
                <a:latin typeface="Times New Roman" pitchFamily="18" charset="0"/>
                <a:cs typeface="Times New Roman" pitchFamily="18" charset="0"/>
              </a:rPr>
              <a:t>Mpa</a:t>
            </a:r>
            <a:r>
              <a:rPr lang="en-US" sz="2400" dirty="0" smtClean="0">
                <a:latin typeface="Times New Roman" pitchFamily="18" charset="0"/>
                <a:cs typeface="Times New Roman" pitchFamily="18" charset="0"/>
              </a:rPr>
              <a:t>.</a:t>
            </a:r>
          </a:p>
          <a:p>
            <a:pPr>
              <a:buFontTx/>
              <a:buChar char="-"/>
            </a:pPr>
            <a:r>
              <a:rPr lang="en-US" sz="2400" dirty="0" err="1" smtClean="0">
                <a:latin typeface="Times New Roman" pitchFamily="18" charset="0"/>
                <a:cs typeface="Times New Roman" pitchFamily="18" charset="0"/>
              </a:rPr>
              <a:t>Fy</a:t>
            </a:r>
            <a:r>
              <a:rPr lang="en-US" sz="2400" dirty="0" smtClean="0">
                <a:latin typeface="Times New Roman" pitchFamily="18" charset="0"/>
                <a:cs typeface="Times New Roman" pitchFamily="18" charset="0"/>
              </a:rPr>
              <a:t> = 248 </a:t>
            </a:r>
            <a:r>
              <a:rPr lang="en-US" sz="2400" dirty="0" err="1" smtClean="0">
                <a:latin typeface="Times New Roman" pitchFamily="18" charset="0"/>
                <a:cs typeface="Times New Roman" pitchFamily="18" charset="0"/>
              </a:rPr>
              <a:t>Mpa</a:t>
            </a:r>
            <a:r>
              <a:rPr lang="en-U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Times New Roman" pitchFamily="18" charset="0"/>
                <a:cs typeface="Times New Roman" pitchFamily="18" charset="0"/>
              </a:rPr>
              <a:t>Assumptions</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The loads resisted by the structure are:</a:t>
            </a:r>
          </a:p>
          <a:p>
            <a:pPr>
              <a:buNone/>
            </a:pPr>
            <a:endParaRPr lang="en-US" sz="2400" dirty="0" smtClean="0">
              <a:latin typeface="Times New Roman" pitchFamily="18" charset="0"/>
              <a:cs typeface="Times New Roman" pitchFamily="18" charset="0"/>
            </a:endParaRPr>
          </a:p>
          <a:p>
            <a:pPr>
              <a:buFontTx/>
              <a:buChar char="-"/>
            </a:pPr>
            <a:r>
              <a:rPr lang="en-US" sz="2400" dirty="0" smtClean="0">
                <a:latin typeface="Times New Roman" pitchFamily="18" charset="0"/>
                <a:cs typeface="Times New Roman" pitchFamily="18" charset="0"/>
              </a:rPr>
              <a:t>Live Load with a value of 1.20 KN/m</a:t>
            </a:r>
            <a:r>
              <a:rPr lang="en-US" sz="2400" dirty="0" smtClean="0">
                <a:latin typeface="Times New Roman"/>
                <a:cs typeface="Times New Roman"/>
              </a:rPr>
              <a:t>².</a:t>
            </a:r>
            <a:endParaRPr lang="en-US" sz="2400" dirty="0" smtClean="0">
              <a:latin typeface="Times New Roman" pitchFamily="18" charset="0"/>
              <a:cs typeface="Times New Roman" pitchFamily="18" charset="0"/>
            </a:endParaRPr>
          </a:p>
          <a:p>
            <a:pPr>
              <a:buFontTx/>
              <a:buChar char="-"/>
            </a:pPr>
            <a:r>
              <a:rPr lang="en-US" sz="2400" dirty="0" smtClean="0">
                <a:latin typeface="Times New Roman" pitchFamily="18" charset="0"/>
                <a:cs typeface="Times New Roman" pitchFamily="18" charset="0"/>
              </a:rPr>
              <a:t>Superimposed dead  load with a value of 0.30 KN/m</a:t>
            </a:r>
            <a:r>
              <a:rPr lang="en-US" sz="2400" dirty="0" smtClean="0">
                <a:latin typeface="Times New Roman"/>
                <a:cs typeface="Times New Roman"/>
              </a:rPr>
              <a:t>².</a:t>
            </a:r>
          </a:p>
          <a:p>
            <a:pPr>
              <a:buFontTx/>
              <a:buChar char="-"/>
            </a:pPr>
            <a:r>
              <a:rPr lang="en-US" sz="2400" dirty="0" smtClean="0">
                <a:latin typeface="Times New Roman"/>
                <a:cs typeface="Times New Roman"/>
              </a:rPr>
              <a:t>Wind Load with </a:t>
            </a:r>
            <a:r>
              <a:rPr lang="en-US" sz="2400" dirty="0" smtClean="0">
                <a:latin typeface="Times New Roman"/>
                <a:cs typeface="Times New Roman"/>
              </a:rPr>
              <a:t>a value of 0.27 </a:t>
            </a:r>
            <a:r>
              <a:rPr lang="en-US" sz="2400" dirty="0" smtClean="0">
                <a:latin typeface="Times New Roman"/>
                <a:cs typeface="Times New Roman"/>
              </a:rPr>
              <a:t>KN/m², the calculation of wind load will be illustrated later.</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Times New Roman" pitchFamily="18" charset="0"/>
                <a:cs typeface="Times New Roman" pitchFamily="18" charset="0"/>
              </a:rPr>
              <a:t>Number of Trusses Needed</a:t>
            </a:r>
          </a:p>
          <a:p>
            <a:pPr>
              <a:buNone/>
            </a:pPr>
            <a:endParaRPr lang="en-US"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Since the spacing between trusses is equals the spacing between columns = 5m; the number of trusses needed was calculated from following equation</a:t>
            </a:r>
            <a:r>
              <a:rPr lang="en-US" sz="2400" dirty="0" smtClean="0">
                <a:latin typeface="Times New Roman" pitchFamily="18" charset="0"/>
                <a:cs typeface="Times New Roman" pitchFamily="18" charset="0"/>
              </a:rPr>
              <a:t>:</a:t>
            </a: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r>
              <a:rPr lang="en-US" sz="2600" dirty="0" smtClean="0">
                <a:latin typeface="Times New Roman" pitchFamily="18" charset="0"/>
                <a:cs typeface="Times New Roman" pitchFamily="18" charset="0"/>
              </a:rPr>
              <a:t>The </a:t>
            </a:r>
            <a:r>
              <a:rPr lang="en-US" sz="2600" dirty="0" smtClean="0">
                <a:latin typeface="Times New Roman" pitchFamily="18" charset="0"/>
                <a:cs typeface="Times New Roman" pitchFamily="18" charset="0"/>
              </a:rPr>
              <a:t>design was performed on the critical truss which is the longest interior truss.</a:t>
            </a: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39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3962400"/>
            <a:ext cx="4953000" cy="609600"/>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Wind Load Calculations</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69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49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2819400"/>
            <a:ext cx="7056120" cy="457200"/>
          </a:xfrm>
          <a:prstGeom prst="rect">
            <a:avLst/>
          </a:prstGeom>
          <a:noFill/>
        </p:spPr>
      </p:pic>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499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352800"/>
            <a:ext cx="3495261" cy="381000"/>
          </a:xfrm>
          <a:prstGeom prst="rect">
            <a:avLst/>
          </a:prstGeom>
          <a:noFill/>
        </p:spPr>
      </p:pic>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499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3962400"/>
            <a:ext cx="4434840" cy="457200"/>
          </a:xfrm>
          <a:prstGeom prst="rect">
            <a:avLst/>
          </a:prstGeom>
          <a:noFill/>
        </p:spPr>
      </p:pic>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4999"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2000" y="4572000"/>
            <a:ext cx="1447800" cy="434340"/>
          </a:xfrm>
          <a:prstGeom prst="rect">
            <a:avLst/>
          </a:prstGeom>
          <a:noFill/>
        </p:spPr>
      </p:pic>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5001"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62000" y="5105400"/>
            <a:ext cx="2971800" cy="414251"/>
          </a:xfrm>
          <a:prstGeom prst="rect">
            <a:avLst/>
          </a:prstGeom>
          <a:noFill/>
        </p:spPr>
      </p:pic>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5003"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762000" y="5638800"/>
            <a:ext cx="1066800" cy="402236"/>
          </a:xfrm>
          <a:prstGeom prst="rect">
            <a:avLst/>
          </a:prstGeom>
          <a:noFill/>
        </p:spPr>
      </p:pic>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5005"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762000" y="6096000"/>
            <a:ext cx="1371600" cy="39660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Units of Measure</a:t>
            </a:r>
          </a:p>
          <a:p>
            <a:pPr>
              <a:buNone/>
            </a:pPr>
            <a:endParaRPr lang="en-US" dirty="0" smtClean="0"/>
          </a:p>
          <a:p>
            <a:pPr>
              <a:buNone/>
            </a:pPr>
            <a:r>
              <a:rPr lang="en-US" sz="2400" dirty="0" smtClean="0">
                <a:latin typeface="Times New Roman" pitchFamily="18" charset="0"/>
                <a:cs typeface="Times New Roman" pitchFamily="18" charset="0"/>
              </a:rPr>
              <a:t>The units of measure used in this project are the SI units (meter, KN).</a:t>
            </a: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lnSpcReduction="10000"/>
          </a:bodyPr>
          <a:lstStyle/>
          <a:p>
            <a:r>
              <a:rPr lang="en-US" sz="2400" dirty="0" smtClean="0">
                <a:latin typeface="Times New Roman" pitchFamily="18" charset="0"/>
                <a:cs typeface="Times New Roman" pitchFamily="18" charset="0"/>
              </a:rPr>
              <a:t>Wind Load Calculations</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r>
              <a:rPr lang="en-US" sz="2400" dirty="0" smtClean="0">
                <a:latin typeface="Times New Roman" pitchFamily="18" charset="0"/>
                <a:cs typeface="Times New Roman" pitchFamily="18" charset="0"/>
              </a:rPr>
              <a:t>Since the minimum load is greater than the computed one, take the minimum as a design load.</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60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2895600"/>
            <a:ext cx="5836920" cy="457200"/>
          </a:xfrm>
          <a:prstGeom prst="rect">
            <a:avLst/>
          </a:prstGeom>
          <a:noFill/>
        </p:spPr>
      </p:pic>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601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3505200"/>
            <a:ext cx="5334000" cy="548483"/>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Model Layout</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9" name="Picture 118" descr="truss.jpg"/>
          <p:cNvPicPr/>
          <p:nvPr/>
        </p:nvPicPr>
        <p:blipFill>
          <a:blip r:embed="rId2"/>
          <a:stretch>
            <a:fillRect/>
          </a:stretch>
        </p:blipFill>
        <p:spPr>
          <a:xfrm>
            <a:off x="914400" y="2971800"/>
            <a:ext cx="7772400" cy="33528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85000" lnSpcReduction="20000"/>
          </a:bodyPr>
          <a:lstStyle/>
          <a:p>
            <a:r>
              <a:rPr lang="en-US" sz="2400" dirty="0" smtClean="0">
                <a:latin typeface="Times New Roman" pitchFamily="18" charset="0"/>
                <a:cs typeface="Times New Roman" pitchFamily="18" charset="0"/>
              </a:rPr>
              <a:t>Calculation of Joint’s Loads</a:t>
            </a:r>
          </a:p>
          <a:p>
            <a:pPr>
              <a:buNone/>
            </a:pPr>
            <a:r>
              <a:rPr lang="en-US" sz="2400" dirty="0" smtClean="0">
                <a:latin typeface="Times New Roman" pitchFamily="18" charset="0"/>
                <a:cs typeface="Times New Roman" pitchFamily="18" charset="0"/>
              </a:rPr>
              <a:t>The load was calculated using the method of tributary area.</a:t>
            </a:r>
          </a:p>
          <a:p>
            <a:pPr>
              <a:buNone/>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Wind Load</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8" name="Picture 117" descr="1.jpg"/>
          <p:cNvPicPr/>
          <p:nvPr/>
        </p:nvPicPr>
        <p:blipFill>
          <a:blip r:embed="rId2"/>
          <a:stretch>
            <a:fillRect/>
          </a:stretch>
        </p:blipFill>
        <p:spPr>
          <a:xfrm>
            <a:off x="914400" y="3505200"/>
            <a:ext cx="7391400" cy="304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Times New Roman" pitchFamily="18" charset="0"/>
                <a:cs typeface="Times New Roman" pitchFamily="18" charset="0"/>
              </a:rPr>
              <a:t>Calculation of Joint’s Loads</a:t>
            </a:r>
          </a:p>
          <a:p>
            <a:pPr>
              <a:buFont typeface="Wingdings" pitchFamily="2" charset="2"/>
              <a:buChar char="Ø"/>
            </a:pPr>
            <a:r>
              <a:rPr lang="en-US" sz="2400" dirty="0" smtClean="0">
                <a:latin typeface="Times New Roman" pitchFamily="18" charset="0"/>
                <a:cs typeface="Times New Roman" pitchFamily="18" charset="0"/>
              </a:rPr>
              <a:t>Wind Load</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Each load must be converted to vertical and horizontal components. </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3124200"/>
            <a:ext cx="3667125" cy="381000"/>
          </a:xfrm>
          <a:prstGeom prst="rect">
            <a:avLst/>
          </a:prstGeom>
          <a:noFill/>
        </p:spPr>
      </p:pic>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733800"/>
            <a:ext cx="4000500" cy="381000"/>
          </a:xfrm>
          <a:prstGeom prst="rect">
            <a:avLst/>
          </a:prstGeom>
          <a:noFill/>
        </p:spPr>
      </p:pic>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4267200"/>
            <a:ext cx="3891915" cy="685800"/>
          </a:xfrm>
          <a:prstGeom prst="rect">
            <a:avLst/>
          </a:prstGeom>
          <a:noFill/>
        </p:spPr>
      </p:pic>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5029200"/>
            <a:ext cx="3962400" cy="412376"/>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Times New Roman" pitchFamily="18" charset="0"/>
                <a:cs typeface="Times New Roman" pitchFamily="18" charset="0"/>
              </a:rPr>
              <a:t>Calculation of Joint’s Loads</a:t>
            </a:r>
          </a:p>
          <a:p>
            <a:pPr>
              <a:buFont typeface="Wingdings" pitchFamily="2" charset="2"/>
              <a:buChar char="Ø"/>
            </a:pPr>
            <a:r>
              <a:rPr lang="en-US" sz="2400" dirty="0" smtClean="0">
                <a:latin typeface="Times New Roman" pitchFamily="18" charset="0"/>
                <a:cs typeface="Times New Roman" pitchFamily="18" charset="0"/>
              </a:rPr>
              <a:t>Wind Load</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5" name="Picture 124" descr="2.PNG"/>
          <p:cNvPicPr/>
          <p:nvPr/>
        </p:nvPicPr>
        <p:blipFill>
          <a:blip r:embed="rId2"/>
          <a:stretch>
            <a:fillRect/>
          </a:stretch>
        </p:blipFill>
        <p:spPr>
          <a:xfrm>
            <a:off x="838200" y="3048000"/>
            <a:ext cx="7696200" cy="3429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85000" lnSpcReduction="20000"/>
          </a:bodyPr>
          <a:lstStyle/>
          <a:p>
            <a:r>
              <a:rPr lang="en-US" sz="3400" dirty="0" smtClean="0">
                <a:latin typeface="Times New Roman" pitchFamily="18" charset="0"/>
                <a:cs typeface="Times New Roman" pitchFamily="18" charset="0"/>
              </a:rPr>
              <a:t>Calculation of Joint’s Loads</a:t>
            </a:r>
          </a:p>
          <a:p>
            <a:pPr>
              <a:buNone/>
            </a:pPr>
            <a:endParaRPr lang="en-US" sz="3400" dirty="0" smtClean="0">
              <a:latin typeface="Times New Roman" pitchFamily="18" charset="0"/>
              <a:cs typeface="Times New Roman" pitchFamily="18" charset="0"/>
            </a:endParaRPr>
          </a:p>
          <a:p>
            <a:pPr>
              <a:buNone/>
            </a:pPr>
            <a:r>
              <a:rPr lang="en-US" sz="3400" dirty="0" smtClean="0">
                <a:latin typeface="Times New Roman" pitchFamily="18" charset="0"/>
                <a:cs typeface="Times New Roman" pitchFamily="18" charset="0"/>
              </a:rPr>
              <a:t>And with the same  way superimposed and live load were calculated.</a:t>
            </a:r>
          </a:p>
          <a:p>
            <a:pPr>
              <a:buNone/>
            </a:pPr>
            <a:endParaRPr lang="en-US" sz="3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62500" lnSpcReduction="20000"/>
          </a:bodyPr>
          <a:lstStyle/>
          <a:p>
            <a:r>
              <a:rPr lang="en-US" sz="3400" dirty="0" smtClean="0">
                <a:latin typeface="Times New Roman" pitchFamily="18" charset="0"/>
                <a:cs typeface="Times New Roman" pitchFamily="18" charset="0"/>
              </a:rPr>
              <a:t>Performing Analysis and the Model’s Checks</a:t>
            </a:r>
          </a:p>
          <a:p>
            <a:pPr>
              <a:buNone/>
            </a:pPr>
            <a:endParaRPr lang="en-US" sz="34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lgn="just">
              <a:buNone/>
            </a:pPr>
            <a:r>
              <a:rPr lang="en-US" sz="3800" dirty="0" smtClean="0">
                <a:latin typeface="Times New Roman" pitchFamily="18" charset="0"/>
                <a:cs typeface="Times New Roman" pitchFamily="18" charset="0"/>
              </a:rPr>
              <a:t>After drawing 2-D model on SAP, importing the values of loads, defining load combinations and running the model, many checks should be </a:t>
            </a:r>
            <a:r>
              <a:rPr lang="en-US" sz="3800" dirty="0" smtClean="0">
                <a:latin typeface="Times New Roman" pitchFamily="18" charset="0"/>
                <a:cs typeface="Times New Roman" pitchFamily="18" charset="0"/>
              </a:rPr>
              <a:t>done.</a:t>
            </a:r>
          </a:p>
          <a:p>
            <a:pPr algn="just">
              <a:buNone/>
            </a:pPr>
            <a:endParaRPr lang="en-US" sz="38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55000" lnSpcReduction="20000"/>
          </a:bodyPr>
          <a:lstStyle/>
          <a:p>
            <a:r>
              <a:rPr lang="en-US" sz="3800" dirty="0" smtClean="0">
                <a:latin typeface="Times New Roman" pitchFamily="18" charset="0"/>
                <a:cs typeface="Times New Roman" pitchFamily="18" charset="0"/>
              </a:rPr>
              <a:t>Performing Analysis and the Model’s Checks</a:t>
            </a:r>
          </a:p>
          <a:p>
            <a:pPr>
              <a:buNone/>
            </a:pPr>
            <a:endParaRPr lang="en-US" sz="3800" dirty="0" smtClean="0">
              <a:latin typeface="Times New Roman" pitchFamily="18" charset="0"/>
              <a:cs typeface="Times New Roman" pitchFamily="18" charset="0"/>
            </a:endParaRPr>
          </a:p>
          <a:p>
            <a:pPr algn="just">
              <a:buFont typeface="Wingdings" pitchFamily="2" charset="2"/>
              <a:buChar char="Ø"/>
            </a:pPr>
            <a:r>
              <a:rPr lang="en-US" sz="3400" dirty="0" smtClean="0">
                <a:latin typeface="Times New Roman" pitchFamily="18" charset="0"/>
                <a:cs typeface="Times New Roman" pitchFamily="18" charset="0"/>
              </a:rPr>
              <a:t> Compatibility Check:</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Font typeface="Wingdings" pitchFamily="2" charset="2"/>
              <a:buChar char="Ø"/>
            </a:pPr>
            <a:r>
              <a:rPr lang="en-US" sz="3400" dirty="0" smtClean="0">
                <a:latin typeface="Times New Roman" pitchFamily="18" charset="0"/>
                <a:cs typeface="Times New Roman" pitchFamily="18" charset="0"/>
              </a:rPr>
              <a:t> Check Equilibrium</a:t>
            </a:r>
          </a:p>
          <a:p>
            <a:pPr>
              <a:buNone/>
            </a:pPr>
            <a:endParaRPr lang="en-US" sz="2600" dirty="0" smtClean="0">
              <a:latin typeface="Times New Roman" pitchFamily="18" charset="0"/>
              <a:cs typeface="Times New Roman" pitchFamily="18" charset="0"/>
            </a:endParaRPr>
          </a:p>
          <a:p>
            <a:pPr algn="just">
              <a:buNone/>
            </a:pPr>
            <a:r>
              <a:rPr lang="en-US" sz="3100" dirty="0" smtClean="0">
                <a:latin typeface="Times New Roman" pitchFamily="18" charset="0"/>
                <a:cs typeface="Times New Roman" pitchFamily="18" charset="0"/>
              </a:rPr>
              <a:t>This check will done for each load pattern separately, here we will check Live Load pattern:</a:t>
            </a: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011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3124200"/>
            <a:ext cx="2118360" cy="457200"/>
          </a:xfrm>
          <a:prstGeom prst="rect">
            <a:avLst/>
          </a:prstGeom>
          <a:noFill/>
        </p:spPr>
      </p:pic>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011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4648200"/>
            <a:ext cx="7209183" cy="304800"/>
          </a:xfrm>
          <a:prstGeom prst="rect">
            <a:avLst/>
          </a:prstGeom>
          <a:noFill/>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600" dirty="0" smtClean="0">
                <a:latin typeface="Times New Roman" pitchFamily="18" charset="0"/>
                <a:cs typeface="Times New Roman" pitchFamily="18" charset="0"/>
              </a:rPr>
              <a:t>Performing Analysis and the Model’s Checks</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5" name="Picture 124" descr="3.PNG"/>
          <p:cNvPicPr/>
          <p:nvPr/>
        </p:nvPicPr>
        <p:blipFill>
          <a:blip r:embed="rId2"/>
          <a:stretch>
            <a:fillRect/>
          </a:stretch>
        </p:blipFill>
        <p:spPr>
          <a:xfrm>
            <a:off x="609600" y="2971800"/>
            <a:ext cx="7696200" cy="304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600" dirty="0" smtClean="0">
                <a:latin typeface="Times New Roman" pitchFamily="18" charset="0"/>
                <a:cs typeface="Times New Roman" pitchFamily="18" charset="0"/>
              </a:rPr>
              <a:t>Performing Analysis and the Model’s Checks</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Reactions due to live load.</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79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4" name="Picture 123" descr="6.PNG"/>
          <p:cNvPicPr/>
          <p:nvPr/>
        </p:nvPicPr>
        <p:blipFill>
          <a:blip r:embed="rId2"/>
          <a:stretch>
            <a:fillRect/>
          </a:stretch>
        </p:blipFill>
        <p:spPr>
          <a:xfrm>
            <a:off x="1295400" y="2971800"/>
            <a:ext cx="6705600" cy="2133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Material Properties</a:t>
            </a:r>
          </a:p>
          <a:p>
            <a:pPr>
              <a:buNone/>
            </a:pPr>
            <a:endParaRPr lang="en-US" dirty="0" smtClean="0"/>
          </a:p>
          <a:p>
            <a:pPr>
              <a:buNone/>
            </a:pPr>
            <a:r>
              <a:rPr lang="en-US" sz="2400" dirty="0" smtClean="0">
                <a:latin typeface="Times New Roman" pitchFamily="18" charset="0"/>
                <a:cs typeface="Times New Roman" pitchFamily="18" charset="0"/>
              </a:rPr>
              <a:t>The main materials used are:</a:t>
            </a:r>
          </a:p>
          <a:p>
            <a:pPr>
              <a:buNone/>
            </a:pPr>
            <a:endParaRPr lang="en-US" sz="2400" dirty="0" smtClean="0">
              <a:latin typeface="Times New Roman" pitchFamily="18" charset="0"/>
              <a:cs typeface="Times New Roman" pitchFamily="18" charset="0"/>
            </a:endParaRPr>
          </a:p>
          <a:p>
            <a:pPr>
              <a:buFont typeface="Arial" pitchFamily="34" charset="0"/>
              <a:buChar char="•"/>
            </a:pPr>
            <a:r>
              <a:rPr lang="en-US" sz="2400" dirty="0" smtClean="0">
                <a:latin typeface="Times New Roman" pitchFamily="18" charset="0"/>
                <a:cs typeface="Times New Roman" pitchFamily="18" charset="0"/>
              </a:rPr>
              <a:t>Concrete of </a:t>
            </a:r>
            <a:r>
              <a:rPr lang="en-US" sz="2400" dirty="0" err="1" smtClean="0">
                <a:latin typeface="Times New Roman" pitchFamily="18" charset="0"/>
                <a:cs typeface="Times New Roman" pitchFamily="18" charset="0"/>
              </a:rPr>
              <a:t>ƒc</a:t>
            </a:r>
            <a:r>
              <a:rPr lang="en-US" sz="2400" dirty="0" smtClean="0">
                <a:latin typeface="Times New Roman" pitchFamily="18" charset="0"/>
                <a:cs typeface="Times New Roman" pitchFamily="18" charset="0"/>
              </a:rPr>
              <a:t>= 28 </a:t>
            </a:r>
            <a:r>
              <a:rPr lang="en-US" sz="2400" dirty="0" err="1" smtClean="0">
                <a:latin typeface="Times New Roman" pitchFamily="18" charset="0"/>
                <a:cs typeface="Times New Roman" pitchFamily="18" charset="0"/>
              </a:rPr>
              <a:t>Mpa</a:t>
            </a:r>
            <a:r>
              <a:rPr lang="en-US" sz="2400" dirty="0" smtClean="0">
                <a:latin typeface="Times New Roman" pitchFamily="18" charset="0"/>
                <a:cs typeface="Times New Roman" pitchFamily="18" charset="0"/>
              </a:rPr>
              <a:t>.</a:t>
            </a:r>
          </a:p>
          <a:p>
            <a:pPr>
              <a:buFont typeface="Arial" pitchFamily="34" charset="0"/>
              <a:buChar char="•"/>
            </a:pPr>
            <a:r>
              <a:rPr lang="en-US" sz="2400" dirty="0" smtClean="0">
                <a:latin typeface="Times New Roman" pitchFamily="18" charset="0"/>
                <a:cs typeface="Times New Roman" pitchFamily="18" charset="0"/>
              </a:rPr>
              <a:t>Reinforcement Steel of </a:t>
            </a:r>
            <a:r>
              <a:rPr lang="en-US" sz="2400" dirty="0" err="1" smtClean="0">
                <a:latin typeface="Times New Roman" pitchFamily="18" charset="0"/>
                <a:cs typeface="Times New Roman" pitchFamily="18" charset="0"/>
              </a:rPr>
              <a:t>Fy</a:t>
            </a:r>
            <a:r>
              <a:rPr lang="en-US" sz="2400" dirty="0" smtClean="0">
                <a:latin typeface="Times New Roman" pitchFamily="18" charset="0"/>
                <a:cs typeface="Times New Roman" pitchFamily="18" charset="0"/>
              </a:rPr>
              <a:t>= 420 </a:t>
            </a:r>
            <a:r>
              <a:rPr lang="en-US" sz="2400" dirty="0" err="1" smtClean="0">
                <a:latin typeface="Times New Roman" pitchFamily="18" charset="0"/>
                <a:cs typeface="Times New Roman" pitchFamily="18" charset="0"/>
              </a:rPr>
              <a:t>Mpa</a:t>
            </a:r>
            <a:r>
              <a:rPr lang="en-US" sz="2400" dirty="0" smtClean="0">
                <a:latin typeface="Times New Roman" pitchFamily="18" charset="0"/>
                <a:cs typeface="Times New Roman" pitchFamily="18" charset="0"/>
              </a:rPr>
              <a:t>.</a:t>
            </a:r>
          </a:p>
          <a:p>
            <a:pPr>
              <a:buFont typeface="Arial" pitchFamily="34" charset="0"/>
              <a:buChar char="•"/>
            </a:pPr>
            <a:r>
              <a:rPr lang="en-US" sz="2400" dirty="0" smtClean="0">
                <a:latin typeface="Times New Roman" pitchFamily="18" charset="0"/>
                <a:cs typeface="Times New Roman" pitchFamily="18" charset="0"/>
              </a:rPr>
              <a:t>The properties of the Steel Structure’s material will mentioned later.</a:t>
            </a:r>
          </a:p>
          <a:p>
            <a:pPr>
              <a:buNone/>
            </a:pPr>
            <a:endParaRPr lang="en-US" sz="2400" dirty="0" smtClean="0">
              <a:latin typeface="Times New Roman" pitchFamily="18" charset="0"/>
              <a:cs typeface="Times New Roman" pitchFamily="18" charset="0"/>
            </a:endParaRP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600" dirty="0" smtClean="0">
                <a:latin typeface="Times New Roman" pitchFamily="18" charset="0"/>
                <a:cs typeface="Times New Roman" pitchFamily="18" charset="0"/>
              </a:rPr>
              <a:t>Performing Analysis and the Model’s Checks</a:t>
            </a:r>
          </a:p>
          <a:p>
            <a:pPr>
              <a:buNone/>
            </a:pPr>
            <a:endParaRPr lang="en-US" sz="2600" dirty="0" smtClean="0">
              <a:latin typeface="Times New Roman" pitchFamily="18" charset="0"/>
              <a:cs typeface="Times New Roman" pitchFamily="18" charset="0"/>
            </a:endParaRPr>
          </a:p>
          <a:p>
            <a:pPr algn="just">
              <a:buFont typeface="Wingdings" pitchFamily="2" charset="2"/>
              <a:buChar char="Ø"/>
            </a:pPr>
            <a:r>
              <a:rPr lang="en-US" sz="2600" dirty="0" smtClean="0">
                <a:latin typeface="Times New Roman" pitchFamily="18" charset="0"/>
                <a:cs typeface="Times New Roman" pitchFamily="18" charset="0"/>
              </a:rPr>
              <a:t>Stress-Strain Relationship</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5" name="Picture 124" descr="5.jpg"/>
          <p:cNvPicPr/>
          <p:nvPr/>
        </p:nvPicPr>
        <p:blipFill>
          <a:blip r:embed="rId2"/>
          <a:stretch>
            <a:fillRect/>
          </a:stretch>
        </p:blipFill>
        <p:spPr>
          <a:xfrm>
            <a:off x="990600" y="3581400"/>
            <a:ext cx="7162800" cy="2819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600" dirty="0" smtClean="0">
                <a:latin typeface="Times New Roman" pitchFamily="18" charset="0"/>
                <a:cs typeface="Times New Roman" pitchFamily="18" charset="0"/>
              </a:rPr>
              <a:t>Performing Analysis and the Model’s Checks</a:t>
            </a:r>
          </a:p>
          <a:p>
            <a:pPr>
              <a:buNone/>
            </a:pPr>
            <a:endParaRPr lang="en-US" sz="2600" dirty="0" smtClean="0">
              <a:latin typeface="Times New Roman" pitchFamily="18" charset="0"/>
              <a:cs typeface="Times New Roman" pitchFamily="18" charset="0"/>
            </a:endParaRP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r>
              <a:rPr lang="en-US" sz="2400" dirty="0" smtClean="0">
                <a:latin typeface="Times New Roman" pitchFamily="18" charset="0"/>
                <a:cs typeface="Times New Roman" pitchFamily="18" charset="0"/>
              </a:rPr>
              <a:t>Axial force in member MN.</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7" name="Picture 126" descr="7.PNG"/>
          <p:cNvPicPr/>
          <p:nvPr/>
        </p:nvPicPr>
        <p:blipFill>
          <a:blip r:embed="rId2"/>
          <a:stretch>
            <a:fillRect/>
          </a:stretch>
        </p:blipFill>
        <p:spPr>
          <a:xfrm>
            <a:off x="1905000" y="2819400"/>
            <a:ext cx="5029200" cy="2590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600" dirty="0" smtClean="0">
                <a:latin typeface="Times New Roman" pitchFamily="18" charset="0"/>
                <a:cs typeface="Times New Roman" pitchFamily="18" charset="0"/>
              </a:rPr>
              <a:t>Performing Analysis and the Model’s Checks</a:t>
            </a:r>
          </a:p>
          <a:p>
            <a:pPr>
              <a:buNone/>
            </a:pPr>
            <a:endParaRPr lang="en-US" sz="2600" dirty="0" smtClean="0">
              <a:latin typeface="Times New Roman" pitchFamily="18" charset="0"/>
              <a:cs typeface="Times New Roman" pitchFamily="18" charset="0"/>
            </a:endParaRP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r>
              <a:rPr lang="en-US" sz="2400" dirty="0" smtClean="0">
                <a:latin typeface="Times New Roman" pitchFamily="18" charset="0"/>
                <a:cs typeface="Times New Roman" pitchFamily="18" charset="0"/>
              </a:rPr>
              <a:t>Global </a:t>
            </a:r>
            <a:r>
              <a:rPr lang="en-US" sz="2400" dirty="0" err="1" smtClean="0">
                <a:latin typeface="Times New Roman" pitchFamily="18" charset="0"/>
                <a:cs typeface="Times New Roman" pitchFamily="18" charset="0"/>
              </a:rPr>
              <a:t>Fz</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6" name="Picture 125" descr="8.PNG"/>
          <p:cNvPicPr/>
          <p:nvPr/>
        </p:nvPicPr>
        <p:blipFill>
          <a:blip r:embed="rId2"/>
          <a:stretch>
            <a:fillRect/>
          </a:stretch>
        </p:blipFill>
        <p:spPr>
          <a:xfrm>
            <a:off x="1600200" y="2895600"/>
            <a:ext cx="6172200" cy="2286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92500" lnSpcReduction="20000"/>
          </a:bodyPr>
          <a:lstStyle/>
          <a:p>
            <a:r>
              <a:rPr lang="en-US" sz="2600" dirty="0" smtClean="0">
                <a:latin typeface="Times New Roman" pitchFamily="18" charset="0"/>
                <a:cs typeface="Times New Roman" pitchFamily="18" charset="0"/>
              </a:rPr>
              <a:t>Performing Analysis and the Model’s Checks</a:t>
            </a:r>
          </a:p>
          <a:p>
            <a:pPr>
              <a:buNone/>
            </a:pPr>
            <a:endParaRPr lang="en-US" sz="2600" dirty="0" smtClean="0">
              <a:latin typeface="Times New Roman" pitchFamily="18" charset="0"/>
              <a:cs typeface="Times New Roman" pitchFamily="18" charset="0"/>
            </a:endParaRPr>
          </a:p>
          <a:p>
            <a:pPr algn="just">
              <a:buFont typeface="Wingdings" pitchFamily="2" charset="2"/>
              <a:buChar char="Ø"/>
            </a:pPr>
            <a:r>
              <a:rPr lang="en-US" sz="2600" dirty="0" smtClean="0">
                <a:latin typeface="Times New Roman" pitchFamily="18" charset="0"/>
                <a:cs typeface="Times New Roman" pitchFamily="18" charset="0"/>
              </a:rPr>
              <a:t>Stress-Strain Relationship</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42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3505200"/>
            <a:ext cx="2133600" cy="790775"/>
          </a:xfrm>
          <a:prstGeom prst="rect">
            <a:avLst/>
          </a:prstGeom>
          <a:noFill/>
        </p:spPr>
      </p:pic>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421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4495800"/>
            <a:ext cx="6484189" cy="762000"/>
          </a:xfrm>
          <a:prstGeom prst="rect">
            <a:avLst/>
          </a:prstGeo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25000" lnSpcReduction="20000"/>
          </a:bodyPr>
          <a:lstStyle/>
          <a:p>
            <a:r>
              <a:rPr lang="en-US" sz="9600" dirty="0" smtClean="0">
                <a:latin typeface="Times New Roman" pitchFamily="18" charset="0"/>
                <a:cs typeface="Times New Roman" pitchFamily="18" charset="0"/>
              </a:rPr>
              <a:t>Design of the truss’s members</a:t>
            </a:r>
          </a:p>
          <a:p>
            <a:pPr>
              <a:buNone/>
            </a:pPr>
            <a:endParaRPr lang="en-US" sz="9600" dirty="0" smtClean="0">
              <a:latin typeface="Times New Roman" pitchFamily="18" charset="0"/>
              <a:cs typeface="Times New Roman" pitchFamily="18" charset="0"/>
            </a:endParaRPr>
          </a:p>
          <a:p>
            <a:pPr>
              <a:buNone/>
            </a:pPr>
            <a:r>
              <a:rPr lang="en-US" sz="9600" dirty="0" smtClean="0">
                <a:latin typeface="Times New Roman" pitchFamily="18" charset="0"/>
                <a:cs typeface="Times New Roman" pitchFamily="18" charset="0"/>
              </a:rPr>
              <a:t>The design was performed using SAP with selecting Pipe-sections</a:t>
            </a:r>
            <a:r>
              <a:rPr lang="en-US" sz="9600" dirty="0" smtClean="0">
                <a:latin typeface="Times New Roman" pitchFamily="18" charset="0"/>
                <a:cs typeface="Times New Roman" pitchFamily="18" charset="0"/>
              </a:rPr>
              <a:t>.</a:t>
            </a:r>
            <a:endParaRPr lang="en-US" sz="9600" dirty="0" smtClean="0">
              <a:latin typeface="Times New Roman" pitchFamily="18" charset="0"/>
              <a:cs typeface="Times New Roman" pitchFamily="18" charset="0"/>
            </a:endParaRPr>
          </a:p>
          <a:p>
            <a:pPr>
              <a:buNone/>
            </a:pPr>
            <a:r>
              <a:rPr lang="en-US" sz="9600" dirty="0" smtClean="0">
                <a:latin typeface="Times New Roman" pitchFamily="18" charset="0"/>
                <a:cs typeface="Times New Roman" pitchFamily="18" charset="0"/>
              </a:rPr>
              <a:t> </a:t>
            </a:r>
          </a:p>
          <a:p>
            <a:pPr algn="just">
              <a:buNone/>
            </a:pPr>
            <a:r>
              <a:rPr lang="en-US" sz="9600" dirty="0" smtClean="0">
                <a:latin typeface="Times New Roman" pitchFamily="18" charset="0"/>
                <a:cs typeface="Times New Roman" pitchFamily="18" charset="0"/>
              </a:rPr>
              <a:t>The output results are shown in table  12 page 36.</a:t>
            </a:r>
          </a:p>
          <a:p>
            <a:pPr algn="just">
              <a:buNone/>
            </a:pPr>
            <a:endParaRPr lang="en-US" sz="9600" dirty="0" smtClean="0">
              <a:latin typeface="Times New Roman" pitchFamily="18" charset="0"/>
              <a:cs typeface="Times New Roman" pitchFamily="18" charset="0"/>
            </a:endParaRPr>
          </a:p>
          <a:p>
            <a:pPr algn="just">
              <a:buNone/>
            </a:pPr>
            <a:r>
              <a:rPr lang="en-US" sz="9600" dirty="0" smtClean="0">
                <a:latin typeface="Times New Roman" pitchFamily="18" charset="0"/>
                <a:cs typeface="Times New Roman" pitchFamily="18" charset="0"/>
              </a:rPr>
              <a:t>Its clear that there are 3 different pipe sections due to defining design groups. The upper members will have the same section, also the internal members and lower members  do.  </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77500" lnSpcReduction="20000"/>
          </a:bodyPr>
          <a:lstStyle/>
          <a:p>
            <a:r>
              <a:rPr lang="en-US" sz="3100" dirty="0" smtClean="0">
                <a:latin typeface="Times New Roman" pitchFamily="18" charset="0"/>
                <a:cs typeface="Times New Roman" pitchFamily="18" charset="0"/>
              </a:rPr>
              <a:t>Design</a:t>
            </a:r>
            <a:r>
              <a:rPr lang="en-US" sz="3800" dirty="0" smtClean="0">
                <a:latin typeface="Times New Roman" pitchFamily="18" charset="0"/>
                <a:cs typeface="Times New Roman" pitchFamily="18" charset="0"/>
              </a:rPr>
              <a:t> of the truss’s members</a:t>
            </a:r>
          </a:p>
          <a:p>
            <a:pPr>
              <a:buNone/>
            </a:pPr>
            <a:endParaRPr lang="en-US" sz="3100" dirty="0" smtClean="0">
              <a:latin typeface="Times New Roman" pitchFamily="18" charset="0"/>
              <a:cs typeface="Times New Roman" pitchFamily="18" charset="0"/>
            </a:endParaRPr>
          </a:p>
          <a:p>
            <a:pPr>
              <a:buNone/>
            </a:pPr>
            <a:r>
              <a:rPr lang="en-US" sz="9600" dirty="0" smtClean="0">
                <a:latin typeface="Times New Roman" pitchFamily="18" charset="0"/>
                <a:cs typeface="Times New Roman" pitchFamily="18" charset="0"/>
              </a:rPr>
              <a:t> </a:t>
            </a: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8307" name="Picture 3" descr="D:\Documents\GP\images- GP\88.PNG"/>
          <p:cNvPicPr>
            <a:picLocks noChangeAspect="1" noChangeArrowheads="1"/>
          </p:cNvPicPr>
          <p:nvPr/>
        </p:nvPicPr>
        <p:blipFill>
          <a:blip r:embed="rId2"/>
          <a:srcRect/>
          <a:stretch>
            <a:fillRect/>
          </a:stretch>
        </p:blipFill>
        <p:spPr bwMode="auto">
          <a:xfrm>
            <a:off x="609600" y="3352800"/>
            <a:ext cx="7620000" cy="22415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40000" lnSpcReduction="20000"/>
          </a:bodyPr>
          <a:lstStyle/>
          <a:p>
            <a:r>
              <a:rPr lang="en-US" sz="5100" dirty="0" smtClean="0">
                <a:latin typeface="Times New Roman" pitchFamily="18" charset="0"/>
                <a:cs typeface="Times New Roman" pitchFamily="18" charset="0"/>
              </a:rPr>
              <a:t>Design of the truss’s members</a:t>
            </a:r>
          </a:p>
          <a:p>
            <a:pPr>
              <a:buFont typeface="Wingdings" pitchFamily="2" charset="2"/>
              <a:buChar char="Ø"/>
            </a:pPr>
            <a:r>
              <a:rPr lang="en-US" sz="5100" dirty="0" smtClean="0">
                <a:latin typeface="Times New Roman" pitchFamily="18" charset="0"/>
                <a:cs typeface="Times New Roman" pitchFamily="18" charset="0"/>
              </a:rPr>
              <a:t>Manual Verification of Tension Members:</a:t>
            </a:r>
          </a:p>
          <a:p>
            <a:pPr>
              <a:buFontTx/>
              <a:buChar char="-"/>
            </a:pPr>
            <a:r>
              <a:rPr lang="en-US" sz="5100" dirty="0" smtClean="0">
                <a:latin typeface="Times New Roman" pitchFamily="18" charset="0"/>
                <a:cs typeface="Times New Roman" pitchFamily="18" charset="0"/>
              </a:rPr>
              <a:t>Lower Chord Design Group:</a:t>
            </a:r>
          </a:p>
          <a:p>
            <a:pPr>
              <a:buNone/>
            </a:pPr>
            <a:r>
              <a:rPr lang="en-US" sz="5100" dirty="0" smtClean="0">
                <a:solidFill>
                  <a:srgbClr val="FF0000"/>
                </a:solidFill>
                <a:latin typeface="Times New Roman" pitchFamily="18" charset="0"/>
                <a:cs typeface="Times New Roman" pitchFamily="18" charset="0"/>
              </a:rPr>
              <a:t>Take member QP</a:t>
            </a: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932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429000"/>
            <a:ext cx="1905000" cy="387743"/>
          </a:xfrm>
          <a:prstGeom prst="rect">
            <a:avLst/>
          </a:prstGeom>
          <a:noFill/>
        </p:spPr>
      </p:pic>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933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3886200"/>
            <a:ext cx="4892040" cy="609600"/>
          </a:xfrm>
          <a:prstGeom prst="rect">
            <a:avLst/>
          </a:prstGeom>
          <a:noFill/>
        </p:spPr>
      </p:pic>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933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3400" y="4495800"/>
            <a:ext cx="5440680" cy="609600"/>
          </a:xfrm>
          <a:prstGeom prst="rect">
            <a:avLst/>
          </a:prstGeom>
          <a:noFill/>
        </p:spPr>
      </p:pic>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933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5181600"/>
            <a:ext cx="2286000" cy="496957"/>
          </a:xfrm>
          <a:prstGeom prst="rect">
            <a:avLst/>
          </a:prstGeom>
          <a:noFill/>
        </p:spPr>
      </p:pic>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933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09600" y="5791200"/>
            <a:ext cx="2895600" cy="474689"/>
          </a:xfrm>
          <a:prstGeom prst="rect">
            <a:avLst/>
          </a:prstGeom>
          <a:noFill/>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40000" lnSpcReduction="20000"/>
          </a:bodyPr>
          <a:lstStyle/>
          <a:p>
            <a:r>
              <a:rPr lang="en-US" sz="5100" dirty="0" smtClean="0">
                <a:latin typeface="Times New Roman" pitchFamily="18" charset="0"/>
                <a:cs typeface="Times New Roman" pitchFamily="18" charset="0"/>
              </a:rPr>
              <a:t>Design of the truss’s members</a:t>
            </a:r>
          </a:p>
          <a:p>
            <a:pPr>
              <a:buFont typeface="Wingdings" pitchFamily="2" charset="2"/>
              <a:buChar char="Ø"/>
            </a:pPr>
            <a:r>
              <a:rPr lang="en-US" sz="5100" dirty="0" smtClean="0">
                <a:latin typeface="Times New Roman" pitchFamily="18" charset="0"/>
                <a:cs typeface="Times New Roman" pitchFamily="18" charset="0"/>
              </a:rPr>
              <a:t>Manual Verification of Tension Members:</a:t>
            </a:r>
          </a:p>
          <a:p>
            <a:pPr>
              <a:buFontTx/>
              <a:buChar char="-"/>
            </a:pPr>
            <a:r>
              <a:rPr lang="en-US" sz="5100" dirty="0" smtClean="0">
                <a:latin typeface="Times New Roman" pitchFamily="18" charset="0"/>
                <a:cs typeface="Times New Roman" pitchFamily="18" charset="0"/>
              </a:rPr>
              <a:t>Internal Chord Design Group</a:t>
            </a:r>
          </a:p>
          <a:p>
            <a:pPr>
              <a:buNone/>
            </a:pPr>
            <a:r>
              <a:rPr lang="en-US" sz="5100" dirty="0" smtClean="0">
                <a:solidFill>
                  <a:srgbClr val="FF0000"/>
                </a:solidFill>
                <a:latin typeface="Times New Roman" pitchFamily="18" charset="0"/>
                <a:cs typeface="Times New Roman" pitchFamily="18" charset="0"/>
              </a:rPr>
              <a:t>Take member AQ</a:t>
            </a: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87</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4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581400"/>
            <a:ext cx="1905000" cy="387743"/>
          </a:xfrm>
          <a:prstGeom prst="rect">
            <a:avLst/>
          </a:prstGeom>
          <a:noFill/>
        </p:spPr>
      </p:pic>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4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599" y="4114800"/>
            <a:ext cx="4280535" cy="533400"/>
          </a:xfrm>
          <a:prstGeom prst="rect">
            <a:avLst/>
          </a:prstGeom>
          <a:noFill/>
        </p:spPr>
      </p:pic>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4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800600"/>
            <a:ext cx="4760595" cy="533400"/>
          </a:xfrm>
          <a:prstGeom prst="rect">
            <a:avLst/>
          </a:prstGeom>
          <a:noFill/>
        </p:spPr>
      </p:pic>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4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5486400"/>
            <a:ext cx="1981200" cy="430696"/>
          </a:xfrm>
          <a:prstGeom prst="rect">
            <a:avLst/>
          </a:prstGeom>
          <a:noFill/>
        </p:spPr>
      </p:pic>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43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09600" y="6019799"/>
            <a:ext cx="2819400" cy="462197"/>
          </a:xfrm>
          <a:prstGeom prst="rect">
            <a:avLst/>
          </a:prstGeom>
          <a:noFill/>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40000" lnSpcReduction="20000"/>
          </a:bodyPr>
          <a:lstStyle/>
          <a:p>
            <a:r>
              <a:rPr lang="en-US" sz="5100" dirty="0" smtClean="0">
                <a:latin typeface="Times New Roman" pitchFamily="18" charset="0"/>
                <a:cs typeface="Times New Roman" pitchFamily="18" charset="0"/>
              </a:rPr>
              <a:t>Design of the truss’s members</a:t>
            </a:r>
          </a:p>
          <a:p>
            <a:pPr>
              <a:buFont typeface="Wingdings" pitchFamily="2" charset="2"/>
              <a:buChar char="Ø"/>
            </a:pPr>
            <a:r>
              <a:rPr lang="en-US" sz="5100" dirty="0" smtClean="0">
                <a:latin typeface="Times New Roman" pitchFamily="18" charset="0"/>
                <a:cs typeface="Times New Roman" pitchFamily="18" charset="0"/>
              </a:rPr>
              <a:t>Manual Verification of Compression Members:</a:t>
            </a:r>
          </a:p>
          <a:p>
            <a:pPr>
              <a:buFontTx/>
              <a:buChar char="-"/>
            </a:pPr>
            <a:r>
              <a:rPr lang="en-US" sz="5100" dirty="0" smtClean="0">
                <a:latin typeface="Times New Roman" pitchFamily="18" charset="0"/>
                <a:cs typeface="Times New Roman" pitchFamily="18" charset="0"/>
              </a:rPr>
              <a:t>Internal Chord Design Group</a:t>
            </a:r>
          </a:p>
          <a:p>
            <a:pPr>
              <a:buNone/>
            </a:pPr>
            <a:r>
              <a:rPr lang="en-US" sz="5100" dirty="0" smtClean="0">
                <a:solidFill>
                  <a:srgbClr val="FF0000"/>
                </a:solidFill>
                <a:latin typeface="Times New Roman" pitchFamily="18" charset="0"/>
                <a:cs typeface="Times New Roman" pitchFamily="18" charset="0"/>
              </a:rPr>
              <a:t>Take member DO</a:t>
            </a: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88</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505200"/>
            <a:ext cx="1600200" cy="353890"/>
          </a:xfrm>
          <a:prstGeom prst="rect">
            <a:avLst/>
          </a:prstGeom>
          <a:noFill/>
        </p:spPr>
      </p:pic>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4038600"/>
            <a:ext cx="3230880" cy="609600"/>
          </a:xfrm>
          <a:prstGeom prst="rect">
            <a:avLst/>
          </a:prstGeom>
          <a:noFill/>
        </p:spPr>
      </p:pic>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57200" y="4800600"/>
            <a:ext cx="5201478" cy="381000"/>
          </a:xfrm>
          <a:prstGeom prst="rect">
            <a:avLst/>
          </a:prstGeom>
          <a:noFill/>
        </p:spPr>
      </p:pic>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33400" y="5334000"/>
            <a:ext cx="1905000" cy="429054"/>
          </a:xfrm>
          <a:prstGeom prst="rect">
            <a:avLst/>
          </a:prstGeom>
          <a:noFill/>
        </p:spPr>
      </p:pic>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57200" y="5867400"/>
            <a:ext cx="5318760" cy="609600"/>
          </a:xfrm>
          <a:prstGeom prst="rect">
            <a:avLst/>
          </a:prstGeom>
          <a:noFill/>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32500" lnSpcReduction="20000"/>
          </a:bodyPr>
          <a:lstStyle/>
          <a:p>
            <a:r>
              <a:rPr lang="en-US" sz="6200" dirty="0" smtClean="0">
                <a:latin typeface="Times New Roman" pitchFamily="18" charset="0"/>
                <a:cs typeface="Times New Roman" pitchFamily="18" charset="0"/>
              </a:rPr>
              <a:t>Design of the truss’s members</a:t>
            </a:r>
          </a:p>
          <a:p>
            <a:pPr>
              <a:buFont typeface="Wingdings" pitchFamily="2" charset="2"/>
              <a:buChar char="Ø"/>
            </a:pPr>
            <a:r>
              <a:rPr lang="en-US" sz="6200" dirty="0" smtClean="0">
                <a:latin typeface="Times New Roman" pitchFamily="18" charset="0"/>
                <a:cs typeface="Times New Roman" pitchFamily="18" charset="0"/>
              </a:rPr>
              <a:t>Manual Verification of Compression Members:</a:t>
            </a:r>
          </a:p>
          <a:p>
            <a:pPr>
              <a:buFontTx/>
              <a:buChar char="-"/>
            </a:pPr>
            <a:r>
              <a:rPr lang="en-US" sz="6200" dirty="0" smtClean="0">
                <a:latin typeface="Times New Roman" pitchFamily="18" charset="0"/>
                <a:cs typeface="Times New Roman" pitchFamily="18" charset="0"/>
              </a:rPr>
              <a:t>Internal Chord Design Group</a:t>
            </a:r>
          </a:p>
          <a:p>
            <a:pPr>
              <a:buNone/>
            </a:pPr>
            <a:r>
              <a:rPr lang="en-US" sz="6200" dirty="0" smtClean="0">
                <a:solidFill>
                  <a:srgbClr val="FF0000"/>
                </a:solidFill>
                <a:latin typeface="Times New Roman" pitchFamily="18" charset="0"/>
                <a:cs typeface="Times New Roman" pitchFamily="18" charset="0"/>
              </a:rPr>
              <a:t>Take member GK</a:t>
            </a: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89</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54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429000"/>
            <a:ext cx="1600201" cy="353891"/>
          </a:xfrm>
          <a:prstGeom prst="rect">
            <a:avLst/>
          </a:prstGeom>
          <a:noFill/>
        </p:spPr>
      </p:pic>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547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3962400"/>
            <a:ext cx="3230880" cy="609600"/>
          </a:xfrm>
          <a:prstGeom prst="rect">
            <a:avLst/>
          </a:prstGeom>
          <a:noFill/>
        </p:spPr>
      </p:pic>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547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3400" y="4724400"/>
            <a:ext cx="5201478" cy="381000"/>
          </a:xfrm>
          <a:prstGeom prst="rect">
            <a:avLst/>
          </a:prstGeom>
          <a:noFill/>
        </p:spPr>
      </p:pic>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5479"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33400" y="5257800"/>
            <a:ext cx="1752600" cy="394730"/>
          </a:xfrm>
          <a:prstGeom prst="rect">
            <a:avLst/>
          </a:prstGeom>
          <a:noFill/>
        </p:spPr>
      </p:pic>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5481"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33400" y="5715000"/>
            <a:ext cx="5318760" cy="609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Introduction</a:t>
            </a:r>
            <a:endParaRPr lang="en-US" dirty="0"/>
          </a:p>
        </p:txBody>
      </p:sp>
      <p:sp>
        <p:nvSpPr>
          <p:cNvPr id="5" name="Content Placeholder 4"/>
          <p:cNvSpPr>
            <a:spLocks noGrp="1"/>
          </p:cNvSpPr>
          <p:nvPr>
            <p:ph idx="1"/>
          </p:nvPr>
        </p:nvSpPr>
        <p:spPr/>
        <p:txBody>
          <a:bodyPr/>
          <a:lstStyle/>
          <a:p>
            <a:r>
              <a:rPr lang="en-US" dirty="0" smtClean="0"/>
              <a:t>Loads</a:t>
            </a:r>
          </a:p>
          <a:p>
            <a:pPr>
              <a:buNone/>
            </a:pPr>
            <a:endParaRPr lang="en-US" dirty="0" smtClean="0"/>
          </a:p>
          <a:p>
            <a:pPr>
              <a:buNone/>
            </a:pPr>
            <a:r>
              <a:rPr lang="en-US" sz="2400" dirty="0" smtClean="0">
                <a:latin typeface="Times New Roman" pitchFamily="18" charset="0"/>
                <a:cs typeface="Times New Roman" pitchFamily="18" charset="0"/>
              </a:rPr>
              <a:t>The design was performed considering gravity loads which include both, dead and live loads.</a:t>
            </a:r>
          </a:p>
          <a:p>
            <a:pPr>
              <a:buFont typeface="Arial" pitchFamily="34" charset="0"/>
              <a:buChar char="•"/>
            </a:pPr>
            <a:r>
              <a:rPr lang="en-US" sz="2400" dirty="0" smtClean="0">
                <a:latin typeface="Times New Roman" pitchFamily="18" charset="0"/>
                <a:cs typeface="Times New Roman" pitchFamily="18" charset="0"/>
              </a:rPr>
              <a:t>Dead loads associated with the weight of structure itself.</a:t>
            </a:r>
          </a:p>
          <a:p>
            <a:pPr>
              <a:buFont typeface="Arial" pitchFamily="34" charset="0"/>
              <a:buChar char="•"/>
            </a:pPr>
            <a:r>
              <a:rPr lang="en-US" sz="2400" dirty="0" smtClean="0">
                <a:latin typeface="Times New Roman" pitchFamily="18" charset="0"/>
                <a:cs typeface="Times New Roman" pitchFamily="18" charset="0"/>
              </a:rPr>
              <a:t>Live loads is pre-determined by the IBC code with value of 3 KN/m</a:t>
            </a:r>
            <a:r>
              <a:rPr lang="en-US" sz="2400" dirty="0" smtClean="0">
                <a:latin typeface="Times New Roman"/>
                <a:cs typeface="Times New Roman"/>
              </a:rPr>
              <a:t>²</a:t>
            </a:r>
            <a:r>
              <a:rPr lang="en-US" sz="2400" dirty="0" smtClean="0">
                <a:latin typeface="Times New Roman" pitchFamily="18" charset="0"/>
                <a:cs typeface="Times New Roman" pitchFamily="18" charset="0"/>
              </a:rPr>
              <a:t>.</a:t>
            </a:r>
          </a:p>
          <a:p>
            <a:pPr>
              <a:buFont typeface="Arial" pitchFamily="34" charset="0"/>
              <a:buChar char="•"/>
            </a:pPr>
            <a:r>
              <a:rPr lang="en-US" sz="2400" dirty="0" smtClean="0">
                <a:latin typeface="Times New Roman" pitchFamily="18" charset="0"/>
                <a:cs typeface="Times New Roman" pitchFamily="18" charset="0"/>
              </a:rPr>
              <a:t>The loads assigned to the roof will mentioned later.</a:t>
            </a:r>
          </a:p>
          <a:p>
            <a:pPr>
              <a:buNone/>
            </a:pPr>
            <a:endParaRPr lang="en-US" sz="2400" dirty="0" smtClean="0">
              <a:latin typeface="Times New Roman" pitchFamily="18" charset="0"/>
              <a:cs typeface="Times New Roman" pitchFamily="18" charset="0"/>
            </a:endParaRPr>
          </a:p>
          <a:p>
            <a:pPr>
              <a:buNone/>
            </a:pPr>
            <a:endParaRPr lang="en-US" dirty="0"/>
          </a:p>
        </p:txBody>
      </p:sp>
      <p:sp>
        <p:nvSpPr>
          <p:cNvPr id="6" name="Slide Number Placeholder 5"/>
          <p:cNvSpPr>
            <a:spLocks noGrp="1"/>
          </p:cNvSpPr>
          <p:nvPr>
            <p:ph type="sldNum" sz="quarter" idx="12"/>
          </p:nvPr>
        </p:nvSpPr>
        <p:spPr/>
        <p:txBody>
          <a:bodyPr/>
          <a:lstStyle/>
          <a:p>
            <a:fld id="{0C0D3EF5-2F12-40ED-A3D7-FEAA5213ECC2}" type="slidenum">
              <a:rPr lang="en-US" smtClean="0"/>
              <a:pPr/>
              <a:t>9</a:t>
            </a:fld>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32500" lnSpcReduction="20000"/>
          </a:bodyPr>
          <a:lstStyle/>
          <a:p>
            <a:r>
              <a:rPr lang="en-US" sz="6200" dirty="0" smtClean="0">
                <a:latin typeface="Times New Roman" pitchFamily="18" charset="0"/>
                <a:cs typeface="Times New Roman" pitchFamily="18" charset="0"/>
              </a:rPr>
              <a:t>Design of the truss’s members</a:t>
            </a:r>
          </a:p>
          <a:p>
            <a:pPr>
              <a:buFont typeface="Wingdings" pitchFamily="2" charset="2"/>
              <a:buChar char="Ø"/>
            </a:pPr>
            <a:r>
              <a:rPr lang="en-US" sz="6200" dirty="0" smtClean="0">
                <a:latin typeface="Times New Roman" pitchFamily="18" charset="0"/>
                <a:cs typeface="Times New Roman" pitchFamily="18" charset="0"/>
              </a:rPr>
              <a:t>Manual Verification of Compression Members:</a:t>
            </a:r>
          </a:p>
          <a:p>
            <a:pPr>
              <a:buFontTx/>
              <a:buChar char="-"/>
            </a:pPr>
            <a:r>
              <a:rPr lang="en-US" sz="6200" dirty="0" smtClean="0">
                <a:latin typeface="Times New Roman" pitchFamily="18" charset="0"/>
                <a:cs typeface="Times New Roman" pitchFamily="18" charset="0"/>
              </a:rPr>
              <a:t>Upper Chord Design Group</a:t>
            </a:r>
          </a:p>
          <a:p>
            <a:pPr>
              <a:buNone/>
            </a:pPr>
            <a:r>
              <a:rPr lang="en-US" sz="5100" dirty="0" smtClean="0">
                <a:solidFill>
                  <a:srgbClr val="FF0000"/>
                </a:solidFill>
                <a:latin typeface="Times New Roman" pitchFamily="18" charset="0"/>
                <a:cs typeface="Times New Roman" pitchFamily="18" charset="0"/>
              </a:rPr>
              <a:t>Take member CD</a:t>
            </a:r>
          </a:p>
          <a:p>
            <a:pPr>
              <a:buNone/>
            </a:pPr>
            <a:endParaRPr lang="en-US" sz="5100" dirty="0" smtClean="0">
              <a:solidFill>
                <a:srgbClr val="FF0000"/>
              </a:solidFill>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64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505200"/>
            <a:ext cx="1871870" cy="381000"/>
          </a:xfrm>
          <a:prstGeom prst="rect">
            <a:avLst/>
          </a:prstGeom>
          <a:noFill/>
        </p:spPr>
      </p:pic>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649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4038600"/>
            <a:ext cx="3230880" cy="609600"/>
          </a:xfrm>
          <a:prstGeom prst="rect">
            <a:avLst/>
          </a:prstGeom>
          <a:noFill/>
        </p:spPr>
      </p:pic>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65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724400"/>
            <a:ext cx="5201478" cy="381000"/>
          </a:xfrm>
          <a:prstGeom prst="rect">
            <a:avLst/>
          </a:prstGeom>
          <a:noFill/>
        </p:spPr>
      </p:pic>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650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9600" y="5257800"/>
            <a:ext cx="1828800" cy="411892"/>
          </a:xfrm>
          <a:prstGeom prst="rect">
            <a:avLst/>
          </a:prstGeom>
          <a:noFill/>
        </p:spPr>
      </p:pic>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6505"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33400" y="5791200"/>
            <a:ext cx="5852160" cy="609600"/>
          </a:xfrm>
          <a:prstGeom prst="rect">
            <a:avLst/>
          </a:prstGeom>
          <a:noFill/>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32500" lnSpcReduction="20000"/>
          </a:bodyPr>
          <a:lstStyle/>
          <a:p>
            <a:r>
              <a:rPr lang="en-US" sz="6200" dirty="0" smtClean="0">
                <a:latin typeface="Times New Roman" pitchFamily="18" charset="0"/>
                <a:cs typeface="Times New Roman" pitchFamily="18" charset="0"/>
              </a:rPr>
              <a:t>Design of the truss’s members</a:t>
            </a:r>
          </a:p>
          <a:p>
            <a:pPr>
              <a:buFont typeface="Wingdings" pitchFamily="2" charset="2"/>
              <a:buChar char="Ø"/>
            </a:pPr>
            <a:r>
              <a:rPr lang="en-US" sz="5100" dirty="0" smtClean="0">
                <a:latin typeface="Times New Roman" pitchFamily="18" charset="0"/>
                <a:cs typeface="Times New Roman" pitchFamily="18" charset="0"/>
              </a:rPr>
              <a:t>Check Local Buckling</a:t>
            </a:r>
          </a:p>
          <a:p>
            <a:pPr>
              <a:buFontTx/>
              <a:buChar char="-"/>
            </a:pPr>
            <a:r>
              <a:rPr lang="en-US" sz="5100" dirty="0" smtClean="0">
                <a:latin typeface="Times New Roman" pitchFamily="18" charset="0"/>
                <a:cs typeface="Times New Roman" pitchFamily="18" charset="0"/>
              </a:rPr>
              <a:t>For Upper Chord Design Group</a:t>
            </a: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r>
              <a:rPr lang="en-US" sz="7400" dirty="0" smtClean="0">
                <a:latin typeface="Times New Roman" pitchFamily="18" charset="0"/>
                <a:cs typeface="Times New Roman" pitchFamily="18" charset="0"/>
              </a:rPr>
              <a:t>For </a:t>
            </a:r>
            <a:r>
              <a:rPr lang="en-US" sz="7400" dirty="0" smtClean="0">
                <a:latin typeface="Times New Roman" pitchFamily="18" charset="0"/>
                <a:cs typeface="Times New Roman" pitchFamily="18" charset="0"/>
              </a:rPr>
              <a:t>circular hollow sections that have uniform compression, must not exceed </a:t>
            </a:r>
          </a:p>
          <a:p>
            <a:pPr>
              <a:buNone/>
            </a:pPr>
            <a:endParaRPr lang="en-US" sz="3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91</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3124200"/>
            <a:ext cx="3710609" cy="381000"/>
          </a:xfrm>
          <a:prstGeom prst="rect">
            <a:avLst/>
          </a:prstGeom>
          <a:noFill/>
        </p:spPr>
      </p:pic>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581400"/>
            <a:ext cx="3379304" cy="381000"/>
          </a:xfrm>
          <a:prstGeom prst="rect">
            <a:avLst/>
          </a:prstGeom>
          <a:noFill/>
        </p:spPr>
      </p:pic>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6"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3962400"/>
            <a:ext cx="1752600" cy="589110"/>
          </a:xfrm>
          <a:prstGeom prst="rect">
            <a:avLst/>
          </a:prstGeom>
          <a:noFill/>
        </p:spPr>
      </p:pic>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8" name="Picture 8"/>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077200" y="4572000"/>
            <a:ext cx="304800" cy="467360"/>
          </a:xfrm>
          <a:prstGeom prst="rect">
            <a:avLst/>
          </a:prstGeom>
          <a:noFill/>
        </p:spPr>
      </p:pic>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30"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62000" y="5486400"/>
            <a:ext cx="5066453" cy="609600"/>
          </a:xfrm>
          <a:prstGeom prst="rect">
            <a:avLst/>
          </a:prstGeom>
          <a:noFill/>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32500" lnSpcReduction="20000"/>
          </a:bodyPr>
          <a:lstStyle/>
          <a:p>
            <a:r>
              <a:rPr lang="en-US" sz="6200" dirty="0" smtClean="0">
                <a:latin typeface="Times New Roman" pitchFamily="18" charset="0"/>
                <a:cs typeface="Times New Roman" pitchFamily="18" charset="0"/>
              </a:rPr>
              <a:t>Design of the truss’s members</a:t>
            </a:r>
          </a:p>
          <a:p>
            <a:pPr>
              <a:buFont typeface="Wingdings" pitchFamily="2" charset="2"/>
              <a:buChar char="Ø"/>
            </a:pPr>
            <a:r>
              <a:rPr lang="en-US" sz="5100" dirty="0" smtClean="0">
                <a:latin typeface="Times New Roman" pitchFamily="18" charset="0"/>
                <a:cs typeface="Times New Roman" pitchFamily="18" charset="0"/>
              </a:rPr>
              <a:t>Check Local Buckling</a:t>
            </a:r>
          </a:p>
          <a:p>
            <a:pPr>
              <a:buFontTx/>
              <a:buChar char="-"/>
            </a:pPr>
            <a:r>
              <a:rPr lang="en-US" sz="5100" dirty="0" smtClean="0">
                <a:latin typeface="Times New Roman" pitchFamily="18" charset="0"/>
                <a:cs typeface="Times New Roman" pitchFamily="18" charset="0"/>
              </a:rPr>
              <a:t>For Internal Chord Design Group</a:t>
            </a: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92</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854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352800"/>
            <a:ext cx="4572000" cy="429209"/>
          </a:xfrm>
          <a:prstGeom prst="rect">
            <a:avLst/>
          </a:prstGeom>
          <a:noFill/>
        </p:spPr>
      </p:pic>
      <p:sp>
        <p:nvSpPr>
          <p:cNvPr id="1085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85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886200"/>
            <a:ext cx="3581401" cy="403786"/>
          </a:xfrm>
          <a:prstGeom prst="rect">
            <a:avLst/>
          </a:prstGeom>
          <a:noFill/>
        </p:spPr>
      </p:pic>
      <p:sp>
        <p:nvSpPr>
          <p:cNvPr id="1085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854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419600"/>
            <a:ext cx="3547110" cy="533400"/>
          </a:xfrm>
          <a:prstGeom prst="rect">
            <a:avLst/>
          </a:prstGeom>
          <a:noFill/>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25000" lnSpcReduction="20000"/>
          </a:bodyPr>
          <a:lstStyle/>
          <a:p>
            <a:r>
              <a:rPr lang="en-US" sz="9600" dirty="0" smtClean="0">
                <a:latin typeface="Times New Roman" pitchFamily="18" charset="0"/>
                <a:cs typeface="Times New Roman" pitchFamily="18" charset="0"/>
              </a:rPr>
              <a:t>Design of the truss’s members</a:t>
            </a:r>
          </a:p>
          <a:p>
            <a:pPr>
              <a:buFont typeface="Wingdings" pitchFamily="2" charset="2"/>
              <a:buChar char="Ø"/>
            </a:pPr>
            <a:r>
              <a:rPr lang="en-US" sz="9600" dirty="0" smtClean="0">
                <a:latin typeface="Times New Roman" pitchFamily="18" charset="0"/>
                <a:cs typeface="Times New Roman" pitchFamily="18" charset="0"/>
              </a:rPr>
              <a:t>Check Zero Force Members</a:t>
            </a:r>
          </a:p>
          <a:p>
            <a:pPr>
              <a:buNone/>
            </a:pPr>
            <a:r>
              <a:rPr lang="en-US" sz="9600" dirty="0" smtClean="0">
                <a:latin typeface="Times New Roman" pitchFamily="18" charset="0"/>
                <a:cs typeface="Times New Roman" pitchFamily="18" charset="0"/>
              </a:rPr>
              <a:t>Since all zero force members have the same section, we have to check the longest one.</a:t>
            </a:r>
          </a:p>
          <a:p>
            <a:pPr>
              <a:buNone/>
            </a:pPr>
            <a:r>
              <a:rPr lang="en-US" sz="9600" dirty="0" smtClean="0">
                <a:latin typeface="Times New Roman" pitchFamily="18" charset="0"/>
                <a:cs typeface="Times New Roman" pitchFamily="18" charset="0"/>
              </a:rPr>
              <a:t>Take member RQ as an example:</a:t>
            </a: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93</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95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95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4267200"/>
            <a:ext cx="4236720" cy="609600"/>
          </a:xfrm>
          <a:prstGeom prst="rect">
            <a:avLst/>
          </a:prstGeom>
          <a:noFill/>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25000" lnSpcReduction="20000"/>
          </a:bodyPr>
          <a:lstStyle/>
          <a:p>
            <a:r>
              <a:rPr lang="en-US" sz="9600" dirty="0" smtClean="0">
                <a:latin typeface="Times New Roman" pitchFamily="18" charset="0"/>
                <a:cs typeface="Times New Roman" pitchFamily="18" charset="0"/>
              </a:rPr>
              <a:t>Design of Connections</a:t>
            </a:r>
          </a:p>
          <a:p>
            <a:pPr>
              <a:buNone/>
            </a:pPr>
            <a:endParaRPr lang="en-US" sz="9600" dirty="0" smtClean="0">
              <a:latin typeface="Times New Roman" pitchFamily="18" charset="0"/>
              <a:cs typeface="Times New Roman" pitchFamily="18" charset="0"/>
            </a:endParaRPr>
          </a:p>
          <a:p>
            <a:pPr>
              <a:buFontTx/>
              <a:buChar char="-"/>
            </a:pPr>
            <a:r>
              <a:rPr lang="en-US" sz="8000" dirty="0" smtClean="0">
                <a:latin typeface="Times New Roman" pitchFamily="18" charset="0"/>
                <a:cs typeface="Times New Roman" pitchFamily="18" charset="0"/>
              </a:rPr>
              <a:t>E70xx weld is used Fu = 482 </a:t>
            </a:r>
            <a:r>
              <a:rPr lang="en-US" sz="8000" dirty="0" err="1" smtClean="0">
                <a:latin typeface="Times New Roman" pitchFamily="18" charset="0"/>
                <a:cs typeface="Times New Roman" pitchFamily="18" charset="0"/>
              </a:rPr>
              <a:t>Mpa</a:t>
            </a:r>
            <a:r>
              <a:rPr lang="en-US" sz="8000" dirty="0" smtClean="0">
                <a:latin typeface="Times New Roman" pitchFamily="18" charset="0"/>
                <a:cs typeface="Times New Roman" pitchFamily="18" charset="0"/>
              </a:rPr>
              <a:t>.</a:t>
            </a:r>
          </a:p>
          <a:p>
            <a:pPr>
              <a:buFontTx/>
              <a:buChar char="-"/>
            </a:pPr>
            <a:r>
              <a:rPr lang="en-US" sz="8000" dirty="0" smtClean="0">
                <a:latin typeface="Times New Roman" pitchFamily="18" charset="0"/>
                <a:cs typeface="Times New Roman" pitchFamily="18" charset="0"/>
              </a:rPr>
              <a:t>Partial weld is used for all connections.</a:t>
            </a:r>
          </a:p>
          <a:p>
            <a:pPr>
              <a:buFontTx/>
              <a:buChar char="-"/>
            </a:pPr>
            <a:endParaRPr lang="en-US" sz="8000" dirty="0" smtClean="0">
              <a:latin typeface="Times New Roman" pitchFamily="18" charset="0"/>
              <a:cs typeface="Times New Roman" pitchFamily="18" charset="0"/>
            </a:endParaRPr>
          </a:p>
          <a:p>
            <a:pPr>
              <a:buNone/>
            </a:pPr>
            <a:r>
              <a:rPr lang="en-US" sz="8000" dirty="0" smtClean="0">
                <a:latin typeface="Times New Roman" pitchFamily="18" charset="0"/>
                <a:cs typeface="Times New Roman" pitchFamily="18" charset="0"/>
              </a:rPr>
              <a:t>The results of the design process are shown in table 13 page 41. here a sample calculation of weld size was illustrated below:</a:t>
            </a:r>
          </a:p>
          <a:p>
            <a:pPr>
              <a:buNone/>
            </a:pPr>
            <a:r>
              <a:rPr lang="en-US" sz="8000" dirty="0" smtClean="0">
                <a:solidFill>
                  <a:srgbClr val="FF0000"/>
                </a:solidFill>
                <a:latin typeface="Times New Roman" pitchFamily="18" charset="0"/>
                <a:cs typeface="Times New Roman" pitchFamily="18" charset="0"/>
              </a:rPr>
              <a:t>Take Connection B</a:t>
            </a:r>
          </a:p>
          <a:p>
            <a:pPr>
              <a:buNone/>
            </a:pPr>
            <a:endParaRPr lang="en-US" sz="80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94</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95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05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4724400"/>
            <a:ext cx="1871870" cy="381000"/>
          </a:xfrm>
          <a:prstGeom prst="rect">
            <a:avLst/>
          </a:prstGeom>
          <a:noFill/>
        </p:spPr>
      </p:pic>
      <p:sp>
        <p:nvSpPr>
          <p:cNvPr id="1105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059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5181600"/>
            <a:ext cx="990600" cy="361648"/>
          </a:xfrm>
          <a:prstGeom prst="rect">
            <a:avLst/>
          </a:prstGeom>
          <a:noFill/>
        </p:spPr>
      </p:pic>
      <p:sp>
        <p:nvSpPr>
          <p:cNvPr id="1105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059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5562600"/>
            <a:ext cx="4648200" cy="491007"/>
          </a:xfrm>
          <a:prstGeom prst="rect">
            <a:avLst/>
          </a:prstGeom>
          <a:noFill/>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25000" lnSpcReduction="20000"/>
          </a:bodyPr>
          <a:lstStyle/>
          <a:p>
            <a:r>
              <a:rPr lang="en-US" sz="9600" dirty="0" smtClean="0">
                <a:latin typeface="Times New Roman" pitchFamily="18" charset="0"/>
                <a:cs typeface="Times New Roman" pitchFamily="18" charset="0"/>
              </a:rPr>
              <a:t>Design of Connections</a:t>
            </a:r>
          </a:p>
          <a:p>
            <a:pPr>
              <a:buNone/>
            </a:pPr>
            <a:endParaRPr lang="en-US" sz="9600" dirty="0" smtClean="0">
              <a:latin typeface="Times New Roman" pitchFamily="18" charset="0"/>
              <a:cs typeface="Times New Roman" pitchFamily="18" charset="0"/>
            </a:endParaRPr>
          </a:p>
          <a:p>
            <a:pPr>
              <a:buFontTx/>
              <a:buChar char="-"/>
            </a:pPr>
            <a:endParaRPr lang="en-US" sz="8000" dirty="0" smtClean="0">
              <a:latin typeface="Times New Roman" pitchFamily="18" charset="0"/>
              <a:cs typeface="Times New Roman" pitchFamily="18" charset="0"/>
            </a:endParaRPr>
          </a:p>
          <a:p>
            <a:pPr>
              <a:buNone/>
            </a:pPr>
            <a:endParaRPr lang="en-US" sz="80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95</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95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16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 y="2743200"/>
            <a:ext cx="914400" cy="333828"/>
          </a:xfrm>
          <a:prstGeom prst="rect">
            <a:avLst/>
          </a:prstGeom>
          <a:noFill/>
        </p:spPr>
      </p:pic>
      <p:sp>
        <p:nvSpPr>
          <p:cNvPr id="1116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161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3124200"/>
            <a:ext cx="7284720" cy="457200"/>
          </a:xfrm>
          <a:prstGeom prst="rect">
            <a:avLst/>
          </a:prstGeom>
          <a:noFill/>
        </p:spPr>
      </p:pic>
      <p:sp>
        <p:nvSpPr>
          <p:cNvPr id="11162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162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3810000"/>
            <a:ext cx="4240696" cy="381000"/>
          </a:xfrm>
          <a:prstGeom prst="rect">
            <a:avLst/>
          </a:prstGeom>
          <a:noFill/>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Steel Structure</a:t>
            </a:r>
            <a:endParaRPr lang="en-US" dirty="0"/>
          </a:p>
        </p:txBody>
      </p:sp>
      <p:sp>
        <p:nvSpPr>
          <p:cNvPr id="3" name="Content Placeholder 2"/>
          <p:cNvSpPr>
            <a:spLocks noGrp="1"/>
          </p:cNvSpPr>
          <p:nvPr>
            <p:ph idx="1"/>
          </p:nvPr>
        </p:nvSpPr>
        <p:spPr/>
        <p:txBody>
          <a:bodyPr>
            <a:normAutofit fontScale="25000" lnSpcReduction="20000"/>
          </a:bodyPr>
          <a:lstStyle/>
          <a:p>
            <a:r>
              <a:rPr lang="en-US" sz="9600" dirty="0" smtClean="0">
                <a:latin typeface="Times New Roman" pitchFamily="18" charset="0"/>
                <a:cs typeface="Times New Roman" pitchFamily="18" charset="0"/>
              </a:rPr>
              <a:t>3D Model</a:t>
            </a:r>
          </a:p>
          <a:p>
            <a:pPr>
              <a:buNone/>
            </a:pPr>
            <a:endParaRPr lang="en-US" sz="9600" dirty="0" smtClean="0">
              <a:latin typeface="Times New Roman" pitchFamily="18" charset="0"/>
              <a:cs typeface="Times New Roman" pitchFamily="18" charset="0"/>
            </a:endParaRPr>
          </a:p>
          <a:p>
            <a:pPr>
              <a:buFontTx/>
              <a:buChar char="-"/>
            </a:pPr>
            <a:endParaRPr lang="en-US" sz="8000" dirty="0" smtClean="0">
              <a:latin typeface="Times New Roman" pitchFamily="18" charset="0"/>
              <a:cs typeface="Times New Roman" pitchFamily="18" charset="0"/>
            </a:endParaRPr>
          </a:p>
          <a:p>
            <a:pPr>
              <a:buNone/>
            </a:pPr>
            <a:endParaRPr lang="en-US" sz="80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C0D3EF5-2F12-40ED-A3D7-FEAA5213ECC2}" type="slidenum">
              <a:rPr lang="en-US" smtClean="0"/>
              <a:pPr/>
              <a:t>96</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95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2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9" name="Picture 168" descr="Untitled.png"/>
          <p:cNvPicPr/>
          <p:nvPr/>
        </p:nvPicPr>
        <p:blipFill>
          <a:blip r:embed="rId2"/>
          <a:stretch>
            <a:fillRect/>
          </a:stretch>
        </p:blipFill>
        <p:spPr>
          <a:xfrm>
            <a:off x="1219200" y="2667000"/>
            <a:ext cx="6934200" cy="3733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0D3EF5-2F12-40ED-A3D7-FEAA5213ECC2}" type="slidenum">
              <a:rPr lang="en-US" smtClean="0"/>
              <a:pPr/>
              <a:t>97</a:t>
            </a:fld>
            <a:endParaRPr lang="en-US"/>
          </a:p>
        </p:txBody>
      </p:sp>
      <p:sp>
        <p:nvSpPr>
          <p:cNvPr id="3" name="Content Placeholder 2"/>
          <p:cNvSpPr>
            <a:spLocks noGrp="1"/>
          </p:cNvSpPr>
          <p:nvPr>
            <p:ph idx="4294967295"/>
          </p:nvPr>
        </p:nvSpPr>
        <p:spPr>
          <a:xfrm>
            <a:off x="0" y="2249488"/>
            <a:ext cx="8229600" cy="4324350"/>
          </a:xfrm>
        </p:spPr>
        <p:txBody>
          <a:bodyPr>
            <a:normAutofit fontScale="25000" lnSpcReduction="20000"/>
          </a:bodyPr>
          <a:lstStyle/>
          <a:p>
            <a:pPr>
              <a:buNone/>
            </a:pPr>
            <a:endParaRPr lang="en-US" sz="9600" dirty="0" smtClean="0">
              <a:latin typeface="Times New Roman" pitchFamily="18" charset="0"/>
              <a:cs typeface="Times New Roman" pitchFamily="18" charset="0"/>
            </a:endParaRPr>
          </a:p>
          <a:p>
            <a:pPr>
              <a:buFontTx/>
              <a:buChar char="-"/>
            </a:pPr>
            <a:endParaRPr lang="en-US" sz="8000" dirty="0" smtClean="0">
              <a:latin typeface="Times New Roman" pitchFamily="18" charset="0"/>
              <a:cs typeface="Times New Roman" pitchFamily="18" charset="0"/>
            </a:endParaRPr>
          </a:p>
          <a:p>
            <a:pPr>
              <a:buNone/>
            </a:pPr>
            <a:endParaRPr lang="en-US" sz="80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51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endParaRPr lang="en-US" sz="3800"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 </a:t>
            </a:r>
          </a:p>
          <a:p>
            <a:pPr algn="just">
              <a:buNone/>
            </a:pPr>
            <a:endParaRPr lang="en-US" sz="2600" dirty="0" smtClean="0">
              <a:latin typeface="Times New Roman" pitchFamily="18" charset="0"/>
              <a:cs typeface="Times New Roman" pitchFamily="18" charset="0"/>
            </a:endParaRPr>
          </a:p>
          <a:p>
            <a:pPr>
              <a:buNone/>
            </a:pPr>
            <a:endParaRPr lang="en-US" sz="74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just">
              <a:buNone/>
            </a:pPr>
            <a:endParaRPr lang="en-US" sz="2400" i="1" dirty="0" smtClean="0">
              <a:latin typeface="Times New Roman" pitchFamily="18" charset="0"/>
              <a:cs typeface="Times New Roman" pitchFamily="18" charset="0"/>
            </a:endParaRPr>
          </a:p>
          <a:p>
            <a:pPr>
              <a:buNone/>
            </a:pPr>
            <a:endParaRPr lang="en-US" sz="2400" dirty="0" smtClean="0">
              <a:latin typeface="Times New Roman"/>
              <a:cs typeface="Times New Roman"/>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2" name="Rectangle 3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4"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96"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9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9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04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5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68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50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60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01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42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933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3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4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5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5" name="Rectangle 5"/>
          <p:cNvSpPr>
            <a:spLocks noChangeArrowheads="1"/>
          </p:cNvSpPr>
          <p:nvPr/>
        </p:nvSpPr>
        <p:spPr bwMode="auto">
          <a:xfrm>
            <a:off x="45720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85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95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59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162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7" name="Content Placeholder 38" descr="thank_you_pinned-999px.png"/>
          <p:cNvPicPr>
            <a:picLocks noChangeAspect="1"/>
          </p:cNvPicPr>
          <p:nvPr/>
        </p:nvPicPr>
        <p:blipFill>
          <a:blip r:embed="rId2"/>
          <a:stretch>
            <a:fillRect/>
          </a:stretch>
        </p:blipFill>
        <p:spPr>
          <a:xfrm>
            <a:off x="2057400" y="1219200"/>
            <a:ext cx="5029200" cy="50292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1362</TotalTime>
  <Words>2022</Words>
  <Application>Microsoft Office PowerPoint</Application>
  <PresentationFormat>On-screen Show (4:3)</PresentationFormat>
  <Paragraphs>1775</Paragraphs>
  <Slides>97</Slides>
  <Notes>0</Notes>
  <HiddenSlides>0</HiddenSlides>
  <MMClips>0</MMClips>
  <ScaleCrop>false</ScaleCrop>
  <HeadingPairs>
    <vt:vector size="4" baseType="variant">
      <vt:variant>
        <vt:lpstr>Theme</vt:lpstr>
      </vt:variant>
      <vt:variant>
        <vt:i4>1</vt:i4>
      </vt:variant>
      <vt:variant>
        <vt:lpstr>Slide Titles</vt:lpstr>
      </vt:variant>
      <vt:variant>
        <vt:i4>97</vt:i4>
      </vt:variant>
    </vt:vector>
  </HeadingPairs>
  <TitlesOfParts>
    <vt:vector size="98" baseType="lpstr">
      <vt:lpstr>Urban</vt:lpstr>
      <vt:lpstr>Tulkarem Multipurpose Sport Hall</vt:lpstr>
      <vt:lpstr>Contents</vt:lpstr>
      <vt:lpstr>Chapter 1: Introduction</vt:lpstr>
      <vt:lpstr>Chapter 1: Introduction</vt:lpstr>
      <vt:lpstr>Chapter 1: Introduction</vt:lpstr>
      <vt:lpstr>Chapter 1: Introduction</vt:lpstr>
      <vt:lpstr>Chapter 1: Introduction</vt:lpstr>
      <vt:lpstr>Chapter 1: Introduction</vt:lpstr>
      <vt:lpstr>Chapter 1: Introduction</vt:lpstr>
      <vt:lpstr>Chapter 1: Introduction</vt:lpstr>
      <vt:lpstr>Chapter 1: Introduction</vt:lpstr>
      <vt:lpstr>Chapter 1: Introduction</vt:lpstr>
      <vt:lpstr>Chapter 1: Introduction</vt:lpstr>
      <vt:lpstr>Chapter 2: Concrete Elements Design</vt:lpstr>
      <vt:lpstr>Design of Concrete Slabs</vt:lpstr>
      <vt:lpstr>Design of Concrete Slabs</vt:lpstr>
      <vt:lpstr>Design of Concrete Slabs</vt:lpstr>
      <vt:lpstr>Design of Concrete Slabs</vt:lpstr>
      <vt:lpstr>Design of Concrete Slabs</vt:lpstr>
      <vt:lpstr>Design of Concrete Slabs</vt:lpstr>
      <vt:lpstr>Chapter 2: Concrete Elements Design</vt:lpstr>
      <vt:lpstr>Design of Beams</vt:lpstr>
      <vt:lpstr>Design of Beams</vt:lpstr>
      <vt:lpstr>Design of Beams</vt:lpstr>
      <vt:lpstr>Design of Beams</vt:lpstr>
      <vt:lpstr>Design of Beams</vt:lpstr>
      <vt:lpstr>Design of Beams</vt:lpstr>
      <vt:lpstr>Design of Beams</vt:lpstr>
      <vt:lpstr>Design of Beams</vt:lpstr>
      <vt:lpstr>Design of Beams</vt:lpstr>
      <vt:lpstr>Design of Beams</vt:lpstr>
      <vt:lpstr>Chapter 2: Concrete Elements Design</vt:lpstr>
      <vt:lpstr>Design of Columns</vt:lpstr>
      <vt:lpstr>Design of Columns</vt:lpstr>
      <vt:lpstr>Design of Columns</vt:lpstr>
      <vt:lpstr>Chapter 2: Concrete Elements Design</vt:lpstr>
      <vt:lpstr>Design of Columns</vt:lpstr>
      <vt:lpstr>Design of Columns</vt:lpstr>
      <vt:lpstr>Design of Columns</vt:lpstr>
      <vt:lpstr>Chapter 2: Concrete Elements Design</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Slide 54</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Chapter 3: Steel Structure Design</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Design of Steel Structure</vt:lpstr>
      <vt:lpstr>Slide 97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Tulkarem Multipurpose Sport Hall</dc:title>
  <dc:creator>mt2x</dc:creator>
  <cp:lastModifiedBy>mt2x</cp:lastModifiedBy>
  <cp:revision>151</cp:revision>
  <dcterms:created xsi:type="dcterms:W3CDTF">2013-05-18T12:07:34Z</dcterms:created>
  <dcterms:modified xsi:type="dcterms:W3CDTF">2013-05-20T07:19:42Z</dcterms:modified>
</cp:coreProperties>
</file>