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6858000" cx="12192000"/>
  <p:notesSz cx="6858000" cy="9144000"/>
  <p:embeddedFontLst>
    <p:embeddedFont>
      <p:font typeface="Jacques Francois Shadow"/>
      <p:regular r:id="rId25"/>
    </p:embeddedFont>
    <p:embeddedFont>
      <p:font typeface="Architects Daughter"/>
      <p:regular r:id="rId26"/>
    </p:embeddedFont>
    <p:embeddedFont>
      <p:font typeface="Century Gothic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1" roundtripDataSignature="AMtx7mjbhSS3OpoIfIBfVw9Mhu1d8zLg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ArchitectsDaughter-regular.fntdata"/><Relationship Id="rId25" Type="http://schemas.openxmlformats.org/officeDocument/2006/relationships/font" Target="fonts/JacquesFrancoisShadow-regular.fntdata"/><Relationship Id="rId28" Type="http://schemas.openxmlformats.org/officeDocument/2006/relationships/font" Target="fonts/CenturyGothic-bold.fntdata"/><Relationship Id="rId27" Type="http://schemas.openxmlformats.org/officeDocument/2006/relationships/font" Target="fonts/CenturyGothic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CenturyGothic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customschemas.google.com/relationships/presentationmetadata" Target="metadata"/><Relationship Id="rId30" Type="http://schemas.openxmlformats.org/officeDocument/2006/relationships/font" Target="fonts/CenturyGothic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57a0edf3d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57a0edf3db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7a0edf3db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57a0edf3db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57a0edf3db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57a0edf3db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57a0edf3db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57a0edf3db_0_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57a0edf3db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g57a0edf3db_0_6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57a0edf3db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g57a0edf3db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7889b3f6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57889b3f6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57a0edf3d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57a0edf3db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57a0edf3d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57a0edf3db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57a0edf3d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57a0edf3db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aption">
  <p:cSld name="Title and Ca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/>
          <p:nvPr>
            <p:ph type="title"/>
          </p:nvPr>
        </p:nvSpPr>
        <p:spPr>
          <a:xfrm>
            <a:off x="2589212" y="609600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3"/>
          <p:cNvSpPr txBox="1"/>
          <p:nvPr>
            <p:ph idx="1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1" name="Google Shape;41;p13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3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13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2589213" y="4800600"/>
            <a:ext cx="8915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2"/>
          <p:cNvSpPr/>
          <p:nvPr>
            <p:ph idx="2" type="pic"/>
          </p:nvPr>
        </p:nvSpPr>
        <p:spPr>
          <a:xfrm>
            <a:off x="2589212" y="634965"/>
            <a:ext cx="8915400" cy="38549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2589213" y="5367338"/>
            <a:ext cx="8915400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07" name="Google Shape;107;p22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2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2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2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 with Caption">
  <p:cSld name="Quote with Caption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3"/>
          <p:cNvSpPr txBox="1"/>
          <p:nvPr>
            <p:ph idx="1" type="body"/>
          </p:nvPr>
        </p:nvSpPr>
        <p:spPr>
          <a:xfrm>
            <a:off x="3275012" y="3505200"/>
            <a:ext cx="753655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14" name="Google Shape;114;p23"/>
          <p:cNvSpPr txBox="1"/>
          <p:nvPr>
            <p:ph idx="2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3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9" name="Google Shape;119;p2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0" name="Google Shape;120;p23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ame Card">
  <p:cSld name="Name Card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4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4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4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 Name Card">
  <p:cSld name="Quote Name Card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5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1" name="Google Shape;131;p25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2" name="Google Shape;132;p2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5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5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6" name="Google Shape;136;p25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37" name="Google Shape;137;p25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rue or False">
  <p:cSld name="True or False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6"/>
          <p:cNvSpPr txBox="1"/>
          <p:nvPr>
            <p:ph type="title"/>
          </p:nvPr>
        </p:nvSpPr>
        <p:spPr>
          <a:xfrm>
            <a:off x="2589212" y="627407"/>
            <a:ext cx="8915399" cy="2880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6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1" name="Google Shape;141;p26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2" name="Google Shape;142;p26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6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6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6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7"/>
          <p:cNvSpPr txBox="1"/>
          <p:nvPr>
            <p:ph idx="1" type="body"/>
          </p:nvPr>
        </p:nvSpPr>
        <p:spPr>
          <a:xfrm rot="5400000">
            <a:off x="5103812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9" name="Google Shape;149;p27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7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7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7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/>
          <p:nvPr>
            <p:ph type="title"/>
          </p:nvPr>
        </p:nvSpPr>
        <p:spPr>
          <a:xfrm rot="5400000">
            <a:off x="7756704" y="2165513"/>
            <a:ext cx="5283817" cy="2207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8"/>
          <p:cNvSpPr txBox="1"/>
          <p:nvPr>
            <p:ph idx="1" type="body"/>
          </p:nvPr>
        </p:nvSpPr>
        <p:spPr>
          <a:xfrm rot="5400000">
            <a:off x="3185803" y="30814"/>
            <a:ext cx="5283817" cy="6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56" name="Google Shape;156;p28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8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8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8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14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5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1" type="body"/>
          </p:nvPr>
        </p:nvSpPr>
        <p:spPr>
          <a:xfrm>
            <a:off x="2589212" y="2133600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2" type="body"/>
          </p:nvPr>
        </p:nvSpPr>
        <p:spPr>
          <a:xfrm>
            <a:off x="7190747" y="2126222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5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6"/>
          <p:cNvSpPr txBox="1"/>
          <p:nvPr>
            <p:ph idx="1" type="body"/>
          </p:nvPr>
        </p:nvSpPr>
        <p:spPr>
          <a:xfrm>
            <a:off x="2939373" y="1972703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3" name="Google Shape;63;p16"/>
          <p:cNvSpPr txBox="1"/>
          <p:nvPr>
            <p:ph idx="2" type="body"/>
          </p:nvPr>
        </p:nvSpPr>
        <p:spPr>
          <a:xfrm>
            <a:off x="2589212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3" type="body"/>
          </p:nvPr>
        </p:nvSpPr>
        <p:spPr>
          <a:xfrm>
            <a:off x="7506629" y="1969475"/>
            <a:ext cx="399900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65" name="Google Shape;65;p16"/>
          <p:cNvSpPr txBox="1"/>
          <p:nvPr>
            <p:ph idx="4" type="body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6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6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type="ctr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" type="subTitle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9" name="Google Shape;79;p18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8"/>
          <p:cNvSpPr/>
          <p:nvPr/>
        </p:nvSpPr>
        <p:spPr>
          <a:xfrm>
            <a:off x="0" y="4323810"/>
            <a:ext cx="1744652" cy="778589"/>
          </a:xfrm>
          <a:custGeom>
            <a:rect b="b" l="l" r="r" t="t"/>
            <a:pathLst>
              <a:path extrusionOk="0" h="166" w="372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8"/>
          <p:cNvSpPr txBox="1"/>
          <p:nvPr>
            <p:ph idx="12" type="sldNum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/>
          <p:nvPr>
            <p:ph type="title"/>
          </p:nvPr>
        </p:nvSpPr>
        <p:spPr>
          <a:xfrm>
            <a:off x="2589212" y="2058750"/>
            <a:ext cx="8915399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2589212" y="3530129"/>
            <a:ext cx="891539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6" name="Google Shape;86;p19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9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9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0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0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0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1"/>
          <p:cNvSpPr txBox="1"/>
          <p:nvPr>
            <p:ph type="title"/>
          </p:nvPr>
        </p:nvSpPr>
        <p:spPr>
          <a:xfrm>
            <a:off x="2589212" y="446088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2000"/>
              <a:buFont typeface="Century Gothic"/>
              <a:buNone/>
              <a:defRPr b="0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1" type="body"/>
          </p:nvPr>
        </p:nvSpPr>
        <p:spPr>
          <a:xfrm>
            <a:off x="6323012" y="446088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2" type="body"/>
          </p:nvPr>
        </p:nvSpPr>
        <p:spPr>
          <a:xfrm>
            <a:off x="2589212" y="1598613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99" name="Google Shape;99;p21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1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1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FF"/>
            </a:gs>
            <a:gs pos="100000">
              <a:srgbClr val="C4DCE3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7" name="Google Shape;7;p12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2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12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" name="Google Shape;10;p12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12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2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2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2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12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2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12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12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" name="Google Shape;19;p12"/>
          <p:cNvGrpSpPr/>
          <p:nvPr/>
        </p:nvGrpSpPr>
        <p:grpSpPr>
          <a:xfrm>
            <a:off x="27222" y="157"/>
            <a:ext cx="2356674" cy="6853096"/>
            <a:chOff x="6627813" y="195610"/>
            <a:chExt cx="1952625" cy="5678141"/>
          </a:xfrm>
        </p:grpSpPr>
        <p:sp>
          <p:nvSpPr>
            <p:cNvPr id="20" name="Google Shape;20;p12"/>
            <p:cNvSpPr/>
            <p:nvPr/>
          </p:nvSpPr>
          <p:spPr>
            <a:xfrm>
              <a:off x="6627813" y="195610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12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12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12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12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12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12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12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12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12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12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12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" name="Google Shape;32;p12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12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168DBA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rgbClr val="168DB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4" name="Google Shape;34;p12"/>
          <p:cNvSpPr txBox="1"/>
          <p:nvPr>
            <p:ph idx="1" type="body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🠶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0480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0480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04800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04800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5" name="Google Shape;35;p12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6" name="Google Shape;36;p12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7" name="Google Shape;37;p12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Relationship Id="rId4" Type="http://schemas.openxmlformats.org/officeDocument/2006/relationships/image" Target="../media/image11.jpg"/><Relationship Id="rId5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jpg"/><Relationship Id="rId4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jpg"/><Relationship Id="rId4" Type="http://schemas.openxmlformats.org/officeDocument/2006/relationships/image" Target="../media/image2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"/>
          <p:cNvSpPr txBox="1"/>
          <p:nvPr>
            <p:ph type="title"/>
          </p:nvPr>
        </p:nvSpPr>
        <p:spPr>
          <a:xfrm>
            <a:off x="1895050" y="2564800"/>
            <a:ext cx="5952000" cy="178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Jacques Francois Shadow"/>
              <a:buNone/>
            </a:pPr>
            <a:r>
              <a:rPr b="1" lang="en-US" sz="9600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NAQSH</a:t>
            </a:r>
            <a:endParaRPr b="1" sz="9600">
              <a:solidFill>
                <a:schemeClr val="dk1"/>
              </a:solidFill>
              <a:latin typeface="Jacques Francois Shadow"/>
              <a:ea typeface="Jacques Francois Shadow"/>
              <a:cs typeface="Jacques Francois Shadow"/>
              <a:sym typeface="Jacques Francois Shadow"/>
            </a:endParaRPr>
          </a:p>
        </p:txBody>
      </p:sp>
      <p:sp>
        <p:nvSpPr>
          <p:cNvPr id="165" name="Google Shape;165;p1"/>
          <p:cNvSpPr txBox="1"/>
          <p:nvPr>
            <p:ph idx="1" type="body"/>
          </p:nvPr>
        </p:nvSpPr>
        <p:spPr>
          <a:xfrm>
            <a:off x="2589212" y="4354045"/>
            <a:ext cx="9602788" cy="240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b="1" lang="en-US" sz="2400">
                <a:solidFill>
                  <a:schemeClr val="dk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                                          </a:t>
            </a:r>
            <a:r>
              <a:rPr b="1" lang="en-US" sz="2800">
                <a:solidFill>
                  <a:schemeClr val="dk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By: Haya Al-Barghouthi</a:t>
            </a:r>
            <a:endParaRPr b="1" sz="2800">
              <a:solidFill>
                <a:schemeClr val="dk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b="1" lang="en-US" sz="2800">
                <a:solidFill>
                  <a:schemeClr val="dk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                                          Hadeel H. Hamdan.</a:t>
            </a:r>
            <a:endParaRPr b="1" sz="2800">
              <a:solidFill>
                <a:schemeClr val="dk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57a0edf3db_0_31"/>
          <p:cNvSpPr txBox="1"/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Hardware Components, </a:t>
            </a:r>
            <a:r>
              <a:rPr b="1" lang="en-US" sz="2800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Cont ...</a:t>
            </a:r>
            <a:endParaRPr sz="2800"/>
          </a:p>
        </p:txBody>
      </p:sp>
      <p:sp>
        <p:nvSpPr>
          <p:cNvPr id="226" name="Google Shape;226;g57a0edf3db_0_31"/>
          <p:cNvSpPr txBox="1"/>
          <p:nvPr>
            <p:ph idx="1" type="body"/>
          </p:nvPr>
        </p:nvSpPr>
        <p:spPr>
          <a:xfrm>
            <a:off x="2589200" y="1378225"/>
            <a:ext cx="4333500" cy="53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556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Electronic Parts</a:t>
            </a:r>
            <a:r>
              <a:rPr b="1" lang="en-US" sz="2000">
                <a:solidFill>
                  <a:schemeClr val="dk1"/>
                </a:solidFill>
              </a:rPr>
              <a:t> 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Stepper Motor</a:t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Power Supply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227" name="Google Shape;227;g57a0edf3db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64575" y="2041726"/>
            <a:ext cx="2410675" cy="199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g57a0edf3db_0_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87725" y="4294750"/>
            <a:ext cx="5145825" cy="243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57a0edf3db_0_40"/>
          <p:cNvSpPr txBox="1"/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Hardware Components, </a:t>
            </a:r>
            <a:r>
              <a:rPr b="1" lang="en-US" sz="2800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Cont ...</a:t>
            </a:r>
            <a:endParaRPr sz="2800"/>
          </a:p>
        </p:txBody>
      </p:sp>
      <p:sp>
        <p:nvSpPr>
          <p:cNvPr id="234" name="Google Shape;234;g57a0edf3db_0_40"/>
          <p:cNvSpPr txBox="1"/>
          <p:nvPr>
            <p:ph idx="1" type="body"/>
          </p:nvPr>
        </p:nvSpPr>
        <p:spPr>
          <a:xfrm>
            <a:off x="2589200" y="1378225"/>
            <a:ext cx="4333500" cy="53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556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Mechanical</a:t>
            </a:r>
            <a:r>
              <a:rPr b="1" lang="en-US" sz="2000">
                <a:solidFill>
                  <a:schemeClr val="dk1"/>
                </a:solidFill>
              </a:rPr>
              <a:t> Parts 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Rods</a:t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Linear Bearing</a:t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Load Screw</a:t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235" name="Google Shape;235;g57a0edf3db_0_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10875" y="1905100"/>
            <a:ext cx="3578451" cy="201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g57a0edf3db_0_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06025" y="3809525"/>
            <a:ext cx="2294925" cy="154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g57a0edf3db_0_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29525" y="5268425"/>
            <a:ext cx="3659799" cy="146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6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Software</a:t>
            </a:r>
            <a:endParaRPr b="1" sz="1600">
              <a:solidFill>
                <a:schemeClr val="dk1"/>
              </a:solidFill>
              <a:latin typeface="Jacques Francois Shadow"/>
              <a:ea typeface="Jacques Francois Shadow"/>
              <a:cs typeface="Jacques Francois Shadow"/>
              <a:sym typeface="Jacques Francois Shadow"/>
            </a:endParaRPr>
          </a:p>
        </p:txBody>
      </p:sp>
      <p:sp>
        <p:nvSpPr>
          <p:cNvPr id="243" name="Google Shape;243;p6"/>
          <p:cNvSpPr txBox="1"/>
          <p:nvPr>
            <p:ph idx="1" type="body"/>
          </p:nvPr>
        </p:nvSpPr>
        <p:spPr>
          <a:xfrm>
            <a:off x="2411900" y="1714500"/>
            <a:ext cx="4034100" cy="41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en-US" sz="2000">
                <a:solidFill>
                  <a:schemeClr val="dk1"/>
                </a:solidFill>
              </a:rPr>
              <a:t>We used LaserGRBL as a software.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</p:txBody>
      </p:sp>
      <p:pic>
        <p:nvPicPr>
          <p:cNvPr id="244" name="Google Shape;244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2925" y="3564288"/>
            <a:ext cx="2107095" cy="2046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1825" y="199500"/>
            <a:ext cx="5802925" cy="650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57a0edf3db_0_51"/>
          <p:cNvSpPr txBox="1"/>
          <p:nvPr>
            <p:ph type="title"/>
          </p:nvPr>
        </p:nvSpPr>
        <p:spPr>
          <a:xfrm>
            <a:off x="2592924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Software, </a:t>
            </a:r>
            <a:r>
              <a:rPr b="1" lang="en-US" sz="2000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Cont...</a:t>
            </a:r>
            <a:endParaRPr b="1" sz="2000">
              <a:solidFill>
                <a:schemeClr val="dk1"/>
              </a:solidFill>
              <a:latin typeface="Jacques Francois Shadow"/>
              <a:ea typeface="Jacques Francois Shadow"/>
              <a:cs typeface="Jacques Francois Shadow"/>
              <a:sym typeface="Jacques Francois Shadow"/>
            </a:endParaRPr>
          </a:p>
        </p:txBody>
      </p:sp>
      <p:sp>
        <p:nvSpPr>
          <p:cNvPr id="251" name="Google Shape;251;g57a0edf3db_0_51"/>
          <p:cNvSpPr txBox="1"/>
          <p:nvPr>
            <p:ph idx="1" type="body"/>
          </p:nvPr>
        </p:nvSpPr>
        <p:spPr>
          <a:xfrm>
            <a:off x="2411900" y="1714500"/>
            <a:ext cx="3737100" cy="41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en-US" sz="2000">
                <a:solidFill>
                  <a:schemeClr val="dk1"/>
                </a:solidFill>
              </a:rPr>
              <a:t>Arduino Procedure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en-US" sz="2000">
                <a:solidFill>
                  <a:schemeClr val="dk1"/>
                </a:solidFill>
              </a:rPr>
              <a:t>First in the arduino we must import the </a:t>
            </a:r>
            <a:r>
              <a:rPr b="1" lang="en-US" sz="2000" u="sng">
                <a:solidFill>
                  <a:schemeClr val="dk1"/>
                </a:solidFill>
              </a:rPr>
              <a:t>grbl v1.1 library </a:t>
            </a:r>
            <a:endParaRPr b="1" sz="2000" u="sng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en-US" sz="2000">
                <a:solidFill>
                  <a:schemeClr val="dk1"/>
                </a:solidFill>
              </a:rPr>
              <a:t>The algo. will be similar to this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</p:txBody>
      </p:sp>
      <p:pic>
        <p:nvPicPr>
          <p:cNvPr id="252" name="Google Shape;252;g57a0edf3db_0_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7050" y="388858"/>
            <a:ext cx="4430700" cy="608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57a0edf3db_0_59"/>
          <p:cNvSpPr txBox="1"/>
          <p:nvPr>
            <p:ph type="title"/>
          </p:nvPr>
        </p:nvSpPr>
        <p:spPr>
          <a:xfrm>
            <a:off x="2592924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Software, </a:t>
            </a:r>
            <a:r>
              <a:rPr b="1" lang="en-US" sz="2000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Cont...</a:t>
            </a:r>
            <a:endParaRPr b="1" sz="2000">
              <a:solidFill>
                <a:schemeClr val="dk1"/>
              </a:solidFill>
              <a:latin typeface="Jacques Francois Shadow"/>
              <a:ea typeface="Jacques Francois Shadow"/>
              <a:cs typeface="Jacques Francois Shadow"/>
              <a:sym typeface="Jacques Francois Shadow"/>
            </a:endParaRPr>
          </a:p>
        </p:txBody>
      </p:sp>
      <p:sp>
        <p:nvSpPr>
          <p:cNvPr id="258" name="Google Shape;258;g57a0edf3db_0_59"/>
          <p:cNvSpPr txBox="1"/>
          <p:nvPr>
            <p:ph idx="1" type="body"/>
          </p:nvPr>
        </p:nvSpPr>
        <p:spPr>
          <a:xfrm>
            <a:off x="2077175" y="1714500"/>
            <a:ext cx="40719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en-US" sz="2000">
                <a:solidFill>
                  <a:schemeClr val="dk1"/>
                </a:solidFill>
              </a:rPr>
              <a:t>Software Editing Settings 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</p:txBody>
      </p:sp>
      <p:pic>
        <p:nvPicPr>
          <p:cNvPr id="259" name="Google Shape;259;g57a0edf3db_0_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6025" y="1402475"/>
            <a:ext cx="3339625" cy="375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g57a0edf3db_0_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05975" y="2456375"/>
            <a:ext cx="6065124" cy="4253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57a0edf3db_0_67"/>
          <p:cNvSpPr txBox="1"/>
          <p:nvPr>
            <p:ph type="title"/>
          </p:nvPr>
        </p:nvSpPr>
        <p:spPr>
          <a:xfrm>
            <a:off x="2592924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Software, </a:t>
            </a:r>
            <a:r>
              <a:rPr b="1" lang="en-US" sz="2000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Cont...</a:t>
            </a:r>
            <a:endParaRPr b="1" sz="2000">
              <a:solidFill>
                <a:schemeClr val="dk1"/>
              </a:solidFill>
              <a:latin typeface="Jacques Francois Shadow"/>
              <a:ea typeface="Jacques Francois Shadow"/>
              <a:cs typeface="Jacques Francois Shadow"/>
              <a:sym typeface="Jacques Francois Shadow"/>
            </a:endParaRPr>
          </a:p>
        </p:txBody>
      </p:sp>
      <p:pic>
        <p:nvPicPr>
          <p:cNvPr descr="/storage/emulated/0/.polaris_temp/fImage934631378587.png" id="266" name="Google Shape;266;g57a0edf3db_0_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92925" y="1409475"/>
            <a:ext cx="9277800" cy="531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9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P</a:t>
            </a: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roblems &amp; Constraints</a:t>
            </a:r>
            <a:endParaRPr/>
          </a:p>
        </p:txBody>
      </p:sp>
      <p:sp>
        <p:nvSpPr>
          <p:cNvPr id="272" name="Google Shape;272;p9"/>
          <p:cNvSpPr txBox="1"/>
          <p:nvPr>
            <p:ph idx="2" type="body"/>
          </p:nvPr>
        </p:nvSpPr>
        <p:spPr>
          <a:xfrm>
            <a:off x="2589200" y="1681525"/>
            <a:ext cx="8571600" cy="47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68300" lvl="0" marL="342900" rtl="0" algn="l">
              <a:spcBef>
                <a:spcPts val="1000"/>
              </a:spcBef>
              <a:spcAft>
                <a:spcPts val="0"/>
              </a:spcAft>
              <a:buSzPts val="2200"/>
              <a:buChar char="🠶"/>
            </a:pPr>
            <a:r>
              <a:rPr b="1" lang="en-US" sz="2200">
                <a:solidFill>
                  <a:schemeClr val="dk1"/>
                </a:solidFill>
              </a:rPr>
              <a:t>Tools Constraints</a:t>
            </a:r>
            <a:endParaRPr b="1"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000000"/>
                </a:solidFill>
              </a:rPr>
              <a:t>The danger of the laser itself, as you know it is 2.5W and 450nm wavelength which danger for human eyes.</a:t>
            </a:r>
            <a:endParaRPr b="1">
              <a:solidFill>
                <a:srgbClr val="000000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000000"/>
                </a:solidFill>
              </a:rPr>
              <a:t> The fault in the laser driver that the laser stopped working at some points, so we used H-Bridge like a driver for the laser.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68300" lvl="0" marL="342900" rtl="0" algn="l">
              <a:spcBef>
                <a:spcPts val="1000"/>
              </a:spcBef>
              <a:spcAft>
                <a:spcPts val="0"/>
              </a:spcAft>
              <a:buSzPts val="2200"/>
              <a:buChar char="🠶"/>
            </a:pPr>
            <a:r>
              <a:rPr b="1" lang="en-US" sz="2200">
                <a:solidFill>
                  <a:schemeClr val="dk1"/>
                </a:solidFill>
              </a:rPr>
              <a:t>Time problem</a:t>
            </a:r>
            <a:endParaRPr b="1" sz="2200">
              <a:solidFill>
                <a:schemeClr val="dk1"/>
              </a:solidFill>
            </a:endParaRPr>
          </a:p>
          <a:p>
            <a:pPr indent="0" lvl="0" marL="3429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000000"/>
                </a:solidFill>
              </a:rPr>
              <a:t> the delay in getting the laser and controlling its movement.</a:t>
            </a:r>
            <a:endParaRPr b="1">
              <a:solidFill>
                <a:srgbClr val="000000"/>
              </a:solidFill>
            </a:endParaRPr>
          </a:p>
          <a:p>
            <a:pPr indent="0" lvl="0" marL="3429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0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Future work</a:t>
            </a:r>
            <a:endParaRPr/>
          </a:p>
        </p:txBody>
      </p:sp>
      <p:sp>
        <p:nvSpPr>
          <p:cNvPr id="278" name="Google Shape;278;p10"/>
          <p:cNvSpPr txBox="1"/>
          <p:nvPr>
            <p:ph idx="2" type="body"/>
          </p:nvPr>
        </p:nvSpPr>
        <p:spPr>
          <a:xfrm>
            <a:off x="2589200" y="1905000"/>
            <a:ext cx="8785800" cy="39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683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entury Gothic"/>
              <a:buChar char="🠶"/>
            </a:pPr>
            <a:r>
              <a:rPr b="1" lang="en-US" sz="2200">
                <a:solidFill>
                  <a:srgbClr val="000000"/>
                </a:solidFill>
              </a:rPr>
              <a:t>Getting the product to be used more widely, and publish more artworks to people. In addition to adding Z-axis. In order to get 3D designs not only 2D drawings.</a:t>
            </a:r>
            <a:endParaRPr b="1" sz="2200">
              <a:solidFill>
                <a:srgbClr val="000000"/>
              </a:solidFill>
            </a:endParaRPr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000000"/>
              </a:solidFill>
            </a:endParaRPr>
          </a:p>
          <a:p>
            <a:pPr indent="-368300" lvl="0" marL="342900" rtl="0" algn="l">
              <a:spcBef>
                <a:spcPts val="1000"/>
              </a:spcBef>
              <a:spcAft>
                <a:spcPts val="0"/>
              </a:spcAft>
              <a:buSzPts val="2200"/>
              <a:buChar char="🠶"/>
            </a:pPr>
            <a:r>
              <a:rPr b="1" lang="en-US" sz="2200">
                <a:solidFill>
                  <a:schemeClr val="dk1"/>
                </a:solidFill>
              </a:rPr>
              <a:t>Make the box as a part of the body, and disable the run button unless the box is close.</a:t>
            </a:r>
            <a:endParaRPr sz="2200"/>
          </a:p>
          <a:p>
            <a:pPr indent="-2286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7"/>
          <p:cNvSpPr txBox="1"/>
          <p:nvPr>
            <p:ph type="title"/>
          </p:nvPr>
        </p:nvSpPr>
        <p:spPr>
          <a:xfrm>
            <a:off x="2575960" y="1669774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DEMO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ÙØªÙØ¬Ø© Ø¨Ø­Ø« Ø§ÙØµÙØ± Ø¹Ù âªany questionsâ¬â" id="288" name="Google Shape;288;g57a0edf3db_0_75"/>
          <p:cNvPicPr preferRelativeResize="0"/>
          <p:nvPr/>
        </p:nvPicPr>
        <p:blipFill rotWithShape="1">
          <a:blip r:embed="rId3">
            <a:alphaModFix/>
          </a:blip>
          <a:srcRect b="7535" l="0" r="0" t="0"/>
          <a:stretch/>
        </p:blipFill>
        <p:spPr>
          <a:xfrm>
            <a:off x="3893675" y="791350"/>
            <a:ext cx="5413951" cy="5769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Outline: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2589200" y="1905000"/>
            <a:ext cx="8915400" cy="43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15900" lvl="0" marL="34290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-215900" lvl="0" marL="34290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Introduction (What it NAQSH).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The importance of NAQSH.</a:t>
            </a:r>
            <a:endParaRPr b="1" sz="2000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Hardware Components.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Software Part.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Problems &amp; Constraints.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Our </a:t>
            </a:r>
            <a:r>
              <a:rPr b="1" lang="en-US" sz="2000">
                <a:solidFill>
                  <a:schemeClr val="dk1"/>
                </a:solidFill>
              </a:rPr>
              <a:t>Future Vision.</a:t>
            </a:r>
            <a:endParaRPr b="1" sz="2000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Demo.</a:t>
            </a:r>
            <a:endParaRPr b="1"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ÙØªÙØ¬Ø© Ø¨Ø­Ø« Ø§ÙØµÙØ± Ø¹Ù âªTHANK YOUâ¬â" id="293" name="Google Shape;29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58379" y="1453956"/>
            <a:ext cx="8506692" cy="4253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Introduction </a:t>
            </a:r>
            <a:endParaRPr/>
          </a:p>
        </p:txBody>
      </p:sp>
      <p:sp>
        <p:nvSpPr>
          <p:cNvPr id="177" name="Google Shape;177;p3"/>
          <p:cNvSpPr txBox="1"/>
          <p:nvPr>
            <p:ph idx="1" type="body"/>
          </p:nvPr>
        </p:nvSpPr>
        <p:spPr>
          <a:xfrm>
            <a:off x="2398650" y="2133600"/>
            <a:ext cx="9009300" cy="44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15900" lvl="0" marL="34290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-368300" lvl="0" marL="342900" rtl="0" algn="l">
              <a:spcBef>
                <a:spcPts val="1000"/>
              </a:spcBef>
              <a:spcAft>
                <a:spcPts val="0"/>
              </a:spcAft>
              <a:buSzPts val="2400"/>
              <a:buChar char="🠶"/>
            </a:pPr>
            <a:r>
              <a:rPr b="1" lang="en-US" sz="2400">
                <a:solidFill>
                  <a:schemeClr val="dk1"/>
                </a:solidFill>
              </a:rPr>
              <a:t>Project </a:t>
            </a:r>
            <a:r>
              <a:rPr b="1" lang="en-US" sz="2400">
                <a:solidFill>
                  <a:schemeClr val="dk1"/>
                </a:solidFill>
              </a:rPr>
              <a:t>Description</a:t>
            </a:r>
            <a:r>
              <a:rPr b="1" lang="en-US" sz="2400">
                <a:solidFill>
                  <a:schemeClr val="dk1"/>
                </a:solidFill>
              </a:rPr>
              <a:t> </a:t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342900" rtl="0" algn="just">
              <a:lnSpc>
                <a:spcPct val="127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Naqsh, is a CNC laser Engraving machine, that is a CNC machine moving in two axises X and Y, in order to move the engraver part, which is the laser in both directions.</a:t>
            </a:r>
            <a:endParaRPr b="1" sz="2000">
              <a:solidFill>
                <a:srgbClr val="000000"/>
              </a:solidFill>
            </a:endParaRPr>
          </a:p>
          <a:p>
            <a:pPr indent="-215900" lvl="0" marL="34290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3429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15900" lvl="0" marL="34290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7889b3f6f_0_0"/>
          <p:cNvSpPr txBox="1"/>
          <p:nvPr>
            <p:ph type="title"/>
          </p:nvPr>
        </p:nvSpPr>
        <p:spPr>
          <a:xfrm>
            <a:off x="2592924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Intoduction Cont...</a:t>
            </a:r>
            <a:endParaRPr/>
          </a:p>
        </p:txBody>
      </p:sp>
      <p:sp>
        <p:nvSpPr>
          <p:cNvPr id="183" name="Google Shape;183;g57889b3f6f_0_0"/>
          <p:cNvSpPr txBox="1"/>
          <p:nvPr>
            <p:ph idx="1" type="body"/>
          </p:nvPr>
        </p:nvSpPr>
        <p:spPr>
          <a:xfrm>
            <a:off x="2002975" y="1806450"/>
            <a:ext cx="3981300" cy="49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Project Description</a:t>
            </a:r>
            <a:endParaRPr b="1" sz="2000">
              <a:solidFill>
                <a:schemeClr val="dk1"/>
              </a:solidFill>
            </a:endParaRPr>
          </a:p>
          <a:p>
            <a:pPr indent="0" lvl="0" marL="3429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342900" marR="381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design will be loaded on the computer, which will communicate with the Arduino via serial port to move the stepper motors.</a:t>
            </a:r>
            <a:endParaRPr b="1" sz="2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-215900" lvl="0" marL="34290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3429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15900" lvl="0" marL="34290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</p:txBody>
      </p:sp>
      <p:pic>
        <p:nvPicPr>
          <p:cNvPr id="184" name="Google Shape;184;g57889b3f6f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2625" y="1707550"/>
            <a:ext cx="5824550" cy="4922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The Importance of NAQSH</a:t>
            </a:r>
            <a:endParaRPr/>
          </a:p>
        </p:txBody>
      </p:sp>
      <p:sp>
        <p:nvSpPr>
          <p:cNvPr id="190" name="Google Shape;190;p4"/>
          <p:cNvSpPr txBox="1"/>
          <p:nvPr>
            <p:ph idx="1" type="body"/>
          </p:nvPr>
        </p:nvSpPr>
        <p:spPr>
          <a:xfrm>
            <a:off x="2591075" y="1361751"/>
            <a:ext cx="8915400" cy="25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8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By using Naqsh, we can engrave any design in different material, such as woods, plastics, cartons and paper. Naqsh is a beautiful project that aim to help you personalize most of your items with any design.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2286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2286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191" name="Google Shape;191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3825" y="3713325"/>
            <a:ext cx="2139000" cy="29268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92" name="Google Shape;192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54675" y="3833651"/>
            <a:ext cx="4005900" cy="26862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57a0edf3db_0_2"/>
          <p:cNvSpPr txBox="1"/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The Importance of NAQSH</a:t>
            </a:r>
            <a:endParaRPr/>
          </a:p>
        </p:txBody>
      </p:sp>
      <p:sp>
        <p:nvSpPr>
          <p:cNvPr id="198" name="Google Shape;198;g57a0edf3db_0_2"/>
          <p:cNvSpPr txBox="1"/>
          <p:nvPr>
            <p:ph idx="1" type="body"/>
          </p:nvPr>
        </p:nvSpPr>
        <p:spPr>
          <a:xfrm>
            <a:off x="2591075" y="1361750"/>
            <a:ext cx="8915400" cy="46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81000" lvl="0" marL="3429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🠶"/>
            </a:pPr>
            <a:r>
              <a:rPr b="1" lang="en-US" sz="2400">
                <a:solidFill>
                  <a:srgbClr val="000000"/>
                </a:solidFill>
              </a:rPr>
              <a:t>The basic idea of Naqsh is to build a product that you can give it the design you like whatever it is, and to apply it instantly to your custom things cheaply, quickly and accurately.</a:t>
            </a:r>
            <a:endParaRPr b="1" sz="2400">
              <a:solidFill>
                <a:srgbClr val="000000"/>
              </a:solidFill>
            </a:endParaRPr>
          </a:p>
          <a:p>
            <a:pPr indent="0" lvl="0" marL="3429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</a:endParaRPr>
          </a:p>
          <a:p>
            <a:pPr indent="-381000" lvl="0" marL="3429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entury Gothic"/>
              <a:buChar char="🠶"/>
            </a:pPr>
            <a:r>
              <a:rPr b="1" lang="en-US" sz="2400">
                <a:solidFill>
                  <a:srgbClr val="000000"/>
                </a:solidFill>
              </a:rPr>
              <a:t>People are getting more and more interested in having their special and own marks within their things, and that requires an expert, money and time.</a:t>
            </a:r>
            <a:endParaRPr b="1" sz="2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2286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228600" lvl="0" marL="34290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5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Hardware Component</a:t>
            </a:r>
            <a:endParaRPr/>
          </a:p>
        </p:txBody>
      </p:sp>
      <p:sp>
        <p:nvSpPr>
          <p:cNvPr id="204" name="Google Shape;204;p5"/>
          <p:cNvSpPr txBox="1"/>
          <p:nvPr>
            <p:ph idx="1" type="body"/>
          </p:nvPr>
        </p:nvSpPr>
        <p:spPr>
          <a:xfrm>
            <a:off x="2589200" y="1378225"/>
            <a:ext cx="4333500" cy="53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556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Control Unit.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>
                <a:solidFill>
                  <a:srgbClr val="000000"/>
                </a:solidFill>
              </a:rPr>
              <a:t>This system use Arduino nano board, which is a microcontroller board concept on the ATmega328P.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205" name="Google Shape;20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71225" y="2420300"/>
            <a:ext cx="4333374" cy="21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57a0edf3db_0_10"/>
          <p:cNvSpPr txBox="1"/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Hardware Components, </a:t>
            </a:r>
            <a:r>
              <a:rPr b="1" lang="en-US" sz="2800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Cont ...</a:t>
            </a:r>
            <a:endParaRPr sz="2800"/>
          </a:p>
        </p:txBody>
      </p:sp>
      <p:sp>
        <p:nvSpPr>
          <p:cNvPr id="211" name="Google Shape;211;g57a0edf3db_0_10"/>
          <p:cNvSpPr txBox="1"/>
          <p:nvPr>
            <p:ph idx="1" type="body"/>
          </p:nvPr>
        </p:nvSpPr>
        <p:spPr>
          <a:xfrm>
            <a:off x="2589200" y="1378225"/>
            <a:ext cx="4333500" cy="53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556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Laser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</a:pPr>
            <a:r>
              <a:rPr b="1" lang="en-US">
                <a:solidFill>
                  <a:schemeClr val="dk1"/>
                </a:solidFill>
              </a:rPr>
              <a:t>It produces a </a:t>
            </a:r>
            <a:r>
              <a:rPr b="1" lang="en-US" u="sng">
                <a:solidFill>
                  <a:schemeClr val="dk1"/>
                </a:solidFill>
              </a:rPr>
              <a:t>2.5W</a:t>
            </a:r>
            <a:r>
              <a:rPr b="1" lang="en-US">
                <a:solidFill>
                  <a:schemeClr val="dk1"/>
                </a:solidFill>
              </a:rPr>
              <a:t> power and </a:t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</a:pPr>
            <a:r>
              <a:rPr b="1" lang="en-US" u="sng">
                <a:solidFill>
                  <a:schemeClr val="dk1"/>
                </a:solidFill>
              </a:rPr>
              <a:t>445nm - 450nm </a:t>
            </a:r>
            <a:r>
              <a:rPr b="1" lang="en-US">
                <a:solidFill>
                  <a:schemeClr val="dk1"/>
                </a:solidFill>
              </a:rPr>
              <a:t>wavelength</a:t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 </a:t>
            </a:r>
            <a:r>
              <a:rPr b="1" lang="en-US" u="sng">
                <a:solidFill>
                  <a:schemeClr val="dk1"/>
                </a:solidFill>
              </a:rPr>
              <a:t>(Blue Purple-Ray)</a:t>
            </a:r>
            <a:r>
              <a:rPr b="1" lang="en-US">
                <a:solidFill>
                  <a:schemeClr val="dk1"/>
                </a:solidFill>
              </a:rPr>
              <a:t>.</a:t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and needs a </a:t>
            </a:r>
            <a:r>
              <a:rPr b="1" lang="en-US" u="sng">
                <a:solidFill>
                  <a:schemeClr val="dk1"/>
                </a:solidFill>
              </a:rPr>
              <a:t>12V DC</a:t>
            </a:r>
            <a:r>
              <a:rPr b="1" lang="en-US">
                <a:solidFill>
                  <a:schemeClr val="dk1"/>
                </a:solidFill>
              </a:rPr>
              <a:t> voltage. </a:t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</a:pPr>
            <a:r>
              <a:rPr b="1" lang="en-US">
                <a:solidFill>
                  <a:schemeClr val="dk1"/>
                </a:solidFill>
              </a:rPr>
              <a:t>the laser came with a </a:t>
            </a:r>
            <a:r>
              <a:rPr b="1" lang="en-US" u="sng">
                <a:solidFill>
                  <a:schemeClr val="dk1"/>
                </a:solidFill>
              </a:rPr>
              <a:t>TTL Driver Board.</a:t>
            </a:r>
            <a:r>
              <a:rPr b="1" lang="en-US" sz="2000">
                <a:solidFill>
                  <a:schemeClr val="dk1"/>
                </a:solidFill>
              </a:rPr>
              <a:t> 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212" name="Google Shape;212;g57a0edf3db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43449" y="1905093"/>
            <a:ext cx="4253345" cy="34338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57a0edf3db_0_23"/>
          <p:cNvSpPr txBox="1"/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Jacques Francois Shadow"/>
              <a:buNone/>
            </a:pPr>
            <a:r>
              <a:rPr b="1" lang="en-US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Hardware Components, </a:t>
            </a:r>
            <a:r>
              <a:rPr b="1" lang="en-US" sz="2800">
                <a:solidFill>
                  <a:schemeClr val="dk1"/>
                </a:solidFill>
                <a:latin typeface="Jacques Francois Shadow"/>
                <a:ea typeface="Jacques Francois Shadow"/>
                <a:cs typeface="Jacques Francois Shadow"/>
                <a:sym typeface="Jacques Francois Shadow"/>
              </a:rPr>
              <a:t>Cont ...</a:t>
            </a:r>
            <a:endParaRPr sz="2800"/>
          </a:p>
        </p:txBody>
      </p:sp>
      <p:sp>
        <p:nvSpPr>
          <p:cNvPr id="218" name="Google Shape;218;g57a0edf3db_0_23"/>
          <p:cNvSpPr txBox="1"/>
          <p:nvPr>
            <p:ph idx="1" type="body"/>
          </p:nvPr>
        </p:nvSpPr>
        <p:spPr>
          <a:xfrm>
            <a:off x="2589200" y="1378225"/>
            <a:ext cx="4333500" cy="53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55600" lvl="0" marL="342900" rtl="0" algn="l">
              <a:spcBef>
                <a:spcPts val="1000"/>
              </a:spcBef>
              <a:spcAft>
                <a:spcPts val="0"/>
              </a:spcAft>
              <a:buSzPts val="2000"/>
              <a:buChar char="🠶"/>
            </a:pPr>
            <a:r>
              <a:rPr b="1" lang="en-US" sz="2000">
                <a:solidFill>
                  <a:schemeClr val="dk1"/>
                </a:solidFill>
              </a:rPr>
              <a:t>Drivers 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Stepper Motor Driver</a:t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Laser Driver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219" name="Google Shape;219;g57a0edf3db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77273" y="1657827"/>
            <a:ext cx="2494499" cy="237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57a0edf3db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22700" y="4192707"/>
            <a:ext cx="2762675" cy="25295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isp">
  <a:themeElements>
    <a:clrScheme name="Wisp">
      <a:dk1>
        <a:srgbClr val="000000"/>
      </a:dk1>
      <a:lt1>
        <a:srgbClr val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2018-12-06T15:36:39Z</dcterms:created>
  <dc:creator>Hadeel H.</dc:creator>
</cp:coreProperties>
</file>