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81"/>
  </p:notesMasterIdLst>
  <p:sldIdLst>
    <p:sldId id="256" r:id="rId2"/>
    <p:sldId id="257" r:id="rId3"/>
    <p:sldId id="258" r:id="rId4"/>
    <p:sldId id="259" r:id="rId5"/>
    <p:sldId id="341" r:id="rId6"/>
    <p:sldId id="371" r:id="rId7"/>
    <p:sldId id="370" r:id="rId8"/>
    <p:sldId id="365" r:id="rId9"/>
    <p:sldId id="369" r:id="rId10"/>
    <p:sldId id="366" r:id="rId11"/>
    <p:sldId id="367" r:id="rId12"/>
    <p:sldId id="344" r:id="rId13"/>
    <p:sldId id="345" r:id="rId14"/>
    <p:sldId id="346" r:id="rId15"/>
    <p:sldId id="347" r:id="rId16"/>
    <p:sldId id="348" r:id="rId17"/>
    <p:sldId id="372" r:id="rId18"/>
    <p:sldId id="353" r:id="rId19"/>
    <p:sldId id="354" r:id="rId20"/>
    <p:sldId id="350" r:id="rId21"/>
    <p:sldId id="351" r:id="rId22"/>
    <p:sldId id="266" r:id="rId23"/>
    <p:sldId id="268" r:id="rId24"/>
    <p:sldId id="285" r:id="rId25"/>
    <p:sldId id="267" r:id="rId26"/>
    <p:sldId id="270" r:id="rId27"/>
    <p:sldId id="269" r:id="rId28"/>
    <p:sldId id="271" r:id="rId29"/>
    <p:sldId id="272" r:id="rId30"/>
    <p:sldId id="273" r:id="rId31"/>
    <p:sldId id="274" r:id="rId32"/>
    <p:sldId id="275" r:id="rId33"/>
    <p:sldId id="276" r:id="rId34"/>
    <p:sldId id="352" r:id="rId35"/>
    <p:sldId id="283" r:id="rId36"/>
    <p:sldId id="282" r:id="rId37"/>
    <p:sldId id="277" r:id="rId38"/>
    <p:sldId id="281" r:id="rId39"/>
    <p:sldId id="278" r:id="rId40"/>
    <p:sldId id="279" r:id="rId41"/>
    <p:sldId id="280" r:id="rId42"/>
    <p:sldId id="284" r:id="rId43"/>
    <p:sldId id="286" r:id="rId44"/>
    <p:sldId id="287" r:id="rId45"/>
    <p:sldId id="288" r:id="rId46"/>
    <p:sldId id="289" r:id="rId47"/>
    <p:sldId id="290" r:id="rId48"/>
    <p:sldId id="292" r:id="rId49"/>
    <p:sldId id="291" r:id="rId50"/>
    <p:sldId id="293" r:id="rId51"/>
    <p:sldId id="294" r:id="rId52"/>
    <p:sldId id="295" r:id="rId53"/>
    <p:sldId id="296" r:id="rId54"/>
    <p:sldId id="297" r:id="rId55"/>
    <p:sldId id="298" r:id="rId56"/>
    <p:sldId id="299" r:id="rId57"/>
    <p:sldId id="300" r:id="rId58"/>
    <p:sldId id="302" r:id="rId59"/>
    <p:sldId id="301" r:id="rId60"/>
    <p:sldId id="305" r:id="rId61"/>
    <p:sldId id="304" r:id="rId62"/>
    <p:sldId id="303" r:id="rId63"/>
    <p:sldId id="306" r:id="rId64"/>
    <p:sldId id="307" r:id="rId65"/>
    <p:sldId id="308" r:id="rId66"/>
    <p:sldId id="309" r:id="rId67"/>
    <p:sldId id="310" r:id="rId68"/>
    <p:sldId id="311" r:id="rId69"/>
    <p:sldId id="312" r:id="rId70"/>
    <p:sldId id="314" r:id="rId71"/>
    <p:sldId id="313" r:id="rId72"/>
    <p:sldId id="315" r:id="rId73"/>
    <p:sldId id="316" r:id="rId74"/>
    <p:sldId id="317" r:id="rId75"/>
    <p:sldId id="318" r:id="rId76"/>
    <p:sldId id="319" r:id="rId77"/>
    <p:sldId id="263" r:id="rId78"/>
    <p:sldId id="264" r:id="rId79"/>
    <p:sldId id="265" r:id="rId80"/>
  </p:sldIdLst>
  <p:sldSz cx="14630400" cy="8229600"/>
  <p:notesSz cx="8229600" cy="14630400"/>
  <p:embeddedFontLst>
    <p:embeddedFont>
      <p:font typeface="Geist" panose="020B0604020202020204" charset="0"/>
      <p:regular r:id="rId8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92" d="100"/>
          <a:sy n="92" d="100"/>
        </p:scale>
        <p:origin x="43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viewProps" Target="view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notesMaster" Target="notesMasters/notesMaster1.xml"/><Relationship Id="rId86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61" Type="http://schemas.openxmlformats.org/officeDocument/2006/relationships/slide" Target="slides/slide60.xml"/><Relationship Id="rId82" Type="http://schemas.openxmlformats.org/officeDocument/2006/relationships/font" Target="fonts/font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1001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43B2FB-A69F-45A6-E998-92362D38E9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F5538B5-24CD-F0E5-9AFD-ABAF4C705D4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014E434-85A2-95A5-E9C4-2CDC3D8C1A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883F9F-6DBF-F571-CEE2-D925555E6F3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3373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3712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9317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9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01620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0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01620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01620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01620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3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01620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4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01620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5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01620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6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01620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7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01620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8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01620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8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8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8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8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8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8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6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8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8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1.pn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8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5.png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8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9.png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8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8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8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8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8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8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8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8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15.png"/><Relationship Id="rId4" Type="http://schemas.openxmlformats.org/officeDocument/2006/relationships/image" Target="../media/image114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E22FF70-020A-31F4-6EE1-593575CA75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399"/>
            <a:ext cx="22558664" cy="8229600"/>
          </a:xfrm>
          <a:prstGeom prst="rect">
            <a:avLst/>
          </a:prstGeom>
        </p:spPr>
      </p:pic>
      <p:sp>
        <p:nvSpPr>
          <p:cNvPr id="3" name="Text 1"/>
          <p:cNvSpPr/>
          <p:nvPr/>
        </p:nvSpPr>
        <p:spPr>
          <a:xfrm>
            <a:off x="6747780" y="2755122"/>
            <a:ext cx="5670590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MARS</a:t>
            </a:r>
            <a:endParaRPr lang="en-US" sz="4450" dirty="0"/>
          </a:p>
        </p:txBody>
      </p:sp>
      <p:sp>
        <p:nvSpPr>
          <p:cNvPr id="9" name="Text 2"/>
          <p:cNvSpPr/>
          <p:nvPr/>
        </p:nvSpPr>
        <p:spPr>
          <a:xfrm>
            <a:off x="6747780" y="3832400"/>
            <a:ext cx="4827693" cy="294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300"/>
              </a:lnSpc>
              <a:buNone/>
            </a:pPr>
            <a:r>
              <a:rPr lang="en-US" sz="1750" dirty="0">
                <a:solidFill>
                  <a:srgbClr val="EBEDF0"/>
                </a:solidFill>
                <a:latin typeface="Geist" pitchFamily="34" charset="0"/>
                <a:ea typeface="Geist" pitchFamily="34" charset="-122"/>
                <a:cs typeface="Geist" pitchFamily="34" charset="-120"/>
              </a:rPr>
              <a:t>Management and Retail System</a:t>
            </a:r>
            <a:endParaRPr lang="en-US" sz="1750" dirty="0"/>
          </a:p>
        </p:txBody>
      </p:sp>
      <p:sp>
        <p:nvSpPr>
          <p:cNvPr id="10" name="Text 3"/>
          <p:cNvSpPr/>
          <p:nvPr/>
        </p:nvSpPr>
        <p:spPr>
          <a:xfrm>
            <a:off x="6747780" y="4467360"/>
            <a:ext cx="2835235" cy="36849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900"/>
              </a:lnSpc>
              <a:buNone/>
            </a:pPr>
            <a:r>
              <a:rPr lang="en-US" sz="220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Graduation Project</a:t>
            </a:r>
            <a:endParaRPr lang="en-US" sz="2200" dirty="0"/>
          </a:p>
        </p:txBody>
      </p:sp>
      <p:sp>
        <p:nvSpPr>
          <p:cNvPr id="11" name="Text 4"/>
          <p:cNvSpPr/>
          <p:nvPr/>
        </p:nvSpPr>
        <p:spPr>
          <a:xfrm>
            <a:off x="6747780" y="5380093"/>
            <a:ext cx="3501509" cy="294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300"/>
              </a:lnSpc>
              <a:buNone/>
            </a:pPr>
            <a:r>
              <a:rPr lang="en-US" sz="1750" dirty="0">
                <a:solidFill>
                  <a:srgbClr val="EBEDF0"/>
                </a:solidFill>
                <a:latin typeface="Geist" pitchFamily="34" charset="0"/>
                <a:ea typeface="Geist" pitchFamily="34" charset="-122"/>
                <a:cs typeface="Geist" pitchFamily="34" charset="-120"/>
              </a:rPr>
              <a:t>Abdulkreem Abuzahra</a:t>
            </a:r>
            <a:endParaRPr lang="en-US" sz="1750" dirty="0"/>
          </a:p>
        </p:txBody>
      </p:sp>
      <p:sp>
        <p:nvSpPr>
          <p:cNvPr id="12" name="Text 5"/>
          <p:cNvSpPr/>
          <p:nvPr/>
        </p:nvSpPr>
        <p:spPr>
          <a:xfrm>
            <a:off x="10810311" y="5380093"/>
            <a:ext cx="2157543" cy="294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300"/>
              </a:lnSpc>
              <a:buNone/>
            </a:pPr>
            <a:r>
              <a:rPr lang="en-US" sz="1750" dirty="0">
                <a:solidFill>
                  <a:srgbClr val="EBEDF0"/>
                </a:solidFill>
                <a:latin typeface="Geist" pitchFamily="34" charset="0"/>
                <a:ea typeface="Geist" pitchFamily="34" charset="-122"/>
                <a:cs typeface="Geist" pitchFamily="34" charset="-120"/>
              </a:rPr>
              <a:t>Ahmad Tubaila</a:t>
            </a:r>
            <a:endParaRPr lang="en-US" sz="175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499B926-7CBF-FEF0-CEB5-3D59EB163F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5991424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EA8651-BA32-9DC0-0440-4EB8D43984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A221A23-F7F2-AA41-3A05-5E3EB52DE6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2943125" cy="82296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23C7892-1F0D-C8B3-C66E-0B9F036CCC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3532"/>
            <a:ext cx="14630399" cy="8226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0540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103B05-FC8E-1348-6F04-C1ED607C43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11FB845-F794-6AC0-AA22-C0645D0D69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2943125" cy="82296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60030AC-4BF6-20A6-64FF-8D7B5F2184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841663"/>
            <a:ext cx="10172701" cy="552970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A0A4224-D55C-EA65-BE1C-DF4A2B2B00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45436" y="436418"/>
            <a:ext cx="4384964" cy="6948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0212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11EC7D6-3992-A5FF-352D-53C6DAE04C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"/>
            <a:ext cx="14630401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3283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18B09CC-58F5-C99C-0BC0-C716042A13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7024" y="0"/>
            <a:ext cx="10356351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7856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6BE311E-4A64-3DC7-700B-9BBEE7ED96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3344" y="0"/>
            <a:ext cx="9020710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4503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91A124A-DD38-0902-F2C8-902601264D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2118" y="0"/>
            <a:ext cx="22943125" cy="8229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0BF613B-7A40-D89F-3FD9-1FDFC7FE7B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78977"/>
            <a:ext cx="9726009" cy="547164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BB90319-1510-DBFE-90D5-162A08BC77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90784" y="717120"/>
            <a:ext cx="4242189" cy="6795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7918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0853CF3-10DA-2350-FC27-9BA02D2559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2943125" cy="82296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DE6A39B-CBBD-084C-D560-1507BD078C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00812"/>
            <a:ext cx="10520737" cy="531928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A498557-625F-5C5D-9160-2D24FBCE6A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20737" y="550259"/>
            <a:ext cx="4176746" cy="6478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2770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CEDF19D-DE6C-6897-CF40-472C1CDD47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6689"/>
            <a:ext cx="14630400" cy="7812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6806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B0721EE-E28D-8A1D-AB65-CE6B6F0780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0390"/>
            <a:ext cx="14630400" cy="7760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8435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F56A38B-5D3B-0412-8648-B453BCFF6D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8263"/>
            <a:ext cx="14630400" cy="7801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477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1DD3E683-5633-D0D3-4719-D556210B39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65100"/>
            <a:ext cx="14630400" cy="8394700"/>
          </a:xfrm>
          <a:prstGeom prst="rect">
            <a:avLst/>
          </a:prstGeom>
        </p:spPr>
      </p:pic>
      <p:sp>
        <p:nvSpPr>
          <p:cNvPr id="14" name="Text 0"/>
          <p:cNvSpPr/>
          <p:nvPr/>
        </p:nvSpPr>
        <p:spPr>
          <a:xfrm>
            <a:off x="5652124" y="1402596"/>
            <a:ext cx="3326147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r>
              <a:rPr lang="en-US" sz="4450" b="1" dirty="0">
                <a:solidFill>
                  <a:schemeClr val="bg1"/>
                </a:solidFill>
              </a:rPr>
              <a:t>Project Goal</a:t>
            </a:r>
          </a:p>
        </p:txBody>
      </p:sp>
      <p:sp>
        <p:nvSpPr>
          <p:cNvPr id="15" name="Text 3"/>
          <p:cNvSpPr/>
          <p:nvPr/>
        </p:nvSpPr>
        <p:spPr>
          <a:xfrm>
            <a:off x="793787" y="2974487"/>
            <a:ext cx="12655086" cy="180299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r>
              <a:rPr lang="en-US" sz="2700" b="1" dirty="0">
                <a:solidFill>
                  <a:schemeClr val="bg1"/>
                </a:solidFill>
              </a:rPr>
              <a:t>Provide a unified system to run an electronic retail store plus internal operations.</a:t>
            </a:r>
          </a:p>
          <a:p>
            <a:r>
              <a:rPr lang="en-US" sz="2700" b="1" dirty="0">
                <a:solidFill>
                  <a:schemeClr val="bg1"/>
                </a:solidFill>
              </a:rPr>
              <a:t>Support sales (POS), inventory, contracts, payments, employee duty hours, projects &amp; tasks.</a:t>
            </a:r>
          </a:p>
          <a:p>
            <a:r>
              <a:rPr lang="en-US" sz="2700" b="1" dirty="0">
                <a:solidFill>
                  <a:schemeClr val="bg1"/>
                </a:solidFill>
              </a:rPr>
              <a:t>Role-based access: customers, workers/POS, admins/co-admins.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868F7E4-CA83-2AAA-1276-FB56EB3682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2943125" cy="82296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369A27A-13D1-0AA7-B16E-CEADB41EEA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500" y="862445"/>
            <a:ext cx="10445939" cy="578493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0CB998B-39FD-1601-4043-84518AC8CF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76580" y="554804"/>
            <a:ext cx="3929129" cy="6380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9335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607A25B-FAC4-010F-56C6-4C0ACB9F67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33846" y="0"/>
            <a:ext cx="22943125" cy="82296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DFD7778-D401-E4DD-036F-3EDF2C4ADF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28600" y="1047750"/>
            <a:ext cx="10120742" cy="569291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46AE93F-FE61-AE2D-DA77-9158C9A1AB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84502" y="390330"/>
            <a:ext cx="4445898" cy="7026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5262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0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1099334"/>
            <a:ext cx="14630400" cy="7130265"/>
          </a:xfrm>
          <a:prstGeom prst="rect">
            <a:avLst/>
          </a:prstGeom>
        </p:spPr>
      </p:pic>
      <p:sp>
        <p:nvSpPr>
          <p:cNvPr id="2" name="Text 0">
            <a:extLst>
              <a:ext uri="{FF2B5EF4-FFF2-40B4-BE49-F238E27FC236}">
                <a16:creationId xmlns:a16="http://schemas.microsoft.com/office/drawing/2014/main" id="{51F3D9B9-2995-4CC1-608A-8951499D9518}"/>
              </a:ext>
            </a:extLst>
          </p:cNvPr>
          <p:cNvSpPr/>
          <p:nvPr/>
        </p:nvSpPr>
        <p:spPr>
          <a:xfrm>
            <a:off x="4147185" y="177845"/>
            <a:ext cx="6336030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Point Of Sale-page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2042696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4B9A124-271E-0760-E720-FBD1215BE9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2351"/>
            <a:ext cx="14630400" cy="7017249"/>
          </a:xfrm>
          <a:prstGeom prst="rect">
            <a:avLst/>
          </a:prstGeom>
        </p:spPr>
      </p:pic>
      <p:sp>
        <p:nvSpPr>
          <p:cNvPr id="2" name="Text 0">
            <a:extLst>
              <a:ext uri="{FF2B5EF4-FFF2-40B4-BE49-F238E27FC236}">
                <a16:creationId xmlns:a16="http://schemas.microsoft.com/office/drawing/2014/main" id="{CAB152FA-C00E-5824-D764-017A94C166E1}"/>
              </a:ext>
            </a:extLst>
          </p:cNvPr>
          <p:cNvSpPr/>
          <p:nvPr/>
        </p:nvSpPr>
        <p:spPr>
          <a:xfrm>
            <a:off x="4147185" y="177845"/>
            <a:ext cx="6336030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Point Of Sale-page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41722396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A85A69C-1478-D6D7-08CA-44FC56657D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94544"/>
            <a:ext cx="14630400" cy="6935056"/>
          </a:xfrm>
          <a:prstGeom prst="rect">
            <a:avLst/>
          </a:prstGeom>
        </p:spPr>
      </p:pic>
      <p:sp>
        <p:nvSpPr>
          <p:cNvPr id="2" name="Text 0">
            <a:extLst>
              <a:ext uri="{FF2B5EF4-FFF2-40B4-BE49-F238E27FC236}">
                <a16:creationId xmlns:a16="http://schemas.microsoft.com/office/drawing/2014/main" id="{7AD6B254-006A-7011-3B5E-B5832E93884E}"/>
              </a:ext>
            </a:extLst>
          </p:cNvPr>
          <p:cNvSpPr/>
          <p:nvPr/>
        </p:nvSpPr>
        <p:spPr>
          <a:xfrm>
            <a:off x="4147185" y="177845"/>
            <a:ext cx="6336030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Point Of Sale-page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28245455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03E2559-6A4C-35E6-B914-EF818C4DC1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28108"/>
            <a:ext cx="14630400" cy="6801491"/>
          </a:xfrm>
          <a:prstGeom prst="rect">
            <a:avLst/>
          </a:prstGeom>
        </p:spPr>
      </p:pic>
      <p:sp>
        <p:nvSpPr>
          <p:cNvPr id="2" name="Text 0">
            <a:extLst>
              <a:ext uri="{FF2B5EF4-FFF2-40B4-BE49-F238E27FC236}">
                <a16:creationId xmlns:a16="http://schemas.microsoft.com/office/drawing/2014/main" id="{B51DEBE7-8834-DDD4-E9FB-4C5AF6D87F67}"/>
              </a:ext>
            </a:extLst>
          </p:cNvPr>
          <p:cNvSpPr/>
          <p:nvPr/>
        </p:nvSpPr>
        <p:spPr>
          <a:xfrm>
            <a:off x="4147185" y="177845"/>
            <a:ext cx="6336030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Installment Apply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14545626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A842E38-2B25-C6DB-C756-DF7EE689A4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87011"/>
            <a:ext cx="14630400" cy="6842589"/>
          </a:xfrm>
          <a:prstGeom prst="rect">
            <a:avLst/>
          </a:prstGeom>
        </p:spPr>
      </p:pic>
      <p:sp>
        <p:nvSpPr>
          <p:cNvPr id="4" name="Text 0">
            <a:extLst>
              <a:ext uri="{FF2B5EF4-FFF2-40B4-BE49-F238E27FC236}">
                <a16:creationId xmlns:a16="http://schemas.microsoft.com/office/drawing/2014/main" id="{4DB64A91-54EA-F2D2-7385-218CEBD57211}"/>
              </a:ext>
            </a:extLst>
          </p:cNvPr>
          <p:cNvSpPr/>
          <p:nvPr/>
        </p:nvSpPr>
        <p:spPr>
          <a:xfrm>
            <a:off x="4147185" y="177845"/>
            <a:ext cx="6336030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Installment Apply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415279896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7361A0B-F3BD-833A-22C7-860A987BEC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02076"/>
            <a:ext cx="14630400" cy="7027524"/>
          </a:xfrm>
          <a:prstGeom prst="rect">
            <a:avLst/>
          </a:prstGeom>
        </p:spPr>
      </p:pic>
      <p:sp>
        <p:nvSpPr>
          <p:cNvPr id="2" name="Text 0">
            <a:extLst>
              <a:ext uri="{FF2B5EF4-FFF2-40B4-BE49-F238E27FC236}">
                <a16:creationId xmlns:a16="http://schemas.microsoft.com/office/drawing/2014/main" id="{A31D51E9-B290-6D4C-BCF0-76F27694C53B}"/>
              </a:ext>
            </a:extLst>
          </p:cNvPr>
          <p:cNvSpPr/>
          <p:nvPr/>
        </p:nvSpPr>
        <p:spPr>
          <a:xfrm>
            <a:off x="4147185" y="177845"/>
            <a:ext cx="6336030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Installment Apply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41347249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8C6A159-9EBB-E6A4-E2B9-ABDC5B289E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79478"/>
            <a:ext cx="14630400" cy="6750121"/>
          </a:xfrm>
          <a:prstGeom prst="rect">
            <a:avLst/>
          </a:prstGeom>
        </p:spPr>
      </p:pic>
      <p:sp>
        <p:nvSpPr>
          <p:cNvPr id="2" name="Text 0">
            <a:extLst>
              <a:ext uri="{FF2B5EF4-FFF2-40B4-BE49-F238E27FC236}">
                <a16:creationId xmlns:a16="http://schemas.microsoft.com/office/drawing/2014/main" id="{784B55BD-959D-F9A7-1B2F-60CE84E349A6}"/>
              </a:ext>
            </a:extLst>
          </p:cNvPr>
          <p:cNvSpPr/>
          <p:nvPr/>
        </p:nvSpPr>
        <p:spPr>
          <a:xfrm>
            <a:off x="4147185" y="177845"/>
            <a:ext cx="6336030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Installment Apply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11745315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7B2A013-957F-5FB8-1A31-165868E898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60980"/>
            <a:ext cx="14630400" cy="7068620"/>
          </a:xfrm>
          <a:prstGeom prst="rect">
            <a:avLst/>
          </a:prstGeom>
        </p:spPr>
      </p:pic>
      <p:sp>
        <p:nvSpPr>
          <p:cNvPr id="2" name="Text 0">
            <a:extLst>
              <a:ext uri="{FF2B5EF4-FFF2-40B4-BE49-F238E27FC236}">
                <a16:creationId xmlns:a16="http://schemas.microsoft.com/office/drawing/2014/main" id="{47C720E7-583E-9425-A920-FAA0B12FC2DA}"/>
              </a:ext>
            </a:extLst>
          </p:cNvPr>
          <p:cNvSpPr/>
          <p:nvPr/>
        </p:nvSpPr>
        <p:spPr>
          <a:xfrm>
            <a:off x="4147185" y="177845"/>
            <a:ext cx="6336030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Installment Apply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2947002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D64CBD0-37C4-E025-C549-24B8BFF7EE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16387281" cy="8229600"/>
          </a:xfrm>
          <a:prstGeom prst="rect">
            <a:avLst/>
          </a:prstGeom>
        </p:spPr>
      </p:pic>
      <p:sp>
        <p:nvSpPr>
          <p:cNvPr id="11" name="Shape 0"/>
          <p:cNvSpPr/>
          <p:nvPr/>
        </p:nvSpPr>
        <p:spPr>
          <a:xfrm>
            <a:off x="8869680" y="5174"/>
            <a:ext cx="5760720" cy="8229600"/>
          </a:xfrm>
          <a:prstGeom prst="rect">
            <a:avLst/>
          </a:prstGeom>
          <a:solidFill>
            <a:srgbClr val="DFDFE0"/>
          </a:solidFill>
          <a:ln/>
        </p:spPr>
      </p:sp>
      <p:pic>
        <p:nvPicPr>
          <p:cNvPr id="13" name="Image 0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9680" y="5174"/>
            <a:ext cx="5760720" cy="8229600"/>
          </a:xfrm>
          <a:prstGeom prst="rect">
            <a:avLst/>
          </a:prstGeom>
        </p:spPr>
      </p:pic>
      <p:sp>
        <p:nvSpPr>
          <p:cNvPr id="14" name="Text 1"/>
          <p:cNvSpPr/>
          <p:nvPr/>
        </p:nvSpPr>
        <p:spPr>
          <a:xfrm>
            <a:off x="793790" y="743362"/>
            <a:ext cx="7556421" cy="82611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r>
              <a:rPr lang="en-US" sz="4400" b="1" dirty="0">
                <a:solidFill>
                  <a:schemeClr val="bg1"/>
                </a:solidFill>
              </a:rPr>
              <a:t>Main Features</a:t>
            </a:r>
          </a:p>
        </p:txBody>
      </p:sp>
      <p:sp>
        <p:nvSpPr>
          <p:cNvPr id="16" name="Text 3"/>
          <p:cNvSpPr/>
          <p:nvPr/>
        </p:nvSpPr>
        <p:spPr>
          <a:xfrm>
            <a:off x="644237" y="2542308"/>
            <a:ext cx="7705974" cy="430530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bg1"/>
                </a:solidFill>
              </a:rPr>
              <a:t>Point-of-Sale (POS) and item management (CRUD for products).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bg1"/>
                </a:solidFill>
              </a:rPr>
              <a:t>Contract management and contract applications.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bg1"/>
                </a:solidFill>
              </a:rPr>
              <a:t>Payments and overdue/payment tracking.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bg1"/>
                </a:solidFill>
              </a:rPr>
              <a:t>Employee management &amp; duty hours tracking.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bg1"/>
                </a:solidFill>
              </a:rPr>
              <a:t>Project and task management with file attachments.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bg1"/>
                </a:solidFill>
              </a:rPr>
              <a:t>OCR and recommendations services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bg1"/>
                </a:solidFill>
              </a:rPr>
              <a:t>Chat/notifications and role-based UI controls.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22FB307-B5F0-18FA-306D-17BE63B3F9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69680" y="5174"/>
            <a:ext cx="576072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1DD6F7B-F74D-457C-E835-AD5FCBC5A5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71254"/>
            <a:ext cx="14630400" cy="7058346"/>
          </a:xfrm>
          <a:prstGeom prst="rect">
            <a:avLst/>
          </a:prstGeom>
        </p:spPr>
      </p:pic>
      <p:sp>
        <p:nvSpPr>
          <p:cNvPr id="2" name="Text 0">
            <a:extLst>
              <a:ext uri="{FF2B5EF4-FFF2-40B4-BE49-F238E27FC236}">
                <a16:creationId xmlns:a16="http://schemas.microsoft.com/office/drawing/2014/main" id="{FBDA69B0-2986-70E7-4CB2-78AEEFF022DC}"/>
              </a:ext>
            </a:extLst>
          </p:cNvPr>
          <p:cNvSpPr/>
          <p:nvPr/>
        </p:nvSpPr>
        <p:spPr>
          <a:xfrm>
            <a:off x="4147185" y="177845"/>
            <a:ext cx="6336030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Installment Apply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16233037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193FE3C-1FAE-155B-CD22-0FC808983F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790" y="1514309"/>
            <a:ext cx="10438543" cy="587168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036C1DC-E6F8-6EB3-187F-C4870A52A3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49788" y="2490529"/>
            <a:ext cx="2580612" cy="5739071"/>
          </a:xfrm>
          <a:prstGeom prst="rect">
            <a:avLst/>
          </a:prstGeom>
        </p:spPr>
      </p:pic>
      <p:sp>
        <p:nvSpPr>
          <p:cNvPr id="2" name="Text 0">
            <a:extLst>
              <a:ext uri="{FF2B5EF4-FFF2-40B4-BE49-F238E27FC236}">
                <a16:creationId xmlns:a16="http://schemas.microsoft.com/office/drawing/2014/main" id="{18FDD765-D316-BB18-C5D3-0B7B703FF69F}"/>
              </a:ext>
            </a:extLst>
          </p:cNvPr>
          <p:cNvSpPr/>
          <p:nvPr/>
        </p:nvSpPr>
        <p:spPr>
          <a:xfrm>
            <a:off x="4147184" y="177845"/>
            <a:ext cx="8654415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Installment Management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200058113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8C8209B-512C-CE14-E4FD-01EBC42231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87011"/>
            <a:ext cx="14630400" cy="6842588"/>
          </a:xfrm>
          <a:prstGeom prst="rect">
            <a:avLst/>
          </a:prstGeom>
        </p:spPr>
      </p:pic>
      <p:sp>
        <p:nvSpPr>
          <p:cNvPr id="2" name="Text 0">
            <a:extLst>
              <a:ext uri="{FF2B5EF4-FFF2-40B4-BE49-F238E27FC236}">
                <a16:creationId xmlns:a16="http://schemas.microsoft.com/office/drawing/2014/main" id="{8ED1B5D2-740A-9338-4552-5E527A42B28C}"/>
              </a:ext>
            </a:extLst>
          </p:cNvPr>
          <p:cNvSpPr/>
          <p:nvPr/>
        </p:nvSpPr>
        <p:spPr>
          <a:xfrm>
            <a:off x="4147184" y="177845"/>
            <a:ext cx="8654415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Installment Management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206845383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171F7CD-19A0-A74D-A136-DF013C7BBE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58238"/>
            <a:ext cx="14630400" cy="7171362"/>
          </a:xfrm>
          <a:prstGeom prst="rect">
            <a:avLst/>
          </a:prstGeom>
        </p:spPr>
      </p:pic>
      <p:sp>
        <p:nvSpPr>
          <p:cNvPr id="2" name="Text 0">
            <a:extLst>
              <a:ext uri="{FF2B5EF4-FFF2-40B4-BE49-F238E27FC236}">
                <a16:creationId xmlns:a16="http://schemas.microsoft.com/office/drawing/2014/main" id="{98A277D1-8219-C7A1-18D0-51C0FEBB04EC}"/>
              </a:ext>
            </a:extLst>
          </p:cNvPr>
          <p:cNvSpPr/>
          <p:nvPr/>
        </p:nvSpPr>
        <p:spPr>
          <a:xfrm>
            <a:off x="4147184" y="177845"/>
            <a:ext cx="8654415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Installment Management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132935927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D3B091-612F-0051-0CFD-93FCDE169A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685EE45-DDC6-A906-EDA8-ED892449D3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746" y="1702000"/>
            <a:ext cx="2673921" cy="591791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6533D90-0911-EEDB-DF73-7752C19E20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6081" y="7619915"/>
            <a:ext cx="1924319" cy="60968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2188A26-B068-FC9D-5C77-8A7F12364C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9316" y="1702000"/>
            <a:ext cx="2737621" cy="591791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CD7C549-1B63-5771-B875-A48E2FAFB2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59035" y="1701999"/>
            <a:ext cx="2727023" cy="591791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2A6119E-7119-9D05-7B5B-6CCC6E5268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68156" y="1702000"/>
            <a:ext cx="2729522" cy="5917915"/>
          </a:xfrm>
          <a:prstGeom prst="rect">
            <a:avLst/>
          </a:prstGeom>
        </p:spPr>
      </p:pic>
      <p:sp>
        <p:nvSpPr>
          <p:cNvPr id="6" name="Text 0">
            <a:extLst>
              <a:ext uri="{FF2B5EF4-FFF2-40B4-BE49-F238E27FC236}">
                <a16:creationId xmlns:a16="http://schemas.microsoft.com/office/drawing/2014/main" id="{83B17738-14AD-E771-BC9D-2970826B47CA}"/>
              </a:ext>
            </a:extLst>
          </p:cNvPr>
          <p:cNvSpPr/>
          <p:nvPr/>
        </p:nvSpPr>
        <p:spPr>
          <a:xfrm>
            <a:off x="4147184" y="177845"/>
            <a:ext cx="8654415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Installment Management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333349319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8EBF968-B18E-514A-FFA8-3A68583609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02076"/>
            <a:ext cx="14630400" cy="7027524"/>
          </a:xfrm>
          <a:prstGeom prst="rect">
            <a:avLst/>
          </a:prstGeom>
        </p:spPr>
      </p:pic>
      <p:sp>
        <p:nvSpPr>
          <p:cNvPr id="2" name="Text 0">
            <a:extLst>
              <a:ext uri="{FF2B5EF4-FFF2-40B4-BE49-F238E27FC236}">
                <a16:creationId xmlns:a16="http://schemas.microsoft.com/office/drawing/2014/main" id="{536A996C-9986-C456-ED9E-B5BAB7CB6B01}"/>
              </a:ext>
            </a:extLst>
          </p:cNvPr>
          <p:cNvSpPr/>
          <p:nvPr/>
        </p:nvSpPr>
        <p:spPr>
          <a:xfrm>
            <a:off x="4147184" y="177845"/>
            <a:ext cx="8654415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Installment Management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82896842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BC6F255-D159-CB94-BAAE-F30765AF75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60980"/>
            <a:ext cx="14630400" cy="7068620"/>
          </a:xfrm>
          <a:prstGeom prst="rect">
            <a:avLst/>
          </a:prstGeom>
        </p:spPr>
      </p:pic>
      <p:sp>
        <p:nvSpPr>
          <p:cNvPr id="2" name="Text 0">
            <a:extLst>
              <a:ext uri="{FF2B5EF4-FFF2-40B4-BE49-F238E27FC236}">
                <a16:creationId xmlns:a16="http://schemas.microsoft.com/office/drawing/2014/main" id="{8D9BBC55-FB28-953F-57B2-9A6ECDA1D3CD}"/>
              </a:ext>
            </a:extLst>
          </p:cNvPr>
          <p:cNvSpPr/>
          <p:nvPr/>
        </p:nvSpPr>
        <p:spPr>
          <a:xfrm>
            <a:off x="4147184" y="177845"/>
            <a:ext cx="8654415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Installment Management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96754956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9D31707-FB97-8401-075F-0F1E7A0D43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47964"/>
            <a:ext cx="14630400" cy="7181636"/>
          </a:xfrm>
          <a:prstGeom prst="rect">
            <a:avLst/>
          </a:prstGeom>
        </p:spPr>
      </p:pic>
      <p:sp>
        <p:nvSpPr>
          <p:cNvPr id="2" name="Text 0">
            <a:extLst>
              <a:ext uri="{FF2B5EF4-FFF2-40B4-BE49-F238E27FC236}">
                <a16:creationId xmlns:a16="http://schemas.microsoft.com/office/drawing/2014/main" id="{4A3D5385-D077-1814-BE7C-F269A7730C62}"/>
              </a:ext>
            </a:extLst>
          </p:cNvPr>
          <p:cNvSpPr/>
          <p:nvPr/>
        </p:nvSpPr>
        <p:spPr>
          <a:xfrm>
            <a:off x="4147184" y="177845"/>
            <a:ext cx="8654415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Installment Management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280673744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B9AD8A8-BA91-298C-407B-3CFD9C40BF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109608"/>
            <a:ext cx="14472120" cy="7119991"/>
          </a:xfrm>
          <a:prstGeom prst="rect">
            <a:avLst/>
          </a:prstGeom>
        </p:spPr>
      </p:pic>
      <p:sp>
        <p:nvSpPr>
          <p:cNvPr id="2" name="Text 0">
            <a:extLst>
              <a:ext uri="{FF2B5EF4-FFF2-40B4-BE49-F238E27FC236}">
                <a16:creationId xmlns:a16="http://schemas.microsoft.com/office/drawing/2014/main" id="{F55197F3-FC71-0D75-7D2E-676B9DA9C1D2}"/>
              </a:ext>
            </a:extLst>
          </p:cNvPr>
          <p:cNvSpPr/>
          <p:nvPr/>
        </p:nvSpPr>
        <p:spPr>
          <a:xfrm>
            <a:off x="4147184" y="177845"/>
            <a:ext cx="8654415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Installment Management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357305673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8A30102-73CB-7706-C5DC-F923352278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253446"/>
            <a:ext cx="14630400" cy="6976153"/>
          </a:xfrm>
          <a:prstGeom prst="rect">
            <a:avLst/>
          </a:prstGeom>
        </p:spPr>
      </p:pic>
      <p:sp>
        <p:nvSpPr>
          <p:cNvPr id="2" name="Text 0">
            <a:extLst>
              <a:ext uri="{FF2B5EF4-FFF2-40B4-BE49-F238E27FC236}">
                <a16:creationId xmlns:a16="http://schemas.microsoft.com/office/drawing/2014/main" id="{500F7917-8BFC-7963-D465-22E0C0DE831C}"/>
              </a:ext>
            </a:extLst>
          </p:cNvPr>
          <p:cNvSpPr/>
          <p:nvPr/>
        </p:nvSpPr>
        <p:spPr>
          <a:xfrm>
            <a:off x="4147184" y="177845"/>
            <a:ext cx="8654415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Installment Payment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3598776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7D8916A1-EB67-9957-16AC-FCE589AAAA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2943125" cy="82296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7D55E3C-F391-258F-1E0E-42243BE82E12}"/>
              </a:ext>
            </a:extLst>
          </p:cNvPr>
          <p:cNvSpPr txBox="1"/>
          <p:nvPr/>
        </p:nvSpPr>
        <p:spPr>
          <a:xfrm>
            <a:off x="690996" y="890793"/>
            <a:ext cx="637482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Architecture Overview</a:t>
            </a:r>
          </a:p>
        </p:txBody>
      </p:sp>
      <p:sp>
        <p:nvSpPr>
          <p:cNvPr id="18" name="Text 3">
            <a:extLst>
              <a:ext uri="{FF2B5EF4-FFF2-40B4-BE49-F238E27FC236}">
                <a16:creationId xmlns:a16="http://schemas.microsoft.com/office/drawing/2014/main" id="{515AB561-DE5A-EE9D-C0E1-24A84FA84B79}"/>
              </a:ext>
            </a:extLst>
          </p:cNvPr>
          <p:cNvSpPr/>
          <p:nvPr/>
        </p:nvSpPr>
        <p:spPr>
          <a:xfrm>
            <a:off x="644236" y="2251362"/>
            <a:ext cx="6244937" cy="430530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500" b="1" dirty="0">
                <a:solidFill>
                  <a:schemeClr val="bg1"/>
                </a:solidFill>
              </a:rPr>
              <a:t>Frontend: React + Vite SPA </a:t>
            </a:r>
          </a:p>
          <a:p>
            <a:endParaRPr lang="en-US" sz="2500" b="1" dirty="0">
              <a:solidFill>
                <a:schemeClr val="bg1"/>
              </a:solidFill>
            </a:endParaRPr>
          </a:p>
          <a:p>
            <a:endParaRPr lang="ar-JO" sz="2500" b="1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500" b="1" dirty="0">
                <a:solidFill>
                  <a:schemeClr val="bg1"/>
                </a:solidFill>
              </a:rPr>
              <a:t>Backend: Node.js + Express REST API </a:t>
            </a:r>
            <a:r>
              <a:rPr lang="ar-JO" sz="2500" b="1" dirty="0">
                <a:solidFill>
                  <a:schemeClr val="bg1"/>
                </a:solidFill>
              </a:rPr>
              <a:t>+</a:t>
            </a:r>
            <a:r>
              <a:rPr lang="en-US" sz="2500" b="1" dirty="0">
                <a:solidFill>
                  <a:schemeClr val="bg1"/>
                </a:solidFill>
              </a:rPr>
              <a:t> Postman for API calls testing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500" b="1" dirty="0">
              <a:solidFill>
                <a:schemeClr val="bg1"/>
              </a:solidFill>
            </a:endParaRPr>
          </a:p>
          <a:p>
            <a:endParaRPr lang="en-US" sz="2500" b="1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500" b="1" dirty="0">
                <a:solidFill>
                  <a:schemeClr val="bg1"/>
                </a:solidFill>
              </a:rPr>
              <a:t>Database: MySQL (access via mysql2).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500" b="1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500" b="1" dirty="0">
              <a:solidFill>
                <a:schemeClr val="bg1"/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3825973-B2E4-D8F4-0FCD-517F93BFE3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30937" y="0"/>
            <a:ext cx="6099464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07C6F9D-2A43-A651-AD29-428F9D38F6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50706"/>
            <a:ext cx="14630400" cy="7078894"/>
          </a:xfrm>
          <a:prstGeom prst="rect">
            <a:avLst/>
          </a:prstGeom>
        </p:spPr>
      </p:pic>
      <p:sp>
        <p:nvSpPr>
          <p:cNvPr id="2" name="Text 0">
            <a:extLst>
              <a:ext uri="{FF2B5EF4-FFF2-40B4-BE49-F238E27FC236}">
                <a16:creationId xmlns:a16="http://schemas.microsoft.com/office/drawing/2014/main" id="{B7804368-96A0-E431-5FF5-4965EBD98218}"/>
              </a:ext>
            </a:extLst>
          </p:cNvPr>
          <p:cNvSpPr/>
          <p:nvPr/>
        </p:nvSpPr>
        <p:spPr>
          <a:xfrm>
            <a:off x="4147184" y="177845"/>
            <a:ext cx="8654415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Installment Payment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39247391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3293393-641B-0755-362C-DB51DA7BB1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09609"/>
            <a:ext cx="14630400" cy="7119990"/>
          </a:xfrm>
          <a:prstGeom prst="rect">
            <a:avLst/>
          </a:prstGeom>
        </p:spPr>
      </p:pic>
      <p:sp>
        <p:nvSpPr>
          <p:cNvPr id="2" name="Text 0">
            <a:extLst>
              <a:ext uri="{FF2B5EF4-FFF2-40B4-BE49-F238E27FC236}">
                <a16:creationId xmlns:a16="http://schemas.microsoft.com/office/drawing/2014/main" id="{A2B859F9-FD88-7A3C-C9EA-31FA357F2F87}"/>
              </a:ext>
            </a:extLst>
          </p:cNvPr>
          <p:cNvSpPr/>
          <p:nvPr/>
        </p:nvSpPr>
        <p:spPr>
          <a:xfrm>
            <a:off x="4147184" y="177845"/>
            <a:ext cx="8654415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Installment Payment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328188895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29B26A8-4D3D-F007-87E7-724AB745F4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53" y="1315092"/>
            <a:ext cx="14456693" cy="6914508"/>
          </a:xfrm>
          <a:prstGeom prst="rect">
            <a:avLst/>
          </a:prstGeom>
        </p:spPr>
      </p:pic>
      <p:sp>
        <p:nvSpPr>
          <p:cNvPr id="2" name="Text 0">
            <a:extLst>
              <a:ext uri="{FF2B5EF4-FFF2-40B4-BE49-F238E27FC236}">
                <a16:creationId xmlns:a16="http://schemas.microsoft.com/office/drawing/2014/main" id="{9E91F9AC-026C-5B6F-2AA6-98ED1B810197}"/>
              </a:ext>
            </a:extLst>
          </p:cNvPr>
          <p:cNvSpPr/>
          <p:nvPr/>
        </p:nvSpPr>
        <p:spPr>
          <a:xfrm>
            <a:off x="4147184" y="177845"/>
            <a:ext cx="8654415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Installment Payment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35715085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092F7E9-F6E6-5120-88AA-828040D8D0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99334"/>
            <a:ext cx="14630400" cy="7130265"/>
          </a:xfrm>
          <a:prstGeom prst="rect">
            <a:avLst/>
          </a:prstGeom>
        </p:spPr>
      </p:pic>
      <p:sp>
        <p:nvSpPr>
          <p:cNvPr id="2" name="Text 0">
            <a:extLst>
              <a:ext uri="{FF2B5EF4-FFF2-40B4-BE49-F238E27FC236}">
                <a16:creationId xmlns:a16="http://schemas.microsoft.com/office/drawing/2014/main" id="{0A18B120-720A-680E-7A8E-E731D3100C2F}"/>
              </a:ext>
            </a:extLst>
          </p:cNvPr>
          <p:cNvSpPr/>
          <p:nvPr/>
        </p:nvSpPr>
        <p:spPr>
          <a:xfrm>
            <a:off x="5112955" y="170755"/>
            <a:ext cx="8654415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Return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266958328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57A193A-44C7-3DAE-03EB-22ED788098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71254"/>
            <a:ext cx="14630399" cy="7058346"/>
          </a:xfrm>
          <a:prstGeom prst="rect">
            <a:avLst/>
          </a:prstGeom>
        </p:spPr>
      </p:pic>
      <p:sp>
        <p:nvSpPr>
          <p:cNvPr id="2" name="Text 0">
            <a:extLst>
              <a:ext uri="{FF2B5EF4-FFF2-40B4-BE49-F238E27FC236}">
                <a16:creationId xmlns:a16="http://schemas.microsoft.com/office/drawing/2014/main" id="{FD755EFC-F3EA-2587-5472-467EB0644119}"/>
              </a:ext>
            </a:extLst>
          </p:cNvPr>
          <p:cNvSpPr/>
          <p:nvPr/>
        </p:nvSpPr>
        <p:spPr>
          <a:xfrm>
            <a:off x="5112955" y="170755"/>
            <a:ext cx="8654415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Return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120363841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7A5C0DD-E671-789B-6E3F-40EEC1521C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34948"/>
            <a:ext cx="14630400" cy="7294652"/>
          </a:xfrm>
          <a:prstGeom prst="rect">
            <a:avLst/>
          </a:prstGeom>
        </p:spPr>
      </p:pic>
      <p:sp>
        <p:nvSpPr>
          <p:cNvPr id="2" name="Text 0">
            <a:extLst>
              <a:ext uri="{FF2B5EF4-FFF2-40B4-BE49-F238E27FC236}">
                <a16:creationId xmlns:a16="http://schemas.microsoft.com/office/drawing/2014/main" id="{E8EBF5A1-5B98-F6D3-A771-CC8AEFFFD04D}"/>
              </a:ext>
            </a:extLst>
          </p:cNvPr>
          <p:cNvSpPr/>
          <p:nvPr/>
        </p:nvSpPr>
        <p:spPr>
          <a:xfrm>
            <a:off x="5112955" y="170755"/>
            <a:ext cx="8654415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Return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35131835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29B88D8-5B82-48EB-AAC4-05079B531A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47964"/>
            <a:ext cx="14630400" cy="7181636"/>
          </a:xfrm>
          <a:prstGeom prst="rect">
            <a:avLst/>
          </a:prstGeom>
        </p:spPr>
      </p:pic>
      <p:sp>
        <p:nvSpPr>
          <p:cNvPr id="2" name="Text 0">
            <a:extLst>
              <a:ext uri="{FF2B5EF4-FFF2-40B4-BE49-F238E27FC236}">
                <a16:creationId xmlns:a16="http://schemas.microsoft.com/office/drawing/2014/main" id="{928822C7-C8C3-A0DA-43BC-EB758CEDBF8E}"/>
              </a:ext>
            </a:extLst>
          </p:cNvPr>
          <p:cNvSpPr/>
          <p:nvPr/>
        </p:nvSpPr>
        <p:spPr>
          <a:xfrm>
            <a:off x="5112955" y="170755"/>
            <a:ext cx="8654415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Order </a:t>
            </a:r>
            <a:r>
              <a:rPr lang="en-US" sz="4450" b="1" dirty="0" err="1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Mangement</a:t>
            </a: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7956287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9FD24DB-D3B2-E4CD-2FBE-43B70A0701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6866"/>
            <a:ext cx="14630400" cy="7222733"/>
          </a:xfrm>
          <a:prstGeom prst="rect">
            <a:avLst/>
          </a:prstGeom>
        </p:spPr>
      </p:pic>
      <p:sp>
        <p:nvSpPr>
          <p:cNvPr id="2" name="Text 0">
            <a:extLst>
              <a:ext uri="{FF2B5EF4-FFF2-40B4-BE49-F238E27FC236}">
                <a16:creationId xmlns:a16="http://schemas.microsoft.com/office/drawing/2014/main" id="{33FFD6FD-B693-98A8-CA42-F6700902576C}"/>
              </a:ext>
            </a:extLst>
          </p:cNvPr>
          <p:cNvSpPr/>
          <p:nvPr/>
        </p:nvSpPr>
        <p:spPr>
          <a:xfrm>
            <a:off x="5112955" y="170755"/>
            <a:ext cx="8654415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Order </a:t>
            </a:r>
            <a:r>
              <a:rPr lang="en-US" sz="4450" b="1" dirty="0" err="1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Mangement</a:t>
            </a: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107234317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E2D285E-3856-3810-DC92-2955248036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5496"/>
            <a:ext cx="14630400" cy="7274103"/>
          </a:xfrm>
          <a:prstGeom prst="rect">
            <a:avLst/>
          </a:prstGeom>
        </p:spPr>
      </p:pic>
      <p:sp>
        <p:nvSpPr>
          <p:cNvPr id="2" name="Text 0">
            <a:extLst>
              <a:ext uri="{FF2B5EF4-FFF2-40B4-BE49-F238E27FC236}">
                <a16:creationId xmlns:a16="http://schemas.microsoft.com/office/drawing/2014/main" id="{96F63A66-C09B-30A9-EDFD-8DCF19863464}"/>
              </a:ext>
            </a:extLst>
          </p:cNvPr>
          <p:cNvSpPr/>
          <p:nvPr/>
        </p:nvSpPr>
        <p:spPr>
          <a:xfrm>
            <a:off x="5112955" y="170755"/>
            <a:ext cx="8654415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Overdue Payments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294456089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113215F-D018-8673-B97A-064469B61A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65770"/>
            <a:ext cx="14630400" cy="7263829"/>
          </a:xfrm>
          <a:prstGeom prst="rect">
            <a:avLst/>
          </a:prstGeom>
        </p:spPr>
      </p:pic>
      <p:sp>
        <p:nvSpPr>
          <p:cNvPr id="2" name="Text 0">
            <a:extLst>
              <a:ext uri="{FF2B5EF4-FFF2-40B4-BE49-F238E27FC236}">
                <a16:creationId xmlns:a16="http://schemas.microsoft.com/office/drawing/2014/main" id="{FB586BBD-EE56-D7E1-828E-A472072ABDD7}"/>
              </a:ext>
            </a:extLst>
          </p:cNvPr>
          <p:cNvSpPr/>
          <p:nvPr/>
        </p:nvSpPr>
        <p:spPr>
          <a:xfrm>
            <a:off x="5112955" y="170755"/>
            <a:ext cx="8654415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Order </a:t>
            </a:r>
            <a:r>
              <a:rPr lang="en-US" sz="4450" b="1" dirty="0" err="1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Mangement</a:t>
            </a: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11077033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1A9085A-C45F-8C02-8E5F-B43A1F0ED3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2943125" cy="8229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752C796-8F08-0A79-FD85-54B8E2BD31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893852"/>
            <a:ext cx="10557268" cy="59384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0806A8A-2C7F-C65B-6A4F-9330A71842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00038" y="693506"/>
            <a:ext cx="4030362" cy="6544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28288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1F779CE-B9A2-AB9B-5A20-02AD4552D0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91802"/>
            <a:ext cx="14630400" cy="7037798"/>
          </a:xfrm>
          <a:prstGeom prst="rect">
            <a:avLst/>
          </a:prstGeom>
        </p:spPr>
      </p:pic>
      <p:sp>
        <p:nvSpPr>
          <p:cNvPr id="2" name="Text 0">
            <a:extLst>
              <a:ext uri="{FF2B5EF4-FFF2-40B4-BE49-F238E27FC236}">
                <a16:creationId xmlns:a16="http://schemas.microsoft.com/office/drawing/2014/main" id="{B7A89579-2B19-46AE-275A-75AD0544C42A}"/>
              </a:ext>
            </a:extLst>
          </p:cNvPr>
          <p:cNvSpPr/>
          <p:nvPr/>
        </p:nvSpPr>
        <p:spPr>
          <a:xfrm>
            <a:off x="5112955" y="170755"/>
            <a:ext cx="8654415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Order </a:t>
            </a:r>
            <a:r>
              <a:rPr lang="en-US" sz="4450" b="1" dirty="0" err="1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Mangement</a:t>
            </a: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112497222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6702BCC-13B2-F05A-AD2F-E650FA8D3E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63720"/>
            <a:ext cx="14630400" cy="6965879"/>
          </a:xfrm>
          <a:prstGeom prst="rect">
            <a:avLst/>
          </a:prstGeom>
        </p:spPr>
      </p:pic>
      <p:sp>
        <p:nvSpPr>
          <p:cNvPr id="2" name="Text 0">
            <a:extLst>
              <a:ext uri="{FF2B5EF4-FFF2-40B4-BE49-F238E27FC236}">
                <a16:creationId xmlns:a16="http://schemas.microsoft.com/office/drawing/2014/main" id="{02BCA83D-6B17-E102-AD9A-8ED1127413D9}"/>
              </a:ext>
            </a:extLst>
          </p:cNvPr>
          <p:cNvSpPr/>
          <p:nvPr/>
        </p:nvSpPr>
        <p:spPr>
          <a:xfrm>
            <a:off x="3294429" y="197672"/>
            <a:ext cx="8654415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Branch-Contract Management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123428977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F27686E-276F-EA2C-2A86-8BA6A4AC10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50706"/>
            <a:ext cx="14630400" cy="7078894"/>
          </a:xfrm>
          <a:prstGeom prst="rect">
            <a:avLst/>
          </a:prstGeom>
        </p:spPr>
      </p:pic>
      <p:sp>
        <p:nvSpPr>
          <p:cNvPr id="2" name="Text 0">
            <a:extLst>
              <a:ext uri="{FF2B5EF4-FFF2-40B4-BE49-F238E27FC236}">
                <a16:creationId xmlns:a16="http://schemas.microsoft.com/office/drawing/2014/main" id="{AEB13CC8-34FB-3CD2-6B51-0F4D98287EB7}"/>
              </a:ext>
            </a:extLst>
          </p:cNvPr>
          <p:cNvSpPr/>
          <p:nvPr/>
        </p:nvSpPr>
        <p:spPr>
          <a:xfrm>
            <a:off x="3294429" y="197672"/>
            <a:ext cx="8654415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Inventory Management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105539308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373B10D-DBEC-DC8B-B117-08F3785719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02076"/>
            <a:ext cx="14630400" cy="7027523"/>
          </a:xfrm>
          <a:prstGeom prst="rect">
            <a:avLst/>
          </a:prstGeom>
        </p:spPr>
      </p:pic>
      <p:sp>
        <p:nvSpPr>
          <p:cNvPr id="2" name="Text 0">
            <a:extLst>
              <a:ext uri="{FF2B5EF4-FFF2-40B4-BE49-F238E27FC236}">
                <a16:creationId xmlns:a16="http://schemas.microsoft.com/office/drawing/2014/main" id="{83D0CE66-47BD-67D8-015E-ADE8829DC642}"/>
              </a:ext>
            </a:extLst>
          </p:cNvPr>
          <p:cNvSpPr/>
          <p:nvPr/>
        </p:nvSpPr>
        <p:spPr>
          <a:xfrm>
            <a:off x="3294429" y="197672"/>
            <a:ext cx="8654415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Employee Management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374461446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52510F3-2F7D-2519-DB5F-EC755B4D34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09609"/>
            <a:ext cx="14630400" cy="7119990"/>
          </a:xfrm>
          <a:prstGeom prst="rect">
            <a:avLst/>
          </a:prstGeom>
        </p:spPr>
      </p:pic>
      <p:sp>
        <p:nvSpPr>
          <p:cNvPr id="2" name="Text 0">
            <a:extLst>
              <a:ext uri="{FF2B5EF4-FFF2-40B4-BE49-F238E27FC236}">
                <a16:creationId xmlns:a16="http://schemas.microsoft.com/office/drawing/2014/main" id="{832E9158-DA06-B758-3532-EF8C74754369}"/>
              </a:ext>
            </a:extLst>
          </p:cNvPr>
          <p:cNvSpPr/>
          <p:nvPr/>
        </p:nvSpPr>
        <p:spPr>
          <a:xfrm>
            <a:off x="3294429" y="197672"/>
            <a:ext cx="8654415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Employee Management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319937061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C617D8F-5E67-D837-6498-C5D7DA80A4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89061"/>
            <a:ext cx="14630400" cy="7140540"/>
          </a:xfrm>
          <a:prstGeom prst="rect">
            <a:avLst/>
          </a:prstGeom>
        </p:spPr>
      </p:pic>
      <p:sp>
        <p:nvSpPr>
          <p:cNvPr id="2" name="Text 0">
            <a:extLst>
              <a:ext uri="{FF2B5EF4-FFF2-40B4-BE49-F238E27FC236}">
                <a16:creationId xmlns:a16="http://schemas.microsoft.com/office/drawing/2014/main" id="{88B36EA6-261E-D8A2-57E7-A453199B7E88}"/>
              </a:ext>
            </a:extLst>
          </p:cNvPr>
          <p:cNvSpPr/>
          <p:nvPr/>
        </p:nvSpPr>
        <p:spPr>
          <a:xfrm>
            <a:off x="3294429" y="197672"/>
            <a:ext cx="8654415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Branch Management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67927397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E692F8E-FC28-03DC-8CF7-49E78EAE77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3578"/>
            <a:ext cx="14630400" cy="7346021"/>
          </a:xfrm>
          <a:prstGeom prst="rect">
            <a:avLst/>
          </a:prstGeom>
        </p:spPr>
      </p:pic>
      <p:sp>
        <p:nvSpPr>
          <p:cNvPr id="2" name="Text 0">
            <a:extLst>
              <a:ext uri="{FF2B5EF4-FFF2-40B4-BE49-F238E27FC236}">
                <a16:creationId xmlns:a16="http://schemas.microsoft.com/office/drawing/2014/main" id="{02494744-F176-D13B-7D69-B74C638B91DD}"/>
              </a:ext>
            </a:extLst>
          </p:cNvPr>
          <p:cNvSpPr/>
          <p:nvPr/>
        </p:nvSpPr>
        <p:spPr>
          <a:xfrm>
            <a:off x="3294429" y="197672"/>
            <a:ext cx="8654415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Items Management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164812980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3707619-FC2B-FA7D-A9A3-3A07A32652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742" y="2024009"/>
            <a:ext cx="8657691" cy="486995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A6394FA-C33A-A860-465F-C184E5A05E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28128" y="2024009"/>
            <a:ext cx="2836232" cy="620559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37C4FF2-4BB9-2917-9D1A-6DA9BA742D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32056" y="2024008"/>
            <a:ext cx="2795602" cy="6205591"/>
          </a:xfrm>
          <a:prstGeom prst="rect">
            <a:avLst/>
          </a:prstGeom>
        </p:spPr>
      </p:pic>
      <p:sp>
        <p:nvSpPr>
          <p:cNvPr id="5" name="Text 0">
            <a:extLst>
              <a:ext uri="{FF2B5EF4-FFF2-40B4-BE49-F238E27FC236}">
                <a16:creationId xmlns:a16="http://schemas.microsoft.com/office/drawing/2014/main" id="{1E918BB0-73CC-523A-CCE6-AF8AF12C1ED6}"/>
              </a:ext>
            </a:extLst>
          </p:cNvPr>
          <p:cNvSpPr/>
          <p:nvPr/>
        </p:nvSpPr>
        <p:spPr>
          <a:xfrm>
            <a:off x="3294429" y="197672"/>
            <a:ext cx="8654415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Project Management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370969395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05A5182-85A1-F96F-0593-83128681AE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006" y="1375980"/>
            <a:ext cx="4248743" cy="547763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3AD12E1-118E-9DDB-312C-0CE1F77059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3259" y="1766560"/>
            <a:ext cx="5601482" cy="46964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450A64C-8E93-9C86-35B7-514F07EF13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77291" y="7753284"/>
            <a:ext cx="2753109" cy="4763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25C9FE7-8032-13A9-BAE9-A485D5D839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60767" y="1766560"/>
            <a:ext cx="2667372" cy="4277322"/>
          </a:xfrm>
          <a:prstGeom prst="rect">
            <a:avLst/>
          </a:prstGeom>
        </p:spPr>
      </p:pic>
      <p:sp>
        <p:nvSpPr>
          <p:cNvPr id="2" name="Text 0">
            <a:extLst>
              <a:ext uri="{FF2B5EF4-FFF2-40B4-BE49-F238E27FC236}">
                <a16:creationId xmlns:a16="http://schemas.microsoft.com/office/drawing/2014/main" id="{065799C9-D446-2400-443B-3DDF7671C043}"/>
              </a:ext>
            </a:extLst>
          </p:cNvPr>
          <p:cNvSpPr/>
          <p:nvPr/>
        </p:nvSpPr>
        <p:spPr>
          <a:xfrm>
            <a:off x="3294429" y="197672"/>
            <a:ext cx="8654415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Project Management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69938339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BD2AB79-50D5-794B-1CE7-53E877FFCF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19882"/>
            <a:ext cx="14630400" cy="7109717"/>
          </a:xfrm>
          <a:prstGeom prst="rect">
            <a:avLst/>
          </a:prstGeom>
        </p:spPr>
      </p:pic>
      <p:sp>
        <p:nvSpPr>
          <p:cNvPr id="2" name="Text 0">
            <a:extLst>
              <a:ext uri="{FF2B5EF4-FFF2-40B4-BE49-F238E27FC236}">
                <a16:creationId xmlns:a16="http://schemas.microsoft.com/office/drawing/2014/main" id="{B652C794-3800-F07D-10ED-F1C31C2E12E2}"/>
              </a:ext>
            </a:extLst>
          </p:cNvPr>
          <p:cNvSpPr/>
          <p:nvPr/>
        </p:nvSpPr>
        <p:spPr>
          <a:xfrm>
            <a:off x="3294429" y="197672"/>
            <a:ext cx="8654415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Task History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35459050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830937-D754-E863-B121-790B1FF632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F0C3CF4A-06EC-6525-9EAA-934CB00681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2943125" cy="82296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347905B-44BF-D660-9AE5-DDB879C29C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823478"/>
            <a:ext cx="10133997" cy="500582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C86C9AE-57CF-B783-5C63-7096A86A71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41796" y="0"/>
            <a:ext cx="4288604" cy="7003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72283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A6C501B-2D3C-F018-8B50-3440B5AB9D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851" y="2116476"/>
            <a:ext cx="9936252" cy="558914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717AA42-55DD-2120-2D9A-D0F1824D60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45998" y="2116476"/>
            <a:ext cx="2784402" cy="6113124"/>
          </a:xfrm>
          <a:prstGeom prst="rect">
            <a:avLst/>
          </a:prstGeom>
        </p:spPr>
      </p:pic>
      <p:sp>
        <p:nvSpPr>
          <p:cNvPr id="4" name="Text 0">
            <a:extLst>
              <a:ext uri="{FF2B5EF4-FFF2-40B4-BE49-F238E27FC236}">
                <a16:creationId xmlns:a16="http://schemas.microsoft.com/office/drawing/2014/main" id="{53C38B94-8109-6723-8F93-2BEAD05D01A3}"/>
              </a:ext>
            </a:extLst>
          </p:cNvPr>
          <p:cNvSpPr/>
          <p:nvPr/>
        </p:nvSpPr>
        <p:spPr>
          <a:xfrm>
            <a:off x="3294429" y="197672"/>
            <a:ext cx="8654415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Duty-Hours Management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13575401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516C278-42D4-906B-3854-B75FEB8B15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4" y="1047964"/>
            <a:ext cx="14566516" cy="7181636"/>
          </a:xfrm>
          <a:prstGeom prst="rect">
            <a:avLst/>
          </a:prstGeom>
        </p:spPr>
      </p:pic>
      <p:sp>
        <p:nvSpPr>
          <p:cNvPr id="2" name="Text 0">
            <a:extLst>
              <a:ext uri="{FF2B5EF4-FFF2-40B4-BE49-F238E27FC236}">
                <a16:creationId xmlns:a16="http://schemas.microsoft.com/office/drawing/2014/main" id="{366E0672-15E6-22D8-581B-222507C23948}"/>
              </a:ext>
            </a:extLst>
          </p:cNvPr>
          <p:cNvSpPr/>
          <p:nvPr/>
        </p:nvSpPr>
        <p:spPr>
          <a:xfrm>
            <a:off x="3294429" y="197672"/>
            <a:ext cx="8654415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Duty-Hours Management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27969960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511FDAA-B05A-F4B9-4C96-A4450515E2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5036" y="1309296"/>
            <a:ext cx="4220164" cy="561100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34636BF-6C0E-0391-E598-4CC9FC6539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3023" y="1068214"/>
            <a:ext cx="4229690" cy="666843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96DE174-2421-1D50-D319-F641006BCD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20133" y="7736645"/>
            <a:ext cx="2810267" cy="44773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991C847-DB3A-4B9B-A432-EE90349805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3821" y="2161902"/>
            <a:ext cx="2791215" cy="3905795"/>
          </a:xfrm>
          <a:prstGeom prst="rect">
            <a:avLst/>
          </a:prstGeom>
        </p:spPr>
      </p:pic>
      <p:sp>
        <p:nvSpPr>
          <p:cNvPr id="2" name="Text 0">
            <a:extLst>
              <a:ext uri="{FF2B5EF4-FFF2-40B4-BE49-F238E27FC236}">
                <a16:creationId xmlns:a16="http://schemas.microsoft.com/office/drawing/2014/main" id="{2CA65D4B-2F50-999C-8A73-6BEEC44509B2}"/>
              </a:ext>
            </a:extLst>
          </p:cNvPr>
          <p:cNvSpPr/>
          <p:nvPr/>
        </p:nvSpPr>
        <p:spPr>
          <a:xfrm>
            <a:off x="3294429" y="197672"/>
            <a:ext cx="8654415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Duty-Hours Management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7500385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F9D836B-DFE1-451B-9F61-BE58624C75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417" y="2250039"/>
            <a:ext cx="7693349" cy="502406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7AD0570-8262-D8C6-D919-773BB61D42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5275" y="2250039"/>
            <a:ext cx="2666003" cy="586654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A2C2517-5733-A07F-ABD5-14AD7CDD86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72786" y="2250039"/>
            <a:ext cx="3062093" cy="5866543"/>
          </a:xfrm>
          <a:prstGeom prst="rect">
            <a:avLst/>
          </a:prstGeom>
        </p:spPr>
      </p:pic>
      <p:sp>
        <p:nvSpPr>
          <p:cNvPr id="5" name="Text 0">
            <a:extLst>
              <a:ext uri="{FF2B5EF4-FFF2-40B4-BE49-F238E27FC236}">
                <a16:creationId xmlns:a16="http://schemas.microsoft.com/office/drawing/2014/main" id="{CFF72CC3-B915-B6B3-D798-E058618624DC}"/>
              </a:ext>
            </a:extLst>
          </p:cNvPr>
          <p:cNvSpPr/>
          <p:nvPr/>
        </p:nvSpPr>
        <p:spPr>
          <a:xfrm>
            <a:off x="3294429" y="197672"/>
            <a:ext cx="8654415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Employee Task Management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126961263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3BB3509-E203-FABA-A906-1F06F51968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58238"/>
            <a:ext cx="14630400" cy="7171361"/>
          </a:xfrm>
          <a:prstGeom prst="rect">
            <a:avLst/>
          </a:prstGeom>
        </p:spPr>
      </p:pic>
      <p:sp>
        <p:nvSpPr>
          <p:cNvPr id="2" name="Text 0">
            <a:extLst>
              <a:ext uri="{FF2B5EF4-FFF2-40B4-BE49-F238E27FC236}">
                <a16:creationId xmlns:a16="http://schemas.microsoft.com/office/drawing/2014/main" id="{0F1EAB25-04DA-1337-D986-967AF38941F8}"/>
              </a:ext>
            </a:extLst>
          </p:cNvPr>
          <p:cNvSpPr/>
          <p:nvPr/>
        </p:nvSpPr>
        <p:spPr>
          <a:xfrm>
            <a:off x="3294429" y="197672"/>
            <a:ext cx="8654415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Employee Task Management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151818030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0911E00-6B9F-BC89-C87E-CEFE2CA93E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612" y="3073032"/>
            <a:ext cx="8000146" cy="450008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5E5F4D5-C937-6D78-0C15-F8090CE555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6193" y="3073033"/>
            <a:ext cx="2482281" cy="515656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C577258-BE2B-B690-27EE-11DB10BE95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41910" y="3073033"/>
            <a:ext cx="2506297" cy="5156567"/>
          </a:xfrm>
          <a:prstGeom prst="rect">
            <a:avLst/>
          </a:prstGeom>
        </p:spPr>
      </p:pic>
      <p:sp>
        <p:nvSpPr>
          <p:cNvPr id="4" name="Text 0">
            <a:extLst>
              <a:ext uri="{FF2B5EF4-FFF2-40B4-BE49-F238E27FC236}">
                <a16:creationId xmlns:a16="http://schemas.microsoft.com/office/drawing/2014/main" id="{775AF432-6060-98C4-9FEE-940C058EDB78}"/>
              </a:ext>
            </a:extLst>
          </p:cNvPr>
          <p:cNvSpPr/>
          <p:nvPr/>
        </p:nvSpPr>
        <p:spPr>
          <a:xfrm>
            <a:off x="3294429" y="197672"/>
            <a:ext cx="8654415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Project –task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240352289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8466401-F101-1A1C-FF86-DE73D0F093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02076"/>
            <a:ext cx="14630400" cy="6987330"/>
          </a:xfrm>
          <a:prstGeom prst="rect">
            <a:avLst/>
          </a:prstGeom>
        </p:spPr>
      </p:pic>
      <p:sp>
        <p:nvSpPr>
          <p:cNvPr id="2" name="Text 0">
            <a:extLst>
              <a:ext uri="{FF2B5EF4-FFF2-40B4-BE49-F238E27FC236}">
                <a16:creationId xmlns:a16="http://schemas.microsoft.com/office/drawing/2014/main" id="{E17C9752-BEC8-B08D-4A1A-C6FC8F82FD06}"/>
              </a:ext>
            </a:extLst>
          </p:cNvPr>
          <p:cNvSpPr/>
          <p:nvPr/>
        </p:nvSpPr>
        <p:spPr>
          <a:xfrm>
            <a:off x="3294429" y="197672"/>
            <a:ext cx="8654415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Project –task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41271467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4AB7402-B9A4-97A8-6C89-566595A498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209" y="2918389"/>
            <a:ext cx="8602895" cy="483912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256C1E9-2193-6B0A-0818-626AD69FDF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32240" y="2815648"/>
            <a:ext cx="3020977" cy="531120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8083A42-174B-F5B3-BFCB-5DA12F969B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87353" y="2918389"/>
            <a:ext cx="2543047" cy="5311209"/>
          </a:xfrm>
          <a:prstGeom prst="rect">
            <a:avLst/>
          </a:prstGeom>
        </p:spPr>
      </p:pic>
      <p:sp>
        <p:nvSpPr>
          <p:cNvPr id="2" name="Text 0">
            <a:extLst>
              <a:ext uri="{FF2B5EF4-FFF2-40B4-BE49-F238E27FC236}">
                <a16:creationId xmlns:a16="http://schemas.microsoft.com/office/drawing/2014/main" id="{3C827C35-1D62-5B9C-1D76-296AA1B4849C}"/>
              </a:ext>
            </a:extLst>
          </p:cNvPr>
          <p:cNvSpPr/>
          <p:nvPr/>
        </p:nvSpPr>
        <p:spPr>
          <a:xfrm>
            <a:off x="3294429" y="197672"/>
            <a:ext cx="8654415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Project –team members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207694848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79FC5F9-A1D3-1411-0362-2CC84C1726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19882"/>
            <a:ext cx="14630400" cy="7109717"/>
          </a:xfrm>
          <a:prstGeom prst="rect">
            <a:avLst/>
          </a:prstGeom>
        </p:spPr>
      </p:pic>
      <p:sp>
        <p:nvSpPr>
          <p:cNvPr id="2" name="Text 0">
            <a:extLst>
              <a:ext uri="{FF2B5EF4-FFF2-40B4-BE49-F238E27FC236}">
                <a16:creationId xmlns:a16="http://schemas.microsoft.com/office/drawing/2014/main" id="{41734198-3E1F-CBD8-E7D6-742B2D8F4C18}"/>
              </a:ext>
            </a:extLst>
          </p:cNvPr>
          <p:cNvSpPr/>
          <p:nvPr/>
        </p:nvSpPr>
        <p:spPr>
          <a:xfrm>
            <a:off x="3294429" y="197672"/>
            <a:ext cx="8654415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Project –team members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337738808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1FD7BDF-0D91-2744-703D-9711AE13A6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17142"/>
            <a:ext cx="14630400" cy="7212458"/>
          </a:xfrm>
          <a:prstGeom prst="rect">
            <a:avLst/>
          </a:prstGeom>
        </p:spPr>
      </p:pic>
      <p:sp>
        <p:nvSpPr>
          <p:cNvPr id="2" name="Text 0">
            <a:extLst>
              <a:ext uri="{FF2B5EF4-FFF2-40B4-BE49-F238E27FC236}">
                <a16:creationId xmlns:a16="http://schemas.microsoft.com/office/drawing/2014/main" id="{29AA6C68-B3D7-D752-7746-9B76DF1F85E0}"/>
              </a:ext>
            </a:extLst>
          </p:cNvPr>
          <p:cNvSpPr/>
          <p:nvPr/>
        </p:nvSpPr>
        <p:spPr>
          <a:xfrm>
            <a:off x="3294429" y="197672"/>
            <a:ext cx="8654415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Project –Chat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38284455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B2F0A9-E59E-0326-66D4-E1C1C459EF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01A8B4C-7A36-E7B0-8BBA-82B7510C86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2943125" cy="82296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EA745E1-C68F-5C25-1D51-D92AD70674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127" y="0"/>
            <a:ext cx="6268325" cy="82296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9AAF88B-7067-A398-DAF5-D09F860486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8949" y="0"/>
            <a:ext cx="5992133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18798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A6850D1-D16D-A761-E5B9-B7B28DB584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3174" y="2589087"/>
            <a:ext cx="9680539" cy="544530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92BFF43-6A2E-8B75-83A4-2086441B7F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79356" y="2589087"/>
            <a:ext cx="3158576" cy="5578867"/>
          </a:xfrm>
          <a:prstGeom prst="rect">
            <a:avLst/>
          </a:prstGeom>
        </p:spPr>
      </p:pic>
      <p:sp>
        <p:nvSpPr>
          <p:cNvPr id="4" name="Text 0">
            <a:extLst>
              <a:ext uri="{FF2B5EF4-FFF2-40B4-BE49-F238E27FC236}">
                <a16:creationId xmlns:a16="http://schemas.microsoft.com/office/drawing/2014/main" id="{BE8385EA-46A6-40E8-974F-2C2770B9EE65}"/>
              </a:ext>
            </a:extLst>
          </p:cNvPr>
          <p:cNvSpPr/>
          <p:nvPr/>
        </p:nvSpPr>
        <p:spPr>
          <a:xfrm>
            <a:off x="3294429" y="197672"/>
            <a:ext cx="8654415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Project –Chat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636204288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6C20C6F-4599-B42A-6089-23831C6EDD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99334"/>
            <a:ext cx="14630400" cy="7130265"/>
          </a:xfrm>
          <a:prstGeom prst="rect">
            <a:avLst/>
          </a:prstGeom>
        </p:spPr>
      </p:pic>
      <p:sp>
        <p:nvSpPr>
          <p:cNvPr id="2" name="Text 0">
            <a:extLst>
              <a:ext uri="{FF2B5EF4-FFF2-40B4-BE49-F238E27FC236}">
                <a16:creationId xmlns:a16="http://schemas.microsoft.com/office/drawing/2014/main" id="{A105D69C-29CD-0240-500D-B47C76A62820}"/>
              </a:ext>
            </a:extLst>
          </p:cNvPr>
          <p:cNvSpPr/>
          <p:nvPr/>
        </p:nvSpPr>
        <p:spPr>
          <a:xfrm>
            <a:off x="3294429" y="197672"/>
            <a:ext cx="8654415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Project –info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374166175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22B04CD-4161-3856-57DC-E5BCE39401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322" y="2393878"/>
            <a:ext cx="9863191" cy="554804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058F6C3-E4BA-19F4-7F20-17325DC27B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42670" y="2393878"/>
            <a:ext cx="3207681" cy="5815173"/>
          </a:xfrm>
          <a:prstGeom prst="rect">
            <a:avLst/>
          </a:prstGeom>
        </p:spPr>
      </p:pic>
      <p:sp>
        <p:nvSpPr>
          <p:cNvPr id="4" name="Text 0">
            <a:extLst>
              <a:ext uri="{FF2B5EF4-FFF2-40B4-BE49-F238E27FC236}">
                <a16:creationId xmlns:a16="http://schemas.microsoft.com/office/drawing/2014/main" id="{82771E89-9590-77E9-4729-566E76C2048D}"/>
              </a:ext>
            </a:extLst>
          </p:cNvPr>
          <p:cNvSpPr/>
          <p:nvPr/>
        </p:nvSpPr>
        <p:spPr>
          <a:xfrm>
            <a:off x="3294429" y="197672"/>
            <a:ext cx="8654415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Project –info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340319357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FC38F2-CD39-434C-106F-501ABDBC56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1528" y="2219218"/>
            <a:ext cx="9735337" cy="547612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CEC850D-183F-4FB9-6EA9-EFD4255D20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03595" y="2219218"/>
            <a:ext cx="3326805" cy="6010382"/>
          </a:xfrm>
          <a:prstGeom prst="rect">
            <a:avLst/>
          </a:prstGeom>
        </p:spPr>
      </p:pic>
      <p:sp>
        <p:nvSpPr>
          <p:cNvPr id="4" name="Text 0">
            <a:extLst>
              <a:ext uri="{FF2B5EF4-FFF2-40B4-BE49-F238E27FC236}">
                <a16:creationId xmlns:a16="http://schemas.microsoft.com/office/drawing/2014/main" id="{E73BDFB6-D5E0-98A4-D60B-698FCC4079CB}"/>
              </a:ext>
            </a:extLst>
          </p:cNvPr>
          <p:cNvSpPr/>
          <p:nvPr/>
        </p:nvSpPr>
        <p:spPr>
          <a:xfrm>
            <a:off x="3294429" y="197672"/>
            <a:ext cx="8654415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Project –team leader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206630182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04DB72B-B3E2-3537-4629-CF747B1A0B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71254"/>
            <a:ext cx="14630400" cy="7058346"/>
          </a:xfrm>
          <a:prstGeom prst="rect">
            <a:avLst/>
          </a:prstGeom>
        </p:spPr>
      </p:pic>
      <p:sp>
        <p:nvSpPr>
          <p:cNvPr id="2" name="Text 0">
            <a:extLst>
              <a:ext uri="{FF2B5EF4-FFF2-40B4-BE49-F238E27FC236}">
                <a16:creationId xmlns:a16="http://schemas.microsoft.com/office/drawing/2014/main" id="{F80EAA90-AAAF-4FDF-5F20-3ED41B2005BC}"/>
              </a:ext>
            </a:extLst>
          </p:cNvPr>
          <p:cNvSpPr/>
          <p:nvPr/>
        </p:nvSpPr>
        <p:spPr>
          <a:xfrm>
            <a:off x="3294429" y="197672"/>
            <a:ext cx="8654415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Project –team leader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3923181059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530A8E7-D3F6-7C87-E5E7-C55135920A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6607" y="1715784"/>
            <a:ext cx="8931668" cy="502406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C195B61-51F4-336F-C88A-D5EE3654D0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57351" y="1715784"/>
            <a:ext cx="2973049" cy="6513816"/>
          </a:xfrm>
          <a:prstGeom prst="rect">
            <a:avLst/>
          </a:prstGeom>
        </p:spPr>
      </p:pic>
      <p:sp>
        <p:nvSpPr>
          <p:cNvPr id="4" name="Text 0">
            <a:extLst>
              <a:ext uri="{FF2B5EF4-FFF2-40B4-BE49-F238E27FC236}">
                <a16:creationId xmlns:a16="http://schemas.microsoft.com/office/drawing/2014/main" id="{4639EB72-BDEF-44C0-E624-3FA3F1E04A39}"/>
              </a:ext>
            </a:extLst>
          </p:cNvPr>
          <p:cNvSpPr/>
          <p:nvPr/>
        </p:nvSpPr>
        <p:spPr>
          <a:xfrm>
            <a:off x="3294429" y="197672"/>
            <a:ext cx="8654415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Time Tracking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2255206302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64DF913-896F-8E67-C3A8-D857119C3F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1254" y="1900719"/>
            <a:ext cx="9461356" cy="532201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19FB571-233B-491B-0D29-1FEB6A049A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82404" y="1900719"/>
            <a:ext cx="2847996" cy="6328881"/>
          </a:xfrm>
          <a:prstGeom prst="rect">
            <a:avLst/>
          </a:prstGeom>
        </p:spPr>
      </p:pic>
      <p:sp>
        <p:nvSpPr>
          <p:cNvPr id="4" name="Text 0">
            <a:extLst>
              <a:ext uri="{FF2B5EF4-FFF2-40B4-BE49-F238E27FC236}">
                <a16:creationId xmlns:a16="http://schemas.microsoft.com/office/drawing/2014/main" id="{50430980-3644-B92D-AE46-F6A105008371}"/>
              </a:ext>
            </a:extLst>
          </p:cNvPr>
          <p:cNvSpPr/>
          <p:nvPr/>
        </p:nvSpPr>
        <p:spPr>
          <a:xfrm>
            <a:off x="3294429" y="197672"/>
            <a:ext cx="8654415" cy="7371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4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Employee Duty Hours Page</a:t>
            </a:r>
          </a:p>
          <a:p>
            <a:pPr marL="0" indent="0" algn="l">
              <a:lnSpc>
                <a:spcPts val="5800"/>
              </a:lnSpc>
              <a:buNone/>
            </a:pPr>
            <a:endParaRPr lang="en-US" sz="4450" dirty="0"/>
          </a:p>
        </p:txBody>
      </p:sp>
    </p:spTree>
    <p:extLst>
      <p:ext uri="{BB962C8B-B14F-4D97-AF65-F5344CB8AC3E}">
        <p14:creationId xmlns:p14="http://schemas.microsoft.com/office/powerpoint/2010/main" val="1982365408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5760720" cy="8229600"/>
          </a:xfrm>
          <a:prstGeom prst="rect">
            <a:avLst/>
          </a:prstGeom>
          <a:solidFill>
            <a:srgbClr val="DFDFE0"/>
          </a:solidFill>
          <a:ln/>
        </p:spPr>
      </p:sp>
      <p:pic>
        <p:nvPicPr>
          <p:cNvPr id="3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760720" cy="8229600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6224826" y="715804"/>
            <a:ext cx="7667149" cy="1371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5350"/>
              </a:lnSpc>
              <a:buNone/>
            </a:pPr>
            <a:r>
              <a:rPr lang="en-US" sz="41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Engineering Complex Solutions</a:t>
            </a:r>
            <a:endParaRPr lang="en-US" sz="4150" dirty="0"/>
          </a:p>
        </p:txBody>
      </p:sp>
      <p:sp>
        <p:nvSpPr>
          <p:cNvPr id="5" name="Text 2"/>
          <p:cNvSpPr/>
          <p:nvPr/>
        </p:nvSpPr>
        <p:spPr>
          <a:xfrm>
            <a:off x="6224826" y="2403872"/>
            <a:ext cx="7667149" cy="54840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50"/>
              </a:lnSpc>
              <a:buNone/>
            </a:pPr>
            <a:r>
              <a:rPr lang="en-US" sz="1650" dirty="0">
                <a:solidFill>
                  <a:srgbClr val="EBEDF0"/>
                </a:solidFill>
                <a:latin typeface="Geist" pitchFamily="34" charset="0"/>
                <a:ea typeface="Geist" pitchFamily="34" charset="-122"/>
                <a:cs typeface="Geist" pitchFamily="34" charset="-120"/>
              </a:rPr>
              <a:t>Developing MARS involved overcoming intricate technical hurdles to deliver a robust and reliable system.</a:t>
            </a:r>
            <a:endParaRPr lang="en-US" sz="1650" dirty="0"/>
          </a:p>
        </p:txBody>
      </p:sp>
      <p:sp>
        <p:nvSpPr>
          <p:cNvPr id="6" name="Text 3"/>
          <p:cNvSpPr/>
          <p:nvPr/>
        </p:nvSpPr>
        <p:spPr>
          <a:xfrm>
            <a:off x="6224826" y="3400544"/>
            <a:ext cx="3576161" cy="68556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650"/>
              </a:lnSpc>
              <a:buNone/>
            </a:pPr>
            <a:r>
              <a:rPr lang="en-US" sz="20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Challenge: Complex Installment Logic</a:t>
            </a:r>
            <a:endParaRPr lang="en-US" sz="2050" dirty="0"/>
          </a:p>
        </p:txBody>
      </p:sp>
      <p:sp>
        <p:nvSpPr>
          <p:cNvPr id="7" name="Text 4"/>
          <p:cNvSpPr/>
          <p:nvPr/>
        </p:nvSpPr>
        <p:spPr>
          <a:xfrm>
            <a:off x="6224826" y="4297085"/>
            <a:ext cx="3576161" cy="82260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50"/>
              </a:lnSpc>
              <a:buNone/>
            </a:pPr>
            <a:r>
              <a:rPr lang="en-US" sz="1650" dirty="0">
                <a:solidFill>
                  <a:srgbClr val="EBEDF0"/>
                </a:solidFill>
                <a:latin typeface="Geist" pitchFamily="34" charset="0"/>
                <a:ea typeface="Geist" pitchFamily="34" charset="-122"/>
                <a:cs typeface="Geist" pitchFamily="34" charset="-120"/>
              </a:rPr>
              <a:t>Managing diverse installment plans with multiple status states required a sophisticated approach.</a:t>
            </a:r>
            <a:endParaRPr lang="en-US" sz="1650" dirty="0"/>
          </a:p>
        </p:txBody>
      </p:sp>
      <p:sp>
        <p:nvSpPr>
          <p:cNvPr id="8" name="Text 5"/>
          <p:cNvSpPr/>
          <p:nvPr/>
        </p:nvSpPr>
        <p:spPr>
          <a:xfrm>
            <a:off x="6224826" y="5330666"/>
            <a:ext cx="3576161" cy="68556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650"/>
              </a:lnSpc>
              <a:buNone/>
            </a:pPr>
            <a:r>
              <a:rPr lang="en-US" sz="20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Solution: Automated Scheduler</a:t>
            </a:r>
            <a:endParaRPr lang="en-US" sz="2050" dirty="0"/>
          </a:p>
        </p:txBody>
      </p:sp>
      <p:sp>
        <p:nvSpPr>
          <p:cNvPr id="9" name="Text 6"/>
          <p:cNvSpPr/>
          <p:nvPr/>
        </p:nvSpPr>
        <p:spPr>
          <a:xfrm>
            <a:off x="6224826" y="6227207"/>
            <a:ext cx="3576161" cy="109680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50"/>
              </a:lnSpc>
              <a:buNone/>
            </a:pPr>
            <a:r>
              <a:rPr lang="en-US" sz="1650" dirty="0">
                <a:solidFill>
                  <a:srgbClr val="EBEDF0"/>
                </a:solidFill>
                <a:latin typeface="Geist" pitchFamily="34" charset="0"/>
                <a:ea typeface="Geist" pitchFamily="34" charset="-122"/>
                <a:cs typeface="Geist" pitchFamily="34" charset="-120"/>
              </a:rPr>
              <a:t>An intelligent flagging system with an automated scheduler efficiently manages and tracks all installment statuses.</a:t>
            </a:r>
            <a:endParaRPr lang="en-US" sz="1650" dirty="0"/>
          </a:p>
        </p:txBody>
      </p:sp>
      <p:sp>
        <p:nvSpPr>
          <p:cNvPr id="10" name="Text 7"/>
          <p:cNvSpPr/>
          <p:nvPr/>
        </p:nvSpPr>
        <p:spPr>
          <a:xfrm>
            <a:off x="10323433" y="3400544"/>
            <a:ext cx="3576161" cy="68556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650"/>
              </a:lnSpc>
              <a:buNone/>
            </a:pPr>
            <a:r>
              <a:rPr lang="en-US" sz="20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Challenge: Secure Data Separation</a:t>
            </a:r>
            <a:endParaRPr lang="en-US" sz="2050" dirty="0"/>
          </a:p>
        </p:txBody>
      </p:sp>
      <p:sp>
        <p:nvSpPr>
          <p:cNvPr id="11" name="Text 8"/>
          <p:cNvSpPr/>
          <p:nvPr/>
        </p:nvSpPr>
        <p:spPr>
          <a:xfrm>
            <a:off x="10323433" y="4297085"/>
            <a:ext cx="3576161" cy="82260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50"/>
              </a:lnSpc>
              <a:buNone/>
            </a:pPr>
            <a:r>
              <a:rPr lang="en-US" sz="1650" dirty="0">
                <a:solidFill>
                  <a:srgbClr val="EBEDF0"/>
                </a:solidFill>
                <a:latin typeface="Geist" pitchFamily="34" charset="0"/>
                <a:ea typeface="Geist" pitchFamily="34" charset="-122"/>
                <a:cs typeface="Geist" pitchFamily="34" charset="-120"/>
              </a:rPr>
              <a:t>Ensuring secure data separation for multiple retail stores within a single system was critical.</a:t>
            </a:r>
            <a:endParaRPr lang="en-US" sz="1650" dirty="0"/>
          </a:p>
        </p:txBody>
      </p:sp>
      <p:sp>
        <p:nvSpPr>
          <p:cNvPr id="12" name="Text 9"/>
          <p:cNvSpPr/>
          <p:nvPr/>
        </p:nvSpPr>
        <p:spPr>
          <a:xfrm>
            <a:off x="10323433" y="5330666"/>
            <a:ext cx="3576161" cy="68556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650"/>
              </a:lnSpc>
              <a:buNone/>
            </a:pPr>
            <a:r>
              <a:rPr lang="en-US" sz="20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Solution: Multi-Tenant Architecture</a:t>
            </a:r>
            <a:endParaRPr lang="en-US" sz="2050" dirty="0"/>
          </a:p>
        </p:txBody>
      </p:sp>
      <p:sp>
        <p:nvSpPr>
          <p:cNvPr id="13" name="Text 10"/>
          <p:cNvSpPr/>
          <p:nvPr/>
        </p:nvSpPr>
        <p:spPr>
          <a:xfrm>
            <a:off x="10323433" y="6227207"/>
            <a:ext cx="3576161" cy="109680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50"/>
              </a:lnSpc>
              <a:buNone/>
            </a:pPr>
            <a:r>
              <a:rPr lang="en-US" sz="1650" dirty="0">
                <a:solidFill>
                  <a:srgbClr val="EBEDF0"/>
                </a:solidFill>
                <a:latin typeface="Geist" pitchFamily="34" charset="0"/>
                <a:ea typeface="Geist" pitchFamily="34" charset="-122"/>
                <a:cs typeface="Geist" pitchFamily="34" charset="-120"/>
              </a:rPr>
              <a:t>We implemented a multi-tenant database architecture from day one, guaranteeing robust data isolation and security.</a:t>
            </a:r>
            <a:endParaRPr lang="en-US" sz="165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88D4E35-4F6F-AB14-BD50-2B3B82CA9E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0"/>
            <a:ext cx="6007101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8869680" y="0"/>
            <a:ext cx="5760720" cy="8232100"/>
          </a:xfrm>
          <a:prstGeom prst="rect">
            <a:avLst/>
          </a:prstGeom>
          <a:solidFill>
            <a:srgbClr val="DFDFE0"/>
          </a:solidFill>
          <a:ln/>
        </p:spPr>
      </p:sp>
      <p:pic>
        <p:nvPicPr>
          <p:cNvPr id="3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9680" y="0"/>
            <a:ext cx="5760720" cy="8232100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724614" y="186987"/>
            <a:ext cx="7694771" cy="134588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5250"/>
              </a:lnSpc>
              <a:buNone/>
            </a:pPr>
            <a:r>
              <a:rPr lang="en-US" sz="405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Beyond the Launch: What's Next?</a:t>
            </a:r>
            <a:endParaRPr lang="en-US" sz="4050" dirty="0"/>
          </a:p>
        </p:txBody>
      </p:sp>
      <p:sp>
        <p:nvSpPr>
          <p:cNvPr id="6" name="Shape 3"/>
          <p:cNvSpPr/>
          <p:nvPr/>
        </p:nvSpPr>
        <p:spPr>
          <a:xfrm>
            <a:off x="859154" y="2211624"/>
            <a:ext cx="621149" cy="22860"/>
          </a:xfrm>
          <a:prstGeom prst="roundRect">
            <a:avLst>
              <a:gd name="adj" fmla="val 380429"/>
            </a:avLst>
          </a:prstGeom>
          <a:solidFill>
            <a:srgbClr val="002A80"/>
          </a:solidFill>
          <a:ln/>
        </p:spPr>
      </p:sp>
      <p:pic>
        <p:nvPicPr>
          <p:cNvPr id="7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385" y="2145425"/>
            <a:ext cx="155258" cy="155258"/>
          </a:xfrm>
          <a:prstGeom prst="rect">
            <a:avLst/>
          </a:prstGeom>
        </p:spPr>
      </p:pic>
      <p:sp>
        <p:nvSpPr>
          <p:cNvPr id="8" name="Shape 4"/>
          <p:cNvSpPr/>
          <p:nvPr/>
        </p:nvSpPr>
        <p:spPr>
          <a:xfrm>
            <a:off x="1503163" y="1628336"/>
            <a:ext cx="6872645" cy="1526026"/>
          </a:xfrm>
          <a:prstGeom prst="roundRect">
            <a:avLst>
              <a:gd name="adj" fmla="val 7311"/>
            </a:avLst>
          </a:prstGeom>
          <a:solidFill>
            <a:srgbClr val="101620"/>
          </a:solidFill>
          <a:ln w="22860">
            <a:solidFill>
              <a:srgbClr val="002A80"/>
            </a:solidFill>
            <a:prstDash val="solid"/>
          </a:ln>
        </p:spPr>
      </p:sp>
      <p:sp>
        <p:nvSpPr>
          <p:cNvPr id="9" name="Text 5"/>
          <p:cNvSpPr/>
          <p:nvPr/>
        </p:nvSpPr>
        <p:spPr>
          <a:xfrm>
            <a:off x="1733073" y="1858246"/>
            <a:ext cx="3958471" cy="33647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600"/>
              </a:lnSpc>
            </a:pPr>
            <a:r>
              <a:rPr lang="en-US" sz="2000" b="1" dirty="0">
                <a:solidFill>
                  <a:srgbClr val="EBEDF0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Real-Time Features Using </a:t>
            </a:r>
            <a:r>
              <a:rPr lang="en-US" sz="2000" b="1" dirty="0" err="1">
                <a:solidFill>
                  <a:srgbClr val="EBEDF0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WebSockets</a:t>
            </a:r>
            <a:endParaRPr lang="en-US" sz="2000" dirty="0"/>
          </a:p>
        </p:txBody>
      </p:sp>
      <p:sp>
        <p:nvSpPr>
          <p:cNvPr id="10" name="Text 6"/>
          <p:cNvSpPr/>
          <p:nvPr/>
        </p:nvSpPr>
        <p:spPr>
          <a:xfrm>
            <a:off x="1733072" y="2318898"/>
            <a:ext cx="6711316" cy="91011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100"/>
              </a:lnSpc>
            </a:pPr>
            <a:r>
              <a:rPr lang="en-US" sz="1600" dirty="0">
                <a:solidFill>
                  <a:srgbClr val="EBEDF0"/>
                </a:solidFill>
                <a:latin typeface="Geist" pitchFamily="34" charset="0"/>
                <a:ea typeface="Geist" pitchFamily="34" charset="-122"/>
                <a:cs typeface="Geist" pitchFamily="34" charset="-120"/>
              </a:rPr>
              <a:t>Integrating WebSocket-based communication (e.g., Socket.IO) would</a:t>
            </a:r>
          </a:p>
          <a:p>
            <a:pPr>
              <a:lnSpc>
                <a:spcPts val="2100"/>
              </a:lnSpc>
            </a:pPr>
            <a:r>
              <a:rPr lang="en-US" sz="1600" dirty="0">
                <a:solidFill>
                  <a:srgbClr val="EBEDF0"/>
                </a:solidFill>
                <a:latin typeface="Geist" pitchFamily="34" charset="0"/>
                <a:ea typeface="Geist" pitchFamily="34" charset="-122"/>
                <a:cs typeface="Geist" pitchFamily="34" charset="-120"/>
              </a:rPr>
              <a:t> enable real-time updates for (POS sales, Inventory Changes,</a:t>
            </a:r>
          </a:p>
          <a:p>
            <a:pPr>
              <a:lnSpc>
                <a:spcPts val="2100"/>
              </a:lnSpc>
            </a:pPr>
            <a:r>
              <a:rPr lang="en-US" sz="1600" dirty="0">
                <a:solidFill>
                  <a:srgbClr val="EBEDF0"/>
                </a:solidFill>
                <a:latin typeface="Geist" pitchFamily="34" charset="0"/>
                <a:ea typeface="Geist" pitchFamily="34" charset="-122"/>
                <a:cs typeface="Geist" pitchFamily="34" charset="-120"/>
              </a:rPr>
              <a:t> Internal chat messages, Overdue payment alerts)</a:t>
            </a:r>
            <a:endParaRPr lang="en-US" sz="1600" dirty="0"/>
          </a:p>
        </p:txBody>
      </p:sp>
      <p:sp>
        <p:nvSpPr>
          <p:cNvPr id="11" name="Shape 7"/>
          <p:cNvSpPr/>
          <p:nvPr/>
        </p:nvSpPr>
        <p:spPr>
          <a:xfrm>
            <a:off x="859154" y="3815276"/>
            <a:ext cx="621149" cy="22860"/>
          </a:xfrm>
          <a:prstGeom prst="roundRect">
            <a:avLst>
              <a:gd name="adj" fmla="val 380429"/>
            </a:avLst>
          </a:prstGeom>
          <a:solidFill>
            <a:srgbClr val="002A80"/>
          </a:solidFill>
          <a:ln/>
        </p:spPr>
      </p:sp>
      <p:pic>
        <p:nvPicPr>
          <p:cNvPr id="12" name="Image 2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385" y="3749078"/>
            <a:ext cx="155258" cy="155258"/>
          </a:xfrm>
          <a:prstGeom prst="rect">
            <a:avLst/>
          </a:prstGeom>
        </p:spPr>
      </p:pic>
      <p:sp>
        <p:nvSpPr>
          <p:cNvPr id="13" name="Shape 8"/>
          <p:cNvSpPr/>
          <p:nvPr/>
        </p:nvSpPr>
        <p:spPr>
          <a:xfrm>
            <a:off x="1503163" y="3231989"/>
            <a:ext cx="6918365" cy="1189553"/>
          </a:xfrm>
          <a:prstGeom prst="roundRect">
            <a:avLst>
              <a:gd name="adj" fmla="val 7311"/>
            </a:avLst>
          </a:prstGeom>
          <a:solidFill>
            <a:srgbClr val="101620"/>
          </a:solidFill>
          <a:ln w="22860">
            <a:solidFill>
              <a:srgbClr val="002A80"/>
            </a:solidFill>
            <a:prstDash val="solid"/>
          </a:ln>
        </p:spPr>
      </p:sp>
      <p:sp>
        <p:nvSpPr>
          <p:cNvPr id="14" name="Text 9"/>
          <p:cNvSpPr/>
          <p:nvPr/>
        </p:nvSpPr>
        <p:spPr>
          <a:xfrm>
            <a:off x="1733073" y="3461899"/>
            <a:ext cx="2947392" cy="33647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r>
              <a:rPr lang="en-US" sz="2000" b="1" dirty="0">
                <a:solidFill>
                  <a:srgbClr val="EBEDF0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Predictive Stock Alerts</a:t>
            </a:r>
            <a:endParaRPr lang="en-US" sz="2000" dirty="0"/>
          </a:p>
        </p:txBody>
      </p:sp>
      <p:sp>
        <p:nvSpPr>
          <p:cNvPr id="15" name="Text 10"/>
          <p:cNvSpPr/>
          <p:nvPr/>
        </p:nvSpPr>
        <p:spPr>
          <a:xfrm>
            <a:off x="1733073" y="3922552"/>
            <a:ext cx="6458545" cy="26908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600" dirty="0">
                <a:solidFill>
                  <a:srgbClr val="EBEDF0"/>
                </a:solidFill>
                <a:latin typeface="Geist" pitchFamily="34" charset="0"/>
                <a:ea typeface="Geist" pitchFamily="34" charset="-122"/>
                <a:cs typeface="Geist" pitchFamily="34" charset="-120"/>
              </a:rPr>
              <a:t>AI-powered recommendations for optimal inventory levels.</a:t>
            </a:r>
            <a:endParaRPr lang="en-US" sz="1600" dirty="0"/>
          </a:p>
        </p:txBody>
      </p:sp>
      <p:sp>
        <p:nvSpPr>
          <p:cNvPr id="16" name="Shape 11"/>
          <p:cNvSpPr/>
          <p:nvPr/>
        </p:nvSpPr>
        <p:spPr>
          <a:xfrm>
            <a:off x="859154" y="5418929"/>
            <a:ext cx="621149" cy="22860"/>
          </a:xfrm>
          <a:prstGeom prst="roundRect">
            <a:avLst>
              <a:gd name="adj" fmla="val 380429"/>
            </a:avLst>
          </a:prstGeom>
          <a:solidFill>
            <a:srgbClr val="002A80"/>
          </a:solidFill>
          <a:ln/>
        </p:spPr>
      </p:sp>
      <p:pic>
        <p:nvPicPr>
          <p:cNvPr id="17" name="Image 3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385" y="5352730"/>
            <a:ext cx="155258" cy="155258"/>
          </a:xfrm>
          <a:prstGeom prst="rect">
            <a:avLst/>
          </a:prstGeom>
        </p:spPr>
      </p:pic>
      <p:sp>
        <p:nvSpPr>
          <p:cNvPr id="18" name="Shape 12"/>
          <p:cNvSpPr/>
          <p:nvPr/>
        </p:nvSpPr>
        <p:spPr>
          <a:xfrm>
            <a:off x="1503163" y="4835642"/>
            <a:ext cx="6918365" cy="1189553"/>
          </a:xfrm>
          <a:prstGeom prst="roundRect">
            <a:avLst>
              <a:gd name="adj" fmla="val 7311"/>
            </a:avLst>
          </a:prstGeom>
          <a:solidFill>
            <a:srgbClr val="101620"/>
          </a:solidFill>
          <a:ln w="22860">
            <a:solidFill>
              <a:srgbClr val="002A80"/>
            </a:solidFill>
            <a:prstDash val="solid"/>
          </a:ln>
        </p:spPr>
      </p:sp>
      <p:sp>
        <p:nvSpPr>
          <p:cNvPr id="19" name="Text 13"/>
          <p:cNvSpPr/>
          <p:nvPr/>
        </p:nvSpPr>
        <p:spPr>
          <a:xfrm>
            <a:off x="1733073" y="5065552"/>
            <a:ext cx="2798921" cy="33647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r>
              <a:rPr lang="en-US" sz="2000" b="1" dirty="0">
                <a:solidFill>
                  <a:srgbClr val="EBEDF0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Mobile App Expansion</a:t>
            </a:r>
            <a:endParaRPr lang="en-US" sz="2000" dirty="0"/>
          </a:p>
        </p:txBody>
      </p:sp>
      <p:sp>
        <p:nvSpPr>
          <p:cNvPr id="20" name="Text 14"/>
          <p:cNvSpPr/>
          <p:nvPr/>
        </p:nvSpPr>
        <p:spPr>
          <a:xfrm>
            <a:off x="1733073" y="5526205"/>
            <a:ext cx="6458545" cy="26908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600" dirty="0">
                <a:solidFill>
                  <a:srgbClr val="EBEDF0"/>
                </a:solidFill>
                <a:latin typeface="Geist" pitchFamily="34" charset="0"/>
                <a:ea typeface="Geist" pitchFamily="34" charset="-122"/>
                <a:cs typeface="Geist" pitchFamily="34" charset="-120"/>
              </a:rPr>
              <a:t>Enhanced customer notifications and engagement features.</a:t>
            </a:r>
            <a:endParaRPr lang="en-US" sz="1600" dirty="0"/>
          </a:p>
        </p:txBody>
      </p:sp>
      <p:sp>
        <p:nvSpPr>
          <p:cNvPr id="21" name="Text 15"/>
          <p:cNvSpPr/>
          <p:nvPr/>
        </p:nvSpPr>
        <p:spPr>
          <a:xfrm>
            <a:off x="726757" y="7136166"/>
            <a:ext cx="7694771" cy="80724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600" dirty="0">
                <a:solidFill>
                  <a:srgbClr val="EBEDF0"/>
                </a:solidFill>
                <a:latin typeface="Geist" pitchFamily="34" charset="0"/>
                <a:ea typeface="Geist" pitchFamily="34" charset="-122"/>
                <a:cs typeface="Geist" pitchFamily="34" charset="-120"/>
              </a:rPr>
              <a:t>Our vision extends beyond the current capabilities of MARS. We are committed to continuous innovation, turning data into actionable business intelligence to empower retailers even further.</a:t>
            </a:r>
            <a:endParaRPr lang="en-US" sz="1600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821945B3-6A3C-A1BF-3FD3-7011733B67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49295" y="-1"/>
            <a:ext cx="5981104" cy="8229601"/>
          </a:xfrm>
          <a:prstGeom prst="rect">
            <a:avLst/>
          </a:prstGeom>
        </p:spPr>
      </p:pic>
      <p:sp>
        <p:nvSpPr>
          <p:cNvPr id="22" name="Shape 12">
            <a:extLst>
              <a:ext uri="{FF2B5EF4-FFF2-40B4-BE49-F238E27FC236}">
                <a16:creationId xmlns:a16="http://schemas.microsoft.com/office/drawing/2014/main" id="{81FCE324-6534-11B3-C046-19874226ED24}"/>
              </a:ext>
            </a:extLst>
          </p:cNvPr>
          <p:cNvSpPr/>
          <p:nvPr/>
        </p:nvSpPr>
        <p:spPr>
          <a:xfrm>
            <a:off x="1526023" y="6149377"/>
            <a:ext cx="5843947" cy="776936"/>
          </a:xfrm>
          <a:prstGeom prst="roundRect">
            <a:avLst>
              <a:gd name="adj" fmla="val 7311"/>
            </a:avLst>
          </a:prstGeom>
          <a:solidFill>
            <a:srgbClr val="101620"/>
          </a:solidFill>
          <a:ln w="22860">
            <a:solidFill>
              <a:srgbClr val="002A80"/>
            </a:solidFill>
            <a:prstDash val="solid"/>
          </a:ln>
        </p:spPr>
      </p:sp>
      <p:sp>
        <p:nvSpPr>
          <p:cNvPr id="24" name="Shape 2">
            <a:extLst>
              <a:ext uri="{FF2B5EF4-FFF2-40B4-BE49-F238E27FC236}">
                <a16:creationId xmlns:a16="http://schemas.microsoft.com/office/drawing/2014/main" id="{67ACC49B-DFAC-339E-477F-A12FA7270F9F}"/>
              </a:ext>
            </a:extLst>
          </p:cNvPr>
          <p:cNvSpPr/>
          <p:nvPr/>
        </p:nvSpPr>
        <p:spPr>
          <a:xfrm>
            <a:off x="882014" y="2193035"/>
            <a:ext cx="22860" cy="4396859"/>
          </a:xfrm>
          <a:prstGeom prst="roundRect">
            <a:avLst>
              <a:gd name="adj" fmla="val 380429"/>
            </a:avLst>
          </a:prstGeom>
          <a:solidFill>
            <a:srgbClr val="002A80"/>
          </a:solidFill>
          <a:ln/>
        </p:spPr>
      </p:sp>
      <p:sp>
        <p:nvSpPr>
          <p:cNvPr id="25" name="Shape 11">
            <a:extLst>
              <a:ext uri="{FF2B5EF4-FFF2-40B4-BE49-F238E27FC236}">
                <a16:creationId xmlns:a16="http://schemas.microsoft.com/office/drawing/2014/main" id="{D10FA861-32D3-8B13-0DA1-2D3E14DE826A}"/>
              </a:ext>
            </a:extLst>
          </p:cNvPr>
          <p:cNvSpPr/>
          <p:nvPr/>
        </p:nvSpPr>
        <p:spPr>
          <a:xfrm>
            <a:off x="893444" y="6557820"/>
            <a:ext cx="621149" cy="22860"/>
          </a:xfrm>
          <a:prstGeom prst="roundRect">
            <a:avLst>
              <a:gd name="adj" fmla="val 380429"/>
            </a:avLst>
          </a:prstGeom>
          <a:solidFill>
            <a:srgbClr val="002A80"/>
          </a:solidFill>
          <a:ln/>
        </p:spPr>
      </p:sp>
      <p:sp>
        <p:nvSpPr>
          <p:cNvPr id="26" name="Text 13">
            <a:extLst>
              <a:ext uri="{FF2B5EF4-FFF2-40B4-BE49-F238E27FC236}">
                <a16:creationId xmlns:a16="http://schemas.microsoft.com/office/drawing/2014/main" id="{01E232E0-8CA1-5343-1651-00A7B85D25FA}"/>
              </a:ext>
            </a:extLst>
          </p:cNvPr>
          <p:cNvSpPr/>
          <p:nvPr/>
        </p:nvSpPr>
        <p:spPr>
          <a:xfrm>
            <a:off x="1733072" y="6201374"/>
            <a:ext cx="4246488" cy="33647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r>
              <a:rPr lang="en-US" sz="2000" b="1" dirty="0">
                <a:solidFill>
                  <a:srgbClr val="EBEDF0"/>
                </a:solidFill>
                <a:latin typeface="Geist Bold" pitchFamily="34" charset="0"/>
                <a:ea typeface="Geist Bold" pitchFamily="34" charset="-122"/>
              </a:rPr>
              <a:t>Enhanced Recommendation System</a:t>
            </a:r>
            <a:endParaRPr lang="en-US" sz="2000" dirty="0"/>
          </a:p>
        </p:txBody>
      </p:sp>
      <p:sp>
        <p:nvSpPr>
          <p:cNvPr id="27" name="Text 14">
            <a:extLst>
              <a:ext uri="{FF2B5EF4-FFF2-40B4-BE49-F238E27FC236}">
                <a16:creationId xmlns:a16="http://schemas.microsoft.com/office/drawing/2014/main" id="{DD24FE03-0E5E-F4B8-81E4-C695206814E5}"/>
              </a:ext>
            </a:extLst>
          </p:cNvPr>
          <p:cNvSpPr/>
          <p:nvPr/>
        </p:nvSpPr>
        <p:spPr>
          <a:xfrm>
            <a:off x="1710213" y="6581217"/>
            <a:ext cx="5604988" cy="26908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600" dirty="0">
                <a:solidFill>
                  <a:srgbClr val="EBEDF0"/>
                </a:solidFill>
                <a:latin typeface="Geist" pitchFamily="34" charset="0"/>
                <a:ea typeface="Geist" pitchFamily="34" charset="-122"/>
                <a:cs typeface="Geist" pitchFamily="34" charset="-120"/>
              </a:rPr>
              <a:t>Changing from scoring-based to percent-based system.</a:t>
            </a:r>
            <a:endParaRPr lang="en-US" sz="1600" dirty="0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5760720" cy="8229600"/>
          </a:xfrm>
          <a:prstGeom prst="rect">
            <a:avLst/>
          </a:prstGeom>
          <a:solidFill>
            <a:srgbClr val="DFDFE0"/>
          </a:solidFill>
          <a:ln/>
        </p:spPr>
      </p:sp>
      <p:pic>
        <p:nvPicPr>
          <p:cNvPr id="3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760720" cy="8229600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6148983" y="1059537"/>
            <a:ext cx="5996464" cy="6151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800"/>
              </a:lnSpc>
            </a:pPr>
            <a:r>
              <a:rPr lang="en-US" sz="370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  <a:cs typeface="Geist Bold" pitchFamily="34" charset="-120"/>
              </a:rPr>
              <a:t>Conclusion:</a:t>
            </a:r>
            <a:endParaRPr lang="en-US" sz="3700" dirty="0"/>
          </a:p>
        </p:txBody>
      </p:sp>
      <p:sp>
        <p:nvSpPr>
          <p:cNvPr id="13" name="Text 10"/>
          <p:cNvSpPr/>
          <p:nvPr/>
        </p:nvSpPr>
        <p:spPr>
          <a:xfrm>
            <a:off x="6148983" y="6753463"/>
            <a:ext cx="3678555" cy="24610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900"/>
              </a:lnSpc>
              <a:buNone/>
            </a:pPr>
            <a:r>
              <a:rPr lang="en-US" sz="1450" dirty="0">
                <a:solidFill>
                  <a:srgbClr val="EBEDF0"/>
                </a:solidFill>
                <a:latin typeface="Geist" pitchFamily="34" charset="0"/>
                <a:ea typeface="Geist" pitchFamily="34" charset="-122"/>
                <a:cs typeface="Geist" pitchFamily="34" charset="-120"/>
              </a:rPr>
              <a:t>Abdulkreem Abuzahra</a:t>
            </a:r>
            <a:endParaRPr lang="en-US" sz="1450" dirty="0"/>
          </a:p>
        </p:txBody>
      </p:sp>
      <p:sp>
        <p:nvSpPr>
          <p:cNvPr id="14" name="Text 11"/>
          <p:cNvSpPr/>
          <p:nvPr/>
        </p:nvSpPr>
        <p:spPr>
          <a:xfrm>
            <a:off x="10296882" y="6753463"/>
            <a:ext cx="3678555" cy="24610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900"/>
              </a:lnSpc>
              <a:buNone/>
            </a:pPr>
            <a:r>
              <a:rPr lang="en-US" sz="1450" dirty="0">
                <a:solidFill>
                  <a:srgbClr val="EBEDF0"/>
                </a:solidFill>
                <a:latin typeface="Geist" pitchFamily="34" charset="0"/>
                <a:ea typeface="Geist" pitchFamily="34" charset="-122"/>
                <a:cs typeface="Geist" pitchFamily="34" charset="-120"/>
              </a:rPr>
              <a:t>Ahmad Tubaila</a:t>
            </a:r>
            <a:endParaRPr lang="en-US" sz="145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33855CB-E4BB-7A54-0F80-B0AD89C14B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5760720" cy="82296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A41FB26-299A-C367-7207-F9F9BEBE28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36159" y="7607987"/>
            <a:ext cx="2457793" cy="495369"/>
          </a:xfrm>
          <a:prstGeom prst="rect">
            <a:avLst/>
          </a:prstGeom>
        </p:spPr>
      </p:pic>
      <p:sp>
        <p:nvSpPr>
          <p:cNvPr id="12" name="Text 1">
            <a:extLst>
              <a:ext uri="{FF2B5EF4-FFF2-40B4-BE49-F238E27FC236}">
                <a16:creationId xmlns:a16="http://schemas.microsoft.com/office/drawing/2014/main" id="{D25F21D2-7205-234B-7BBA-F74AA335C331}"/>
              </a:ext>
            </a:extLst>
          </p:cNvPr>
          <p:cNvSpPr/>
          <p:nvPr/>
        </p:nvSpPr>
        <p:spPr>
          <a:xfrm>
            <a:off x="6148983" y="1975557"/>
            <a:ext cx="7826454" cy="425058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285750" indent="-285750">
              <a:lnSpc>
                <a:spcPts val="4800"/>
              </a:lnSpc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</a:rPr>
              <a:t>Developed a full-stack electronic store with internal management system.</a:t>
            </a:r>
          </a:p>
          <a:p>
            <a:pPr marL="285750" indent="-285750">
              <a:lnSpc>
                <a:spcPts val="4800"/>
              </a:lnSpc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</a:rPr>
              <a:t>Supports multi-tenant, multi-branch operations with secure data isolation.</a:t>
            </a:r>
          </a:p>
          <a:p>
            <a:pPr marL="285750" indent="-285750">
              <a:lnSpc>
                <a:spcPts val="4800"/>
              </a:lnSpc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</a:rPr>
              <a:t>Integrates payments, installments, OCR, and AI recommendations.</a:t>
            </a:r>
          </a:p>
          <a:p>
            <a:pPr marL="285750" indent="-285750">
              <a:lnSpc>
                <a:spcPts val="4800"/>
              </a:lnSpc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</a:rPr>
              <a:t>Enables efficient employee, inventory, and contract management.</a:t>
            </a:r>
          </a:p>
          <a:p>
            <a:pPr marL="285750" indent="-285750">
              <a:lnSpc>
                <a:spcPts val="4800"/>
              </a:lnSpc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F2F5FA"/>
                </a:solidFill>
                <a:latin typeface="Geist Bold" pitchFamily="34" charset="0"/>
                <a:ea typeface="Geist Bold" pitchFamily="34" charset="-122"/>
              </a:rPr>
              <a:t>Provides a scalable foundation for real-world deployment and future growth.</a:t>
            </a:r>
          </a:p>
          <a:p>
            <a:pPr marL="571500" indent="-571500">
              <a:lnSpc>
                <a:spcPts val="4800"/>
              </a:lnSpc>
              <a:buFont typeface="Arial" panose="020B0604020202020204" pitchFamily="34" charset="0"/>
              <a:buChar char="•"/>
            </a:pPr>
            <a:endParaRPr lang="en-US" sz="3700" b="1" dirty="0">
              <a:solidFill>
                <a:srgbClr val="F2F5FA"/>
              </a:solidFill>
              <a:latin typeface="Geist Bold" pitchFamily="34" charset="0"/>
              <a:ea typeface="Geist Bold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E1A5B4-7329-E546-A05C-AB7AEFC25B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91071D8-8E37-0B1B-21DE-3920B2125D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2943125" cy="8229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CFE4A5B-5EC5-6A7D-0036-DABFC1A0E9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0607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4D3959-6D99-B7EC-8FCF-97276D9C0E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42426F9-4453-8102-0C6D-4B1BD7CF8C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2943125" cy="82296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A80B69B-F2A1-EBC2-78E9-A1F66E894B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8018" y="280554"/>
            <a:ext cx="10544175" cy="7668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9905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528</TotalTime>
  <Words>592</Words>
  <Application>Microsoft Office PowerPoint</Application>
  <PresentationFormat>Custom</PresentationFormat>
  <Paragraphs>120</Paragraphs>
  <Slides>79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79</vt:i4>
      </vt:variant>
    </vt:vector>
  </HeadingPairs>
  <TitlesOfParts>
    <vt:vector size="83" baseType="lpstr">
      <vt:lpstr>Geist Bold</vt:lpstr>
      <vt:lpstr>Geist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lastModifiedBy>ahmad tubailah</cp:lastModifiedBy>
  <cp:revision>21</cp:revision>
  <dcterms:created xsi:type="dcterms:W3CDTF">2026-01-20T17:04:54Z</dcterms:created>
  <dcterms:modified xsi:type="dcterms:W3CDTF">2026-01-27T20:29:12Z</dcterms:modified>
</cp:coreProperties>
</file>