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3.jpg" ContentType="image/png"/>
  <Override PartName="/ppt/media/image5.jp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13.jpg" ContentType="image/png"/>
  <Override PartName="/ppt/media/image14.jpg" ContentType="image/png"/>
  <Override PartName="/ppt/media/image16.jpg" ContentType="image/pn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30"/>
  </p:notesMasterIdLst>
  <p:sldIdLst>
    <p:sldId id="256" r:id="rId2"/>
    <p:sldId id="284" r:id="rId3"/>
    <p:sldId id="285" r:id="rId4"/>
    <p:sldId id="257" r:id="rId5"/>
    <p:sldId id="258" r:id="rId6"/>
    <p:sldId id="278" r:id="rId7"/>
    <p:sldId id="260" r:id="rId8"/>
    <p:sldId id="286" r:id="rId9"/>
    <p:sldId id="287" r:id="rId10"/>
    <p:sldId id="288" r:id="rId11"/>
    <p:sldId id="259" r:id="rId12"/>
    <p:sldId id="300" r:id="rId13"/>
    <p:sldId id="303" r:id="rId14"/>
    <p:sldId id="301" r:id="rId15"/>
    <p:sldId id="304" r:id="rId16"/>
    <p:sldId id="291" r:id="rId17"/>
    <p:sldId id="296" r:id="rId18"/>
    <p:sldId id="262" r:id="rId19"/>
    <p:sldId id="306" r:id="rId20"/>
    <p:sldId id="305" r:id="rId21"/>
    <p:sldId id="292" r:id="rId22"/>
    <p:sldId id="269" r:id="rId23"/>
    <p:sldId id="293" r:id="rId24"/>
    <p:sldId id="266" r:id="rId25"/>
    <p:sldId id="294" r:id="rId26"/>
    <p:sldId id="295" r:id="rId27"/>
    <p:sldId id="307" r:id="rId28"/>
    <p:sldId id="289" r:id="rId2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Calibri Light" panose="020F0302020204030204" pitchFamily="34" charset="0"/>
      <p:regular r:id="rId35"/>
      <p:italic r:id="rId36"/>
    </p:embeddedFont>
    <p:embeddedFont>
      <p:font typeface="Century Gothic" panose="020B0502020202020204" pitchFamily="34" charset="0"/>
      <p:regular r:id="rId37"/>
      <p:bold r:id="rId38"/>
      <p:italic r:id="rId39"/>
      <p:boldItalic r:id="rId40"/>
    </p:embeddedFont>
    <p:embeddedFont>
      <p:font typeface="Dosis" panose="020B0604020202020204" charset="0"/>
      <p:regular r:id="rId41"/>
      <p:bold r:id="rId42"/>
    </p:embeddedFont>
    <p:embeddedFont>
      <p:font typeface="Roboto" panose="020B0604020202020204" charset="0"/>
      <p:regular r:id="rId43"/>
      <p:bold r:id="rId44"/>
      <p:italic r:id="rId45"/>
      <p:boldItalic r:id="rId46"/>
    </p:embeddedFont>
    <p:embeddedFont>
      <p:font typeface="Unifont Upper" panose="020B0604020202020204" charset="0"/>
      <p:regular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AE18F"/>
    <a:srgbClr val="ABDB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E9719BD-35E2-406C-AE4E-19F37ECC3019}">
  <a:tblStyle styleId="{1E9719BD-35E2-406C-AE4E-19F37ECC301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font" Target="fonts/font17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69558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2360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86838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3563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8434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32325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60294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36310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88206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70924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93979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562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53093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51002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8258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9407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7879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3614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937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7210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9372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84551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3432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22222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-11025" y="-11025"/>
            <a:ext cx="9144000" cy="5143500"/>
          </a:xfrm>
          <a:prstGeom prst="rect">
            <a:avLst/>
          </a:prstGeom>
          <a:solidFill>
            <a:srgbClr val="222222">
              <a:alpha val="646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5086350" y="-38100"/>
            <a:ext cx="4114800" cy="5219700"/>
          </a:xfrm>
          <a:custGeom>
            <a:avLst/>
            <a:gdLst/>
            <a:ahLst/>
            <a:cxnLst/>
            <a:rect l="0" t="0" r="0" b="0"/>
            <a:pathLst>
              <a:path w="164592" h="208788" extrusionOk="0">
                <a:moveTo>
                  <a:pt x="0" y="1524"/>
                </a:moveTo>
                <a:lnTo>
                  <a:pt x="107442" y="208788"/>
                </a:lnTo>
                <a:lnTo>
                  <a:pt x="164592" y="208788"/>
                </a:lnTo>
                <a:lnTo>
                  <a:pt x="164592" y="0"/>
                </a:lnTo>
                <a:close/>
              </a:path>
            </a:pathLst>
          </a:custGeom>
          <a:solidFill>
            <a:srgbClr val="FF8700">
              <a:alpha val="85380"/>
            </a:srgbClr>
          </a:solidFill>
          <a:ln>
            <a:noFill/>
          </a:ln>
        </p:spPr>
      </p:sp>
      <p:sp>
        <p:nvSpPr>
          <p:cNvPr id="12" name="Shape 12"/>
          <p:cNvSpPr/>
          <p:nvPr/>
        </p:nvSpPr>
        <p:spPr>
          <a:xfrm flipH="1">
            <a:off x="-418950" y="4394400"/>
            <a:ext cx="8172300" cy="749100"/>
          </a:xfrm>
          <a:prstGeom prst="parallelogram">
            <a:avLst>
              <a:gd name="adj" fmla="val 51542"/>
            </a:avLst>
          </a:prstGeom>
          <a:solidFill>
            <a:srgbClr val="FFFFFF">
              <a:alpha val="176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3" name="Shape 13"/>
          <p:cNvSpPr/>
          <p:nvPr/>
        </p:nvSpPr>
        <p:spPr>
          <a:xfrm flipH="1">
            <a:off x="1028475" y="4166400"/>
            <a:ext cx="8369700" cy="228000"/>
          </a:xfrm>
          <a:prstGeom prst="parallelogram">
            <a:avLst>
              <a:gd name="adj" fmla="val 5154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1028475" y="0"/>
            <a:ext cx="5238600" cy="4020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FF87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5086350" y="-38100"/>
            <a:ext cx="4114800" cy="5219700"/>
          </a:xfrm>
          <a:custGeom>
            <a:avLst/>
            <a:gdLst/>
            <a:ahLst/>
            <a:cxnLst/>
            <a:rect l="0" t="0" r="0" b="0"/>
            <a:pathLst>
              <a:path w="164592" h="208788" extrusionOk="0">
                <a:moveTo>
                  <a:pt x="0" y="1524"/>
                </a:moveTo>
                <a:lnTo>
                  <a:pt x="107442" y="208788"/>
                </a:lnTo>
                <a:lnTo>
                  <a:pt x="164592" y="208788"/>
                </a:lnTo>
                <a:lnTo>
                  <a:pt x="164592" y="0"/>
                </a:lnTo>
                <a:close/>
              </a:path>
            </a:pathLst>
          </a:custGeom>
          <a:solidFill>
            <a:srgbClr val="FFFFFF">
              <a:alpha val="17690"/>
            </a:srgbClr>
          </a:solidFill>
          <a:ln>
            <a:noFill/>
          </a:ln>
        </p:spPr>
      </p:sp>
      <p:sp>
        <p:nvSpPr>
          <p:cNvPr id="17" name="Shape 17"/>
          <p:cNvSpPr/>
          <p:nvPr/>
        </p:nvSpPr>
        <p:spPr>
          <a:xfrm flipH="1">
            <a:off x="-418950" y="4394400"/>
            <a:ext cx="8172300" cy="749100"/>
          </a:xfrm>
          <a:prstGeom prst="parallelogram">
            <a:avLst>
              <a:gd name="adj" fmla="val 5154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8" name="Shape 18"/>
          <p:cNvSpPr/>
          <p:nvPr/>
        </p:nvSpPr>
        <p:spPr>
          <a:xfrm flipH="1">
            <a:off x="1028475" y="4166400"/>
            <a:ext cx="8369700" cy="228000"/>
          </a:xfrm>
          <a:prstGeom prst="parallelogram">
            <a:avLst>
              <a:gd name="adj" fmla="val 51542"/>
            </a:avLst>
          </a:prstGeom>
          <a:solidFill>
            <a:srgbClr val="22222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>
            <a:off x="1028475" y="2345350"/>
            <a:ext cx="52200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ubTitle" idx="1"/>
          </p:nvPr>
        </p:nvSpPr>
        <p:spPr>
          <a:xfrm>
            <a:off x="1028475" y="3449650"/>
            <a:ext cx="5220000" cy="57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44050" y="-38100"/>
            <a:ext cx="4139800" cy="5192625"/>
          </a:xfrm>
          <a:custGeom>
            <a:avLst/>
            <a:gdLst/>
            <a:ahLst/>
            <a:cxnLst/>
            <a:rect l="0" t="0" r="0" b="0"/>
            <a:pathLst>
              <a:path w="165592" h="207705" extrusionOk="0">
                <a:moveTo>
                  <a:pt x="165592" y="207264"/>
                </a:moveTo>
                <a:lnTo>
                  <a:pt x="58150" y="0"/>
                </a:lnTo>
                <a:lnTo>
                  <a:pt x="0" y="643"/>
                </a:lnTo>
                <a:lnTo>
                  <a:pt x="881" y="207705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</p:sp>
      <p:sp>
        <p:nvSpPr>
          <p:cNvPr id="23" name="Shape 23"/>
          <p:cNvSpPr/>
          <p:nvPr/>
        </p:nvSpPr>
        <p:spPr>
          <a:xfrm flipH="1">
            <a:off x="-647600" y="-14750"/>
            <a:ext cx="2481900" cy="749100"/>
          </a:xfrm>
          <a:prstGeom prst="parallelogram">
            <a:avLst>
              <a:gd name="adj" fmla="val 51542"/>
            </a:avLst>
          </a:prstGeom>
          <a:solidFill>
            <a:srgbClr val="22222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990375" y="1021950"/>
            <a:ext cx="7343100" cy="337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457200" rtl="0">
              <a:spcBef>
                <a:spcPts val="600"/>
              </a:spcBef>
              <a:spcAft>
                <a:spcPts val="0"/>
              </a:spcAft>
              <a:buSzPts val="3600"/>
              <a:buChar char="▸"/>
              <a:defRPr sz="3600" i="1"/>
            </a:lvl1pPr>
            <a:lvl2pPr marL="914400" lvl="1" indent="-457200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3600" i="1"/>
            </a:lvl2pPr>
            <a:lvl3pPr marL="1371600" lvl="2" indent="-457200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3600" i="1"/>
            </a:lvl3pPr>
            <a:lvl4pPr marL="1828800" lvl="3" indent="-457200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3600" i="1"/>
            </a:lvl4pPr>
            <a:lvl5pPr marL="2286000" lvl="4" indent="-457200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3600" i="1"/>
            </a:lvl5pPr>
            <a:lvl6pPr marL="2743200" lvl="5" indent="-457200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3600" i="1"/>
            </a:lvl6pPr>
            <a:lvl7pPr marL="3200400" lvl="6" indent="-457200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3600" i="1"/>
            </a:lvl7pPr>
            <a:lvl8pPr marL="3657600" lvl="7" indent="-457200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3600" i="1"/>
            </a:lvl8pPr>
            <a:lvl9pPr marL="4114800" lvl="8" indent="-45720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3600" i="1"/>
            </a:lvl9pPr>
          </a:lstStyle>
          <a:p>
            <a:endParaRPr/>
          </a:p>
        </p:txBody>
      </p:sp>
      <p:sp>
        <p:nvSpPr>
          <p:cNvPr id="25" name="Shape 25"/>
          <p:cNvSpPr txBox="1"/>
          <p:nvPr/>
        </p:nvSpPr>
        <p:spPr>
          <a:xfrm>
            <a:off x="-121150" y="-271850"/>
            <a:ext cx="19557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“</a:t>
            </a:r>
            <a:endParaRPr sz="150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6" name="Shape 26"/>
          <p:cNvSpPr/>
          <p:nvPr/>
        </p:nvSpPr>
        <p:spPr>
          <a:xfrm flipH="1">
            <a:off x="1440947" y="-14750"/>
            <a:ext cx="745800" cy="749100"/>
          </a:xfrm>
          <a:prstGeom prst="parallelogram">
            <a:avLst>
              <a:gd name="adj" fmla="val 51542"/>
            </a:avLst>
          </a:prstGeom>
          <a:solidFill>
            <a:srgbClr val="FF8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Shape 27"/>
          <p:cNvSpPr/>
          <p:nvPr/>
        </p:nvSpPr>
        <p:spPr>
          <a:xfrm flipH="1">
            <a:off x="6957299" y="4394650"/>
            <a:ext cx="2643900" cy="749100"/>
          </a:xfrm>
          <a:prstGeom prst="parallelogram">
            <a:avLst>
              <a:gd name="adj" fmla="val 51542"/>
            </a:avLst>
          </a:prstGeom>
          <a:solidFill>
            <a:srgbClr val="FF8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6957475" y="4137550"/>
            <a:ext cx="21864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”</a:t>
            </a:r>
            <a:endParaRPr sz="150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9" name="Shape 29"/>
          <p:cNvSpPr/>
          <p:nvPr/>
        </p:nvSpPr>
        <p:spPr>
          <a:xfrm flipH="1">
            <a:off x="6626547" y="4394650"/>
            <a:ext cx="745800" cy="749100"/>
          </a:xfrm>
          <a:prstGeom prst="parallelogram">
            <a:avLst>
              <a:gd name="adj" fmla="val 51542"/>
            </a:avLst>
          </a:prstGeom>
          <a:solidFill>
            <a:srgbClr val="22222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-55075" y="-38100"/>
            <a:ext cx="3312625" cy="5214650"/>
          </a:xfrm>
          <a:custGeom>
            <a:avLst/>
            <a:gdLst/>
            <a:ahLst/>
            <a:cxnLst/>
            <a:rect l="0" t="0" r="0" b="0"/>
            <a:pathLst>
              <a:path w="132505" h="208586" extrusionOk="0">
                <a:moveTo>
                  <a:pt x="132505" y="207264"/>
                </a:moveTo>
                <a:lnTo>
                  <a:pt x="25063" y="0"/>
                </a:lnTo>
                <a:lnTo>
                  <a:pt x="0" y="202"/>
                </a:lnTo>
                <a:lnTo>
                  <a:pt x="1322" y="208586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</p:sp>
      <p:sp>
        <p:nvSpPr>
          <p:cNvPr id="42" name="Shape 42"/>
          <p:cNvSpPr/>
          <p:nvPr/>
        </p:nvSpPr>
        <p:spPr>
          <a:xfrm flipH="1">
            <a:off x="-903537" y="-17561"/>
            <a:ext cx="1759200" cy="749100"/>
          </a:xfrm>
          <a:prstGeom prst="parallelogram">
            <a:avLst>
              <a:gd name="adj" fmla="val 51542"/>
            </a:avLst>
          </a:prstGeom>
          <a:solidFill>
            <a:srgbClr val="22222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Shape 43"/>
          <p:cNvSpPr/>
          <p:nvPr/>
        </p:nvSpPr>
        <p:spPr>
          <a:xfrm flipH="1">
            <a:off x="472134" y="-9525"/>
            <a:ext cx="518400" cy="749100"/>
          </a:xfrm>
          <a:prstGeom prst="parallelogram">
            <a:avLst>
              <a:gd name="adj" fmla="val 75009"/>
            </a:avLst>
          </a:prstGeom>
          <a:solidFill>
            <a:srgbClr val="FF8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Shape 44"/>
          <p:cNvSpPr/>
          <p:nvPr/>
        </p:nvSpPr>
        <p:spPr>
          <a:xfrm flipH="1">
            <a:off x="742953" y="272850"/>
            <a:ext cx="7505700" cy="749100"/>
          </a:xfrm>
          <a:prstGeom prst="parallelogram">
            <a:avLst>
              <a:gd name="adj" fmla="val 51542"/>
            </a:avLst>
          </a:prstGeom>
          <a:solidFill>
            <a:srgbClr val="22222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Shape 45"/>
          <p:cNvSpPr/>
          <p:nvPr/>
        </p:nvSpPr>
        <p:spPr>
          <a:xfrm flipH="1">
            <a:off x="7861618" y="272850"/>
            <a:ext cx="1759200" cy="749100"/>
          </a:xfrm>
          <a:prstGeom prst="parallelogram">
            <a:avLst>
              <a:gd name="adj" fmla="val 51542"/>
            </a:avLst>
          </a:prstGeom>
          <a:solidFill>
            <a:srgbClr val="FF8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Shape 46"/>
          <p:cNvSpPr/>
          <p:nvPr/>
        </p:nvSpPr>
        <p:spPr>
          <a:xfrm flipH="1">
            <a:off x="990375" y="4925850"/>
            <a:ext cx="8369700" cy="228000"/>
          </a:xfrm>
          <a:prstGeom prst="parallelogram">
            <a:avLst>
              <a:gd name="adj" fmla="val 51542"/>
            </a:avLst>
          </a:prstGeom>
          <a:solidFill>
            <a:srgbClr val="FF8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101386" y="272850"/>
            <a:ext cx="7574400" cy="74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1101375" y="1311550"/>
            <a:ext cx="3681900" cy="353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SzPts val="2600"/>
              <a:buChar char="▸"/>
              <a:defRPr sz="2600"/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5004949" y="1311550"/>
            <a:ext cx="3681900" cy="353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SzPts val="2600"/>
              <a:buChar char="▸"/>
              <a:defRPr sz="2600"/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26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594900" cy="73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TITLE_ONLY_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/>
        </p:nvSpPr>
        <p:spPr>
          <a:xfrm>
            <a:off x="-55075" y="-38100"/>
            <a:ext cx="3312625" cy="5214650"/>
          </a:xfrm>
          <a:custGeom>
            <a:avLst/>
            <a:gdLst/>
            <a:ahLst/>
            <a:cxnLst/>
            <a:rect l="0" t="0" r="0" b="0"/>
            <a:pathLst>
              <a:path w="132505" h="208586" extrusionOk="0">
                <a:moveTo>
                  <a:pt x="132505" y="207264"/>
                </a:moveTo>
                <a:lnTo>
                  <a:pt x="25063" y="0"/>
                </a:lnTo>
                <a:lnTo>
                  <a:pt x="0" y="202"/>
                </a:lnTo>
                <a:lnTo>
                  <a:pt x="1322" y="208586"/>
                </a:lnTo>
                <a:close/>
              </a:path>
            </a:pathLst>
          </a:custGeom>
          <a:solidFill>
            <a:srgbClr val="FFFFFF">
              <a:alpha val="17690"/>
            </a:srgbClr>
          </a:solidFill>
          <a:ln>
            <a:noFill/>
          </a:ln>
        </p:spPr>
      </p:sp>
      <p:sp>
        <p:nvSpPr>
          <p:cNvPr id="74" name="Shape 74"/>
          <p:cNvSpPr/>
          <p:nvPr/>
        </p:nvSpPr>
        <p:spPr>
          <a:xfrm flipH="1">
            <a:off x="-903537" y="-17561"/>
            <a:ext cx="1759200" cy="749100"/>
          </a:xfrm>
          <a:prstGeom prst="parallelogram">
            <a:avLst>
              <a:gd name="adj" fmla="val 51542"/>
            </a:avLst>
          </a:prstGeom>
          <a:solidFill>
            <a:srgbClr val="22222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Shape 75"/>
          <p:cNvSpPr/>
          <p:nvPr/>
        </p:nvSpPr>
        <p:spPr>
          <a:xfrm flipH="1">
            <a:off x="472134" y="-9525"/>
            <a:ext cx="518400" cy="749100"/>
          </a:xfrm>
          <a:prstGeom prst="parallelogram">
            <a:avLst>
              <a:gd name="adj" fmla="val 75009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Shape 76"/>
          <p:cNvSpPr/>
          <p:nvPr/>
        </p:nvSpPr>
        <p:spPr>
          <a:xfrm flipH="1">
            <a:off x="742953" y="272850"/>
            <a:ext cx="7505700" cy="749100"/>
          </a:xfrm>
          <a:prstGeom prst="parallelogram">
            <a:avLst>
              <a:gd name="adj" fmla="val 51542"/>
            </a:avLst>
          </a:prstGeom>
          <a:solidFill>
            <a:srgbClr val="222222">
              <a:alpha val="646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Shape 77"/>
          <p:cNvSpPr/>
          <p:nvPr/>
        </p:nvSpPr>
        <p:spPr>
          <a:xfrm flipH="1">
            <a:off x="7861618" y="272850"/>
            <a:ext cx="1759200" cy="749100"/>
          </a:xfrm>
          <a:prstGeom prst="parallelogram">
            <a:avLst>
              <a:gd name="adj" fmla="val 51542"/>
            </a:avLst>
          </a:prstGeom>
          <a:solidFill>
            <a:srgbClr val="FF8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990375" y="4925850"/>
            <a:ext cx="8369700" cy="228000"/>
          </a:xfrm>
          <a:prstGeom prst="parallelogram">
            <a:avLst>
              <a:gd name="adj" fmla="val 51542"/>
            </a:avLst>
          </a:prstGeom>
          <a:solidFill>
            <a:srgbClr val="FF8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1104900" y="276075"/>
            <a:ext cx="6724500" cy="74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594900" cy="73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/>
        </p:nvSpPr>
        <p:spPr>
          <a:xfrm>
            <a:off x="-55075" y="-38100"/>
            <a:ext cx="3312625" cy="5214650"/>
          </a:xfrm>
          <a:custGeom>
            <a:avLst/>
            <a:gdLst/>
            <a:ahLst/>
            <a:cxnLst/>
            <a:rect l="0" t="0" r="0" b="0"/>
            <a:pathLst>
              <a:path w="132505" h="208586" extrusionOk="0">
                <a:moveTo>
                  <a:pt x="132505" y="207264"/>
                </a:moveTo>
                <a:lnTo>
                  <a:pt x="25063" y="0"/>
                </a:lnTo>
                <a:lnTo>
                  <a:pt x="0" y="202"/>
                </a:lnTo>
                <a:lnTo>
                  <a:pt x="1322" y="208586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</p:sp>
      <p:sp>
        <p:nvSpPr>
          <p:cNvPr id="91" name="Shape 91"/>
          <p:cNvSpPr/>
          <p:nvPr/>
        </p:nvSpPr>
        <p:spPr>
          <a:xfrm flipH="1">
            <a:off x="-903537" y="-17561"/>
            <a:ext cx="1759200" cy="749100"/>
          </a:xfrm>
          <a:prstGeom prst="parallelogram">
            <a:avLst>
              <a:gd name="adj" fmla="val 51542"/>
            </a:avLst>
          </a:prstGeom>
          <a:solidFill>
            <a:srgbClr val="22222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Shape 92"/>
          <p:cNvSpPr/>
          <p:nvPr/>
        </p:nvSpPr>
        <p:spPr>
          <a:xfrm flipH="1">
            <a:off x="472134" y="-9525"/>
            <a:ext cx="518400" cy="749100"/>
          </a:xfrm>
          <a:prstGeom prst="parallelogram">
            <a:avLst>
              <a:gd name="adj" fmla="val 75009"/>
            </a:avLst>
          </a:prstGeom>
          <a:solidFill>
            <a:srgbClr val="FF8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Shape 93"/>
          <p:cNvSpPr/>
          <p:nvPr/>
        </p:nvSpPr>
        <p:spPr>
          <a:xfrm flipH="1">
            <a:off x="990375" y="4925850"/>
            <a:ext cx="8369700" cy="228000"/>
          </a:xfrm>
          <a:prstGeom prst="parallelogram">
            <a:avLst>
              <a:gd name="adj" fmla="val 51542"/>
            </a:avLst>
          </a:prstGeom>
          <a:solidFill>
            <a:srgbClr val="FF8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594900" cy="73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inverted">
  <p:cSld name="BLANK_1">
    <p:bg>
      <p:bgPr>
        <a:solidFill>
          <a:srgbClr val="22222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-55075" y="-38100"/>
            <a:ext cx="3312625" cy="5214650"/>
          </a:xfrm>
          <a:custGeom>
            <a:avLst/>
            <a:gdLst/>
            <a:ahLst/>
            <a:cxnLst/>
            <a:rect l="0" t="0" r="0" b="0"/>
            <a:pathLst>
              <a:path w="132505" h="208586" extrusionOk="0">
                <a:moveTo>
                  <a:pt x="132505" y="207264"/>
                </a:moveTo>
                <a:lnTo>
                  <a:pt x="25063" y="0"/>
                </a:lnTo>
                <a:lnTo>
                  <a:pt x="0" y="202"/>
                </a:lnTo>
                <a:lnTo>
                  <a:pt x="1322" y="20858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</p:sp>
      <p:sp>
        <p:nvSpPr>
          <p:cNvPr id="97" name="Shape 97"/>
          <p:cNvSpPr/>
          <p:nvPr/>
        </p:nvSpPr>
        <p:spPr>
          <a:xfrm flipH="1">
            <a:off x="-903537" y="-17561"/>
            <a:ext cx="1759200" cy="749100"/>
          </a:xfrm>
          <a:prstGeom prst="parallelogram">
            <a:avLst>
              <a:gd name="adj" fmla="val 51542"/>
            </a:avLst>
          </a:prstGeom>
          <a:solidFill>
            <a:srgbClr val="FF8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Shape 98"/>
          <p:cNvSpPr/>
          <p:nvPr/>
        </p:nvSpPr>
        <p:spPr>
          <a:xfrm flipH="1">
            <a:off x="472134" y="-9525"/>
            <a:ext cx="518400" cy="749100"/>
          </a:xfrm>
          <a:prstGeom prst="parallelogram">
            <a:avLst>
              <a:gd name="adj" fmla="val 75009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Shape 99"/>
          <p:cNvSpPr/>
          <p:nvPr/>
        </p:nvSpPr>
        <p:spPr>
          <a:xfrm flipH="1">
            <a:off x="990375" y="4925850"/>
            <a:ext cx="8369700" cy="228000"/>
          </a:xfrm>
          <a:prstGeom prst="parallelogram">
            <a:avLst>
              <a:gd name="adj" fmla="val 51542"/>
            </a:avLst>
          </a:prstGeom>
          <a:solidFill>
            <a:srgbClr val="FF8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594900" cy="73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2699792" y="699542"/>
            <a:ext cx="3744416" cy="3744416"/>
            <a:chOff x="2699792" y="699542"/>
            <a:chExt cx="3744416" cy="3744416"/>
          </a:xfrm>
        </p:grpSpPr>
        <p:sp>
          <p:nvSpPr>
            <p:cNvPr id="2" name="Oval 1"/>
            <p:cNvSpPr/>
            <p:nvPr userDrawn="1"/>
          </p:nvSpPr>
          <p:spPr>
            <a:xfrm>
              <a:off x="2699792" y="699542"/>
              <a:ext cx="3744416" cy="3744416"/>
            </a:xfrm>
            <a:prstGeom prst="ellipse">
              <a:avLst/>
            </a:prstGeom>
            <a:solidFill>
              <a:schemeClr val="bg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 userDrawn="1"/>
          </p:nvSpPr>
          <p:spPr>
            <a:xfrm>
              <a:off x="2836962" y="836712"/>
              <a:ext cx="3470076" cy="3470076"/>
            </a:xfrm>
            <a:prstGeom prst="ellipse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 userDrawn="1"/>
        </p:nvGrpSpPr>
        <p:grpSpPr>
          <a:xfrm>
            <a:off x="5847953" y="984628"/>
            <a:ext cx="999728" cy="994953"/>
            <a:chOff x="6127601" y="487152"/>
            <a:chExt cx="999728" cy="994953"/>
          </a:xfrm>
        </p:grpSpPr>
        <p:sp>
          <p:nvSpPr>
            <p:cNvPr id="8" name="Oval 7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83202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2124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104900" y="276075"/>
            <a:ext cx="6724500" cy="74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104900" y="1200150"/>
            <a:ext cx="75819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rgbClr val="FF8700"/>
              </a:buClr>
              <a:buSzPts val="3000"/>
              <a:buFont typeface="Roboto"/>
              <a:buChar char="▸"/>
              <a:defRPr sz="30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FF8700"/>
              </a:buClr>
              <a:buSzPts val="2400"/>
              <a:buFont typeface="Roboto"/>
              <a:buChar char="▹"/>
              <a:defRPr sz="24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FF8700"/>
              </a:buClr>
              <a:buSzPts val="2400"/>
              <a:buFont typeface="Roboto"/>
              <a:buChar char="▹"/>
              <a:defRPr sz="24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FF8700"/>
              </a:buClr>
              <a:buSzPts val="1800"/>
              <a:buFont typeface="Roboto"/>
              <a:buChar char="▹"/>
              <a:defRPr sz="18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FF8700"/>
              </a:buClr>
              <a:buSzPts val="1800"/>
              <a:buFont typeface="Roboto"/>
              <a:buChar char="▹"/>
              <a:defRPr sz="18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FF8700"/>
              </a:buClr>
              <a:buSzPts val="1800"/>
              <a:buFont typeface="Roboto"/>
              <a:buChar char="▹"/>
              <a:defRPr sz="18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FF8700"/>
              </a:buClr>
              <a:buSzPts val="1800"/>
              <a:buFont typeface="Roboto"/>
              <a:buChar char="▹"/>
              <a:defRPr sz="18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FF8700"/>
              </a:buClr>
              <a:buSzPts val="1800"/>
              <a:buFont typeface="Roboto"/>
              <a:buChar char="▹"/>
              <a:defRPr sz="18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FF8700"/>
              </a:buClr>
              <a:buSzPts val="1800"/>
              <a:buFont typeface="Roboto"/>
              <a:buChar char="▹"/>
              <a:defRPr sz="18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594900" cy="7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3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buNone/>
              <a:defRPr sz="13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buNone/>
              <a:defRPr sz="13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buNone/>
              <a:defRPr sz="13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buNone/>
              <a:defRPr sz="13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buNone/>
              <a:defRPr sz="13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buNone/>
              <a:defRPr sz="13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buNone/>
              <a:defRPr sz="13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buNone/>
              <a:defRPr sz="13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5" r:id="rId5"/>
    <p:sldLayoutId id="2147483657" r:id="rId6"/>
    <p:sldLayoutId id="2147483658" r:id="rId7"/>
    <p:sldLayoutId id="2147483660" r:id="rId8"/>
    <p:sldLayoutId id="2147483661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7000"/>
            <a:lum/>
          </a:blip>
          <a:srcRect/>
          <a:stretch>
            <a:fillRect l="-52000" r="-52000"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/>
          <p:cNvSpPr/>
          <p:nvPr/>
        </p:nvSpPr>
        <p:spPr>
          <a:xfrm rot="10800000">
            <a:off x="4818108" y="-145661"/>
            <a:ext cx="4432218" cy="7237575"/>
          </a:xfrm>
          <a:prstGeom prst="rtTriangl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-1210104" y="152976"/>
            <a:ext cx="9144000" cy="402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" sz="8800" dirty="0">
                <a:latin typeface="Century Gothic" panose="020B0502020202020204" pitchFamily="34" charset="0"/>
              </a:rPr>
              <a:t>ERA</a:t>
            </a:r>
            <a:br>
              <a:rPr lang="en" sz="4400" dirty="0">
                <a:latin typeface="Century Gothic" panose="020B0502020202020204" pitchFamily="34" charset="0"/>
              </a:rPr>
            </a:br>
            <a:r>
              <a:rPr lang="en-US" sz="3600" dirty="0">
                <a:latin typeface="Century Gothic" panose="020B0502020202020204" pitchFamily="34" charset="0"/>
              </a:rPr>
              <a:t>“Ancient Script Recognition”</a:t>
            </a:r>
            <a:br>
              <a:rPr lang="en-US" sz="3600" dirty="0">
                <a:latin typeface="Century Gothic" panose="020B0502020202020204" pitchFamily="34" charset="0"/>
              </a:rPr>
            </a:br>
            <a:endParaRPr sz="4400" dirty="0">
              <a:latin typeface="Century Gothic" panose="020B0502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74065" y="315466"/>
            <a:ext cx="41613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An-Najah National University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Faculty of Engineering and Information Technology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Department of Computer Engineering</a:t>
            </a:r>
          </a:p>
          <a:p>
            <a:pPr algn="ctr"/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1531088" y="4565656"/>
            <a:ext cx="4662612" cy="48178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Supervisor:</a:t>
            </a:r>
            <a:r>
              <a:rPr lang="en-US" sz="1200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Dr. Samer Arandi</a:t>
            </a:r>
            <a:endParaRPr lang="en-US" sz="1200" dirty="0">
              <a:solidFill>
                <a:schemeClr val="bg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106326" y="3576238"/>
            <a:ext cx="7827570" cy="48178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Prepared by: Ghadeer Abu Alrob and Eman Sawalha </a:t>
            </a:r>
            <a:r>
              <a:rPr lang="ar-SA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</a:t>
            </a:r>
            <a:r>
              <a:rPr lang="en-US" sz="1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</p:txBody>
      </p:sp>
      <p:pic>
        <p:nvPicPr>
          <p:cNvPr id="8" name="Picture 7" descr="Image result for an najah national university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593" y="942693"/>
            <a:ext cx="1296144" cy="1324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olded Corner 32"/>
          <p:cNvSpPr/>
          <p:nvPr/>
        </p:nvSpPr>
        <p:spPr>
          <a:xfrm>
            <a:off x="2398920" y="1242027"/>
            <a:ext cx="2641187" cy="1926475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olded Corner 30"/>
          <p:cNvSpPr/>
          <p:nvPr/>
        </p:nvSpPr>
        <p:spPr>
          <a:xfrm>
            <a:off x="5153027" y="1234830"/>
            <a:ext cx="3703894" cy="3484154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3" name="Parallelogram 2"/>
          <p:cNvSpPr/>
          <p:nvPr/>
        </p:nvSpPr>
        <p:spPr>
          <a:xfrm flipH="1">
            <a:off x="7814930" y="272850"/>
            <a:ext cx="1996652" cy="756842"/>
          </a:xfrm>
          <a:prstGeom prst="parallelogram">
            <a:avLst>
              <a:gd name="adj" fmla="val 60122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459" y="263056"/>
            <a:ext cx="7574400" cy="749100"/>
          </a:xfrm>
        </p:spPr>
        <p:txBody>
          <a:bodyPr/>
          <a:lstStyle/>
          <a:p>
            <a:r>
              <a:rPr lang="en-US" dirty="0"/>
              <a:t>The tools/programs/programming languages that we used: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20671" y="1366424"/>
            <a:ext cx="2093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anose="020B0502020202020204" pitchFamily="34" charset="0"/>
              </a:rPr>
              <a:t>Tesseract OCR Engine</a:t>
            </a:r>
          </a:p>
        </p:txBody>
      </p:sp>
      <p:sp>
        <p:nvSpPr>
          <p:cNvPr id="8" name="Folded Corner 7"/>
          <p:cNvSpPr/>
          <p:nvPr/>
        </p:nvSpPr>
        <p:spPr>
          <a:xfrm>
            <a:off x="425302" y="1241142"/>
            <a:ext cx="1860698" cy="2033441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6" name="Picture 6" descr="Image result for openc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73" y="1470129"/>
            <a:ext cx="1191355" cy="146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Folded Corner 33"/>
          <p:cNvSpPr/>
          <p:nvPr/>
        </p:nvSpPr>
        <p:spPr>
          <a:xfrm>
            <a:off x="445287" y="3401339"/>
            <a:ext cx="1820726" cy="1317645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olded Corner 34"/>
          <p:cNvSpPr/>
          <p:nvPr/>
        </p:nvSpPr>
        <p:spPr>
          <a:xfrm>
            <a:off x="2478541" y="3398373"/>
            <a:ext cx="2461958" cy="1320341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758" y="3715485"/>
            <a:ext cx="2245783" cy="758559"/>
          </a:xfrm>
          <a:prstGeom prst="rect">
            <a:avLst/>
          </a:prstGeom>
        </p:spPr>
      </p:pic>
      <p:pic>
        <p:nvPicPr>
          <p:cNvPr id="10248" name="Picture 8" descr="Image result for php html cs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420" y="1903868"/>
            <a:ext cx="3257108" cy="206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2"/>
          <a:stretch/>
        </p:blipFill>
        <p:spPr>
          <a:xfrm>
            <a:off x="3125970" y="3460994"/>
            <a:ext cx="1041991" cy="118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680340"/>
      </p:ext>
    </p:extLst>
  </p:cSld>
  <p:clrMapOvr>
    <a:masterClrMapping/>
  </p:clrMapOvr>
  <p:transition spd="slow"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E18F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sldNum" idx="4294967295"/>
          </p:nvPr>
        </p:nvSpPr>
        <p:spPr>
          <a:xfrm>
            <a:off x="0" y="0"/>
            <a:ext cx="595313" cy="7318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163635"/>
              </p:ext>
            </p:extLst>
          </p:nvPr>
        </p:nvGraphicFramePr>
        <p:xfrm>
          <a:off x="1739959" y="1489506"/>
          <a:ext cx="5957570" cy="2114550"/>
        </p:xfrm>
        <a:graphic>
          <a:graphicData uri="http://schemas.openxmlformats.org/drawingml/2006/table">
            <a:tbl>
              <a:tblPr firstRow="1" firstCol="1" bandRow="1"/>
              <a:tblGrid>
                <a:gridCol w="1882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4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84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Language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Number of Images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Old South Arabian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Old North Arabic (Dadanitic, Safaitic, Taymanitic, and Hismaic)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9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Nabataean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Greek </a:t>
                      </a:r>
                      <a:r>
                        <a:rPr lang="en-US" sz="1200" b="1" strike="sng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and Roman </a:t>
                      </a:r>
                      <a:r>
                        <a:rPr lang="en-US" sz="1200" b="1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(Latin)</a:t>
                      </a:r>
                      <a:endParaRPr lang="en-US" sz="1200" strike="sngStrike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trike="sngStrike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284</a:t>
                      </a:r>
                      <a:endParaRPr lang="en-US" sz="1200" strike="sngStrike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467292" y="291996"/>
            <a:ext cx="5006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1)Data collection phase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61441" y="1047840"/>
            <a:ext cx="6036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Collect images to use it in training Tesseract</a:t>
            </a:r>
          </a:p>
        </p:txBody>
      </p:sp>
      <p:sp>
        <p:nvSpPr>
          <p:cNvPr id="8" name="Rectangle 7"/>
          <p:cNvSpPr/>
          <p:nvPr/>
        </p:nvSpPr>
        <p:spPr>
          <a:xfrm>
            <a:off x="1739959" y="3604056"/>
            <a:ext cx="6347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b="1" dirty="0">
                <a:solidFill>
                  <a:srgbClr val="40404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 2: Shows the number of images that were collected for each language   </a:t>
            </a:r>
            <a:endParaRPr lang="en-US" b="1" dirty="0">
              <a:solidFill>
                <a:srgbClr val="40404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sp>
        <p:nvSpPr>
          <p:cNvPr id="3" name="Parallelogram 2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16064" y="193225"/>
            <a:ext cx="5837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2">
                    <a:lumMod val="25000"/>
                  </a:schemeClr>
                </a:solidFill>
                <a:latin typeface="Century Gothic" panose="020B0502020202020204" pitchFamily="34" charset="0"/>
              </a:rPr>
              <a:t>Old South Arabian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515" y="991792"/>
            <a:ext cx="6573022" cy="112410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515" y="2235049"/>
            <a:ext cx="6573023" cy="117246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515" y="3526663"/>
            <a:ext cx="6573023" cy="12096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42255127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sp>
        <p:nvSpPr>
          <p:cNvPr id="3" name="Parallelogram 2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16064" y="193225"/>
            <a:ext cx="5837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2">
                    <a:lumMod val="25000"/>
                  </a:schemeClr>
                </a:solidFill>
                <a:latin typeface="Century Gothic" panose="020B0502020202020204" pitchFamily="34" charset="0"/>
              </a:rPr>
              <a:t>Nabataean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588" y="997238"/>
            <a:ext cx="4744226" cy="104644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54" y="3449049"/>
            <a:ext cx="7924850" cy="113405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589" y="2223143"/>
            <a:ext cx="4744226" cy="104644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49422824"/>
      </p:ext>
    </p:extLst>
  </p:cSld>
  <p:clrMapOvr>
    <a:masterClrMapping/>
  </p:clrMapOvr>
  <p:transition spd="slow">
    <p:push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sp>
        <p:nvSpPr>
          <p:cNvPr id="3" name="Parallelogram 2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16064" y="193225"/>
            <a:ext cx="5837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2">
                    <a:lumMod val="25000"/>
                  </a:schemeClr>
                </a:solidFill>
                <a:latin typeface="Century Gothic" panose="020B0502020202020204" pitchFamily="34" charset="0"/>
              </a:rPr>
              <a:t>Old North Arabian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48" y="1395627"/>
            <a:ext cx="8506047" cy="115431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959" y="2829012"/>
            <a:ext cx="3711026" cy="92807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1816407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78" y="1308591"/>
            <a:ext cx="8448462" cy="2157623"/>
          </a:xfrm>
          <a:prstGeom prst="rect">
            <a:avLst/>
          </a:prstGeom>
        </p:spPr>
      </p:pic>
      <p:sp>
        <p:nvSpPr>
          <p:cNvPr id="4" name="Parallelogram 3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arallelogram 4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88957" y="1456660"/>
            <a:ext cx="212651" cy="171184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649431" y="1456660"/>
            <a:ext cx="212651" cy="171184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16698"/>
      </p:ext>
    </p:extLst>
  </p:cSld>
  <p:clrMapOvr>
    <a:masterClrMapping/>
  </p:clrMapOvr>
  <p:transition spd="slow">
    <p:push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17" name="Parallelogram 16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566191" y="327320"/>
            <a:ext cx="49279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2) Pre-processing phase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377810" y="2207171"/>
            <a:ext cx="67661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3) Segmentation phase </a:t>
            </a:r>
          </a:p>
          <a:p>
            <a:r>
              <a:rPr lang="en-US" altLang="ko-KR" sz="32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4) Character recognition phase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002909" y="3425777"/>
            <a:ext cx="61410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This stage is responsible for dividing the image into its desired contained characters and draw squares on each character.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030820" y="980548"/>
            <a:ext cx="63405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For this phase we here take each image and apply several filters on the image.</a:t>
            </a:r>
          </a:p>
        </p:txBody>
      </p:sp>
    </p:spTree>
    <p:extLst>
      <p:ext uri="{BB962C8B-B14F-4D97-AF65-F5344CB8AC3E}">
        <p14:creationId xmlns:p14="http://schemas.microsoft.com/office/powerpoint/2010/main" val="1682784634"/>
      </p:ext>
    </p:extLst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17" name="Parallelogram 16"/>
          <p:cNvSpPr/>
          <p:nvPr/>
        </p:nvSpPr>
        <p:spPr>
          <a:xfrm flipH="1">
            <a:off x="361244" y="-29238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94900" y="65890"/>
            <a:ext cx="87084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32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Automatic and manual segmentation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11972" y="3481540"/>
            <a:ext cx="2753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</a:t>
            </a:r>
          </a:p>
        </p:txBody>
      </p:sp>
      <p:pic>
        <p:nvPicPr>
          <p:cNvPr id="11" name="Picture 10" descr="C:\Users\Eman\Downloads\courses\1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698" y="934422"/>
            <a:ext cx="3932436" cy="190447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5209953" y="1501936"/>
            <a:ext cx="2753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D3FE8B-531D-4D1E-9946-262A328172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8698" y="2841977"/>
            <a:ext cx="3932436" cy="190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618575"/>
      </p:ext>
    </p:extLst>
  </p:cSld>
  <p:clrMapOvr>
    <a:masterClrMapping/>
  </p:clrMapOvr>
  <p:transition spd="slow">
    <p:push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17" name="Parallelogram 16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314015" y="465297"/>
            <a:ext cx="3546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5) Training phase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314015" y="1236576"/>
            <a:ext cx="614109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Here we started to train Tesseract OCR which is based on neural networks. We trained 3 languages Old South Arabian, Old North Arabian, Nabataean but for Roman and Greek they were already supported by Tesseract Alpha V4.00.</a:t>
            </a:r>
          </a:p>
          <a:p>
            <a:pPr marL="457200" indent="-457200">
              <a:buFont typeface="+mj-lt"/>
              <a:buAutoNum type="arabicPeriod"/>
            </a:pPr>
            <a:endParaRPr lang="en-US" altLang="ko-KR" sz="2000" dirty="0">
              <a:solidFill>
                <a:schemeClr val="tx1"/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Tesseract as a engine support over 130 languages and over 35 scripts on GitHub. So we looking forward to share our files with the world.</a:t>
            </a:r>
          </a:p>
          <a:p>
            <a:pPr marL="457200" indent="-457200">
              <a:buFont typeface="+mj-lt"/>
              <a:buAutoNum type="arabicPeriod"/>
            </a:pPr>
            <a:endParaRPr lang="en-US" altLang="ko-KR" sz="2000" dirty="0">
              <a:solidFill>
                <a:schemeClr val="tx1"/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endParaRPr lang="en-US" altLang="ko-KR" sz="2000" dirty="0">
              <a:solidFill>
                <a:schemeClr val="tx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17" name="Parallelogram 16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C:\Users\Eman\Desktop\report\training process for north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192" y="472176"/>
            <a:ext cx="4926794" cy="38871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238479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4000"/>
            <a:lum/>
          </a:blip>
          <a:srcRect/>
          <a:stretch>
            <a:fillRect l="-52000" r="-5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2843808" y="1817929"/>
            <a:ext cx="3470076" cy="864096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Welcome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843808" y="2682025"/>
            <a:ext cx="3470076" cy="1025066"/>
          </a:xfrm>
          <a:prstGeom prst="rect">
            <a:avLst/>
          </a:prstGeom>
        </p:spPr>
        <p:txBody>
          <a:bodyPr/>
          <a:lstStyle/>
          <a:p>
            <a:pPr marL="0" lvl="0" indent="0" algn="ctr">
              <a:buNone/>
            </a:pPr>
            <a:r>
              <a:rPr lang="en-US" altLang="ko-KR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Thank you all for coming and supporting us </a:t>
            </a:r>
          </a:p>
        </p:txBody>
      </p:sp>
    </p:spTree>
    <p:extLst>
      <p:ext uri="{BB962C8B-B14F-4D97-AF65-F5344CB8AC3E}">
        <p14:creationId xmlns:p14="http://schemas.microsoft.com/office/powerpoint/2010/main" val="4138191812"/>
      </p:ext>
    </p:extLst>
  </p:cSld>
  <p:clrMapOvr>
    <a:masterClrMapping/>
  </p:clrMapOvr>
  <p:transition spd="slow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17" name="Parallelogram 16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:\Users\Eman\Desktop\report\trained file from insid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08" y="150266"/>
            <a:ext cx="7443055" cy="46237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1225575"/>
      </p:ext>
    </p:extLst>
  </p:cSld>
  <p:clrMapOvr>
    <a:masterClrMapping/>
  </p:clrMapOvr>
  <p:transition spd="slow">
    <p:push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17" name="Parallelogram 16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566191" y="327320"/>
            <a:ext cx="348845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6) Testing phase </a:t>
            </a:r>
          </a:p>
          <a:p>
            <a:endParaRPr lang="en-US" altLang="ko-KR" sz="3200" dirty="0">
              <a:solidFill>
                <a:schemeClr val="tx1"/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endParaRPr lang="en-US" altLang="ko-KR" sz="3200" dirty="0">
              <a:solidFill>
                <a:schemeClr val="tx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05401" y="2665050"/>
            <a:ext cx="292099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7) Final phase</a:t>
            </a:r>
          </a:p>
          <a:p>
            <a:endParaRPr lang="en-US" altLang="ko-KR" sz="3200" dirty="0">
              <a:solidFill>
                <a:schemeClr val="tx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002909" y="3432200"/>
            <a:ext cx="61410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This is the puzzle stage were we merge every thing into a single system.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230276" y="980548"/>
            <a:ext cx="61410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In this phase we tested the trained files that we create using command </a:t>
            </a:r>
            <a:r>
              <a:rPr lang="en-US" altLang="ko-KR" sz="2000" dirty="0" err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cmd</a:t>
            </a:r>
            <a:r>
              <a:rPr lang="en-US" altLang="ko-KR" sz="20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and using a GUI program called </a:t>
            </a:r>
            <a:r>
              <a:rPr lang="en-US" altLang="ko-KR" sz="2000" dirty="0" err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VietOCR</a:t>
            </a:r>
            <a:r>
              <a:rPr lang="en-US" altLang="ko-KR" sz="20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8062642"/>
      </p:ext>
    </p:extLst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12" name="Parallelogram 11"/>
          <p:cNvSpPr/>
          <p:nvPr/>
        </p:nvSpPr>
        <p:spPr>
          <a:xfrm flipH="1">
            <a:off x="-1199610" y="-25142"/>
            <a:ext cx="2067738" cy="756842"/>
          </a:xfrm>
          <a:prstGeom prst="parallelogram">
            <a:avLst>
              <a:gd name="adj" fmla="val 54503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arallelogram 12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93431" y="731700"/>
            <a:ext cx="76660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Now we will leave you with a small demo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294" name="Picture 6" descr="Image result for watch tv clip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222" y="2180851"/>
            <a:ext cx="1694491" cy="2593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/>
          <p:cNvSpPr/>
          <p:nvPr/>
        </p:nvSpPr>
        <p:spPr>
          <a:xfrm flipH="1">
            <a:off x="-1199610" y="-25142"/>
            <a:ext cx="2067738" cy="756842"/>
          </a:xfrm>
          <a:prstGeom prst="parallelogram">
            <a:avLst>
              <a:gd name="adj" fmla="val 54503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 dirty="0"/>
          </a:p>
        </p:txBody>
      </p:sp>
      <p:sp>
        <p:nvSpPr>
          <p:cNvPr id="119" name="Shape 119"/>
          <p:cNvSpPr txBox="1">
            <a:spLocks noGrp="1"/>
          </p:cNvSpPr>
          <p:nvPr>
            <p:ph type="ctrTitle" idx="4294967295"/>
          </p:nvPr>
        </p:nvSpPr>
        <p:spPr>
          <a:xfrm>
            <a:off x="1945758" y="1497245"/>
            <a:ext cx="6719776" cy="11604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6600" dirty="0">
                <a:solidFill>
                  <a:srgbClr val="92D050"/>
                </a:solidFill>
                <a:latin typeface="Century Gothic" panose="020B0502020202020204" pitchFamily="34" charset="0"/>
              </a:rPr>
              <a:t>3.What are the obstacles that we faced?</a:t>
            </a:r>
          </a:p>
        </p:txBody>
      </p:sp>
      <p:sp>
        <p:nvSpPr>
          <p:cNvPr id="7" name="Parallelogram 6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52949"/>
      </p:ext>
    </p:extLst>
  </p:cSld>
  <p:clrMapOvr>
    <a:masterClrMapping/>
  </p:clrMapOvr>
  <p:transition spd="slow">
    <p:push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8000"/>
            <a:lum/>
          </a:blip>
          <a:srcRect/>
          <a:stretch>
            <a:fillRect l="-47000" r="-47000"/>
          </a:stretch>
        </a:blip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4" name="Parallelogram 3"/>
          <p:cNvSpPr/>
          <p:nvPr/>
        </p:nvSpPr>
        <p:spPr>
          <a:xfrm flipH="1">
            <a:off x="7743844" y="272850"/>
            <a:ext cx="2067738" cy="756842"/>
          </a:xfrm>
          <a:prstGeom prst="parallelogram">
            <a:avLst>
              <a:gd name="adj" fmla="val 60122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arallelogram 4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 flipH="1">
            <a:off x="7743844" y="272850"/>
            <a:ext cx="2067738" cy="756842"/>
          </a:xfrm>
          <a:prstGeom prst="parallelogram">
            <a:avLst>
              <a:gd name="adj" fmla="val 60122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arallelogram 11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arallelogram 12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03313" y="233508"/>
            <a:ext cx="7574400" cy="74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r>
              <a:rPr lang="en-US" dirty="0"/>
              <a:t>Time line for our work: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59489" y="2434854"/>
            <a:ext cx="8048846" cy="2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2772" y="2725106"/>
            <a:ext cx="8825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Start to design website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09737" y="2725106"/>
            <a:ext cx="1371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Training tool problem Sunnypage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10861" y="2698685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Segmentation for the images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08373" y="1776622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Resolution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60186" y="1640546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Merge Problem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16572" y="1628850"/>
            <a:ext cx="1471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Unicode Problem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24023" y="2414787"/>
            <a:ext cx="0" cy="310319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952419" y="2124535"/>
            <a:ext cx="0" cy="310319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095537" y="2414787"/>
            <a:ext cx="0" cy="310319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394173" y="2104468"/>
            <a:ext cx="0" cy="310319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696661" y="2408485"/>
            <a:ext cx="0" cy="310319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945986" y="2136195"/>
            <a:ext cx="0" cy="310319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73" y="1406019"/>
            <a:ext cx="7659169" cy="264313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1" b="2182"/>
          <a:stretch/>
        </p:blipFill>
        <p:spPr>
          <a:xfrm>
            <a:off x="623679" y="1398277"/>
            <a:ext cx="7659169" cy="265365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79" y="1762433"/>
            <a:ext cx="7708718" cy="1421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/>
          <p:cNvSpPr/>
          <p:nvPr/>
        </p:nvSpPr>
        <p:spPr>
          <a:xfrm flipH="1">
            <a:off x="-1199610" y="-25142"/>
            <a:ext cx="2067738" cy="756842"/>
          </a:xfrm>
          <a:prstGeom prst="parallelogram">
            <a:avLst>
              <a:gd name="adj" fmla="val 54503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 dirty="0"/>
          </a:p>
        </p:txBody>
      </p:sp>
      <p:sp>
        <p:nvSpPr>
          <p:cNvPr id="119" name="Shape 119"/>
          <p:cNvSpPr txBox="1">
            <a:spLocks noGrp="1"/>
          </p:cNvSpPr>
          <p:nvPr>
            <p:ph type="ctrTitle" idx="4294967295"/>
          </p:nvPr>
        </p:nvSpPr>
        <p:spPr>
          <a:xfrm>
            <a:off x="1850065" y="1794957"/>
            <a:ext cx="6719776" cy="11604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6600" dirty="0">
                <a:solidFill>
                  <a:srgbClr val="92D050"/>
                </a:solidFill>
                <a:latin typeface="Century Gothic" panose="020B0502020202020204" pitchFamily="34" charset="0"/>
              </a:rPr>
              <a:t>4. Future works</a:t>
            </a:r>
          </a:p>
        </p:txBody>
      </p:sp>
      <p:sp>
        <p:nvSpPr>
          <p:cNvPr id="7" name="Parallelogram 6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35943"/>
      </p:ext>
    </p:extLst>
  </p:cSld>
  <p:clrMapOvr>
    <a:masterClrMapping/>
  </p:clrMapOvr>
  <p:transition spd="slow">
    <p:push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Future Works</a:t>
            </a:r>
            <a:endParaRPr dirty="0"/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4" name="Parallelogram 3"/>
          <p:cNvSpPr/>
          <p:nvPr/>
        </p:nvSpPr>
        <p:spPr>
          <a:xfrm flipH="1">
            <a:off x="7743844" y="272850"/>
            <a:ext cx="2067738" cy="756842"/>
          </a:xfrm>
          <a:prstGeom prst="parallelogram">
            <a:avLst>
              <a:gd name="adj" fmla="val 60122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arallelogram 4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197638" y="1356425"/>
            <a:ext cx="7297776" cy="3511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tabLst>
                <a:tab pos="2105025" algn="l"/>
              </a:tabLst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There are a lot of things that ERA should cover but due to the timing we hope someday we will be able to cover these features: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2105025" algn="l"/>
              </a:tabLst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Support having translation option 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2105025" algn="l"/>
              </a:tabLst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Support more ancient script languages 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2105025" algn="l"/>
              </a:tabLst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Having a more attractive GUI 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2105025" algn="l"/>
              </a:tabLst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Support more platform as mobile applications </a:t>
            </a: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2105025" algn="l"/>
              </a:tabLst>
            </a:pP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2105025" algn="l"/>
              </a:tabLs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2105025" algn="l"/>
              </a:tabLs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193088"/>
      </p:ext>
    </p:extLst>
  </p:cSld>
  <p:clrMapOvr>
    <a:masterClrMapping/>
  </p:clrMapOvr>
  <p:transition spd="slow">
    <p:push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Future Works</a:t>
            </a:r>
            <a:endParaRPr dirty="0"/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4" name="Parallelogram 3"/>
          <p:cNvSpPr/>
          <p:nvPr/>
        </p:nvSpPr>
        <p:spPr>
          <a:xfrm flipH="1">
            <a:off x="7743844" y="272850"/>
            <a:ext cx="2067738" cy="756842"/>
          </a:xfrm>
          <a:prstGeom prst="parallelogram">
            <a:avLst>
              <a:gd name="adj" fmla="val 60122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arallelogram 4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C:\Users\Eman\Desktop\ext2.PNG">
            <a:extLst>
              <a:ext uri="{FF2B5EF4-FFF2-40B4-BE49-F238E27FC236}">
                <a16:creationId xmlns:a16="http://schemas.microsoft.com/office/drawing/2014/main" id="{D5A60332-C566-46BF-82C7-63C50CAF9CA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698" y="1118115"/>
            <a:ext cx="2874628" cy="3726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8D4E65-C2D7-4DEA-B96E-A581EFBF4A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3005" y="1060688"/>
            <a:ext cx="2106405" cy="372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65577"/>
      </p:ext>
    </p:extLst>
  </p:cSld>
  <p:clrMapOvr>
    <a:masterClrMapping/>
  </p:clrMapOvr>
  <p:transition spd="slow">
    <p:push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/>
          <p:cNvSpPr/>
          <p:nvPr/>
        </p:nvSpPr>
        <p:spPr>
          <a:xfrm flipH="1">
            <a:off x="-1199610" y="-25142"/>
            <a:ext cx="2067738" cy="756842"/>
          </a:xfrm>
          <a:prstGeom prst="parallelogram">
            <a:avLst>
              <a:gd name="adj" fmla="val 54503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 dirty="0"/>
          </a:p>
        </p:txBody>
      </p:sp>
      <p:sp>
        <p:nvSpPr>
          <p:cNvPr id="119" name="Shape 119"/>
          <p:cNvSpPr txBox="1">
            <a:spLocks noGrp="1"/>
          </p:cNvSpPr>
          <p:nvPr>
            <p:ph type="ctrTitle" idx="4294967295"/>
          </p:nvPr>
        </p:nvSpPr>
        <p:spPr>
          <a:xfrm>
            <a:off x="1499190" y="1924925"/>
            <a:ext cx="7421526" cy="11604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7200" dirty="0">
                <a:solidFill>
                  <a:srgbClr val="92D050"/>
                </a:solidFill>
                <a:latin typeface="Century Gothic" panose="020B0502020202020204" pitchFamily="34" charset="0"/>
              </a:rPr>
              <a:t>Thank you for Listening</a:t>
            </a:r>
          </a:p>
        </p:txBody>
      </p:sp>
      <p:sp>
        <p:nvSpPr>
          <p:cNvPr id="7" name="Parallelogram 6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93538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411760" y="301402"/>
            <a:ext cx="6732240" cy="701030"/>
          </a:xfrm>
          <a:custGeom>
            <a:avLst/>
            <a:gdLst/>
            <a:ahLst/>
            <a:cxnLst/>
            <a:rect l="l" t="t" r="r" b="b"/>
            <a:pathLst>
              <a:path w="6291808" h="701030">
                <a:moveTo>
                  <a:pt x="350515" y="0"/>
                </a:moveTo>
                <a:lnTo>
                  <a:pt x="6291808" y="0"/>
                </a:lnTo>
                <a:lnTo>
                  <a:pt x="6291808" y="701030"/>
                </a:lnTo>
                <a:lnTo>
                  <a:pt x="350515" y="701030"/>
                </a:lnTo>
                <a:cubicBezTo>
                  <a:pt x="156931" y="701030"/>
                  <a:pt x="0" y="544099"/>
                  <a:pt x="0" y="350515"/>
                </a:cubicBezTo>
                <a:cubicBezTo>
                  <a:pt x="0" y="156931"/>
                  <a:pt x="156931" y="0"/>
                  <a:pt x="35051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2797898" y="339502"/>
            <a:ext cx="634610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What we will cover?</a:t>
            </a:r>
          </a:p>
        </p:txBody>
      </p:sp>
      <p:sp>
        <p:nvSpPr>
          <p:cNvPr id="5" name="Oval 4"/>
          <p:cNvSpPr/>
          <p:nvPr/>
        </p:nvSpPr>
        <p:spPr>
          <a:xfrm>
            <a:off x="3131840" y="1386347"/>
            <a:ext cx="720080" cy="720080"/>
          </a:xfrm>
          <a:prstGeom prst="ellipse">
            <a:avLst/>
          </a:prstGeom>
          <a:solidFill>
            <a:srgbClr val="80A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579778" y="2277586"/>
            <a:ext cx="720080" cy="720080"/>
          </a:xfrm>
          <a:prstGeom prst="ellipse">
            <a:avLst/>
          </a:prstGeom>
          <a:solidFill>
            <a:srgbClr val="80A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027717" y="3168825"/>
            <a:ext cx="720080" cy="720080"/>
          </a:xfrm>
          <a:prstGeom prst="ellipse">
            <a:avLst/>
          </a:prstGeom>
          <a:solidFill>
            <a:srgbClr val="80A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475656" y="4060065"/>
            <a:ext cx="720080" cy="720080"/>
          </a:xfrm>
          <a:prstGeom prst="ellipse">
            <a:avLst/>
          </a:prstGeom>
          <a:solidFill>
            <a:srgbClr val="80A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995936" y="1501804"/>
            <a:ext cx="46085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What is ERA?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31839" y="1515555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79776" y="2406793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27713" y="3298031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75650" y="4189269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7048" y="2415995"/>
            <a:ext cx="46085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How was ERA designed?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15816" y="3168825"/>
            <a:ext cx="5952663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What are the obstacles that we faced?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4214726"/>
            <a:ext cx="46085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Future works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035692"/>
      </p:ext>
    </p:extLst>
  </p:cSld>
  <p:clrMapOvr>
    <a:masterClrMapping/>
  </p:clrMapOvr>
  <p:transition spd="slow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99459" y="272477"/>
            <a:ext cx="7574400" cy="74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Don’t be afried they are only aphabets for ancient scripts </a:t>
            </a:r>
            <a:r>
              <a:rPr lang="en" dirty="0">
                <a:sym typeface="Wingdings" panose="05000000000000000000" pitchFamily="2" charset="2"/>
              </a:rPr>
              <a:t></a:t>
            </a:r>
            <a:endParaRPr dirty="0"/>
          </a:p>
        </p:txBody>
      </p:sp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3" name="Parallelogram 2"/>
          <p:cNvSpPr/>
          <p:nvPr/>
        </p:nvSpPr>
        <p:spPr>
          <a:xfrm flipH="1">
            <a:off x="7743844" y="272850"/>
            <a:ext cx="2067738" cy="756842"/>
          </a:xfrm>
          <a:prstGeom prst="parallelogram">
            <a:avLst>
              <a:gd name="adj" fmla="val 60122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274371"/>
              </p:ext>
            </p:extLst>
          </p:nvPr>
        </p:nvGraphicFramePr>
        <p:xfrm>
          <a:off x="999459" y="1132732"/>
          <a:ext cx="7098458" cy="3349394"/>
        </p:xfrm>
        <a:graphic>
          <a:graphicData uri="http://schemas.openxmlformats.org/drawingml/2006/table">
            <a:tbl>
              <a:tblPr firstRow="1" firstCol="1" bandRow="1">
                <a:tableStyleId>{1E9719BD-35E2-406C-AE4E-19F37ECC3019}</a:tableStyleId>
              </a:tblPr>
              <a:tblGrid>
                <a:gridCol w="2214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838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8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Language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Alphabets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0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Old South Arabian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Unifont Upper" panose="02000604000000000000" pitchFamily="2" charset="0"/>
                          <a:ea typeface="Unifont Upper" panose="02000604000000000000" pitchFamily="2" charset="0"/>
                          <a:cs typeface="Unifont Upper" panose="02000604000000000000" pitchFamily="2" charset="0"/>
                        </a:rPr>
                        <a:t>𐩠𐩡𐩢𐩣𐩤𐩥𐩦𐩧𐩨𐩩𐩪𐩫𐩬𐩭𐩮𐩯𐩰𐩱𐩲𐩳𐩴𐩵𐩶𐩷𐩸𐩹𐩺𐩻𐩼𐩽𐩾𐩿</a:t>
                      </a:r>
                      <a:endParaRPr lang="en-US" sz="1200" dirty="0">
                        <a:effectLst/>
                        <a:latin typeface="Unifont Upper" panose="02000604000000000000" pitchFamily="2" charset="0"/>
                        <a:ea typeface="Unifont Upper" panose="02000604000000000000" pitchFamily="2" charset="0"/>
                        <a:cs typeface="Unifont Upper" panose="02000604000000000000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7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Old North Arabic (Dadanitic, Safaitic, Taymanitic, and Hismaic)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Unifont Upper" panose="02000604000000000000" pitchFamily="2" charset="0"/>
                          <a:ea typeface="Unifont Upper" panose="02000604000000000000" pitchFamily="2" charset="0"/>
                          <a:cs typeface="Unifont Upper" panose="02000604000000000000" pitchFamily="2" charset="0"/>
                        </a:rPr>
                        <a:t>𐪀𐪁𐪂𐪃𐪄𐪅𐪆𐪇𐪈𐪉𐪊𐪋𐪌𐪍𐪎𐪏𐪐𐪑𐪒𐪓𐪔𐪕𐪖𐪗𐪘𐪙𐪚𐪛𐪜𐪝𐪞𐪟</a:t>
                      </a:r>
                      <a:endParaRPr lang="en-US" sz="1200">
                        <a:effectLst/>
                        <a:latin typeface="Unifont Upper" panose="02000604000000000000" pitchFamily="2" charset="0"/>
                        <a:ea typeface="Unifont Upper" panose="02000604000000000000" pitchFamily="2" charset="0"/>
                        <a:cs typeface="Unifont Upper" panose="02000604000000000000" pitchFamily="2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Unifont Upper" panose="02000604000000000000" pitchFamily="2" charset="0"/>
                          <a:ea typeface="Unifont Upper" panose="02000604000000000000" pitchFamily="2" charset="0"/>
                          <a:cs typeface="Unifont Upper" panose="02000604000000000000" pitchFamily="2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1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Nabataean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Unifont Upper" panose="02000604000000000000" pitchFamily="2" charset="0"/>
                          <a:ea typeface="Unifont Upper" panose="02000604000000000000" pitchFamily="2" charset="0"/>
                          <a:cs typeface="Unifont Upper" panose="02000604000000000000" pitchFamily="2" charset="0"/>
                        </a:rPr>
                        <a:t>𐢀𐢁𐢂𐢃𐢄𐢅𐢆𐢇𐢈𐢉𐢊𐢋𐢌𐢍𐢎𐢏𐢐𐢑𐢒𐢓𐢔𐢕𐢖𐢗𐢘𐢙𐢚𐢛𐢜𐢝𐢞𐢧𐢨𐢩𐢪𐢫𐢬𐢭𐢮𐢯</a:t>
                      </a:r>
                      <a:endParaRPr lang="en-US" sz="1200">
                        <a:effectLst/>
                        <a:latin typeface="Unifont Upper" panose="02000604000000000000" pitchFamily="2" charset="0"/>
                        <a:ea typeface="Unifont Upper" panose="02000604000000000000" pitchFamily="2" charset="0"/>
                        <a:cs typeface="Unifont Upper" panose="02000604000000000000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46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Greek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Unifont Upper" panose="02000604000000000000" pitchFamily="2" charset="0"/>
                          <a:ea typeface="Unifont Upper" panose="02000604000000000000" pitchFamily="2" charset="0"/>
                          <a:cs typeface="Unifont Upper" panose="02000604000000000000" pitchFamily="2" charset="0"/>
                        </a:rPr>
                        <a:t>Αβγδεζηθικλμνξοπρστυφχψωάέήίόύώϊϋΐΰ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Unifont Upper" panose="02000604000000000000" pitchFamily="2" charset="0"/>
                          <a:ea typeface="Unifont Upper" panose="02000604000000000000" pitchFamily="2" charset="0"/>
                          <a:cs typeface="Unifont Upper" panose="02000604000000000000" pitchFamily="2" charset="0"/>
                        </a:rPr>
                        <a:t>ΑΒΓΔΕΖΗΘΙΚΛΜΝΞΟΠΡΣΤΥΦΧΨΩ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Unifont Upper" panose="02000604000000000000" pitchFamily="2" charset="0"/>
                          <a:ea typeface="Unifont Upper" panose="02000604000000000000" pitchFamily="2" charset="0"/>
                          <a:cs typeface="Unifont Upper" panose="02000604000000000000" pitchFamily="2" charset="0"/>
                        </a:rPr>
                        <a:t>ΆΈΉΊΌΎΏ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60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Arial"/>
                          <a:ea typeface="Times New Roman" panose="02020603050405020304" pitchFamily="18" charset="0"/>
                          <a:cs typeface="Arial"/>
                        </a:rPr>
                        <a:t>Roman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Aa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Ăă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Ââ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Bb Cc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Dd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Ee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Ff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Gg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Hh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Ii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Îî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Jj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Kk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Ll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Mm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Nn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Oo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Pp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Qq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Rr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Ss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Șș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Tt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Țț</a:t>
                      </a:r>
                      <a:r>
                        <a:rPr lang="en-US" sz="120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Uu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Vv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Ww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Xx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Yy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Zz</a:t>
                      </a:r>
                      <a:endParaRPr lang="en-US" sz="1200" dirty="0">
                        <a:effectLst/>
                        <a:latin typeface="Unifont Upper" panose="02000604000000000000" pitchFamily="2" charset="0"/>
                        <a:ea typeface="Unifont Upper" panose="02000604000000000000" pitchFamily="2" charset="0"/>
                        <a:cs typeface="Unifont Upper" panose="02000604000000000000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215452" y="4474011"/>
            <a:ext cx="6528392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b="1" dirty="0">
                <a:solidFill>
                  <a:srgbClr val="40404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 1: All the Alphabets for the languages that were supported in this Project</a:t>
            </a:r>
            <a:endParaRPr lang="en-US" b="1" dirty="0">
              <a:solidFill>
                <a:srgbClr val="40404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3C5F72-1339-4D7D-954C-61F0304D6E4F}"/>
              </a:ext>
            </a:extLst>
          </p:cNvPr>
          <p:cNvSpPr txBox="1"/>
          <p:nvPr/>
        </p:nvSpPr>
        <p:spPr>
          <a:xfrm>
            <a:off x="6390167" y="1658679"/>
            <a:ext cx="2573080" cy="14157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Note:</a:t>
            </a:r>
          </a:p>
          <a:p>
            <a:r>
              <a:rPr lang="en-US" dirty="0"/>
              <a:t>To make these letters appear you need to download a </a:t>
            </a:r>
            <a:r>
              <a:rPr lang="en-US" u="sng" dirty="0"/>
              <a:t>font</a:t>
            </a:r>
            <a:r>
              <a:rPr lang="en-US" dirty="0"/>
              <a:t> that support these Unicode. </a:t>
            </a:r>
          </a:p>
          <a:p>
            <a:r>
              <a:rPr lang="en-US" dirty="0"/>
              <a:t>We recommend using </a:t>
            </a:r>
            <a:r>
              <a:rPr lang="en-US" u="sng" dirty="0" err="1"/>
              <a:t>Unifont</a:t>
            </a:r>
            <a:r>
              <a:rPr lang="en-US" u="sng" dirty="0"/>
              <a:t> Upper</a:t>
            </a:r>
            <a:r>
              <a:rPr lang="en-US" dirty="0"/>
              <a:t>.  </a:t>
            </a: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/>
          <p:cNvSpPr/>
          <p:nvPr/>
        </p:nvSpPr>
        <p:spPr>
          <a:xfrm flipH="1">
            <a:off x="-1199610" y="-25142"/>
            <a:ext cx="2067738" cy="756842"/>
          </a:xfrm>
          <a:prstGeom prst="parallelogram">
            <a:avLst>
              <a:gd name="adj" fmla="val 54503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 dirty="0"/>
          </a:p>
        </p:txBody>
      </p:sp>
      <p:sp>
        <p:nvSpPr>
          <p:cNvPr id="119" name="Shape 119"/>
          <p:cNvSpPr txBox="1">
            <a:spLocks noGrp="1"/>
          </p:cNvSpPr>
          <p:nvPr>
            <p:ph type="ctrTitle" idx="4294967295"/>
          </p:nvPr>
        </p:nvSpPr>
        <p:spPr>
          <a:xfrm>
            <a:off x="1850065" y="731700"/>
            <a:ext cx="6719776" cy="11604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7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1.What is ERA?</a:t>
            </a: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74556" y="1892162"/>
            <a:ext cx="2690038" cy="2775531"/>
          </a:xfrm>
          <a:prstGeom prst="parallelogram">
            <a:avLst>
              <a:gd name="adj" fmla="val 0"/>
            </a:avLst>
          </a:prstGeom>
          <a:noFill/>
          <a:ln>
            <a:noFill/>
          </a:ln>
        </p:spPr>
      </p:pic>
      <p:sp>
        <p:nvSpPr>
          <p:cNvPr id="7" name="Parallelogram 6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/>
        </p:nvSpPr>
        <p:spPr>
          <a:xfrm>
            <a:off x="1079225" y="1052750"/>
            <a:ext cx="4460080" cy="3472223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222222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Shape 297"/>
          <p:cNvSpPr/>
          <p:nvPr/>
        </p:nvSpPr>
        <p:spPr>
          <a:xfrm>
            <a:off x="1265867" y="1237141"/>
            <a:ext cx="4086900" cy="26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999999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98" name="Shape 29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299" name="Shape 299"/>
          <p:cNvSpPr txBox="1">
            <a:spLocks noGrp="1"/>
          </p:cNvSpPr>
          <p:nvPr>
            <p:ph type="body" idx="4294967295"/>
          </p:nvPr>
        </p:nvSpPr>
        <p:spPr>
          <a:xfrm>
            <a:off x="5811008" y="731700"/>
            <a:ext cx="2789237" cy="35498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Dosis"/>
                <a:sym typeface="Dosis"/>
              </a:rPr>
              <a:t>ERA</a:t>
            </a:r>
            <a:r>
              <a:rPr lang="en-US" dirty="0">
                <a:solidFill>
                  <a:schemeClr val="tx1"/>
                </a:solidFill>
                <a:latin typeface="Dosis"/>
                <a:sym typeface="Dosis"/>
              </a:rPr>
              <a:t> is a system that is developed to extract the ancient scripts characters from images using OCR technique.</a:t>
            </a:r>
            <a:endParaRPr sz="18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"/>
          <a:stretch/>
        </p:blipFill>
        <p:spPr>
          <a:xfrm>
            <a:off x="1270457" y="1237141"/>
            <a:ext cx="4114800" cy="2630470"/>
          </a:xfrm>
          <a:prstGeom prst="rect">
            <a:avLst/>
          </a:prstGeom>
        </p:spPr>
      </p:pic>
      <p:sp>
        <p:nvSpPr>
          <p:cNvPr id="7" name="Parallelogram 6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rallelogram 7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961890" y="574158"/>
            <a:ext cx="7994136" cy="16480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 i="0" dirty="0">
                <a:solidFill>
                  <a:schemeClr val="tx1"/>
                </a:solidFill>
              </a:rPr>
              <a:t>It is designed to support 5 ancient script languages:</a:t>
            </a:r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lang="en" dirty="0">
              <a:solidFill>
                <a:schemeClr val="tx1"/>
              </a:solidFill>
            </a:endParaRPr>
          </a:p>
          <a:p>
            <a:pPr marL="742950" lvl="0" indent="-74295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dirty="0"/>
          </a:p>
        </p:txBody>
      </p:sp>
      <p:sp>
        <p:nvSpPr>
          <p:cNvPr id="3" name="Parallelogram 2"/>
          <p:cNvSpPr/>
          <p:nvPr/>
        </p:nvSpPr>
        <p:spPr>
          <a:xfrm flipH="1">
            <a:off x="786546" y="-399271"/>
            <a:ext cx="1425026" cy="1120338"/>
          </a:xfrm>
          <a:prstGeom prst="parallelogram">
            <a:avLst>
              <a:gd name="adj" fmla="val 5258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 flipH="1">
            <a:off x="-847324" y="-399271"/>
            <a:ext cx="2218924" cy="1120338"/>
          </a:xfrm>
          <a:prstGeom prst="parallelogram">
            <a:avLst>
              <a:gd name="adj" fmla="val 5258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Parallelogram 4"/>
          <p:cNvSpPr/>
          <p:nvPr/>
        </p:nvSpPr>
        <p:spPr>
          <a:xfrm flipH="1">
            <a:off x="8243513" y="4394550"/>
            <a:ext cx="1425026" cy="748950"/>
          </a:xfrm>
          <a:prstGeom prst="parallelogram">
            <a:avLst>
              <a:gd name="adj" fmla="val 5258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 flipH="1">
            <a:off x="6609643" y="4394550"/>
            <a:ext cx="2218924" cy="748950"/>
          </a:xfrm>
          <a:prstGeom prst="parallelogram">
            <a:avLst>
              <a:gd name="adj" fmla="val 5258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egular Pentagon 1"/>
          <p:cNvSpPr/>
          <p:nvPr/>
        </p:nvSpPr>
        <p:spPr>
          <a:xfrm>
            <a:off x="471199" y="1968825"/>
            <a:ext cx="1971050" cy="174575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8" name="Regular Pentagon 7"/>
          <p:cNvSpPr/>
          <p:nvPr/>
        </p:nvSpPr>
        <p:spPr>
          <a:xfrm rot="19391330">
            <a:off x="1950964" y="2795705"/>
            <a:ext cx="1971050" cy="174575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gular Pentagon 8"/>
          <p:cNvSpPr/>
          <p:nvPr/>
        </p:nvSpPr>
        <p:spPr>
          <a:xfrm rot="19282126">
            <a:off x="5239768" y="2633697"/>
            <a:ext cx="1971050" cy="174575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gular Pentagon 9"/>
          <p:cNvSpPr/>
          <p:nvPr/>
        </p:nvSpPr>
        <p:spPr>
          <a:xfrm>
            <a:off x="3622940" y="2020535"/>
            <a:ext cx="1971050" cy="174575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gular Pentagon 10"/>
          <p:cNvSpPr/>
          <p:nvPr/>
        </p:nvSpPr>
        <p:spPr>
          <a:xfrm>
            <a:off x="6857517" y="1789395"/>
            <a:ext cx="1971050" cy="174575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91815" y="2499031"/>
            <a:ext cx="18547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Old South Arabian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98102" y="3292266"/>
            <a:ext cx="18547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Old North Arabian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19975" y="2671455"/>
            <a:ext cx="197401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Nabataean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464" y="3353821"/>
            <a:ext cx="1974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Roman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60249" y="2467242"/>
            <a:ext cx="1974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Greek</a:t>
            </a:r>
            <a:endParaRPr 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  <p:bldP spid="7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/>
          <p:cNvSpPr/>
          <p:nvPr/>
        </p:nvSpPr>
        <p:spPr>
          <a:xfrm flipH="1">
            <a:off x="-1199610" y="-25142"/>
            <a:ext cx="2067738" cy="756842"/>
          </a:xfrm>
          <a:prstGeom prst="parallelogram">
            <a:avLst>
              <a:gd name="adj" fmla="val 54503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 dirty="0"/>
          </a:p>
        </p:txBody>
      </p:sp>
      <p:sp>
        <p:nvSpPr>
          <p:cNvPr id="119" name="Shape 119"/>
          <p:cNvSpPr txBox="1">
            <a:spLocks noGrp="1"/>
          </p:cNvSpPr>
          <p:nvPr>
            <p:ph type="ctrTitle" idx="4294967295"/>
          </p:nvPr>
        </p:nvSpPr>
        <p:spPr>
          <a:xfrm>
            <a:off x="1382232" y="1669744"/>
            <a:ext cx="7421526" cy="11604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7200" dirty="0">
                <a:solidFill>
                  <a:srgbClr val="92D050"/>
                </a:solidFill>
                <a:latin typeface="Century Gothic" panose="020B0502020202020204" pitchFamily="34" charset="0"/>
              </a:rPr>
              <a:t>2.How was ERA designed?</a:t>
            </a:r>
          </a:p>
        </p:txBody>
      </p:sp>
      <p:sp>
        <p:nvSpPr>
          <p:cNvPr id="7" name="Parallelogram 6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063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3" name="Parallelogram 2"/>
          <p:cNvSpPr/>
          <p:nvPr/>
        </p:nvSpPr>
        <p:spPr>
          <a:xfrm flipH="1">
            <a:off x="7743844" y="272850"/>
            <a:ext cx="2067738" cy="756842"/>
          </a:xfrm>
          <a:prstGeom prst="parallelogram">
            <a:avLst>
              <a:gd name="adj" fmla="val 60122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 flipH="1">
            <a:off x="297449" y="-388638"/>
            <a:ext cx="702010" cy="1120338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/>
          <p:cNvSpPr/>
          <p:nvPr/>
        </p:nvSpPr>
        <p:spPr>
          <a:xfrm flipH="1">
            <a:off x="914399" y="4880344"/>
            <a:ext cx="8591108" cy="263156"/>
          </a:xfrm>
          <a:prstGeom prst="parallelogram">
            <a:avLst>
              <a:gd name="adj" fmla="val 68551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followed 7 phases to design ERA: </a:t>
            </a:r>
          </a:p>
        </p:txBody>
      </p:sp>
      <p:pic>
        <p:nvPicPr>
          <p:cNvPr id="2050" name="Picture 2" descr="Image result for stairs clipar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4"/>
          <a:stretch/>
        </p:blipFill>
        <p:spPr bwMode="auto">
          <a:xfrm>
            <a:off x="1101386" y="1063255"/>
            <a:ext cx="4880476" cy="4328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979846" y="4171456"/>
            <a:ext cx="46085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altLang="ko-KR" sz="28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Data collection phase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68181" y="3790817"/>
            <a:ext cx="46085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altLang="ko-KR" sz="28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Pre-processing phase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63009" y="2951210"/>
            <a:ext cx="605069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altLang="ko-KR" sz="28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Character recognition phase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46997" y="2533292"/>
            <a:ext cx="46085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altLang="ko-KR" sz="28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Training phase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30985" y="2058858"/>
            <a:ext cx="46085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altLang="ko-KR" sz="28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Testing phase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03185" y="3376859"/>
            <a:ext cx="46085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altLang="ko-KR" sz="28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Segmentation phase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82440" y="1624576"/>
            <a:ext cx="46085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altLang="ko-KR" sz="2800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Final phase</a:t>
            </a:r>
          </a:p>
        </p:txBody>
      </p:sp>
    </p:spTree>
    <p:extLst>
      <p:ext uri="{BB962C8B-B14F-4D97-AF65-F5344CB8AC3E}">
        <p14:creationId xmlns:p14="http://schemas.microsoft.com/office/powerpoint/2010/main" val="1414597490"/>
      </p:ext>
    </p:extLst>
  </p:cSld>
  <p:clrMapOvr>
    <a:masterClrMapping/>
  </p:clrMapOvr>
  <p:transition spd="slow">
    <p:push dir="r"/>
  </p:transition>
</p:sld>
</file>

<file path=ppt/theme/theme1.xml><?xml version="1.0" encoding="utf-8"?>
<a:theme xmlns:a="http://schemas.openxmlformats.org/drawingml/2006/main" name="William templat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625</Words>
  <Application>Microsoft Office PowerPoint</Application>
  <PresentationFormat>On-screen Show (16:9)</PresentationFormat>
  <Paragraphs>134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Calibri</vt:lpstr>
      <vt:lpstr>Dosis</vt:lpstr>
      <vt:lpstr>Calibri Light</vt:lpstr>
      <vt:lpstr>Unifont Upper</vt:lpstr>
      <vt:lpstr>Wingdings</vt:lpstr>
      <vt:lpstr>Roboto</vt:lpstr>
      <vt:lpstr>Century Gothic</vt:lpstr>
      <vt:lpstr>Arial</vt:lpstr>
      <vt:lpstr>William template</vt:lpstr>
      <vt:lpstr>ERA “Ancient Script Recognition” </vt:lpstr>
      <vt:lpstr>PowerPoint Presentation</vt:lpstr>
      <vt:lpstr>PowerPoint Presentation</vt:lpstr>
      <vt:lpstr>Don’t be afried they are only aphabets for ancient scripts </vt:lpstr>
      <vt:lpstr>1.What is ERA?</vt:lpstr>
      <vt:lpstr>PowerPoint Presentation</vt:lpstr>
      <vt:lpstr>PowerPoint Presentation</vt:lpstr>
      <vt:lpstr>2.How was ERA designed?</vt:lpstr>
      <vt:lpstr>We followed 7 phases to design ERA: </vt:lpstr>
      <vt:lpstr>The tools/programs/programming languages that we used: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3.What are the obstacles that we faced?</vt:lpstr>
      <vt:lpstr>PowerPoint Presentation</vt:lpstr>
      <vt:lpstr>4. Future works</vt:lpstr>
      <vt:lpstr>Future Works</vt:lpstr>
      <vt:lpstr>Future Works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 “Ancient Script Recognition”</dc:title>
  <dc:creator>Eman Sawalha</dc:creator>
  <cp:lastModifiedBy>Eman Sawalha</cp:lastModifiedBy>
  <cp:revision>64</cp:revision>
  <dcterms:modified xsi:type="dcterms:W3CDTF">2019-01-20T23:00:55Z</dcterms:modified>
</cp:coreProperties>
</file>