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3"/>
    <p:sldId id="257" r:id="rId64"/>
    <p:sldId id="258" r:id="rId65"/>
    <p:sldId id="259" r:id="rId66"/>
    <p:sldId id="260" r:id="rId67"/>
    <p:sldId id="261" r:id="rId68"/>
    <p:sldId id="262" r:id="rId69"/>
    <p:sldId id="263" r:id="rId70"/>
    <p:sldId id="264" r:id="rId71"/>
    <p:sldId id="265" r:id="rId72"/>
    <p:sldId id="266" r:id="rId73"/>
    <p:sldId id="267" r:id="rId74"/>
    <p:sldId id="268" r:id="rId75"/>
  </p:sldIdLst>
  <p:sldSz cx="18288000" cy="10287000"/>
  <p:notesSz cx="6858000" cy="9144000"/>
  <p:embeddedFontLst>
    <p:embeddedFont>
      <p:font typeface="Arimo" charset="1" panose="020B0604020202020204"/>
      <p:regular r:id="rId6"/>
    </p:embeddedFont>
    <p:embeddedFont>
      <p:font typeface="Arimo Bold" charset="1" panose="020B0704020202020204"/>
      <p:regular r:id="rId7"/>
    </p:embeddedFont>
    <p:embeddedFont>
      <p:font typeface="Arimo Italics" charset="1" panose="020B0604020202090204"/>
      <p:regular r:id="rId8"/>
    </p:embeddedFont>
    <p:embeddedFont>
      <p:font typeface="Arimo Bold Italics" charset="1" panose="020B0704020202090204"/>
      <p:regular r:id="rId9"/>
    </p:embeddedFont>
    <p:embeddedFont>
      <p:font typeface="Kollektif" charset="1" panose="020B0604020101010102"/>
      <p:regular r:id="rId10"/>
    </p:embeddedFont>
    <p:embeddedFont>
      <p:font typeface="Kollektif Bold" charset="1" panose="020B0604020101010102"/>
      <p:regular r:id="rId11"/>
    </p:embeddedFont>
    <p:embeddedFont>
      <p:font typeface="Kollektif Italics" charset="1" panose="020B0604020101010102"/>
      <p:regular r:id="rId12"/>
    </p:embeddedFont>
    <p:embeddedFont>
      <p:font typeface="Kollektif Bold Italics" charset="1" panose="020B0604020101010102"/>
      <p:regular r:id="rId13"/>
    </p:embeddedFont>
    <p:embeddedFont>
      <p:font typeface="League Spartan" charset="1" panose="00000800000000000000"/>
      <p:regular r:id="rId14"/>
    </p:embeddedFont>
    <p:embeddedFont>
      <p:font typeface="Roboto" charset="1" panose="02000000000000000000"/>
      <p:regular r:id="rId15"/>
    </p:embeddedFont>
    <p:embeddedFont>
      <p:font typeface="Roboto Bold" charset="1" panose="02000000000000000000"/>
      <p:regular r:id="rId16"/>
    </p:embeddedFont>
    <p:embeddedFont>
      <p:font typeface="Roboto Italics" charset="1" panose="02000000000000000000"/>
      <p:regular r:id="rId17"/>
    </p:embeddedFont>
    <p:embeddedFont>
      <p:font typeface="Roboto Bold Italics" charset="1" panose="02000000000000000000"/>
      <p:regular r:id="rId18"/>
    </p:embeddedFont>
    <p:embeddedFont>
      <p:font typeface="Cormorant Garamond" charset="1" panose="00000500000000000000"/>
      <p:regular r:id="rId19"/>
    </p:embeddedFont>
    <p:embeddedFont>
      <p:font typeface="Cormorant Garamond Bold" charset="1" panose="00000800000000000000"/>
      <p:regular r:id="rId20"/>
    </p:embeddedFont>
    <p:embeddedFont>
      <p:font typeface="Cormorant Garamond Italics" charset="1" panose="00000500000000000000"/>
      <p:regular r:id="rId21"/>
    </p:embeddedFont>
    <p:embeddedFont>
      <p:font typeface="Cormorant Garamond Bold Italics" charset="1" panose="00000800000000000000"/>
      <p:regular r:id="rId22"/>
    </p:embeddedFont>
    <p:embeddedFont>
      <p:font typeface="Cormorant Garamond Light" charset="1" panose="00000400000000000000"/>
      <p:regular r:id="rId23"/>
    </p:embeddedFont>
    <p:embeddedFont>
      <p:font typeface="Cormorant Garamond Light Italics" charset="1" panose="00000400000000000000"/>
      <p:regular r:id="rId24"/>
    </p:embeddedFont>
    <p:embeddedFont>
      <p:font typeface="Cormorant Garamond Medium" charset="1" panose="00000600000000000000"/>
      <p:regular r:id="rId25"/>
    </p:embeddedFont>
    <p:embeddedFont>
      <p:font typeface="Cormorant Garamond Medium Italics" charset="1" panose="00000600000000000000"/>
      <p:regular r:id="rId26"/>
    </p:embeddedFont>
    <p:embeddedFont>
      <p:font typeface="Cormorant Garamond Semi-Bold" charset="1" panose="00000700000000000000"/>
      <p:regular r:id="rId27"/>
    </p:embeddedFont>
    <p:embeddedFont>
      <p:font typeface="Cormorant Garamond Semi-Bold Italics" charset="1" panose="00000700000000000000"/>
      <p:regular r:id="rId28"/>
    </p:embeddedFont>
    <p:embeddedFont>
      <p:font typeface="Public Sans" charset="1" panose="00000000000000000000"/>
      <p:regular r:id="rId29"/>
    </p:embeddedFont>
    <p:embeddedFont>
      <p:font typeface="Public Sans Bold" charset="1" panose="00000000000000000000"/>
      <p:regular r:id="rId30"/>
    </p:embeddedFont>
    <p:embeddedFont>
      <p:font typeface="Public Sans Italics" charset="1" panose="00000000000000000000"/>
      <p:regular r:id="rId31"/>
    </p:embeddedFont>
    <p:embeddedFont>
      <p:font typeface="Public Sans Bold Italics" charset="1" panose="00000000000000000000"/>
      <p:regular r:id="rId32"/>
    </p:embeddedFont>
    <p:embeddedFont>
      <p:font typeface="Public Sans Thin" charset="1" panose="00000000000000000000"/>
      <p:regular r:id="rId33"/>
    </p:embeddedFont>
    <p:embeddedFont>
      <p:font typeface="Public Sans Thin Italics" charset="1" panose="00000000000000000000"/>
      <p:regular r:id="rId34"/>
    </p:embeddedFont>
    <p:embeddedFont>
      <p:font typeface="Public Sans Medium" charset="1" panose="00000000000000000000"/>
      <p:regular r:id="rId35"/>
    </p:embeddedFont>
    <p:embeddedFont>
      <p:font typeface="Public Sans Medium Italics" charset="1" panose="00000000000000000000"/>
      <p:regular r:id="rId36"/>
    </p:embeddedFont>
    <p:embeddedFont>
      <p:font typeface="Public Sans Heavy" charset="1" panose="00000000000000000000"/>
      <p:regular r:id="rId37"/>
    </p:embeddedFont>
    <p:embeddedFont>
      <p:font typeface="Public Sans Heavy Italics" charset="1" panose="00000000000000000000"/>
      <p:regular r:id="rId38"/>
    </p:embeddedFont>
    <p:embeddedFont>
      <p:font typeface="Canva Sans" charset="1" panose="020B0503030501040103"/>
      <p:regular r:id="rId39"/>
    </p:embeddedFont>
    <p:embeddedFont>
      <p:font typeface="Canva Sans Bold" charset="1" panose="020B0803030501040103"/>
      <p:regular r:id="rId40"/>
    </p:embeddedFont>
    <p:embeddedFont>
      <p:font typeface="Canva Sans Italics" charset="1" panose="020B0503030501040103"/>
      <p:regular r:id="rId41"/>
    </p:embeddedFont>
    <p:embeddedFont>
      <p:font typeface="Canva Sans Bold Italics" charset="1" panose="020B0803030501040103"/>
      <p:regular r:id="rId42"/>
    </p:embeddedFont>
    <p:embeddedFont>
      <p:font typeface="Canva Sans Medium" charset="1" panose="020B0603030501040103"/>
      <p:regular r:id="rId43"/>
    </p:embeddedFont>
    <p:embeddedFont>
      <p:font typeface="Canva Sans Medium Italics" charset="1" panose="020B0603030501040103"/>
      <p:regular r:id="rId44"/>
    </p:embeddedFont>
    <p:embeddedFont>
      <p:font typeface="Barlow" charset="1" panose="00000500000000000000"/>
      <p:regular r:id="rId45"/>
    </p:embeddedFont>
    <p:embeddedFont>
      <p:font typeface="Barlow Bold" charset="1" panose="00000800000000000000"/>
      <p:regular r:id="rId46"/>
    </p:embeddedFont>
    <p:embeddedFont>
      <p:font typeface="Barlow Italics" charset="1" panose="00000500000000000000"/>
      <p:regular r:id="rId47"/>
    </p:embeddedFont>
    <p:embeddedFont>
      <p:font typeface="Barlow Bold Italics" charset="1" panose="00000800000000000000"/>
      <p:regular r:id="rId48"/>
    </p:embeddedFont>
    <p:embeddedFont>
      <p:font typeface="Barlow Thin" charset="1" panose="00000300000000000000"/>
      <p:regular r:id="rId49"/>
    </p:embeddedFont>
    <p:embeddedFont>
      <p:font typeface="Barlow Thin Italics" charset="1" panose="00000300000000000000"/>
      <p:regular r:id="rId50"/>
    </p:embeddedFont>
    <p:embeddedFont>
      <p:font typeface="Barlow Extra-Light" charset="1" panose="00000300000000000000"/>
      <p:regular r:id="rId51"/>
    </p:embeddedFont>
    <p:embeddedFont>
      <p:font typeface="Barlow Extra-Light Italics" charset="1" panose="00000300000000000000"/>
      <p:regular r:id="rId52"/>
    </p:embeddedFont>
    <p:embeddedFont>
      <p:font typeface="Barlow Light" charset="1" panose="00000400000000000000"/>
      <p:regular r:id="rId53"/>
    </p:embeddedFont>
    <p:embeddedFont>
      <p:font typeface="Barlow Light Italics" charset="1" panose="00000400000000000000"/>
      <p:regular r:id="rId54"/>
    </p:embeddedFont>
    <p:embeddedFont>
      <p:font typeface="Barlow Medium" charset="1" panose="00000600000000000000"/>
      <p:regular r:id="rId55"/>
    </p:embeddedFont>
    <p:embeddedFont>
      <p:font typeface="Barlow Medium Italics" charset="1" panose="00000600000000000000"/>
      <p:regular r:id="rId56"/>
    </p:embeddedFont>
    <p:embeddedFont>
      <p:font typeface="Barlow Semi-Bold" charset="1" panose="00000700000000000000"/>
      <p:regular r:id="rId57"/>
    </p:embeddedFont>
    <p:embeddedFont>
      <p:font typeface="Barlow Semi-Bold Italics" charset="1" panose="00000700000000000000"/>
      <p:regular r:id="rId58"/>
    </p:embeddedFont>
    <p:embeddedFont>
      <p:font typeface="Barlow Ultra-Bold" charset="1" panose="00000900000000000000"/>
      <p:regular r:id="rId59"/>
    </p:embeddedFont>
    <p:embeddedFont>
      <p:font typeface="Barlow Ultra-Bold Italics" charset="1" panose="00000900000000000000"/>
      <p:regular r:id="rId60"/>
    </p:embeddedFont>
    <p:embeddedFont>
      <p:font typeface="Barlow Heavy" charset="1" panose="00000A00000000000000"/>
      <p:regular r:id="rId61"/>
    </p:embeddedFont>
    <p:embeddedFont>
      <p:font typeface="Barlow Heavy Italics" charset="1" panose="00000A00000000000000"/>
      <p:regular r:id="rId6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12" Target="fonts/font12.fntdata" Type="http://schemas.openxmlformats.org/officeDocument/2006/relationships/font"/><Relationship Id="rId13" Target="fonts/font13.fntdata" Type="http://schemas.openxmlformats.org/officeDocument/2006/relationships/font"/><Relationship Id="rId14" Target="fonts/font14.fntdata" Type="http://schemas.openxmlformats.org/officeDocument/2006/relationships/font"/><Relationship Id="rId15" Target="fonts/font15.fntdata" Type="http://schemas.openxmlformats.org/officeDocument/2006/relationships/font"/><Relationship Id="rId16" Target="fonts/font16.fntdata" Type="http://schemas.openxmlformats.org/officeDocument/2006/relationships/font"/><Relationship Id="rId17" Target="fonts/font17.fntdata" Type="http://schemas.openxmlformats.org/officeDocument/2006/relationships/font"/><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20" Target="fonts/font20.fntdata" Type="http://schemas.openxmlformats.org/officeDocument/2006/relationships/font"/><Relationship Id="rId21" Target="fonts/font21.fntdata" Type="http://schemas.openxmlformats.org/officeDocument/2006/relationships/font"/><Relationship Id="rId22" Target="fonts/font22.fntdata" Type="http://schemas.openxmlformats.org/officeDocument/2006/relationships/font"/><Relationship Id="rId23" Target="fonts/font23.fntdata" Type="http://schemas.openxmlformats.org/officeDocument/2006/relationships/font"/><Relationship Id="rId24" Target="fonts/font24.fntdata" Type="http://schemas.openxmlformats.org/officeDocument/2006/relationships/font"/><Relationship Id="rId25" Target="fonts/font25.fntdata" Type="http://schemas.openxmlformats.org/officeDocument/2006/relationships/font"/><Relationship Id="rId26" Target="fonts/font26.fntdata" Type="http://schemas.openxmlformats.org/officeDocument/2006/relationships/font"/><Relationship Id="rId27" Target="fonts/font27.fntdata" Type="http://schemas.openxmlformats.org/officeDocument/2006/relationships/font"/><Relationship Id="rId28" Target="fonts/font28.fntdata" Type="http://schemas.openxmlformats.org/officeDocument/2006/relationships/font"/><Relationship Id="rId29" Target="fonts/font29.fntdata" Type="http://schemas.openxmlformats.org/officeDocument/2006/relationships/font"/><Relationship Id="rId3" Target="viewProps.xml" Type="http://schemas.openxmlformats.org/officeDocument/2006/relationships/viewProps"/><Relationship Id="rId30" Target="fonts/font30.fntdata" Type="http://schemas.openxmlformats.org/officeDocument/2006/relationships/font"/><Relationship Id="rId31" Target="fonts/font31.fntdata" Type="http://schemas.openxmlformats.org/officeDocument/2006/relationships/font"/><Relationship Id="rId32" Target="fonts/font32.fntdata" Type="http://schemas.openxmlformats.org/officeDocument/2006/relationships/font"/><Relationship Id="rId33" Target="fonts/font33.fntdata" Type="http://schemas.openxmlformats.org/officeDocument/2006/relationships/font"/><Relationship Id="rId34" Target="fonts/font34.fntdata" Type="http://schemas.openxmlformats.org/officeDocument/2006/relationships/font"/><Relationship Id="rId35" Target="fonts/font35.fntdata" Type="http://schemas.openxmlformats.org/officeDocument/2006/relationships/font"/><Relationship Id="rId36" Target="fonts/font36.fntdata" Type="http://schemas.openxmlformats.org/officeDocument/2006/relationships/font"/><Relationship Id="rId37" Target="fonts/font37.fntdata" Type="http://schemas.openxmlformats.org/officeDocument/2006/relationships/font"/><Relationship Id="rId38" Target="fonts/font38.fntdata" Type="http://schemas.openxmlformats.org/officeDocument/2006/relationships/font"/><Relationship Id="rId39" Target="fonts/font39.fntdata" Type="http://schemas.openxmlformats.org/officeDocument/2006/relationships/font"/><Relationship Id="rId4" Target="theme/theme1.xml" Type="http://schemas.openxmlformats.org/officeDocument/2006/relationships/theme"/><Relationship Id="rId40" Target="fonts/font40.fntdata" Type="http://schemas.openxmlformats.org/officeDocument/2006/relationships/font"/><Relationship Id="rId41" Target="fonts/font41.fntdata" Type="http://schemas.openxmlformats.org/officeDocument/2006/relationships/font"/><Relationship Id="rId42" Target="fonts/font42.fntdata" Type="http://schemas.openxmlformats.org/officeDocument/2006/relationships/font"/><Relationship Id="rId43" Target="fonts/font43.fntdata" Type="http://schemas.openxmlformats.org/officeDocument/2006/relationships/font"/><Relationship Id="rId44" Target="fonts/font44.fntdata" Type="http://schemas.openxmlformats.org/officeDocument/2006/relationships/font"/><Relationship Id="rId45" Target="fonts/font45.fntdata" Type="http://schemas.openxmlformats.org/officeDocument/2006/relationships/font"/><Relationship Id="rId46" Target="fonts/font46.fntdata" Type="http://schemas.openxmlformats.org/officeDocument/2006/relationships/font"/><Relationship Id="rId47" Target="fonts/font47.fntdata" Type="http://schemas.openxmlformats.org/officeDocument/2006/relationships/font"/><Relationship Id="rId48" Target="fonts/font48.fntdata" Type="http://schemas.openxmlformats.org/officeDocument/2006/relationships/font"/><Relationship Id="rId49" Target="fonts/font49.fntdata" Type="http://schemas.openxmlformats.org/officeDocument/2006/relationships/font"/><Relationship Id="rId5" Target="tableStyles.xml" Type="http://schemas.openxmlformats.org/officeDocument/2006/relationships/tableStyles"/><Relationship Id="rId50" Target="fonts/font50.fntdata" Type="http://schemas.openxmlformats.org/officeDocument/2006/relationships/font"/><Relationship Id="rId51" Target="fonts/font51.fntdata" Type="http://schemas.openxmlformats.org/officeDocument/2006/relationships/font"/><Relationship Id="rId52" Target="fonts/font52.fntdata" Type="http://schemas.openxmlformats.org/officeDocument/2006/relationships/font"/><Relationship Id="rId53" Target="fonts/font53.fntdata" Type="http://schemas.openxmlformats.org/officeDocument/2006/relationships/font"/><Relationship Id="rId54" Target="fonts/font54.fntdata" Type="http://schemas.openxmlformats.org/officeDocument/2006/relationships/font"/><Relationship Id="rId55" Target="fonts/font55.fntdata" Type="http://schemas.openxmlformats.org/officeDocument/2006/relationships/font"/><Relationship Id="rId56" Target="fonts/font56.fntdata" Type="http://schemas.openxmlformats.org/officeDocument/2006/relationships/font"/><Relationship Id="rId57" Target="fonts/font57.fntdata" Type="http://schemas.openxmlformats.org/officeDocument/2006/relationships/font"/><Relationship Id="rId58" Target="fonts/font58.fntdata" Type="http://schemas.openxmlformats.org/officeDocument/2006/relationships/font"/><Relationship Id="rId59" Target="fonts/font59.fntdata" Type="http://schemas.openxmlformats.org/officeDocument/2006/relationships/font"/><Relationship Id="rId6" Target="fonts/font6.fntdata" Type="http://schemas.openxmlformats.org/officeDocument/2006/relationships/font"/><Relationship Id="rId60" Target="fonts/font60.fntdata" Type="http://schemas.openxmlformats.org/officeDocument/2006/relationships/font"/><Relationship Id="rId61" Target="fonts/font61.fntdata" Type="http://schemas.openxmlformats.org/officeDocument/2006/relationships/font"/><Relationship Id="rId62" Target="fonts/font62.fntdata" Type="http://schemas.openxmlformats.org/officeDocument/2006/relationships/font"/><Relationship Id="rId63" Target="slides/slide1.xml" Type="http://schemas.openxmlformats.org/officeDocument/2006/relationships/slide"/><Relationship Id="rId64" Target="slides/slide2.xml" Type="http://schemas.openxmlformats.org/officeDocument/2006/relationships/slide"/><Relationship Id="rId65" Target="slides/slide3.xml" Type="http://schemas.openxmlformats.org/officeDocument/2006/relationships/slide"/><Relationship Id="rId66" Target="slides/slide4.xml" Type="http://schemas.openxmlformats.org/officeDocument/2006/relationships/slide"/><Relationship Id="rId67" Target="slides/slide5.xml" Type="http://schemas.openxmlformats.org/officeDocument/2006/relationships/slide"/><Relationship Id="rId68" Target="slides/slide6.xml" Type="http://schemas.openxmlformats.org/officeDocument/2006/relationships/slide"/><Relationship Id="rId69" Target="slides/slide7.xml" Type="http://schemas.openxmlformats.org/officeDocument/2006/relationships/slide"/><Relationship Id="rId7" Target="fonts/font7.fntdata" Type="http://schemas.openxmlformats.org/officeDocument/2006/relationships/font"/><Relationship Id="rId70" Target="slides/slide8.xml" Type="http://schemas.openxmlformats.org/officeDocument/2006/relationships/slide"/><Relationship Id="rId71" Target="slides/slide9.xml" Type="http://schemas.openxmlformats.org/officeDocument/2006/relationships/slide"/><Relationship Id="rId72" Target="slides/slide10.xml" Type="http://schemas.openxmlformats.org/officeDocument/2006/relationships/slide"/><Relationship Id="rId73" Target="slides/slide11.xml" Type="http://schemas.openxmlformats.org/officeDocument/2006/relationships/slide"/><Relationship Id="rId74" Target="slides/slide12.xml" Type="http://schemas.openxmlformats.org/officeDocument/2006/relationships/slide"/><Relationship Id="rId75" Target="slides/slide13.xml" Type="http://schemas.openxmlformats.org/officeDocument/2006/relationships/slide"/><Relationship Id="rId8" Target="fonts/font8.fntdata" Type="http://schemas.openxmlformats.org/officeDocument/2006/relationships/font"/><Relationship Id="rId9" Target="fonts/font9.fntdata" Type="http://schemas.openxmlformats.org/officeDocument/2006/relationships/font"/></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7.png" Type="http://schemas.openxmlformats.org/officeDocument/2006/relationships/image"/><Relationship Id="rId9" Target="../media/image8.svg" Type="http://schemas.openxmlformats.org/officeDocument/2006/relationships/image"/></Relationships>
</file>

<file path=ppt/slides/_rels/slide10.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39.png" Type="http://schemas.openxmlformats.org/officeDocument/2006/relationships/image"/><Relationship Id="rId11" Target="../media/image40.svg" Type="http://schemas.openxmlformats.org/officeDocument/2006/relationships/image"/><Relationship Id="rId12" Target="../media/image41.png" Type="http://schemas.openxmlformats.org/officeDocument/2006/relationships/image"/><Relationship Id="rId13" Target="../media/image42.svg" Type="http://schemas.openxmlformats.org/officeDocument/2006/relationships/image"/><Relationship Id="rId2" Target="../media/image31.png" Type="http://schemas.openxmlformats.org/officeDocument/2006/relationships/image"/><Relationship Id="rId3" Target="../media/image32.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35.png" Type="http://schemas.openxmlformats.org/officeDocument/2006/relationships/image"/><Relationship Id="rId7" Target="../media/image36.svg" Type="http://schemas.openxmlformats.org/officeDocument/2006/relationships/image"/><Relationship Id="rId8" Target="../media/image37.png" Type="http://schemas.openxmlformats.org/officeDocument/2006/relationships/image"/><Relationship Id="rId9" Target="../media/image38.sv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44.png" Type="http://schemas.openxmlformats.org/officeDocument/2006/relationships/image"/><Relationship Id="rId3" Target="../media/image45.sv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54.png" Type="http://schemas.openxmlformats.org/officeDocument/2006/relationships/image"/><Relationship Id="rId11" Target="../media/image55.svg" Type="http://schemas.openxmlformats.org/officeDocument/2006/relationships/image"/><Relationship Id="rId2" Target="../media/image46.png" Type="http://schemas.openxmlformats.org/officeDocument/2006/relationships/image"/><Relationship Id="rId3" Target="../media/image47.svg" Type="http://schemas.openxmlformats.org/officeDocument/2006/relationships/image"/><Relationship Id="rId4" Target="../media/image48.png" Type="http://schemas.openxmlformats.org/officeDocument/2006/relationships/image"/><Relationship Id="rId5" Target="../media/image49.svg" Type="http://schemas.openxmlformats.org/officeDocument/2006/relationships/image"/><Relationship Id="rId6" Target="../media/image50.png" Type="http://schemas.openxmlformats.org/officeDocument/2006/relationships/image"/><Relationship Id="rId7" Target="../media/image51.svg" Type="http://schemas.openxmlformats.org/officeDocument/2006/relationships/image"/><Relationship Id="rId8" Target="../media/image52.png" Type="http://schemas.openxmlformats.org/officeDocument/2006/relationships/image"/><Relationship Id="rId9" Target="../media/image53.sv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3.png" Type="http://schemas.openxmlformats.org/officeDocument/2006/relationships/image"/><Relationship Id="rId3" Target="../media/image14.svg" Type="http://schemas.openxmlformats.org/officeDocument/2006/relationships/image"/><Relationship Id="rId4" Target="../media/image15.png" Type="http://schemas.openxmlformats.org/officeDocument/2006/relationships/image"/><Relationship Id="rId5" Target="../media/image16.sv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7.png" Type="http://schemas.openxmlformats.org/officeDocument/2006/relationships/image"/><Relationship Id="rId3" Target="../media/image18.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6.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0.png" Type="http://schemas.openxmlformats.org/officeDocument/2006/relationships/image"/><Relationship Id="rId3" Target="../media/image21.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2.png" Type="http://schemas.openxmlformats.org/officeDocument/2006/relationships/image"/><Relationship Id="rId3" Target="../media/image23.png" Type="http://schemas.openxmlformats.org/officeDocument/2006/relationships/image"/><Relationship Id="rId4" Target="../media/image24.png" Type="http://schemas.openxmlformats.org/officeDocument/2006/relationships/image"/><Relationship Id="rId5" Target="../media/image25.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6.png" Type="http://schemas.openxmlformats.org/officeDocument/2006/relationships/image"/><Relationship Id="rId3" Target="../media/image27.png" Type="http://schemas.openxmlformats.org/officeDocument/2006/relationships/image"/><Relationship Id="rId4" Target="../media/image28.png" Type="http://schemas.openxmlformats.org/officeDocument/2006/relationships/image"/><Relationship Id="rId5" Target="../media/image29.png" Type="http://schemas.openxmlformats.org/officeDocument/2006/relationships/image"/><Relationship Id="rId6" Target="../media/image30.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18072B"/>
        </a:solidFill>
      </p:bgPr>
    </p:bg>
    <p:spTree>
      <p:nvGrpSpPr>
        <p:cNvPr id="1" name=""/>
        <p:cNvGrpSpPr/>
        <p:nvPr/>
      </p:nvGrpSpPr>
      <p:grpSpPr>
        <a:xfrm>
          <a:off x="0" y="0"/>
          <a:ext cx="0" cy="0"/>
          <a:chOff x="0" y="0"/>
          <a:chExt cx="0" cy="0"/>
        </a:xfrm>
      </p:grpSpPr>
      <p:sp>
        <p:nvSpPr>
          <p:cNvPr name="Freeform 2" id="2"/>
          <p:cNvSpPr/>
          <p:nvPr/>
        </p:nvSpPr>
        <p:spPr>
          <a:xfrm flipH="false" flipV="false" rot="0">
            <a:off x="-720656" y="5479180"/>
            <a:ext cx="3177353" cy="3419852"/>
          </a:xfrm>
          <a:custGeom>
            <a:avLst/>
            <a:gdLst/>
            <a:ahLst/>
            <a:cxnLst/>
            <a:rect r="r" b="b" t="t" l="l"/>
            <a:pathLst>
              <a:path h="3419852" w="3177353">
                <a:moveTo>
                  <a:pt x="0" y="0"/>
                </a:moveTo>
                <a:lnTo>
                  <a:pt x="3177353" y="0"/>
                </a:lnTo>
                <a:lnTo>
                  <a:pt x="3177353" y="3419852"/>
                </a:lnTo>
                <a:lnTo>
                  <a:pt x="0" y="341985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4054468" y="907941"/>
            <a:ext cx="10179064" cy="6299418"/>
            <a:chOff x="0" y="0"/>
            <a:chExt cx="13572085" cy="8399224"/>
          </a:xfrm>
        </p:grpSpPr>
        <p:sp>
          <p:nvSpPr>
            <p:cNvPr name="TextBox 4" id="4"/>
            <p:cNvSpPr txBox="true"/>
            <p:nvPr/>
          </p:nvSpPr>
          <p:spPr>
            <a:xfrm rot="0">
              <a:off x="0" y="-9525"/>
              <a:ext cx="13572085" cy="7121525"/>
            </a:xfrm>
            <a:prstGeom prst="rect">
              <a:avLst/>
            </a:prstGeom>
          </p:spPr>
          <p:txBody>
            <a:bodyPr anchor="t" rtlCol="false" tIns="0" lIns="0" bIns="0" rIns="0">
              <a:spAutoFit/>
            </a:bodyPr>
            <a:lstStyle/>
            <a:p>
              <a:pPr algn="ctr" marL="0" indent="0" lvl="0">
                <a:lnSpc>
                  <a:spcPts val="10559"/>
                </a:lnSpc>
              </a:pPr>
              <a:r>
                <a:rPr lang="en-US" sz="8799" spc="941">
                  <a:solidFill>
                    <a:srgbClr val="FFFFFF"/>
                  </a:solidFill>
                  <a:latin typeface="Public Sans Bold"/>
                </a:rPr>
                <a:t>SMART SECURE STUDENT DEPOT</a:t>
              </a:r>
            </a:p>
          </p:txBody>
        </p:sp>
        <p:sp>
          <p:nvSpPr>
            <p:cNvPr name="TextBox 5" id="5"/>
            <p:cNvSpPr txBox="true"/>
            <p:nvPr/>
          </p:nvSpPr>
          <p:spPr>
            <a:xfrm rot="0">
              <a:off x="2407725" y="7766976"/>
              <a:ext cx="8756636" cy="632248"/>
            </a:xfrm>
            <a:prstGeom prst="rect">
              <a:avLst/>
            </a:prstGeom>
          </p:spPr>
          <p:txBody>
            <a:bodyPr anchor="t" rtlCol="false" tIns="0" lIns="0" bIns="0" rIns="0">
              <a:spAutoFit/>
            </a:bodyPr>
            <a:lstStyle/>
            <a:p>
              <a:pPr algn="ctr" marL="0" indent="0" lvl="0">
                <a:lnSpc>
                  <a:spcPts val="3920"/>
                </a:lnSpc>
              </a:pPr>
            </a:p>
          </p:txBody>
        </p:sp>
      </p:grpSp>
      <p:sp>
        <p:nvSpPr>
          <p:cNvPr name="Freeform 6" id="6"/>
          <p:cNvSpPr/>
          <p:nvPr/>
        </p:nvSpPr>
        <p:spPr>
          <a:xfrm flipH="false" flipV="false" rot="0">
            <a:off x="13752050" y="3415695"/>
            <a:ext cx="7558084" cy="7613454"/>
          </a:xfrm>
          <a:custGeom>
            <a:avLst/>
            <a:gdLst/>
            <a:ahLst/>
            <a:cxnLst/>
            <a:rect r="r" b="b" t="t" l="l"/>
            <a:pathLst>
              <a:path h="7613454" w="7558084">
                <a:moveTo>
                  <a:pt x="0" y="0"/>
                </a:moveTo>
                <a:lnTo>
                  <a:pt x="7558084" y="0"/>
                </a:lnTo>
                <a:lnTo>
                  <a:pt x="7558084" y="7613454"/>
                </a:lnTo>
                <a:lnTo>
                  <a:pt x="0" y="761345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6026223" y="7189106"/>
            <a:ext cx="3009737" cy="4138388"/>
          </a:xfrm>
          <a:custGeom>
            <a:avLst/>
            <a:gdLst/>
            <a:ahLst/>
            <a:cxnLst/>
            <a:rect r="r" b="b" t="t" l="l"/>
            <a:pathLst>
              <a:path h="4138388" w="3009737">
                <a:moveTo>
                  <a:pt x="0" y="0"/>
                </a:moveTo>
                <a:lnTo>
                  <a:pt x="3009737" y="0"/>
                </a:lnTo>
                <a:lnTo>
                  <a:pt x="3009737" y="4138388"/>
                </a:lnTo>
                <a:lnTo>
                  <a:pt x="0" y="413838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5337371">
            <a:off x="52988" y="-1681330"/>
            <a:ext cx="3892763" cy="3928477"/>
          </a:xfrm>
          <a:custGeom>
            <a:avLst/>
            <a:gdLst/>
            <a:ahLst/>
            <a:cxnLst/>
            <a:rect r="r" b="b" t="t" l="l"/>
            <a:pathLst>
              <a:path h="3928477" w="3892763">
                <a:moveTo>
                  <a:pt x="0" y="0"/>
                </a:moveTo>
                <a:lnTo>
                  <a:pt x="3892763" y="0"/>
                </a:lnTo>
                <a:lnTo>
                  <a:pt x="3892763" y="3928477"/>
                </a:lnTo>
                <a:lnTo>
                  <a:pt x="0" y="392847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18072B"/>
        </a:solidFill>
      </p:bgPr>
    </p:bg>
    <p:spTree>
      <p:nvGrpSpPr>
        <p:cNvPr id="1" name=""/>
        <p:cNvGrpSpPr/>
        <p:nvPr/>
      </p:nvGrpSpPr>
      <p:grpSpPr>
        <a:xfrm>
          <a:off x="0" y="0"/>
          <a:ext cx="0" cy="0"/>
          <a:chOff x="0" y="0"/>
          <a:chExt cx="0" cy="0"/>
        </a:xfrm>
      </p:grpSpPr>
      <p:grpSp>
        <p:nvGrpSpPr>
          <p:cNvPr name="Group 2" id="2"/>
          <p:cNvGrpSpPr/>
          <p:nvPr/>
        </p:nvGrpSpPr>
        <p:grpSpPr>
          <a:xfrm rot="0">
            <a:off x="1028700" y="1580560"/>
            <a:ext cx="10782448" cy="6654845"/>
            <a:chOff x="0" y="0"/>
            <a:chExt cx="14376598" cy="8873127"/>
          </a:xfrm>
        </p:grpSpPr>
        <p:sp>
          <p:nvSpPr>
            <p:cNvPr name="TextBox 3" id="3"/>
            <p:cNvSpPr txBox="true"/>
            <p:nvPr/>
          </p:nvSpPr>
          <p:spPr>
            <a:xfrm rot="0">
              <a:off x="0" y="-9525"/>
              <a:ext cx="14376598" cy="1787525"/>
            </a:xfrm>
            <a:prstGeom prst="rect">
              <a:avLst/>
            </a:prstGeom>
          </p:spPr>
          <p:txBody>
            <a:bodyPr anchor="t" rtlCol="false" tIns="0" lIns="0" bIns="0" rIns="0">
              <a:spAutoFit/>
            </a:bodyPr>
            <a:lstStyle/>
            <a:p>
              <a:pPr marL="0" indent="0" lvl="0">
                <a:lnSpc>
                  <a:spcPts val="10559"/>
                </a:lnSpc>
              </a:pPr>
              <a:r>
                <a:rPr lang="en-US" sz="8799">
                  <a:solidFill>
                    <a:srgbClr val="FFFFFF"/>
                  </a:solidFill>
                  <a:latin typeface="Roboto Bold"/>
                </a:rPr>
                <a:t>Scalable machine</a:t>
              </a:r>
            </a:p>
          </p:txBody>
        </p:sp>
        <p:sp>
          <p:nvSpPr>
            <p:cNvPr name="TextBox 4" id="4"/>
            <p:cNvSpPr txBox="true"/>
            <p:nvPr/>
          </p:nvSpPr>
          <p:spPr>
            <a:xfrm rot="0">
              <a:off x="0" y="2396056"/>
              <a:ext cx="10590000" cy="6477071"/>
            </a:xfrm>
            <a:prstGeom prst="rect">
              <a:avLst/>
            </a:prstGeom>
          </p:spPr>
          <p:txBody>
            <a:bodyPr anchor="t" rtlCol="false" tIns="0" lIns="0" bIns="0" rIns="0">
              <a:spAutoFit/>
            </a:bodyPr>
            <a:lstStyle/>
            <a:p>
              <a:pPr marL="0" indent="0" lvl="0">
                <a:lnSpc>
                  <a:spcPts val="4328"/>
                </a:lnSpc>
              </a:pPr>
              <a:r>
                <a:rPr lang="en-US" sz="3091">
                  <a:solidFill>
                    <a:srgbClr val="FFFFFF"/>
                  </a:solidFill>
                  <a:latin typeface="Kollektif"/>
                </a:rPr>
                <a:t>Our machine is scalable : our prototype is 3*2 boxes but if we want to apply this project to larger one we can because we do boxes as matrix in code so we can change the indexes of the matrix and become larger we also do scalable functions for the distances of the boxes we need to enter one distance of them and all other distances for boxes will be counted automatically according to functions .</a:t>
              </a:r>
            </a:p>
          </p:txBody>
        </p:sp>
      </p:grpSp>
      <p:sp>
        <p:nvSpPr>
          <p:cNvPr name="Freeform 5" id="5"/>
          <p:cNvSpPr/>
          <p:nvPr/>
        </p:nvSpPr>
        <p:spPr>
          <a:xfrm flipH="false" flipV="false" rot="0">
            <a:off x="13622690" y="5046860"/>
            <a:ext cx="5959277" cy="6069633"/>
          </a:xfrm>
          <a:custGeom>
            <a:avLst/>
            <a:gdLst/>
            <a:ahLst/>
            <a:cxnLst/>
            <a:rect r="r" b="b" t="t" l="l"/>
            <a:pathLst>
              <a:path h="6069633" w="5959277">
                <a:moveTo>
                  <a:pt x="0" y="0"/>
                </a:moveTo>
                <a:lnTo>
                  <a:pt x="5959277" y="0"/>
                </a:lnTo>
                <a:lnTo>
                  <a:pt x="5959277" y="6069633"/>
                </a:lnTo>
                <a:lnTo>
                  <a:pt x="0" y="606963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4689316" y="7272146"/>
            <a:ext cx="3733969" cy="3972308"/>
          </a:xfrm>
          <a:custGeom>
            <a:avLst/>
            <a:gdLst/>
            <a:ahLst/>
            <a:cxnLst/>
            <a:rect r="r" b="b" t="t" l="l"/>
            <a:pathLst>
              <a:path h="3972308" w="3733969">
                <a:moveTo>
                  <a:pt x="0" y="0"/>
                </a:moveTo>
                <a:lnTo>
                  <a:pt x="3733969" y="0"/>
                </a:lnTo>
                <a:lnTo>
                  <a:pt x="3733969" y="3972308"/>
                </a:lnTo>
                <a:lnTo>
                  <a:pt x="0" y="397230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1946361" y="935947"/>
            <a:ext cx="2295642" cy="2162078"/>
          </a:xfrm>
          <a:custGeom>
            <a:avLst/>
            <a:gdLst/>
            <a:ahLst/>
            <a:cxnLst/>
            <a:rect r="r" b="b" t="t" l="l"/>
            <a:pathLst>
              <a:path h="2162078" w="2295642">
                <a:moveTo>
                  <a:pt x="0" y="0"/>
                </a:moveTo>
                <a:lnTo>
                  <a:pt x="2295643" y="0"/>
                </a:lnTo>
                <a:lnTo>
                  <a:pt x="2295643" y="2162078"/>
                </a:lnTo>
                <a:lnTo>
                  <a:pt x="0" y="216207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5175520" y="-214630"/>
            <a:ext cx="4167561" cy="6145197"/>
          </a:xfrm>
          <a:custGeom>
            <a:avLst/>
            <a:gdLst/>
            <a:ahLst/>
            <a:cxnLst/>
            <a:rect r="r" b="b" t="t" l="l"/>
            <a:pathLst>
              <a:path h="6145197" w="4167561">
                <a:moveTo>
                  <a:pt x="0" y="0"/>
                </a:moveTo>
                <a:lnTo>
                  <a:pt x="4167560" y="0"/>
                </a:lnTo>
                <a:lnTo>
                  <a:pt x="4167560" y="6145197"/>
                </a:lnTo>
                <a:lnTo>
                  <a:pt x="0" y="614519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9" id="9"/>
          <p:cNvSpPr/>
          <p:nvPr/>
        </p:nvSpPr>
        <p:spPr>
          <a:xfrm flipH="false" flipV="false" rot="0">
            <a:off x="11811148" y="8081677"/>
            <a:ext cx="2566068" cy="2874414"/>
          </a:xfrm>
          <a:custGeom>
            <a:avLst/>
            <a:gdLst/>
            <a:ahLst/>
            <a:cxnLst/>
            <a:rect r="r" b="b" t="t" l="l"/>
            <a:pathLst>
              <a:path h="2874414" w="2566068">
                <a:moveTo>
                  <a:pt x="0" y="0"/>
                </a:moveTo>
                <a:lnTo>
                  <a:pt x="2566068" y="0"/>
                </a:lnTo>
                <a:lnTo>
                  <a:pt x="2566068" y="2874414"/>
                </a:lnTo>
                <a:lnTo>
                  <a:pt x="0" y="2874414"/>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0" id="10"/>
          <p:cNvSpPr/>
          <p:nvPr/>
        </p:nvSpPr>
        <p:spPr>
          <a:xfrm flipH="false" flipV="false" rot="0">
            <a:off x="13520813" y="5143500"/>
            <a:ext cx="1442381" cy="1311255"/>
          </a:xfrm>
          <a:custGeom>
            <a:avLst/>
            <a:gdLst/>
            <a:ahLst/>
            <a:cxnLst/>
            <a:rect r="r" b="b" t="t" l="l"/>
            <a:pathLst>
              <a:path h="1311255" w="1442381">
                <a:moveTo>
                  <a:pt x="0" y="0"/>
                </a:moveTo>
                <a:lnTo>
                  <a:pt x="1442381" y="0"/>
                </a:lnTo>
                <a:lnTo>
                  <a:pt x="1442381" y="1311255"/>
                </a:lnTo>
                <a:lnTo>
                  <a:pt x="0" y="1311255"/>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20873" y="2338634"/>
            <a:ext cx="7240640" cy="6670243"/>
          </a:xfrm>
          <a:custGeom>
            <a:avLst/>
            <a:gdLst/>
            <a:ahLst/>
            <a:cxnLst/>
            <a:rect r="r" b="b" t="t" l="l"/>
            <a:pathLst>
              <a:path h="6670243" w="7240640">
                <a:moveTo>
                  <a:pt x="0" y="0"/>
                </a:moveTo>
                <a:lnTo>
                  <a:pt x="7240640" y="0"/>
                </a:lnTo>
                <a:lnTo>
                  <a:pt x="7240640" y="6670243"/>
                </a:lnTo>
                <a:lnTo>
                  <a:pt x="0" y="6670243"/>
                </a:lnTo>
                <a:lnTo>
                  <a:pt x="0" y="0"/>
                </a:lnTo>
                <a:close/>
              </a:path>
            </a:pathLst>
          </a:custGeom>
          <a:blipFill>
            <a:blip r:embed="rId2"/>
            <a:stretch>
              <a:fillRect l="-11960" t="0" r="-11960" b="-13835"/>
            </a:stretch>
          </a:blipFill>
        </p:spPr>
      </p:sp>
      <p:sp>
        <p:nvSpPr>
          <p:cNvPr name="TextBox 3" id="3"/>
          <p:cNvSpPr txBox="true"/>
          <p:nvPr/>
        </p:nvSpPr>
        <p:spPr>
          <a:xfrm rot="0">
            <a:off x="8091221" y="4036439"/>
            <a:ext cx="9168079" cy="3227009"/>
          </a:xfrm>
          <a:prstGeom prst="rect">
            <a:avLst/>
          </a:prstGeom>
        </p:spPr>
        <p:txBody>
          <a:bodyPr anchor="t" rtlCol="false" tIns="0" lIns="0" bIns="0" rIns="0">
            <a:spAutoFit/>
          </a:bodyPr>
          <a:lstStyle/>
          <a:p>
            <a:pPr algn="ctr">
              <a:lnSpc>
                <a:spcPts val="3191"/>
              </a:lnSpc>
              <a:spcBef>
                <a:spcPct val="0"/>
              </a:spcBef>
            </a:pPr>
            <a:r>
              <a:rPr lang="en-US" sz="2279">
                <a:solidFill>
                  <a:srgbClr val="000000"/>
                </a:solidFill>
                <a:latin typeface="Roboto Bold"/>
              </a:rPr>
              <a:t>It is perhaps more useful to vectors that describe objects on a uniform grid, like a chessboard or city blocks so we use this algo in our project to compute nearest box  </a:t>
            </a:r>
          </a:p>
          <a:p>
            <a:pPr algn="ctr">
              <a:lnSpc>
                <a:spcPts val="3191"/>
              </a:lnSpc>
              <a:spcBef>
                <a:spcPct val="0"/>
              </a:spcBef>
            </a:pPr>
            <a:r>
              <a:rPr lang="en-US" sz="2279">
                <a:solidFill>
                  <a:srgbClr val="000000"/>
                </a:solidFill>
                <a:latin typeface="Roboto Bold"/>
              </a:rPr>
              <a:t>Manhattan distance is calculated as the sum of the absolute differences between the two vectors.</a:t>
            </a:r>
          </a:p>
          <a:p>
            <a:pPr algn="ctr">
              <a:lnSpc>
                <a:spcPts val="3191"/>
              </a:lnSpc>
              <a:spcBef>
                <a:spcPct val="0"/>
              </a:spcBef>
            </a:pPr>
            <a:r>
              <a:rPr lang="en-US" sz="2279">
                <a:solidFill>
                  <a:srgbClr val="000000"/>
                </a:solidFill>
                <a:latin typeface="Roboto Bold"/>
              </a:rPr>
              <a:t>p1 at (x1, y1) and p2 at (x2, y2), it is |x1 - x2| + |y1 - y2|.--&gt;the original point will always be one of these point because we want nearest point to origin</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F2F1EC"/>
        </a:solidFill>
      </p:bgPr>
    </p:bg>
    <p:spTree>
      <p:nvGrpSpPr>
        <p:cNvPr id="1" name=""/>
        <p:cNvGrpSpPr/>
        <p:nvPr/>
      </p:nvGrpSpPr>
      <p:grpSpPr>
        <a:xfrm>
          <a:off x="0" y="0"/>
          <a:ext cx="0" cy="0"/>
          <a:chOff x="0" y="0"/>
          <a:chExt cx="0" cy="0"/>
        </a:xfrm>
      </p:grpSpPr>
      <p:sp>
        <p:nvSpPr>
          <p:cNvPr name="Freeform 2" id="2"/>
          <p:cNvSpPr/>
          <p:nvPr/>
        </p:nvSpPr>
        <p:spPr>
          <a:xfrm flipH="false" flipV="false" rot="0">
            <a:off x="11675396" y="2084218"/>
            <a:ext cx="5807074" cy="6118565"/>
          </a:xfrm>
          <a:custGeom>
            <a:avLst/>
            <a:gdLst/>
            <a:ahLst/>
            <a:cxnLst/>
            <a:rect r="r" b="b" t="t" l="l"/>
            <a:pathLst>
              <a:path h="6118565" w="5807074">
                <a:moveTo>
                  <a:pt x="0" y="0"/>
                </a:moveTo>
                <a:lnTo>
                  <a:pt x="5807074" y="0"/>
                </a:lnTo>
                <a:lnTo>
                  <a:pt x="5807074" y="6118564"/>
                </a:lnTo>
                <a:lnTo>
                  <a:pt x="0" y="611856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1560058" y="1917450"/>
            <a:ext cx="8115300" cy="6452099"/>
            <a:chOff x="0" y="0"/>
            <a:chExt cx="10820400" cy="8602799"/>
          </a:xfrm>
        </p:grpSpPr>
        <p:sp>
          <p:nvSpPr>
            <p:cNvPr name="AutoShape 4" id="4"/>
            <p:cNvSpPr/>
            <p:nvPr/>
          </p:nvSpPr>
          <p:spPr>
            <a:xfrm rot="0">
              <a:off x="0" y="2322195"/>
              <a:ext cx="9556749" cy="12700"/>
            </a:xfrm>
            <a:prstGeom prst="rect">
              <a:avLst/>
            </a:prstGeom>
            <a:solidFill>
              <a:srgbClr val="000000"/>
            </a:solidFill>
          </p:spPr>
        </p:sp>
        <p:sp>
          <p:nvSpPr>
            <p:cNvPr name="TextBox 5" id="5"/>
            <p:cNvSpPr txBox="true"/>
            <p:nvPr/>
          </p:nvSpPr>
          <p:spPr>
            <a:xfrm rot="0">
              <a:off x="0" y="76200"/>
              <a:ext cx="10820400" cy="1447800"/>
            </a:xfrm>
            <a:prstGeom prst="rect">
              <a:avLst/>
            </a:prstGeom>
          </p:spPr>
          <p:txBody>
            <a:bodyPr anchor="t" rtlCol="false" tIns="0" lIns="0" bIns="0" rIns="0">
              <a:spAutoFit/>
            </a:bodyPr>
            <a:lstStyle/>
            <a:p>
              <a:pPr marL="0" indent="0" lvl="0">
                <a:lnSpc>
                  <a:spcPts val="8250"/>
                </a:lnSpc>
              </a:pPr>
              <a:r>
                <a:rPr lang="en-US" sz="7500">
                  <a:solidFill>
                    <a:srgbClr val="000000"/>
                  </a:solidFill>
                  <a:latin typeface="Cormorant Garamond"/>
                </a:rPr>
                <a:t>Future work</a:t>
              </a:r>
            </a:p>
          </p:txBody>
        </p:sp>
        <p:sp>
          <p:nvSpPr>
            <p:cNvPr name="TextBox 6" id="6"/>
            <p:cNvSpPr txBox="true"/>
            <p:nvPr/>
          </p:nvSpPr>
          <p:spPr>
            <a:xfrm rot="0">
              <a:off x="0" y="3094990"/>
              <a:ext cx="10820400" cy="1121833"/>
            </a:xfrm>
            <a:prstGeom prst="rect">
              <a:avLst/>
            </a:prstGeom>
          </p:spPr>
          <p:txBody>
            <a:bodyPr anchor="t" rtlCol="false" tIns="0" lIns="0" bIns="0" rIns="0">
              <a:spAutoFit/>
            </a:bodyPr>
            <a:lstStyle/>
            <a:p>
              <a:pPr marL="0" indent="0" lvl="0">
                <a:lnSpc>
                  <a:spcPts val="3499"/>
                </a:lnSpc>
              </a:pPr>
              <a:r>
                <a:rPr lang="en-US" sz="2499">
                  <a:solidFill>
                    <a:srgbClr val="000000"/>
                  </a:solidFill>
                  <a:latin typeface="Cormorant Garamond"/>
                </a:rPr>
                <a:t>Enhanced Surveillance System: Integrated cameras linked to the mobile app for real-time monitoring and heightened security.</a:t>
              </a:r>
            </a:p>
          </p:txBody>
        </p:sp>
        <p:sp>
          <p:nvSpPr>
            <p:cNvPr name="TextBox 7" id="7"/>
            <p:cNvSpPr txBox="true"/>
            <p:nvPr/>
          </p:nvSpPr>
          <p:spPr>
            <a:xfrm rot="0">
              <a:off x="0" y="4995878"/>
              <a:ext cx="10820400" cy="1121833"/>
            </a:xfrm>
            <a:prstGeom prst="rect">
              <a:avLst/>
            </a:prstGeom>
          </p:spPr>
          <p:txBody>
            <a:bodyPr anchor="t" rtlCol="false" tIns="0" lIns="0" bIns="0" rIns="0">
              <a:spAutoFit/>
            </a:bodyPr>
            <a:lstStyle/>
            <a:p>
              <a:pPr marL="0" indent="0" lvl="0">
                <a:lnSpc>
                  <a:spcPts val="3499"/>
                </a:lnSpc>
              </a:pPr>
              <a:r>
                <a:rPr lang="en-US" sz="2499">
                  <a:solidFill>
                    <a:srgbClr val="000000"/>
                  </a:solidFill>
                  <a:latin typeface="Cormorant Garamond"/>
                </a:rPr>
                <a:t>Size-Based Storage: Customizable storage spaces to accommodate packages of various dimensions.</a:t>
              </a:r>
            </a:p>
          </p:txBody>
        </p:sp>
        <p:sp>
          <p:nvSpPr>
            <p:cNvPr name="TextBox 8" id="8"/>
            <p:cNvSpPr txBox="true"/>
            <p:nvPr/>
          </p:nvSpPr>
          <p:spPr>
            <a:xfrm rot="0">
              <a:off x="0" y="6896766"/>
              <a:ext cx="10820400" cy="1706033"/>
            </a:xfrm>
            <a:prstGeom prst="rect">
              <a:avLst/>
            </a:prstGeom>
          </p:spPr>
          <p:txBody>
            <a:bodyPr anchor="t" rtlCol="false" tIns="0" lIns="0" bIns="0" rIns="0">
              <a:spAutoFit/>
            </a:bodyPr>
            <a:lstStyle/>
            <a:p>
              <a:pPr marL="0" indent="0" lvl="0">
                <a:lnSpc>
                  <a:spcPts val="3499"/>
                </a:lnSpc>
              </a:pPr>
              <a:r>
                <a:rPr lang="en-US" sz="2499">
                  <a:solidFill>
                    <a:srgbClr val="000000"/>
                  </a:solidFill>
                  <a:latin typeface="Cormorant Garamond"/>
                </a:rPr>
                <a:t>Intelligent Package Routing: Automated transport to a designated location if recipients are unable to collect their packages within a specific timeframe.</a:t>
              </a:r>
            </a:p>
          </p:txBody>
        </p:sp>
      </p:gr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F2F1EC"/>
        </a:solidFill>
      </p:bgPr>
    </p:bg>
    <p:spTree>
      <p:nvGrpSpPr>
        <p:cNvPr id="1" name=""/>
        <p:cNvGrpSpPr/>
        <p:nvPr/>
      </p:nvGrpSpPr>
      <p:grpSpPr>
        <a:xfrm>
          <a:off x="0" y="0"/>
          <a:ext cx="0" cy="0"/>
          <a:chOff x="0" y="0"/>
          <a:chExt cx="0" cy="0"/>
        </a:xfrm>
      </p:grpSpPr>
      <p:sp>
        <p:nvSpPr>
          <p:cNvPr name="Freeform 2" id="2"/>
          <p:cNvSpPr/>
          <p:nvPr/>
        </p:nvSpPr>
        <p:spPr>
          <a:xfrm flipH="false" flipV="false" rot="3026454">
            <a:off x="1439263" y="8644"/>
            <a:ext cx="12099402" cy="10691471"/>
          </a:xfrm>
          <a:custGeom>
            <a:avLst/>
            <a:gdLst/>
            <a:ahLst/>
            <a:cxnLst/>
            <a:rect r="r" b="b" t="t" l="l"/>
            <a:pathLst>
              <a:path h="10691471" w="12099402">
                <a:moveTo>
                  <a:pt x="0" y="0"/>
                </a:moveTo>
                <a:lnTo>
                  <a:pt x="12099402" y="0"/>
                </a:lnTo>
                <a:lnTo>
                  <a:pt x="12099402" y="10691471"/>
                </a:lnTo>
                <a:lnTo>
                  <a:pt x="0" y="1069147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9738119" y="-1804474"/>
            <a:ext cx="10408920" cy="9841160"/>
          </a:xfrm>
          <a:custGeom>
            <a:avLst/>
            <a:gdLst/>
            <a:ahLst/>
            <a:cxnLst/>
            <a:rect r="r" b="b" t="t" l="l"/>
            <a:pathLst>
              <a:path h="9841160" w="10408920">
                <a:moveTo>
                  <a:pt x="0" y="0"/>
                </a:moveTo>
                <a:lnTo>
                  <a:pt x="10408920" y="0"/>
                </a:lnTo>
                <a:lnTo>
                  <a:pt x="10408920" y="9841160"/>
                </a:lnTo>
                <a:lnTo>
                  <a:pt x="0" y="984116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3358411">
            <a:off x="-1245407" y="5522137"/>
            <a:ext cx="2490814" cy="3925352"/>
          </a:xfrm>
          <a:custGeom>
            <a:avLst/>
            <a:gdLst/>
            <a:ahLst/>
            <a:cxnLst/>
            <a:rect r="r" b="b" t="t" l="l"/>
            <a:pathLst>
              <a:path h="3925352" w="2490814">
                <a:moveTo>
                  <a:pt x="0" y="0"/>
                </a:moveTo>
                <a:lnTo>
                  <a:pt x="2490814" y="0"/>
                </a:lnTo>
                <a:lnTo>
                  <a:pt x="2490814" y="3925352"/>
                </a:lnTo>
                <a:lnTo>
                  <a:pt x="0" y="3925352"/>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10465967">
            <a:off x="9024313" y="-1551222"/>
            <a:ext cx="5450310" cy="4716996"/>
          </a:xfrm>
          <a:custGeom>
            <a:avLst/>
            <a:gdLst/>
            <a:ahLst/>
            <a:cxnLst/>
            <a:rect r="r" b="b" t="t" l="l"/>
            <a:pathLst>
              <a:path h="4716996" w="5450310">
                <a:moveTo>
                  <a:pt x="0" y="0"/>
                </a:moveTo>
                <a:lnTo>
                  <a:pt x="5450310" y="0"/>
                </a:lnTo>
                <a:lnTo>
                  <a:pt x="5450310" y="4716996"/>
                </a:lnTo>
                <a:lnTo>
                  <a:pt x="0" y="4716996"/>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16360140" y="8739223"/>
            <a:ext cx="3534923" cy="3738861"/>
          </a:xfrm>
          <a:custGeom>
            <a:avLst/>
            <a:gdLst/>
            <a:ahLst/>
            <a:cxnLst/>
            <a:rect r="r" b="b" t="t" l="l"/>
            <a:pathLst>
              <a:path h="3738861" w="3534923">
                <a:moveTo>
                  <a:pt x="0" y="0"/>
                </a:moveTo>
                <a:lnTo>
                  <a:pt x="3534923" y="0"/>
                </a:lnTo>
                <a:lnTo>
                  <a:pt x="3534923" y="3738862"/>
                </a:lnTo>
                <a:lnTo>
                  <a:pt x="0" y="373886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7" id="7"/>
          <p:cNvSpPr txBox="true"/>
          <p:nvPr/>
        </p:nvSpPr>
        <p:spPr>
          <a:xfrm rot="0">
            <a:off x="1853726" y="3943563"/>
            <a:ext cx="13909270" cy="3140568"/>
          </a:xfrm>
          <a:prstGeom prst="rect">
            <a:avLst/>
          </a:prstGeom>
        </p:spPr>
        <p:txBody>
          <a:bodyPr anchor="t" rtlCol="false" tIns="0" lIns="0" bIns="0" rIns="0">
            <a:spAutoFit/>
          </a:bodyPr>
          <a:lstStyle/>
          <a:p>
            <a:pPr marL="0" indent="0" lvl="0">
              <a:lnSpc>
                <a:spcPts val="12172"/>
              </a:lnSpc>
            </a:pPr>
            <a:r>
              <a:rPr lang="en-US" sz="11376" u="none">
                <a:solidFill>
                  <a:srgbClr val="365B6D"/>
                </a:solidFill>
                <a:latin typeface="Barlow Bold"/>
              </a:rPr>
              <a:t>thank</a:t>
            </a:r>
          </a:p>
          <a:p>
            <a:pPr marL="0" indent="0" lvl="0">
              <a:lnSpc>
                <a:spcPts val="12172"/>
              </a:lnSpc>
            </a:pPr>
            <a:r>
              <a:rPr lang="en-US" sz="11376" u="none">
                <a:solidFill>
                  <a:srgbClr val="365B6D"/>
                </a:solidFill>
                <a:latin typeface="Barlow Bold"/>
              </a:rPr>
              <a:t>you</a:t>
            </a:r>
          </a:p>
        </p:txBody>
      </p:sp>
      <p:sp>
        <p:nvSpPr>
          <p:cNvPr name="TextBox 8" id="8"/>
          <p:cNvSpPr txBox="true"/>
          <p:nvPr/>
        </p:nvSpPr>
        <p:spPr>
          <a:xfrm rot="0">
            <a:off x="1853726" y="2503512"/>
            <a:ext cx="3440979" cy="981913"/>
          </a:xfrm>
          <a:prstGeom prst="rect">
            <a:avLst/>
          </a:prstGeom>
        </p:spPr>
        <p:txBody>
          <a:bodyPr anchor="t" rtlCol="false" tIns="0" lIns="0" bIns="0" rIns="0">
            <a:spAutoFit/>
          </a:bodyPr>
          <a:lstStyle/>
          <a:p>
            <a:pPr marL="0" indent="0" lvl="0">
              <a:lnSpc>
                <a:spcPts val="3962"/>
              </a:lnSpc>
            </a:pPr>
            <a:r>
              <a:rPr lang="en-US" sz="3119" spc="12" u="none">
                <a:solidFill>
                  <a:srgbClr val="365B6D"/>
                </a:solidFill>
                <a:latin typeface="Barlow"/>
              </a:rPr>
              <a:t>Do you have any questions?</a:t>
            </a:r>
          </a:p>
        </p:txBody>
      </p:sp>
      <p:sp>
        <p:nvSpPr>
          <p:cNvPr name="TextBox 9" id="9"/>
          <p:cNvSpPr txBox="true"/>
          <p:nvPr/>
        </p:nvSpPr>
        <p:spPr>
          <a:xfrm rot="0">
            <a:off x="766266" y="9136281"/>
            <a:ext cx="14176312" cy="530352"/>
          </a:xfrm>
          <a:prstGeom prst="rect">
            <a:avLst/>
          </a:prstGeom>
        </p:spPr>
        <p:txBody>
          <a:bodyPr anchor="t" rtlCol="false" tIns="0" lIns="0" bIns="0" rIns="0">
            <a:spAutoFit/>
          </a:bodyPr>
          <a:lstStyle/>
          <a:p>
            <a:pPr marL="0" indent="0" lvl="0">
              <a:lnSpc>
                <a:spcPts val="4368"/>
              </a:lnSpc>
            </a:pPr>
            <a:r>
              <a:rPr lang="en-US" sz="3120" spc="12">
                <a:solidFill>
                  <a:srgbClr val="365B6D"/>
                </a:solidFill>
                <a:latin typeface="Barlow"/>
              </a:rPr>
              <a:t>Done by         Arwa  Maroof and              Roua Awaysa</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18072B"/>
        </a:solidFill>
      </p:bgPr>
    </p:bg>
    <p:spTree>
      <p:nvGrpSpPr>
        <p:cNvPr id="1" name=""/>
        <p:cNvGrpSpPr/>
        <p:nvPr/>
      </p:nvGrpSpPr>
      <p:grpSpPr>
        <a:xfrm>
          <a:off x="0" y="0"/>
          <a:ext cx="0" cy="0"/>
          <a:chOff x="0" y="0"/>
          <a:chExt cx="0" cy="0"/>
        </a:xfrm>
      </p:grpSpPr>
      <p:sp>
        <p:nvSpPr>
          <p:cNvPr name="Freeform 2" id="2"/>
          <p:cNvSpPr/>
          <p:nvPr/>
        </p:nvSpPr>
        <p:spPr>
          <a:xfrm flipH="false" flipV="false" rot="0">
            <a:off x="-515746" y="731186"/>
            <a:ext cx="13681349" cy="10472451"/>
          </a:xfrm>
          <a:custGeom>
            <a:avLst/>
            <a:gdLst/>
            <a:ahLst/>
            <a:cxnLst/>
            <a:rect r="r" b="b" t="t" l="l"/>
            <a:pathLst>
              <a:path h="10472451" w="13681349">
                <a:moveTo>
                  <a:pt x="0" y="0"/>
                </a:moveTo>
                <a:lnTo>
                  <a:pt x="13681349" y="0"/>
                </a:lnTo>
                <a:lnTo>
                  <a:pt x="13681349" y="10472451"/>
                </a:lnTo>
                <a:lnTo>
                  <a:pt x="0" y="1047245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10632854">
            <a:off x="7094708" y="-1468707"/>
            <a:ext cx="13309651" cy="12850802"/>
          </a:xfrm>
          <a:custGeom>
            <a:avLst/>
            <a:gdLst/>
            <a:ahLst/>
            <a:cxnLst/>
            <a:rect r="r" b="b" t="t" l="l"/>
            <a:pathLst>
              <a:path h="12850802" w="13309651">
                <a:moveTo>
                  <a:pt x="13309651" y="0"/>
                </a:moveTo>
                <a:lnTo>
                  <a:pt x="0" y="0"/>
                </a:lnTo>
                <a:lnTo>
                  <a:pt x="0" y="12850802"/>
                </a:lnTo>
                <a:lnTo>
                  <a:pt x="13309651" y="12850802"/>
                </a:lnTo>
                <a:lnTo>
                  <a:pt x="13309651" y="0"/>
                </a:lnTo>
                <a:close/>
              </a:path>
            </a:pathLst>
          </a:custGeom>
          <a:blipFill>
            <a:blip r:embed="rId4">
              <a:extLst>
                <a:ext uri="{96DAC541-7B7A-43D3-8B79-37D633B846F1}">
                  <asvg:svgBlip xmlns:asvg="http://schemas.microsoft.com/office/drawing/2016/SVG/main" r:embed="rId5"/>
                </a:ext>
              </a:extLst>
            </a:blip>
            <a:stretch>
              <a:fillRect l="0" t="-29758" r="0" b="0"/>
            </a:stretch>
          </a:blipFill>
        </p:spPr>
      </p:sp>
      <p:sp>
        <p:nvSpPr>
          <p:cNvPr name="TextBox 4" id="4"/>
          <p:cNvSpPr txBox="true"/>
          <p:nvPr/>
        </p:nvSpPr>
        <p:spPr>
          <a:xfrm rot="0">
            <a:off x="2453162" y="4471882"/>
            <a:ext cx="5547422" cy="1800225"/>
          </a:xfrm>
          <a:prstGeom prst="rect">
            <a:avLst/>
          </a:prstGeom>
        </p:spPr>
        <p:txBody>
          <a:bodyPr anchor="t" rtlCol="false" tIns="0" lIns="0" bIns="0" rIns="0">
            <a:spAutoFit/>
          </a:bodyPr>
          <a:lstStyle/>
          <a:p>
            <a:pPr marL="0" indent="0" lvl="0">
              <a:lnSpc>
                <a:spcPts val="7064"/>
              </a:lnSpc>
            </a:pPr>
            <a:r>
              <a:rPr lang="en-US" sz="5887">
                <a:solidFill>
                  <a:srgbClr val="FFFFFF"/>
                </a:solidFill>
                <a:latin typeface="Roboto Bold"/>
              </a:rPr>
              <a:t>Where did we get the idea?</a:t>
            </a:r>
          </a:p>
        </p:txBody>
      </p:sp>
      <p:sp>
        <p:nvSpPr>
          <p:cNvPr name="TextBox 5" id="5"/>
          <p:cNvSpPr txBox="true"/>
          <p:nvPr/>
        </p:nvSpPr>
        <p:spPr>
          <a:xfrm rot="0">
            <a:off x="10727920" y="2378133"/>
            <a:ext cx="5759198" cy="4257675"/>
          </a:xfrm>
          <a:prstGeom prst="rect">
            <a:avLst/>
          </a:prstGeom>
        </p:spPr>
        <p:txBody>
          <a:bodyPr anchor="t" rtlCol="false" tIns="0" lIns="0" bIns="0" rIns="0">
            <a:spAutoFit/>
          </a:bodyPr>
          <a:lstStyle/>
          <a:p>
            <a:pPr marL="0" indent="0" lvl="0">
              <a:lnSpc>
                <a:spcPts val="4200"/>
              </a:lnSpc>
            </a:pPr>
            <a:r>
              <a:rPr lang="en-US" sz="3000">
                <a:solidFill>
                  <a:srgbClr val="18072B"/>
                </a:solidFill>
                <a:latin typeface="Kollektif"/>
              </a:rPr>
              <a:t>in light of the frequent incidents involving defacement, loss, or theft of books and belongings exchanged among students using conventional lockers. In this project we propose the development of an advanced student locker system</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18072B"/>
        </a:solidFill>
      </p:bgPr>
    </p:bg>
    <p:spTree>
      <p:nvGrpSpPr>
        <p:cNvPr id="1" name=""/>
        <p:cNvGrpSpPr/>
        <p:nvPr/>
      </p:nvGrpSpPr>
      <p:grpSpPr>
        <a:xfrm>
          <a:off x="0" y="0"/>
          <a:ext cx="0" cy="0"/>
          <a:chOff x="0" y="0"/>
          <a:chExt cx="0" cy="0"/>
        </a:xfrm>
      </p:grpSpPr>
      <p:grpSp>
        <p:nvGrpSpPr>
          <p:cNvPr name="Group 2" id="2"/>
          <p:cNvGrpSpPr/>
          <p:nvPr/>
        </p:nvGrpSpPr>
        <p:grpSpPr>
          <a:xfrm rot="0">
            <a:off x="1028700" y="3171000"/>
            <a:ext cx="7010400" cy="3944999"/>
            <a:chOff x="0" y="0"/>
            <a:chExt cx="9347200" cy="5259999"/>
          </a:xfrm>
        </p:grpSpPr>
        <p:sp>
          <p:nvSpPr>
            <p:cNvPr name="TextBox 3" id="3"/>
            <p:cNvSpPr txBox="true"/>
            <p:nvPr/>
          </p:nvSpPr>
          <p:spPr>
            <a:xfrm rot="0">
              <a:off x="0" y="76200"/>
              <a:ext cx="9347200" cy="1518074"/>
            </a:xfrm>
            <a:prstGeom prst="rect">
              <a:avLst/>
            </a:prstGeom>
          </p:spPr>
          <p:txBody>
            <a:bodyPr anchor="t" rtlCol="false" tIns="0" lIns="0" bIns="0" rIns="0">
              <a:spAutoFit/>
            </a:bodyPr>
            <a:lstStyle/>
            <a:p>
              <a:pPr marL="0" indent="0" lvl="0">
                <a:lnSpc>
                  <a:spcPts val="8690"/>
                </a:lnSpc>
              </a:pPr>
              <a:r>
                <a:rPr lang="en-US" sz="7900" u="none">
                  <a:solidFill>
                    <a:srgbClr val="FFFFFF"/>
                  </a:solidFill>
                  <a:latin typeface="Roboto Bold"/>
                </a:rPr>
                <a:t>Project goal</a:t>
              </a:r>
            </a:p>
          </p:txBody>
        </p:sp>
        <p:sp>
          <p:nvSpPr>
            <p:cNvPr name="TextBox 4" id="4"/>
            <p:cNvSpPr txBox="true"/>
            <p:nvPr/>
          </p:nvSpPr>
          <p:spPr>
            <a:xfrm rot="0">
              <a:off x="0" y="1976626"/>
              <a:ext cx="9347200" cy="3283373"/>
            </a:xfrm>
            <a:prstGeom prst="rect">
              <a:avLst/>
            </a:prstGeom>
          </p:spPr>
          <p:txBody>
            <a:bodyPr anchor="t" rtlCol="false" tIns="0" lIns="0" bIns="0" rIns="0">
              <a:spAutoFit/>
            </a:bodyPr>
            <a:lstStyle/>
            <a:p>
              <a:pPr marL="0" indent="0" lvl="0">
                <a:lnSpc>
                  <a:spcPts val="3920"/>
                </a:lnSpc>
              </a:pPr>
              <a:r>
                <a:rPr lang="en-US" sz="2800" u="none">
                  <a:solidFill>
                    <a:srgbClr val="FFFFFF"/>
                  </a:solidFill>
                  <a:latin typeface="Roboto Bold"/>
                </a:rPr>
                <a:t>This smart and secure system aims to facilitate the safe and efficient exchange of items, eliminating the need for students to spend time searching for their belongings inside the locker room.</a:t>
              </a:r>
            </a:p>
          </p:txBody>
        </p:sp>
      </p:grpSp>
      <p:sp>
        <p:nvSpPr>
          <p:cNvPr name="Freeform 5" id="5"/>
          <p:cNvSpPr/>
          <p:nvPr/>
        </p:nvSpPr>
        <p:spPr>
          <a:xfrm flipH="false" flipV="false" rot="9774928">
            <a:off x="9769183" y="1902352"/>
            <a:ext cx="6998882" cy="6998882"/>
          </a:xfrm>
          <a:custGeom>
            <a:avLst/>
            <a:gdLst/>
            <a:ahLst/>
            <a:cxnLst/>
            <a:rect r="r" b="b" t="t" l="l"/>
            <a:pathLst>
              <a:path h="6998882" w="6998882">
                <a:moveTo>
                  <a:pt x="0" y="0"/>
                </a:moveTo>
                <a:lnTo>
                  <a:pt x="6998882" y="0"/>
                </a:lnTo>
                <a:lnTo>
                  <a:pt x="6998882" y="6998881"/>
                </a:lnTo>
                <a:lnTo>
                  <a:pt x="0" y="699888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0137648" y="2307218"/>
            <a:ext cx="6261951" cy="5461813"/>
          </a:xfrm>
          <a:custGeom>
            <a:avLst/>
            <a:gdLst/>
            <a:ahLst/>
            <a:cxnLst/>
            <a:rect r="r" b="b" t="t" l="l"/>
            <a:pathLst>
              <a:path h="5461813" w="6261951">
                <a:moveTo>
                  <a:pt x="0" y="0"/>
                </a:moveTo>
                <a:lnTo>
                  <a:pt x="6261951" y="0"/>
                </a:lnTo>
                <a:lnTo>
                  <a:pt x="6261951" y="5461813"/>
                </a:lnTo>
                <a:lnTo>
                  <a:pt x="0" y="546181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248981" y="5093101"/>
            <a:ext cx="3139168" cy="3853648"/>
          </a:xfrm>
          <a:custGeom>
            <a:avLst/>
            <a:gdLst/>
            <a:ahLst/>
            <a:cxnLst/>
            <a:rect r="r" b="b" t="t" l="l"/>
            <a:pathLst>
              <a:path h="3853648" w="3139168">
                <a:moveTo>
                  <a:pt x="0" y="0"/>
                </a:moveTo>
                <a:lnTo>
                  <a:pt x="3139168" y="0"/>
                </a:lnTo>
                <a:lnTo>
                  <a:pt x="3139168" y="3853648"/>
                </a:lnTo>
                <a:lnTo>
                  <a:pt x="0" y="3853648"/>
                </a:lnTo>
                <a:lnTo>
                  <a:pt x="0" y="0"/>
                </a:lnTo>
                <a:close/>
              </a:path>
            </a:pathLst>
          </a:custGeom>
          <a:blipFill>
            <a:blip r:embed="rId2"/>
            <a:stretch>
              <a:fillRect l="-12003" t="0" r="-10756" b="0"/>
            </a:stretch>
          </a:blipFill>
        </p:spPr>
      </p:sp>
      <p:grpSp>
        <p:nvGrpSpPr>
          <p:cNvPr name="Group 3" id="3"/>
          <p:cNvGrpSpPr/>
          <p:nvPr/>
        </p:nvGrpSpPr>
        <p:grpSpPr>
          <a:xfrm rot="0">
            <a:off x="1248981" y="1340251"/>
            <a:ext cx="15367367" cy="2128906"/>
            <a:chOff x="0" y="0"/>
            <a:chExt cx="20489822" cy="2838541"/>
          </a:xfrm>
        </p:grpSpPr>
        <p:sp>
          <p:nvSpPr>
            <p:cNvPr name="TextBox 4" id="4"/>
            <p:cNvSpPr txBox="true"/>
            <p:nvPr/>
          </p:nvSpPr>
          <p:spPr>
            <a:xfrm rot="0">
              <a:off x="0" y="-19050"/>
              <a:ext cx="20489822" cy="1847850"/>
            </a:xfrm>
            <a:prstGeom prst="rect">
              <a:avLst/>
            </a:prstGeom>
          </p:spPr>
          <p:txBody>
            <a:bodyPr anchor="t" rtlCol="false" tIns="0" lIns="0" bIns="0" rIns="0">
              <a:spAutoFit/>
            </a:bodyPr>
            <a:lstStyle/>
            <a:p>
              <a:pPr marL="0" indent="0" lvl="0">
                <a:lnSpc>
                  <a:spcPts val="10800"/>
                </a:lnSpc>
              </a:pPr>
              <a:r>
                <a:rPr lang="en-US" sz="9000">
                  <a:solidFill>
                    <a:srgbClr val="000000"/>
                  </a:solidFill>
                  <a:latin typeface="Roboto Bold"/>
                </a:rPr>
                <a:t>MAIN FEATURE</a:t>
              </a:r>
            </a:p>
          </p:txBody>
        </p:sp>
        <p:sp>
          <p:nvSpPr>
            <p:cNvPr name="TextBox 5" id="5"/>
            <p:cNvSpPr txBox="true"/>
            <p:nvPr/>
          </p:nvSpPr>
          <p:spPr>
            <a:xfrm rot="0">
              <a:off x="0" y="2291382"/>
              <a:ext cx="20489822" cy="547158"/>
            </a:xfrm>
            <a:prstGeom prst="rect">
              <a:avLst/>
            </a:prstGeom>
          </p:spPr>
          <p:txBody>
            <a:bodyPr anchor="t" rtlCol="false" tIns="0" lIns="0" bIns="0" rIns="0">
              <a:spAutoFit/>
            </a:bodyPr>
            <a:lstStyle/>
            <a:p>
              <a:pPr marL="0" indent="0" lvl="0">
                <a:lnSpc>
                  <a:spcPts val="3499"/>
                </a:lnSpc>
                <a:spcBef>
                  <a:spcPct val="0"/>
                </a:spcBef>
              </a:pPr>
            </a:p>
          </p:txBody>
        </p:sp>
      </p:grpSp>
      <p:grpSp>
        <p:nvGrpSpPr>
          <p:cNvPr name="Group 6" id="6"/>
          <p:cNvGrpSpPr/>
          <p:nvPr/>
        </p:nvGrpSpPr>
        <p:grpSpPr>
          <a:xfrm rot="0">
            <a:off x="4769149" y="7793890"/>
            <a:ext cx="3709988" cy="1152858"/>
            <a:chOff x="0" y="0"/>
            <a:chExt cx="4946650" cy="1537145"/>
          </a:xfrm>
        </p:grpSpPr>
        <p:sp>
          <p:nvSpPr>
            <p:cNvPr name="TextBox 7" id="7"/>
            <p:cNvSpPr txBox="true"/>
            <p:nvPr/>
          </p:nvSpPr>
          <p:spPr>
            <a:xfrm rot="0">
              <a:off x="0" y="1054629"/>
              <a:ext cx="4946650" cy="482515"/>
            </a:xfrm>
            <a:prstGeom prst="rect">
              <a:avLst/>
            </a:prstGeom>
          </p:spPr>
          <p:txBody>
            <a:bodyPr anchor="t" rtlCol="false" tIns="0" lIns="0" bIns="0" rIns="0">
              <a:spAutoFit/>
            </a:bodyPr>
            <a:lstStyle/>
            <a:p>
              <a:pPr marL="0" indent="0" lvl="0">
                <a:lnSpc>
                  <a:spcPts val="3022"/>
                </a:lnSpc>
                <a:spcBef>
                  <a:spcPct val="0"/>
                </a:spcBef>
              </a:pPr>
            </a:p>
          </p:txBody>
        </p:sp>
        <p:sp>
          <p:nvSpPr>
            <p:cNvPr name="TextBox 8" id="8"/>
            <p:cNvSpPr txBox="true"/>
            <p:nvPr/>
          </p:nvSpPr>
          <p:spPr>
            <a:xfrm rot="0">
              <a:off x="0" y="9525"/>
              <a:ext cx="4946650" cy="688975"/>
            </a:xfrm>
            <a:prstGeom prst="rect">
              <a:avLst/>
            </a:prstGeom>
          </p:spPr>
          <p:txBody>
            <a:bodyPr anchor="t" rtlCol="false" tIns="0" lIns="0" bIns="0" rIns="0">
              <a:spAutoFit/>
            </a:bodyPr>
            <a:lstStyle/>
            <a:p>
              <a:pPr marL="0" indent="0" lvl="0">
                <a:lnSpc>
                  <a:spcPts val="4147"/>
                </a:lnSpc>
              </a:pPr>
              <a:r>
                <a:rPr lang="en-US" sz="3456">
                  <a:solidFill>
                    <a:srgbClr val="000000"/>
                  </a:solidFill>
                  <a:latin typeface="League Spartan"/>
                </a:rPr>
                <a:t>STORE</a:t>
              </a:r>
            </a:p>
          </p:txBody>
        </p:sp>
      </p:grpSp>
      <p:grpSp>
        <p:nvGrpSpPr>
          <p:cNvPr name="Group 9" id="9"/>
          <p:cNvGrpSpPr/>
          <p:nvPr/>
        </p:nvGrpSpPr>
        <p:grpSpPr>
          <a:xfrm rot="0">
            <a:off x="13214732" y="7793890"/>
            <a:ext cx="3824288" cy="1152858"/>
            <a:chOff x="0" y="0"/>
            <a:chExt cx="5099050" cy="1537145"/>
          </a:xfrm>
        </p:grpSpPr>
        <p:sp>
          <p:nvSpPr>
            <p:cNvPr name="TextBox 10" id="10"/>
            <p:cNvSpPr txBox="true"/>
            <p:nvPr/>
          </p:nvSpPr>
          <p:spPr>
            <a:xfrm rot="0">
              <a:off x="0" y="1054629"/>
              <a:ext cx="5099050" cy="482515"/>
            </a:xfrm>
            <a:prstGeom prst="rect">
              <a:avLst/>
            </a:prstGeom>
          </p:spPr>
          <p:txBody>
            <a:bodyPr anchor="t" rtlCol="false" tIns="0" lIns="0" bIns="0" rIns="0">
              <a:spAutoFit/>
            </a:bodyPr>
            <a:lstStyle/>
            <a:p>
              <a:pPr marL="0" indent="0" lvl="0">
                <a:lnSpc>
                  <a:spcPts val="3022"/>
                </a:lnSpc>
                <a:spcBef>
                  <a:spcPct val="0"/>
                </a:spcBef>
              </a:pPr>
            </a:p>
          </p:txBody>
        </p:sp>
        <p:sp>
          <p:nvSpPr>
            <p:cNvPr name="TextBox 11" id="11"/>
            <p:cNvSpPr txBox="true"/>
            <p:nvPr/>
          </p:nvSpPr>
          <p:spPr>
            <a:xfrm rot="0">
              <a:off x="0" y="9525"/>
              <a:ext cx="5099050" cy="688975"/>
            </a:xfrm>
            <a:prstGeom prst="rect">
              <a:avLst/>
            </a:prstGeom>
          </p:spPr>
          <p:txBody>
            <a:bodyPr anchor="t" rtlCol="false" tIns="0" lIns="0" bIns="0" rIns="0">
              <a:spAutoFit/>
            </a:bodyPr>
            <a:lstStyle/>
            <a:p>
              <a:pPr marL="0" indent="0" lvl="0">
                <a:lnSpc>
                  <a:spcPts val="4147"/>
                </a:lnSpc>
              </a:pPr>
              <a:r>
                <a:rPr lang="en-US" sz="3456">
                  <a:solidFill>
                    <a:srgbClr val="000000"/>
                  </a:solidFill>
                  <a:latin typeface="League Spartan"/>
                </a:rPr>
                <a:t>RETRIVE</a:t>
              </a:r>
            </a:p>
          </p:txBody>
        </p:sp>
      </p:grpSp>
      <p:sp>
        <p:nvSpPr>
          <p:cNvPr name="Freeform 12" id="12"/>
          <p:cNvSpPr/>
          <p:nvPr/>
        </p:nvSpPr>
        <p:spPr>
          <a:xfrm flipH="false" flipV="false" rot="0">
            <a:off x="9694564" y="5093101"/>
            <a:ext cx="3139168" cy="3853648"/>
          </a:xfrm>
          <a:custGeom>
            <a:avLst/>
            <a:gdLst/>
            <a:ahLst/>
            <a:cxnLst/>
            <a:rect r="r" b="b" t="t" l="l"/>
            <a:pathLst>
              <a:path h="3853648" w="3139168">
                <a:moveTo>
                  <a:pt x="0" y="0"/>
                </a:moveTo>
                <a:lnTo>
                  <a:pt x="3139168" y="0"/>
                </a:lnTo>
                <a:lnTo>
                  <a:pt x="3139168" y="3853648"/>
                </a:lnTo>
                <a:lnTo>
                  <a:pt x="0" y="3853648"/>
                </a:lnTo>
                <a:lnTo>
                  <a:pt x="0" y="0"/>
                </a:lnTo>
                <a:close/>
              </a:path>
            </a:pathLst>
          </a:custGeom>
          <a:blipFill>
            <a:blip r:embed="rId3"/>
            <a:stretch>
              <a:fillRect l="-10705" t="0" r="-99128" b="0"/>
            </a:stretch>
          </a:blipFill>
        </p:spPr>
      </p:sp>
    </p:spTree>
  </p:cSld>
  <p:clrMapOvr>
    <a:masterClrMapping/>
  </p:clrMapOvr>
</p:sld>
</file>

<file path=ppt/slides/slide5.xml><?xml version="1.0" encoding="utf-8"?>
<p:sld xmlns:p="http://schemas.openxmlformats.org/presentationml/2006/main" xmlns:a="http://schemas.openxmlformats.org/drawingml/2006/main">
  <p:cSld>
    <p:bg>
      <p:bgPr>
        <a:solidFill>
          <a:srgbClr val="18072B"/>
        </a:solidFill>
      </p:bgPr>
    </p:bg>
    <p:spTree>
      <p:nvGrpSpPr>
        <p:cNvPr id="1" name=""/>
        <p:cNvGrpSpPr/>
        <p:nvPr/>
      </p:nvGrpSpPr>
      <p:grpSpPr>
        <a:xfrm>
          <a:off x="0" y="0"/>
          <a:ext cx="0" cy="0"/>
          <a:chOff x="0" y="0"/>
          <a:chExt cx="0" cy="0"/>
        </a:xfrm>
      </p:grpSpPr>
      <p:grpSp>
        <p:nvGrpSpPr>
          <p:cNvPr name="Group 2" id="2"/>
          <p:cNvGrpSpPr/>
          <p:nvPr/>
        </p:nvGrpSpPr>
        <p:grpSpPr>
          <a:xfrm rot="0">
            <a:off x="1683144" y="1729259"/>
            <a:ext cx="12753867" cy="2271241"/>
            <a:chOff x="0" y="0"/>
            <a:chExt cx="17005156" cy="3028321"/>
          </a:xfrm>
        </p:grpSpPr>
        <p:sp>
          <p:nvSpPr>
            <p:cNvPr name="TextBox 3" id="3"/>
            <p:cNvSpPr txBox="true"/>
            <p:nvPr/>
          </p:nvSpPr>
          <p:spPr>
            <a:xfrm rot="0">
              <a:off x="0" y="-19050"/>
              <a:ext cx="17005156" cy="1847850"/>
            </a:xfrm>
            <a:prstGeom prst="rect">
              <a:avLst/>
            </a:prstGeom>
          </p:spPr>
          <p:txBody>
            <a:bodyPr anchor="t" rtlCol="false" tIns="0" lIns="0" bIns="0" rIns="0">
              <a:spAutoFit/>
            </a:bodyPr>
            <a:lstStyle/>
            <a:p>
              <a:pPr marL="0" indent="0" lvl="0">
                <a:lnSpc>
                  <a:spcPts val="10800"/>
                </a:lnSpc>
              </a:pPr>
              <a:r>
                <a:rPr lang="en-US" sz="9000">
                  <a:solidFill>
                    <a:srgbClr val="FFFFFF"/>
                  </a:solidFill>
                  <a:latin typeface="Roboto Bold"/>
                </a:rPr>
                <a:t>How our machine work?</a:t>
              </a:r>
            </a:p>
          </p:txBody>
        </p:sp>
        <p:sp>
          <p:nvSpPr>
            <p:cNvPr name="TextBox 4" id="4"/>
            <p:cNvSpPr txBox="true"/>
            <p:nvPr/>
          </p:nvSpPr>
          <p:spPr>
            <a:xfrm rot="0">
              <a:off x="0" y="2371096"/>
              <a:ext cx="17005156" cy="657225"/>
            </a:xfrm>
            <a:prstGeom prst="rect">
              <a:avLst/>
            </a:prstGeom>
          </p:spPr>
          <p:txBody>
            <a:bodyPr anchor="t" rtlCol="false" tIns="0" lIns="0" bIns="0" rIns="0">
              <a:spAutoFit/>
            </a:bodyPr>
            <a:lstStyle/>
            <a:p>
              <a:pPr marL="0" indent="0" lvl="0">
                <a:lnSpc>
                  <a:spcPts val="3900"/>
                </a:lnSpc>
              </a:pPr>
              <a:r>
                <a:rPr lang="en-US" sz="3000">
                  <a:solidFill>
                    <a:srgbClr val="FFFFFF"/>
                  </a:solidFill>
                  <a:latin typeface="Roboto Bold"/>
                </a:rPr>
                <a:t>Add more text</a:t>
              </a:r>
            </a:p>
          </p:txBody>
        </p:sp>
      </p:grpSp>
      <p:grpSp>
        <p:nvGrpSpPr>
          <p:cNvPr name="Group 5" id="5"/>
          <p:cNvGrpSpPr/>
          <p:nvPr/>
        </p:nvGrpSpPr>
        <p:grpSpPr>
          <a:xfrm rot="0">
            <a:off x="4511871" y="5928228"/>
            <a:ext cx="4880089" cy="762000"/>
            <a:chOff x="0" y="0"/>
            <a:chExt cx="6506785" cy="1016000"/>
          </a:xfrm>
        </p:grpSpPr>
        <p:sp>
          <p:nvSpPr>
            <p:cNvPr name="TextBox 6" id="6"/>
            <p:cNvSpPr txBox="true"/>
            <p:nvPr/>
          </p:nvSpPr>
          <p:spPr>
            <a:xfrm rot="0">
              <a:off x="0" y="-9525"/>
              <a:ext cx="1134891" cy="1025525"/>
            </a:xfrm>
            <a:prstGeom prst="rect">
              <a:avLst/>
            </a:prstGeom>
          </p:spPr>
          <p:txBody>
            <a:bodyPr anchor="t" rtlCol="false" tIns="0" lIns="0" bIns="0" rIns="0">
              <a:spAutoFit/>
            </a:bodyPr>
            <a:lstStyle/>
            <a:p>
              <a:pPr>
                <a:lnSpc>
                  <a:spcPts val="6000"/>
                </a:lnSpc>
              </a:pPr>
              <a:r>
                <a:rPr lang="en-US" sz="5000">
                  <a:solidFill>
                    <a:srgbClr val="FFFFFF"/>
                  </a:solidFill>
                  <a:latin typeface="Roboto Bold"/>
                </a:rPr>
                <a:t>01</a:t>
              </a:r>
            </a:p>
          </p:txBody>
        </p:sp>
        <p:sp>
          <p:nvSpPr>
            <p:cNvPr name="TextBox 7" id="7"/>
            <p:cNvSpPr txBox="true"/>
            <p:nvPr/>
          </p:nvSpPr>
          <p:spPr>
            <a:xfrm rot="0">
              <a:off x="1636110" y="227542"/>
              <a:ext cx="4870675" cy="532342"/>
            </a:xfrm>
            <a:prstGeom prst="rect">
              <a:avLst/>
            </a:prstGeom>
          </p:spPr>
          <p:txBody>
            <a:bodyPr anchor="t" rtlCol="false" tIns="0" lIns="0" bIns="0" rIns="0">
              <a:spAutoFit/>
            </a:bodyPr>
            <a:lstStyle/>
            <a:p>
              <a:pPr marL="0" indent="0" lvl="0">
                <a:lnSpc>
                  <a:spcPts val="3249"/>
                </a:lnSpc>
              </a:pPr>
              <a:r>
                <a:rPr lang="en-US" sz="2499">
                  <a:solidFill>
                    <a:srgbClr val="FFFFFF"/>
                  </a:solidFill>
                  <a:latin typeface="Kollektif"/>
                </a:rPr>
                <a:t>homing</a:t>
              </a:r>
            </a:p>
          </p:txBody>
        </p:sp>
      </p:grpSp>
      <p:grpSp>
        <p:nvGrpSpPr>
          <p:cNvPr name="Group 8" id="8"/>
          <p:cNvGrpSpPr/>
          <p:nvPr/>
        </p:nvGrpSpPr>
        <p:grpSpPr>
          <a:xfrm rot="0">
            <a:off x="4511871" y="7795741"/>
            <a:ext cx="4880089" cy="762000"/>
            <a:chOff x="0" y="0"/>
            <a:chExt cx="6506785" cy="1016000"/>
          </a:xfrm>
        </p:grpSpPr>
        <p:sp>
          <p:nvSpPr>
            <p:cNvPr name="TextBox 9" id="9"/>
            <p:cNvSpPr txBox="true"/>
            <p:nvPr/>
          </p:nvSpPr>
          <p:spPr>
            <a:xfrm rot="0">
              <a:off x="0" y="-9525"/>
              <a:ext cx="1134891" cy="1025525"/>
            </a:xfrm>
            <a:prstGeom prst="rect">
              <a:avLst/>
            </a:prstGeom>
          </p:spPr>
          <p:txBody>
            <a:bodyPr anchor="t" rtlCol="false" tIns="0" lIns="0" bIns="0" rIns="0">
              <a:spAutoFit/>
            </a:bodyPr>
            <a:lstStyle/>
            <a:p>
              <a:pPr>
                <a:lnSpc>
                  <a:spcPts val="6000"/>
                </a:lnSpc>
              </a:pPr>
              <a:r>
                <a:rPr lang="en-US" sz="5000">
                  <a:solidFill>
                    <a:srgbClr val="FFFFFF"/>
                  </a:solidFill>
                  <a:latin typeface="Roboto Bold"/>
                </a:rPr>
                <a:t>03</a:t>
              </a:r>
            </a:p>
          </p:txBody>
        </p:sp>
        <p:sp>
          <p:nvSpPr>
            <p:cNvPr name="TextBox 10" id="10"/>
            <p:cNvSpPr txBox="true"/>
            <p:nvPr/>
          </p:nvSpPr>
          <p:spPr>
            <a:xfrm rot="0">
              <a:off x="1636110" y="227542"/>
              <a:ext cx="4870675" cy="532342"/>
            </a:xfrm>
            <a:prstGeom prst="rect">
              <a:avLst/>
            </a:prstGeom>
          </p:spPr>
          <p:txBody>
            <a:bodyPr anchor="t" rtlCol="false" tIns="0" lIns="0" bIns="0" rIns="0">
              <a:spAutoFit/>
            </a:bodyPr>
            <a:lstStyle/>
            <a:p>
              <a:pPr marL="0" indent="0" lvl="0">
                <a:lnSpc>
                  <a:spcPts val="3249"/>
                </a:lnSpc>
              </a:pPr>
              <a:r>
                <a:rPr lang="en-US" sz="2499">
                  <a:solidFill>
                    <a:srgbClr val="FFFFFF"/>
                  </a:solidFill>
                  <a:latin typeface="Kollektif"/>
                </a:rPr>
                <a:t>If store or retrive</a:t>
              </a:r>
            </a:p>
          </p:txBody>
        </p:sp>
      </p:grpSp>
      <p:grpSp>
        <p:nvGrpSpPr>
          <p:cNvPr name="Group 11" id="11"/>
          <p:cNvGrpSpPr/>
          <p:nvPr/>
        </p:nvGrpSpPr>
        <p:grpSpPr>
          <a:xfrm rot="0">
            <a:off x="10589856" y="5928228"/>
            <a:ext cx="5412802" cy="762000"/>
            <a:chOff x="0" y="0"/>
            <a:chExt cx="7217070" cy="1016000"/>
          </a:xfrm>
        </p:grpSpPr>
        <p:sp>
          <p:nvSpPr>
            <p:cNvPr name="TextBox 12" id="12"/>
            <p:cNvSpPr txBox="true"/>
            <p:nvPr/>
          </p:nvSpPr>
          <p:spPr>
            <a:xfrm rot="0">
              <a:off x="0" y="-9525"/>
              <a:ext cx="1258777" cy="1025525"/>
            </a:xfrm>
            <a:prstGeom prst="rect">
              <a:avLst/>
            </a:prstGeom>
          </p:spPr>
          <p:txBody>
            <a:bodyPr anchor="t" rtlCol="false" tIns="0" lIns="0" bIns="0" rIns="0">
              <a:spAutoFit/>
            </a:bodyPr>
            <a:lstStyle/>
            <a:p>
              <a:pPr>
                <a:lnSpc>
                  <a:spcPts val="6000"/>
                </a:lnSpc>
              </a:pPr>
              <a:r>
                <a:rPr lang="en-US" sz="5000">
                  <a:solidFill>
                    <a:srgbClr val="FFFFFF"/>
                  </a:solidFill>
                  <a:latin typeface="Roboto Bold"/>
                </a:rPr>
                <a:t>02</a:t>
              </a:r>
            </a:p>
          </p:txBody>
        </p:sp>
        <p:sp>
          <p:nvSpPr>
            <p:cNvPr name="TextBox 13" id="13"/>
            <p:cNvSpPr txBox="true"/>
            <p:nvPr/>
          </p:nvSpPr>
          <p:spPr>
            <a:xfrm rot="0">
              <a:off x="1814709" y="227542"/>
              <a:ext cx="5402361" cy="532342"/>
            </a:xfrm>
            <a:prstGeom prst="rect">
              <a:avLst/>
            </a:prstGeom>
          </p:spPr>
          <p:txBody>
            <a:bodyPr anchor="t" rtlCol="false" tIns="0" lIns="0" bIns="0" rIns="0">
              <a:spAutoFit/>
            </a:bodyPr>
            <a:lstStyle/>
            <a:p>
              <a:pPr marL="0" indent="0" lvl="0">
                <a:lnSpc>
                  <a:spcPts val="3249"/>
                </a:lnSpc>
              </a:pPr>
              <a:r>
                <a:rPr lang="en-US" sz="2499">
                  <a:solidFill>
                    <a:srgbClr val="FFFFFF"/>
                  </a:solidFill>
                  <a:latin typeface="Kollektif"/>
                </a:rPr>
                <a:t>02. Choose the type of user</a:t>
              </a:r>
            </a:p>
          </p:txBody>
        </p:sp>
      </p:grpSp>
      <p:grpSp>
        <p:nvGrpSpPr>
          <p:cNvPr name="Group 14" id="14"/>
          <p:cNvGrpSpPr/>
          <p:nvPr/>
        </p:nvGrpSpPr>
        <p:grpSpPr>
          <a:xfrm rot="0">
            <a:off x="10589856" y="7795741"/>
            <a:ext cx="4880089" cy="762000"/>
            <a:chOff x="0" y="0"/>
            <a:chExt cx="6506785" cy="1016000"/>
          </a:xfrm>
        </p:grpSpPr>
        <p:sp>
          <p:nvSpPr>
            <p:cNvPr name="TextBox 15" id="15"/>
            <p:cNvSpPr txBox="true"/>
            <p:nvPr/>
          </p:nvSpPr>
          <p:spPr>
            <a:xfrm rot="0">
              <a:off x="0" y="-9525"/>
              <a:ext cx="1134891" cy="1025525"/>
            </a:xfrm>
            <a:prstGeom prst="rect">
              <a:avLst/>
            </a:prstGeom>
          </p:spPr>
          <p:txBody>
            <a:bodyPr anchor="t" rtlCol="false" tIns="0" lIns="0" bIns="0" rIns="0">
              <a:spAutoFit/>
            </a:bodyPr>
            <a:lstStyle/>
            <a:p>
              <a:pPr>
                <a:lnSpc>
                  <a:spcPts val="6000"/>
                </a:lnSpc>
              </a:pPr>
              <a:r>
                <a:rPr lang="en-US" sz="5000">
                  <a:solidFill>
                    <a:srgbClr val="FFFFFF"/>
                  </a:solidFill>
                  <a:latin typeface="Roboto Bold"/>
                </a:rPr>
                <a:t>04</a:t>
              </a:r>
            </a:p>
          </p:txBody>
        </p:sp>
        <p:sp>
          <p:nvSpPr>
            <p:cNvPr name="TextBox 16" id="16"/>
            <p:cNvSpPr txBox="true"/>
            <p:nvPr/>
          </p:nvSpPr>
          <p:spPr>
            <a:xfrm rot="0">
              <a:off x="1636110" y="227542"/>
              <a:ext cx="4870675" cy="532342"/>
            </a:xfrm>
            <a:prstGeom prst="rect">
              <a:avLst/>
            </a:prstGeom>
          </p:spPr>
          <p:txBody>
            <a:bodyPr anchor="t" rtlCol="false" tIns="0" lIns="0" bIns="0" rIns="0">
              <a:spAutoFit/>
            </a:bodyPr>
            <a:lstStyle/>
            <a:p>
              <a:pPr marL="0" indent="0" lvl="0">
                <a:lnSpc>
                  <a:spcPts val="3249"/>
                </a:lnSpc>
              </a:pPr>
              <a:r>
                <a:rPr lang="en-US" sz="2499">
                  <a:solidFill>
                    <a:srgbClr val="FFFFFF"/>
                  </a:solidFill>
                  <a:latin typeface="Kollektif"/>
                </a:rPr>
                <a:t>Machine movement</a:t>
              </a:r>
            </a:p>
          </p:txBody>
        </p:sp>
      </p:grpSp>
      <p:sp>
        <p:nvSpPr>
          <p:cNvPr name="AutoShape 17" id="17"/>
          <p:cNvSpPr/>
          <p:nvPr/>
        </p:nvSpPr>
        <p:spPr>
          <a:xfrm rot="0">
            <a:off x="1606944" y="4329385"/>
            <a:ext cx="10961021" cy="0"/>
          </a:xfrm>
          <a:prstGeom prst="line">
            <a:avLst/>
          </a:prstGeom>
          <a:ln cap="flat" w="104775">
            <a:solidFill>
              <a:srgbClr val="12C2E8"/>
            </a:solidFill>
            <a:prstDash val="solid"/>
            <a:headEnd type="none" len="sm" w="sm"/>
            <a:tailEnd type="none" len="sm" w="sm"/>
          </a:ln>
        </p:spPr>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6961632" cy="10287000"/>
          </a:xfrm>
          <a:custGeom>
            <a:avLst/>
            <a:gdLst/>
            <a:ahLst/>
            <a:cxnLst/>
            <a:rect r="r" b="b" t="t" l="l"/>
            <a:pathLst>
              <a:path h="10287000" w="6961632">
                <a:moveTo>
                  <a:pt x="0" y="0"/>
                </a:moveTo>
                <a:lnTo>
                  <a:pt x="6961632" y="0"/>
                </a:lnTo>
                <a:lnTo>
                  <a:pt x="6961632" y="10287000"/>
                </a:lnTo>
                <a:lnTo>
                  <a:pt x="0" y="10287000"/>
                </a:lnTo>
                <a:lnTo>
                  <a:pt x="0" y="0"/>
                </a:lnTo>
                <a:close/>
              </a:path>
            </a:pathLst>
          </a:custGeom>
          <a:blipFill>
            <a:blip r:embed="rId2"/>
            <a:stretch>
              <a:fillRect l="0" t="-1729" r="0" b="-8034"/>
            </a:stretch>
          </a:blipFill>
        </p:spPr>
      </p:sp>
      <p:sp>
        <p:nvSpPr>
          <p:cNvPr name="TextBox 3" id="3"/>
          <p:cNvSpPr txBox="true"/>
          <p:nvPr/>
        </p:nvSpPr>
        <p:spPr>
          <a:xfrm rot="0">
            <a:off x="8897438" y="2916918"/>
            <a:ext cx="8063339" cy="1152525"/>
          </a:xfrm>
          <a:prstGeom prst="rect">
            <a:avLst/>
          </a:prstGeom>
        </p:spPr>
        <p:txBody>
          <a:bodyPr anchor="t" rtlCol="false" tIns="0" lIns="0" bIns="0" rIns="0">
            <a:spAutoFit/>
          </a:bodyPr>
          <a:lstStyle/>
          <a:p>
            <a:pPr marL="0" indent="0" lvl="0">
              <a:lnSpc>
                <a:spcPts val="9000"/>
              </a:lnSpc>
            </a:pPr>
            <a:r>
              <a:rPr lang="en-US" sz="7500">
                <a:solidFill>
                  <a:srgbClr val="000000"/>
                </a:solidFill>
                <a:latin typeface="Canva Sans"/>
              </a:rPr>
              <a:t>BLOCK DIAGRAM </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628038">
            <a:off x="12564793" y="-1386196"/>
            <a:ext cx="2729333" cy="13687572"/>
          </a:xfrm>
          <a:prstGeom prst="rect">
            <a:avLst/>
          </a:prstGeom>
          <a:solidFill>
            <a:srgbClr val="000000"/>
          </a:solidFill>
        </p:spPr>
      </p:sp>
      <p:sp>
        <p:nvSpPr>
          <p:cNvPr name="Freeform 3" id="3"/>
          <p:cNvSpPr/>
          <p:nvPr/>
        </p:nvSpPr>
        <p:spPr>
          <a:xfrm flipH="false" flipV="false" rot="0">
            <a:off x="10599620" y="1817471"/>
            <a:ext cx="3329840" cy="7003524"/>
          </a:xfrm>
          <a:custGeom>
            <a:avLst/>
            <a:gdLst/>
            <a:ahLst/>
            <a:cxnLst/>
            <a:rect r="r" b="b" t="t" l="l"/>
            <a:pathLst>
              <a:path h="7003524" w="3329840">
                <a:moveTo>
                  <a:pt x="0" y="0"/>
                </a:moveTo>
                <a:lnTo>
                  <a:pt x="3329840" y="0"/>
                </a:lnTo>
                <a:lnTo>
                  <a:pt x="3329840" y="7003524"/>
                </a:lnTo>
                <a:lnTo>
                  <a:pt x="0" y="7003524"/>
                </a:lnTo>
                <a:lnTo>
                  <a:pt x="0" y="0"/>
                </a:lnTo>
                <a:close/>
              </a:path>
            </a:pathLst>
          </a:custGeom>
          <a:blipFill>
            <a:blip r:embed="rId2"/>
            <a:stretch>
              <a:fillRect l="-54684" t="0" r="-55641" b="0"/>
            </a:stretch>
          </a:blipFill>
        </p:spPr>
      </p:sp>
      <p:sp>
        <p:nvSpPr>
          <p:cNvPr name="Freeform 4" id="4"/>
          <p:cNvSpPr/>
          <p:nvPr/>
        </p:nvSpPr>
        <p:spPr>
          <a:xfrm flipH="false" flipV="false" rot="0">
            <a:off x="13929460" y="1817471"/>
            <a:ext cx="3329840" cy="7003524"/>
          </a:xfrm>
          <a:custGeom>
            <a:avLst/>
            <a:gdLst/>
            <a:ahLst/>
            <a:cxnLst/>
            <a:rect r="r" b="b" t="t" l="l"/>
            <a:pathLst>
              <a:path h="7003524" w="3329840">
                <a:moveTo>
                  <a:pt x="0" y="0"/>
                </a:moveTo>
                <a:lnTo>
                  <a:pt x="3329840" y="0"/>
                </a:lnTo>
                <a:lnTo>
                  <a:pt x="3329840" y="7003524"/>
                </a:lnTo>
                <a:lnTo>
                  <a:pt x="0" y="7003524"/>
                </a:lnTo>
                <a:lnTo>
                  <a:pt x="0" y="0"/>
                </a:lnTo>
                <a:close/>
              </a:path>
            </a:pathLst>
          </a:custGeom>
          <a:blipFill>
            <a:blip r:embed="rId3"/>
            <a:stretch>
              <a:fillRect l="-50478" t="0" r="-59847" b="0"/>
            </a:stretch>
          </a:blipFill>
        </p:spPr>
      </p:sp>
      <p:grpSp>
        <p:nvGrpSpPr>
          <p:cNvPr name="Group 5" id="5"/>
          <p:cNvGrpSpPr/>
          <p:nvPr/>
        </p:nvGrpSpPr>
        <p:grpSpPr>
          <a:xfrm rot="0">
            <a:off x="1028700" y="3871192"/>
            <a:ext cx="8080263" cy="2896083"/>
            <a:chOff x="0" y="0"/>
            <a:chExt cx="10773685" cy="3861444"/>
          </a:xfrm>
        </p:grpSpPr>
        <p:sp>
          <p:nvSpPr>
            <p:cNvPr name="TextBox 6" id="6"/>
            <p:cNvSpPr txBox="true"/>
            <p:nvPr/>
          </p:nvSpPr>
          <p:spPr>
            <a:xfrm rot="0">
              <a:off x="915" y="-66675"/>
              <a:ext cx="10772769" cy="1320165"/>
            </a:xfrm>
            <a:prstGeom prst="rect">
              <a:avLst/>
            </a:prstGeom>
          </p:spPr>
          <p:txBody>
            <a:bodyPr anchor="t" rtlCol="false" tIns="0" lIns="0" bIns="0" rIns="0">
              <a:spAutoFit/>
            </a:bodyPr>
            <a:lstStyle/>
            <a:p>
              <a:pPr algn="l" marL="0" indent="0" lvl="0">
                <a:lnSpc>
                  <a:spcPts val="8092"/>
                </a:lnSpc>
              </a:pPr>
              <a:r>
                <a:rPr lang="en-US" sz="6225">
                  <a:solidFill>
                    <a:srgbClr val="000000"/>
                  </a:solidFill>
                  <a:latin typeface="Roboto Bold"/>
                </a:rPr>
                <a:t>Microcontrollers</a:t>
              </a:r>
            </a:p>
          </p:txBody>
        </p:sp>
        <p:sp>
          <p:nvSpPr>
            <p:cNvPr name="TextBox 7" id="7"/>
            <p:cNvSpPr txBox="true"/>
            <p:nvPr/>
          </p:nvSpPr>
          <p:spPr>
            <a:xfrm rot="0">
              <a:off x="0" y="3118494"/>
              <a:ext cx="10760010" cy="742950"/>
            </a:xfrm>
            <a:prstGeom prst="rect">
              <a:avLst/>
            </a:prstGeom>
          </p:spPr>
          <p:txBody>
            <a:bodyPr anchor="t" rtlCol="false" tIns="0" lIns="0" bIns="0" rIns="0">
              <a:spAutoFit/>
            </a:bodyPr>
            <a:lstStyle/>
            <a:p>
              <a:pPr marL="0" indent="0" lvl="0">
                <a:lnSpc>
                  <a:spcPts val="4800"/>
                </a:lnSpc>
              </a:pPr>
              <a:r>
                <a:rPr lang="en-US" sz="3000">
                  <a:solidFill>
                    <a:srgbClr val="000000"/>
                  </a:solidFill>
                  <a:latin typeface="Roboto Bold"/>
                </a:rPr>
                <a:t>ESP32</a:t>
              </a:r>
            </a:p>
          </p:txBody>
        </p:sp>
        <p:sp>
          <p:nvSpPr>
            <p:cNvPr name="TextBox 8" id="8"/>
            <p:cNvSpPr txBox="true"/>
            <p:nvPr/>
          </p:nvSpPr>
          <p:spPr>
            <a:xfrm rot="0">
              <a:off x="915" y="1714553"/>
              <a:ext cx="10759095" cy="792692"/>
            </a:xfrm>
            <a:prstGeom prst="rect">
              <a:avLst/>
            </a:prstGeom>
          </p:spPr>
          <p:txBody>
            <a:bodyPr anchor="t" rtlCol="false" tIns="0" lIns="0" bIns="0" rIns="0">
              <a:spAutoFit/>
            </a:bodyPr>
            <a:lstStyle/>
            <a:p>
              <a:pPr algn="l" marL="0" indent="0" lvl="0">
                <a:lnSpc>
                  <a:spcPts val="4900"/>
                </a:lnSpc>
              </a:pPr>
              <a:r>
                <a:rPr lang="en-US" sz="3500">
                  <a:solidFill>
                    <a:srgbClr val="000000"/>
                  </a:solidFill>
                  <a:latin typeface="Roboto Bold"/>
                </a:rPr>
                <a:t>Arduino Mega 2560</a:t>
              </a:r>
            </a:p>
          </p:txBody>
        </p:sp>
      </p:gr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1403623" y="3289452"/>
            <a:ext cx="412670" cy="412670"/>
            <a:chOff x="0" y="0"/>
            <a:chExt cx="550226" cy="550226"/>
          </a:xfrm>
        </p:grpSpPr>
        <p:grpSp>
          <p:nvGrpSpPr>
            <p:cNvPr name="Group 3" id="3"/>
            <p:cNvGrpSpPr/>
            <p:nvPr/>
          </p:nvGrpSpPr>
          <p:grpSpPr>
            <a:xfrm rot="-10800000">
              <a:off x="0" y="0"/>
              <a:ext cx="550226" cy="550226"/>
              <a:chOff x="0" y="0"/>
              <a:chExt cx="6350000" cy="6350000"/>
            </a:xfrm>
          </p:grpSpPr>
          <p:sp>
            <p:nvSpPr>
              <p:cNvPr name="Freeform 4" id="4"/>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000000"/>
              </a:solidFill>
            </p:spPr>
          </p:sp>
        </p:grpSp>
        <p:grpSp>
          <p:nvGrpSpPr>
            <p:cNvPr name="Group 5" id="5"/>
            <p:cNvGrpSpPr/>
            <p:nvPr/>
          </p:nvGrpSpPr>
          <p:grpSpPr>
            <a:xfrm rot="-10800000">
              <a:off x="201961" y="201961"/>
              <a:ext cx="146304" cy="146304"/>
              <a:chOff x="0" y="0"/>
              <a:chExt cx="6350000" cy="6350000"/>
            </a:xfrm>
          </p:grpSpPr>
          <p:sp>
            <p:nvSpPr>
              <p:cNvPr name="Freeform 6" id="6"/>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FFFFFF"/>
              </a:solidFill>
            </p:spPr>
          </p:sp>
        </p:grpSp>
      </p:grpSp>
      <p:grpSp>
        <p:nvGrpSpPr>
          <p:cNvPr name="Group 7" id="7"/>
          <p:cNvGrpSpPr/>
          <p:nvPr/>
        </p:nvGrpSpPr>
        <p:grpSpPr>
          <a:xfrm rot="0">
            <a:off x="11403623" y="4396127"/>
            <a:ext cx="412670" cy="412670"/>
            <a:chOff x="0" y="0"/>
            <a:chExt cx="550226" cy="550226"/>
          </a:xfrm>
        </p:grpSpPr>
        <p:grpSp>
          <p:nvGrpSpPr>
            <p:cNvPr name="Group 8" id="8"/>
            <p:cNvGrpSpPr/>
            <p:nvPr/>
          </p:nvGrpSpPr>
          <p:grpSpPr>
            <a:xfrm rot="-10800000">
              <a:off x="0" y="0"/>
              <a:ext cx="550226" cy="550226"/>
              <a:chOff x="0" y="0"/>
              <a:chExt cx="6350000" cy="6350000"/>
            </a:xfrm>
          </p:grpSpPr>
          <p:sp>
            <p:nvSpPr>
              <p:cNvPr name="Freeform 9" id="9"/>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000000"/>
              </a:solidFill>
            </p:spPr>
          </p:sp>
        </p:grpSp>
        <p:grpSp>
          <p:nvGrpSpPr>
            <p:cNvPr name="Group 10" id="10"/>
            <p:cNvGrpSpPr/>
            <p:nvPr/>
          </p:nvGrpSpPr>
          <p:grpSpPr>
            <a:xfrm rot="-10800000">
              <a:off x="201961" y="201961"/>
              <a:ext cx="146304" cy="146304"/>
              <a:chOff x="0" y="0"/>
              <a:chExt cx="6350000" cy="6350000"/>
            </a:xfrm>
          </p:grpSpPr>
          <p:sp>
            <p:nvSpPr>
              <p:cNvPr name="Freeform 11" id="11"/>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FFFFFF"/>
              </a:solidFill>
            </p:spPr>
          </p:sp>
        </p:grpSp>
      </p:grpSp>
      <p:grpSp>
        <p:nvGrpSpPr>
          <p:cNvPr name="Group 12" id="12"/>
          <p:cNvGrpSpPr/>
          <p:nvPr/>
        </p:nvGrpSpPr>
        <p:grpSpPr>
          <a:xfrm rot="0">
            <a:off x="11403623" y="5496258"/>
            <a:ext cx="412670" cy="412670"/>
            <a:chOff x="0" y="0"/>
            <a:chExt cx="550226" cy="550226"/>
          </a:xfrm>
        </p:grpSpPr>
        <p:grpSp>
          <p:nvGrpSpPr>
            <p:cNvPr name="Group 13" id="13"/>
            <p:cNvGrpSpPr/>
            <p:nvPr/>
          </p:nvGrpSpPr>
          <p:grpSpPr>
            <a:xfrm rot="-10800000">
              <a:off x="0" y="0"/>
              <a:ext cx="550226" cy="550226"/>
              <a:chOff x="0" y="0"/>
              <a:chExt cx="6350000" cy="6350000"/>
            </a:xfrm>
          </p:grpSpPr>
          <p:sp>
            <p:nvSpPr>
              <p:cNvPr name="Freeform 14" id="14"/>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000000"/>
              </a:solidFill>
            </p:spPr>
          </p:sp>
        </p:grpSp>
        <p:grpSp>
          <p:nvGrpSpPr>
            <p:cNvPr name="Group 15" id="15"/>
            <p:cNvGrpSpPr/>
            <p:nvPr/>
          </p:nvGrpSpPr>
          <p:grpSpPr>
            <a:xfrm rot="-10800000">
              <a:off x="201961" y="201961"/>
              <a:ext cx="146304" cy="146304"/>
              <a:chOff x="0" y="0"/>
              <a:chExt cx="6350000" cy="6350000"/>
            </a:xfrm>
          </p:grpSpPr>
          <p:sp>
            <p:nvSpPr>
              <p:cNvPr name="Freeform 16" id="16"/>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FFFFFF"/>
              </a:solidFill>
            </p:spPr>
          </p:sp>
        </p:grpSp>
      </p:grpSp>
      <p:grpSp>
        <p:nvGrpSpPr>
          <p:cNvPr name="Group 17" id="17"/>
          <p:cNvGrpSpPr/>
          <p:nvPr/>
        </p:nvGrpSpPr>
        <p:grpSpPr>
          <a:xfrm rot="0">
            <a:off x="11403623" y="6590634"/>
            <a:ext cx="412670" cy="412670"/>
            <a:chOff x="0" y="0"/>
            <a:chExt cx="550226" cy="550226"/>
          </a:xfrm>
        </p:grpSpPr>
        <p:grpSp>
          <p:nvGrpSpPr>
            <p:cNvPr name="Group 18" id="18"/>
            <p:cNvGrpSpPr/>
            <p:nvPr/>
          </p:nvGrpSpPr>
          <p:grpSpPr>
            <a:xfrm rot="-10800000">
              <a:off x="0" y="0"/>
              <a:ext cx="550226" cy="550226"/>
              <a:chOff x="0" y="0"/>
              <a:chExt cx="6350000" cy="6350000"/>
            </a:xfrm>
          </p:grpSpPr>
          <p:sp>
            <p:nvSpPr>
              <p:cNvPr name="Freeform 19" id="19"/>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000000"/>
              </a:solidFill>
            </p:spPr>
          </p:sp>
        </p:grpSp>
        <p:grpSp>
          <p:nvGrpSpPr>
            <p:cNvPr name="Group 20" id="20"/>
            <p:cNvGrpSpPr/>
            <p:nvPr/>
          </p:nvGrpSpPr>
          <p:grpSpPr>
            <a:xfrm rot="-10800000">
              <a:off x="201961" y="201961"/>
              <a:ext cx="146304" cy="146304"/>
              <a:chOff x="0" y="0"/>
              <a:chExt cx="6350000" cy="6350000"/>
            </a:xfrm>
          </p:grpSpPr>
          <p:sp>
            <p:nvSpPr>
              <p:cNvPr name="Freeform 21" id="21"/>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FFFFFF"/>
              </a:solidFill>
            </p:spPr>
          </p:sp>
        </p:grpSp>
      </p:grpSp>
      <p:sp>
        <p:nvSpPr>
          <p:cNvPr name="Freeform 22" id="22"/>
          <p:cNvSpPr/>
          <p:nvPr/>
        </p:nvSpPr>
        <p:spPr>
          <a:xfrm flipH="false" flipV="false" rot="0">
            <a:off x="0" y="0"/>
            <a:ext cx="4572000" cy="5143500"/>
          </a:xfrm>
          <a:custGeom>
            <a:avLst/>
            <a:gdLst/>
            <a:ahLst/>
            <a:cxnLst/>
            <a:rect r="r" b="b" t="t" l="l"/>
            <a:pathLst>
              <a:path h="5143500" w="4572000">
                <a:moveTo>
                  <a:pt x="0" y="0"/>
                </a:moveTo>
                <a:lnTo>
                  <a:pt x="4572000" y="0"/>
                </a:lnTo>
                <a:lnTo>
                  <a:pt x="4572000" y="5143500"/>
                </a:lnTo>
                <a:lnTo>
                  <a:pt x="0" y="5143500"/>
                </a:lnTo>
                <a:lnTo>
                  <a:pt x="0" y="0"/>
                </a:lnTo>
                <a:close/>
              </a:path>
            </a:pathLst>
          </a:custGeom>
          <a:blipFill>
            <a:blip r:embed="rId2"/>
            <a:stretch>
              <a:fillRect l="-5973" t="0" r="-6526" b="0"/>
            </a:stretch>
          </a:blipFill>
        </p:spPr>
      </p:sp>
      <p:sp>
        <p:nvSpPr>
          <p:cNvPr name="Freeform 23" id="23"/>
          <p:cNvSpPr/>
          <p:nvPr/>
        </p:nvSpPr>
        <p:spPr>
          <a:xfrm flipH="false" flipV="false" rot="0">
            <a:off x="4572000" y="0"/>
            <a:ext cx="4572000" cy="5143500"/>
          </a:xfrm>
          <a:custGeom>
            <a:avLst/>
            <a:gdLst/>
            <a:ahLst/>
            <a:cxnLst/>
            <a:rect r="r" b="b" t="t" l="l"/>
            <a:pathLst>
              <a:path h="5143500" w="4572000">
                <a:moveTo>
                  <a:pt x="0" y="0"/>
                </a:moveTo>
                <a:lnTo>
                  <a:pt x="4572000" y="0"/>
                </a:lnTo>
                <a:lnTo>
                  <a:pt x="4572000" y="5143500"/>
                </a:lnTo>
                <a:lnTo>
                  <a:pt x="0" y="5143500"/>
                </a:lnTo>
                <a:lnTo>
                  <a:pt x="0" y="0"/>
                </a:lnTo>
                <a:close/>
              </a:path>
            </a:pathLst>
          </a:custGeom>
          <a:blipFill>
            <a:blip r:embed="rId3"/>
            <a:stretch>
              <a:fillRect l="0" t="0" r="-67500" b="0"/>
            </a:stretch>
          </a:blipFill>
        </p:spPr>
      </p:sp>
      <p:sp>
        <p:nvSpPr>
          <p:cNvPr name="Freeform 24" id="24"/>
          <p:cNvSpPr/>
          <p:nvPr/>
        </p:nvSpPr>
        <p:spPr>
          <a:xfrm flipH="false" flipV="false" rot="0">
            <a:off x="0" y="5143500"/>
            <a:ext cx="4572000" cy="5143500"/>
          </a:xfrm>
          <a:custGeom>
            <a:avLst/>
            <a:gdLst/>
            <a:ahLst/>
            <a:cxnLst/>
            <a:rect r="r" b="b" t="t" l="l"/>
            <a:pathLst>
              <a:path h="5143500" w="4572000">
                <a:moveTo>
                  <a:pt x="0" y="0"/>
                </a:moveTo>
                <a:lnTo>
                  <a:pt x="4572000" y="0"/>
                </a:lnTo>
                <a:lnTo>
                  <a:pt x="4572000" y="5143500"/>
                </a:lnTo>
                <a:lnTo>
                  <a:pt x="0" y="5143500"/>
                </a:lnTo>
                <a:lnTo>
                  <a:pt x="0" y="0"/>
                </a:lnTo>
                <a:close/>
              </a:path>
            </a:pathLst>
          </a:custGeom>
          <a:blipFill>
            <a:blip r:embed="rId4"/>
            <a:stretch>
              <a:fillRect l="-35526" t="0" r="-33223" b="0"/>
            </a:stretch>
          </a:blipFill>
        </p:spPr>
      </p:sp>
      <p:sp>
        <p:nvSpPr>
          <p:cNvPr name="Freeform 25" id="25"/>
          <p:cNvSpPr/>
          <p:nvPr/>
        </p:nvSpPr>
        <p:spPr>
          <a:xfrm flipH="false" flipV="false" rot="0">
            <a:off x="4572000" y="5143500"/>
            <a:ext cx="4572000" cy="5143500"/>
          </a:xfrm>
          <a:custGeom>
            <a:avLst/>
            <a:gdLst/>
            <a:ahLst/>
            <a:cxnLst/>
            <a:rect r="r" b="b" t="t" l="l"/>
            <a:pathLst>
              <a:path h="5143500" w="4572000">
                <a:moveTo>
                  <a:pt x="0" y="0"/>
                </a:moveTo>
                <a:lnTo>
                  <a:pt x="4572000" y="0"/>
                </a:lnTo>
                <a:lnTo>
                  <a:pt x="4572000" y="5143500"/>
                </a:lnTo>
                <a:lnTo>
                  <a:pt x="0" y="5143500"/>
                </a:lnTo>
                <a:lnTo>
                  <a:pt x="0" y="0"/>
                </a:lnTo>
                <a:close/>
              </a:path>
            </a:pathLst>
          </a:custGeom>
          <a:blipFill>
            <a:blip r:embed="rId5"/>
            <a:stretch>
              <a:fillRect l="-54000" t="0" r="-60500" b="0"/>
            </a:stretch>
          </a:blipFill>
        </p:spPr>
      </p:sp>
      <p:sp>
        <p:nvSpPr>
          <p:cNvPr name="TextBox 26" id="26"/>
          <p:cNvSpPr txBox="true"/>
          <p:nvPr/>
        </p:nvSpPr>
        <p:spPr>
          <a:xfrm rot="0">
            <a:off x="10704651" y="114412"/>
            <a:ext cx="7060223" cy="2493010"/>
          </a:xfrm>
          <a:prstGeom prst="rect">
            <a:avLst/>
          </a:prstGeom>
        </p:spPr>
        <p:txBody>
          <a:bodyPr anchor="t" rtlCol="false" tIns="0" lIns="0" bIns="0" rIns="0">
            <a:spAutoFit/>
          </a:bodyPr>
          <a:lstStyle/>
          <a:p>
            <a:pPr marL="0" indent="0" lvl="0">
              <a:lnSpc>
                <a:spcPts val="9679"/>
              </a:lnSpc>
            </a:pPr>
            <a:r>
              <a:rPr lang="en-US" sz="8799">
                <a:solidFill>
                  <a:srgbClr val="000000"/>
                </a:solidFill>
                <a:latin typeface="Roboto Bold"/>
              </a:rPr>
              <a:t>Other components</a:t>
            </a:r>
          </a:p>
        </p:txBody>
      </p:sp>
      <p:sp>
        <p:nvSpPr>
          <p:cNvPr name="TextBox 27" id="27"/>
          <p:cNvSpPr txBox="true"/>
          <p:nvPr/>
        </p:nvSpPr>
        <p:spPr>
          <a:xfrm rot="0">
            <a:off x="12668855" y="3236072"/>
            <a:ext cx="3596177" cy="382270"/>
          </a:xfrm>
          <a:prstGeom prst="rect">
            <a:avLst/>
          </a:prstGeom>
        </p:spPr>
        <p:txBody>
          <a:bodyPr anchor="t" rtlCol="false" tIns="0" lIns="0" bIns="0" rIns="0">
            <a:spAutoFit/>
          </a:bodyPr>
          <a:lstStyle/>
          <a:p>
            <a:pPr marL="0" indent="0" lvl="0">
              <a:lnSpc>
                <a:spcPts val="3079"/>
              </a:lnSpc>
            </a:pPr>
            <a:r>
              <a:rPr lang="en-US" sz="2199">
                <a:solidFill>
                  <a:srgbClr val="000000"/>
                </a:solidFill>
                <a:latin typeface="Roboto Bold"/>
              </a:rPr>
              <a:t>Stepper Motor</a:t>
            </a:r>
          </a:p>
        </p:txBody>
      </p:sp>
      <p:sp>
        <p:nvSpPr>
          <p:cNvPr name="TextBox 28" id="28"/>
          <p:cNvSpPr txBox="true"/>
          <p:nvPr/>
        </p:nvSpPr>
        <p:spPr>
          <a:xfrm rot="0">
            <a:off x="12668855" y="4342747"/>
            <a:ext cx="3596177" cy="382270"/>
          </a:xfrm>
          <a:prstGeom prst="rect">
            <a:avLst/>
          </a:prstGeom>
        </p:spPr>
        <p:txBody>
          <a:bodyPr anchor="t" rtlCol="false" tIns="0" lIns="0" bIns="0" rIns="0">
            <a:spAutoFit/>
          </a:bodyPr>
          <a:lstStyle/>
          <a:p>
            <a:pPr marL="0" indent="0" lvl="0">
              <a:lnSpc>
                <a:spcPts val="3079"/>
              </a:lnSpc>
            </a:pPr>
            <a:r>
              <a:rPr lang="en-US" sz="2199">
                <a:solidFill>
                  <a:srgbClr val="000000"/>
                </a:solidFill>
                <a:latin typeface="Roboto Bold"/>
              </a:rPr>
              <a:t>Driver A4988</a:t>
            </a:r>
          </a:p>
        </p:txBody>
      </p:sp>
      <p:sp>
        <p:nvSpPr>
          <p:cNvPr name="TextBox 29" id="29"/>
          <p:cNvSpPr txBox="true"/>
          <p:nvPr/>
        </p:nvSpPr>
        <p:spPr>
          <a:xfrm rot="0">
            <a:off x="12668855" y="5442878"/>
            <a:ext cx="3596177" cy="382270"/>
          </a:xfrm>
          <a:prstGeom prst="rect">
            <a:avLst/>
          </a:prstGeom>
        </p:spPr>
        <p:txBody>
          <a:bodyPr anchor="t" rtlCol="false" tIns="0" lIns="0" bIns="0" rIns="0">
            <a:spAutoFit/>
          </a:bodyPr>
          <a:lstStyle/>
          <a:p>
            <a:pPr marL="0" indent="0" lvl="0">
              <a:lnSpc>
                <a:spcPts val="3079"/>
              </a:lnSpc>
            </a:pPr>
            <a:r>
              <a:rPr lang="en-US" sz="2199">
                <a:solidFill>
                  <a:srgbClr val="000000"/>
                </a:solidFill>
                <a:latin typeface="Roboto Bold"/>
              </a:rPr>
              <a:t>LCD Display (20x4)</a:t>
            </a:r>
          </a:p>
        </p:txBody>
      </p:sp>
      <p:sp>
        <p:nvSpPr>
          <p:cNvPr name="TextBox 30" id="30"/>
          <p:cNvSpPr txBox="true"/>
          <p:nvPr/>
        </p:nvSpPr>
        <p:spPr>
          <a:xfrm rot="0">
            <a:off x="12668855" y="6537254"/>
            <a:ext cx="3596177" cy="382270"/>
          </a:xfrm>
          <a:prstGeom prst="rect">
            <a:avLst/>
          </a:prstGeom>
        </p:spPr>
        <p:txBody>
          <a:bodyPr anchor="t" rtlCol="false" tIns="0" lIns="0" bIns="0" rIns="0">
            <a:spAutoFit/>
          </a:bodyPr>
          <a:lstStyle/>
          <a:p>
            <a:pPr marL="0" indent="0" lvl="0">
              <a:lnSpc>
                <a:spcPts val="3079"/>
              </a:lnSpc>
            </a:pPr>
            <a:r>
              <a:rPr lang="en-US" sz="2199">
                <a:solidFill>
                  <a:srgbClr val="000000"/>
                </a:solidFill>
                <a:latin typeface="Roboto Bold"/>
              </a:rPr>
              <a:t>RFID</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06562" y="6830582"/>
            <a:ext cx="3557230" cy="3183663"/>
          </a:xfrm>
          <a:custGeom>
            <a:avLst/>
            <a:gdLst/>
            <a:ahLst/>
            <a:cxnLst/>
            <a:rect r="r" b="b" t="t" l="l"/>
            <a:pathLst>
              <a:path h="3183663" w="3557230">
                <a:moveTo>
                  <a:pt x="0" y="0"/>
                </a:moveTo>
                <a:lnTo>
                  <a:pt x="3557231" y="0"/>
                </a:lnTo>
                <a:lnTo>
                  <a:pt x="3557231" y="3183663"/>
                </a:lnTo>
                <a:lnTo>
                  <a:pt x="0" y="3183663"/>
                </a:lnTo>
                <a:lnTo>
                  <a:pt x="0" y="0"/>
                </a:lnTo>
                <a:close/>
              </a:path>
            </a:pathLst>
          </a:custGeom>
          <a:blipFill>
            <a:blip r:embed="rId2"/>
            <a:stretch>
              <a:fillRect l="0" t="-6145" r="0" b="-5588"/>
            </a:stretch>
          </a:blipFill>
        </p:spPr>
      </p:sp>
      <p:sp>
        <p:nvSpPr>
          <p:cNvPr name="Freeform 3" id="3"/>
          <p:cNvSpPr/>
          <p:nvPr/>
        </p:nvSpPr>
        <p:spPr>
          <a:xfrm flipH="false" flipV="false" rot="0">
            <a:off x="3959043" y="6830582"/>
            <a:ext cx="3557230" cy="3183663"/>
          </a:xfrm>
          <a:custGeom>
            <a:avLst/>
            <a:gdLst/>
            <a:ahLst/>
            <a:cxnLst/>
            <a:rect r="r" b="b" t="t" l="l"/>
            <a:pathLst>
              <a:path h="3183663" w="3557230">
                <a:moveTo>
                  <a:pt x="0" y="0"/>
                </a:moveTo>
                <a:lnTo>
                  <a:pt x="3557230" y="0"/>
                </a:lnTo>
                <a:lnTo>
                  <a:pt x="3557230" y="3183663"/>
                </a:lnTo>
                <a:lnTo>
                  <a:pt x="0" y="3183663"/>
                </a:lnTo>
                <a:lnTo>
                  <a:pt x="0" y="0"/>
                </a:lnTo>
                <a:close/>
              </a:path>
            </a:pathLst>
          </a:custGeom>
          <a:blipFill>
            <a:blip r:embed="rId3"/>
            <a:stretch>
              <a:fillRect l="0" t="-9944" r="0" b="-7053"/>
            </a:stretch>
          </a:blipFill>
        </p:spPr>
      </p:sp>
      <p:sp>
        <p:nvSpPr>
          <p:cNvPr name="Freeform 4" id="4"/>
          <p:cNvSpPr/>
          <p:nvPr/>
        </p:nvSpPr>
        <p:spPr>
          <a:xfrm flipH="false" flipV="false" rot="0">
            <a:off x="7611523" y="272755"/>
            <a:ext cx="3557230" cy="3183663"/>
          </a:xfrm>
          <a:custGeom>
            <a:avLst/>
            <a:gdLst/>
            <a:ahLst/>
            <a:cxnLst/>
            <a:rect r="r" b="b" t="t" l="l"/>
            <a:pathLst>
              <a:path h="3183663" w="3557230">
                <a:moveTo>
                  <a:pt x="0" y="0"/>
                </a:moveTo>
                <a:lnTo>
                  <a:pt x="3557231" y="0"/>
                </a:lnTo>
                <a:lnTo>
                  <a:pt x="3557231" y="3183663"/>
                </a:lnTo>
                <a:lnTo>
                  <a:pt x="0" y="3183663"/>
                </a:lnTo>
                <a:lnTo>
                  <a:pt x="0" y="0"/>
                </a:lnTo>
                <a:close/>
              </a:path>
            </a:pathLst>
          </a:custGeom>
          <a:blipFill>
            <a:blip r:embed="rId4"/>
            <a:stretch>
              <a:fillRect l="0" t="-3352" r="0" b="-8381"/>
            </a:stretch>
          </a:blipFill>
        </p:spPr>
      </p:sp>
      <p:sp>
        <p:nvSpPr>
          <p:cNvPr name="Freeform 5" id="5"/>
          <p:cNvSpPr/>
          <p:nvPr/>
        </p:nvSpPr>
        <p:spPr>
          <a:xfrm flipH="false" flipV="false" rot="0">
            <a:off x="7611523" y="3551668"/>
            <a:ext cx="3557230" cy="6462577"/>
          </a:xfrm>
          <a:custGeom>
            <a:avLst/>
            <a:gdLst/>
            <a:ahLst/>
            <a:cxnLst/>
            <a:rect r="r" b="b" t="t" l="l"/>
            <a:pathLst>
              <a:path h="6462577" w="3557230">
                <a:moveTo>
                  <a:pt x="0" y="0"/>
                </a:moveTo>
                <a:lnTo>
                  <a:pt x="3557231" y="0"/>
                </a:lnTo>
                <a:lnTo>
                  <a:pt x="3557231" y="6462577"/>
                </a:lnTo>
                <a:lnTo>
                  <a:pt x="0" y="6462577"/>
                </a:lnTo>
                <a:lnTo>
                  <a:pt x="0" y="0"/>
                </a:lnTo>
                <a:close/>
              </a:path>
            </a:pathLst>
          </a:custGeom>
          <a:blipFill>
            <a:blip r:embed="rId5"/>
            <a:stretch>
              <a:fillRect l="-21800" t="0" r="-59873" b="0"/>
            </a:stretch>
          </a:blipFill>
        </p:spPr>
      </p:sp>
      <p:sp>
        <p:nvSpPr>
          <p:cNvPr name="Freeform 6" id="6"/>
          <p:cNvSpPr/>
          <p:nvPr/>
        </p:nvSpPr>
        <p:spPr>
          <a:xfrm flipH="false" flipV="false" rot="0">
            <a:off x="306562" y="272755"/>
            <a:ext cx="7209711" cy="6462577"/>
          </a:xfrm>
          <a:custGeom>
            <a:avLst/>
            <a:gdLst/>
            <a:ahLst/>
            <a:cxnLst/>
            <a:rect r="r" b="b" t="t" l="l"/>
            <a:pathLst>
              <a:path h="6462577" w="7209711">
                <a:moveTo>
                  <a:pt x="0" y="0"/>
                </a:moveTo>
                <a:lnTo>
                  <a:pt x="7209711" y="0"/>
                </a:lnTo>
                <a:lnTo>
                  <a:pt x="7209711" y="6462577"/>
                </a:lnTo>
                <a:lnTo>
                  <a:pt x="0" y="6462577"/>
                </a:lnTo>
                <a:lnTo>
                  <a:pt x="0" y="0"/>
                </a:lnTo>
                <a:close/>
              </a:path>
            </a:pathLst>
          </a:custGeom>
          <a:blipFill>
            <a:blip r:embed="rId6"/>
            <a:stretch>
              <a:fillRect l="0" t="-7251" r="0" b="-4309"/>
            </a:stretch>
          </a:blipFill>
        </p:spPr>
      </p:sp>
      <p:sp>
        <p:nvSpPr>
          <p:cNvPr name="TextBox 7" id="7"/>
          <p:cNvSpPr txBox="true"/>
          <p:nvPr/>
        </p:nvSpPr>
        <p:spPr>
          <a:xfrm rot="0">
            <a:off x="11453724" y="7401918"/>
            <a:ext cx="6185904" cy="2257425"/>
          </a:xfrm>
          <a:prstGeom prst="rect">
            <a:avLst/>
          </a:prstGeom>
        </p:spPr>
        <p:txBody>
          <a:bodyPr anchor="t" rtlCol="false" tIns="0" lIns="0" bIns="0" rIns="0">
            <a:spAutoFit/>
          </a:bodyPr>
          <a:lstStyle/>
          <a:p>
            <a:pPr algn="r" marL="0" indent="0" lvl="0">
              <a:lnSpc>
                <a:spcPts val="8910"/>
              </a:lnSpc>
            </a:pPr>
            <a:r>
              <a:rPr lang="en-US" sz="7425">
                <a:solidFill>
                  <a:srgbClr val="000000"/>
                </a:solidFill>
                <a:latin typeface="Roboto Bold"/>
              </a:rPr>
              <a:t>Other components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DAFtS04aDyM</dc:identifier>
  <dcterms:modified xsi:type="dcterms:W3CDTF">2011-08-01T06:04:30Z</dcterms:modified>
  <cp:revision>1</cp:revision>
  <dc:title>Smart Secure Student Depot</dc:title>
</cp:coreProperties>
</file>