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6" r:id="rId9"/>
    <p:sldId id="287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92" r:id="rId22"/>
    <p:sldId id="275" r:id="rId23"/>
    <p:sldId id="276" r:id="rId24"/>
    <p:sldId id="289" r:id="rId25"/>
    <p:sldId id="277" r:id="rId26"/>
    <p:sldId id="290" r:id="rId27"/>
    <p:sldId id="291" r:id="rId28"/>
    <p:sldId id="279" r:id="rId29"/>
    <p:sldId id="280" r:id="rId30"/>
    <p:sldId id="281" r:id="rId31"/>
    <p:sldId id="282" r:id="rId32"/>
    <p:sldId id="278" r:id="rId33"/>
    <p:sldId id="284" r:id="rId34"/>
    <p:sldId id="285" r:id="rId35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2DE"/>
    <a:srgbClr val="E5F7F0"/>
    <a:srgbClr val="A6E2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70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25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B1ACE-0DBE-0B3A-7629-37A9A5B8A2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4E682A-F6BF-0971-07CB-3CD56B4B49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04BAAD-AB1C-76CD-D7E2-207479DC80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C45D23-212F-A1B2-99DB-FBE3442CCD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96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D0ECD7-B931-C281-60D7-34B2C1131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A09074-EDFD-ABDD-5DEA-B1F0151496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6CB40A-22C2-74D6-6C1B-BC80123951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E54B3D-4DC9-403C-6E8C-4FD10CF163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4866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7F9166-5AD5-4B6F-FD37-78D57655C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8D4BC1-EAE0-BEE8-14C6-DF459B8D5B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2650C7-6CB7-8398-C28B-681321AC4C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A88532-552C-5068-C9C0-BF8D268656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226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1AF637-6E63-72C0-693C-10562A958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D5229A-6A1A-38C5-35DE-E07A601592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6A91E8-CA7B-7A5B-36E7-D9FF1E2D24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FF1609-E6DD-4009-0D84-A880016CF0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6332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صورة 16" descr="صورة تحتوي على في الخارج, سماء, أسود وأبيض, بناء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283640BF-C032-96CD-8C17-ADDEEFAB445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0" y="0"/>
            <a:ext cx="9144000" cy="5157970"/>
          </a:xfrm>
          <a:prstGeom prst="rect">
            <a:avLst/>
          </a:prstGeom>
          <a:effectLst>
            <a:glow rad="63500">
              <a:srgbClr val="CCE2DE">
                <a:alpha val="40000"/>
              </a:srgbClr>
            </a:glow>
          </a:effectLst>
        </p:spPr>
      </p:pic>
      <p:pic>
        <p:nvPicPr>
          <p:cNvPr id="14" name="صورة 13" descr="صورة تحتوي على شعار, رمز, طائر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ACA4A575-569C-3BFA-B4A0-7736562537E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07145" y="56325"/>
            <a:ext cx="1797703" cy="1797703"/>
          </a:xfrm>
          <a:prstGeom prst="rect">
            <a:avLst/>
          </a:prstGeom>
        </p:spPr>
      </p:pic>
      <p:sp>
        <p:nvSpPr>
          <p:cNvPr id="2" name="Text 0"/>
          <p:cNvSpPr/>
          <p:nvPr/>
        </p:nvSpPr>
        <p:spPr>
          <a:xfrm>
            <a:off x="496186" y="486220"/>
            <a:ext cx="8151628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400" b="1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  An-Najah National University     </a:t>
            </a:r>
            <a:endParaRPr lang="en-US" sz="1400" dirty="0"/>
          </a:p>
        </p:txBody>
      </p:sp>
      <p:sp>
        <p:nvSpPr>
          <p:cNvPr id="3" name="Text 1"/>
          <p:cNvSpPr/>
          <p:nvPr/>
        </p:nvSpPr>
        <p:spPr>
          <a:xfrm>
            <a:off x="496186" y="1047753"/>
            <a:ext cx="8151628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105" b="1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 Faculty of Engineering &amp; Information Technology</a:t>
            </a:r>
            <a:endParaRPr lang="en-US" sz="1105" dirty="0"/>
          </a:p>
        </p:txBody>
      </p:sp>
      <p:sp>
        <p:nvSpPr>
          <p:cNvPr id="4" name="Text 2"/>
          <p:cNvSpPr/>
          <p:nvPr/>
        </p:nvSpPr>
        <p:spPr>
          <a:xfrm>
            <a:off x="496186" y="1425017"/>
            <a:ext cx="8151628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105" b="1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Civil Engineering Department</a:t>
            </a:r>
            <a:endParaRPr lang="en-US" sz="1105" dirty="0"/>
          </a:p>
        </p:txBody>
      </p:sp>
      <p:sp>
        <p:nvSpPr>
          <p:cNvPr id="5" name="Text 3"/>
          <p:cNvSpPr/>
          <p:nvPr/>
        </p:nvSpPr>
        <p:spPr>
          <a:xfrm>
            <a:off x="496186" y="2054544"/>
            <a:ext cx="8151628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105" b="1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Graduation Project 2</a:t>
            </a:r>
            <a:endParaRPr lang="en-US" sz="1105" dirty="0"/>
          </a:p>
        </p:txBody>
      </p:sp>
      <p:sp>
        <p:nvSpPr>
          <p:cNvPr id="6" name="Text 4"/>
          <p:cNvSpPr/>
          <p:nvPr/>
        </p:nvSpPr>
        <p:spPr>
          <a:xfrm>
            <a:off x="496186" y="2739912"/>
            <a:ext cx="8151628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105" b="1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Quantity Surveying and Cost Estimate of The Al-Hudhud Vocational School in Nablus</a:t>
            </a:r>
            <a:endParaRPr lang="en-US" sz="1105" dirty="0"/>
          </a:p>
        </p:txBody>
      </p:sp>
      <p:sp>
        <p:nvSpPr>
          <p:cNvPr id="7" name="Text 5"/>
          <p:cNvSpPr/>
          <p:nvPr/>
        </p:nvSpPr>
        <p:spPr>
          <a:xfrm>
            <a:off x="496186" y="3289472"/>
            <a:ext cx="8151628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105" b="1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by</a:t>
            </a:r>
            <a:endParaRPr lang="en-US" sz="1105" dirty="0"/>
          </a:p>
        </p:txBody>
      </p:sp>
      <p:sp>
        <p:nvSpPr>
          <p:cNvPr id="8" name="Text 6"/>
          <p:cNvSpPr/>
          <p:nvPr/>
        </p:nvSpPr>
        <p:spPr>
          <a:xfrm>
            <a:off x="496186" y="3516275"/>
            <a:ext cx="8151628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105" b="1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Ahmad Salahat </a:t>
            </a:r>
            <a:endParaRPr lang="en-US" sz="1105" dirty="0"/>
          </a:p>
        </p:txBody>
      </p:sp>
      <p:sp>
        <p:nvSpPr>
          <p:cNvPr id="9" name="Text 7"/>
          <p:cNvSpPr/>
          <p:nvPr/>
        </p:nvSpPr>
        <p:spPr>
          <a:xfrm>
            <a:off x="496186" y="3791969"/>
            <a:ext cx="8151628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105" b="1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 Abdulrahman Khilfeh</a:t>
            </a:r>
            <a:endParaRPr lang="en-US" sz="1105" dirty="0"/>
          </a:p>
        </p:txBody>
      </p:sp>
      <p:sp>
        <p:nvSpPr>
          <p:cNvPr id="10" name="Text 8"/>
          <p:cNvSpPr/>
          <p:nvPr/>
        </p:nvSpPr>
        <p:spPr>
          <a:xfrm>
            <a:off x="496186" y="4028874"/>
            <a:ext cx="8151628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105" b="1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Motasem Awwad</a:t>
            </a:r>
            <a:endParaRPr lang="en-US" sz="1105" dirty="0"/>
          </a:p>
        </p:txBody>
      </p:sp>
      <p:sp>
        <p:nvSpPr>
          <p:cNvPr id="11" name="Text 9"/>
          <p:cNvSpPr/>
          <p:nvPr/>
        </p:nvSpPr>
        <p:spPr>
          <a:xfrm>
            <a:off x="496186" y="4288647"/>
            <a:ext cx="8151628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105" b="1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 Mohammad Mardawi</a:t>
            </a:r>
            <a:endParaRPr lang="en-US" sz="1105" dirty="0"/>
          </a:p>
        </p:txBody>
      </p:sp>
      <p:sp>
        <p:nvSpPr>
          <p:cNvPr id="12" name="Text 10"/>
          <p:cNvSpPr/>
          <p:nvPr/>
        </p:nvSpPr>
        <p:spPr>
          <a:xfrm>
            <a:off x="496186" y="4621348"/>
            <a:ext cx="8151628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105" b="1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Under Supervision of : Eng- Reema Nassar</a:t>
            </a:r>
            <a:endParaRPr lang="en-US" sz="1105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The Structural Model</a:t>
            </a:r>
            <a:endParaRPr lang="en-US" sz="2820" dirty="0"/>
          </a:p>
        </p:txBody>
      </p:sp>
      <p:sp>
        <p:nvSpPr>
          <p:cNvPr id="3" name="Text 1"/>
          <p:cNvSpPr/>
          <p:nvPr/>
        </p:nvSpPr>
        <p:spPr>
          <a:xfrm>
            <a:off x="496186" y="1045535"/>
            <a:ext cx="8151628" cy="26581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2115"/>
              </a:lnSpc>
              <a:buNone/>
            </a:pPr>
            <a:r>
              <a:rPr lang="en-US" sz="1692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The structural model illustrates the load-bearing concrete structure of the building.</a:t>
            </a:r>
            <a:endParaRPr lang="en-US" sz="1692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D93266F9-CFB9-7C56-553D-D78E84B9689E}"/>
              </a:ext>
            </a:extLst>
          </p:cNvPr>
          <p:cNvSpPr txBox="1"/>
          <p:nvPr/>
        </p:nvSpPr>
        <p:spPr>
          <a:xfrm>
            <a:off x="486297" y="1524001"/>
            <a:ext cx="4572000" cy="2762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600" b="1" dirty="0"/>
              <a:t>The structural model and layout included :</a:t>
            </a:r>
          </a:p>
          <a:p>
            <a:pPr marL="0" indent="0">
              <a:buNone/>
            </a:pPr>
            <a:endParaRPr lang="en-GB" sz="16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dirty="0"/>
              <a:t>Footings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dirty="0"/>
              <a:t>Columns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dirty="0"/>
              <a:t>Shear walls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dirty="0"/>
              <a:t>Beams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dirty="0"/>
              <a:t>Slab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dirty="0"/>
              <a:t>Stairs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D7107935-DAEF-8DD7-E1FC-1475A8347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2431" y="1312772"/>
            <a:ext cx="6119039" cy="318500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496186" y="3860825"/>
            <a:ext cx="4004930" cy="505047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 dirty="0"/>
          </a:p>
        </p:txBody>
      </p:sp>
      <p:sp>
        <p:nvSpPr>
          <p:cNvPr id="4" name="Text 2"/>
          <p:cNvSpPr/>
          <p:nvPr/>
        </p:nvSpPr>
        <p:spPr>
          <a:xfrm>
            <a:off x="637953" y="4002593"/>
            <a:ext cx="3721395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41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Footing</a:t>
            </a:r>
            <a:endParaRPr lang="en-US" sz="1410" dirty="0"/>
          </a:p>
        </p:txBody>
      </p:sp>
      <p:pic>
        <p:nvPicPr>
          <p:cNvPr id="7" name="صورة 6" descr="صورة تحتوي على لقطة شاشة, فن, التلون, التصميم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86E24642-3AFF-C390-8916-4DBE6448D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186" y="919395"/>
            <a:ext cx="3902883" cy="2504606"/>
          </a:xfrm>
          <a:prstGeom prst="rect">
            <a:avLst/>
          </a:prstGeom>
        </p:spPr>
      </p:pic>
      <p:graphicFrame>
        <p:nvGraphicFramePr>
          <p:cNvPr id="8" name="Table 3">
            <a:extLst>
              <a:ext uri="{FF2B5EF4-FFF2-40B4-BE49-F238E27FC236}">
                <a16:creationId xmlns:a16="http://schemas.microsoft.com/office/drawing/2014/main" id="{A918DBFF-EAED-2905-A9A1-AFBA3ACEE7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339986"/>
              </p:ext>
            </p:extLst>
          </p:nvPr>
        </p:nvGraphicFramePr>
        <p:xfrm>
          <a:off x="4886698" y="846144"/>
          <a:ext cx="3761115" cy="3535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4958">
                  <a:extLst>
                    <a:ext uri="{9D8B030D-6E8A-4147-A177-3AD203B41FA5}">
                      <a16:colId xmlns:a16="http://schemas.microsoft.com/office/drawing/2014/main" val="1983950502"/>
                    </a:ext>
                  </a:extLst>
                </a:gridCol>
                <a:gridCol w="1135022">
                  <a:extLst>
                    <a:ext uri="{9D8B030D-6E8A-4147-A177-3AD203B41FA5}">
                      <a16:colId xmlns:a16="http://schemas.microsoft.com/office/drawing/2014/main" val="3289323104"/>
                    </a:ext>
                  </a:extLst>
                </a:gridCol>
                <a:gridCol w="1261135">
                  <a:extLst>
                    <a:ext uri="{9D8B030D-6E8A-4147-A177-3AD203B41FA5}">
                      <a16:colId xmlns:a16="http://schemas.microsoft.com/office/drawing/2014/main" val="3671396716"/>
                    </a:ext>
                  </a:extLst>
                </a:gridCol>
              </a:tblGrid>
              <a:tr h="67385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Number of Footing 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Volume (m3)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Rienforced (Kg)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7303411"/>
                  </a:ext>
                </a:extLst>
              </a:tr>
              <a:tr h="51606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SFW1 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19.98 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1571.76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4045118"/>
                  </a:ext>
                </a:extLst>
              </a:tr>
              <a:tr h="619856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SFW2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15.47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2021.05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422627"/>
                  </a:ext>
                </a:extLst>
              </a:tr>
              <a:tr h="431501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CF1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7.91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1276.31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322109"/>
                  </a:ext>
                </a:extLst>
              </a:tr>
              <a:tr h="431501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F1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143.74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15100.60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147682"/>
                  </a:ext>
                </a:extLst>
              </a:tr>
              <a:tr h="431501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F2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537.95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337799"/>
                  </a:ext>
                </a:extLst>
              </a:tr>
              <a:tr h="431501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Total 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191.1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20507.67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8002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496186" y="3860825"/>
            <a:ext cx="4004930" cy="505047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3" name="Shape 1"/>
          <p:cNvSpPr/>
          <p:nvPr/>
        </p:nvSpPr>
        <p:spPr>
          <a:xfrm>
            <a:off x="4642884" y="3860825"/>
            <a:ext cx="4004930" cy="505047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4" name="Text 2"/>
          <p:cNvSpPr/>
          <p:nvPr/>
        </p:nvSpPr>
        <p:spPr>
          <a:xfrm>
            <a:off x="637953" y="4002593"/>
            <a:ext cx="3721395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41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Columns</a:t>
            </a:r>
            <a:endParaRPr lang="en-US" sz="1410" dirty="0"/>
          </a:p>
        </p:txBody>
      </p:sp>
      <p:sp>
        <p:nvSpPr>
          <p:cNvPr id="5" name="Text 3"/>
          <p:cNvSpPr/>
          <p:nvPr/>
        </p:nvSpPr>
        <p:spPr>
          <a:xfrm>
            <a:off x="4784651" y="4002593"/>
            <a:ext cx="3721395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41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Walls</a:t>
            </a:r>
            <a:endParaRPr lang="en-US" sz="1410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72F64AEE-E5E8-4B69-4FB7-003485FCCF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185" y="801900"/>
            <a:ext cx="4025956" cy="2412111"/>
          </a:xfrm>
          <a:prstGeom prst="rect">
            <a:avLst/>
          </a:prstGeom>
        </p:spPr>
      </p:pic>
      <p:pic>
        <p:nvPicPr>
          <p:cNvPr id="9" name="صورة 8" descr="صورة تحتوي على لقطة شاشة, خط">
            <a:extLst>
              <a:ext uri="{FF2B5EF4-FFF2-40B4-BE49-F238E27FC236}">
                <a16:creationId xmlns:a16="http://schemas.microsoft.com/office/drawing/2014/main" id="{D2D8AA1D-B0E3-0AA6-D618-BF650DC7E1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4651" y="1048456"/>
            <a:ext cx="3394220" cy="182765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267948" y="3165285"/>
            <a:ext cx="2595131" cy="505047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3" name="Shape 1"/>
          <p:cNvSpPr/>
          <p:nvPr/>
        </p:nvSpPr>
        <p:spPr>
          <a:xfrm>
            <a:off x="6031163" y="3142771"/>
            <a:ext cx="2671254" cy="527561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4" name="Text 2"/>
          <p:cNvSpPr/>
          <p:nvPr/>
        </p:nvSpPr>
        <p:spPr>
          <a:xfrm>
            <a:off x="409715" y="3307053"/>
            <a:ext cx="2411405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41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Beams</a:t>
            </a:r>
            <a:endParaRPr lang="en-US" sz="1410" dirty="0"/>
          </a:p>
        </p:txBody>
      </p:sp>
      <p:sp>
        <p:nvSpPr>
          <p:cNvPr id="5" name="Text 3"/>
          <p:cNvSpPr/>
          <p:nvPr/>
        </p:nvSpPr>
        <p:spPr>
          <a:xfrm>
            <a:off x="6172930" y="3297178"/>
            <a:ext cx="2482139" cy="231387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41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Slabs</a:t>
            </a:r>
            <a:endParaRPr lang="en-US" sz="1410" dirty="0"/>
          </a:p>
        </p:txBody>
      </p:sp>
      <p:pic>
        <p:nvPicPr>
          <p:cNvPr id="7" name="صورة 6" descr="صورة تحتوي على رف الأطباق, التصميم, أدوات المطبخ, فن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A1222E36-758F-E9CF-C0CE-9152E0361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12" y="1194651"/>
            <a:ext cx="2912828" cy="1882864"/>
          </a:xfrm>
          <a:prstGeom prst="rect">
            <a:avLst/>
          </a:prstGeom>
        </p:spPr>
      </p:pic>
      <p:pic>
        <p:nvPicPr>
          <p:cNvPr id="9" name="صورة 8" descr="صورة تحتوي على إكسيليفون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36A58347-CD32-080A-2736-362F89C3FC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3816" y="1300181"/>
            <a:ext cx="2671253" cy="1545193"/>
          </a:xfrm>
          <a:prstGeom prst="rect">
            <a:avLst/>
          </a:prstGeom>
        </p:spPr>
      </p:pic>
      <p:sp>
        <p:nvSpPr>
          <p:cNvPr id="6" name="Shape 0">
            <a:extLst>
              <a:ext uri="{FF2B5EF4-FFF2-40B4-BE49-F238E27FC236}">
                <a16:creationId xmlns:a16="http://schemas.microsoft.com/office/drawing/2014/main" id="{B34459D4-0FC9-E649-FB7C-2835BC9F53F7}"/>
              </a:ext>
            </a:extLst>
          </p:cNvPr>
          <p:cNvSpPr/>
          <p:nvPr/>
        </p:nvSpPr>
        <p:spPr>
          <a:xfrm>
            <a:off x="3129837" y="3175269"/>
            <a:ext cx="2595130" cy="527561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8" name="Text 1">
            <a:extLst>
              <a:ext uri="{FF2B5EF4-FFF2-40B4-BE49-F238E27FC236}">
                <a16:creationId xmlns:a16="http://schemas.microsoft.com/office/drawing/2014/main" id="{008DCF2E-3B2F-83EC-B249-AC8A1D5722E3}"/>
              </a:ext>
            </a:extLst>
          </p:cNvPr>
          <p:cNvSpPr/>
          <p:nvPr/>
        </p:nvSpPr>
        <p:spPr>
          <a:xfrm>
            <a:off x="3180621" y="3343419"/>
            <a:ext cx="2504864" cy="20368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41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Stairs </a:t>
            </a:r>
            <a:endParaRPr lang="en-US" sz="1410" dirty="0"/>
          </a:p>
        </p:txBody>
      </p:sp>
      <p:pic>
        <p:nvPicPr>
          <p:cNvPr id="10" name="صورة 9" descr="صورة تحتوي على فن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91B650D5-D91F-4C6C-2C73-94EAFFE06C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9837" y="993382"/>
            <a:ext cx="2595130" cy="195312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Quantity Take-off </a:t>
            </a:r>
            <a:endParaRPr lang="en-US" sz="282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D0F4781-0C12-7C8A-528B-8BBCF90ABF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084141"/>
              </p:ext>
            </p:extLst>
          </p:nvPr>
        </p:nvGraphicFramePr>
        <p:xfrm>
          <a:off x="519815" y="1287617"/>
          <a:ext cx="8127999" cy="2932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98231773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28551268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141932833"/>
                    </a:ext>
                  </a:extLst>
                </a:gridCol>
              </a:tblGrid>
              <a:tr h="414899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Type Structural 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Volume (CM)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Rienforced (Ton)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68426"/>
                  </a:ext>
                </a:extLst>
              </a:tr>
              <a:tr h="443276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Footings 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191.1 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20.5077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423449"/>
                  </a:ext>
                </a:extLst>
              </a:tr>
              <a:tr h="41489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Shear Walls 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181.08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28.05372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190303"/>
                  </a:ext>
                </a:extLst>
              </a:tr>
              <a:tr h="41489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Columns 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198.06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47.761794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9153184"/>
                  </a:ext>
                </a:extLst>
              </a:tr>
              <a:tr h="41489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Slabs 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147.63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19.14762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749061"/>
                  </a:ext>
                </a:extLst>
              </a:tr>
              <a:tr h="41489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Stairs 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39.91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8.1769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947631"/>
                  </a:ext>
                </a:extLst>
              </a:tr>
              <a:tr h="41489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Framing 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538.97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90.64098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992654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496186" y="389860"/>
            <a:ext cx="4722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Accuracy Verification</a:t>
            </a:r>
            <a:endParaRPr lang="en-US" sz="2820" dirty="0"/>
          </a:p>
        </p:txBody>
      </p:sp>
      <p:sp>
        <p:nvSpPr>
          <p:cNvPr id="4" name="Text 1"/>
          <p:cNvSpPr/>
          <p:nvPr/>
        </p:nvSpPr>
        <p:spPr>
          <a:xfrm>
            <a:off x="496186" y="1269236"/>
            <a:ext cx="8447654" cy="5316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2115"/>
              </a:lnSpc>
              <a:buNone/>
            </a:pPr>
            <a:r>
              <a:rPr lang="en-US" sz="150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Manual calculations were performed for selected elements and compared with the Revit outputs.</a:t>
            </a:r>
            <a:endParaRPr lang="en-US" sz="1500" dirty="0"/>
          </a:p>
        </p:txBody>
      </p:sp>
      <p:sp>
        <p:nvSpPr>
          <p:cNvPr id="5" name="Text 2"/>
          <p:cNvSpPr/>
          <p:nvPr/>
        </p:nvSpPr>
        <p:spPr>
          <a:xfrm>
            <a:off x="2739514" y="3897888"/>
            <a:ext cx="4722628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1763"/>
              </a:lnSpc>
              <a:buNone/>
            </a:pPr>
            <a:r>
              <a:rPr lang="en-US" sz="141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The error percentage was low and acceptable.</a:t>
            </a:r>
            <a:endParaRPr lang="en-US" sz="1410" dirty="0"/>
          </a:p>
        </p:txBody>
      </p:sp>
      <p:graphicFrame>
        <p:nvGraphicFramePr>
          <p:cNvPr id="6" name="Table 3">
            <a:extLst>
              <a:ext uri="{FF2B5EF4-FFF2-40B4-BE49-F238E27FC236}">
                <a16:creationId xmlns:a16="http://schemas.microsoft.com/office/drawing/2014/main" id="{014E9C4C-3231-2E6E-73CB-E257D528E2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675618"/>
              </p:ext>
            </p:extLst>
          </p:nvPr>
        </p:nvGraphicFramePr>
        <p:xfrm>
          <a:off x="2258064" y="1934976"/>
          <a:ext cx="462787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3936">
                  <a:extLst>
                    <a:ext uri="{9D8B030D-6E8A-4147-A177-3AD203B41FA5}">
                      <a16:colId xmlns:a16="http://schemas.microsoft.com/office/drawing/2014/main" val="1398677260"/>
                    </a:ext>
                  </a:extLst>
                </a:gridCol>
                <a:gridCol w="2313936">
                  <a:extLst>
                    <a:ext uri="{9D8B030D-6E8A-4147-A177-3AD203B41FA5}">
                      <a16:colId xmlns:a16="http://schemas.microsoft.com/office/drawing/2014/main" val="4125650503"/>
                    </a:ext>
                  </a:extLst>
                </a:gridCol>
              </a:tblGrid>
              <a:tr h="326583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Type 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Error %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895030"/>
                  </a:ext>
                </a:extLst>
              </a:tr>
              <a:tr h="32658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Footing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5.3 %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890868"/>
                  </a:ext>
                </a:extLst>
              </a:tr>
              <a:tr h="32658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Column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3.9%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5098532"/>
                  </a:ext>
                </a:extLst>
              </a:tr>
              <a:tr h="32658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Slab 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3.2%</a:t>
                      </a:r>
                    </a:p>
                  </a:txBody>
                  <a:tcPr>
                    <a:solidFill>
                      <a:srgbClr val="E5F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26180"/>
                  </a:ext>
                </a:extLst>
              </a:tr>
              <a:tr h="32658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Beam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3%</a:t>
                      </a:r>
                    </a:p>
                  </a:txBody>
                  <a:tcPr>
                    <a:solidFill>
                      <a:srgbClr val="CCE2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97867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rcRect l="22384" r="22384"/>
          <a:stretch/>
        </p:blipFill>
        <p:spPr>
          <a:xfrm>
            <a:off x="5715000" y="0"/>
            <a:ext cx="3429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496186" y="389860"/>
            <a:ext cx="4722628" cy="611249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4865"/>
              </a:lnSpc>
              <a:buNone/>
            </a:pPr>
            <a:r>
              <a:rPr lang="en-US" sz="3892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Primavera P6</a:t>
            </a:r>
            <a:endParaRPr lang="en-US" sz="3892" dirty="0"/>
          </a:p>
        </p:txBody>
      </p:sp>
      <p:sp>
        <p:nvSpPr>
          <p:cNvPr id="4" name="Text 1"/>
          <p:cNvSpPr/>
          <p:nvPr/>
        </p:nvSpPr>
        <p:spPr>
          <a:xfrm>
            <a:off x="496186" y="1653215"/>
            <a:ext cx="4722628" cy="5316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2115"/>
              </a:lnSpc>
              <a:buNone/>
            </a:pPr>
            <a:r>
              <a:rPr lang="en-US" sz="1692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It is a software for managing and scheduling projects.</a:t>
            </a:r>
            <a:endParaRPr lang="en-US" sz="1692" dirty="0"/>
          </a:p>
        </p:txBody>
      </p:sp>
      <p:sp>
        <p:nvSpPr>
          <p:cNvPr id="5" name="Text 2"/>
          <p:cNvSpPr/>
          <p:nvPr/>
        </p:nvSpPr>
        <p:spPr>
          <a:xfrm>
            <a:off x="496186" y="2836949"/>
            <a:ext cx="4722628" cy="5316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2115"/>
              </a:lnSpc>
              <a:buNone/>
            </a:pPr>
            <a:r>
              <a:rPr lang="en-US" sz="1692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It was used to create the schedule, allocate resources, and monitor project costs.</a:t>
            </a:r>
            <a:endParaRPr lang="en-US" sz="1692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Project Definition</a:t>
            </a:r>
            <a:endParaRPr lang="en-US" sz="2820" dirty="0"/>
          </a:p>
        </p:txBody>
      </p:sp>
      <p:sp>
        <p:nvSpPr>
          <p:cNvPr id="3" name="Text 1"/>
          <p:cNvSpPr/>
          <p:nvPr/>
        </p:nvSpPr>
        <p:spPr>
          <a:xfrm>
            <a:off x="496186" y="1045535"/>
            <a:ext cx="8151628" cy="26581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115"/>
              </a:lnSpc>
              <a:buNone/>
            </a:pPr>
            <a:r>
              <a:rPr lang="en-US" sz="1692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The project's basic data, such as its name and planned start date (13-Apr-2019).</a:t>
            </a:r>
            <a:endParaRPr lang="en-US" sz="1692" dirty="0"/>
          </a:p>
        </p:txBody>
      </p:sp>
      <p:pic>
        <p:nvPicPr>
          <p:cNvPr id="5" name="صورة 4" descr="صورة تحتوي على نص, لقطة شاشة, الخط, خط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1D847721-F79D-34A8-D9A3-BECC1B2B8B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8947" y="2821040"/>
            <a:ext cx="5006106" cy="779497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455F0774-A1F1-9347-E74F-2ED35B0CC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3264" y="1784144"/>
            <a:ext cx="7144349" cy="68585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Calendar Definition</a:t>
            </a:r>
            <a:endParaRPr lang="en-US" sz="2820" dirty="0"/>
          </a:p>
        </p:txBody>
      </p:sp>
      <p:sp>
        <p:nvSpPr>
          <p:cNvPr id="3" name="Text 1"/>
          <p:cNvSpPr/>
          <p:nvPr/>
        </p:nvSpPr>
        <p:spPr>
          <a:xfrm>
            <a:off x="496186" y="1045535"/>
            <a:ext cx="8151628" cy="5316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115"/>
              </a:lnSpc>
              <a:buNone/>
            </a:pPr>
            <a:r>
              <a:rPr lang="en-US" sz="1692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A specific work calendar was created for the project, defining 8 work hours per day and Friday as a non-workday.</a:t>
            </a:r>
            <a:endParaRPr lang="en-US" sz="1692" dirty="0"/>
          </a:p>
        </p:txBody>
      </p:sp>
      <p:pic>
        <p:nvPicPr>
          <p:cNvPr id="5" name="صورة 4" descr="صورة تحتوي على نص, لقطة شاشة, رقم, رسم بياني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76EE36C9-6C8C-7305-0117-E3D778EF67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6789" y="1789815"/>
            <a:ext cx="3270422" cy="2857127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Work Breakdown Structure (WBS)</a:t>
            </a:r>
            <a:endParaRPr lang="en-US" sz="2820" dirty="0"/>
          </a:p>
        </p:txBody>
      </p:sp>
      <p:sp>
        <p:nvSpPr>
          <p:cNvPr id="3" name="Text 1"/>
          <p:cNvSpPr/>
          <p:nvPr/>
        </p:nvSpPr>
        <p:spPr>
          <a:xfrm>
            <a:off x="496186" y="1045535"/>
            <a:ext cx="8151628" cy="5316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115"/>
              </a:lnSpc>
              <a:buNone/>
            </a:pPr>
            <a:r>
              <a:rPr lang="en-US" sz="1692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The project was divided into major manageable work packages to facilitate planning and monitoring.</a:t>
            </a:r>
            <a:endParaRPr lang="en-US" sz="1692" dirty="0"/>
          </a:p>
        </p:txBody>
      </p:sp>
      <p:pic>
        <p:nvPicPr>
          <p:cNvPr id="8" name="صورة 7" descr="صورة تحتوي على لقطة شاشة, نص, مستطيل, خط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B8324E69-7C5D-16D8-E410-461412440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503" y="1789815"/>
            <a:ext cx="5859399" cy="276828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rcRect t="1" b="6879"/>
          <a:stretch>
            <a:fillRect/>
          </a:stretch>
        </p:blipFill>
        <p:spPr>
          <a:xfrm>
            <a:off x="773723" y="-335404"/>
            <a:ext cx="7489929" cy="523096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Defining Activities and Relationships</a:t>
            </a:r>
            <a:endParaRPr lang="en-US" sz="2820" dirty="0"/>
          </a:p>
        </p:txBody>
      </p:sp>
      <p:sp>
        <p:nvSpPr>
          <p:cNvPr id="3" name="Text 1"/>
          <p:cNvSpPr/>
          <p:nvPr/>
        </p:nvSpPr>
        <p:spPr>
          <a:xfrm>
            <a:off x="496186" y="1045535"/>
            <a:ext cx="8151628" cy="5316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2115"/>
              </a:lnSpc>
              <a:buNone/>
            </a:pPr>
            <a:r>
              <a:rPr lang="en-US" sz="1692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The work packages were broken down into detailed activities (e.g., concrete pouring, blockwork, plastering).</a:t>
            </a:r>
            <a:endParaRPr lang="en-US" sz="1692" dirty="0"/>
          </a:p>
        </p:txBody>
      </p:sp>
      <p:pic>
        <p:nvPicPr>
          <p:cNvPr id="5" name="صورة 4" descr="صورة تحتوي على نص, لقطة شاشة, رقم, الخط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9978C480-70A3-28C3-1DF0-080AABA22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6492" y="1843320"/>
            <a:ext cx="4119103" cy="22546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707471-8F8E-4F37-4D8D-FE1AC61F8C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063" y="2063887"/>
            <a:ext cx="2848708" cy="163728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87D1E3-D3B5-F8B1-E2BD-5A41B35B62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0BCA5F59-8E09-A9A2-F266-BD7E74E4446A}"/>
              </a:ext>
            </a:extLst>
          </p:cNvPr>
          <p:cNvSpPr/>
          <p:nvPr/>
        </p:nvSpPr>
        <p:spPr>
          <a:xfrm>
            <a:off x="358726" y="175845"/>
            <a:ext cx="8492666" cy="452276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ct val="250000"/>
              </a:lnSpc>
              <a:buNone/>
            </a:pPr>
            <a:r>
              <a:rPr lang="en-US" sz="2800" dirty="0">
                <a:solidFill>
                  <a:srgbClr val="196669"/>
                </a:solidFill>
                <a:latin typeface="DM Serif Display" pitchFamily="34" charset="0"/>
              </a:rPr>
              <a:t>Defining the Duration for activities</a:t>
            </a:r>
          </a:p>
          <a:p>
            <a:pPr marL="0" indent="0">
              <a:lnSpc>
                <a:spcPct val="250000"/>
              </a:lnSpc>
              <a:buNone/>
            </a:pPr>
            <a:r>
              <a:rPr lang="en-US" sz="1600" dirty="0">
                <a:solidFill>
                  <a:srgbClr val="196669"/>
                </a:solidFill>
                <a:latin typeface="DM Serif Display" pitchFamily="34" charset="0"/>
              </a:rPr>
              <a:t>  </a:t>
            </a:r>
            <a:r>
              <a:rPr lang="en-US" sz="2000" dirty="0">
                <a:solidFill>
                  <a:srgbClr val="196669"/>
                </a:solidFill>
                <a:latin typeface="DM Serif Display" pitchFamily="34" charset="0"/>
              </a:rPr>
              <a:t>Estimate activity duration </a:t>
            </a:r>
          </a:p>
          <a:p>
            <a:pPr marL="457200" indent="-45720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196669"/>
                </a:solidFill>
                <a:latin typeface="DM Serif Display" pitchFamily="34" charset="0"/>
              </a:rPr>
              <a:t>Time unit : day </a:t>
            </a:r>
          </a:p>
          <a:p>
            <a:pPr marL="457200" indent="-457200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196669"/>
                </a:solidFill>
                <a:latin typeface="DM Serif Display" pitchFamily="34" charset="0"/>
              </a:rPr>
              <a:t>Duration = Quantities / Productivity </a:t>
            </a:r>
          </a:p>
          <a:p>
            <a:pPr marL="0" indent="0">
              <a:lnSpc>
                <a:spcPct val="250000"/>
              </a:lnSpc>
              <a:buNone/>
            </a:pPr>
            <a:endParaRPr lang="en-US" sz="1600" dirty="0">
              <a:solidFill>
                <a:srgbClr val="196669"/>
              </a:solidFill>
              <a:latin typeface="DM Serif Display" pitchFamily="34" charset="0"/>
            </a:endParaRPr>
          </a:p>
          <a:p>
            <a:pPr marL="0" indent="0">
              <a:lnSpc>
                <a:spcPct val="250000"/>
              </a:lnSpc>
              <a:buNone/>
            </a:pPr>
            <a:r>
              <a:rPr lang="en-US" sz="2800" dirty="0">
                <a:solidFill>
                  <a:srgbClr val="196669"/>
                </a:solidFill>
                <a:latin typeface="DM Serif Display" pitchFamily="34" charset="0"/>
              </a:rPr>
              <a:t> </a:t>
            </a:r>
          </a:p>
          <a:p>
            <a:pPr marL="0" indent="0">
              <a:lnSpc>
                <a:spcPts val="2115"/>
              </a:lnSpc>
              <a:buNone/>
            </a:pPr>
            <a:endParaRPr lang="en-US" sz="2800" dirty="0">
              <a:solidFill>
                <a:srgbClr val="196669"/>
              </a:solidFill>
              <a:latin typeface="DM Serif Display" pitchFamily="34" charset="0"/>
            </a:endParaRPr>
          </a:p>
          <a:p>
            <a:pPr marL="0" indent="0">
              <a:lnSpc>
                <a:spcPts val="2115"/>
              </a:lnSpc>
              <a:buNone/>
            </a:pPr>
            <a:r>
              <a:rPr lang="en-US" sz="2800" dirty="0">
                <a:solidFill>
                  <a:srgbClr val="196669"/>
                </a:solidFill>
                <a:latin typeface="DM Serif Display" pitchFamily="34" charset="0"/>
              </a:rPr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424737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6186" y="655674"/>
            <a:ext cx="8355206" cy="5316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2115"/>
              </a:lnSpc>
              <a:buNone/>
            </a:pPr>
            <a:r>
              <a:rPr lang="en-US" sz="1692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Logical relationships (e.g., Start-to-Start) were defined between activities to determine the correct work sequence.</a:t>
            </a:r>
            <a:endParaRPr lang="en-US" sz="1692" dirty="0"/>
          </a:p>
        </p:txBody>
      </p:sp>
      <p:pic>
        <p:nvPicPr>
          <p:cNvPr id="4" name="صورة 3" descr="صورة تحتوي على نص, خط, الخط, رقم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8EEB3BC7-58C4-58AE-C876-28405AA71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777" y="1861167"/>
            <a:ext cx="7672446" cy="1201709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Resource and Cost Allocation</a:t>
            </a:r>
            <a:endParaRPr lang="en-US" sz="2820" dirty="0"/>
          </a:p>
        </p:txBody>
      </p:sp>
      <p:sp>
        <p:nvSpPr>
          <p:cNvPr id="3" name="Text 1"/>
          <p:cNvSpPr/>
          <p:nvPr/>
        </p:nvSpPr>
        <p:spPr>
          <a:xfrm>
            <a:off x="496186" y="1045535"/>
            <a:ext cx="8428358" cy="26581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2115"/>
              </a:lnSpc>
              <a:buNone/>
            </a:pPr>
            <a:r>
              <a:rPr lang="en-US" sz="1692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The necessary resources (Labor, materials, equipment) were assigned to each activity.</a:t>
            </a:r>
            <a:endParaRPr lang="en-US" sz="1692" dirty="0"/>
          </a:p>
        </p:txBody>
      </p:sp>
      <p:pic>
        <p:nvPicPr>
          <p:cNvPr id="5" name="صورة 4" descr="صورة تحتوي على نص, رقم, الخط, خط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884F2783-E01D-2BD3-B2C5-C7CB3AFB18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6240"/>
          <a:stretch>
            <a:fillRect/>
          </a:stretch>
        </p:blipFill>
        <p:spPr>
          <a:xfrm>
            <a:off x="1248300" y="1911452"/>
            <a:ext cx="6647399" cy="132059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2830E6-D8D3-0A53-4A5B-0C0CAD590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>
            <a:extLst>
              <a:ext uri="{FF2B5EF4-FFF2-40B4-BE49-F238E27FC236}">
                <a16:creationId xmlns:a16="http://schemas.microsoft.com/office/drawing/2014/main" id="{A9971319-A234-CB5F-191D-9D727F9DCDA1}"/>
              </a:ext>
            </a:extLst>
          </p:cNvPr>
          <p:cNvSpPr/>
          <p:nvPr/>
        </p:nvSpPr>
        <p:spPr>
          <a:xfrm>
            <a:off x="496186" y="1931458"/>
            <a:ext cx="2622698" cy="86118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3" name="Shape 1">
            <a:extLst>
              <a:ext uri="{FF2B5EF4-FFF2-40B4-BE49-F238E27FC236}">
                <a16:creationId xmlns:a16="http://schemas.microsoft.com/office/drawing/2014/main" id="{9ED3AAE4-0096-6A30-359C-9D6CA7EED0F3}"/>
              </a:ext>
            </a:extLst>
          </p:cNvPr>
          <p:cNvSpPr/>
          <p:nvPr/>
        </p:nvSpPr>
        <p:spPr>
          <a:xfrm>
            <a:off x="3260651" y="1931458"/>
            <a:ext cx="2622698" cy="86118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4" name="Shape 2">
            <a:extLst>
              <a:ext uri="{FF2B5EF4-FFF2-40B4-BE49-F238E27FC236}">
                <a16:creationId xmlns:a16="http://schemas.microsoft.com/office/drawing/2014/main" id="{D8E96597-B7F9-660B-5341-47367D20CB69}"/>
              </a:ext>
            </a:extLst>
          </p:cNvPr>
          <p:cNvSpPr/>
          <p:nvPr/>
        </p:nvSpPr>
        <p:spPr>
          <a:xfrm>
            <a:off x="6025116" y="1931458"/>
            <a:ext cx="2622698" cy="86118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5" name="Shape 3">
            <a:extLst>
              <a:ext uri="{FF2B5EF4-FFF2-40B4-BE49-F238E27FC236}">
                <a16:creationId xmlns:a16="http://schemas.microsoft.com/office/drawing/2014/main" id="{982DC4AA-3108-AA8B-B26F-763DF0FECCB6}"/>
              </a:ext>
            </a:extLst>
          </p:cNvPr>
          <p:cNvSpPr/>
          <p:nvPr/>
        </p:nvSpPr>
        <p:spPr>
          <a:xfrm>
            <a:off x="496186" y="2934414"/>
            <a:ext cx="4004930" cy="816886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6" name="Shape 4">
            <a:extLst>
              <a:ext uri="{FF2B5EF4-FFF2-40B4-BE49-F238E27FC236}">
                <a16:creationId xmlns:a16="http://schemas.microsoft.com/office/drawing/2014/main" id="{CD060F9A-BAAA-7FEF-A03C-998FFCAC90F2}"/>
              </a:ext>
            </a:extLst>
          </p:cNvPr>
          <p:cNvSpPr/>
          <p:nvPr/>
        </p:nvSpPr>
        <p:spPr>
          <a:xfrm>
            <a:off x="4642884" y="2934414"/>
            <a:ext cx="4004930" cy="816886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 dirty="0"/>
          </a:p>
        </p:txBody>
      </p:sp>
      <p:sp>
        <p:nvSpPr>
          <p:cNvPr id="7" name="Text 5">
            <a:extLst>
              <a:ext uri="{FF2B5EF4-FFF2-40B4-BE49-F238E27FC236}">
                <a16:creationId xmlns:a16="http://schemas.microsoft.com/office/drawing/2014/main" id="{3721FC35-7072-03B6-24FF-6231F53EB3F8}"/>
              </a:ext>
            </a:extLst>
          </p:cNvPr>
          <p:cNvSpPr/>
          <p:nvPr/>
        </p:nvSpPr>
        <p:spPr>
          <a:xfrm>
            <a:off x="496186" y="611371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Output Data</a:t>
            </a:r>
            <a:endParaRPr lang="en-US" sz="2820" dirty="0"/>
          </a:p>
        </p:txBody>
      </p:sp>
      <p:sp>
        <p:nvSpPr>
          <p:cNvPr id="9" name="Text 7">
            <a:extLst>
              <a:ext uri="{FF2B5EF4-FFF2-40B4-BE49-F238E27FC236}">
                <a16:creationId xmlns:a16="http://schemas.microsoft.com/office/drawing/2014/main" id="{C6629FA4-B533-1089-0096-54D11AA129EA}"/>
              </a:ext>
            </a:extLst>
          </p:cNvPr>
          <p:cNvSpPr/>
          <p:nvPr/>
        </p:nvSpPr>
        <p:spPr>
          <a:xfrm>
            <a:off x="637953" y="2229145"/>
            <a:ext cx="2339163" cy="26581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115"/>
              </a:lnSpc>
              <a:buNone/>
            </a:pPr>
            <a:r>
              <a:rPr lang="en-US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Critical activities</a:t>
            </a:r>
            <a:endParaRPr lang="en-US" dirty="0"/>
          </a:p>
        </p:txBody>
      </p:sp>
      <p:sp>
        <p:nvSpPr>
          <p:cNvPr id="11" name="Text 9">
            <a:extLst>
              <a:ext uri="{FF2B5EF4-FFF2-40B4-BE49-F238E27FC236}">
                <a16:creationId xmlns:a16="http://schemas.microsoft.com/office/drawing/2014/main" id="{B8C9F78C-8F8B-933D-D721-F07003C0EF9F}"/>
              </a:ext>
            </a:extLst>
          </p:cNvPr>
          <p:cNvSpPr/>
          <p:nvPr/>
        </p:nvSpPr>
        <p:spPr>
          <a:xfrm>
            <a:off x="3402419" y="2294738"/>
            <a:ext cx="2339163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Time scheduling</a:t>
            </a:r>
            <a:endParaRPr lang="en-US" sz="1600" dirty="0"/>
          </a:p>
        </p:txBody>
      </p:sp>
      <p:sp>
        <p:nvSpPr>
          <p:cNvPr id="13" name="Text 11">
            <a:extLst>
              <a:ext uri="{FF2B5EF4-FFF2-40B4-BE49-F238E27FC236}">
                <a16:creationId xmlns:a16="http://schemas.microsoft.com/office/drawing/2014/main" id="{87077051-DAE1-7DFD-5FBE-A869517FED51}"/>
              </a:ext>
            </a:extLst>
          </p:cNvPr>
          <p:cNvSpPr/>
          <p:nvPr/>
        </p:nvSpPr>
        <p:spPr>
          <a:xfrm>
            <a:off x="6166884" y="2294738"/>
            <a:ext cx="2339163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DM Serif Display" pitchFamily="34" charset="0"/>
              </a:rPr>
              <a:t>Resource usage profile</a:t>
            </a:r>
            <a:endParaRPr lang="en-US" sz="1600" dirty="0"/>
          </a:p>
        </p:txBody>
      </p:sp>
      <p:sp>
        <p:nvSpPr>
          <p:cNvPr id="15" name="Text 13">
            <a:extLst>
              <a:ext uri="{FF2B5EF4-FFF2-40B4-BE49-F238E27FC236}">
                <a16:creationId xmlns:a16="http://schemas.microsoft.com/office/drawing/2014/main" id="{9DAE9A8C-EB05-3E89-ABEA-0959EEDE3D01}"/>
              </a:ext>
            </a:extLst>
          </p:cNvPr>
          <p:cNvSpPr/>
          <p:nvPr/>
        </p:nvSpPr>
        <p:spPr>
          <a:xfrm>
            <a:off x="637953" y="3232101"/>
            <a:ext cx="3721395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Budgeted total unit</a:t>
            </a:r>
            <a:endParaRPr lang="en-US" sz="1600" dirty="0"/>
          </a:p>
        </p:txBody>
      </p:sp>
      <p:sp>
        <p:nvSpPr>
          <p:cNvPr id="17" name="Text 15">
            <a:extLst>
              <a:ext uri="{FF2B5EF4-FFF2-40B4-BE49-F238E27FC236}">
                <a16:creationId xmlns:a16="http://schemas.microsoft.com/office/drawing/2014/main" id="{EBC0DEA6-E4C9-8701-84D7-EFDEABFC62D2}"/>
              </a:ext>
            </a:extLst>
          </p:cNvPr>
          <p:cNvSpPr/>
          <p:nvPr/>
        </p:nvSpPr>
        <p:spPr>
          <a:xfrm>
            <a:off x="4784651" y="3232101"/>
            <a:ext cx="3721395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DM Serif Display" pitchFamily="34" charset="0"/>
              </a:rPr>
              <a:t>S-Curve</a:t>
            </a:r>
          </a:p>
        </p:txBody>
      </p:sp>
    </p:spTree>
    <p:extLst>
      <p:ext uri="{BB962C8B-B14F-4D97-AF65-F5344CB8AC3E}">
        <p14:creationId xmlns:p14="http://schemas.microsoft.com/office/powerpoint/2010/main" val="24366941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The Critical Path Method (CPM)</a:t>
            </a:r>
            <a:endParaRPr lang="en-US" sz="2820" dirty="0"/>
          </a:p>
        </p:txBody>
      </p:sp>
      <p:sp>
        <p:nvSpPr>
          <p:cNvPr id="3" name="Text 1"/>
          <p:cNvSpPr/>
          <p:nvPr/>
        </p:nvSpPr>
        <p:spPr>
          <a:xfrm>
            <a:off x="496186" y="1045535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1763"/>
              </a:lnSpc>
              <a:buNone/>
            </a:pPr>
            <a:r>
              <a:rPr lang="en-US" sz="141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It is a project management technique that identifies the sequence of activities that determines the total project duration.</a:t>
            </a:r>
            <a:endParaRPr lang="en-US" sz="1410" dirty="0"/>
          </a:p>
        </p:txBody>
      </p:sp>
      <p:sp>
        <p:nvSpPr>
          <p:cNvPr id="4" name="Text 2"/>
          <p:cNvSpPr/>
          <p:nvPr/>
        </p:nvSpPr>
        <p:spPr>
          <a:xfrm>
            <a:off x="496186" y="1701209"/>
            <a:ext cx="8151628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1805"/>
              </a:lnSpc>
              <a:buNone/>
            </a:pPr>
            <a:r>
              <a:rPr lang="en-US" sz="1105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Any delay in an activity on the critical path will delay the entire project.</a:t>
            </a:r>
          </a:p>
          <a:p>
            <a:pPr marL="0" indent="0">
              <a:lnSpc>
                <a:spcPts val="1805"/>
              </a:lnSpc>
              <a:buNone/>
            </a:pPr>
            <a:r>
              <a:rPr lang="en-US" sz="1105" dirty="0">
                <a:solidFill>
                  <a:srgbClr val="000000"/>
                </a:solidFill>
                <a:latin typeface="Playfair Display" pitchFamily="34" charset="0"/>
              </a:rPr>
              <a:t>The Percentage of Critical 68%</a:t>
            </a:r>
            <a:endParaRPr lang="en-US" sz="1105" dirty="0"/>
          </a:p>
        </p:txBody>
      </p:sp>
      <p:pic>
        <p:nvPicPr>
          <p:cNvPr id="6" name="صورة 5" descr="صورة تحتوي على نص, لقطة شاشة, خط, موازِ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49FE864E-1E8D-2495-0FA2-A321F8C7DF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941" y="2094501"/>
            <a:ext cx="5746118" cy="2772402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8E70D2-6E4F-E0A1-F634-6BCAA69E1B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C0846DB3-A4E2-CE15-6923-2C61734A000F}"/>
              </a:ext>
            </a:extLst>
          </p:cNvPr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</a:rPr>
              <a:t>Resource usage profile</a:t>
            </a:r>
            <a:endParaRPr lang="en-US" sz="2820" dirty="0"/>
          </a:p>
        </p:txBody>
      </p:sp>
      <p:sp>
        <p:nvSpPr>
          <p:cNvPr id="3" name="Text 1">
            <a:extLst>
              <a:ext uri="{FF2B5EF4-FFF2-40B4-BE49-F238E27FC236}">
                <a16:creationId xmlns:a16="http://schemas.microsoft.com/office/drawing/2014/main" id="{D7B55A46-3AD5-C45E-47A0-05C7079EE1E6}"/>
              </a:ext>
            </a:extLst>
          </p:cNvPr>
          <p:cNvSpPr/>
          <p:nvPr/>
        </p:nvSpPr>
        <p:spPr>
          <a:xfrm>
            <a:off x="496186" y="1045535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1763"/>
              </a:lnSpc>
              <a:buNone/>
            </a:pPr>
            <a:r>
              <a:rPr lang="en-US" sz="1410" dirty="0">
                <a:solidFill>
                  <a:srgbClr val="196669"/>
                </a:solidFill>
                <a:latin typeface="DM Serif Display" pitchFamily="34" charset="0"/>
              </a:rPr>
              <a:t>Carpenter usage profile</a:t>
            </a:r>
            <a:endParaRPr lang="en-US" sz="1410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5DE2E245-7B3F-EAFC-502C-F56030C964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939" y="1701210"/>
            <a:ext cx="6446122" cy="278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707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B6C7C4A-F55F-7E0D-2429-3F2E2BDE5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398C8A13-C9AE-C7AD-B517-CDB632ABDBB9}"/>
              </a:ext>
            </a:extLst>
          </p:cNvPr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</a:rPr>
              <a:t>Budgeted Labor unit</a:t>
            </a:r>
            <a:endParaRPr lang="en-US" sz="2820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FC85C3F-C2E2-B3C3-F699-EF1349C3F4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6" y="1298364"/>
            <a:ext cx="6635707" cy="254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312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S-Curve</a:t>
            </a:r>
            <a:endParaRPr lang="en-US" sz="2820" dirty="0"/>
          </a:p>
        </p:txBody>
      </p:sp>
      <p:sp>
        <p:nvSpPr>
          <p:cNvPr id="3" name="Text 1"/>
          <p:cNvSpPr/>
          <p:nvPr/>
        </p:nvSpPr>
        <p:spPr>
          <a:xfrm>
            <a:off x="496186" y="1045535"/>
            <a:ext cx="8151628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1763"/>
              </a:lnSpc>
              <a:buNone/>
            </a:pPr>
            <a:r>
              <a:rPr lang="en-US" sz="141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The S-Curve illustrates the planned budget flow over the project's duration.</a:t>
            </a:r>
            <a:endParaRPr lang="en-US" sz="1410" dirty="0"/>
          </a:p>
        </p:txBody>
      </p:sp>
      <p:sp>
        <p:nvSpPr>
          <p:cNvPr id="4" name="Text 2"/>
          <p:cNvSpPr/>
          <p:nvPr/>
        </p:nvSpPr>
        <p:spPr>
          <a:xfrm>
            <a:off x="496186" y="1479698"/>
            <a:ext cx="8151628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1805"/>
              </a:lnSpc>
              <a:buNone/>
            </a:pPr>
            <a:r>
              <a:rPr lang="en-US" sz="1105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It is an essential tool for monitoring financial performance and comparing actual spending to the planned budget.</a:t>
            </a:r>
            <a:endParaRPr lang="en-US" sz="1105" dirty="0"/>
          </a:p>
        </p:txBody>
      </p:sp>
      <p:pic>
        <p:nvPicPr>
          <p:cNvPr id="6" name="صورة 5" descr="صورة تحتوي على خط, تخطيط, رسم بياني, نص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79DFE338-D29B-1A2F-5FFF-9CC7B8B355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57" y="1919152"/>
            <a:ext cx="7721486" cy="265361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496186" y="2350238"/>
            <a:ext cx="4722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Bill of Quantities (BOQ)</a:t>
            </a:r>
            <a:endParaRPr lang="en-US" sz="2820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BD9C8928-9EEC-5F7A-0996-16E78BBC9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143" y="169373"/>
            <a:ext cx="4538402" cy="480475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496186" y="1931458"/>
            <a:ext cx="2622698" cy="86118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3" name="Shape 1"/>
          <p:cNvSpPr/>
          <p:nvPr/>
        </p:nvSpPr>
        <p:spPr>
          <a:xfrm>
            <a:off x="3260651" y="1931458"/>
            <a:ext cx="2622698" cy="86118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4" name="Shape 2"/>
          <p:cNvSpPr/>
          <p:nvPr/>
        </p:nvSpPr>
        <p:spPr>
          <a:xfrm>
            <a:off x="6025116" y="1931458"/>
            <a:ext cx="2622698" cy="86118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5" name="Shape 3"/>
          <p:cNvSpPr/>
          <p:nvPr/>
        </p:nvSpPr>
        <p:spPr>
          <a:xfrm>
            <a:off x="496186" y="2934414"/>
            <a:ext cx="4004930" cy="816886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6" name="Shape 4"/>
          <p:cNvSpPr/>
          <p:nvPr/>
        </p:nvSpPr>
        <p:spPr>
          <a:xfrm>
            <a:off x="4642884" y="2934414"/>
            <a:ext cx="4004930" cy="816886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7" name="Text 5"/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Introduction and Project Objectives</a:t>
            </a:r>
            <a:endParaRPr lang="en-US" sz="2820" dirty="0"/>
          </a:p>
        </p:txBody>
      </p:sp>
      <p:sp>
        <p:nvSpPr>
          <p:cNvPr id="8" name="Text 6"/>
          <p:cNvSpPr/>
          <p:nvPr/>
        </p:nvSpPr>
        <p:spPr>
          <a:xfrm>
            <a:off x="496186" y="1431827"/>
            <a:ext cx="8151628" cy="34014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707"/>
              </a:lnSpc>
              <a:buNone/>
            </a:pPr>
            <a:r>
              <a:rPr lang="en-US" sz="1692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General Building Information</a:t>
            </a:r>
            <a:endParaRPr lang="en-US" sz="1692" dirty="0"/>
          </a:p>
        </p:txBody>
      </p:sp>
      <p:sp>
        <p:nvSpPr>
          <p:cNvPr id="9" name="Text 7"/>
          <p:cNvSpPr/>
          <p:nvPr/>
        </p:nvSpPr>
        <p:spPr>
          <a:xfrm>
            <a:off x="637953" y="2073226"/>
            <a:ext cx="2339163" cy="26581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115"/>
              </a:lnSpc>
              <a:buNone/>
            </a:pPr>
            <a:r>
              <a:rPr lang="en-US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Project Type</a:t>
            </a:r>
            <a:endParaRPr lang="en-US" dirty="0"/>
          </a:p>
        </p:txBody>
      </p:sp>
      <p:sp>
        <p:nvSpPr>
          <p:cNvPr id="10" name="Text 8"/>
          <p:cNvSpPr/>
          <p:nvPr/>
        </p:nvSpPr>
        <p:spPr>
          <a:xfrm>
            <a:off x="637953" y="2424076"/>
            <a:ext cx="2339163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Vocational School Project</a:t>
            </a:r>
            <a:endParaRPr lang="en-US" sz="1400" dirty="0"/>
          </a:p>
        </p:txBody>
      </p:sp>
      <p:sp>
        <p:nvSpPr>
          <p:cNvPr id="11" name="Text 9"/>
          <p:cNvSpPr/>
          <p:nvPr/>
        </p:nvSpPr>
        <p:spPr>
          <a:xfrm>
            <a:off x="3402419" y="2073226"/>
            <a:ext cx="2339163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Number of floors</a:t>
            </a:r>
            <a:endParaRPr lang="en-US" sz="1600" dirty="0"/>
          </a:p>
        </p:txBody>
      </p:sp>
      <p:sp>
        <p:nvSpPr>
          <p:cNvPr id="12" name="Text 10"/>
          <p:cNvSpPr/>
          <p:nvPr/>
        </p:nvSpPr>
        <p:spPr>
          <a:xfrm>
            <a:off x="3402419" y="2379773"/>
            <a:ext cx="2339163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3 Floors</a:t>
            </a:r>
            <a:endParaRPr lang="en-US" sz="1400" dirty="0"/>
          </a:p>
        </p:txBody>
      </p:sp>
      <p:sp>
        <p:nvSpPr>
          <p:cNvPr id="13" name="Text 11"/>
          <p:cNvSpPr/>
          <p:nvPr/>
        </p:nvSpPr>
        <p:spPr>
          <a:xfrm>
            <a:off x="6166884" y="2073226"/>
            <a:ext cx="2339163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Total Area</a:t>
            </a:r>
            <a:endParaRPr lang="en-US" sz="1600" dirty="0"/>
          </a:p>
        </p:txBody>
      </p:sp>
      <p:sp>
        <p:nvSpPr>
          <p:cNvPr id="14" name="Text 12"/>
          <p:cNvSpPr/>
          <p:nvPr/>
        </p:nvSpPr>
        <p:spPr>
          <a:xfrm>
            <a:off x="6166884" y="2379773"/>
            <a:ext cx="2339163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3394 m²</a:t>
            </a:r>
            <a:endParaRPr lang="en-US" sz="1400" dirty="0"/>
          </a:p>
        </p:txBody>
      </p:sp>
      <p:sp>
        <p:nvSpPr>
          <p:cNvPr id="15" name="Text 13"/>
          <p:cNvSpPr/>
          <p:nvPr/>
        </p:nvSpPr>
        <p:spPr>
          <a:xfrm>
            <a:off x="637953" y="3076181"/>
            <a:ext cx="3721395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Location</a:t>
            </a:r>
            <a:endParaRPr lang="en-US" sz="1600" dirty="0"/>
          </a:p>
        </p:txBody>
      </p:sp>
      <p:sp>
        <p:nvSpPr>
          <p:cNvPr id="16" name="Text 14"/>
          <p:cNvSpPr/>
          <p:nvPr/>
        </p:nvSpPr>
        <p:spPr>
          <a:xfrm>
            <a:off x="637953" y="3382729"/>
            <a:ext cx="3721395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 Nablus, Palestine</a:t>
            </a:r>
            <a:endParaRPr lang="en-US" sz="1400" dirty="0"/>
          </a:p>
        </p:txBody>
      </p:sp>
      <p:sp>
        <p:nvSpPr>
          <p:cNvPr id="17" name="Text 15"/>
          <p:cNvSpPr/>
          <p:nvPr/>
        </p:nvSpPr>
        <p:spPr>
          <a:xfrm>
            <a:off x="4784651" y="3076181"/>
            <a:ext cx="3721395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60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Contract Type</a:t>
            </a:r>
            <a:endParaRPr lang="en-US" sz="1600" dirty="0"/>
          </a:p>
        </p:txBody>
      </p:sp>
      <p:sp>
        <p:nvSpPr>
          <p:cNvPr id="18" name="Text 16"/>
          <p:cNvSpPr/>
          <p:nvPr/>
        </p:nvSpPr>
        <p:spPr>
          <a:xfrm>
            <a:off x="4784651" y="3382729"/>
            <a:ext cx="3721395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Unit Price Contract</a:t>
            </a:r>
            <a:endParaRPr lang="en-US" sz="1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Costing Methodology</a:t>
            </a:r>
            <a:endParaRPr lang="en-US" sz="2820" dirty="0"/>
          </a:p>
        </p:txBody>
      </p:sp>
      <p:sp>
        <p:nvSpPr>
          <p:cNvPr id="3" name="Text 1"/>
          <p:cNvSpPr/>
          <p:nvPr/>
        </p:nvSpPr>
        <p:spPr>
          <a:xfrm>
            <a:off x="496186" y="1871281"/>
            <a:ext cx="8151628" cy="26581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115"/>
              </a:lnSpc>
              <a:buNone/>
            </a:pPr>
            <a:r>
              <a:rPr lang="en-US" sz="1692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Costing for each item</a:t>
            </a:r>
            <a:endParaRPr lang="en-US" sz="1692" dirty="0"/>
          </a:p>
        </p:txBody>
      </p:sp>
      <p:sp>
        <p:nvSpPr>
          <p:cNvPr id="4" name="Text 2"/>
          <p:cNvSpPr/>
          <p:nvPr/>
        </p:nvSpPr>
        <p:spPr>
          <a:xfrm>
            <a:off x="496186" y="2349746"/>
            <a:ext cx="8151628" cy="102043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707"/>
              </a:lnSpc>
              <a:buNone/>
            </a:pPr>
            <a:r>
              <a:rPr lang="en-US" sz="1692" dirty="0">
                <a:solidFill>
                  <a:srgbClr val="000000"/>
                </a:solidFill>
                <a:latin typeface="Playfair Display" panose="00000500000000000000" pitchFamily="2" charset="0"/>
                <a:ea typeface="Playfair Display" pitchFamily="34" charset="-122"/>
                <a:cs typeface="Playfair Display" pitchFamily="34" charset="-120"/>
              </a:rPr>
              <a:t>Total Cost = (Formwork Quantity x Price) + (Reinforcement Quantity x Price) + (Concrete Quantity x Price) + Labor Cost + (Profit + Job Overhead + Operating Overhead)</a:t>
            </a:r>
            <a:endParaRPr lang="en-US" sz="1692" dirty="0">
              <a:latin typeface="Playfair Display" panose="00000500000000000000" pitchFamily="2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496186" y="2798553"/>
            <a:ext cx="2622698" cy="97452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3" name="Shape 1"/>
          <p:cNvSpPr/>
          <p:nvPr/>
        </p:nvSpPr>
        <p:spPr>
          <a:xfrm>
            <a:off x="3260651" y="2798553"/>
            <a:ext cx="2622698" cy="97452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4" name="Shape 2"/>
          <p:cNvSpPr/>
          <p:nvPr/>
        </p:nvSpPr>
        <p:spPr>
          <a:xfrm>
            <a:off x="6025116" y="2798553"/>
            <a:ext cx="2622698" cy="97452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5" name="Text 3"/>
          <p:cNvSpPr/>
          <p:nvPr/>
        </p:nvSpPr>
        <p:spPr>
          <a:xfrm>
            <a:off x="496186" y="1370296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Criteria of Indirect Costs</a:t>
            </a:r>
            <a:endParaRPr lang="en-US" sz="2820" dirty="0"/>
          </a:p>
        </p:txBody>
      </p:sp>
      <p:sp>
        <p:nvSpPr>
          <p:cNvPr id="6" name="Text 4"/>
          <p:cNvSpPr/>
          <p:nvPr/>
        </p:nvSpPr>
        <p:spPr>
          <a:xfrm>
            <a:off x="637953" y="2940321"/>
            <a:ext cx="2339163" cy="26581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115"/>
              </a:lnSpc>
              <a:buNone/>
            </a:pPr>
            <a:r>
              <a:rPr lang="en-US" sz="1692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Profit</a:t>
            </a:r>
            <a:endParaRPr lang="en-US" sz="1692" dirty="0"/>
          </a:p>
        </p:txBody>
      </p:sp>
      <p:sp>
        <p:nvSpPr>
          <p:cNvPr id="7" name="Text 5"/>
          <p:cNvSpPr/>
          <p:nvPr/>
        </p:nvSpPr>
        <p:spPr>
          <a:xfrm>
            <a:off x="637953" y="3291171"/>
            <a:ext cx="2339163" cy="34014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707"/>
              </a:lnSpc>
              <a:buNone/>
            </a:pPr>
            <a:r>
              <a:rPr lang="en-US" sz="1692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20%</a:t>
            </a:r>
            <a:endParaRPr lang="en-US" sz="1692" dirty="0"/>
          </a:p>
        </p:txBody>
      </p:sp>
      <p:sp>
        <p:nvSpPr>
          <p:cNvPr id="8" name="Text 6"/>
          <p:cNvSpPr/>
          <p:nvPr/>
        </p:nvSpPr>
        <p:spPr>
          <a:xfrm>
            <a:off x="3402419" y="2940321"/>
            <a:ext cx="2339163" cy="26581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115"/>
              </a:lnSpc>
              <a:buNone/>
            </a:pPr>
            <a:r>
              <a:rPr lang="en-US" sz="1692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Job Overhead</a:t>
            </a:r>
            <a:endParaRPr lang="en-US" sz="1692" dirty="0"/>
          </a:p>
        </p:txBody>
      </p:sp>
      <p:sp>
        <p:nvSpPr>
          <p:cNvPr id="9" name="Text 7"/>
          <p:cNvSpPr/>
          <p:nvPr/>
        </p:nvSpPr>
        <p:spPr>
          <a:xfrm>
            <a:off x="3402419" y="3291171"/>
            <a:ext cx="2339163" cy="34014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707"/>
              </a:lnSpc>
              <a:buNone/>
            </a:pPr>
            <a:r>
              <a:rPr lang="en-US" sz="1692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15%</a:t>
            </a:r>
            <a:endParaRPr lang="en-US" sz="1692" dirty="0"/>
          </a:p>
        </p:txBody>
      </p:sp>
      <p:sp>
        <p:nvSpPr>
          <p:cNvPr id="10" name="Text 8"/>
          <p:cNvSpPr/>
          <p:nvPr/>
        </p:nvSpPr>
        <p:spPr>
          <a:xfrm>
            <a:off x="6166884" y="2940321"/>
            <a:ext cx="2339163" cy="26581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115"/>
              </a:lnSpc>
              <a:buNone/>
            </a:pPr>
            <a:r>
              <a:rPr lang="en-US" sz="1692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Operating (Overhead)</a:t>
            </a:r>
            <a:endParaRPr lang="en-US" sz="1692" dirty="0"/>
          </a:p>
        </p:txBody>
      </p:sp>
      <p:sp>
        <p:nvSpPr>
          <p:cNvPr id="11" name="Text 9"/>
          <p:cNvSpPr/>
          <p:nvPr/>
        </p:nvSpPr>
        <p:spPr>
          <a:xfrm>
            <a:off x="6166884" y="3291171"/>
            <a:ext cx="2339163" cy="34014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707"/>
              </a:lnSpc>
              <a:buNone/>
            </a:pPr>
            <a:r>
              <a:rPr lang="en-US" sz="1692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5%</a:t>
            </a:r>
            <a:endParaRPr lang="en-US" sz="1692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496186" y="1818118"/>
            <a:ext cx="4004930" cy="97452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3" name="Shape 1"/>
          <p:cNvSpPr/>
          <p:nvPr/>
        </p:nvSpPr>
        <p:spPr>
          <a:xfrm>
            <a:off x="4642884" y="1818118"/>
            <a:ext cx="4004930" cy="97452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4" name="Shape 2"/>
          <p:cNvSpPr/>
          <p:nvPr/>
        </p:nvSpPr>
        <p:spPr>
          <a:xfrm>
            <a:off x="496186" y="2952135"/>
            <a:ext cx="8151628" cy="86118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5" name="Text 3"/>
          <p:cNvSpPr/>
          <p:nvPr/>
        </p:nvSpPr>
        <p:spPr>
          <a:xfrm>
            <a:off x="496186" y="611371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Time and Cost Result</a:t>
            </a:r>
            <a:endParaRPr lang="en-US" sz="2820" dirty="0"/>
          </a:p>
        </p:txBody>
      </p:sp>
      <p:sp>
        <p:nvSpPr>
          <p:cNvPr id="6" name="Text 4"/>
          <p:cNvSpPr/>
          <p:nvPr/>
        </p:nvSpPr>
        <p:spPr>
          <a:xfrm>
            <a:off x="637953" y="1959886"/>
            <a:ext cx="3721395" cy="26581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115"/>
              </a:lnSpc>
              <a:buNone/>
            </a:pPr>
            <a:r>
              <a:rPr lang="en-US" sz="1692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Total Project Duration</a:t>
            </a:r>
            <a:endParaRPr lang="en-US" sz="1692" dirty="0"/>
          </a:p>
        </p:txBody>
      </p:sp>
      <p:sp>
        <p:nvSpPr>
          <p:cNvPr id="7" name="Text 5"/>
          <p:cNvSpPr/>
          <p:nvPr/>
        </p:nvSpPr>
        <p:spPr>
          <a:xfrm>
            <a:off x="637953" y="2310735"/>
            <a:ext cx="3721395" cy="34014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707"/>
              </a:lnSpc>
              <a:buNone/>
            </a:pPr>
            <a:r>
              <a:rPr lang="en-US" sz="1692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667 calendar days (572 working days)</a:t>
            </a:r>
            <a:endParaRPr lang="en-US" sz="1692" dirty="0"/>
          </a:p>
        </p:txBody>
      </p:sp>
      <p:sp>
        <p:nvSpPr>
          <p:cNvPr id="8" name="Text 6"/>
          <p:cNvSpPr/>
          <p:nvPr/>
        </p:nvSpPr>
        <p:spPr>
          <a:xfrm>
            <a:off x="4784651" y="1959886"/>
            <a:ext cx="3721395" cy="26581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ts val="2115"/>
              </a:lnSpc>
            </a:pPr>
            <a:r>
              <a:rPr lang="en-US" sz="1692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Latest Finish Date</a:t>
            </a:r>
            <a:endParaRPr lang="en-US" sz="1692" dirty="0"/>
          </a:p>
        </p:txBody>
      </p:sp>
      <p:sp>
        <p:nvSpPr>
          <p:cNvPr id="9" name="Text 7"/>
          <p:cNvSpPr/>
          <p:nvPr/>
        </p:nvSpPr>
        <p:spPr>
          <a:xfrm>
            <a:off x="4784651" y="2310735"/>
            <a:ext cx="3721395" cy="34014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707"/>
              </a:lnSpc>
              <a:buNone/>
            </a:pPr>
            <a:r>
              <a:rPr lang="en-US" sz="1692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February 7, 2021</a:t>
            </a:r>
            <a:endParaRPr lang="en-US" sz="1692" dirty="0"/>
          </a:p>
        </p:txBody>
      </p:sp>
      <p:sp>
        <p:nvSpPr>
          <p:cNvPr id="10" name="Text 8"/>
          <p:cNvSpPr/>
          <p:nvPr/>
        </p:nvSpPr>
        <p:spPr>
          <a:xfrm>
            <a:off x="637953" y="3093902"/>
            <a:ext cx="7868093" cy="26581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115"/>
              </a:lnSpc>
              <a:buNone/>
            </a:pPr>
            <a:r>
              <a:rPr lang="en-US" sz="1692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Total Final Project Cost: </a:t>
            </a:r>
            <a:r>
              <a:rPr lang="ar-JO" sz="1692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6</a:t>
            </a:r>
            <a:r>
              <a:rPr lang="en-US" sz="1692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,</a:t>
            </a:r>
            <a:r>
              <a:rPr lang="ar-JO" sz="1692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981</a:t>
            </a:r>
            <a:r>
              <a:rPr lang="en-US" sz="1692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,</a:t>
            </a:r>
            <a:r>
              <a:rPr lang="ar-JO" sz="1692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538</a:t>
            </a:r>
            <a:r>
              <a:rPr lang="en-US" sz="1692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.</a:t>
            </a:r>
            <a:r>
              <a:rPr lang="ar-JO" sz="1692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2</a:t>
            </a:r>
            <a:r>
              <a:rPr lang="en-US" sz="1692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 ILS</a:t>
            </a:r>
            <a:endParaRPr lang="en-US" sz="1692" dirty="0"/>
          </a:p>
        </p:txBody>
      </p:sp>
      <p:sp>
        <p:nvSpPr>
          <p:cNvPr id="11" name="Text 9"/>
          <p:cNvSpPr/>
          <p:nvPr/>
        </p:nvSpPr>
        <p:spPr>
          <a:xfrm>
            <a:off x="637953" y="3444752"/>
            <a:ext cx="7868093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805"/>
              </a:lnSpc>
              <a:buNone/>
            </a:pPr>
            <a:r>
              <a:rPr lang="en-US" sz="1105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Direct and indirect costs were calculated for all items</a:t>
            </a:r>
            <a:endParaRPr lang="en-US" sz="1105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Conclusion and Recommendations</a:t>
            </a:r>
            <a:endParaRPr lang="en-US" sz="2820" dirty="0"/>
          </a:p>
        </p:txBody>
      </p:sp>
      <p:sp>
        <p:nvSpPr>
          <p:cNvPr id="3" name="Text 1"/>
          <p:cNvSpPr/>
          <p:nvPr/>
        </p:nvSpPr>
        <p:spPr>
          <a:xfrm>
            <a:off x="496186" y="1484989"/>
            <a:ext cx="8151628" cy="79744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2115"/>
              </a:lnSpc>
              <a:buNone/>
            </a:pPr>
            <a:r>
              <a:rPr lang="en-US" sz="1692" dirty="0">
                <a:solidFill>
                  <a:srgbClr val="196669"/>
                </a:solidFill>
                <a:latin typeface="Times New Roman" panose="02020603050405020304" pitchFamily="18" charset="0"/>
                <a:ea typeface="DM Serif Display" pitchFamily="34" charset="-122"/>
                <a:cs typeface="Times New Roman" panose="02020603050405020304" pitchFamily="18" charset="0"/>
              </a:rPr>
              <a:t>Conclusion: The project successfully demonstrated the effectiveness of integrating BIM tools (Revit) with project management software (Primavera) to achieve accurate planning.</a:t>
            </a:r>
            <a:endParaRPr lang="en-US" sz="1692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2"/>
          <p:cNvSpPr/>
          <p:nvPr/>
        </p:nvSpPr>
        <p:spPr>
          <a:xfrm>
            <a:off x="496186" y="2934537"/>
            <a:ext cx="8151628" cy="5316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2115"/>
              </a:lnSpc>
              <a:buNone/>
            </a:pPr>
            <a:r>
              <a:rPr lang="en-US" sz="1692" dirty="0">
                <a:solidFill>
                  <a:srgbClr val="196669"/>
                </a:solidFill>
                <a:latin typeface="Times New Roman" panose="02020603050405020304" pitchFamily="18" charset="0"/>
                <a:ea typeface="DM Serif Display" pitchFamily="34" charset="-122"/>
                <a:cs typeface="Times New Roman" panose="02020603050405020304" pitchFamily="18" charset="0"/>
              </a:rPr>
              <a:t>Recommendations: We recommend adopting this integrated methodology in future engineering projects to increase efficiency and reduce risks.</a:t>
            </a:r>
            <a:endParaRPr lang="en-US" sz="1692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6186" y="2048983"/>
            <a:ext cx="8151628" cy="611249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4865"/>
              </a:lnSpc>
              <a:buNone/>
            </a:pPr>
            <a:r>
              <a:rPr lang="en-US" sz="3892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Thank you</a:t>
            </a:r>
            <a:endParaRPr lang="en-US" sz="3892" dirty="0"/>
          </a:p>
        </p:txBody>
      </p:sp>
      <p:sp>
        <p:nvSpPr>
          <p:cNvPr id="3" name="Text 1"/>
          <p:cNvSpPr/>
          <p:nvPr/>
        </p:nvSpPr>
        <p:spPr>
          <a:xfrm>
            <a:off x="496186" y="2872883"/>
            <a:ext cx="8151628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41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Any questions?</a:t>
            </a:r>
            <a:endParaRPr lang="en-US" sz="141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496186" y="1818118"/>
            <a:ext cx="4004930" cy="72655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3" name="Shape 1"/>
          <p:cNvSpPr/>
          <p:nvPr/>
        </p:nvSpPr>
        <p:spPr>
          <a:xfrm>
            <a:off x="4642884" y="1818118"/>
            <a:ext cx="4004930" cy="72655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4" name="Shape 2"/>
          <p:cNvSpPr/>
          <p:nvPr/>
        </p:nvSpPr>
        <p:spPr>
          <a:xfrm>
            <a:off x="496186" y="2704165"/>
            <a:ext cx="4004930" cy="72655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5" name="Shape 3"/>
          <p:cNvSpPr/>
          <p:nvPr/>
        </p:nvSpPr>
        <p:spPr>
          <a:xfrm>
            <a:off x="4642884" y="2704165"/>
            <a:ext cx="4004930" cy="72655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6" name="Text 4"/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Project Objectives</a:t>
            </a:r>
            <a:endParaRPr lang="en-US" sz="2820" dirty="0"/>
          </a:p>
        </p:txBody>
      </p:sp>
      <p:sp>
        <p:nvSpPr>
          <p:cNvPr id="7" name="Text 5"/>
          <p:cNvSpPr/>
          <p:nvPr/>
        </p:nvSpPr>
        <p:spPr>
          <a:xfrm>
            <a:off x="637953" y="1959886"/>
            <a:ext cx="3721395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763"/>
              </a:lnSpc>
              <a:buNone/>
            </a:pPr>
            <a:r>
              <a:rPr lang="en-US" sz="141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To accurately extract quantities using Revit.</a:t>
            </a:r>
            <a:endParaRPr lang="en-US" sz="1410" dirty="0"/>
          </a:p>
        </p:txBody>
      </p:sp>
      <p:sp>
        <p:nvSpPr>
          <p:cNvPr id="8" name="Text 6"/>
          <p:cNvSpPr/>
          <p:nvPr/>
        </p:nvSpPr>
        <p:spPr>
          <a:xfrm>
            <a:off x="4784651" y="1959886"/>
            <a:ext cx="3721395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41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To prepare an accurate schedule via Primavera P6.</a:t>
            </a:r>
            <a:endParaRPr lang="en-US" sz="1410" dirty="0"/>
          </a:p>
        </p:txBody>
      </p:sp>
      <p:sp>
        <p:nvSpPr>
          <p:cNvPr id="9" name="Text 7"/>
          <p:cNvSpPr/>
          <p:nvPr/>
        </p:nvSpPr>
        <p:spPr>
          <a:xfrm>
            <a:off x="637953" y="2845932"/>
            <a:ext cx="3721395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41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To prepare the Bill of Quantities (BOQ) and cost estimate.</a:t>
            </a:r>
            <a:endParaRPr lang="en-US" sz="1410" dirty="0"/>
          </a:p>
        </p:txBody>
      </p:sp>
      <p:sp>
        <p:nvSpPr>
          <p:cNvPr id="10" name="Text 8"/>
          <p:cNvSpPr/>
          <p:nvPr/>
        </p:nvSpPr>
        <p:spPr>
          <a:xfrm>
            <a:off x="4784651" y="2845932"/>
            <a:ext cx="3721395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41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To analyze challenges and results.</a:t>
            </a:r>
            <a:endParaRPr lang="en-US" sz="141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0"/>
          <p:cNvSpPr/>
          <p:nvPr/>
        </p:nvSpPr>
        <p:spPr>
          <a:xfrm>
            <a:off x="496186" y="1502710"/>
            <a:ext cx="4722628" cy="72655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4" name="Shape 1"/>
          <p:cNvSpPr/>
          <p:nvPr/>
        </p:nvSpPr>
        <p:spPr>
          <a:xfrm>
            <a:off x="496186" y="3325577"/>
            <a:ext cx="4722628" cy="726558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5" name="Text 2"/>
          <p:cNvSpPr/>
          <p:nvPr/>
        </p:nvSpPr>
        <p:spPr>
          <a:xfrm>
            <a:off x="496186" y="389860"/>
            <a:ext cx="4722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Methodology</a:t>
            </a:r>
            <a:endParaRPr lang="en-US" sz="2820" dirty="0"/>
          </a:p>
        </p:txBody>
      </p:sp>
      <p:sp>
        <p:nvSpPr>
          <p:cNvPr id="6" name="Text 3"/>
          <p:cNvSpPr/>
          <p:nvPr/>
        </p:nvSpPr>
        <p:spPr>
          <a:xfrm>
            <a:off x="637953" y="1644478"/>
            <a:ext cx="4439093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41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Modelling and Quantity Take-off Phase: Using Autodesk Revit to create the Building Information Model (BIM).</a:t>
            </a:r>
            <a:endParaRPr lang="en-US" sz="1410" dirty="0"/>
          </a:p>
        </p:txBody>
      </p:sp>
      <p:sp>
        <p:nvSpPr>
          <p:cNvPr id="7" name="Text 4"/>
          <p:cNvSpPr/>
          <p:nvPr/>
        </p:nvSpPr>
        <p:spPr>
          <a:xfrm>
            <a:off x="637953" y="3426469"/>
            <a:ext cx="4439093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41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Planning and Management Phase: Using Primavera to create the schedule and budget.</a:t>
            </a:r>
            <a:endParaRPr lang="en-US" sz="1410" dirty="0"/>
          </a:p>
        </p:txBody>
      </p:sp>
      <p:pic>
        <p:nvPicPr>
          <p:cNvPr id="8" name="Image 25">
            <a:extLst>
              <a:ext uri="{FF2B5EF4-FFF2-40B4-BE49-F238E27FC236}">
                <a16:creationId xmlns:a16="http://schemas.microsoft.com/office/drawing/2014/main" id="{0DE0BB33-E7CD-4ACC-837D-59C390D94286}"/>
              </a:ext>
            </a:extLst>
          </p:cNvPr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47032" y="942845"/>
            <a:ext cx="2800782" cy="1649702"/>
          </a:xfrm>
          <a:prstGeom prst="rect">
            <a:avLst/>
          </a:prstGeom>
        </p:spPr>
      </p:pic>
      <p:pic>
        <p:nvPicPr>
          <p:cNvPr id="9" name="Image 58">
            <a:extLst>
              <a:ext uri="{FF2B5EF4-FFF2-40B4-BE49-F238E27FC236}">
                <a16:creationId xmlns:a16="http://schemas.microsoft.com/office/drawing/2014/main" id="{9C101428-C13D-5634-1F48-F50F87722930}"/>
              </a:ext>
            </a:extLst>
          </p:cNvPr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47032" y="2893803"/>
            <a:ext cx="2800782" cy="164970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0"/>
          <p:cNvSpPr/>
          <p:nvPr/>
        </p:nvSpPr>
        <p:spPr>
          <a:xfrm>
            <a:off x="496186" y="1910292"/>
            <a:ext cx="3794460" cy="1775539"/>
          </a:xfrm>
          <a:prstGeom prst="rect">
            <a:avLst/>
          </a:prstGeom>
          <a:solidFill>
            <a:srgbClr val="CCE2DE"/>
          </a:solidFill>
          <a:ln/>
        </p:spPr>
        <p:txBody>
          <a:bodyPr/>
          <a:lstStyle/>
          <a:p>
            <a:endParaRPr lang="en-001"/>
          </a:p>
        </p:txBody>
      </p:sp>
      <p:sp>
        <p:nvSpPr>
          <p:cNvPr id="4" name="Text 1"/>
          <p:cNvSpPr/>
          <p:nvPr/>
        </p:nvSpPr>
        <p:spPr>
          <a:xfrm>
            <a:off x="496186" y="389860"/>
            <a:ext cx="4722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Modelling:</a:t>
            </a:r>
            <a:endParaRPr lang="en-US" sz="2820" dirty="0"/>
          </a:p>
        </p:txBody>
      </p:sp>
      <p:sp>
        <p:nvSpPr>
          <p:cNvPr id="5" name="Text 2"/>
          <p:cNvSpPr/>
          <p:nvPr/>
        </p:nvSpPr>
        <p:spPr>
          <a:xfrm>
            <a:off x="496186" y="1045535"/>
            <a:ext cx="4722628" cy="26581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2115"/>
              </a:lnSpc>
              <a:buNone/>
            </a:pPr>
            <a:r>
              <a:rPr lang="en-US" sz="1692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Defining Levels</a:t>
            </a:r>
            <a:endParaRPr lang="en-US" sz="1692" dirty="0"/>
          </a:p>
        </p:txBody>
      </p:sp>
      <p:sp>
        <p:nvSpPr>
          <p:cNvPr id="6" name="Text 3"/>
          <p:cNvSpPr/>
          <p:nvPr/>
        </p:nvSpPr>
        <p:spPr>
          <a:xfrm>
            <a:off x="496186" y="1524000"/>
            <a:ext cx="4722628" cy="22680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1805"/>
              </a:lnSpc>
              <a:buNone/>
            </a:pPr>
            <a:r>
              <a:rPr lang="en-US" sz="1105" b="1" dirty="0">
                <a:solidFill>
                  <a:srgbClr val="000000"/>
                </a:solidFill>
                <a:latin typeface="Playfair Display" pitchFamily="34" charset="0"/>
                <a:ea typeface="Playfair Display" pitchFamily="34" charset="-122"/>
                <a:cs typeface="Playfair Display" pitchFamily="34" charset="-120"/>
              </a:rPr>
              <a:t>The first step in any model is to define the floor elevations.</a:t>
            </a:r>
            <a:endParaRPr lang="en-US" sz="1105" dirty="0"/>
          </a:p>
        </p:txBody>
      </p:sp>
      <p:sp>
        <p:nvSpPr>
          <p:cNvPr id="7" name="Text 4"/>
          <p:cNvSpPr/>
          <p:nvPr/>
        </p:nvSpPr>
        <p:spPr>
          <a:xfrm>
            <a:off x="637953" y="2052059"/>
            <a:ext cx="3497949" cy="26581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2115"/>
              </a:lnSpc>
              <a:buNone/>
            </a:pPr>
            <a:r>
              <a:rPr lang="en-US" sz="1692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Floor Heights:</a:t>
            </a:r>
            <a:endParaRPr lang="en-US" sz="1692" dirty="0"/>
          </a:p>
        </p:txBody>
      </p:sp>
      <p:sp>
        <p:nvSpPr>
          <p:cNvPr id="8" name="Text 5"/>
          <p:cNvSpPr/>
          <p:nvPr/>
        </p:nvSpPr>
        <p:spPr>
          <a:xfrm>
            <a:off x="637953" y="2402909"/>
            <a:ext cx="3497949" cy="26581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41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Ground Floor: 3.6 meters</a:t>
            </a:r>
            <a:endParaRPr lang="en-US" sz="1410" dirty="0"/>
          </a:p>
        </p:txBody>
      </p:sp>
      <p:sp>
        <p:nvSpPr>
          <p:cNvPr id="9" name="Text 6"/>
          <p:cNvSpPr/>
          <p:nvPr/>
        </p:nvSpPr>
        <p:spPr>
          <a:xfrm>
            <a:off x="637953" y="2709456"/>
            <a:ext cx="3497949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41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First Floor: 3.66 meters</a:t>
            </a:r>
            <a:endParaRPr lang="en-US" sz="1410" dirty="0"/>
          </a:p>
        </p:txBody>
      </p:sp>
      <p:sp>
        <p:nvSpPr>
          <p:cNvPr id="10" name="Text 7"/>
          <p:cNvSpPr/>
          <p:nvPr/>
        </p:nvSpPr>
        <p:spPr>
          <a:xfrm>
            <a:off x="637953" y="3016004"/>
            <a:ext cx="3497949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41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Second Floor: 3.66 meters</a:t>
            </a:r>
            <a:endParaRPr lang="en-US" sz="1410" dirty="0"/>
          </a:p>
        </p:txBody>
      </p:sp>
      <p:sp>
        <p:nvSpPr>
          <p:cNvPr id="11" name="Text 8"/>
          <p:cNvSpPr/>
          <p:nvPr/>
        </p:nvSpPr>
        <p:spPr>
          <a:xfrm>
            <a:off x="637953" y="3322551"/>
            <a:ext cx="3497949" cy="22151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1763"/>
              </a:lnSpc>
              <a:buNone/>
            </a:pPr>
            <a:r>
              <a:rPr lang="en-US" sz="1410" dirty="0">
                <a:solidFill>
                  <a:srgbClr val="000000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Roof Floor: 2.57 meters</a:t>
            </a:r>
            <a:endParaRPr lang="en-US" sz="1410" dirty="0"/>
          </a:p>
        </p:txBody>
      </p:sp>
      <p:pic>
        <p:nvPicPr>
          <p:cNvPr id="13" name="صورة 12">
            <a:extLst>
              <a:ext uri="{FF2B5EF4-FFF2-40B4-BE49-F238E27FC236}">
                <a16:creationId xmlns:a16="http://schemas.microsoft.com/office/drawing/2014/main" id="{75BC0241-AB29-C868-5ACE-6C556B27AB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0166" y="795218"/>
            <a:ext cx="4918579" cy="321538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The Architectural Model</a:t>
            </a:r>
            <a:endParaRPr lang="en-US" sz="2820" dirty="0"/>
          </a:p>
        </p:txBody>
      </p:sp>
      <p:sp>
        <p:nvSpPr>
          <p:cNvPr id="3" name="Text 1"/>
          <p:cNvSpPr/>
          <p:nvPr/>
        </p:nvSpPr>
        <p:spPr>
          <a:xfrm>
            <a:off x="496186" y="1045535"/>
            <a:ext cx="8647814" cy="5316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2115"/>
              </a:lnSpc>
              <a:buNone/>
            </a:pPr>
            <a:r>
              <a:rPr lang="en-US" sz="150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The architectural model illustrates </a:t>
            </a:r>
            <a:r>
              <a:rPr lang="en-US" sz="1500" dirty="0">
                <a:solidFill>
                  <a:srgbClr val="196669"/>
                </a:solidFill>
                <a:latin typeface="DM Serif Display" pitchFamily="34" charset="0"/>
              </a:rPr>
              <a:t>the</a:t>
            </a:r>
            <a:r>
              <a:rPr lang="en-US" sz="150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 external and internal form of the building and its layouts.</a:t>
            </a:r>
            <a:endParaRPr lang="en-US" sz="1500" dirty="0"/>
          </a:p>
        </p:txBody>
      </p:sp>
      <p:pic>
        <p:nvPicPr>
          <p:cNvPr id="7" name="صورة 6" descr="صورة تحتوي على بناء, نموذج مصغر, منزل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ACC3C8F2-B65B-37B9-A70C-0AABB0B77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131" y="1897690"/>
            <a:ext cx="5511683" cy="2561768"/>
          </a:xfrm>
          <a:prstGeom prst="rect">
            <a:avLst/>
          </a:prstGeom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67F3BAC7-84BE-6D02-C12F-D8C4AD6FE172}"/>
              </a:ext>
            </a:extLst>
          </p:cNvPr>
          <p:cNvSpPr txBox="1"/>
          <p:nvPr/>
        </p:nvSpPr>
        <p:spPr>
          <a:xfrm>
            <a:off x="413629" y="1577163"/>
            <a:ext cx="4407408" cy="29729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Concrete hollow block 10 cm </a:t>
            </a:r>
          </a:p>
          <a:p>
            <a:pPr marL="285750" indent="-285750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Concrete hollow block 20 cm </a:t>
            </a:r>
          </a:p>
          <a:p>
            <a:pPr marL="285750" indent="-285750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Concrete 10 cm </a:t>
            </a:r>
          </a:p>
          <a:p>
            <a:pPr marL="285750" indent="-285750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Concrete </a:t>
            </a:r>
            <a:r>
              <a:rPr lang="ar-JO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 </a:t>
            </a:r>
          </a:p>
          <a:p>
            <a:pPr marL="285750" indent="-285750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Stone </a:t>
            </a:r>
          </a:p>
          <a:p>
            <a:pPr marL="285750" indent="-285750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Ceiling and staircase  </a:t>
            </a:r>
          </a:p>
          <a:p>
            <a:pPr marL="285750" indent="-285750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Doors &amp; Windows </a:t>
            </a:r>
          </a:p>
          <a:p>
            <a:pPr marL="285750" indent="-285750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Curtain walls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81243851-0065-AAB3-FA44-CC74D6EF9F18}"/>
              </a:ext>
            </a:extLst>
          </p:cNvPr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The Architectural Model</a:t>
            </a:r>
            <a:endParaRPr lang="en-US" sz="2820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9D0C9A4D-54C1-BDB1-A038-9F1BC01AC461}"/>
              </a:ext>
            </a:extLst>
          </p:cNvPr>
          <p:cNvSpPr txBox="1"/>
          <p:nvPr/>
        </p:nvSpPr>
        <p:spPr>
          <a:xfrm>
            <a:off x="496186" y="867673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196669"/>
                </a:solidFill>
                <a:latin typeface="DM Serif Display" pitchFamily="34" charset="0"/>
              </a:rPr>
              <a:t>External</a:t>
            </a:r>
            <a:r>
              <a:rPr lang="en-GB" sz="2000" dirty="0"/>
              <a:t> </a:t>
            </a:r>
            <a:r>
              <a:rPr lang="en-GB" sz="1600" dirty="0">
                <a:solidFill>
                  <a:srgbClr val="196669"/>
                </a:solidFill>
                <a:latin typeface="DM Serif Display" pitchFamily="34" charset="0"/>
              </a:rPr>
              <a:t>wall</a:t>
            </a:r>
            <a:r>
              <a:rPr lang="en-GB" sz="2000" dirty="0"/>
              <a:t> </a:t>
            </a:r>
            <a:r>
              <a:rPr lang="en-GB" sz="1600" dirty="0">
                <a:solidFill>
                  <a:srgbClr val="196669"/>
                </a:solidFill>
                <a:latin typeface="DM Serif Display" pitchFamily="34" charset="0"/>
              </a:rPr>
              <a:t>details</a:t>
            </a:r>
            <a:endParaRPr lang="en-001" sz="1600" dirty="0">
              <a:solidFill>
                <a:srgbClr val="196669"/>
              </a:solidFill>
              <a:latin typeface="DM Serif Display" pitchFamily="34" charset="0"/>
            </a:endParaRP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6F7B1D3E-2C60-5F56-B5CE-1E09285A20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87" y="1542151"/>
            <a:ext cx="4106146" cy="2444633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FFE71367-6426-60D0-553C-455EE82F1E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751" y="1542150"/>
            <a:ext cx="3271837" cy="244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04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B41F31-E72C-858A-D6DC-E259B975DA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8D645181-14B8-C07E-0475-1E4F64DB764A}"/>
              </a:ext>
            </a:extLst>
          </p:cNvPr>
          <p:cNvSpPr/>
          <p:nvPr/>
        </p:nvSpPr>
        <p:spPr>
          <a:xfrm>
            <a:off x="496186" y="389860"/>
            <a:ext cx="8151628" cy="44302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lnSpc>
                <a:spcPts val="3525"/>
              </a:lnSpc>
              <a:buNone/>
            </a:pPr>
            <a:r>
              <a:rPr lang="en-US" sz="2820" dirty="0">
                <a:solidFill>
                  <a:srgbClr val="196669"/>
                </a:solidFill>
                <a:latin typeface="DM Serif Display" pitchFamily="34" charset="0"/>
                <a:ea typeface="DM Serif Display" pitchFamily="34" charset="-122"/>
                <a:cs typeface="DM Serif Display" pitchFamily="34" charset="-120"/>
              </a:rPr>
              <a:t>The Architectural Model</a:t>
            </a:r>
            <a:endParaRPr lang="en-US" sz="2820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77371090-98FA-BE91-DA1D-4EC0AADCA8EB}"/>
              </a:ext>
            </a:extLst>
          </p:cNvPr>
          <p:cNvSpPr txBox="1"/>
          <p:nvPr/>
        </p:nvSpPr>
        <p:spPr>
          <a:xfrm>
            <a:off x="496186" y="1036950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196669"/>
                </a:solidFill>
                <a:latin typeface="DM Serif Display" pitchFamily="34" charset="0"/>
              </a:rPr>
              <a:t>Curtain walls details</a:t>
            </a:r>
            <a:endParaRPr lang="en-001" sz="1600" dirty="0">
              <a:solidFill>
                <a:srgbClr val="196669"/>
              </a:solidFill>
              <a:latin typeface="DM Serif Display" pitchFamily="34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5519714E-6CA3-B3A2-2BDA-E32CC3F12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84" y="1680549"/>
            <a:ext cx="4795142" cy="2751226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1CA8519F-49F6-EBD3-BE90-C4629BAA74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846" y="1036949"/>
            <a:ext cx="1725597" cy="339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005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</TotalTime>
  <Words>849</Words>
  <Application>Microsoft Office PowerPoint</Application>
  <PresentationFormat>عرض على الشاشة (16:9)</PresentationFormat>
  <Paragraphs>218</Paragraphs>
  <Slides>34</Slides>
  <Notes>32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34</vt:i4>
      </vt:variant>
    </vt:vector>
  </HeadingPairs>
  <TitlesOfParts>
    <vt:vector size="40" baseType="lpstr">
      <vt:lpstr>Arial</vt:lpstr>
      <vt:lpstr>DM Serif Display</vt:lpstr>
      <vt:lpstr>Playfair Display</vt:lpstr>
      <vt:lpstr>Times New Roman</vt:lpstr>
      <vt:lpstr>Wingdings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G2 Final</dc:title>
  <dc:subject>PptxGenJS Presentation</dc:subject>
  <dc:creator>PptxGenJS</dc:creator>
  <cp:lastModifiedBy>Abdulrahman Khilfeh</cp:lastModifiedBy>
  <cp:revision>15</cp:revision>
  <dcterms:created xsi:type="dcterms:W3CDTF">2025-06-16T00:51:06Z</dcterms:created>
  <dcterms:modified xsi:type="dcterms:W3CDTF">2025-07-07T10:47:14Z</dcterms:modified>
</cp:coreProperties>
</file>