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1"/>
  </p:notesMasterIdLst>
  <p:sldIdLst>
    <p:sldId id="257" r:id="rId2"/>
    <p:sldId id="262" r:id="rId3"/>
    <p:sldId id="263" r:id="rId4"/>
    <p:sldId id="264" r:id="rId5"/>
    <p:sldId id="265" r:id="rId6"/>
    <p:sldId id="266" r:id="rId7"/>
    <p:sldId id="301" r:id="rId8"/>
    <p:sldId id="302" r:id="rId9"/>
    <p:sldId id="355" r:id="rId10"/>
    <p:sldId id="352" r:id="rId11"/>
    <p:sldId id="303" r:id="rId12"/>
    <p:sldId id="359" r:id="rId13"/>
    <p:sldId id="358" r:id="rId14"/>
    <p:sldId id="304" r:id="rId15"/>
    <p:sldId id="305" r:id="rId16"/>
    <p:sldId id="308" r:id="rId17"/>
    <p:sldId id="307" r:id="rId18"/>
    <p:sldId id="309" r:id="rId19"/>
    <p:sldId id="310" r:id="rId20"/>
    <p:sldId id="314" r:id="rId21"/>
    <p:sldId id="315" r:id="rId22"/>
    <p:sldId id="316" r:id="rId23"/>
    <p:sldId id="317" r:id="rId24"/>
    <p:sldId id="318" r:id="rId25"/>
    <p:sldId id="320" r:id="rId26"/>
    <p:sldId id="319" r:id="rId27"/>
    <p:sldId id="348" r:id="rId28"/>
    <p:sldId id="357" r:id="rId29"/>
    <p:sldId id="350" r:id="rId30"/>
    <p:sldId id="353" r:id="rId31"/>
    <p:sldId id="351" r:id="rId32"/>
    <p:sldId id="356" r:id="rId33"/>
    <p:sldId id="267" r:id="rId34"/>
    <p:sldId id="296" r:id="rId35"/>
    <p:sldId id="295" r:id="rId36"/>
    <p:sldId id="294" r:id="rId37"/>
    <p:sldId id="322" r:id="rId38"/>
    <p:sldId id="321" r:id="rId39"/>
    <p:sldId id="293" r:id="rId40"/>
    <p:sldId id="268" r:id="rId41"/>
    <p:sldId id="269" r:id="rId42"/>
    <p:sldId id="297" r:id="rId43"/>
    <p:sldId id="312" r:id="rId44"/>
    <p:sldId id="313" r:id="rId45"/>
    <p:sldId id="324" r:id="rId46"/>
    <p:sldId id="323" r:id="rId47"/>
    <p:sldId id="325" r:id="rId48"/>
    <p:sldId id="326" r:id="rId49"/>
    <p:sldId id="327" r:id="rId50"/>
    <p:sldId id="329" r:id="rId51"/>
    <p:sldId id="331" r:id="rId52"/>
    <p:sldId id="330" r:id="rId53"/>
    <p:sldId id="332" r:id="rId54"/>
    <p:sldId id="333" r:id="rId55"/>
    <p:sldId id="334" r:id="rId56"/>
    <p:sldId id="338" r:id="rId57"/>
    <p:sldId id="337" r:id="rId58"/>
    <p:sldId id="336" r:id="rId59"/>
    <p:sldId id="339" r:id="rId60"/>
    <p:sldId id="340" r:id="rId61"/>
    <p:sldId id="341" r:id="rId62"/>
    <p:sldId id="342" r:id="rId63"/>
    <p:sldId id="335" r:id="rId64"/>
    <p:sldId id="343" r:id="rId65"/>
    <p:sldId id="344" r:id="rId66"/>
    <p:sldId id="345" r:id="rId67"/>
    <p:sldId id="271" r:id="rId68"/>
    <p:sldId id="272" r:id="rId69"/>
    <p:sldId id="273" r:id="rId70"/>
    <p:sldId id="274" r:id="rId71"/>
    <p:sldId id="311" r:id="rId72"/>
    <p:sldId id="275" r:id="rId73"/>
    <p:sldId id="346" r:id="rId74"/>
    <p:sldId id="276" r:id="rId75"/>
    <p:sldId id="347" r:id="rId76"/>
    <p:sldId id="277" r:id="rId77"/>
    <p:sldId id="278" r:id="rId78"/>
    <p:sldId id="279" r:id="rId79"/>
    <p:sldId id="280" r:id="rId80"/>
    <p:sldId id="281" r:id="rId81"/>
    <p:sldId id="282" r:id="rId82"/>
    <p:sldId id="283" r:id="rId83"/>
    <p:sldId id="284" r:id="rId84"/>
    <p:sldId id="286" r:id="rId85"/>
    <p:sldId id="285" r:id="rId86"/>
    <p:sldId id="288" r:id="rId87"/>
    <p:sldId id="289" r:id="rId88"/>
    <p:sldId id="290" r:id="rId89"/>
    <p:sldId id="292" r:id="rId90"/>
  </p:sldIdLst>
  <p:sldSz cx="12188825" cy="6858000"/>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نمط ذو نسُق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7CE84F3-28C3-443E-9E96-99CF82512B78}" styleName="نمط داكن 1 - تمييز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نمط ذو نسُق 2 - تميي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النمط الداكن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756" y="-96"/>
      </p:cViewPr>
      <p:guideLst>
        <p:guide orient="horz" pos="2160"/>
        <p:guide pos="383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50BE58-4797-42A4-9C4F-EF4C0DFF648F}" type="doc">
      <dgm:prSet loTypeId="urn:microsoft.com/office/officeart/2011/layout/HexagonRadial" loCatId="officeonline" qsTypeId="urn:microsoft.com/office/officeart/2005/8/quickstyle/3d3" qsCatId="3D" csTypeId="urn:microsoft.com/office/officeart/2005/8/colors/accent3_4" csCatId="accent3" phldr="1"/>
      <dgm:spPr/>
      <dgm:t>
        <a:bodyPr/>
        <a:lstStyle/>
        <a:p>
          <a:endParaRPr lang="en-US"/>
        </a:p>
      </dgm:t>
    </dgm:pt>
    <dgm:pt modelId="{96CE67EE-ABA2-41F6-914D-29EA902DF94F}">
      <dgm:prSet phldrT="[Text]" custT="1"/>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a:solidFill>
            <a:srgbClr val="FF0000"/>
          </a:solidFill>
        </a:ln>
        <a:effectLst>
          <a:glow rad="228600">
            <a:srgbClr val="FF0000">
              <a:alpha val="40000"/>
            </a:srgbClr>
          </a:glow>
        </a:effectLst>
      </dgm:spPr>
      <dgm:t>
        <a:bodyPr/>
        <a:lstStyle/>
        <a:p>
          <a:r>
            <a:rPr lang="en-US" sz="32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Green Building Aspects</a:t>
          </a:r>
          <a:endParaRPr lang="en-US" sz="3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dgm:t>
    </dgm:pt>
    <dgm:pt modelId="{CD9D5880-3812-4147-A7FB-6F90471CC768}" type="parTrans" cxnId="{253A402E-C8C6-45E9-9582-2297887E6105}">
      <dgm:prSet/>
      <dgm:spPr/>
      <dgm:t>
        <a:bodyPr/>
        <a:lstStyle/>
        <a:p>
          <a:endParaRPr lang="en-US"/>
        </a:p>
      </dgm:t>
    </dgm:pt>
    <dgm:pt modelId="{CB4AE372-17C0-4C07-894F-059695B82437}" type="sibTrans" cxnId="{253A402E-C8C6-45E9-9582-2297887E6105}">
      <dgm:prSet/>
      <dgm:spPr/>
      <dgm:t>
        <a:bodyPr/>
        <a:lstStyle/>
        <a:p>
          <a:endParaRPr lang="en-US"/>
        </a:p>
      </dgm:t>
    </dgm:pt>
    <dgm:pt modelId="{E9B462F2-98CF-42CE-B20A-F671E6C5EC4C}">
      <dgm:prSet phldrT="[Text]" custT="1"/>
      <dgm:spPr>
        <a:ln>
          <a:solidFill>
            <a:srgbClr val="FF0000"/>
          </a:solidFill>
        </a:ln>
      </dgm:spPr>
      <dgm:t>
        <a:bodyPr/>
        <a:lstStyle/>
        <a:p>
          <a:r>
            <a:rPr lang="en-US" sz="1400" b="0" cap="none" spc="0" dirty="0" smtClean="0">
              <a:ln w="0"/>
              <a:solidFill>
                <a:schemeClr val="tx1"/>
              </a:solidFill>
              <a:effectLst/>
            </a:rPr>
            <a:t>Site Sustainability</a:t>
          </a:r>
        </a:p>
        <a:p>
          <a:r>
            <a:rPr lang="en-US" sz="1800" b="0" cap="none" spc="0" dirty="0" smtClean="0">
              <a:ln w="0"/>
              <a:solidFill>
                <a:schemeClr val="tx1"/>
              </a:solidFill>
              <a:effectLst/>
            </a:rPr>
            <a:t>15%</a:t>
          </a:r>
          <a:endParaRPr lang="en-US" sz="1800" b="0" cap="none" spc="0" dirty="0">
            <a:ln w="0"/>
            <a:solidFill>
              <a:schemeClr val="tx1"/>
            </a:solidFill>
            <a:effectLst/>
          </a:endParaRPr>
        </a:p>
      </dgm:t>
    </dgm:pt>
    <dgm:pt modelId="{C1AF934B-5460-4718-8B33-A5B1BBA0C159}" type="parTrans" cxnId="{668FB1D5-FAD2-4FB2-9BA4-0E6EB98B3393}">
      <dgm:prSet/>
      <dgm:spPr/>
      <dgm:t>
        <a:bodyPr/>
        <a:lstStyle/>
        <a:p>
          <a:endParaRPr lang="en-US"/>
        </a:p>
      </dgm:t>
    </dgm:pt>
    <dgm:pt modelId="{2B9016F4-3563-4C80-AEF2-74F71835952F}" type="sibTrans" cxnId="{668FB1D5-FAD2-4FB2-9BA4-0E6EB98B3393}">
      <dgm:prSet/>
      <dgm:spPr/>
      <dgm:t>
        <a:bodyPr/>
        <a:lstStyle/>
        <a:p>
          <a:endParaRPr lang="en-US"/>
        </a:p>
      </dgm:t>
    </dgm:pt>
    <dgm:pt modelId="{67E11BE7-8470-4E78-AE85-43900F9976AC}">
      <dgm:prSet phldrT="[Text]" custT="1"/>
      <dgm:spPr>
        <a:ln>
          <a:solidFill>
            <a:srgbClr val="FF0000"/>
          </a:solidFill>
        </a:ln>
      </dgm:spPr>
      <dgm:t>
        <a:bodyPr/>
        <a:lstStyle/>
        <a:p>
          <a:r>
            <a:rPr lang="en-US" sz="1400" b="0" cap="none" spc="0" dirty="0" smtClean="0">
              <a:ln w="0"/>
              <a:solidFill>
                <a:schemeClr val="tx1"/>
              </a:solidFill>
              <a:effectLst/>
            </a:rPr>
            <a:t>Indoor environment quality</a:t>
          </a:r>
        </a:p>
        <a:p>
          <a:r>
            <a:rPr lang="en-US" sz="1800" b="0" cap="none" spc="0" dirty="0" smtClean="0">
              <a:ln w="0"/>
              <a:solidFill>
                <a:schemeClr val="tx1"/>
              </a:solidFill>
              <a:effectLst/>
            </a:rPr>
            <a:t>15%</a:t>
          </a:r>
          <a:endParaRPr lang="en-US" sz="1800" b="0" cap="none" spc="0" dirty="0">
            <a:ln w="0"/>
            <a:solidFill>
              <a:schemeClr val="tx1"/>
            </a:solidFill>
            <a:effectLst/>
          </a:endParaRPr>
        </a:p>
      </dgm:t>
    </dgm:pt>
    <dgm:pt modelId="{32F808B1-5429-4CCD-B901-2C2AF5F61285}" type="parTrans" cxnId="{3BF38E5C-CCA9-4D63-8DC5-9F9DB7902BDD}">
      <dgm:prSet/>
      <dgm:spPr/>
      <dgm:t>
        <a:bodyPr/>
        <a:lstStyle/>
        <a:p>
          <a:endParaRPr lang="en-US"/>
        </a:p>
      </dgm:t>
    </dgm:pt>
    <dgm:pt modelId="{2D23B7F3-FBBD-4724-9FD5-1C778A7A00F5}" type="sibTrans" cxnId="{3BF38E5C-CCA9-4D63-8DC5-9F9DB7902BDD}">
      <dgm:prSet/>
      <dgm:spPr/>
      <dgm:t>
        <a:bodyPr/>
        <a:lstStyle/>
        <a:p>
          <a:endParaRPr lang="en-US"/>
        </a:p>
      </dgm:t>
    </dgm:pt>
    <dgm:pt modelId="{8EE5D2D6-D98A-4FF8-AA33-29C6160B9D18}">
      <dgm:prSet phldrT="[Text]" custT="1"/>
      <dgm:spPr>
        <a:ln>
          <a:solidFill>
            <a:srgbClr val="FF0000"/>
          </a:solidFill>
        </a:ln>
      </dgm:spPr>
      <dgm:t>
        <a:bodyPr/>
        <a:lstStyle/>
        <a:p>
          <a:r>
            <a:rPr lang="en-US" sz="1400" b="0" cap="none" spc="0" dirty="0" smtClean="0">
              <a:ln w="0"/>
              <a:solidFill>
                <a:schemeClr val="tx1"/>
              </a:solidFill>
              <a:effectLst/>
            </a:rPr>
            <a:t>Energy efficiency</a:t>
          </a:r>
        </a:p>
        <a:p>
          <a:r>
            <a:rPr lang="en-US" sz="1800" b="0" cap="none" spc="0" dirty="0" smtClean="0">
              <a:ln w="0"/>
              <a:solidFill>
                <a:schemeClr val="tx1"/>
              </a:solidFill>
              <a:effectLst/>
            </a:rPr>
            <a:t>30%</a:t>
          </a:r>
          <a:endParaRPr lang="en-US" sz="1800" b="0" cap="none" spc="0" dirty="0">
            <a:ln w="0"/>
            <a:solidFill>
              <a:schemeClr val="tx1"/>
            </a:solidFill>
            <a:effectLst/>
          </a:endParaRPr>
        </a:p>
      </dgm:t>
    </dgm:pt>
    <dgm:pt modelId="{84070AB7-394A-487A-8313-C6CEA01154B8}" type="parTrans" cxnId="{DE807C16-C164-44C3-8CDB-1F24A5A7FE74}">
      <dgm:prSet/>
      <dgm:spPr/>
      <dgm:t>
        <a:bodyPr/>
        <a:lstStyle/>
        <a:p>
          <a:endParaRPr lang="en-US"/>
        </a:p>
      </dgm:t>
    </dgm:pt>
    <dgm:pt modelId="{90984DC8-90B9-4F8D-81A7-B7050BCA371E}" type="sibTrans" cxnId="{DE807C16-C164-44C3-8CDB-1F24A5A7FE74}">
      <dgm:prSet/>
      <dgm:spPr/>
      <dgm:t>
        <a:bodyPr/>
        <a:lstStyle/>
        <a:p>
          <a:endParaRPr lang="en-US"/>
        </a:p>
      </dgm:t>
    </dgm:pt>
    <dgm:pt modelId="{BD377CFC-CB2A-4BD2-AEEF-0C7B87DF8648}">
      <dgm:prSet phldrT="[Text]" custT="1"/>
      <dgm:spPr>
        <a:ln>
          <a:solidFill>
            <a:srgbClr val="FF0000"/>
          </a:solidFill>
        </a:ln>
      </dgm:spPr>
      <dgm:t>
        <a:bodyPr/>
        <a:lstStyle/>
        <a:p>
          <a:r>
            <a:rPr lang="en-US" sz="1400" b="0" cap="none" spc="0" dirty="0" smtClean="0">
              <a:ln w="0"/>
              <a:solidFill>
                <a:schemeClr val="tx1"/>
              </a:solidFill>
              <a:effectLst/>
            </a:rPr>
            <a:t>Water efficiency</a:t>
          </a:r>
        </a:p>
        <a:p>
          <a:r>
            <a:rPr lang="en-US" sz="1800" b="0" cap="none" spc="0" dirty="0" smtClean="0">
              <a:ln w="0"/>
              <a:solidFill>
                <a:schemeClr val="tx1"/>
              </a:solidFill>
              <a:effectLst/>
            </a:rPr>
            <a:t>25%</a:t>
          </a:r>
          <a:endParaRPr lang="en-US" sz="1800" b="0" cap="none" spc="0" dirty="0">
            <a:ln w="0"/>
            <a:solidFill>
              <a:schemeClr val="tx1"/>
            </a:solidFill>
            <a:effectLst/>
          </a:endParaRPr>
        </a:p>
      </dgm:t>
    </dgm:pt>
    <dgm:pt modelId="{3530F337-2A85-4A63-A316-A38BA9B14669}" type="parTrans" cxnId="{51F90DDE-55BD-4EE7-8B1A-6DD9537BD390}">
      <dgm:prSet/>
      <dgm:spPr/>
      <dgm:t>
        <a:bodyPr/>
        <a:lstStyle/>
        <a:p>
          <a:endParaRPr lang="en-US"/>
        </a:p>
      </dgm:t>
    </dgm:pt>
    <dgm:pt modelId="{AB05BA6E-CA07-4E9D-9A5A-88A90C3A7F96}" type="sibTrans" cxnId="{51F90DDE-55BD-4EE7-8B1A-6DD9537BD390}">
      <dgm:prSet/>
      <dgm:spPr/>
      <dgm:t>
        <a:bodyPr/>
        <a:lstStyle/>
        <a:p>
          <a:endParaRPr lang="en-US"/>
        </a:p>
      </dgm:t>
    </dgm:pt>
    <dgm:pt modelId="{B7B35218-8BE8-4384-8A0A-8847694A6025}">
      <dgm:prSet phldrT="[Text]" custT="1"/>
      <dgm:spPr>
        <a:ln>
          <a:solidFill>
            <a:srgbClr val="FF0000"/>
          </a:solidFill>
        </a:ln>
      </dgm:spPr>
      <dgm:t>
        <a:bodyPr/>
        <a:lstStyle/>
        <a:p>
          <a:r>
            <a:rPr lang="en-US" sz="1400" b="0" cap="none" spc="0" dirty="0" smtClean="0">
              <a:ln w="0"/>
              <a:solidFill>
                <a:schemeClr val="tx1"/>
              </a:solidFill>
              <a:effectLst/>
            </a:rPr>
            <a:t>Material &amp; resources</a:t>
          </a:r>
        </a:p>
        <a:p>
          <a:r>
            <a:rPr lang="en-US" sz="1800" b="0" cap="none" spc="0" dirty="0" smtClean="0">
              <a:ln w="0"/>
              <a:solidFill>
                <a:schemeClr val="tx1"/>
              </a:solidFill>
              <a:effectLst/>
            </a:rPr>
            <a:t>10%</a:t>
          </a:r>
          <a:endParaRPr lang="en-US" sz="1800" b="0" cap="none" spc="0" dirty="0">
            <a:ln w="0"/>
            <a:solidFill>
              <a:schemeClr val="tx1"/>
            </a:solidFill>
            <a:effectLst/>
          </a:endParaRPr>
        </a:p>
      </dgm:t>
    </dgm:pt>
    <dgm:pt modelId="{9BA07680-82DC-4794-8337-FEA1395E3F71}" type="parTrans" cxnId="{B3108803-C148-451D-B706-6D2AEAC51D5A}">
      <dgm:prSet/>
      <dgm:spPr/>
      <dgm:t>
        <a:bodyPr/>
        <a:lstStyle/>
        <a:p>
          <a:endParaRPr lang="en-US"/>
        </a:p>
      </dgm:t>
    </dgm:pt>
    <dgm:pt modelId="{B3489FF1-8265-4D63-8C83-E40FF704ED5B}" type="sibTrans" cxnId="{B3108803-C148-451D-B706-6D2AEAC51D5A}">
      <dgm:prSet/>
      <dgm:spPr/>
      <dgm:t>
        <a:bodyPr/>
        <a:lstStyle/>
        <a:p>
          <a:endParaRPr lang="en-US"/>
        </a:p>
      </dgm:t>
    </dgm:pt>
    <dgm:pt modelId="{618CF661-AA54-4EEA-8C62-AFADF68884C1}">
      <dgm:prSet phldrT="[Text]" custT="1"/>
      <dgm:spPr>
        <a:ln>
          <a:solidFill>
            <a:srgbClr val="FF0000"/>
          </a:solidFill>
        </a:ln>
      </dgm:spPr>
      <dgm:t>
        <a:bodyPr/>
        <a:lstStyle/>
        <a:p>
          <a:r>
            <a:rPr lang="en-US" sz="1400" b="0" cap="none" spc="0" dirty="0" smtClean="0">
              <a:ln w="0"/>
              <a:solidFill>
                <a:schemeClr val="tx1"/>
              </a:solidFill>
              <a:effectLst/>
            </a:rPr>
            <a:t>Innovation &amp; new technologies</a:t>
          </a:r>
        </a:p>
        <a:p>
          <a:r>
            <a:rPr lang="en-US" sz="1800" b="0" cap="none" spc="0" dirty="0" smtClean="0">
              <a:ln w="0"/>
              <a:solidFill>
                <a:schemeClr val="tx1"/>
              </a:solidFill>
              <a:effectLst/>
            </a:rPr>
            <a:t>5%</a:t>
          </a:r>
          <a:endParaRPr lang="en-US" sz="1800" b="0" cap="none" spc="0" dirty="0">
            <a:ln w="0"/>
            <a:solidFill>
              <a:schemeClr val="tx1"/>
            </a:solidFill>
            <a:effectLst/>
          </a:endParaRPr>
        </a:p>
      </dgm:t>
    </dgm:pt>
    <dgm:pt modelId="{4AA478D6-23F4-4FE8-A40F-F662051B3C3D}" type="parTrans" cxnId="{E9A6D87A-4D64-435A-900A-022DE7C7337F}">
      <dgm:prSet/>
      <dgm:spPr/>
      <dgm:t>
        <a:bodyPr/>
        <a:lstStyle/>
        <a:p>
          <a:endParaRPr lang="en-US"/>
        </a:p>
      </dgm:t>
    </dgm:pt>
    <dgm:pt modelId="{D8609235-F70F-49F5-B2A7-6CAF4EB2B904}" type="sibTrans" cxnId="{E9A6D87A-4D64-435A-900A-022DE7C7337F}">
      <dgm:prSet/>
      <dgm:spPr/>
      <dgm:t>
        <a:bodyPr/>
        <a:lstStyle/>
        <a:p>
          <a:endParaRPr lang="en-US"/>
        </a:p>
      </dgm:t>
    </dgm:pt>
    <dgm:pt modelId="{9C61ACBE-2895-4A62-BB71-6CD5BEF61442}" type="pres">
      <dgm:prSet presAssocID="{BF50BE58-4797-42A4-9C4F-EF4C0DFF648F}" presName="Name0" presStyleCnt="0">
        <dgm:presLayoutVars>
          <dgm:chMax val="1"/>
          <dgm:chPref val="1"/>
          <dgm:dir/>
          <dgm:animOne val="branch"/>
          <dgm:animLvl val="lvl"/>
        </dgm:presLayoutVars>
      </dgm:prSet>
      <dgm:spPr/>
      <dgm:t>
        <a:bodyPr/>
        <a:lstStyle/>
        <a:p>
          <a:endParaRPr lang="en-US"/>
        </a:p>
      </dgm:t>
    </dgm:pt>
    <dgm:pt modelId="{A5E2307C-C0A6-448D-8C2C-52A4900EBE45}" type="pres">
      <dgm:prSet presAssocID="{96CE67EE-ABA2-41F6-914D-29EA902DF94F}" presName="Parent" presStyleLbl="node0" presStyleIdx="0" presStyleCnt="1" custScaleX="117983" custScaleY="127351">
        <dgm:presLayoutVars>
          <dgm:chMax val="6"/>
          <dgm:chPref val="6"/>
        </dgm:presLayoutVars>
      </dgm:prSet>
      <dgm:spPr/>
      <dgm:t>
        <a:bodyPr/>
        <a:lstStyle/>
        <a:p>
          <a:endParaRPr lang="en-US"/>
        </a:p>
      </dgm:t>
    </dgm:pt>
    <dgm:pt modelId="{9C180CD2-0AB0-468B-8FB2-9E07235471C3}" type="pres">
      <dgm:prSet presAssocID="{E9B462F2-98CF-42CE-B20A-F671E6C5EC4C}" presName="Accent1" presStyleCnt="0"/>
      <dgm:spPr/>
    </dgm:pt>
    <dgm:pt modelId="{D5A48EAB-8D65-46FA-B70D-65D25CC05A83}" type="pres">
      <dgm:prSet presAssocID="{E9B462F2-98CF-42CE-B20A-F671E6C5EC4C}" presName="Accent" presStyleLbl="bgShp" presStyleIdx="0" presStyleCnt="6"/>
      <dgm:spPr/>
    </dgm:pt>
    <dgm:pt modelId="{FF379CE8-32CB-4EFE-AA64-8F6CD6B23A0D}" type="pres">
      <dgm:prSet presAssocID="{E9B462F2-98CF-42CE-B20A-F671E6C5EC4C}" presName="Child1" presStyleLbl="node1" presStyleIdx="0" presStyleCnt="6">
        <dgm:presLayoutVars>
          <dgm:chMax val="0"/>
          <dgm:chPref val="0"/>
          <dgm:bulletEnabled val="1"/>
        </dgm:presLayoutVars>
      </dgm:prSet>
      <dgm:spPr/>
      <dgm:t>
        <a:bodyPr/>
        <a:lstStyle/>
        <a:p>
          <a:endParaRPr lang="en-US"/>
        </a:p>
      </dgm:t>
    </dgm:pt>
    <dgm:pt modelId="{C397F92A-4E35-4B35-BCB0-734EB87DC573}" type="pres">
      <dgm:prSet presAssocID="{67E11BE7-8470-4E78-AE85-43900F9976AC}" presName="Accent2" presStyleCnt="0"/>
      <dgm:spPr/>
    </dgm:pt>
    <dgm:pt modelId="{41AABD91-6A70-40AC-8AC7-C2D85957086D}" type="pres">
      <dgm:prSet presAssocID="{67E11BE7-8470-4E78-AE85-43900F9976AC}" presName="Accent" presStyleLbl="bgShp" presStyleIdx="1" presStyleCnt="6"/>
      <dgm:spPr/>
    </dgm:pt>
    <dgm:pt modelId="{203A9D54-4FF7-45F9-9325-EA60EA011DC5}" type="pres">
      <dgm:prSet presAssocID="{67E11BE7-8470-4E78-AE85-43900F9976AC}" presName="Child2" presStyleLbl="node1" presStyleIdx="1" presStyleCnt="6">
        <dgm:presLayoutVars>
          <dgm:chMax val="0"/>
          <dgm:chPref val="0"/>
          <dgm:bulletEnabled val="1"/>
        </dgm:presLayoutVars>
      </dgm:prSet>
      <dgm:spPr/>
      <dgm:t>
        <a:bodyPr/>
        <a:lstStyle/>
        <a:p>
          <a:endParaRPr lang="en-US"/>
        </a:p>
      </dgm:t>
    </dgm:pt>
    <dgm:pt modelId="{059B05B0-2470-4026-944A-94BB3BDC6FB4}" type="pres">
      <dgm:prSet presAssocID="{8EE5D2D6-D98A-4FF8-AA33-29C6160B9D18}" presName="Accent3" presStyleCnt="0"/>
      <dgm:spPr/>
    </dgm:pt>
    <dgm:pt modelId="{7B377E4A-6A0B-4075-8DE4-1C6BBE76053E}" type="pres">
      <dgm:prSet presAssocID="{8EE5D2D6-D98A-4FF8-AA33-29C6160B9D18}" presName="Accent" presStyleLbl="bgShp" presStyleIdx="2" presStyleCnt="6"/>
      <dgm:spPr/>
    </dgm:pt>
    <dgm:pt modelId="{47D42938-F7C6-497B-A4C9-E12E8E393202}" type="pres">
      <dgm:prSet presAssocID="{8EE5D2D6-D98A-4FF8-AA33-29C6160B9D18}" presName="Child3" presStyleLbl="node1" presStyleIdx="2" presStyleCnt="6">
        <dgm:presLayoutVars>
          <dgm:chMax val="0"/>
          <dgm:chPref val="0"/>
          <dgm:bulletEnabled val="1"/>
        </dgm:presLayoutVars>
      </dgm:prSet>
      <dgm:spPr/>
      <dgm:t>
        <a:bodyPr/>
        <a:lstStyle/>
        <a:p>
          <a:endParaRPr lang="en-US"/>
        </a:p>
      </dgm:t>
    </dgm:pt>
    <dgm:pt modelId="{EA50E27B-03B9-44AC-9699-FCB59A3612B3}" type="pres">
      <dgm:prSet presAssocID="{BD377CFC-CB2A-4BD2-AEEF-0C7B87DF8648}" presName="Accent4" presStyleCnt="0"/>
      <dgm:spPr/>
    </dgm:pt>
    <dgm:pt modelId="{13A93792-E75D-4BAC-8F56-ED6BCD589DFB}" type="pres">
      <dgm:prSet presAssocID="{BD377CFC-CB2A-4BD2-AEEF-0C7B87DF8648}" presName="Accent" presStyleLbl="bgShp" presStyleIdx="3" presStyleCnt="6"/>
      <dgm:spPr/>
    </dgm:pt>
    <dgm:pt modelId="{2A8D1D55-FBA9-4848-9313-C51D8010F751}" type="pres">
      <dgm:prSet presAssocID="{BD377CFC-CB2A-4BD2-AEEF-0C7B87DF8648}" presName="Child4" presStyleLbl="node1" presStyleIdx="3" presStyleCnt="6">
        <dgm:presLayoutVars>
          <dgm:chMax val="0"/>
          <dgm:chPref val="0"/>
          <dgm:bulletEnabled val="1"/>
        </dgm:presLayoutVars>
      </dgm:prSet>
      <dgm:spPr/>
      <dgm:t>
        <a:bodyPr/>
        <a:lstStyle/>
        <a:p>
          <a:endParaRPr lang="en-US"/>
        </a:p>
      </dgm:t>
    </dgm:pt>
    <dgm:pt modelId="{C7403156-363C-48DB-8CEB-3AD65AF2188F}" type="pres">
      <dgm:prSet presAssocID="{B7B35218-8BE8-4384-8A0A-8847694A6025}" presName="Accent5" presStyleCnt="0"/>
      <dgm:spPr/>
    </dgm:pt>
    <dgm:pt modelId="{56D24845-C806-48B1-B36D-6CE99E2F5CEF}" type="pres">
      <dgm:prSet presAssocID="{B7B35218-8BE8-4384-8A0A-8847694A6025}" presName="Accent" presStyleLbl="bgShp" presStyleIdx="4" presStyleCnt="6"/>
      <dgm:spPr/>
    </dgm:pt>
    <dgm:pt modelId="{717B94BA-4AD5-4DBE-9BF6-B979697497C8}" type="pres">
      <dgm:prSet presAssocID="{B7B35218-8BE8-4384-8A0A-8847694A6025}" presName="Child5" presStyleLbl="node1" presStyleIdx="4" presStyleCnt="6">
        <dgm:presLayoutVars>
          <dgm:chMax val="0"/>
          <dgm:chPref val="0"/>
          <dgm:bulletEnabled val="1"/>
        </dgm:presLayoutVars>
      </dgm:prSet>
      <dgm:spPr/>
      <dgm:t>
        <a:bodyPr/>
        <a:lstStyle/>
        <a:p>
          <a:endParaRPr lang="en-US"/>
        </a:p>
      </dgm:t>
    </dgm:pt>
    <dgm:pt modelId="{3C6C0E16-B1C6-4009-B3EE-FC0B1344ED13}" type="pres">
      <dgm:prSet presAssocID="{618CF661-AA54-4EEA-8C62-AFADF68884C1}" presName="Accent6" presStyleCnt="0"/>
      <dgm:spPr/>
    </dgm:pt>
    <dgm:pt modelId="{89D71524-B28A-4699-B3AD-F06E0D9E2B4B}" type="pres">
      <dgm:prSet presAssocID="{618CF661-AA54-4EEA-8C62-AFADF68884C1}" presName="Accent" presStyleLbl="bgShp" presStyleIdx="5" presStyleCnt="6"/>
      <dgm:spPr/>
    </dgm:pt>
    <dgm:pt modelId="{40748A68-1861-484F-A1E9-82ED03DBC62D}" type="pres">
      <dgm:prSet presAssocID="{618CF661-AA54-4EEA-8C62-AFADF68884C1}" presName="Child6" presStyleLbl="node1" presStyleIdx="5" presStyleCnt="6">
        <dgm:presLayoutVars>
          <dgm:chMax val="0"/>
          <dgm:chPref val="0"/>
          <dgm:bulletEnabled val="1"/>
        </dgm:presLayoutVars>
      </dgm:prSet>
      <dgm:spPr/>
      <dgm:t>
        <a:bodyPr/>
        <a:lstStyle/>
        <a:p>
          <a:endParaRPr lang="en-US"/>
        </a:p>
      </dgm:t>
    </dgm:pt>
  </dgm:ptLst>
  <dgm:cxnLst>
    <dgm:cxn modelId="{668FB1D5-FAD2-4FB2-9BA4-0E6EB98B3393}" srcId="{96CE67EE-ABA2-41F6-914D-29EA902DF94F}" destId="{E9B462F2-98CF-42CE-B20A-F671E6C5EC4C}" srcOrd="0" destOrd="0" parTransId="{C1AF934B-5460-4718-8B33-A5B1BBA0C159}" sibTransId="{2B9016F4-3563-4C80-AEF2-74F71835952F}"/>
    <dgm:cxn modelId="{3BF38E5C-CCA9-4D63-8DC5-9F9DB7902BDD}" srcId="{96CE67EE-ABA2-41F6-914D-29EA902DF94F}" destId="{67E11BE7-8470-4E78-AE85-43900F9976AC}" srcOrd="1" destOrd="0" parTransId="{32F808B1-5429-4CCD-B901-2C2AF5F61285}" sibTransId="{2D23B7F3-FBBD-4724-9FD5-1C778A7A00F5}"/>
    <dgm:cxn modelId="{12CF494E-EB6F-404A-9536-346F98D16FE7}" type="presOf" srcId="{67E11BE7-8470-4E78-AE85-43900F9976AC}" destId="{203A9D54-4FF7-45F9-9325-EA60EA011DC5}" srcOrd="0" destOrd="0" presId="urn:microsoft.com/office/officeart/2011/layout/HexagonRadial"/>
    <dgm:cxn modelId="{DE807C16-C164-44C3-8CDB-1F24A5A7FE74}" srcId="{96CE67EE-ABA2-41F6-914D-29EA902DF94F}" destId="{8EE5D2D6-D98A-4FF8-AA33-29C6160B9D18}" srcOrd="2" destOrd="0" parTransId="{84070AB7-394A-487A-8313-C6CEA01154B8}" sibTransId="{90984DC8-90B9-4F8D-81A7-B7050BCA371E}"/>
    <dgm:cxn modelId="{A2539A29-F813-4989-8BB5-6B5017E36B13}" type="presOf" srcId="{8EE5D2D6-D98A-4FF8-AA33-29C6160B9D18}" destId="{47D42938-F7C6-497B-A4C9-E12E8E393202}" srcOrd="0" destOrd="0" presId="urn:microsoft.com/office/officeart/2011/layout/HexagonRadial"/>
    <dgm:cxn modelId="{031F68A7-8D5A-4B7C-A25D-336C6DE86F55}" type="presOf" srcId="{96CE67EE-ABA2-41F6-914D-29EA902DF94F}" destId="{A5E2307C-C0A6-448D-8C2C-52A4900EBE45}" srcOrd="0" destOrd="0" presId="urn:microsoft.com/office/officeart/2011/layout/HexagonRadial"/>
    <dgm:cxn modelId="{26A3A861-22EA-4D4C-B758-D672A881C331}" type="presOf" srcId="{BF50BE58-4797-42A4-9C4F-EF4C0DFF648F}" destId="{9C61ACBE-2895-4A62-BB71-6CD5BEF61442}" srcOrd="0" destOrd="0" presId="urn:microsoft.com/office/officeart/2011/layout/HexagonRadial"/>
    <dgm:cxn modelId="{253A402E-C8C6-45E9-9582-2297887E6105}" srcId="{BF50BE58-4797-42A4-9C4F-EF4C0DFF648F}" destId="{96CE67EE-ABA2-41F6-914D-29EA902DF94F}" srcOrd="0" destOrd="0" parTransId="{CD9D5880-3812-4147-A7FB-6F90471CC768}" sibTransId="{CB4AE372-17C0-4C07-894F-059695B82437}"/>
    <dgm:cxn modelId="{51F90DDE-55BD-4EE7-8B1A-6DD9537BD390}" srcId="{96CE67EE-ABA2-41F6-914D-29EA902DF94F}" destId="{BD377CFC-CB2A-4BD2-AEEF-0C7B87DF8648}" srcOrd="3" destOrd="0" parTransId="{3530F337-2A85-4A63-A316-A38BA9B14669}" sibTransId="{AB05BA6E-CA07-4E9D-9A5A-88A90C3A7F96}"/>
    <dgm:cxn modelId="{EB15163F-0AD4-4C85-AEDF-FD9681C91539}" type="presOf" srcId="{B7B35218-8BE8-4384-8A0A-8847694A6025}" destId="{717B94BA-4AD5-4DBE-9BF6-B979697497C8}" srcOrd="0" destOrd="0" presId="urn:microsoft.com/office/officeart/2011/layout/HexagonRadial"/>
    <dgm:cxn modelId="{C1C986DD-9086-4F62-A835-AAB2E045658C}" type="presOf" srcId="{BD377CFC-CB2A-4BD2-AEEF-0C7B87DF8648}" destId="{2A8D1D55-FBA9-4848-9313-C51D8010F751}" srcOrd="0" destOrd="0" presId="urn:microsoft.com/office/officeart/2011/layout/HexagonRadial"/>
    <dgm:cxn modelId="{421F0693-0375-4934-8AB6-3A061B3A097C}" type="presOf" srcId="{618CF661-AA54-4EEA-8C62-AFADF68884C1}" destId="{40748A68-1861-484F-A1E9-82ED03DBC62D}" srcOrd="0" destOrd="0" presId="urn:microsoft.com/office/officeart/2011/layout/HexagonRadial"/>
    <dgm:cxn modelId="{46A7A4A9-C5B4-4536-8731-BAB308AA23C3}" type="presOf" srcId="{E9B462F2-98CF-42CE-B20A-F671E6C5EC4C}" destId="{FF379CE8-32CB-4EFE-AA64-8F6CD6B23A0D}" srcOrd="0" destOrd="0" presId="urn:microsoft.com/office/officeart/2011/layout/HexagonRadial"/>
    <dgm:cxn modelId="{E9A6D87A-4D64-435A-900A-022DE7C7337F}" srcId="{96CE67EE-ABA2-41F6-914D-29EA902DF94F}" destId="{618CF661-AA54-4EEA-8C62-AFADF68884C1}" srcOrd="5" destOrd="0" parTransId="{4AA478D6-23F4-4FE8-A40F-F662051B3C3D}" sibTransId="{D8609235-F70F-49F5-B2A7-6CAF4EB2B904}"/>
    <dgm:cxn modelId="{B3108803-C148-451D-B706-6D2AEAC51D5A}" srcId="{96CE67EE-ABA2-41F6-914D-29EA902DF94F}" destId="{B7B35218-8BE8-4384-8A0A-8847694A6025}" srcOrd="4" destOrd="0" parTransId="{9BA07680-82DC-4794-8337-FEA1395E3F71}" sibTransId="{B3489FF1-8265-4D63-8C83-E40FF704ED5B}"/>
    <dgm:cxn modelId="{B87F5BFB-7C6D-4A0C-9E50-7BEDF7776549}" type="presParOf" srcId="{9C61ACBE-2895-4A62-BB71-6CD5BEF61442}" destId="{A5E2307C-C0A6-448D-8C2C-52A4900EBE45}" srcOrd="0" destOrd="0" presId="urn:microsoft.com/office/officeart/2011/layout/HexagonRadial"/>
    <dgm:cxn modelId="{28CBED85-4F92-4405-96B7-65A10C6B0C9E}" type="presParOf" srcId="{9C61ACBE-2895-4A62-BB71-6CD5BEF61442}" destId="{9C180CD2-0AB0-468B-8FB2-9E07235471C3}" srcOrd="1" destOrd="0" presId="urn:microsoft.com/office/officeart/2011/layout/HexagonRadial"/>
    <dgm:cxn modelId="{EDAAED99-4B34-49C2-ABF2-72415791353A}" type="presParOf" srcId="{9C180CD2-0AB0-468B-8FB2-9E07235471C3}" destId="{D5A48EAB-8D65-46FA-B70D-65D25CC05A83}" srcOrd="0" destOrd="0" presId="urn:microsoft.com/office/officeart/2011/layout/HexagonRadial"/>
    <dgm:cxn modelId="{53B34A67-C355-48BE-B0DE-E47DAD73B6F8}" type="presParOf" srcId="{9C61ACBE-2895-4A62-BB71-6CD5BEF61442}" destId="{FF379CE8-32CB-4EFE-AA64-8F6CD6B23A0D}" srcOrd="2" destOrd="0" presId="urn:microsoft.com/office/officeart/2011/layout/HexagonRadial"/>
    <dgm:cxn modelId="{172D0C3A-141C-4DC9-8B3B-130973AF7FF7}" type="presParOf" srcId="{9C61ACBE-2895-4A62-BB71-6CD5BEF61442}" destId="{C397F92A-4E35-4B35-BCB0-734EB87DC573}" srcOrd="3" destOrd="0" presId="urn:microsoft.com/office/officeart/2011/layout/HexagonRadial"/>
    <dgm:cxn modelId="{18D64F9E-D777-4E3B-80B8-7522E3D6E309}" type="presParOf" srcId="{C397F92A-4E35-4B35-BCB0-734EB87DC573}" destId="{41AABD91-6A70-40AC-8AC7-C2D85957086D}" srcOrd="0" destOrd="0" presId="urn:microsoft.com/office/officeart/2011/layout/HexagonRadial"/>
    <dgm:cxn modelId="{28C371F9-3736-4C5B-A96B-654C3DFF2A8E}" type="presParOf" srcId="{9C61ACBE-2895-4A62-BB71-6CD5BEF61442}" destId="{203A9D54-4FF7-45F9-9325-EA60EA011DC5}" srcOrd="4" destOrd="0" presId="urn:microsoft.com/office/officeart/2011/layout/HexagonRadial"/>
    <dgm:cxn modelId="{60BFCFCF-E4A4-4FB9-8C42-C5251ADA1EEC}" type="presParOf" srcId="{9C61ACBE-2895-4A62-BB71-6CD5BEF61442}" destId="{059B05B0-2470-4026-944A-94BB3BDC6FB4}" srcOrd="5" destOrd="0" presId="urn:microsoft.com/office/officeart/2011/layout/HexagonRadial"/>
    <dgm:cxn modelId="{B5289869-B4CC-4DEA-AB12-967091413D54}" type="presParOf" srcId="{059B05B0-2470-4026-944A-94BB3BDC6FB4}" destId="{7B377E4A-6A0B-4075-8DE4-1C6BBE76053E}" srcOrd="0" destOrd="0" presId="urn:microsoft.com/office/officeart/2011/layout/HexagonRadial"/>
    <dgm:cxn modelId="{A74673A8-B2DE-4684-BDCA-3B5F317246B2}" type="presParOf" srcId="{9C61ACBE-2895-4A62-BB71-6CD5BEF61442}" destId="{47D42938-F7C6-497B-A4C9-E12E8E393202}" srcOrd="6" destOrd="0" presId="urn:microsoft.com/office/officeart/2011/layout/HexagonRadial"/>
    <dgm:cxn modelId="{305CFD87-DB2D-4E77-B105-A0A08B43430F}" type="presParOf" srcId="{9C61ACBE-2895-4A62-BB71-6CD5BEF61442}" destId="{EA50E27B-03B9-44AC-9699-FCB59A3612B3}" srcOrd="7" destOrd="0" presId="urn:microsoft.com/office/officeart/2011/layout/HexagonRadial"/>
    <dgm:cxn modelId="{8BD364B7-D70E-4699-92A5-FC7E11E1AB45}" type="presParOf" srcId="{EA50E27B-03B9-44AC-9699-FCB59A3612B3}" destId="{13A93792-E75D-4BAC-8F56-ED6BCD589DFB}" srcOrd="0" destOrd="0" presId="urn:microsoft.com/office/officeart/2011/layout/HexagonRadial"/>
    <dgm:cxn modelId="{B8F8ED6C-6144-4B5A-8120-6E83862696C7}" type="presParOf" srcId="{9C61ACBE-2895-4A62-BB71-6CD5BEF61442}" destId="{2A8D1D55-FBA9-4848-9313-C51D8010F751}" srcOrd="8" destOrd="0" presId="urn:microsoft.com/office/officeart/2011/layout/HexagonRadial"/>
    <dgm:cxn modelId="{908FB5AC-0D0A-458F-B53B-BD11E4B029A9}" type="presParOf" srcId="{9C61ACBE-2895-4A62-BB71-6CD5BEF61442}" destId="{C7403156-363C-48DB-8CEB-3AD65AF2188F}" srcOrd="9" destOrd="0" presId="urn:microsoft.com/office/officeart/2011/layout/HexagonRadial"/>
    <dgm:cxn modelId="{02051B97-7569-4F7C-95C5-1148EAC6BC91}" type="presParOf" srcId="{C7403156-363C-48DB-8CEB-3AD65AF2188F}" destId="{56D24845-C806-48B1-B36D-6CE99E2F5CEF}" srcOrd="0" destOrd="0" presId="urn:microsoft.com/office/officeart/2011/layout/HexagonRadial"/>
    <dgm:cxn modelId="{2339C501-D8F7-4AB1-85A1-75BDB0594006}" type="presParOf" srcId="{9C61ACBE-2895-4A62-BB71-6CD5BEF61442}" destId="{717B94BA-4AD5-4DBE-9BF6-B979697497C8}" srcOrd="10" destOrd="0" presId="urn:microsoft.com/office/officeart/2011/layout/HexagonRadial"/>
    <dgm:cxn modelId="{BF0F4996-A2F3-46A5-848F-8810600EBE27}" type="presParOf" srcId="{9C61ACBE-2895-4A62-BB71-6CD5BEF61442}" destId="{3C6C0E16-B1C6-4009-B3EE-FC0B1344ED13}" srcOrd="11" destOrd="0" presId="urn:microsoft.com/office/officeart/2011/layout/HexagonRadial"/>
    <dgm:cxn modelId="{95EB9F0A-ECF8-4973-9F72-6374351D24CE}" type="presParOf" srcId="{3C6C0E16-B1C6-4009-B3EE-FC0B1344ED13}" destId="{89D71524-B28A-4699-B3AD-F06E0D9E2B4B}" srcOrd="0" destOrd="0" presId="urn:microsoft.com/office/officeart/2011/layout/HexagonRadial"/>
    <dgm:cxn modelId="{B1075F4C-20C5-4A5F-BBED-005CC6C9539D}" type="presParOf" srcId="{9C61ACBE-2895-4A62-BB71-6CD5BEF61442}" destId="{40748A68-1861-484F-A1E9-82ED03DBC62D}"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AD8F72-9890-439C-9330-7713F92345A2}" type="doc">
      <dgm:prSet loTypeId="urn:microsoft.com/office/officeart/2005/8/layout/pyramid2" loCatId="pyramid" qsTypeId="urn:microsoft.com/office/officeart/2005/8/quickstyle/simple1" qsCatId="simple" csTypeId="urn:microsoft.com/office/officeart/2005/8/colors/accent2_4" csCatId="accent2" phldr="1"/>
      <dgm:spPr/>
      <dgm:t>
        <a:bodyPr/>
        <a:lstStyle/>
        <a:p>
          <a:endParaRPr lang="en-US"/>
        </a:p>
      </dgm:t>
    </dgm:pt>
    <dgm:pt modelId="{D4486AAF-33B4-4D70-A3C2-6367B177C194}">
      <dgm:prSet/>
      <dgm:spPr/>
      <dgm:t>
        <a:bodyPr/>
        <a:lstStyle/>
        <a:p>
          <a:pPr rtl="0"/>
          <a:r>
            <a:rPr lang="en-US" b="1" dirty="0" err="1" smtClean="0"/>
            <a:t>Walaa</a:t>
          </a:r>
          <a:r>
            <a:rPr lang="en-US" b="1" dirty="0" smtClean="0"/>
            <a:t>’</a:t>
          </a:r>
          <a:endParaRPr lang="en-US" dirty="0"/>
        </a:p>
      </dgm:t>
    </dgm:pt>
    <dgm:pt modelId="{5661D3CB-0A23-4990-8A37-F1C70FDFA876}" type="parTrans" cxnId="{388924A4-DFE6-4EBE-A124-048B0D7A45AE}">
      <dgm:prSet/>
      <dgm:spPr/>
      <dgm:t>
        <a:bodyPr/>
        <a:lstStyle/>
        <a:p>
          <a:endParaRPr lang="en-US"/>
        </a:p>
      </dgm:t>
    </dgm:pt>
    <dgm:pt modelId="{6EDD30DD-352F-4540-AA57-12E195B7429F}" type="sibTrans" cxnId="{388924A4-DFE6-4EBE-A124-048B0D7A45AE}">
      <dgm:prSet/>
      <dgm:spPr/>
      <dgm:t>
        <a:bodyPr/>
        <a:lstStyle/>
        <a:p>
          <a:endParaRPr lang="en-US"/>
        </a:p>
      </dgm:t>
    </dgm:pt>
    <dgm:pt modelId="{3AEBC75E-2DF3-4947-B5AB-291E89F2B3EB}">
      <dgm:prSet/>
      <dgm:spPr/>
      <dgm:t>
        <a:bodyPr/>
        <a:lstStyle/>
        <a:p>
          <a:pPr rtl="0"/>
          <a:r>
            <a:rPr lang="en-US" b="1" dirty="0" err="1" smtClean="0"/>
            <a:t>Walaa</a:t>
          </a:r>
          <a:r>
            <a:rPr lang="en-US" b="1" dirty="0" smtClean="0"/>
            <a:t>’</a:t>
          </a:r>
          <a:endParaRPr lang="en-US" dirty="0"/>
        </a:p>
      </dgm:t>
    </dgm:pt>
    <dgm:pt modelId="{FAFE3781-6E72-4B8F-8B82-6955E02D7841}" type="parTrans" cxnId="{C0C3407C-79F1-46C3-A2A6-52BAA13CD2B2}">
      <dgm:prSet/>
      <dgm:spPr/>
      <dgm:t>
        <a:bodyPr/>
        <a:lstStyle/>
        <a:p>
          <a:endParaRPr lang="en-US"/>
        </a:p>
      </dgm:t>
    </dgm:pt>
    <dgm:pt modelId="{4145E2A1-B821-4D13-81B4-DEFF4F0ED8A5}" type="sibTrans" cxnId="{C0C3407C-79F1-46C3-A2A6-52BAA13CD2B2}">
      <dgm:prSet/>
      <dgm:spPr/>
      <dgm:t>
        <a:bodyPr/>
        <a:lstStyle/>
        <a:p>
          <a:endParaRPr lang="en-US"/>
        </a:p>
      </dgm:t>
    </dgm:pt>
    <dgm:pt modelId="{A0BFBE76-39F0-4196-8542-BF5C115B014D}">
      <dgm:prSet/>
      <dgm:spPr/>
      <dgm:t>
        <a:bodyPr/>
        <a:lstStyle/>
        <a:p>
          <a:pPr rtl="0"/>
          <a:r>
            <a:rPr lang="en-US" b="1" i="0" dirty="0" err="1" smtClean="0"/>
            <a:t>Ghadeer</a:t>
          </a:r>
          <a:endParaRPr lang="en-US" b="1" i="0" dirty="0"/>
        </a:p>
      </dgm:t>
    </dgm:pt>
    <dgm:pt modelId="{8E05C96F-D1C7-4FBD-9FE8-CE103A0E239A}" type="parTrans" cxnId="{640D43F3-C104-421E-9C0A-31ECEB33397E}">
      <dgm:prSet/>
      <dgm:spPr/>
      <dgm:t>
        <a:bodyPr/>
        <a:lstStyle/>
        <a:p>
          <a:endParaRPr lang="en-US"/>
        </a:p>
      </dgm:t>
    </dgm:pt>
    <dgm:pt modelId="{C6D40D68-BF6F-41DC-A680-B049FE1A6D52}" type="sibTrans" cxnId="{640D43F3-C104-421E-9C0A-31ECEB33397E}">
      <dgm:prSet/>
      <dgm:spPr/>
      <dgm:t>
        <a:bodyPr/>
        <a:lstStyle/>
        <a:p>
          <a:endParaRPr lang="en-US"/>
        </a:p>
      </dgm:t>
    </dgm:pt>
    <dgm:pt modelId="{96C83C0C-50F1-4D83-94CB-D65FDED61369}" type="pres">
      <dgm:prSet presAssocID="{70AD8F72-9890-439C-9330-7713F92345A2}" presName="compositeShape" presStyleCnt="0">
        <dgm:presLayoutVars>
          <dgm:dir/>
          <dgm:resizeHandles/>
        </dgm:presLayoutVars>
      </dgm:prSet>
      <dgm:spPr/>
      <dgm:t>
        <a:bodyPr/>
        <a:lstStyle/>
        <a:p>
          <a:endParaRPr lang="en-US"/>
        </a:p>
      </dgm:t>
    </dgm:pt>
    <dgm:pt modelId="{5ED33591-0E27-4CE7-94A4-933E7E95C66A}" type="pres">
      <dgm:prSet presAssocID="{70AD8F72-9890-439C-9330-7713F92345A2}" presName="pyramid" presStyleLbl="node1" presStyleIdx="0" presStyleCnt="1" custScaleX="127857" custLinFactNeighborX="-6052" custLinFactNeighborY="-24324"/>
      <dgm:spPr/>
      <dgm:t>
        <a:bodyPr/>
        <a:lstStyle/>
        <a:p>
          <a:endParaRPr lang="en-US"/>
        </a:p>
      </dgm:t>
    </dgm:pt>
    <dgm:pt modelId="{86D5D53B-860F-455E-B5D2-86EA728FD707}" type="pres">
      <dgm:prSet presAssocID="{70AD8F72-9890-439C-9330-7713F92345A2}" presName="theList" presStyleCnt="0"/>
      <dgm:spPr/>
      <dgm:t>
        <a:bodyPr/>
        <a:lstStyle/>
        <a:p>
          <a:endParaRPr lang="en-US"/>
        </a:p>
      </dgm:t>
    </dgm:pt>
    <dgm:pt modelId="{AAFC0D96-0329-4E28-893D-A9E4D3475593}" type="pres">
      <dgm:prSet presAssocID="{D4486AAF-33B4-4D70-A3C2-6367B177C194}" presName="aNode" presStyleLbl="fgAcc1" presStyleIdx="0" presStyleCnt="3">
        <dgm:presLayoutVars>
          <dgm:bulletEnabled val="1"/>
        </dgm:presLayoutVars>
      </dgm:prSet>
      <dgm:spPr/>
      <dgm:t>
        <a:bodyPr/>
        <a:lstStyle/>
        <a:p>
          <a:endParaRPr lang="en-US"/>
        </a:p>
      </dgm:t>
    </dgm:pt>
    <dgm:pt modelId="{5B3612AC-C744-4F7D-862F-48A134845550}" type="pres">
      <dgm:prSet presAssocID="{D4486AAF-33B4-4D70-A3C2-6367B177C194}" presName="aSpace" presStyleCnt="0"/>
      <dgm:spPr/>
      <dgm:t>
        <a:bodyPr/>
        <a:lstStyle/>
        <a:p>
          <a:endParaRPr lang="en-US"/>
        </a:p>
      </dgm:t>
    </dgm:pt>
    <dgm:pt modelId="{CCA6FD6A-91FF-4E9C-9BAE-E858A3096B9A}" type="pres">
      <dgm:prSet presAssocID="{3AEBC75E-2DF3-4947-B5AB-291E89F2B3EB}" presName="aNode" presStyleLbl="fgAcc1" presStyleIdx="1" presStyleCnt="3">
        <dgm:presLayoutVars>
          <dgm:bulletEnabled val="1"/>
        </dgm:presLayoutVars>
      </dgm:prSet>
      <dgm:spPr/>
      <dgm:t>
        <a:bodyPr/>
        <a:lstStyle/>
        <a:p>
          <a:endParaRPr lang="en-US"/>
        </a:p>
      </dgm:t>
    </dgm:pt>
    <dgm:pt modelId="{F8A15C09-4DA6-4C52-97E0-566BB98410D2}" type="pres">
      <dgm:prSet presAssocID="{3AEBC75E-2DF3-4947-B5AB-291E89F2B3EB}" presName="aSpace" presStyleCnt="0"/>
      <dgm:spPr/>
      <dgm:t>
        <a:bodyPr/>
        <a:lstStyle/>
        <a:p>
          <a:endParaRPr lang="en-US"/>
        </a:p>
      </dgm:t>
    </dgm:pt>
    <dgm:pt modelId="{FAF9A887-1234-473E-B119-A0AEE6B6F8CE}" type="pres">
      <dgm:prSet presAssocID="{A0BFBE76-39F0-4196-8542-BF5C115B014D}" presName="aNode" presStyleLbl="fgAcc1" presStyleIdx="2" presStyleCnt="3">
        <dgm:presLayoutVars>
          <dgm:bulletEnabled val="1"/>
        </dgm:presLayoutVars>
      </dgm:prSet>
      <dgm:spPr/>
      <dgm:t>
        <a:bodyPr/>
        <a:lstStyle/>
        <a:p>
          <a:endParaRPr lang="en-US"/>
        </a:p>
      </dgm:t>
    </dgm:pt>
    <dgm:pt modelId="{C35B070A-CE6D-4C16-A46F-9E5976FCC228}" type="pres">
      <dgm:prSet presAssocID="{A0BFBE76-39F0-4196-8542-BF5C115B014D}" presName="aSpace" presStyleCnt="0"/>
      <dgm:spPr/>
      <dgm:t>
        <a:bodyPr/>
        <a:lstStyle/>
        <a:p>
          <a:endParaRPr lang="en-US"/>
        </a:p>
      </dgm:t>
    </dgm:pt>
  </dgm:ptLst>
  <dgm:cxnLst>
    <dgm:cxn modelId="{6E9DCD92-BA8A-484B-8EA1-E1DC1709F3D5}" type="presOf" srcId="{3AEBC75E-2DF3-4947-B5AB-291E89F2B3EB}" destId="{CCA6FD6A-91FF-4E9C-9BAE-E858A3096B9A}" srcOrd="0" destOrd="0" presId="urn:microsoft.com/office/officeart/2005/8/layout/pyramid2"/>
    <dgm:cxn modelId="{640D43F3-C104-421E-9C0A-31ECEB33397E}" srcId="{70AD8F72-9890-439C-9330-7713F92345A2}" destId="{A0BFBE76-39F0-4196-8542-BF5C115B014D}" srcOrd="2" destOrd="0" parTransId="{8E05C96F-D1C7-4FBD-9FE8-CE103A0E239A}" sibTransId="{C6D40D68-BF6F-41DC-A680-B049FE1A6D52}"/>
    <dgm:cxn modelId="{E5B31DF0-35C6-4071-A3A4-0C0BC184803A}" type="presOf" srcId="{D4486AAF-33B4-4D70-A3C2-6367B177C194}" destId="{AAFC0D96-0329-4E28-893D-A9E4D3475593}" srcOrd="0" destOrd="0" presId="urn:microsoft.com/office/officeart/2005/8/layout/pyramid2"/>
    <dgm:cxn modelId="{C0C3407C-79F1-46C3-A2A6-52BAA13CD2B2}" srcId="{70AD8F72-9890-439C-9330-7713F92345A2}" destId="{3AEBC75E-2DF3-4947-B5AB-291E89F2B3EB}" srcOrd="1" destOrd="0" parTransId="{FAFE3781-6E72-4B8F-8B82-6955E02D7841}" sibTransId="{4145E2A1-B821-4D13-81B4-DEFF4F0ED8A5}"/>
    <dgm:cxn modelId="{388924A4-DFE6-4EBE-A124-048B0D7A45AE}" srcId="{70AD8F72-9890-439C-9330-7713F92345A2}" destId="{D4486AAF-33B4-4D70-A3C2-6367B177C194}" srcOrd="0" destOrd="0" parTransId="{5661D3CB-0A23-4990-8A37-F1C70FDFA876}" sibTransId="{6EDD30DD-352F-4540-AA57-12E195B7429F}"/>
    <dgm:cxn modelId="{C3764331-D45A-4B7B-B9CE-4DBBF5905991}" type="presOf" srcId="{A0BFBE76-39F0-4196-8542-BF5C115B014D}" destId="{FAF9A887-1234-473E-B119-A0AEE6B6F8CE}" srcOrd="0" destOrd="0" presId="urn:microsoft.com/office/officeart/2005/8/layout/pyramid2"/>
    <dgm:cxn modelId="{96A8DEEC-676D-48A3-BD73-7B6B93F95930}" type="presOf" srcId="{70AD8F72-9890-439C-9330-7713F92345A2}" destId="{96C83C0C-50F1-4D83-94CB-D65FDED61369}" srcOrd="0" destOrd="0" presId="urn:microsoft.com/office/officeart/2005/8/layout/pyramid2"/>
    <dgm:cxn modelId="{D1F776F3-A3BA-460C-8577-CA810370CC07}" type="presParOf" srcId="{96C83C0C-50F1-4D83-94CB-D65FDED61369}" destId="{5ED33591-0E27-4CE7-94A4-933E7E95C66A}" srcOrd="0" destOrd="0" presId="urn:microsoft.com/office/officeart/2005/8/layout/pyramid2"/>
    <dgm:cxn modelId="{78D69618-5811-4E98-A63D-B459C4A2D0D0}" type="presParOf" srcId="{96C83C0C-50F1-4D83-94CB-D65FDED61369}" destId="{86D5D53B-860F-455E-B5D2-86EA728FD707}" srcOrd="1" destOrd="0" presId="urn:microsoft.com/office/officeart/2005/8/layout/pyramid2"/>
    <dgm:cxn modelId="{E0A84E6C-D989-4F03-9F94-2D27A1932DF7}" type="presParOf" srcId="{86D5D53B-860F-455E-B5D2-86EA728FD707}" destId="{AAFC0D96-0329-4E28-893D-A9E4D3475593}" srcOrd="0" destOrd="0" presId="urn:microsoft.com/office/officeart/2005/8/layout/pyramid2"/>
    <dgm:cxn modelId="{1288F628-C4A9-4FF9-BF46-00EBD3C3632C}" type="presParOf" srcId="{86D5D53B-860F-455E-B5D2-86EA728FD707}" destId="{5B3612AC-C744-4F7D-862F-48A134845550}" srcOrd="1" destOrd="0" presId="urn:microsoft.com/office/officeart/2005/8/layout/pyramid2"/>
    <dgm:cxn modelId="{4DD912BB-D8D1-436E-A90D-E150130C911E}" type="presParOf" srcId="{86D5D53B-860F-455E-B5D2-86EA728FD707}" destId="{CCA6FD6A-91FF-4E9C-9BAE-E858A3096B9A}" srcOrd="2" destOrd="0" presId="urn:microsoft.com/office/officeart/2005/8/layout/pyramid2"/>
    <dgm:cxn modelId="{63FD486E-7DF9-4A39-A85C-E566CC5347E7}" type="presParOf" srcId="{86D5D53B-860F-455E-B5D2-86EA728FD707}" destId="{F8A15C09-4DA6-4C52-97E0-566BB98410D2}" srcOrd="3" destOrd="0" presId="urn:microsoft.com/office/officeart/2005/8/layout/pyramid2"/>
    <dgm:cxn modelId="{027DDEEC-98FD-484D-81EC-63BF1E90D7A6}" type="presParOf" srcId="{86D5D53B-860F-455E-B5D2-86EA728FD707}" destId="{FAF9A887-1234-473E-B119-A0AEE6B6F8CE}" srcOrd="4" destOrd="0" presId="urn:microsoft.com/office/officeart/2005/8/layout/pyramid2"/>
    <dgm:cxn modelId="{8DB00315-FD60-4C34-BD5C-77A3A4941BE7}" type="presParOf" srcId="{86D5D53B-860F-455E-B5D2-86EA728FD707}" destId="{C35B070A-CE6D-4C16-A46F-9E5976FCC228}"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E2307C-C0A6-448D-8C2C-52A4900EBE45}">
      <dsp:nvSpPr>
        <dsp:cNvPr id="0" name=""/>
        <dsp:cNvSpPr/>
      </dsp:nvSpPr>
      <dsp:spPr>
        <a:xfrm>
          <a:off x="2443340" y="1274039"/>
          <a:ext cx="2248686" cy="2099657"/>
        </a:xfrm>
        <a:prstGeom prst="hexagon">
          <a:avLst>
            <a:gd name="adj" fmla="val 28570"/>
            <a:gd name="vf" fmla="val 115470"/>
          </a:avLst>
        </a:prstGeom>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a:solidFill>
            <a:srgbClr val="FF0000"/>
          </a:solidFill>
        </a:ln>
        <a:effectLst>
          <a:glow rad="228600">
            <a:srgbClr val="FF0000">
              <a:alpha val="40000"/>
            </a:srgb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b="1" kern="1200"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Green Building Aspects</a:t>
          </a:r>
          <a:endParaRPr lang="en-US" sz="32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dsp:txBody>
      <dsp:txXfrm>
        <a:off x="2836971" y="1641583"/>
        <a:ext cx="1461424" cy="1364569"/>
      </dsp:txXfrm>
    </dsp:sp>
    <dsp:sp modelId="{41AABD91-6A70-40AC-8AC7-C2D85957086D}">
      <dsp:nvSpPr>
        <dsp:cNvPr id="0" name=""/>
        <dsp:cNvSpPr/>
      </dsp:nvSpPr>
      <dsp:spPr>
        <a:xfrm>
          <a:off x="3808199" y="710709"/>
          <a:ext cx="719106" cy="619605"/>
        </a:xfrm>
        <a:prstGeom prst="hexagon">
          <a:avLst>
            <a:gd name="adj" fmla="val 28900"/>
            <a:gd name="vf" fmla="val 115470"/>
          </a:avLst>
        </a:prstGeom>
        <a:solidFill>
          <a:schemeClr val="accent3">
            <a:tint val="55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F379CE8-32CB-4EFE-AA64-8F6CD6B23A0D}">
      <dsp:nvSpPr>
        <dsp:cNvPr id="0" name=""/>
        <dsp:cNvSpPr/>
      </dsp:nvSpPr>
      <dsp:spPr>
        <a:xfrm>
          <a:off x="2790278" y="0"/>
          <a:ext cx="1561905" cy="1351231"/>
        </a:xfrm>
        <a:prstGeom prst="hexagon">
          <a:avLst>
            <a:gd name="adj" fmla="val 28570"/>
            <a:gd name="vf" fmla="val 115470"/>
          </a:avLst>
        </a:prstGeom>
        <a:solidFill>
          <a:schemeClr val="accent3">
            <a:shade val="50000"/>
            <a:hueOff val="0"/>
            <a:satOff val="0"/>
            <a:lumOff val="0"/>
            <a:alphaOff val="0"/>
          </a:schemeClr>
        </a:solidFill>
        <a:ln>
          <a:solidFill>
            <a:srgbClr val="FF0000"/>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dirty="0" smtClean="0">
              <a:ln w="0"/>
              <a:solidFill>
                <a:schemeClr val="tx1"/>
              </a:solidFill>
              <a:effectLst/>
            </a:rPr>
            <a:t>Site Sustainability</a:t>
          </a:r>
        </a:p>
        <a:p>
          <a:pPr lvl="0" algn="ctr" defTabSz="622300">
            <a:lnSpc>
              <a:spcPct val="90000"/>
            </a:lnSpc>
            <a:spcBef>
              <a:spcPct val="0"/>
            </a:spcBef>
            <a:spcAft>
              <a:spcPct val="35000"/>
            </a:spcAft>
          </a:pPr>
          <a:r>
            <a:rPr lang="en-US" sz="1800" b="0" kern="1200" cap="none" spc="0" dirty="0" smtClean="0">
              <a:ln w="0"/>
              <a:solidFill>
                <a:schemeClr val="tx1"/>
              </a:solidFill>
              <a:effectLst/>
            </a:rPr>
            <a:t>15%</a:t>
          </a:r>
          <a:endParaRPr lang="en-US" sz="1800" b="0" kern="1200" cap="none" spc="0" dirty="0">
            <a:ln w="0"/>
            <a:solidFill>
              <a:schemeClr val="tx1"/>
            </a:solidFill>
            <a:effectLst/>
          </a:endParaRPr>
        </a:p>
      </dsp:txBody>
      <dsp:txXfrm>
        <a:off x="3049119" y="223928"/>
        <a:ext cx="1044223" cy="903375"/>
      </dsp:txXfrm>
    </dsp:sp>
    <dsp:sp modelId="{7B377E4A-6A0B-4075-8DE4-1C6BBE76053E}">
      <dsp:nvSpPr>
        <dsp:cNvPr id="0" name=""/>
        <dsp:cNvSpPr/>
      </dsp:nvSpPr>
      <dsp:spPr>
        <a:xfrm>
          <a:off x="4647451" y="1869041"/>
          <a:ext cx="719106" cy="619605"/>
        </a:xfrm>
        <a:prstGeom prst="hexagon">
          <a:avLst>
            <a:gd name="adj" fmla="val 28900"/>
            <a:gd name="vf" fmla="val 115470"/>
          </a:avLst>
        </a:prstGeom>
        <a:solidFill>
          <a:schemeClr val="accent3">
            <a:tint val="55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203A9D54-4FF7-45F9-9325-EA60EA011DC5}">
      <dsp:nvSpPr>
        <dsp:cNvPr id="0" name=""/>
        <dsp:cNvSpPr/>
      </dsp:nvSpPr>
      <dsp:spPr>
        <a:xfrm>
          <a:off x="4222727" y="831098"/>
          <a:ext cx="1561905" cy="1351231"/>
        </a:xfrm>
        <a:prstGeom prst="hexagon">
          <a:avLst>
            <a:gd name="adj" fmla="val 28570"/>
            <a:gd name="vf" fmla="val 115470"/>
          </a:avLst>
        </a:prstGeom>
        <a:solidFill>
          <a:schemeClr val="accent3">
            <a:shade val="50000"/>
            <a:hueOff val="89185"/>
            <a:satOff val="-1423"/>
            <a:lumOff val="13702"/>
            <a:alphaOff val="0"/>
          </a:schemeClr>
        </a:solidFill>
        <a:ln>
          <a:solidFill>
            <a:srgbClr val="FF0000"/>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dirty="0" smtClean="0">
              <a:ln w="0"/>
              <a:solidFill>
                <a:schemeClr val="tx1"/>
              </a:solidFill>
              <a:effectLst/>
            </a:rPr>
            <a:t>Indoor environment quality</a:t>
          </a:r>
        </a:p>
        <a:p>
          <a:pPr lvl="0" algn="ctr" defTabSz="622300">
            <a:lnSpc>
              <a:spcPct val="90000"/>
            </a:lnSpc>
            <a:spcBef>
              <a:spcPct val="0"/>
            </a:spcBef>
            <a:spcAft>
              <a:spcPct val="35000"/>
            </a:spcAft>
          </a:pPr>
          <a:r>
            <a:rPr lang="en-US" sz="1800" b="0" kern="1200" cap="none" spc="0" dirty="0" smtClean="0">
              <a:ln w="0"/>
              <a:solidFill>
                <a:schemeClr val="tx1"/>
              </a:solidFill>
              <a:effectLst/>
            </a:rPr>
            <a:t>15%</a:t>
          </a:r>
          <a:endParaRPr lang="en-US" sz="1800" b="0" kern="1200" cap="none" spc="0" dirty="0">
            <a:ln w="0"/>
            <a:solidFill>
              <a:schemeClr val="tx1"/>
            </a:solidFill>
            <a:effectLst/>
          </a:endParaRPr>
        </a:p>
      </dsp:txBody>
      <dsp:txXfrm>
        <a:off x="4481568" y="1055026"/>
        <a:ext cx="1044223" cy="903375"/>
      </dsp:txXfrm>
    </dsp:sp>
    <dsp:sp modelId="{13A93792-E75D-4BAC-8F56-ED6BCD589DFB}">
      <dsp:nvSpPr>
        <dsp:cNvPr id="0" name=""/>
        <dsp:cNvSpPr/>
      </dsp:nvSpPr>
      <dsp:spPr>
        <a:xfrm>
          <a:off x="4064452" y="3176579"/>
          <a:ext cx="719106" cy="619605"/>
        </a:xfrm>
        <a:prstGeom prst="hexagon">
          <a:avLst>
            <a:gd name="adj" fmla="val 28900"/>
            <a:gd name="vf" fmla="val 115470"/>
          </a:avLst>
        </a:prstGeom>
        <a:solidFill>
          <a:schemeClr val="accent3">
            <a:tint val="55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47D42938-F7C6-497B-A4C9-E12E8E393202}">
      <dsp:nvSpPr>
        <dsp:cNvPr id="0" name=""/>
        <dsp:cNvSpPr/>
      </dsp:nvSpPr>
      <dsp:spPr>
        <a:xfrm>
          <a:off x="4222727" y="2464940"/>
          <a:ext cx="1561905" cy="1351231"/>
        </a:xfrm>
        <a:prstGeom prst="hexagon">
          <a:avLst>
            <a:gd name="adj" fmla="val 28570"/>
            <a:gd name="vf" fmla="val 115470"/>
          </a:avLst>
        </a:prstGeom>
        <a:solidFill>
          <a:schemeClr val="accent3">
            <a:shade val="50000"/>
            <a:hueOff val="178370"/>
            <a:satOff val="-2846"/>
            <a:lumOff val="27405"/>
            <a:alphaOff val="0"/>
          </a:schemeClr>
        </a:solidFill>
        <a:ln>
          <a:solidFill>
            <a:srgbClr val="FF0000"/>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dirty="0" smtClean="0">
              <a:ln w="0"/>
              <a:solidFill>
                <a:schemeClr val="tx1"/>
              </a:solidFill>
              <a:effectLst/>
            </a:rPr>
            <a:t>Energy efficiency</a:t>
          </a:r>
        </a:p>
        <a:p>
          <a:pPr lvl="0" algn="ctr" defTabSz="622300">
            <a:lnSpc>
              <a:spcPct val="90000"/>
            </a:lnSpc>
            <a:spcBef>
              <a:spcPct val="0"/>
            </a:spcBef>
            <a:spcAft>
              <a:spcPct val="35000"/>
            </a:spcAft>
          </a:pPr>
          <a:r>
            <a:rPr lang="en-US" sz="1800" b="0" kern="1200" cap="none" spc="0" dirty="0" smtClean="0">
              <a:ln w="0"/>
              <a:solidFill>
                <a:schemeClr val="tx1"/>
              </a:solidFill>
              <a:effectLst/>
            </a:rPr>
            <a:t>30%</a:t>
          </a:r>
          <a:endParaRPr lang="en-US" sz="1800" b="0" kern="1200" cap="none" spc="0" dirty="0">
            <a:ln w="0"/>
            <a:solidFill>
              <a:schemeClr val="tx1"/>
            </a:solidFill>
            <a:effectLst/>
          </a:endParaRPr>
        </a:p>
      </dsp:txBody>
      <dsp:txXfrm>
        <a:off x="4481568" y="2688868"/>
        <a:ext cx="1044223" cy="903375"/>
      </dsp:txXfrm>
    </dsp:sp>
    <dsp:sp modelId="{56D24845-C806-48B1-B36D-6CE99E2F5CEF}">
      <dsp:nvSpPr>
        <dsp:cNvPr id="0" name=""/>
        <dsp:cNvSpPr/>
      </dsp:nvSpPr>
      <dsp:spPr>
        <a:xfrm>
          <a:off x="2618260" y="3312307"/>
          <a:ext cx="719106" cy="619605"/>
        </a:xfrm>
        <a:prstGeom prst="hexagon">
          <a:avLst>
            <a:gd name="adj" fmla="val 28900"/>
            <a:gd name="vf" fmla="val 115470"/>
          </a:avLst>
        </a:prstGeom>
        <a:solidFill>
          <a:schemeClr val="accent3">
            <a:tint val="55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2A8D1D55-FBA9-4848-9313-C51D8010F751}">
      <dsp:nvSpPr>
        <dsp:cNvPr id="0" name=""/>
        <dsp:cNvSpPr/>
      </dsp:nvSpPr>
      <dsp:spPr>
        <a:xfrm>
          <a:off x="2790278" y="3296968"/>
          <a:ext cx="1561905" cy="1351231"/>
        </a:xfrm>
        <a:prstGeom prst="hexagon">
          <a:avLst>
            <a:gd name="adj" fmla="val 28570"/>
            <a:gd name="vf" fmla="val 115470"/>
          </a:avLst>
        </a:prstGeom>
        <a:solidFill>
          <a:schemeClr val="accent3">
            <a:shade val="50000"/>
            <a:hueOff val="267555"/>
            <a:satOff val="-4269"/>
            <a:lumOff val="41107"/>
            <a:alphaOff val="0"/>
          </a:schemeClr>
        </a:solidFill>
        <a:ln>
          <a:solidFill>
            <a:srgbClr val="FF0000"/>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dirty="0" smtClean="0">
              <a:ln w="0"/>
              <a:solidFill>
                <a:schemeClr val="tx1"/>
              </a:solidFill>
              <a:effectLst/>
            </a:rPr>
            <a:t>Water efficiency</a:t>
          </a:r>
        </a:p>
        <a:p>
          <a:pPr lvl="0" algn="ctr" defTabSz="622300">
            <a:lnSpc>
              <a:spcPct val="90000"/>
            </a:lnSpc>
            <a:spcBef>
              <a:spcPct val="0"/>
            </a:spcBef>
            <a:spcAft>
              <a:spcPct val="35000"/>
            </a:spcAft>
          </a:pPr>
          <a:r>
            <a:rPr lang="en-US" sz="1800" b="0" kern="1200" cap="none" spc="0" dirty="0" smtClean="0">
              <a:ln w="0"/>
              <a:solidFill>
                <a:schemeClr val="tx1"/>
              </a:solidFill>
              <a:effectLst/>
            </a:rPr>
            <a:t>25%</a:t>
          </a:r>
          <a:endParaRPr lang="en-US" sz="1800" b="0" kern="1200" cap="none" spc="0" dirty="0">
            <a:ln w="0"/>
            <a:solidFill>
              <a:schemeClr val="tx1"/>
            </a:solidFill>
            <a:effectLst/>
          </a:endParaRPr>
        </a:p>
      </dsp:txBody>
      <dsp:txXfrm>
        <a:off x="3049119" y="3520896"/>
        <a:ext cx="1044223" cy="903375"/>
      </dsp:txXfrm>
    </dsp:sp>
    <dsp:sp modelId="{89D71524-B28A-4699-B3AD-F06E0D9E2B4B}">
      <dsp:nvSpPr>
        <dsp:cNvPr id="0" name=""/>
        <dsp:cNvSpPr/>
      </dsp:nvSpPr>
      <dsp:spPr>
        <a:xfrm>
          <a:off x="1765263" y="2154440"/>
          <a:ext cx="719106" cy="619605"/>
        </a:xfrm>
        <a:prstGeom prst="hexagon">
          <a:avLst>
            <a:gd name="adj" fmla="val 28900"/>
            <a:gd name="vf" fmla="val 115470"/>
          </a:avLst>
        </a:prstGeom>
        <a:solidFill>
          <a:schemeClr val="accent3">
            <a:tint val="55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717B94BA-4AD5-4DBE-9BF6-B979697497C8}">
      <dsp:nvSpPr>
        <dsp:cNvPr id="0" name=""/>
        <dsp:cNvSpPr/>
      </dsp:nvSpPr>
      <dsp:spPr>
        <a:xfrm>
          <a:off x="1351179" y="2465870"/>
          <a:ext cx="1561905" cy="1351231"/>
        </a:xfrm>
        <a:prstGeom prst="hexagon">
          <a:avLst>
            <a:gd name="adj" fmla="val 28570"/>
            <a:gd name="vf" fmla="val 115470"/>
          </a:avLst>
        </a:prstGeom>
        <a:solidFill>
          <a:schemeClr val="accent3">
            <a:shade val="50000"/>
            <a:hueOff val="178370"/>
            <a:satOff val="-2846"/>
            <a:lumOff val="27405"/>
            <a:alphaOff val="0"/>
          </a:schemeClr>
        </a:solidFill>
        <a:ln>
          <a:solidFill>
            <a:srgbClr val="FF0000"/>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dirty="0" smtClean="0">
              <a:ln w="0"/>
              <a:solidFill>
                <a:schemeClr val="tx1"/>
              </a:solidFill>
              <a:effectLst/>
            </a:rPr>
            <a:t>Material &amp; resources</a:t>
          </a:r>
        </a:p>
        <a:p>
          <a:pPr lvl="0" algn="ctr" defTabSz="622300">
            <a:lnSpc>
              <a:spcPct val="90000"/>
            </a:lnSpc>
            <a:spcBef>
              <a:spcPct val="0"/>
            </a:spcBef>
            <a:spcAft>
              <a:spcPct val="35000"/>
            </a:spcAft>
          </a:pPr>
          <a:r>
            <a:rPr lang="en-US" sz="1800" b="0" kern="1200" cap="none" spc="0" dirty="0" smtClean="0">
              <a:ln w="0"/>
              <a:solidFill>
                <a:schemeClr val="tx1"/>
              </a:solidFill>
              <a:effectLst/>
            </a:rPr>
            <a:t>10%</a:t>
          </a:r>
          <a:endParaRPr lang="en-US" sz="1800" b="0" kern="1200" cap="none" spc="0" dirty="0">
            <a:ln w="0"/>
            <a:solidFill>
              <a:schemeClr val="tx1"/>
            </a:solidFill>
            <a:effectLst/>
          </a:endParaRPr>
        </a:p>
      </dsp:txBody>
      <dsp:txXfrm>
        <a:off x="1610020" y="2689798"/>
        <a:ext cx="1044223" cy="903375"/>
      </dsp:txXfrm>
    </dsp:sp>
    <dsp:sp modelId="{40748A68-1861-484F-A1E9-82ED03DBC62D}">
      <dsp:nvSpPr>
        <dsp:cNvPr id="0" name=""/>
        <dsp:cNvSpPr/>
      </dsp:nvSpPr>
      <dsp:spPr>
        <a:xfrm>
          <a:off x="1351179" y="829238"/>
          <a:ext cx="1561905" cy="1351231"/>
        </a:xfrm>
        <a:prstGeom prst="hexagon">
          <a:avLst>
            <a:gd name="adj" fmla="val 28570"/>
            <a:gd name="vf" fmla="val 115470"/>
          </a:avLst>
        </a:prstGeom>
        <a:solidFill>
          <a:schemeClr val="accent3">
            <a:shade val="50000"/>
            <a:hueOff val="89185"/>
            <a:satOff val="-1423"/>
            <a:lumOff val="13702"/>
            <a:alphaOff val="0"/>
          </a:schemeClr>
        </a:solidFill>
        <a:ln>
          <a:solidFill>
            <a:srgbClr val="FF0000"/>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cap="none" spc="0" dirty="0" smtClean="0">
              <a:ln w="0"/>
              <a:solidFill>
                <a:schemeClr val="tx1"/>
              </a:solidFill>
              <a:effectLst/>
            </a:rPr>
            <a:t>Innovation &amp; new technologies</a:t>
          </a:r>
        </a:p>
        <a:p>
          <a:pPr lvl="0" algn="ctr" defTabSz="622300">
            <a:lnSpc>
              <a:spcPct val="90000"/>
            </a:lnSpc>
            <a:spcBef>
              <a:spcPct val="0"/>
            </a:spcBef>
            <a:spcAft>
              <a:spcPct val="35000"/>
            </a:spcAft>
          </a:pPr>
          <a:r>
            <a:rPr lang="en-US" sz="1800" b="0" kern="1200" cap="none" spc="0" dirty="0" smtClean="0">
              <a:ln w="0"/>
              <a:solidFill>
                <a:schemeClr val="tx1"/>
              </a:solidFill>
              <a:effectLst/>
            </a:rPr>
            <a:t>5%</a:t>
          </a:r>
          <a:endParaRPr lang="en-US" sz="1800" b="0" kern="1200" cap="none" spc="0" dirty="0">
            <a:ln w="0"/>
            <a:solidFill>
              <a:schemeClr val="tx1"/>
            </a:solidFill>
            <a:effectLst/>
          </a:endParaRPr>
        </a:p>
      </dsp:txBody>
      <dsp:txXfrm>
        <a:off x="1610020" y="1053166"/>
        <a:ext cx="1044223" cy="9033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F441CF3-2804-4E20-8A85-F22F65657B4D}" type="datetimeFigureOut">
              <a:rPr lang="en-US"/>
              <a:pPr>
                <a:defRPr/>
              </a:pPr>
              <a:t>12/28/2013</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3A5DFF79-3581-4324-9490-BF1E0EA2387E}" type="slidenum">
              <a:rPr lang="en-US"/>
              <a:pPr>
                <a:defRPr/>
              </a:pPr>
              <a:t>‹#›</a:t>
            </a:fld>
            <a:endParaRPr lang="en-US"/>
          </a:p>
        </p:txBody>
      </p:sp>
    </p:spTree>
    <p:extLst>
      <p:ext uri="{BB962C8B-B14F-4D97-AF65-F5344CB8AC3E}">
        <p14:creationId xmlns:p14="http://schemas.microsoft.com/office/powerpoint/2010/main" val="185266723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슬라이드 이미지 개체 틀 1"/>
          <p:cNvSpPr>
            <a:spLocks noGrp="1" noRot="1" noChangeAspect="1" noTextEdit="1"/>
          </p:cNvSpPr>
          <p:nvPr>
            <p:ph type="sldImg"/>
          </p:nvPr>
        </p:nvSpPr>
        <p:spPr bwMode="auto">
          <a:xfrm>
            <a:off x="393700" y="696913"/>
            <a:ext cx="6080125" cy="34210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슬라이드 노트 개체 틀 2"/>
          <p:cNvSpPr>
            <a:spLocks noGrp="1"/>
          </p:cNvSpPr>
          <p:nvPr>
            <p:ph type="body" idx="1"/>
          </p:nvPr>
        </p:nvSpPr>
        <p:spPr bwMode="auto">
          <a:xfrm>
            <a:off x="912813" y="4351338"/>
            <a:ext cx="5032375" cy="4097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566" tIns="45471" rIns="92566" bIns="45471" numCol="1" anchor="t" anchorCtr="0" compatLnSpc="1">
            <a:prstTxWarp prst="textNoShape">
              <a:avLst/>
            </a:prstTxWarp>
          </a:bodyPr>
          <a:lstStyle/>
          <a:p>
            <a:pPr>
              <a:spcBef>
                <a:spcPct val="0"/>
              </a:spcBef>
            </a:pPr>
            <a:endParaRPr lang="ko-KR" altLang="en-US" smtClean="0">
              <a:latin typeface="Arial" charset="0"/>
              <a:ea typeface="굴림" pitchFamily="34" charset="-127"/>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02404"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695F7E8-08E9-460E-948E-9F8636E54094}" type="slidenum">
              <a:rPr lang="en-US" altLang="en-US"/>
              <a:pPr fontAlgn="base">
                <a:spcBef>
                  <a:spcPct val="0"/>
                </a:spcBef>
                <a:spcAft>
                  <a:spcPct val="0"/>
                </a:spcAft>
              </a:pPr>
              <a:t>30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04452"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83F9CD5-B8D5-4560-BF34-59486A17AA50}" type="slidenum">
              <a:rPr lang="en-US" altLang="en-US"/>
              <a:pPr fontAlgn="base">
                <a:spcBef>
                  <a:spcPct val="0"/>
                </a:spcBef>
                <a:spcAft>
                  <a:spcPct val="0"/>
                </a:spcAft>
              </a:pPr>
              <a:t>31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01380"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5AB0995-4269-46B4-9BE4-D0C042594BAC}" type="slidenum">
              <a:rPr lang="en-US" altLang="en-US"/>
              <a:pPr fontAlgn="base">
                <a:spcBef>
                  <a:spcPct val="0"/>
                </a:spcBef>
                <a:spcAft>
                  <a:spcPct val="0"/>
                </a:spcAft>
              </a:pPr>
              <a:t>32</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96260"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C1EB6C9-23DC-4105-B46F-6E1C815355C8}" type="slidenum">
              <a:rPr lang="en-US" altLang="en-US"/>
              <a:pPr fontAlgn="base">
                <a:spcBef>
                  <a:spcPct val="0"/>
                </a:spcBef>
                <a:spcAft>
                  <a:spcPct val="0"/>
                </a:spcAft>
              </a:pPr>
              <a:t>22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97284"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9DE7815-CE02-491C-8F02-62DA45250256}" type="slidenum">
              <a:rPr lang="en-US" altLang="en-US"/>
              <a:pPr fontAlgn="base">
                <a:spcBef>
                  <a:spcPct val="0"/>
                </a:spcBef>
                <a:spcAft>
                  <a:spcPct val="0"/>
                </a:spcAft>
              </a:pPr>
              <a:t>23</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98308"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5ED2291-19C4-48FC-B512-5F684F26CC02}" type="slidenum">
              <a:rPr lang="en-US" altLang="en-US"/>
              <a:pPr fontAlgn="base">
                <a:spcBef>
                  <a:spcPct val="0"/>
                </a:spcBef>
                <a:spcAft>
                  <a:spcPct val="0"/>
                </a:spcAft>
              </a:pPr>
              <a:t>24</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99332"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BAF9897-B975-4258-B88A-D9E326FC6FF6}" type="slidenum">
              <a:rPr lang="en-US" altLang="en-US"/>
              <a:pPr fontAlgn="base">
                <a:spcBef>
                  <a:spcPct val="0"/>
                </a:spcBef>
                <a:spcAft>
                  <a:spcPct val="0"/>
                </a:spcAft>
              </a:pPr>
              <a:t>25</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00356"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43E48AA-E05E-430F-B8F4-8614C97C2F9A}" type="slidenum">
              <a:rPr lang="en-US" altLang="en-US"/>
              <a:pPr fontAlgn="base">
                <a:spcBef>
                  <a:spcPct val="0"/>
                </a:spcBef>
                <a:spcAft>
                  <a:spcPct val="0"/>
                </a:spcAft>
              </a:pPr>
              <a:t>26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01380"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5AB0995-4269-46B4-9BE4-D0C042594BAC}" type="slidenum">
              <a:rPr lang="en-US" altLang="en-US"/>
              <a:pPr fontAlgn="base">
                <a:spcBef>
                  <a:spcPct val="0"/>
                </a:spcBef>
                <a:spcAft>
                  <a:spcPct val="0"/>
                </a:spcAft>
              </a:pPr>
              <a:t>27</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00356"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43E48AA-E05E-430F-B8F4-8614C97C2F9A}" type="slidenum">
              <a:rPr lang="en-US" altLang="en-US"/>
              <a:pPr fontAlgn="base">
                <a:spcBef>
                  <a:spcPct val="0"/>
                </a:spcBef>
                <a:spcAft>
                  <a:spcPct val="0"/>
                </a:spcAft>
              </a:pPr>
              <a:t>28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03428"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5A50750-3FE4-466F-92C0-1E64D14E6D3A}" type="slidenum">
              <a:rPr lang="en-US" altLang="en-US"/>
              <a:pPr fontAlgn="base">
                <a:spcBef>
                  <a:spcPct val="0"/>
                </a:spcBef>
                <a:spcAft>
                  <a:spcPct val="0"/>
                </a:spcAft>
              </a:pPr>
              <a:t>29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8"/>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ED8AAF3-D6A1-4D05-BD4B-5A0ABC13F5AE}" type="datetimeFigureOut">
              <a:rPr lang="en-US"/>
              <a:pPr>
                <a:defRPr/>
              </a:pPr>
              <a:t>12/28/2013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D8B065-C364-4229-88C2-899E4BA55E43}" type="slidenum">
              <a:rPr lang="en-US"/>
              <a:pPr>
                <a:defRPr/>
              </a:pPr>
              <a:t>‹#›</a:t>
            </a:fld>
            <a:endParaRPr lang="en-US"/>
          </a:p>
        </p:txBody>
      </p:sp>
    </p:spTree>
    <p:extLst>
      <p:ext uri="{BB962C8B-B14F-4D97-AF65-F5344CB8AC3E}">
        <p14:creationId xmlns:p14="http://schemas.microsoft.com/office/powerpoint/2010/main" val="1334579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40F9C64-563B-49D7-B937-48E1958564AD}" type="datetimeFigureOut">
              <a:rPr lang="en-US"/>
              <a:pPr>
                <a:defRPr/>
              </a:pPr>
              <a:t>12/28/2013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6F43F8-3DBA-4825-82E6-DA0366FB6FEE}" type="slidenum">
              <a:rPr lang="en-US"/>
              <a:pPr>
                <a:defRPr/>
              </a:pPr>
              <a:t>‹#›</a:t>
            </a:fld>
            <a:endParaRPr lang="en-US"/>
          </a:p>
        </p:txBody>
      </p:sp>
    </p:spTree>
    <p:extLst>
      <p:ext uri="{BB962C8B-B14F-4D97-AF65-F5344CB8AC3E}">
        <p14:creationId xmlns:p14="http://schemas.microsoft.com/office/powerpoint/2010/main" val="1275615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42"/>
            <a:ext cx="2742486"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441" y="274642"/>
            <a:ext cx="802431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E701E2F-6E23-4259-A0B8-6B306364925E}" type="datetimeFigureOut">
              <a:rPr lang="en-US"/>
              <a:pPr>
                <a:defRPr/>
              </a:pPr>
              <a:t>12/28/2013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E6CC51A-3D7A-4B87-9001-79C250F4B2AE}" type="slidenum">
              <a:rPr lang="en-US"/>
              <a:pPr>
                <a:defRPr/>
              </a:pPr>
              <a:t>‹#›</a:t>
            </a:fld>
            <a:endParaRPr lang="en-US"/>
          </a:p>
        </p:txBody>
      </p:sp>
    </p:spTree>
    <p:extLst>
      <p:ext uri="{BB962C8B-B14F-4D97-AF65-F5344CB8AC3E}">
        <p14:creationId xmlns:p14="http://schemas.microsoft.com/office/powerpoint/2010/main" val="40824626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lumMod val="65000"/>
          </a:schemeClr>
        </a:solidFill>
        <a:effectLst/>
      </p:bgPr>
    </p:bg>
    <p:spTree>
      <p:nvGrpSpPr>
        <p:cNvPr id="1" name=""/>
        <p:cNvGrpSpPr/>
        <p:nvPr/>
      </p:nvGrpSpPr>
      <p:grpSpPr>
        <a:xfrm>
          <a:off x="0" y="0"/>
          <a:ext cx="0" cy="0"/>
          <a:chOff x="0" y="0"/>
          <a:chExt cx="0" cy="0"/>
        </a:xfrm>
      </p:grpSpPr>
      <p:sp>
        <p:nvSpPr>
          <p:cNvPr id="6" name="Round Single Corner Rectangle 5"/>
          <p:cNvSpPr/>
          <p:nvPr userDrawn="1"/>
        </p:nvSpPr>
        <p:spPr>
          <a:xfrm flipH="1" flipV="1">
            <a:off x="6094413" y="5300663"/>
            <a:ext cx="6140450" cy="936625"/>
          </a:xfrm>
          <a:prstGeom prst="round1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ound Single Corner Rectangle 6"/>
          <p:cNvSpPr/>
          <p:nvPr userDrawn="1"/>
        </p:nvSpPr>
        <p:spPr>
          <a:xfrm flipV="1">
            <a:off x="-46038" y="657225"/>
            <a:ext cx="6140451" cy="936625"/>
          </a:xfrm>
          <a:prstGeom prst="round1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rot lat="20699999" lon="0" rev="0"/>
              </a:camera>
              <a:lightRig rig="threePt" dir="t"/>
            </a:scene3d>
          </a:bodyPr>
          <a:lstStyle/>
          <a:p>
            <a:pPr algn="ctr" fontAlgn="auto">
              <a:spcBef>
                <a:spcPts val="0"/>
              </a:spcBef>
              <a:spcAft>
                <a:spcPts val="0"/>
              </a:spcAft>
              <a:defRPr/>
            </a:pPr>
            <a:endParaRPr lang="en-GB" dirty="0"/>
          </a:p>
        </p:txBody>
      </p:sp>
      <p:cxnSp>
        <p:nvCxnSpPr>
          <p:cNvPr id="8" name="Straight Connector 7"/>
          <p:cNvCxnSpPr/>
          <p:nvPr userDrawn="1"/>
        </p:nvCxnSpPr>
        <p:spPr>
          <a:xfrm>
            <a:off x="4078288" y="3429000"/>
            <a:ext cx="811053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618788" y="5337175"/>
            <a:ext cx="13303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812589" y="1958978"/>
            <a:ext cx="10563648" cy="1470025"/>
          </a:xfrm>
        </p:spPr>
        <p:txBody>
          <a:bodyPr/>
          <a:lstStyle>
            <a:lvl1pPr>
              <a:defRPr sz="3600" b="1">
                <a:solidFill>
                  <a:schemeClr val="bg1"/>
                </a:solidFill>
              </a:defRPr>
            </a:lvl1pPr>
          </a:lstStyle>
          <a:p>
            <a:r>
              <a:rPr lang="en-US" dirty="0" smtClean="0"/>
              <a:t>Click to edit Master title style</a:t>
            </a:r>
            <a:endParaRPr lang="en-GB" dirty="0"/>
          </a:p>
        </p:txBody>
      </p:sp>
      <p:sp>
        <p:nvSpPr>
          <p:cNvPr id="9" name="Subtitle 2"/>
          <p:cNvSpPr>
            <a:spLocks noGrp="1"/>
          </p:cNvSpPr>
          <p:nvPr>
            <p:ph type="subTitle" idx="1"/>
          </p:nvPr>
        </p:nvSpPr>
        <p:spPr>
          <a:xfrm>
            <a:off x="812589" y="3657600"/>
            <a:ext cx="10563648" cy="1270992"/>
          </a:xfrm>
        </p:spPr>
        <p:txBody>
          <a:bodyPr/>
          <a:lstStyle>
            <a:lvl1pPr marL="0" indent="0" algn="ctr">
              <a:buNone/>
              <a:defRPr sz="2800" i="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18" name="Text Placeholder 17"/>
          <p:cNvSpPr>
            <a:spLocks noGrp="1"/>
          </p:cNvSpPr>
          <p:nvPr>
            <p:ph type="body" sz="quarter" idx="10"/>
          </p:nvPr>
        </p:nvSpPr>
        <p:spPr>
          <a:xfrm>
            <a:off x="0" y="657100"/>
            <a:ext cx="6094413" cy="934194"/>
          </a:xfrm>
        </p:spPr>
        <p:txBody>
          <a:bodyPr anchor="ctr"/>
          <a:lstStyle>
            <a:lvl1pPr>
              <a:buNone/>
              <a:defRPr sz="1800" b="1">
                <a:solidFill>
                  <a:schemeClr val="bg1"/>
                </a:solidFill>
              </a:defRPr>
            </a:lvl1pPr>
          </a:lstStyle>
          <a:p>
            <a:pPr lvl="0"/>
            <a:r>
              <a:rPr lang="en-US" smtClean="0"/>
              <a:t>Click to edit Master text styles</a:t>
            </a:r>
          </a:p>
        </p:txBody>
      </p:sp>
      <p:sp>
        <p:nvSpPr>
          <p:cNvPr id="22" name="Text Placeholder 21"/>
          <p:cNvSpPr>
            <a:spLocks noGrp="1"/>
          </p:cNvSpPr>
          <p:nvPr>
            <p:ph type="body" sz="quarter" idx="11"/>
          </p:nvPr>
        </p:nvSpPr>
        <p:spPr>
          <a:xfrm>
            <a:off x="6094412" y="5291451"/>
            <a:ext cx="4469236" cy="931220"/>
          </a:xfrm>
        </p:spPr>
        <p:txBody>
          <a:bodyPr anchor="ctr"/>
          <a:lstStyle>
            <a:lvl1pPr>
              <a:buNone/>
              <a:defRPr sz="1800" b="1" baseline="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23001341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5" name="Rectangle 4"/>
          <p:cNvSpPr/>
          <p:nvPr userDrawn="1"/>
        </p:nvSpPr>
        <p:spPr>
          <a:xfrm>
            <a:off x="10237788" y="6553200"/>
            <a:ext cx="1951037"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Rectangle 5"/>
          <p:cNvSpPr/>
          <p:nvPr userDrawn="1"/>
        </p:nvSpPr>
        <p:spPr>
          <a:xfrm>
            <a:off x="0" y="6542088"/>
            <a:ext cx="1951038"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a:xfrm>
            <a:off x="2028825" y="6542088"/>
            <a:ext cx="8126413"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Rectangle 7"/>
          <p:cNvSpPr/>
          <p:nvPr userDrawn="1"/>
        </p:nvSpPr>
        <p:spPr>
          <a:xfrm>
            <a:off x="1524000" y="0"/>
            <a:ext cx="10664825"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524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52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524000" y="773113"/>
            <a:ext cx="10664825"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63538" y="88900"/>
            <a:ext cx="887412"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lide Number Placeholder 5"/>
          <p:cNvSpPr txBox="1">
            <a:spLocks/>
          </p:cNvSpPr>
          <p:nvPr userDrawn="1"/>
        </p:nvSpPr>
        <p:spPr>
          <a:xfrm>
            <a:off x="10237788" y="6537325"/>
            <a:ext cx="1951037" cy="320675"/>
          </a:xfrm>
          <a:prstGeom prst="rect">
            <a:avLst/>
          </a:prstGeom>
          <a:noFill/>
        </p:spPr>
        <p:txBody>
          <a:bodyPr anchor="ctr"/>
          <a:lstStyle>
            <a:lvl1pPr algn="r">
              <a:defRPr sz="1200" b="1">
                <a:solidFill>
                  <a:schemeClr val="bg1"/>
                </a:solidFill>
                <a:latin typeface="Calibri" pitchFamily="34" charset="0"/>
              </a:defRPr>
            </a:lvl1pPr>
          </a:lstStyle>
          <a:p>
            <a:pPr fontAlgn="auto">
              <a:spcBef>
                <a:spcPts val="0"/>
              </a:spcBef>
              <a:spcAft>
                <a:spcPts val="0"/>
              </a:spcAft>
              <a:defRPr/>
            </a:pPr>
            <a:fld id="{21A464F2-03D3-4D1A-AA8E-B1F75193AD24}" type="slidenum">
              <a:rPr lang="ar-SA" sz="1050" b="0" smtClean="0">
                <a:cs typeface="+mn-cs"/>
              </a:rPr>
              <a:pPr fontAlgn="auto">
                <a:spcBef>
                  <a:spcPts val="0"/>
                </a:spcBef>
                <a:spcAft>
                  <a:spcPts val="0"/>
                </a:spcAft>
                <a:defRPr/>
              </a:pPr>
              <a:t>‹#›</a:t>
            </a:fld>
            <a:endParaRPr lang="en-US" sz="1800" b="0" dirty="0">
              <a:cs typeface="Calibri" pitchFamily="34" charset="0"/>
            </a:endParaRPr>
          </a:p>
        </p:txBody>
      </p:sp>
      <p:sp>
        <p:nvSpPr>
          <p:cNvPr id="2" name="Title 1"/>
          <p:cNvSpPr>
            <a:spLocks noGrp="1"/>
          </p:cNvSpPr>
          <p:nvPr>
            <p:ph type="title"/>
          </p:nvPr>
        </p:nvSpPr>
        <p:spPr>
          <a:xfrm>
            <a:off x="1523603" y="0"/>
            <a:ext cx="10665222"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523603" y="1219203"/>
            <a:ext cx="10182748"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523603" y="762000"/>
            <a:ext cx="10157354"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951038" cy="315912"/>
          </a:xfrm>
        </p:spPr>
        <p:txBody>
          <a:bodyP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2044700" y="6542088"/>
            <a:ext cx="8131175" cy="315912"/>
          </a:xfrm>
        </p:spPr>
        <p:txBody>
          <a:bodyP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extLst>
      <p:ext uri="{BB962C8B-B14F-4D97-AF65-F5344CB8AC3E}">
        <p14:creationId xmlns:p14="http://schemas.microsoft.com/office/powerpoint/2010/main" val="931687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5" name="Rectangle 4"/>
          <p:cNvSpPr/>
          <p:nvPr userDrawn="1"/>
        </p:nvSpPr>
        <p:spPr>
          <a:xfrm>
            <a:off x="10237788" y="6553200"/>
            <a:ext cx="1951037"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Rectangle 5"/>
          <p:cNvSpPr/>
          <p:nvPr userDrawn="1"/>
        </p:nvSpPr>
        <p:spPr>
          <a:xfrm>
            <a:off x="0" y="6542088"/>
            <a:ext cx="1951038"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a:xfrm>
            <a:off x="2028825" y="6542088"/>
            <a:ext cx="8126413"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Rectangle 7"/>
          <p:cNvSpPr/>
          <p:nvPr userDrawn="1"/>
        </p:nvSpPr>
        <p:spPr>
          <a:xfrm>
            <a:off x="1524000" y="0"/>
            <a:ext cx="10664825"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524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52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524000" y="773113"/>
            <a:ext cx="10664825"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63538" y="88900"/>
            <a:ext cx="887412"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lide Number Placeholder 5"/>
          <p:cNvSpPr txBox="1">
            <a:spLocks/>
          </p:cNvSpPr>
          <p:nvPr userDrawn="1"/>
        </p:nvSpPr>
        <p:spPr>
          <a:xfrm>
            <a:off x="10237788" y="6537325"/>
            <a:ext cx="1951037" cy="320675"/>
          </a:xfrm>
          <a:prstGeom prst="rect">
            <a:avLst/>
          </a:prstGeom>
          <a:noFill/>
        </p:spPr>
        <p:txBody>
          <a:bodyPr anchor="ctr"/>
          <a:lstStyle>
            <a:lvl1pPr algn="r">
              <a:defRPr sz="1200" b="1">
                <a:solidFill>
                  <a:schemeClr val="bg1"/>
                </a:solidFill>
                <a:latin typeface="Calibri" pitchFamily="34" charset="0"/>
              </a:defRPr>
            </a:lvl1pPr>
          </a:lstStyle>
          <a:p>
            <a:pPr fontAlgn="auto">
              <a:spcBef>
                <a:spcPts val="0"/>
              </a:spcBef>
              <a:spcAft>
                <a:spcPts val="0"/>
              </a:spcAft>
              <a:defRPr/>
            </a:pPr>
            <a:fld id="{C0AFF337-AC81-4FE3-9738-4457CBF92AD8}" type="slidenum">
              <a:rPr lang="ar-SA" sz="1050" b="0" smtClean="0">
                <a:cs typeface="+mn-cs"/>
              </a:rPr>
              <a:pPr fontAlgn="auto">
                <a:spcBef>
                  <a:spcPts val="0"/>
                </a:spcBef>
                <a:spcAft>
                  <a:spcPts val="0"/>
                </a:spcAft>
                <a:defRPr/>
              </a:pPr>
              <a:t>‹#›</a:t>
            </a:fld>
            <a:endParaRPr lang="en-US" sz="1800" b="0" dirty="0">
              <a:cs typeface="Calibri" pitchFamily="34" charset="0"/>
            </a:endParaRPr>
          </a:p>
        </p:txBody>
      </p:sp>
      <p:sp>
        <p:nvSpPr>
          <p:cNvPr id="2" name="Title 1"/>
          <p:cNvSpPr>
            <a:spLocks noGrp="1"/>
          </p:cNvSpPr>
          <p:nvPr>
            <p:ph type="title"/>
          </p:nvPr>
        </p:nvSpPr>
        <p:spPr>
          <a:xfrm>
            <a:off x="1523603" y="0"/>
            <a:ext cx="10665222"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523603" y="1219203"/>
            <a:ext cx="10182748"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523603" y="762000"/>
            <a:ext cx="10157354"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951038" cy="315912"/>
          </a:xfrm>
        </p:spPr>
        <p:txBody>
          <a:bodyP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2044700" y="6542088"/>
            <a:ext cx="8131175" cy="315912"/>
          </a:xfrm>
        </p:spPr>
        <p:txBody>
          <a:bodyP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extLst>
      <p:ext uri="{BB962C8B-B14F-4D97-AF65-F5344CB8AC3E}">
        <p14:creationId xmlns:p14="http://schemas.microsoft.com/office/powerpoint/2010/main" val="2931208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Rectangle 4"/>
          <p:cNvSpPr/>
          <p:nvPr userDrawn="1"/>
        </p:nvSpPr>
        <p:spPr>
          <a:xfrm>
            <a:off x="10237788" y="6553200"/>
            <a:ext cx="1951037"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Rectangle 5"/>
          <p:cNvSpPr/>
          <p:nvPr userDrawn="1"/>
        </p:nvSpPr>
        <p:spPr>
          <a:xfrm>
            <a:off x="0" y="6542088"/>
            <a:ext cx="1951038"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ectangle 6"/>
          <p:cNvSpPr/>
          <p:nvPr userDrawn="1"/>
        </p:nvSpPr>
        <p:spPr>
          <a:xfrm>
            <a:off x="2028825" y="6542088"/>
            <a:ext cx="8126413"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Rectangle 7"/>
          <p:cNvSpPr/>
          <p:nvPr userDrawn="1"/>
        </p:nvSpPr>
        <p:spPr>
          <a:xfrm>
            <a:off x="1524000" y="0"/>
            <a:ext cx="10664825"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524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524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524000" y="773113"/>
            <a:ext cx="10664825"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63538" y="88900"/>
            <a:ext cx="887412"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lide Number Placeholder 5"/>
          <p:cNvSpPr txBox="1">
            <a:spLocks/>
          </p:cNvSpPr>
          <p:nvPr userDrawn="1"/>
        </p:nvSpPr>
        <p:spPr>
          <a:xfrm>
            <a:off x="10237788" y="6537325"/>
            <a:ext cx="1951037" cy="320675"/>
          </a:xfrm>
          <a:prstGeom prst="rect">
            <a:avLst/>
          </a:prstGeom>
          <a:noFill/>
        </p:spPr>
        <p:txBody>
          <a:bodyPr anchor="ctr"/>
          <a:lstStyle>
            <a:lvl1pPr algn="r">
              <a:defRPr sz="1200" b="1">
                <a:solidFill>
                  <a:schemeClr val="bg1"/>
                </a:solidFill>
                <a:latin typeface="Calibri" pitchFamily="34" charset="0"/>
              </a:defRPr>
            </a:lvl1pPr>
          </a:lstStyle>
          <a:p>
            <a:pPr fontAlgn="auto">
              <a:spcBef>
                <a:spcPts val="0"/>
              </a:spcBef>
              <a:spcAft>
                <a:spcPts val="0"/>
              </a:spcAft>
              <a:defRPr/>
            </a:pPr>
            <a:fld id="{65E8227D-CDBB-4DA0-8B10-C16853AE196A}" type="slidenum">
              <a:rPr lang="ar-SA" sz="1050" b="0" smtClean="0">
                <a:cs typeface="+mn-cs"/>
              </a:rPr>
              <a:pPr fontAlgn="auto">
                <a:spcBef>
                  <a:spcPts val="0"/>
                </a:spcBef>
                <a:spcAft>
                  <a:spcPts val="0"/>
                </a:spcAft>
                <a:defRPr/>
              </a:pPr>
              <a:t>‹#›</a:t>
            </a:fld>
            <a:endParaRPr lang="en-US" sz="1800" b="0" dirty="0">
              <a:cs typeface="Calibri" pitchFamily="34" charset="0"/>
            </a:endParaRPr>
          </a:p>
        </p:txBody>
      </p:sp>
      <p:sp>
        <p:nvSpPr>
          <p:cNvPr id="2" name="Title 1"/>
          <p:cNvSpPr>
            <a:spLocks noGrp="1"/>
          </p:cNvSpPr>
          <p:nvPr>
            <p:ph type="title"/>
          </p:nvPr>
        </p:nvSpPr>
        <p:spPr>
          <a:xfrm>
            <a:off x="1523603" y="0"/>
            <a:ext cx="10665222"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523603" y="1219203"/>
            <a:ext cx="10182748"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523603" y="762000"/>
            <a:ext cx="10157354"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951038" cy="315912"/>
          </a:xfrm>
        </p:spPr>
        <p:txBody>
          <a:bodyP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2044700" y="6542088"/>
            <a:ext cx="8131175" cy="315912"/>
          </a:xfrm>
        </p:spPr>
        <p:txBody>
          <a:bodyP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extLst>
      <p:ext uri="{BB962C8B-B14F-4D97-AF65-F5344CB8AC3E}">
        <p14:creationId xmlns:p14="http://schemas.microsoft.com/office/powerpoint/2010/main" val="3336740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5270D24-62DB-41B5-BE3E-A7C73322183B}" type="datetimeFigureOut">
              <a:rPr lang="en-US"/>
              <a:pPr>
                <a:defRPr/>
              </a:pPr>
              <a:t>12/28/2013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BD8E97-92A2-47F2-8299-E077B9D31EE3}" type="slidenum">
              <a:rPr lang="en-US"/>
              <a:pPr>
                <a:defRPr/>
              </a:pPr>
              <a:t>‹#›</a:t>
            </a:fld>
            <a:endParaRPr lang="en-US"/>
          </a:p>
        </p:txBody>
      </p:sp>
    </p:spTree>
    <p:extLst>
      <p:ext uri="{BB962C8B-B14F-4D97-AF65-F5344CB8AC3E}">
        <p14:creationId xmlns:p14="http://schemas.microsoft.com/office/powerpoint/2010/main" val="3709320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4" y="4406904"/>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4" y="2906715"/>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AF5DD86-266A-424C-815B-1A1979172CB1}" type="datetimeFigureOut">
              <a:rPr lang="en-US"/>
              <a:pPr>
                <a:defRPr/>
              </a:pPr>
              <a:t>12/28/2013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46528F-9218-4498-9C35-FEB3FF79AFE0}" type="slidenum">
              <a:rPr lang="en-US"/>
              <a:pPr>
                <a:defRPr/>
              </a:pPr>
              <a:t>‹#›</a:t>
            </a:fld>
            <a:endParaRPr lang="en-US"/>
          </a:p>
        </p:txBody>
      </p:sp>
    </p:spTree>
    <p:extLst>
      <p:ext uri="{BB962C8B-B14F-4D97-AF65-F5344CB8AC3E}">
        <p14:creationId xmlns:p14="http://schemas.microsoft.com/office/powerpoint/2010/main" val="1931722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441" y="1600203"/>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5986" y="1600203"/>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0F27B6E-ACA6-4278-B1EB-547F29444897}" type="datetimeFigureOut">
              <a:rPr lang="en-US"/>
              <a:pPr>
                <a:defRPr/>
              </a:pPr>
              <a:t>12/28/2013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85846EB-11AC-43BF-BE8C-1DF084E4459C}" type="slidenum">
              <a:rPr lang="en-US"/>
              <a:pPr>
                <a:defRPr/>
              </a:pPr>
              <a:t>‹#›</a:t>
            </a:fld>
            <a:endParaRPr lang="en-US"/>
          </a:p>
        </p:txBody>
      </p:sp>
    </p:spTree>
    <p:extLst>
      <p:ext uri="{BB962C8B-B14F-4D97-AF65-F5344CB8AC3E}">
        <p14:creationId xmlns:p14="http://schemas.microsoft.com/office/powerpoint/2010/main" val="1495944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4"/>
            <a:ext cx="538551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6"/>
            <a:ext cx="538551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5" y="1535114"/>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5" y="2174876"/>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D434BD2-38DB-4B52-A59F-CBC9BB100F5A}" type="datetimeFigureOut">
              <a:rPr lang="en-US"/>
              <a:pPr>
                <a:defRPr/>
              </a:pPr>
              <a:t>12/28/2013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BF22417-16ED-46AD-9D9B-0F3448A77B6C}" type="slidenum">
              <a:rPr lang="en-US"/>
              <a:pPr>
                <a:defRPr/>
              </a:pPr>
              <a:t>‹#›</a:t>
            </a:fld>
            <a:endParaRPr lang="en-US"/>
          </a:p>
        </p:txBody>
      </p:sp>
    </p:spTree>
    <p:extLst>
      <p:ext uri="{BB962C8B-B14F-4D97-AF65-F5344CB8AC3E}">
        <p14:creationId xmlns:p14="http://schemas.microsoft.com/office/powerpoint/2010/main" val="2534490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68ABD87-F11A-41DD-9D7E-BA6E04D9CC8A}" type="datetimeFigureOut">
              <a:rPr lang="en-US"/>
              <a:pPr>
                <a:defRPr/>
              </a:pPr>
              <a:t>12/28/2013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2432C82-3F38-4218-BA38-640BE13A71FB}" type="slidenum">
              <a:rPr lang="en-US"/>
              <a:pPr>
                <a:defRPr/>
              </a:pPr>
              <a:t>‹#›</a:t>
            </a:fld>
            <a:endParaRPr lang="en-US"/>
          </a:p>
        </p:txBody>
      </p:sp>
    </p:spTree>
    <p:extLst>
      <p:ext uri="{BB962C8B-B14F-4D97-AF65-F5344CB8AC3E}">
        <p14:creationId xmlns:p14="http://schemas.microsoft.com/office/powerpoint/2010/main" val="510649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2DECE5-AC05-4D2B-A712-39913490E57D}" type="datetimeFigureOut">
              <a:rPr lang="en-US"/>
              <a:pPr>
                <a:defRPr/>
              </a:pPr>
              <a:t>12/28/2013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1D7BB11-DA42-46DE-8402-E4366C665E01}" type="slidenum">
              <a:rPr lang="en-US"/>
              <a:pPr>
                <a:defRPr/>
              </a:pPr>
              <a:t>‹#›</a:t>
            </a:fld>
            <a:endParaRPr lang="en-US"/>
          </a:p>
        </p:txBody>
      </p:sp>
    </p:spTree>
    <p:extLst>
      <p:ext uri="{BB962C8B-B14F-4D97-AF65-F5344CB8AC3E}">
        <p14:creationId xmlns:p14="http://schemas.microsoft.com/office/powerpoint/2010/main" val="218155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4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4"/>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3"/>
            <a:ext cx="401004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5F008A-37BE-4B4A-A736-28D31C5D8EF8}" type="datetimeFigureOut">
              <a:rPr lang="en-US"/>
              <a:pPr>
                <a:defRPr/>
              </a:pPr>
              <a:t>12/28/2013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D9F2CF-42C7-4311-B5C1-DB71BE5311D2}" type="slidenum">
              <a:rPr lang="en-US"/>
              <a:pPr>
                <a:defRPr/>
              </a:pPr>
              <a:t>‹#›</a:t>
            </a:fld>
            <a:endParaRPr lang="en-US"/>
          </a:p>
        </p:txBody>
      </p:sp>
    </p:spTree>
    <p:extLst>
      <p:ext uri="{BB962C8B-B14F-4D97-AF65-F5344CB8AC3E}">
        <p14:creationId xmlns:p14="http://schemas.microsoft.com/office/powerpoint/2010/main" val="2717164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9CE86BE-A6BF-4C15-ABA7-DDA7C73E8A52}" type="datetimeFigureOut">
              <a:rPr lang="en-US"/>
              <a:pPr>
                <a:defRPr/>
              </a:pPr>
              <a:t>12/28/2013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8CA1A0C-22FC-42C0-8C5D-619980462686}" type="slidenum">
              <a:rPr lang="en-US"/>
              <a:pPr>
                <a:defRPr/>
              </a:pPr>
              <a:t>‹#›</a:t>
            </a:fld>
            <a:endParaRPr lang="en-US"/>
          </a:p>
        </p:txBody>
      </p:sp>
    </p:spTree>
    <p:extLst>
      <p:ext uri="{BB962C8B-B14F-4D97-AF65-F5344CB8AC3E}">
        <p14:creationId xmlns:p14="http://schemas.microsoft.com/office/powerpoint/2010/main" val="2754376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696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09600" y="1600200"/>
            <a:ext cx="1096962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09600" y="6356350"/>
            <a:ext cx="2843213"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A1E13384-1EF9-45F4-9209-9A6C5652621B}" type="datetimeFigureOut">
              <a:rPr lang="en-US"/>
              <a:pPr>
                <a:defRPr/>
              </a:pPr>
              <a:t>12/28/2013</a:t>
            </a:fld>
            <a:endParaRPr lang="en-US"/>
          </a:p>
        </p:txBody>
      </p:sp>
      <p:sp>
        <p:nvSpPr>
          <p:cNvPr id="5" name="Footer Placeholder 4"/>
          <p:cNvSpPr>
            <a:spLocks noGrp="1"/>
          </p:cNvSpPr>
          <p:nvPr>
            <p:ph type="ftr" sz="quarter" idx="3"/>
          </p:nvPr>
        </p:nvSpPr>
        <p:spPr>
          <a:xfrm>
            <a:off x="4164013" y="6356350"/>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36013" y="6356350"/>
            <a:ext cx="2843212"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20006D4D-89FB-4A19-866C-481F7EAF7D4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13.xml"/><Relationship Id="rId5" Type="http://schemas.openxmlformats.org/officeDocument/2006/relationships/image" Target="../media/image15.emf"/><Relationship Id="rId4"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png"/><Relationship Id="rId1" Type="http://schemas.openxmlformats.org/officeDocument/2006/relationships/slideLayout" Target="../slideLayouts/slideLayout13.xml"/><Relationship Id="rId5" Type="http://schemas.openxmlformats.org/officeDocument/2006/relationships/image" Target="../media/image6.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33.emf"/><Relationship Id="rId4" Type="http://schemas.openxmlformats.org/officeDocument/2006/relationships/image" Target="../media/image32.emf"/></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35.emf"/><Relationship Id="rId4" Type="http://schemas.openxmlformats.org/officeDocument/2006/relationships/image" Target="../media/image34.emf"/></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41.jpeg"/><Relationship Id="rId4" Type="http://schemas.openxmlformats.org/officeDocument/2006/relationships/image" Target="../media/image40.jpe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51.png"/></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54.png"/></Relationships>
</file>

<file path=ppt/slides/_rels/slide4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56.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59.png"/></Relationships>
</file>

<file path=ppt/slides/_rels/slide5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61.png"/></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65.png"/></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68.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6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70.png"/></Relationships>
</file>

<file path=ppt/slides/_rels/slide6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72.png"/></Relationships>
</file>

<file path=ppt/slides/_rels/slide6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79.png"/></Relationships>
</file>

<file path=ppt/slides/_rels/slide6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5.png"/><Relationship Id="rId1" Type="http://schemas.openxmlformats.org/officeDocument/2006/relationships/slideLayout" Target="../slideLayouts/slideLayout15.xml"/><Relationship Id="rId4" Type="http://schemas.openxmlformats.org/officeDocument/2006/relationships/image" Target="../media/image86.jpeg"/></Relationships>
</file>

<file path=ppt/slides/_rels/slide7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80.xml.rels><?xml version="1.0" encoding="UTF-8" standalone="yes"?>
<Relationships xmlns="http://schemas.openxmlformats.org/package/2006/relationships"><Relationship Id="rId8" Type="http://schemas.openxmlformats.org/officeDocument/2006/relationships/image" Target="../media/image95.jpe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image" Target="../media/image93.png"/><Relationship Id="rId5" Type="http://schemas.openxmlformats.org/officeDocument/2006/relationships/image" Target="../media/image92.emf"/><Relationship Id="rId4" Type="http://schemas.openxmlformats.org/officeDocument/2006/relationships/image" Target="../media/image91.png"/></Relationships>
</file>

<file path=ppt/slides/_rels/slide8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8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101.png"/></Relationships>
</file>

<file path=ppt/slides/_rels/slide8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5.png"/><Relationship Id="rId1" Type="http://schemas.openxmlformats.org/officeDocument/2006/relationships/slideLayout" Target="../slideLayouts/slideLayout13.xml"/><Relationship Id="rId5" Type="http://schemas.openxmlformats.org/officeDocument/2006/relationships/image" Target="../media/image103.png"/><Relationship Id="rId4" Type="http://schemas.openxmlformats.org/officeDocument/2006/relationships/image" Target="../media/image102.png"/></Relationships>
</file>

<file path=ppt/slides/_rels/slide8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06.png"/><Relationship Id="rId7" Type="http://schemas.openxmlformats.org/officeDocument/2006/relationships/diagramColors" Target="../diagrams/colors2.xml"/><Relationship Id="rId2"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d-00-표지-완성 copy"/>
          <p:cNvPicPr>
            <a:picLocks noChangeAspect="1" noChangeArrowheads="1"/>
          </p:cNvPicPr>
          <p:nvPr/>
        </p:nvPicPr>
        <p:blipFill>
          <a:blip r:embed="rId3" cstate="print">
            <a:lum bright="70000" contrast="-70000"/>
          </a:blip>
          <a:srcRect/>
          <a:stretch>
            <a:fillRect/>
          </a:stretch>
        </p:blipFill>
        <p:spPr bwMode="auto">
          <a:xfrm>
            <a:off x="0" y="0"/>
            <a:ext cx="12184063" cy="6856413"/>
          </a:xfrm>
          <a:prstGeom prst="rect">
            <a:avLst/>
          </a:prstGeom>
          <a:solidFill>
            <a:schemeClr val="tx1">
              <a:lumMod val="75000"/>
              <a:lumOff val="25000"/>
            </a:schemeClr>
          </a:solidFill>
          <a:ln w="9525">
            <a:solidFill>
              <a:schemeClr val="bg1">
                <a:lumMod val="85000"/>
              </a:schemeClr>
            </a:solidFill>
            <a:miter lim="800000"/>
            <a:headEnd/>
            <a:tailEnd/>
          </a:ln>
        </p:spPr>
      </p:pic>
      <p:pic>
        <p:nvPicPr>
          <p:cNvPr id="6147" name="Picture 8" descr="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5114925"/>
            <a:ext cx="12184063"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Rectangle 20"/>
          <p:cNvSpPr>
            <a:spLocks noChangeArrowheads="1"/>
          </p:cNvSpPr>
          <p:nvPr/>
        </p:nvSpPr>
        <p:spPr bwMode="auto">
          <a:xfrm>
            <a:off x="781050" y="6578600"/>
            <a:ext cx="36417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128016" tIns="64008" rIns="128016" bIns="64008"/>
          <a:lstStyle>
            <a:lvl1pPr defTabSz="1279525">
              <a:defRPr>
                <a:solidFill>
                  <a:schemeClr val="tx1"/>
                </a:solidFill>
                <a:latin typeface="Calibri" pitchFamily="34" charset="0"/>
              </a:defRPr>
            </a:lvl1pPr>
            <a:lvl2pPr marL="742950" indent="-285750" defTabSz="1279525">
              <a:defRPr>
                <a:solidFill>
                  <a:schemeClr val="tx1"/>
                </a:solidFill>
                <a:latin typeface="Calibri" pitchFamily="34" charset="0"/>
              </a:defRPr>
            </a:lvl2pPr>
            <a:lvl3pPr marL="1143000" indent="-228600" defTabSz="1279525">
              <a:defRPr>
                <a:solidFill>
                  <a:schemeClr val="tx1"/>
                </a:solidFill>
                <a:latin typeface="Calibri" pitchFamily="34" charset="0"/>
              </a:defRPr>
            </a:lvl3pPr>
            <a:lvl4pPr marL="1600200" indent="-228600" defTabSz="1279525">
              <a:defRPr>
                <a:solidFill>
                  <a:schemeClr val="tx1"/>
                </a:solidFill>
                <a:latin typeface="Calibri" pitchFamily="34" charset="0"/>
              </a:defRPr>
            </a:lvl4pPr>
            <a:lvl5pPr marL="2057400" indent="-228600" defTabSz="1279525">
              <a:defRPr>
                <a:solidFill>
                  <a:schemeClr val="tx1"/>
                </a:solidFill>
                <a:latin typeface="Calibri" pitchFamily="34" charset="0"/>
              </a:defRPr>
            </a:lvl5pPr>
            <a:lvl6pPr marL="2514600" indent="-228600" defTabSz="1279525" fontAlgn="base">
              <a:spcBef>
                <a:spcPct val="0"/>
              </a:spcBef>
              <a:spcAft>
                <a:spcPct val="0"/>
              </a:spcAft>
              <a:defRPr>
                <a:solidFill>
                  <a:schemeClr val="tx1"/>
                </a:solidFill>
                <a:latin typeface="Calibri" pitchFamily="34" charset="0"/>
              </a:defRPr>
            </a:lvl6pPr>
            <a:lvl7pPr marL="2971800" indent="-228600" defTabSz="1279525" fontAlgn="base">
              <a:spcBef>
                <a:spcPct val="0"/>
              </a:spcBef>
              <a:spcAft>
                <a:spcPct val="0"/>
              </a:spcAft>
              <a:defRPr>
                <a:solidFill>
                  <a:schemeClr val="tx1"/>
                </a:solidFill>
                <a:latin typeface="Calibri" pitchFamily="34" charset="0"/>
              </a:defRPr>
            </a:lvl7pPr>
            <a:lvl8pPr marL="3429000" indent="-228600" defTabSz="1279525" fontAlgn="base">
              <a:spcBef>
                <a:spcPct val="0"/>
              </a:spcBef>
              <a:spcAft>
                <a:spcPct val="0"/>
              </a:spcAft>
              <a:defRPr>
                <a:solidFill>
                  <a:schemeClr val="tx1"/>
                </a:solidFill>
                <a:latin typeface="Calibri" pitchFamily="34" charset="0"/>
              </a:defRPr>
            </a:lvl8pPr>
            <a:lvl9pPr marL="3886200" indent="-228600" defTabSz="1279525" fontAlgn="base">
              <a:spcBef>
                <a:spcPct val="0"/>
              </a:spcBef>
              <a:spcAft>
                <a:spcPct val="0"/>
              </a:spcAft>
              <a:defRPr>
                <a:solidFill>
                  <a:schemeClr val="tx1"/>
                </a:solidFill>
                <a:latin typeface="Calibri" pitchFamily="34" charset="0"/>
              </a:defRPr>
            </a:lvl9pPr>
          </a:lstStyle>
          <a:p>
            <a:endParaRPr lang="en-US" altLang="en-US" sz="2500"/>
          </a:p>
        </p:txBody>
      </p:sp>
      <p:pic>
        <p:nvPicPr>
          <p:cNvPr id="6149" name="Picture 9" descr="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63" y="3652838"/>
            <a:ext cx="12184062" cy="324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8" descr="شعار الجامعة"/>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6015038"/>
            <a:ext cx="1196975" cy="84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Box 6"/>
          <p:cNvSpPr txBox="1">
            <a:spLocks noChangeArrowheads="1"/>
          </p:cNvSpPr>
          <p:nvPr/>
        </p:nvSpPr>
        <p:spPr bwMode="auto">
          <a:xfrm>
            <a:off x="1303338" y="914400"/>
            <a:ext cx="930433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2800" b="1" dirty="0">
                <a:latin typeface="Andalus" pitchFamily="18" charset="-78"/>
                <a:cs typeface="Andalus" pitchFamily="18" charset="-78"/>
              </a:rPr>
              <a:t>Green Building for </a:t>
            </a:r>
            <a:r>
              <a:rPr lang="en-US" altLang="en-US" sz="2800" b="1" dirty="0" err="1">
                <a:latin typeface="Andalus" pitchFamily="18" charset="-78"/>
                <a:cs typeface="Andalus" pitchFamily="18" charset="-78"/>
              </a:rPr>
              <a:t>Jalqamous</a:t>
            </a:r>
            <a:r>
              <a:rPr lang="en-US" altLang="en-US" sz="2800" b="1" dirty="0">
                <a:latin typeface="Andalus" pitchFamily="18" charset="-78"/>
                <a:cs typeface="Andalus" pitchFamily="18" charset="-78"/>
              </a:rPr>
              <a:t> multi-purpose </a:t>
            </a:r>
            <a:endParaRPr lang="en-US" altLang="en-US" sz="2800" dirty="0">
              <a:latin typeface="Andalus" pitchFamily="18" charset="-78"/>
              <a:cs typeface="Andalus" pitchFamily="18" charset="-78"/>
            </a:endParaRPr>
          </a:p>
          <a:p>
            <a:pPr algn="ctr"/>
            <a:endParaRPr lang="en-US" altLang="en-US" sz="2800" dirty="0"/>
          </a:p>
        </p:txBody>
      </p:sp>
      <p:sp>
        <p:nvSpPr>
          <p:cNvPr id="6152" name="TextBox 9"/>
          <p:cNvSpPr txBox="1">
            <a:spLocks noChangeArrowheads="1"/>
          </p:cNvSpPr>
          <p:nvPr/>
        </p:nvSpPr>
        <p:spPr bwMode="auto">
          <a:xfrm>
            <a:off x="1339850" y="6110288"/>
            <a:ext cx="44450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a:t>An-Najah National University</a:t>
            </a:r>
          </a:p>
          <a:p>
            <a:pPr algn="ctr"/>
            <a:r>
              <a:rPr lang="en-US" altLang="en-US" sz="1500"/>
              <a:t>Faculty of Building Engineering</a:t>
            </a:r>
          </a:p>
        </p:txBody>
      </p:sp>
      <p:sp>
        <p:nvSpPr>
          <p:cNvPr id="6153" name="TextBox 10"/>
          <p:cNvSpPr txBox="1">
            <a:spLocks noChangeArrowheads="1"/>
          </p:cNvSpPr>
          <p:nvPr/>
        </p:nvSpPr>
        <p:spPr bwMode="auto">
          <a:xfrm>
            <a:off x="10644188" y="6443663"/>
            <a:ext cx="14922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600"/>
              <a:t>Dec. 2013</a:t>
            </a:r>
          </a:p>
        </p:txBody>
      </p:sp>
      <p:pic>
        <p:nvPicPr>
          <p:cNvPr id="1026" name="Picture 2" descr="C:\Users\HP\Desktop\1462805_10201229837893566_1423330623_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0611" y="1676400"/>
            <a:ext cx="7848601" cy="3200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advClick="0">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524000" y="0"/>
            <a:ext cx="10664825" cy="730250"/>
          </a:xfrm>
        </p:spPr>
        <p:txBody>
          <a:bodyPr/>
          <a:lstStyle/>
          <a:p>
            <a:r>
              <a:rPr lang="en-US" altLang="en-US" sz="3200" smtClean="0">
                <a:latin typeface="Elephant" pitchFamily="18" charset="0"/>
              </a:rPr>
              <a:t>General Information</a:t>
            </a:r>
          </a:p>
        </p:txBody>
      </p:sp>
      <p:sp>
        <p:nvSpPr>
          <p:cNvPr id="1229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229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2295" name="مستطيل 1"/>
          <p:cNvSpPr>
            <a:spLocks noChangeArrowheads="1"/>
          </p:cNvSpPr>
          <p:nvPr/>
        </p:nvSpPr>
        <p:spPr bwMode="auto">
          <a:xfrm>
            <a:off x="2133600" y="762000"/>
            <a:ext cx="8328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dirty="0">
                <a:solidFill>
                  <a:schemeClr val="bg1"/>
                </a:solidFill>
                <a:latin typeface="Elephant" pitchFamily="18" charset="0"/>
              </a:rPr>
              <a:t>A- Location &amp; site characteristics:</a:t>
            </a:r>
          </a:p>
        </p:txBody>
      </p:sp>
      <p:pic>
        <p:nvPicPr>
          <p:cNvPr id="9" name="Picture 2"/>
          <p:cNvPicPr>
            <a:picLocks noChangeAspect="1" noChangeArrowheads="1"/>
          </p:cNvPicPr>
          <p:nvPr/>
        </p:nvPicPr>
        <p:blipFill>
          <a:blip r:embed="rId3" cstate="print"/>
          <a:srcRect/>
          <a:stretch>
            <a:fillRect/>
          </a:stretch>
        </p:blipFill>
        <p:spPr bwMode="auto">
          <a:xfrm>
            <a:off x="508000" y="1981200"/>
            <a:ext cx="4875213" cy="2209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صورة 4"/>
          <p:cNvPicPr/>
          <p:nvPr/>
        </p:nvPicPr>
        <p:blipFill>
          <a:blip r:embed="rId4" cstate="print"/>
          <a:srcRect/>
          <a:stretch>
            <a:fillRect/>
          </a:stretch>
        </p:blipFill>
        <p:spPr bwMode="auto">
          <a:xfrm>
            <a:off x="7212013" y="1828800"/>
            <a:ext cx="3351212" cy="1752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صورة 3"/>
          <p:cNvPicPr/>
          <p:nvPr/>
        </p:nvPicPr>
        <p:blipFill>
          <a:blip r:embed="rId5" cstate="print"/>
          <a:srcRect/>
          <a:stretch>
            <a:fillRect/>
          </a:stretch>
        </p:blipFill>
        <p:spPr bwMode="auto">
          <a:xfrm>
            <a:off x="7313613" y="4038600"/>
            <a:ext cx="3249612" cy="1752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299" name="مستطيل 2"/>
          <p:cNvSpPr>
            <a:spLocks noChangeArrowheads="1"/>
          </p:cNvSpPr>
          <p:nvPr/>
        </p:nvSpPr>
        <p:spPr bwMode="auto">
          <a:xfrm>
            <a:off x="508000" y="4419600"/>
            <a:ext cx="6094413"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Wingdings" pitchFamily="2" charset="2"/>
              <a:buChar char="§"/>
            </a:pPr>
            <a:r>
              <a:rPr lang="en-US" altLang="en-US" b="1">
                <a:latin typeface="Times New Roman" pitchFamily="18" charset="0"/>
                <a:cs typeface="Times New Roman" pitchFamily="18" charset="0"/>
              </a:rPr>
              <a:t>Non spoiled land.</a:t>
            </a:r>
          </a:p>
          <a:p>
            <a:pPr>
              <a:buFont typeface="Wingdings" pitchFamily="2" charset="2"/>
              <a:buChar char="§"/>
            </a:pPr>
            <a:r>
              <a:rPr lang="en-US" altLang="en-US" b="1">
                <a:latin typeface="Times New Roman" pitchFamily="18" charset="0"/>
                <a:cs typeface="Times New Roman" pitchFamily="18" charset="0"/>
              </a:rPr>
              <a:t> Steep Slopes. </a:t>
            </a:r>
          </a:p>
          <a:p>
            <a:pPr>
              <a:buFont typeface="Wingdings" pitchFamily="2" charset="2"/>
              <a:buChar char="§"/>
            </a:pPr>
            <a:r>
              <a:rPr lang="en-US" altLang="en-US" b="1">
                <a:latin typeface="Times New Roman" pitchFamily="18" charset="0"/>
                <a:cs typeface="Times New Roman" pitchFamily="18" charset="0"/>
              </a:rPr>
              <a:t> Natural rocks. </a:t>
            </a:r>
          </a:p>
          <a:p>
            <a:pPr>
              <a:buFont typeface="Wingdings" pitchFamily="2" charset="2"/>
              <a:buChar char="§"/>
            </a:pPr>
            <a:r>
              <a:rPr lang="en-US" altLang="en-US" b="1">
                <a:latin typeface="Times New Roman" pitchFamily="18" charset="0"/>
                <a:cs typeface="Times New Roman" pitchFamily="18" charset="0"/>
              </a:rPr>
              <a:t> Non planted area.</a:t>
            </a:r>
          </a:p>
          <a:p>
            <a:pPr>
              <a:buFont typeface="Wingdings" pitchFamily="2" charset="2"/>
              <a:buChar char="§"/>
            </a:pPr>
            <a:r>
              <a:rPr lang="en-US" altLang="en-US" b="1">
                <a:latin typeface="Times New Roman" pitchFamily="18" charset="0"/>
                <a:cs typeface="Times New Roman" pitchFamily="18" charset="0"/>
              </a:rPr>
              <a:t> Opened view to east &amp; south.</a:t>
            </a:r>
          </a:p>
          <a:p>
            <a:pPr>
              <a:buFont typeface="Wingdings" pitchFamily="2" charset="2"/>
              <a:buChar char="§"/>
            </a:pPr>
            <a:r>
              <a:rPr lang="en-US" altLang="en-US" b="1">
                <a:latin typeface="Times New Roman" pitchFamily="18" charset="0"/>
                <a:cs typeface="Times New Roman" pitchFamily="18" charset="0"/>
              </a:rPr>
              <a:t> Access to land from North &amp; south</a:t>
            </a:r>
          </a:p>
        </p:txBody>
      </p:sp>
    </p:spTree>
    <p:extLst>
      <p:ext uri="{BB962C8B-B14F-4D97-AF65-F5344CB8AC3E}">
        <p14:creationId xmlns:p14="http://schemas.microsoft.com/office/powerpoint/2010/main" val="2253802696"/>
      </p:ext>
    </p:extLst>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524000" y="0"/>
            <a:ext cx="10664825" cy="730250"/>
          </a:xfrm>
        </p:spPr>
        <p:txBody>
          <a:bodyPr/>
          <a:lstStyle/>
          <a:p>
            <a:r>
              <a:rPr lang="en-US" altLang="en-US" sz="3200" b="1" i="1" dirty="0" smtClean="0">
                <a:latin typeface="Monotype Corsiva" pitchFamily="66" charset="0"/>
              </a:rPr>
              <a:t>Architectural  design</a:t>
            </a:r>
            <a:endParaRPr lang="en-US" altLang="en-US" sz="3200" i="1" dirty="0" smtClean="0">
              <a:latin typeface="Elephant" pitchFamily="18" charset="0"/>
            </a:endParaRPr>
          </a:p>
        </p:txBody>
      </p:sp>
      <p:sp>
        <p:nvSpPr>
          <p:cNvPr id="1536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536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5367"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A- Location &amp; site plan:</a:t>
            </a: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3412" y="1267980"/>
            <a:ext cx="8610600" cy="5282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24000" y="0"/>
            <a:ext cx="10664825" cy="730250"/>
          </a:xfrm>
        </p:spPr>
        <p:txBody>
          <a:bodyPr/>
          <a:lstStyle/>
          <a:p>
            <a:r>
              <a:rPr lang="en-US" altLang="en-US" sz="3200" b="1" i="1" smtClean="0">
                <a:latin typeface="Monotype Corsiva" pitchFamily="66" charset="0"/>
              </a:rPr>
              <a:t>Architectural  design</a:t>
            </a:r>
            <a:endParaRPr lang="en-US" altLang="en-US" sz="3200" smtClean="0">
              <a:latin typeface="Elephant" pitchFamily="18" charset="0"/>
            </a:endParaRPr>
          </a:p>
        </p:txBody>
      </p:sp>
      <p:sp>
        <p:nvSpPr>
          <p:cNvPr id="2150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150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1511"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A- Jalqamous climate:</a:t>
            </a:r>
          </a:p>
        </p:txBody>
      </p:sp>
      <p:pic>
        <p:nvPicPr>
          <p:cNvPr id="5122" name="Picture 2" descr="C:\Users\HP\Desktop\1523825_10201229786852290_82577928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1612" y="3740151"/>
            <a:ext cx="5165743" cy="28098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123" name="Picture 3" descr="C:\Users\HP\Desktop\1518139_10201229853453955_1972247123_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164" y="3740152"/>
            <a:ext cx="5170848" cy="28098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124" name="Picture 4" descr="C:\Users\HP\Desktop\1462805_10201229837893566_1423330623_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6811" y="1254125"/>
            <a:ext cx="7239001" cy="24034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1613572"/>
      </p:ext>
    </p:extLst>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524000" y="0"/>
            <a:ext cx="10664825" cy="730250"/>
          </a:xfrm>
        </p:spPr>
        <p:txBody>
          <a:bodyPr/>
          <a:lstStyle/>
          <a:p>
            <a:r>
              <a:rPr lang="en-US" altLang="en-US" sz="3200" b="1" i="1" dirty="0" smtClean="0">
                <a:latin typeface="Monotype Corsiva" pitchFamily="66" charset="0"/>
              </a:rPr>
              <a:t>Architectural  design</a:t>
            </a:r>
            <a:endParaRPr lang="en-US" altLang="en-US" sz="3200" i="1" dirty="0" smtClean="0">
              <a:latin typeface="Elephant" pitchFamily="18" charset="0"/>
            </a:endParaRPr>
          </a:p>
        </p:txBody>
      </p:sp>
      <p:sp>
        <p:nvSpPr>
          <p:cNvPr id="1536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536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5367"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dirty="0">
                <a:solidFill>
                  <a:schemeClr val="bg1"/>
                </a:solidFill>
                <a:latin typeface="Elephant" pitchFamily="18" charset="0"/>
              </a:rPr>
              <a:t>A- </a:t>
            </a:r>
            <a:r>
              <a:rPr lang="en-US" altLang="en-US" sz="2400" dirty="0" smtClean="0">
                <a:solidFill>
                  <a:schemeClr val="bg1"/>
                </a:solidFill>
                <a:latin typeface="Elephant" pitchFamily="18" charset="0"/>
              </a:rPr>
              <a:t>Basement Floor:</a:t>
            </a:r>
            <a:endParaRPr lang="en-US" altLang="en-US" sz="2400" dirty="0">
              <a:solidFill>
                <a:schemeClr val="bg1"/>
              </a:solidFill>
              <a:latin typeface="Elephant" pitchFamily="18" charset="0"/>
            </a:endParaRPr>
          </a:p>
        </p:txBody>
      </p:sp>
      <p:pic>
        <p:nvPicPr>
          <p:cNvPr id="9" name="Picture 11"/>
          <p:cNvPicPr/>
          <p:nvPr/>
        </p:nvPicPr>
        <p:blipFill>
          <a:blip r:embed="rId3" cstate="print"/>
          <a:srcRect/>
          <a:stretch>
            <a:fillRect/>
          </a:stretch>
        </p:blipFill>
        <p:spPr bwMode="auto">
          <a:xfrm>
            <a:off x="1370012" y="1447800"/>
            <a:ext cx="8001000" cy="4343400"/>
          </a:xfrm>
          <a:prstGeom prst="rect">
            <a:avLst/>
          </a:prstGeom>
          <a:ln>
            <a:noFill/>
          </a:ln>
          <a:effectLst>
            <a:softEdge rad="112500"/>
          </a:effectLst>
        </p:spPr>
      </p:pic>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524000" y="0"/>
            <a:ext cx="10664825" cy="730250"/>
          </a:xfrm>
        </p:spPr>
        <p:txBody>
          <a:bodyPr/>
          <a:lstStyle/>
          <a:p>
            <a:r>
              <a:rPr lang="en-US" altLang="en-US" sz="3200" b="1" i="1" smtClean="0">
                <a:latin typeface="Monotype Corsiva" pitchFamily="66" charset="0"/>
              </a:rPr>
              <a:t>Architectural  design</a:t>
            </a:r>
            <a:endParaRPr lang="en-US" altLang="en-US" sz="3200" smtClean="0">
              <a:latin typeface="Elephant" pitchFamily="18" charset="0"/>
            </a:endParaRPr>
          </a:p>
        </p:txBody>
      </p:sp>
      <p:sp>
        <p:nvSpPr>
          <p:cNvPr id="1638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638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6391"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A- Ground Floor:</a:t>
            </a:r>
          </a:p>
        </p:txBody>
      </p:sp>
      <p:pic>
        <p:nvPicPr>
          <p:cNvPr id="9" name="Picture 2"/>
          <p:cNvPicPr>
            <a:picLocks noChangeAspect="1"/>
          </p:cNvPicPr>
          <p:nvPr/>
        </p:nvPicPr>
        <p:blipFill>
          <a:blip r:embed="rId3" cstate="print"/>
          <a:stretch>
            <a:fillRect/>
          </a:stretch>
        </p:blipFill>
        <p:spPr>
          <a:xfrm>
            <a:off x="0" y="1371600"/>
            <a:ext cx="12188825" cy="4981575"/>
          </a:xfrm>
          <a:prstGeom prst="rect">
            <a:avLst/>
          </a:prstGeom>
          <a:ln>
            <a:noFill/>
          </a:ln>
          <a:effectLst>
            <a:softEdge rad="112500"/>
          </a:effec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524000" y="0"/>
            <a:ext cx="10664825" cy="730250"/>
          </a:xfrm>
        </p:spPr>
        <p:txBody>
          <a:bodyPr/>
          <a:lstStyle/>
          <a:p>
            <a:r>
              <a:rPr lang="en-US" altLang="en-US" sz="3200" b="1" i="1" dirty="0" smtClean="0">
                <a:latin typeface="Monotype Corsiva" pitchFamily="66" charset="0"/>
              </a:rPr>
              <a:t>Architectural  design</a:t>
            </a:r>
            <a:endParaRPr lang="en-US" altLang="en-US" sz="3200" dirty="0" smtClean="0">
              <a:latin typeface="Elephant" pitchFamily="18" charset="0"/>
            </a:endParaRPr>
          </a:p>
        </p:txBody>
      </p:sp>
      <p:sp>
        <p:nvSpPr>
          <p:cNvPr id="1741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741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7415"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A- First Floor:</a:t>
            </a:r>
          </a:p>
        </p:txBody>
      </p:sp>
      <p:pic>
        <p:nvPicPr>
          <p:cNvPr id="9" name="Picture 1"/>
          <p:cNvPicPr>
            <a:picLocks noChangeAspect="1"/>
          </p:cNvPicPr>
          <p:nvPr/>
        </p:nvPicPr>
        <p:blipFill>
          <a:blip r:embed="rId3" cstate="print"/>
          <a:stretch>
            <a:fillRect/>
          </a:stretch>
        </p:blipFill>
        <p:spPr>
          <a:xfrm>
            <a:off x="101600" y="1371600"/>
            <a:ext cx="12087225" cy="4953000"/>
          </a:xfrm>
          <a:prstGeom prst="rect">
            <a:avLst/>
          </a:prstGeom>
          <a:ln>
            <a:noFill/>
          </a:ln>
          <a:effectLst>
            <a:softEdge rad="112500"/>
          </a:effec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524000" y="0"/>
            <a:ext cx="10664825" cy="730250"/>
          </a:xfrm>
        </p:spPr>
        <p:txBody>
          <a:bodyPr/>
          <a:lstStyle/>
          <a:p>
            <a:r>
              <a:rPr lang="en-US" altLang="en-US" sz="3200" b="1" i="1" smtClean="0">
                <a:latin typeface="Monotype Corsiva" pitchFamily="66" charset="0"/>
              </a:rPr>
              <a:t>Architectural  design</a:t>
            </a:r>
            <a:endParaRPr lang="en-US" altLang="en-US" sz="3200" smtClean="0">
              <a:latin typeface="Elephant" pitchFamily="18" charset="0"/>
            </a:endParaRPr>
          </a:p>
        </p:txBody>
      </p:sp>
      <p:sp>
        <p:nvSpPr>
          <p:cNvPr id="1843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843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8439" name="مستطيل 1"/>
          <p:cNvSpPr>
            <a:spLocks noChangeArrowheads="1"/>
          </p:cNvSpPr>
          <p:nvPr/>
        </p:nvSpPr>
        <p:spPr bwMode="auto">
          <a:xfrm>
            <a:off x="2133600" y="762000"/>
            <a:ext cx="6399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dirty="0">
                <a:solidFill>
                  <a:schemeClr val="bg1"/>
                </a:solidFill>
                <a:latin typeface="Elephant" pitchFamily="18" charset="0"/>
              </a:rPr>
              <a:t>A- </a:t>
            </a:r>
            <a:r>
              <a:rPr lang="en-US" altLang="en-US" sz="2000" dirty="0" smtClean="0">
                <a:solidFill>
                  <a:schemeClr val="bg1"/>
                </a:solidFill>
                <a:latin typeface="Elephant" pitchFamily="18" charset="0"/>
              </a:rPr>
              <a:t>Roof Floor:</a:t>
            </a:r>
            <a:endParaRPr lang="en-US" altLang="en-US" sz="2000" dirty="0">
              <a:solidFill>
                <a:schemeClr val="bg1"/>
              </a:solidFill>
              <a:latin typeface="Elephant" pitchFamily="18" charset="0"/>
            </a:endParaRPr>
          </a:p>
        </p:txBody>
      </p:sp>
      <p:pic>
        <p:nvPicPr>
          <p:cNvPr id="9" name="Picture 2"/>
          <p:cNvPicPr>
            <a:picLocks noChangeAspect="1" noChangeArrowheads="1"/>
          </p:cNvPicPr>
          <p:nvPr/>
        </p:nvPicPr>
        <p:blipFill>
          <a:blip r:embed="rId3" cstate="print"/>
          <a:srcRect/>
          <a:stretch>
            <a:fillRect/>
          </a:stretch>
        </p:blipFill>
        <p:spPr bwMode="auto">
          <a:xfrm>
            <a:off x="1340130" y="1752600"/>
            <a:ext cx="8792882" cy="4191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xit" presetSubtype="0" fill="hold" nodeType="clickEffect">
                                  <p:stCondLst>
                                    <p:cond delay="0"/>
                                  </p:stCondLst>
                                  <p:childTnLst>
                                    <p:anim calcmode="lin" valueType="num">
                                      <p:cBhvr>
                                        <p:cTn id="6" dur="1000"/>
                                        <p:tgtEl>
                                          <p:spTgt spid="9"/>
                                        </p:tgtEl>
                                        <p:attrNameLst>
                                          <p:attrName>ppt_w</p:attrName>
                                        </p:attrNameLst>
                                      </p:cBhvr>
                                      <p:tavLst>
                                        <p:tav tm="0">
                                          <p:val>
                                            <p:strVal val="ppt_w"/>
                                          </p:val>
                                        </p:tav>
                                        <p:tav tm="100000">
                                          <p:val>
                                            <p:fltVal val="0"/>
                                          </p:val>
                                        </p:tav>
                                      </p:tavLst>
                                    </p:anim>
                                    <p:anim calcmode="lin" valueType="num">
                                      <p:cBhvr>
                                        <p:cTn id="7" dur="1000"/>
                                        <p:tgtEl>
                                          <p:spTgt spid="9"/>
                                        </p:tgtEl>
                                        <p:attrNameLst>
                                          <p:attrName>ppt_h</p:attrName>
                                        </p:attrNameLst>
                                      </p:cBhvr>
                                      <p:tavLst>
                                        <p:tav tm="0">
                                          <p:val>
                                            <p:strVal val="ppt_h"/>
                                          </p:val>
                                        </p:tav>
                                        <p:tav tm="100000">
                                          <p:val>
                                            <p:fltVal val="0"/>
                                          </p:val>
                                        </p:tav>
                                      </p:tavLst>
                                    </p:anim>
                                    <p:anim calcmode="lin" valueType="num">
                                      <p:cBhvr>
                                        <p:cTn id="8" dur="1000"/>
                                        <p:tgtEl>
                                          <p:spTgt spid="9"/>
                                        </p:tgtEl>
                                        <p:attrNameLst>
                                          <p:attrName>style.rotation</p:attrName>
                                        </p:attrNameLst>
                                      </p:cBhvr>
                                      <p:tavLst>
                                        <p:tav tm="0">
                                          <p:val>
                                            <p:fltVal val="0"/>
                                          </p:val>
                                        </p:tav>
                                        <p:tav tm="100000">
                                          <p:val>
                                            <p:fltVal val="90"/>
                                          </p:val>
                                        </p:tav>
                                      </p:tavLst>
                                    </p:anim>
                                    <p:animEffect transition="out" filter="fade">
                                      <p:cBhvr>
                                        <p:cTn id="9" dur="1000"/>
                                        <p:tgtEl>
                                          <p:spTgt spid="9"/>
                                        </p:tgtEl>
                                      </p:cBhvr>
                                    </p:animEffect>
                                    <p:set>
                                      <p:cBhvr>
                                        <p:cTn id="10"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524000" y="0"/>
            <a:ext cx="10664825" cy="730250"/>
          </a:xfrm>
        </p:spPr>
        <p:txBody>
          <a:bodyPr/>
          <a:lstStyle/>
          <a:p>
            <a:r>
              <a:rPr lang="en-US" altLang="en-US" sz="3200" b="1" i="1" smtClean="0">
                <a:latin typeface="Monotype Corsiva" pitchFamily="66" charset="0"/>
              </a:rPr>
              <a:t>Architectural  design</a:t>
            </a:r>
            <a:endParaRPr lang="en-US" altLang="en-US" sz="3200" smtClean="0">
              <a:latin typeface="Elephant" pitchFamily="18" charset="0"/>
            </a:endParaRPr>
          </a:p>
        </p:txBody>
      </p:sp>
      <p:sp>
        <p:nvSpPr>
          <p:cNvPr id="1945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946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9463" name="مستطيل 1"/>
          <p:cNvSpPr>
            <a:spLocks noChangeArrowheads="1"/>
          </p:cNvSpPr>
          <p:nvPr/>
        </p:nvSpPr>
        <p:spPr bwMode="auto">
          <a:xfrm>
            <a:off x="2133600" y="762000"/>
            <a:ext cx="6399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a:solidFill>
                  <a:schemeClr val="bg1"/>
                </a:solidFill>
                <a:latin typeface="Elephant" pitchFamily="18" charset="0"/>
              </a:rPr>
              <a:t>A- Elevations:</a:t>
            </a:r>
          </a:p>
        </p:txBody>
      </p:sp>
      <p:pic>
        <p:nvPicPr>
          <p:cNvPr id="9" name="Picture 13"/>
          <p:cNvPicPr>
            <a:picLocks noChangeAspect="1"/>
          </p:cNvPicPr>
          <p:nvPr/>
        </p:nvPicPr>
        <p:blipFill>
          <a:blip r:embed="rId3" cstate="print"/>
          <a:stretch>
            <a:fillRect/>
          </a:stretch>
        </p:blipFill>
        <p:spPr>
          <a:xfrm>
            <a:off x="6094413" y="1295400"/>
            <a:ext cx="5762625" cy="26812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466" name="مستطيل 2"/>
          <p:cNvSpPr>
            <a:spLocks noChangeArrowheads="1"/>
          </p:cNvSpPr>
          <p:nvPr/>
        </p:nvSpPr>
        <p:spPr bwMode="auto">
          <a:xfrm>
            <a:off x="1930400" y="2241550"/>
            <a:ext cx="2314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dirty="0">
                <a:latin typeface="Elephant" pitchFamily="18" charset="0"/>
                <a:cs typeface="Times New Roman" pitchFamily="18" charset="0"/>
              </a:rPr>
              <a:t>Western Elevation</a:t>
            </a:r>
          </a:p>
        </p:txBody>
      </p:sp>
      <p:sp>
        <p:nvSpPr>
          <p:cNvPr id="19467" name="مستطيل 3"/>
          <p:cNvSpPr>
            <a:spLocks noChangeArrowheads="1"/>
          </p:cNvSpPr>
          <p:nvPr/>
        </p:nvSpPr>
        <p:spPr bwMode="auto">
          <a:xfrm>
            <a:off x="7313613" y="5181600"/>
            <a:ext cx="22717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a:latin typeface="Elephant" pitchFamily="18" charset="0"/>
                <a:cs typeface="Times New Roman" pitchFamily="18" charset="0"/>
              </a:rPr>
              <a:t>Eastern Elevation</a:t>
            </a:r>
          </a:p>
        </p:txBody>
      </p:sp>
      <p:cxnSp>
        <p:nvCxnSpPr>
          <p:cNvPr id="12" name="Straight Arrow Connector 4"/>
          <p:cNvCxnSpPr/>
          <p:nvPr/>
        </p:nvCxnSpPr>
        <p:spPr>
          <a:xfrm>
            <a:off x="4652746" y="2436380"/>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Straight Arrow Connector 4"/>
          <p:cNvCxnSpPr/>
          <p:nvPr/>
        </p:nvCxnSpPr>
        <p:spPr>
          <a:xfrm>
            <a:off x="6094413" y="5364956"/>
            <a:ext cx="1219200" cy="1588"/>
          </a:xfrm>
          <a:prstGeom prst="straightConnector1">
            <a:avLst/>
          </a:prstGeom>
          <a:ln>
            <a:headEnd type="arrow" w="med" len="med"/>
            <a:tailEnd type="none" w="med" len="med"/>
          </a:ln>
        </p:spPr>
        <p:style>
          <a:lnRef idx="2">
            <a:schemeClr val="dk1"/>
          </a:lnRef>
          <a:fillRef idx="0">
            <a:schemeClr val="dk1"/>
          </a:fillRef>
          <a:effectRef idx="1">
            <a:schemeClr val="dk1"/>
          </a:effectRef>
          <a:fontRef idx="minor">
            <a:schemeClr val="tx1"/>
          </a:fontRef>
        </p:style>
      </p:cxn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306" y="3733800"/>
            <a:ext cx="5338762" cy="24907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524000" y="0"/>
            <a:ext cx="10664825" cy="730250"/>
          </a:xfrm>
        </p:spPr>
        <p:txBody>
          <a:bodyPr/>
          <a:lstStyle/>
          <a:p>
            <a:r>
              <a:rPr lang="en-US" altLang="en-US" sz="3200" b="1" i="1" smtClean="0">
                <a:latin typeface="Monotype Corsiva" pitchFamily="66" charset="0"/>
              </a:rPr>
              <a:t>Architectural  design</a:t>
            </a:r>
            <a:endParaRPr lang="en-US" altLang="en-US" sz="3200" smtClean="0">
              <a:latin typeface="Elephant" pitchFamily="18" charset="0"/>
            </a:endParaRPr>
          </a:p>
        </p:txBody>
      </p:sp>
      <p:sp>
        <p:nvSpPr>
          <p:cNvPr id="2048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048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0487"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A- Elevations:</a:t>
            </a:r>
          </a:p>
        </p:txBody>
      </p:sp>
      <p:pic>
        <p:nvPicPr>
          <p:cNvPr id="9" name="Picture 4"/>
          <p:cNvPicPr>
            <a:picLocks noChangeAspect="1"/>
          </p:cNvPicPr>
          <p:nvPr/>
        </p:nvPicPr>
        <p:blipFill>
          <a:blip r:embed="rId3" cstate="print"/>
          <a:stretch>
            <a:fillRect/>
          </a:stretch>
        </p:blipFill>
        <p:spPr>
          <a:xfrm>
            <a:off x="6297613" y="1524000"/>
            <a:ext cx="5622925"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16"/>
          <p:cNvPicPr>
            <a:picLocks noChangeAspect="1"/>
          </p:cNvPicPr>
          <p:nvPr/>
        </p:nvPicPr>
        <p:blipFill>
          <a:blip r:embed="rId4" cstate="print"/>
          <a:stretch>
            <a:fillRect/>
          </a:stretch>
        </p:blipFill>
        <p:spPr>
          <a:xfrm>
            <a:off x="317500" y="3962400"/>
            <a:ext cx="5573713"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490" name="مستطيل 2"/>
          <p:cNvSpPr>
            <a:spLocks noChangeArrowheads="1"/>
          </p:cNvSpPr>
          <p:nvPr/>
        </p:nvSpPr>
        <p:spPr bwMode="auto">
          <a:xfrm>
            <a:off x="2133600" y="2335213"/>
            <a:ext cx="2432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a:latin typeface="Elephant" pitchFamily="18" charset="0"/>
                <a:cs typeface="Times New Roman" pitchFamily="18" charset="0"/>
              </a:rPr>
              <a:t>Northern Elevation</a:t>
            </a:r>
          </a:p>
        </p:txBody>
      </p:sp>
      <p:sp>
        <p:nvSpPr>
          <p:cNvPr id="20491" name="مستطيل 3"/>
          <p:cNvSpPr>
            <a:spLocks noChangeArrowheads="1"/>
          </p:cNvSpPr>
          <p:nvPr/>
        </p:nvSpPr>
        <p:spPr bwMode="auto">
          <a:xfrm>
            <a:off x="7694612" y="4948742"/>
            <a:ext cx="2420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dirty="0">
                <a:latin typeface="Elephant" pitchFamily="18" charset="0"/>
                <a:cs typeface="Times New Roman" pitchFamily="18" charset="0"/>
              </a:rPr>
              <a:t>Southern Elevation</a:t>
            </a:r>
          </a:p>
        </p:txBody>
      </p:sp>
      <p:cxnSp>
        <p:nvCxnSpPr>
          <p:cNvPr id="12" name="Straight Arrow Connector 4"/>
          <p:cNvCxnSpPr/>
          <p:nvPr/>
        </p:nvCxnSpPr>
        <p:spPr>
          <a:xfrm>
            <a:off x="4766614" y="2519362"/>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Straight Arrow Connector 4"/>
          <p:cNvCxnSpPr/>
          <p:nvPr/>
        </p:nvCxnSpPr>
        <p:spPr>
          <a:xfrm>
            <a:off x="6297613" y="5120913"/>
            <a:ext cx="1219200" cy="1588"/>
          </a:xfrm>
          <a:prstGeom prst="straightConnector1">
            <a:avLst/>
          </a:prstGeom>
          <a:ln>
            <a:headEnd type="arrow" w="med" len="med"/>
            <a:tailEnd type="none" w="med" len="med"/>
          </a:ln>
        </p:spPr>
        <p:style>
          <a:lnRef idx="2">
            <a:schemeClr val="dk1"/>
          </a:lnRef>
          <a:fillRef idx="0">
            <a:schemeClr val="dk1"/>
          </a:fillRef>
          <a:effectRef idx="1">
            <a:schemeClr val="dk1"/>
          </a:effectRef>
          <a:fontRef idx="minor">
            <a:schemeClr val="tx1"/>
          </a:fontRef>
        </p:style>
      </p:cxn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fltVal val="0"/>
                                          </p:val>
                                        </p:tav>
                                        <p:tav tm="100000">
                                          <p:val>
                                            <p:strVal val="#ppt_w"/>
                                          </p:val>
                                        </p:tav>
                                      </p:tavLst>
                                    </p:anim>
                                    <p:anim calcmode="lin" valueType="num">
                                      <p:cBhvr>
                                        <p:cTn id="16" dur="1000" fill="hold"/>
                                        <p:tgtEl>
                                          <p:spTgt spid="10"/>
                                        </p:tgtEl>
                                        <p:attrNameLst>
                                          <p:attrName>ppt_h</p:attrName>
                                        </p:attrNameLst>
                                      </p:cBhvr>
                                      <p:tavLst>
                                        <p:tav tm="0">
                                          <p:val>
                                            <p:fltVal val="0"/>
                                          </p:val>
                                        </p:tav>
                                        <p:tav tm="100000">
                                          <p:val>
                                            <p:strVal val="#ppt_h"/>
                                          </p:val>
                                        </p:tav>
                                      </p:tavLst>
                                    </p:anim>
                                    <p:anim calcmode="lin" valueType="num">
                                      <p:cBhvr>
                                        <p:cTn id="17" dur="1000" fill="hold"/>
                                        <p:tgtEl>
                                          <p:spTgt spid="10"/>
                                        </p:tgtEl>
                                        <p:attrNameLst>
                                          <p:attrName>style.rotation</p:attrName>
                                        </p:attrNameLst>
                                      </p:cBhvr>
                                      <p:tavLst>
                                        <p:tav tm="0">
                                          <p:val>
                                            <p:fltVal val="90"/>
                                          </p:val>
                                        </p:tav>
                                        <p:tav tm="100000">
                                          <p:val>
                                            <p:fltVal val="0"/>
                                          </p:val>
                                        </p:tav>
                                      </p:tavLst>
                                    </p:anim>
                                    <p:animEffect transition="in" filter="fade">
                                      <p:cBhvr>
                                        <p:cTn id="1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24000" y="0"/>
            <a:ext cx="10664825" cy="730250"/>
          </a:xfrm>
        </p:spPr>
        <p:txBody>
          <a:bodyPr/>
          <a:lstStyle/>
          <a:p>
            <a:r>
              <a:rPr lang="en-US" altLang="en-US" sz="3200" b="1" i="1" smtClean="0">
                <a:latin typeface="Monotype Corsiva" pitchFamily="66" charset="0"/>
              </a:rPr>
              <a:t>Architectural  design</a:t>
            </a:r>
            <a:endParaRPr lang="en-US" altLang="en-US" sz="3200" smtClean="0">
              <a:latin typeface="Elephant" pitchFamily="18" charset="0"/>
            </a:endParaRPr>
          </a:p>
        </p:txBody>
      </p:sp>
      <p:sp>
        <p:nvSpPr>
          <p:cNvPr id="2150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150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1511"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A- Jalqamous climate:</a:t>
            </a:r>
          </a:p>
        </p:txBody>
      </p:sp>
      <p:pic>
        <p:nvPicPr>
          <p:cNvPr id="9" name="Picture 1"/>
          <p:cNvPicPr>
            <a:picLocks noChangeAspect="1"/>
          </p:cNvPicPr>
          <p:nvPr/>
        </p:nvPicPr>
        <p:blipFill>
          <a:blip r:embed="rId3" cstate="print"/>
          <a:stretch>
            <a:fillRect/>
          </a:stretch>
        </p:blipFill>
        <p:spPr>
          <a:xfrm>
            <a:off x="6196013" y="1371600"/>
            <a:ext cx="5789612"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17"/>
          <p:cNvPicPr>
            <a:picLocks noChangeAspect="1"/>
          </p:cNvPicPr>
          <p:nvPr/>
        </p:nvPicPr>
        <p:blipFill>
          <a:blip r:embed="rId4" cstate="print"/>
          <a:stretch>
            <a:fillRect/>
          </a:stretch>
        </p:blipFill>
        <p:spPr>
          <a:xfrm>
            <a:off x="406400" y="3810000"/>
            <a:ext cx="5511800" cy="26003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1514" name="مستطيل 2"/>
          <p:cNvSpPr>
            <a:spLocks noChangeArrowheads="1"/>
          </p:cNvSpPr>
          <p:nvPr/>
        </p:nvSpPr>
        <p:spPr bwMode="auto">
          <a:xfrm>
            <a:off x="2665412" y="2362200"/>
            <a:ext cx="1581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dirty="0">
                <a:latin typeface="Elephant" pitchFamily="18" charset="0"/>
                <a:cs typeface="Times New Roman" pitchFamily="18" charset="0"/>
              </a:rPr>
              <a:t>Section B-B</a:t>
            </a:r>
          </a:p>
        </p:txBody>
      </p:sp>
      <p:sp>
        <p:nvSpPr>
          <p:cNvPr id="21515" name="مستطيل 3"/>
          <p:cNvSpPr>
            <a:spLocks noChangeArrowheads="1"/>
          </p:cNvSpPr>
          <p:nvPr/>
        </p:nvSpPr>
        <p:spPr bwMode="auto">
          <a:xfrm>
            <a:off x="7669140" y="4876800"/>
            <a:ext cx="150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dirty="0">
                <a:latin typeface="Elephant" pitchFamily="18" charset="0"/>
                <a:cs typeface="Times New Roman" pitchFamily="18" charset="0"/>
              </a:rPr>
              <a:t>Section A-A</a:t>
            </a:r>
          </a:p>
        </p:txBody>
      </p:sp>
      <p:cxnSp>
        <p:nvCxnSpPr>
          <p:cNvPr id="12" name="Straight Arrow Connector 4"/>
          <p:cNvCxnSpPr/>
          <p:nvPr/>
        </p:nvCxnSpPr>
        <p:spPr>
          <a:xfrm>
            <a:off x="6297613" y="5120913"/>
            <a:ext cx="1219200" cy="1588"/>
          </a:xfrm>
          <a:prstGeom prst="straightConnector1">
            <a:avLst/>
          </a:prstGeom>
          <a:ln>
            <a:headEnd type="arrow" w="med" len="med"/>
            <a:tailEnd type="none" w="med" len="med"/>
          </a:ln>
        </p:spPr>
        <p:style>
          <a:lnRef idx="2">
            <a:schemeClr val="dk1"/>
          </a:lnRef>
          <a:fillRef idx="0">
            <a:schemeClr val="dk1"/>
          </a:fillRef>
          <a:effectRef idx="1">
            <a:schemeClr val="dk1"/>
          </a:effectRef>
          <a:fontRef idx="minor">
            <a:schemeClr val="tx1"/>
          </a:fontRef>
        </p:style>
      </p:cxnSp>
      <p:cxnSp>
        <p:nvCxnSpPr>
          <p:cNvPr id="13" name="Straight Arrow Connector 4"/>
          <p:cNvCxnSpPr/>
          <p:nvPr/>
        </p:nvCxnSpPr>
        <p:spPr>
          <a:xfrm>
            <a:off x="4627562" y="2552700"/>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09600" y="2438400"/>
            <a:ext cx="10766425" cy="2590800"/>
          </a:xfrm>
        </p:spPr>
        <p:txBody>
          <a:bodyPr rtlCol="0">
            <a:normAutofit fontScale="90000"/>
          </a:bodyPr>
          <a:lstStyle/>
          <a:p>
            <a:pPr fontAlgn="auto">
              <a:spcAft>
                <a:spcPts val="0"/>
              </a:spcAft>
              <a:defRPr/>
            </a:pPr>
            <a:r>
              <a:rPr lang="en-GB" sz="2400" b="0" i="1" dirty="0" smtClean="0">
                <a:solidFill>
                  <a:schemeClr val="tx1"/>
                </a:solidFill>
                <a:latin typeface="Baskerville Old Face" pitchFamily="18" charset="0"/>
              </a:rPr>
              <a:t>Prepared By :</a:t>
            </a:r>
            <a:r>
              <a:rPr lang="en-GB" sz="2400" dirty="0" smtClean="0">
                <a:solidFill>
                  <a:schemeClr val="tx1"/>
                </a:solidFill>
              </a:rPr>
              <a:t/>
            </a:r>
            <a:br>
              <a:rPr lang="en-GB" sz="2400" dirty="0" smtClean="0">
                <a:solidFill>
                  <a:schemeClr val="tx1"/>
                </a:solidFill>
              </a:rPr>
            </a:br>
            <a:r>
              <a:rPr lang="en-US" sz="2900" dirty="0" err="1" smtClean="0">
                <a:solidFill>
                  <a:schemeClr val="tx1"/>
                </a:solidFill>
                <a:latin typeface="Monotype Corsiva" pitchFamily="66" charset="0"/>
              </a:rPr>
              <a:t>Wala</a:t>
            </a:r>
            <a:r>
              <a:rPr lang="en-US" sz="2900" dirty="0" smtClean="0">
                <a:solidFill>
                  <a:schemeClr val="tx1"/>
                </a:solidFill>
                <a:latin typeface="Monotype Corsiva" pitchFamily="66" charset="0"/>
              </a:rPr>
              <a:t>’ </a:t>
            </a:r>
            <a:r>
              <a:rPr lang="en-US" sz="2900" dirty="0" err="1" smtClean="0">
                <a:solidFill>
                  <a:schemeClr val="tx1"/>
                </a:solidFill>
                <a:latin typeface="Monotype Corsiva" pitchFamily="66" charset="0"/>
              </a:rPr>
              <a:t>Ihbeashih</a:t>
            </a:r>
            <a:r>
              <a:rPr lang="en-US" sz="2900" dirty="0" smtClean="0">
                <a:solidFill>
                  <a:schemeClr val="tx1"/>
                </a:solidFill>
                <a:latin typeface="Monotype Corsiva" pitchFamily="66" charset="0"/>
              </a:rPr>
              <a:t>-   </a:t>
            </a:r>
            <a:r>
              <a:rPr lang="en-US" sz="2900" dirty="0" err="1" smtClean="0">
                <a:solidFill>
                  <a:schemeClr val="tx1"/>
                </a:solidFill>
                <a:latin typeface="Monotype Corsiva" pitchFamily="66" charset="0"/>
              </a:rPr>
              <a:t>Wala</a:t>
            </a:r>
            <a:r>
              <a:rPr lang="en-US" sz="2900" dirty="0" smtClean="0">
                <a:solidFill>
                  <a:schemeClr val="tx1"/>
                </a:solidFill>
                <a:latin typeface="Monotype Corsiva" pitchFamily="66" charset="0"/>
              </a:rPr>
              <a:t>’ </a:t>
            </a:r>
            <a:r>
              <a:rPr lang="en-US" sz="2900" dirty="0" err="1" smtClean="0">
                <a:solidFill>
                  <a:schemeClr val="tx1"/>
                </a:solidFill>
                <a:latin typeface="Monotype Corsiva" pitchFamily="66" charset="0"/>
              </a:rPr>
              <a:t>Hourane</a:t>
            </a:r>
            <a:r>
              <a:rPr lang="en-US" sz="2900" dirty="0" smtClean="0">
                <a:solidFill>
                  <a:schemeClr val="tx1"/>
                </a:solidFill>
                <a:latin typeface="Monotype Corsiva" pitchFamily="66" charset="0"/>
              </a:rPr>
              <a:t>- </a:t>
            </a:r>
            <a:r>
              <a:rPr lang="en-US" sz="2900" dirty="0" err="1" smtClean="0">
                <a:solidFill>
                  <a:schemeClr val="tx1"/>
                </a:solidFill>
                <a:latin typeface="Monotype Corsiva" pitchFamily="66" charset="0"/>
              </a:rPr>
              <a:t>Ghadeer</a:t>
            </a:r>
            <a:r>
              <a:rPr lang="en-US" sz="2900" dirty="0" smtClean="0">
                <a:solidFill>
                  <a:schemeClr val="tx1"/>
                </a:solidFill>
                <a:latin typeface="Monotype Corsiva" pitchFamily="66" charset="0"/>
              </a:rPr>
              <a:t> Ahmad</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t>
            </a:r>
            <a:br>
              <a:rPr lang="en-US" sz="2400" dirty="0" smtClean="0">
                <a:solidFill>
                  <a:schemeClr val="tx1"/>
                </a:solidFill>
              </a:rPr>
            </a:br>
            <a:endParaRPr lang="en-GB" sz="2400" dirty="0" smtClean="0">
              <a:solidFill>
                <a:schemeClr val="tx1"/>
              </a:solidFill>
            </a:endParaRPr>
          </a:p>
        </p:txBody>
      </p:sp>
      <p:sp>
        <p:nvSpPr>
          <p:cNvPr id="7171" name="Subtitle 4"/>
          <p:cNvSpPr>
            <a:spLocks noGrp="1"/>
          </p:cNvSpPr>
          <p:nvPr>
            <p:ph type="subTitle" idx="1"/>
          </p:nvPr>
        </p:nvSpPr>
        <p:spPr>
          <a:xfrm>
            <a:off x="812800" y="4595813"/>
            <a:ext cx="10563225" cy="1271587"/>
          </a:xfrm>
        </p:spPr>
        <p:txBody>
          <a:bodyPr/>
          <a:lstStyle/>
          <a:p>
            <a:r>
              <a:rPr lang="en-US" altLang="en-US" sz="2200" smtClean="0">
                <a:solidFill>
                  <a:schemeClr val="tx1"/>
                </a:solidFill>
              </a:rPr>
              <a:t/>
            </a:r>
            <a:br>
              <a:rPr lang="en-US" altLang="en-US" sz="2200" smtClean="0">
                <a:solidFill>
                  <a:schemeClr val="tx1"/>
                </a:solidFill>
              </a:rPr>
            </a:br>
            <a:endParaRPr lang="en-US" altLang="en-US" sz="2200" smtClean="0"/>
          </a:p>
        </p:txBody>
      </p:sp>
      <p:sp>
        <p:nvSpPr>
          <p:cNvPr id="7172" name="Text Placeholder 3"/>
          <p:cNvSpPr>
            <a:spLocks noGrp="1"/>
          </p:cNvSpPr>
          <p:nvPr>
            <p:ph type="body" sz="quarter" idx="10"/>
          </p:nvPr>
        </p:nvSpPr>
        <p:spPr>
          <a:xfrm>
            <a:off x="0" y="457200"/>
            <a:ext cx="6094413" cy="1600199"/>
          </a:xfrm>
        </p:spPr>
        <p:txBody>
          <a:bodyPr/>
          <a:lstStyle/>
          <a:p>
            <a:r>
              <a:rPr lang="en-GB" altLang="en-US" sz="2800" dirty="0" smtClean="0">
                <a:latin typeface="Baskerville Old Face" pitchFamily="18" charset="0"/>
              </a:rPr>
              <a:t>Graduation Project:</a:t>
            </a:r>
          </a:p>
          <a:p>
            <a:endParaRPr lang="en-GB" altLang="en-US" sz="3200" dirty="0" smtClean="0">
              <a:latin typeface="Baskerville Old Face" pitchFamily="18" charset="0"/>
            </a:endParaRPr>
          </a:p>
        </p:txBody>
      </p:sp>
      <p:sp>
        <p:nvSpPr>
          <p:cNvPr id="7173" name="Text Placeholder 4"/>
          <p:cNvSpPr>
            <a:spLocks noGrp="1"/>
          </p:cNvSpPr>
          <p:nvPr>
            <p:ph type="body" sz="quarter" idx="11"/>
          </p:nvPr>
        </p:nvSpPr>
        <p:spPr>
          <a:xfrm>
            <a:off x="6094413" y="5468938"/>
            <a:ext cx="4468812" cy="931862"/>
          </a:xfrm>
        </p:spPr>
        <p:txBody>
          <a:bodyPr/>
          <a:lstStyle/>
          <a:p>
            <a:r>
              <a:rPr lang="en-GB" altLang="en-US" smtClean="0"/>
              <a:t>An-Najah National University</a:t>
            </a:r>
          </a:p>
          <a:p>
            <a:r>
              <a:rPr lang="en-GB" altLang="en-US" smtClean="0"/>
              <a:t>Faculty of Building Engineering</a:t>
            </a:r>
          </a:p>
          <a:p>
            <a:endParaRPr lang="en-GB" altLang="en-US" smtClean="0"/>
          </a:p>
        </p:txBody>
      </p:sp>
      <p:pic>
        <p:nvPicPr>
          <p:cNvPr id="7174" name="Picture 5"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61625" y="5334000"/>
            <a:ext cx="1625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304800" y="3962400"/>
            <a:ext cx="11071225" cy="1108075"/>
          </a:xfrm>
          <a:prstGeom prst="rect">
            <a:avLst/>
          </a:prstGeom>
          <a:noFill/>
        </p:spPr>
        <p:txBody>
          <a:bodyPr>
            <a:spAutoFit/>
          </a:bodyPr>
          <a:lstStyle/>
          <a:p>
            <a:pPr algn="ctr" fontAlgn="auto">
              <a:spcBef>
                <a:spcPts val="0"/>
              </a:spcBef>
              <a:spcAft>
                <a:spcPts val="0"/>
              </a:spcAft>
              <a:defRPr/>
            </a:pPr>
            <a:r>
              <a:rPr lang="en-US" sz="2200" i="1" dirty="0">
                <a:latin typeface="Baskerville Old Face" pitchFamily="18" charset="0"/>
                <a:cs typeface="+mn-cs"/>
              </a:rPr>
              <a:t>Supervised By :</a:t>
            </a:r>
          </a:p>
          <a:p>
            <a:pPr algn="ctr" fontAlgn="auto">
              <a:spcBef>
                <a:spcPts val="0"/>
              </a:spcBef>
              <a:spcAft>
                <a:spcPts val="0"/>
              </a:spcAft>
              <a:defRPr/>
            </a:pPr>
            <a:r>
              <a:rPr lang="en-US" sz="2600" b="1" i="1" dirty="0">
                <a:latin typeface="Monotype Corsiva" pitchFamily="66" charset="0"/>
                <a:ea typeface="+mj-ea"/>
                <a:cs typeface="+mj-cs"/>
              </a:rPr>
              <a:t>Dr. </a:t>
            </a:r>
            <a:r>
              <a:rPr lang="en-US" sz="2600" b="1" i="1" dirty="0" err="1">
                <a:latin typeface="Monotype Corsiva" pitchFamily="66" charset="0"/>
                <a:ea typeface="+mj-ea"/>
                <a:cs typeface="+mj-cs"/>
              </a:rPr>
              <a:t>Sameh</a:t>
            </a:r>
            <a:r>
              <a:rPr lang="en-US" sz="2600" b="1" i="1" dirty="0">
                <a:latin typeface="Monotype Corsiva" pitchFamily="66" charset="0"/>
                <a:ea typeface="+mj-ea"/>
                <a:cs typeface="+mj-cs"/>
              </a:rPr>
              <a:t> Mona</a:t>
            </a:r>
            <a:endParaRPr lang="en-US" sz="2600" b="1" dirty="0">
              <a:latin typeface="Monotype Corsiva" pitchFamily="66" charset="0"/>
              <a:cs typeface="+mn-cs"/>
            </a:endParaRPr>
          </a:p>
          <a:p>
            <a:pPr algn="ctr" fontAlgn="auto">
              <a:spcBef>
                <a:spcPts val="0"/>
              </a:spcBef>
              <a:spcAft>
                <a:spcPts val="0"/>
              </a:spcAft>
              <a:defRPr/>
            </a:pPr>
            <a:endParaRPr lang="en-US" dirty="0">
              <a:latin typeface="+mn-lt"/>
              <a:cs typeface="+mn-cs"/>
            </a:endParaRPr>
          </a:p>
        </p:txBody>
      </p:sp>
      <p:sp>
        <p:nvSpPr>
          <p:cNvPr id="9" name="Rectangle 8"/>
          <p:cNvSpPr/>
          <p:nvPr/>
        </p:nvSpPr>
        <p:spPr>
          <a:xfrm>
            <a:off x="0" y="1143000"/>
            <a:ext cx="5900974" cy="461665"/>
          </a:xfrm>
          <a:prstGeom prst="rect">
            <a:avLst/>
          </a:prstGeom>
        </p:spPr>
        <p:txBody>
          <a:bodyPr wrap="none">
            <a:spAutoFit/>
          </a:bodyPr>
          <a:lstStyle/>
          <a:p>
            <a:pPr algn="ctr"/>
            <a:r>
              <a:rPr lang="en-US" altLang="en-US" sz="2400" b="1" dirty="0" smtClean="0">
                <a:solidFill>
                  <a:schemeClr val="bg1"/>
                </a:solidFill>
                <a:latin typeface="Andalus" pitchFamily="18" charset="-78"/>
                <a:cs typeface="Andalus" pitchFamily="18" charset="-78"/>
              </a:rPr>
              <a:t>Green Building for </a:t>
            </a:r>
            <a:r>
              <a:rPr lang="en-US" altLang="en-US" sz="2400" b="1" dirty="0" err="1" smtClean="0">
                <a:solidFill>
                  <a:schemeClr val="bg1"/>
                </a:solidFill>
                <a:latin typeface="Andalus" pitchFamily="18" charset="-78"/>
                <a:cs typeface="Andalus" pitchFamily="18" charset="-78"/>
              </a:rPr>
              <a:t>Jalqamous</a:t>
            </a:r>
            <a:r>
              <a:rPr lang="en-US" altLang="en-US" sz="2400" b="1" dirty="0" smtClean="0">
                <a:solidFill>
                  <a:schemeClr val="bg1"/>
                </a:solidFill>
                <a:latin typeface="Andalus" pitchFamily="18" charset="-78"/>
                <a:cs typeface="Andalus" pitchFamily="18" charset="-78"/>
              </a:rPr>
              <a:t> multi-purpose </a:t>
            </a:r>
            <a:endParaRPr lang="en-US" altLang="en-US" sz="2400" dirty="0">
              <a:solidFill>
                <a:schemeClr val="bg1"/>
              </a:solidFill>
              <a:latin typeface="Andalus" pitchFamily="18" charset="-78"/>
              <a:cs typeface="Andalus" pitchFamily="18" charset="-78"/>
            </a:endParaRPr>
          </a:p>
        </p:txBody>
      </p:sp>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524000" y="0"/>
            <a:ext cx="10664825" cy="730250"/>
          </a:xfrm>
        </p:spPr>
        <p:txBody>
          <a:bodyPr/>
          <a:lstStyle/>
          <a:p>
            <a:pPr defTabSz="457200"/>
            <a:r>
              <a:rPr lang="en-US" altLang="en-US" sz="2400" smtClean="0">
                <a:latin typeface="Elephant" pitchFamily="18" charset="0"/>
                <a:cs typeface="Times New Roman" pitchFamily="18" charset="0"/>
              </a:rPr>
              <a:t>Environmental &amp; Green building Evaluation: </a:t>
            </a:r>
          </a:p>
        </p:txBody>
      </p:sp>
      <p:sp>
        <p:nvSpPr>
          <p:cNvPr id="2253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253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2535"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Outline</a:t>
            </a:r>
          </a:p>
        </p:txBody>
      </p:sp>
      <p:sp>
        <p:nvSpPr>
          <p:cNvPr id="22536" name="مستطيل 4"/>
          <p:cNvSpPr>
            <a:spLocks noChangeArrowheads="1"/>
          </p:cNvSpPr>
          <p:nvPr/>
        </p:nvSpPr>
        <p:spPr bwMode="auto">
          <a:xfrm>
            <a:off x="1016000" y="1600200"/>
            <a:ext cx="8126413"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Wingdings" pitchFamily="2" charset="2"/>
              <a:buChar char="q"/>
            </a:pPr>
            <a:r>
              <a:rPr lang="en-US" altLang="en-US" b="1" dirty="0">
                <a:latin typeface="Times New Roman" pitchFamily="18" charset="0"/>
                <a:cs typeface="Times New Roman" pitchFamily="18" charset="0"/>
              </a:rPr>
              <a:t>Orientation</a:t>
            </a:r>
            <a:r>
              <a:rPr lang="en-US" altLang="en-US" dirty="0">
                <a:latin typeface="Elephant" pitchFamily="18" charset="0"/>
              </a:rPr>
              <a:t>.</a:t>
            </a:r>
          </a:p>
          <a:p>
            <a:pPr>
              <a:buFont typeface="Wingdings" pitchFamily="2" charset="2"/>
              <a:buChar char="q"/>
            </a:pPr>
            <a:endParaRPr lang="en-US" altLang="en-US" dirty="0">
              <a:solidFill>
                <a:srgbClr val="1D4E0A"/>
              </a:solidFill>
              <a:latin typeface="Elephant" pitchFamily="18" charset="0"/>
            </a:endParaRPr>
          </a:p>
          <a:p>
            <a:pPr>
              <a:buFont typeface="Wingdings" pitchFamily="2" charset="2"/>
              <a:buChar char="q"/>
            </a:pPr>
            <a:r>
              <a:rPr lang="en-US" altLang="en-US" b="1" dirty="0">
                <a:latin typeface="Times New Roman" pitchFamily="18" charset="0"/>
                <a:cs typeface="Times New Roman" pitchFamily="18" charset="0"/>
              </a:rPr>
              <a:t> Sun path.</a:t>
            </a:r>
          </a:p>
          <a:p>
            <a:pPr>
              <a:buFont typeface="Wingdings" pitchFamily="2" charset="2"/>
              <a:buChar char="q"/>
            </a:pPr>
            <a:endParaRPr lang="en-US" altLang="en-US" b="1" dirty="0">
              <a:latin typeface="Times New Roman" pitchFamily="18" charset="0"/>
              <a:cs typeface="Times New Roman" pitchFamily="18" charset="0"/>
            </a:endParaRPr>
          </a:p>
          <a:p>
            <a:pPr>
              <a:buFont typeface="Wingdings" pitchFamily="2" charset="2"/>
              <a:buChar char="q"/>
            </a:pPr>
            <a:r>
              <a:rPr lang="en-US" altLang="en-US" b="1" dirty="0">
                <a:latin typeface="Times New Roman" pitchFamily="18" charset="0"/>
                <a:cs typeface="Times New Roman" pitchFamily="18" charset="0"/>
              </a:rPr>
              <a:t>Natural Lighting.</a:t>
            </a:r>
          </a:p>
          <a:p>
            <a:pPr>
              <a:buFont typeface="Wingdings" pitchFamily="2" charset="2"/>
              <a:buChar char="q"/>
            </a:pPr>
            <a:endParaRPr lang="en-US" altLang="en-US" b="1" dirty="0">
              <a:latin typeface="Times New Roman" pitchFamily="18" charset="0"/>
              <a:cs typeface="Times New Roman" pitchFamily="18" charset="0"/>
            </a:endParaRPr>
          </a:p>
          <a:p>
            <a:pPr>
              <a:buFont typeface="Wingdings" pitchFamily="2" charset="2"/>
              <a:buChar char="q"/>
            </a:pPr>
            <a:r>
              <a:rPr lang="en-US" altLang="en-US" b="1" dirty="0">
                <a:latin typeface="Times New Roman" pitchFamily="18" charset="0"/>
                <a:cs typeface="Times New Roman" pitchFamily="18" charset="0"/>
              </a:rPr>
              <a:t>Thermal Comfort.</a:t>
            </a:r>
          </a:p>
          <a:p>
            <a:pPr>
              <a:buFont typeface="Wingdings" pitchFamily="2" charset="2"/>
              <a:buChar char="q"/>
            </a:pPr>
            <a:endParaRPr lang="en-US" altLang="en-US" b="1" dirty="0">
              <a:latin typeface="Times New Roman" pitchFamily="18" charset="0"/>
              <a:cs typeface="Times New Roman" pitchFamily="18" charset="0"/>
            </a:endParaRPr>
          </a:p>
          <a:p>
            <a:pPr>
              <a:buFont typeface="Wingdings" pitchFamily="2" charset="2"/>
              <a:buChar char="q"/>
            </a:pPr>
            <a:r>
              <a:rPr lang="en-US" altLang="en-US" b="1" dirty="0">
                <a:latin typeface="Times New Roman" pitchFamily="18" charset="0"/>
                <a:cs typeface="Times New Roman" pitchFamily="18" charset="0"/>
              </a:rPr>
              <a:t>Cooling &amp; Heating.</a:t>
            </a:r>
          </a:p>
        </p:txBody>
      </p:sp>
      <p:pic>
        <p:nvPicPr>
          <p:cNvPr id="10" name="صورة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0612" y="2514600"/>
            <a:ext cx="4945380" cy="36441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 </a:t>
            </a:r>
          </a:p>
        </p:txBody>
      </p:sp>
      <p:sp>
        <p:nvSpPr>
          <p:cNvPr id="2355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355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3559"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Orientation  </a:t>
            </a:r>
          </a:p>
        </p:txBody>
      </p:sp>
      <p:pic>
        <p:nvPicPr>
          <p:cNvPr id="10" name="Picture 2"/>
          <p:cNvPicPr>
            <a:picLocks noChangeAspect="1"/>
          </p:cNvPicPr>
          <p:nvPr/>
        </p:nvPicPr>
        <p:blipFill>
          <a:blip r:embed="rId3" cstate="print"/>
          <a:stretch>
            <a:fillRect/>
          </a:stretch>
        </p:blipFill>
        <p:spPr>
          <a:xfrm>
            <a:off x="1270000" y="2285999"/>
            <a:ext cx="4748211" cy="3561911"/>
          </a:xfrm>
          <a:prstGeom prst="rect">
            <a:avLst/>
          </a:prstGeom>
          <a:ln w="88900" cap="sq" cmpd="thickThin">
            <a:solidFill>
              <a:srgbClr val="000000"/>
            </a:solidFill>
            <a:prstDash val="solid"/>
            <a:miter lim="800000"/>
          </a:ln>
          <a:effectLst>
            <a:innerShdw blurRad="76200">
              <a:srgbClr val="000000"/>
            </a:innerShdw>
          </a:effectLst>
        </p:spPr>
      </p:pic>
      <p:sp>
        <p:nvSpPr>
          <p:cNvPr id="23561" name="مستطيل 2"/>
          <p:cNvSpPr>
            <a:spLocks noChangeArrowheads="1"/>
          </p:cNvSpPr>
          <p:nvPr/>
        </p:nvSpPr>
        <p:spPr bwMode="auto">
          <a:xfrm>
            <a:off x="914400" y="1454150"/>
            <a:ext cx="82280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a:latin typeface="Times New Roman" pitchFamily="18" charset="0"/>
                <a:cs typeface="Times New Roman" pitchFamily="18" charset="0"/>
              </a:rPr>
              <a:t>The best orientation for the two models is at 137 away from north.</a:t>
            </a:r>
            <a:endParaRPr lang="en-US" altLang="en-US" b="1"/>
          </a:p>
        </p:txBody>
      </p:sp>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5012" y="1942114"/>
            <a:ext cx="5000625" cy="43593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 </a:t>
            </a:r>
          </a:p>
        </p:txBody>
      </p:sp>
      <p:sp>
        <p:nvSpPr>
          <p:cNvPr id="2457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4580"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4583"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 Sun path </a:t>
            </a:r>
          </a:p>
        </p:txBody>
      </p:sp>
      <p:sp>
        <p:nvSpPr>
          <p:cNvPr id="24584" name="مستطيل 3"/>
          <p:cNvSpPr>
            <a:spLocks noChangeArrowheads="1"/>
          </p:cNvSpPr>
          <p:nvPr/>
        </p:nvSpPr>
        <p:spPr bwMode="auto">
          <a:xfrm>
            <a:off x="1304925" y="1600200"/>
            <a:ext cx="34419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smtClean="0">
                <a:solidFill>
                  <a:srgbClr val="000000"/>
                </a:solidFill>
                <a:latin typeface="Times New Roman" pitchFamily="18" charset="0"/>
              </a:rPr>
              <a:t>In 21th of  January at 12:00 pm </a:t>
            </a:r>
            <a:r>
              <a:rPr lang="en-US" altLang="en-US" b="1" dirty="0">
                <a:solidFill>
                  <a:srgbClr val="000000"/>
                </a:solidFill>
                <a:latin typeface="Times New Roman" pitchFamily="18" charset="0"/>
              </a:rPr>
              <a:t>:</a:t>
            </a:r>
            <a:endParaRPr lang="en-US" altLang="en-US" b="1" dirty="0"/>
          </a:p>
        </p:txBody>
      </p:sp>
      <p:pic>
        <p:nvPicPr>
          <p:cNvPr id="11" name="Picture 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96013" y="1427163"/>
            <a:ext cx="5965825" cy="294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6400" y="3408363"/>
            <a:ext cx="6059488"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7" name="مستطيل 4"/>
          <p:cNvSpPr>
            <a:spLocks noChangeArrowheads="1"/>
          </p:cNvSpPr>
          <p:nvPr/>
        </p:nvSpPr>
        <p:spPr bwMode="auto">
          <a:xfrm>
            <a:off x="2479964" y="2304689"/>
            <a:ext cx="1665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solidFill>
                  <a:srgbClr val="000000"/>
                </a:solidFill>
                <a:latin typeface="Times New Roman" pitchFamily="18" charset="0"/>
              </a:rPr>
              <a:t>Second  model </a:t>
            </a:r>
            <a:endParaRPr lang="en-US" altLang="en-US" b="1" dirty="0"/>
          </a:p>
        </p:txBody>
      </p:sp>
      <p:sp>
        <p:nvSpPr>
          <p:cNvPr id="24588" name="مستطيل 6"/>
          <p:cNvSpPr>
            <a:spLocks noChangeArrowheads="1"/>
          </p:cNvSpPr>
          <p:nvPr/>
        </p:nvSpPr>
        <p:spPr bwMode="auto">
          <a:xfrm>
            <a:off x="8126413" y="5105400"/>
            <a:ext cx="1312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solidFill>
                  <a:srgbClr val="000000"/>
                </a:solidFill>
                <a:latin typeface="Times New Roman" pitchFamily="18" charset="0"/>
              </a:rPr>
              <a:t>first model </a:t>
            </a:r>
            <a:endParaRPr lang="en-US" altLang="en-US" b="1" dirty="0"/>
          </a:p>
        </p:txBody>
      </p:sp>
      <p:cxnSp>
        <p:nvCxnSpPr>
          <p:cNvPr id="13" name="Straight Arrow Connector 4"/>
          <p:cNvCxnSpPr/>
          <p:nvPr/>
        </p:nvCxnSpPr>
        <p:spPr>
          <a:xfrm>
            <a:off x="4652746" y="2436380"/>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Straight Arrow Connector 4"/>
          <p:cNvCxnSpPr/>
          <p:nvPr/>
        </p:nvCxnSpPr>
        <p:spPr>
          <a:xfrm>
            <a:off x="6465888" y="5297271"/>
            <a:ext cx="1219200" cy="1588"/>
          </a:xfrm>
          <a:prstGeom prst="straightConnector1">
            <a:avLst/>
          </a:prstGeom>
          <a:ln>
            <a:headEnd type="arrow" w="med" len="med"/>
            <a:tailEnd type="none" w="med" len="med"/>
          </a:ln>
        </p:spPr>
        <p:style>
          <a:lnRef idx="2">
            <a:schemeClr val="dk1"/>
          </a:lnRef>
          <a:fillRef idx="0">
            <a:schemeClr val="dk1"/>
          </a:fillRef>
          <a:effectRef idx="1">
            <a:schemeClr val="dk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 </a:t>
            </a:r>
          </a:p>
        </p:txBody>
      </p:sp>
      <p:sp>
        <p:nvSpPr>
          <p:cNvPr id="2560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5604"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5607"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 Sun path </a:t>
            </a:r>
          </a:p>
        </p:txBody>
      </p:sp>
      <p:sp>
        <p:nvSpPr>
          <p:cNvPr id="25608" name="مستطيل 3"/>
          <p:cNvSpPr>
            <a:spLocks noChangeArrowheads="1"/>
          </p:cNvSpPr>
          <p:nvPr/>
        </p:nvSpPr>
        <p:spPr bwMode="auto">
          <a:xfrm>
            <a:off x="1304925" y="1600200"/>
            <a:ext cx="29867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smtClean="0">
                <a:solidFill>
                  <a:srgbClr val="000000"/>
                </a:solidFill>
                <a:latin typeface="Times New Roman" pitchFamily="18" charset="0"/>
              </a:rPr>
              <a:t>In 21th of July at 12:00 pm </a:t>
            </a:r>
            <a:r>
              <a:rPr lang="en-US" altLang="en-US" b="1" dirty="0">
                <a:solidFill>
                  <a:srgbClr val="000000"/>
                </a:solidFill>
                <a:latin typeface="Times New Roman" pitchFamily="18" charset="0"/>
              </a:rPr>
              <a:t>:</a:t>
            </a:r>
            <a:endParaRPr lang="en-US" altLang="en-US" b="1" dirty="0"/>
          </a:p>
        </p:txBody>
      </p:sp>
      <p:sp>
        <p:nvSpPr>
          <p:cNvPr id="25609" name="مستطيل 4"/>
          <p:cNvSpPr>
            <a:spLocks noChangeArrowheads="1"/>
          </p:cNvSpPr>
          <p:nvPr/>
        </p:nvSpPr>
        <p:spPr bwMode="auto">
          <a:xfrm>
            <a:off x="2798282" y="2253024"/>
            <a:ext cx="1665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solidFill>
                  <a:srgbClr val="000000"/>
                </a:solidFill>
                <a:latin typeface="Times New Roman" pitchFamily="18" charset="0"/>
              </a:rPr>
              <a:t>Second  model </a:t>
            </a:r>
            <a:endParaRPr lang="en-US" altLang="en-US" b="1" dirty="0"/>
          </a:p>
        </p:txBody>
      </p:sp>
      <p:sp>
        <p:nvSpPr>
          <p:cNvPr id="25610" name="مستطيل 6"/>
          <p:cNvSpPr>
            <a:spLocks noChangeArrowheads="1"/>
          </p:cNvSpPr>
          <p:nvPr/>
        </p:nvSpPr>
        <p:spPr bwMode="auto">
          <a:xfrm>
            <a:off x="7876382" y="5113915"/>
            <a:ext cx="1312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solidFill>
                  <a:srgbClr val="000000"/>
                </a:solidFill>
                <a:latin typeface="Times New Roman" pitchFamily="18" charset="0"/>
              </a:rPr>
              <a:t>first model </a:t>
            </a:r>
            <a:endParaRPr lang="en-US" altLang="en-US" b="1" dirty="0"/>
          </a:p>
        </p:txBody>
      </p:sp>
      <p:pic>
        <p:nvPicPr>
          <p:cNvPr id="13" name="Picture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813" y="3124200"/>
            <a:ext cx="6103937"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21363" y="1355725"/>
            <a:ext cx="6359525"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Arrow Connector 4"/>
          <p:cNvCxnSpPr/>
          <p:nvPr/>
        </p:nvCxnSpPr>
        <p:spPr>
          <a:xfrm>
            <a:off x="4652746" y="2436380"/>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Straight Arrow Connector 4"/>
          <p:cNvCxnSpPr/>
          <p:nvPr/>
        </p:nvCxnSpPr>
        <p:spPr>
          <a:xfrm>
            <a:off x="6465888" y="5297271"/>
            <a:ext cx="1219200" cy="1588"/>
          </a:xfrm>
          <a:prstGeom prst="straightConnector1">
            <a:avLst/>
          </a:prstGeom>
          <a:ln>
            <a:headEnd type="arrow" w="med" len="med"/>
            <a:tailEnd type="none" w="med" len="med"/>
          </a:ln>
        </p:spPr>
        <p:style>
          <a:lnRef idx="2">
            <a:schemeClr val="dk1"/>
          </a:lnRef>
          <a:fillRef idx="0">
            <a:schemeClr val="dk1"/>
          </a:fillRef>
          <a:effectRef idx="1">
            <a:schemeClr val="dk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 </a:t>
            </a:r>
          </a:p>
        </p:txBody>
      </p:sp>
      <p:sp>
        <p:nvSpPr>
          <p:cNvPr id="2662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6628"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6631" name="مستطيل 1"/>
          <p:cNvSpPr>
            <a:spLocks noChangeArrowheads="1"/>
          </p:cNvSpPr>
          <p:nvPr/>
        </p:nvSpPr>
        <p:spPr bwMode="auto">
          <a:xfrm>
            <a:off x="2133600" y="762000"/>
            <a:ext cx="9140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Natural Lighting( Multi-Purpose Room )</a:t>
            </a:r>
          </a:p>
        </p:txBody>
      </p:sp>
      <p:pic>
        <p:nvPicPr>
          <p:cNvPr id="15" name="صورة 14"/>
          <p:cNvPicPr/>
          <p:nvPr/>
        </p:nvPicPr>
        <p:blipFill>
          <a:blip r:embed="rId4" cstate="print"/>
          <a:stretch>
            <a:fillRect/>
          </a:stretch>
        </p:blipFill>
        <p:spPr>
          <a:xfrm>
            <a:off x="304800" y="4002088"/>
            <a:ext cx="5345113" cy="23225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6633" name="مستطيل 2"/>
          <p:cNvSpPr>
            <a:spLocks noChangeArrowheads="1"/>
          </p:cNvSpPr>
          <p:nvPr/>
        </p:nvSpPr>
        <p:spPr bwMode="auto">
          <a:xfrm>
            <a:off x="7313612" y="4724400"/>
            <a:ext cx="38592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solidFill>
                  <a:srgbClr val="000000"/>
                </a:solidFill>
                <a:latin typeface="Times New Roman" pitchFamily="18" charset="0"/>
              </a:rPr>
              <a:t>first model:</a:t>
            </a:r>
          </a:p>
          <a:p>
            <a:r>
              <a:rPr lang="en-US" altLang="en-US" b="1" dirty="0" smtClean="0">
                <a:solidFill>
                  <a:srgbClr val="000000"/>
                </a:solidFill>
                <a:latin typeface="Times New Roman" pitchFamily="18" charset="0"/>
              </a:rPr>
              <a:t>Average </a:t>
            </a:r>
            <a:r>
              <a:rPr lang="en-US" altLang="en-US" b="1" dirty="0">
                <a:solidFill>
                  <a:srgbClr val="000000"/>
                </a:solidFill>
                <a:latin typeface="Times New Roman" pitchFamily="18" charset="0"/>
              </a:rPr>
              <a:t>Value: 6.45% </a:t>
            </a:r>
            <a:endParaRPr lang="en-US" altLang="en-US" b="1" dirty="0"/>
          </a:p>
        </p:txBody>
      </p:sp>
      <p:pic>
        <p:nvPicPr>
          <p:cNvPr id="16" name="صورة 15"/>
          <p:cNvPicPr/>
          <p:nvPr/>
        </p:nvPicPr>
        <p:blipFill>
          <a:blip r:embed="rId5" cstate="print"/>
          <a:stretch>
            <a:fillRect/>
          </a:stretch>
        </p:blipFill>
        <p:spPr>
          <a:xfrm>
            <a:off x="6297613" y="1454150"/>
            <a:ext cx="5534025" cy="2355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6635" name="مستطيل 8"/>
          <p:cNvSpPr>
            <a:spLocks noChangeArrowheads="1"/>
          </p:cNvSpPr>
          <p:nvPr/>
        </p:nvSpPr>
        <p:spPr bwMode="auto">
          <a:xfrm>
            <a:off x="2133600" y="1752600"/>
            <a:ext cx="236718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solidFill>
                  <a:srgbClr val="000000"/>
                </a:solidFill>
                <a:latin typeface="Times New Roman" pitchFamily="18" charset="0"/>
              </a:rPr>
              <a:t>Second  model:</a:t>
            </a:r>
          </a:p>
          <a:p>
            <a:r>
              <a:rPr lang="en-US" altLang="en-US" b="1" dirty="0" smtClean="0">
                <a:solidFill>
                  <a:srgbClr val="000000"/>
                </a:solidFill>
                <a:latin typeface="Times New Roman" pitchFamily="18" charset="0"/>
              </a:rPr>
              <a:t>Average </a:t>
            </a:r>
            <a:r>
              <a:rPr lang="en-US" altLang="en-US" b="1" dirty="0">
                <a:solidFill>
                  <a:srgbClr val="000000"/>
                </a:solidFill>
                <a:latin typeface="Times New Roman" pitchFamily="18" charset="0"/>
              </a:rPr>
              <a:t>Value: 7.75%</a:t>
            </a:r>
          </a:p>
          <a:p>
            <a:endParaRPr lang="en-US" altLang="en-US" b="1" dirty="0">
              <a:solidFill>
                <a:srgbClr val="000000"/>
              </a:solidFill>
              <a:latin typeface="Times New Roman" pitchFamily="18" charset="0"/>
            </a:endParaRPr>
          </a:p>
          <a:p>
            <a:r>
              <a:rPr lang="en-US" altLang="en-US" b="1" dirty="0">
                <a:solidFill>
                  <a:srgbClr val="000000"/>
                </a:solidFill>
                <a:latin typeface="Times New Roman" pitchFamily="18" charset="0"/>
              </a:rPr>
              <a:t> </a:t>
            </a:r>
            <a:endParaRPr lang="en-US" altLang="en-US" b="1" dirty="0"/>
          </a:p>
        </p:txBody>
      </p:sp>
      <p:sp>
        <p:nvSpPr>
          <p:cNvPr id="26636" name="Rectangle 1"/>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sp>
        <p:nvSpPr>
          <p:cNvPr id="26637" name="Rectangle 2"/>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sp>
        <p:nvSpPr>
          <p:cNvPr id="26638" name="Rectangle 3"/>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sp>
        <p:nvSpPr>
          <p:cNvPr id="26639" name="Rectangle 4"/>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sp>
        <p:nvSpPr>
          <p:cNvPr id="26640" name="Rectangle 5"/>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cxnSp>
        <p:nvCxnSpPr>
          <p:cNvPr id="17" name="Straight Arrow Connector 4"/>
          <p:cNvCxnSpPr/>
          <p:nvPr/>
        </p:nvCxnSpPr>
        <p:spPr>
          <a:xfrm>
            <a:off x="4772025" y="2209800"/>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8" name="Straight Arrow Connector 4"/>
          <p:cNvCxnSpPr/>
          <p:nvPr/>
        </p:nvCxnSpPr>
        <p:spPr>
          <a:xfrm>
            <a:off x="6062518" y="5047565"/>
            <a:ext cx="1219200" cy="1588"/>
          </a:xfrm>
          <a:prstGeom prst="straightConnector1">
            <a:avLst/>
          </a:prstGeom>
          <a:ln>
            <a:headEnd type="arrow" w="med" len="med"/>
            <a:tailEnd type="none" w="med" len="med"/>
          </a:ln>
        </p:spPr>
        <p:style>
          <a:lnRef idx="2">
            <a:schemeClr val="dk1"/>
          </a:lnRef>
          <a:fillRef idx="0">
            <a:schemeClr val="dk1"/>
          </a:fillRef>
          <a:effectRef idx="1">
            <a:schemeClr val="dk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 </a:t>
            </a:r>
          </a:p>
        </p:txBody>
      </p:sp>
      <p:sp>
        <p:nvSpPr>
          <p:cNvPr id="2765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7652"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7655" name="مستطيل 1"/>
          <p:cNvSpPr>
            <a:spLocks noChangeArrowheads="1"/>
          </p:cNvSpPr>
          <p:nvPr/>
        </p:nvSpPr>
        <p:spPr bwMode="auto">
          <a:xfrm>
            <a:off x="2133600" y="762000"/>
            <a:ext cx="9140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Thermal comfort ( Phase 1 &amp; 2 )</a:t>
            </a:r>
          </a:p>
        </p:txBody>
      </p:sp>
      <p:sp>
        <p:nvSpPr>
          <p:cNvPr id="27656" name="مستطيل 8"/>
          <p:cNvSpPr>
            <a:spLocks noChangeArrowheads="1"/>
          </p:cNvSpPr>
          <p:nvPr/>
        </p:nvSpPr>
        <p:spPr bwMode="auto">
          <a:xfrm>
            <a:off x="508000" y="1447800"/>
            <a:ext cx="103600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In this project we use (Polystyrene foam low density) . The U-value and the cross section of the external wall as shown here:</a:t>
            </a:r>
          </a:p>
          <a:p>
            <a:endParaRPr lang="en-US" altLang="en-US" b="1">
              <a:solidFill>
                <a:srgbClr val="000000"/>
              </a:solidFill>
              <a:latin typeface="Times New Roman" pitchFamily="18" charset="0"/>
            </a:endParaRPr>
          </a:p>
          <a:p>
            <a:r>
              <a:rPr lang="en-US" altLang="en-US" b="1">
                <a:solidFill>
                  <a:srgbClr val="000000"/>
                </a:solidFill>
                <a:latin typeface="Times New Roman" pitchFamily="18" charset="0"/>
              </a:rPr>
              <a:t> </a:t>
            </a:r>
            <a:endParaRPr lang="en-US" altLang="en-US" b="1"/>
          </a:p>
        </p:txBody>
      </p:sp>
      <p:sp>
        <p:nvSpPr>
          <p:cNvPr id="27657" name="Rectangle 1"/>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sp>
        <p:nvSpPr>
          <p:cNvPr id="27658" name="Rectangle 2"/>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sp>
        <p:nvSpPr>
          <p:cNvPr id="27659" name="Rectangle 3"/>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sp>
        <p:nvSpPr>
          <p:cNvPr id="27660" name="Rectangle 4"/>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sp>
        <p:nvSpPr>
          <p:cNvPr id="27661" name="Rectangle 5"/>
          <p:cNvSpPr>
            <a:spLocks noChangeArrowheads="1"/>
          </p:cNvSpPr>
          <p:nvPr/>
        </p:nvSpPr>
        <p:spPr bwMode="auto">
          <a:xfrm>
            <a:off x="5254625" y="-1588"/>
            <a:ext cx="1679575"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Low"/>
            <a:r>
              <a:rPr lang="en-US" altLang="en-US" sz="1200">
                <a:latin typeface="Times New Roman" pitchFamily="18" charset="0"/>
                <a:ea typeface="Calibri" pitchFamily="34" charset="0"/>
                <a:cs typeface="Times New Roman" pitchFamily="18" charset="0"/>
              </a:rPr>
              <a:t>Value range: 1.2-81.2 %</a:t>
            </a:r>
            <a:endParaRPr lang="en-US" altLang="en-US" sz="800">
              <a:latin typeface="Arial" charset="0"/>
              <a:ea typeface="Calibri" pitchFamily="34" charset="0"/>
            </a:endParaRPr>
          </a:p>
          <a:p>
            <a:pPr algn="justLow" eaLnBrk="0" hangingPunct="0"/>
            <a:r>
              <a:rPr lang="en-US" altLang="en-US" sz="1200">
                <a:latin typeface="Times New Roman" pitchFamily="18" charset="0"/>
                <a:ea typeface="Calibri" pitchFamily="34" charset="0"/>
                <a:cs typeface="Times New Roman" pitchFamily="18" charset="0"/>
              </a:rPr>
              <a:t>Average value: 6.45 %</a:t>
            </a:r>
            <a:endParaRPr lang="en-US" altLang="en-US">
              <a:latin typeface="Arial" charset="0"/>
            </a:endParaRPr>
          </a:p>
        </p:txBody>
      </p:sp>
      <p:pic>
        <p:nvPicPr>
          <p:cNvPr id="17" name="Picture 16"/>
          <p:cNvPicPr/>
          <p:nvPr/>
        </p:nvPicPr>
        <p:blipFill>
          <a:blip r:embed="rId4" cstate="print"/>
          <a:srcRect/>
          <a:stretch>
            <a:fillRect/>
          </a:stretch>
        </p:blipFill>
        <p:spPr bwMode="auto">
          <a:xfrm>
            <a:off x="6907213" y="2514600"/>
            <a:ext cx="4976812"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Picture 17"/>
          <p:cNvPicPr/>
          <p:nvPr/>
        </p:nvPicPr>
        <p:blipFill>
          <a:blip r:embed="rId5" cstate="print"/>
          <a:srcRect/>
          <a:stretch>
            <a:fillRect/>
          </a:stretch>
        </p:blipFill>
        <p:spPr bwMode="auto">
          <a:xfrm>
            <a:off x="508000" y="2514600"/>
            <a:ext cx="5992813"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a:t>
            </a:r>
          </a:p>
        </p:txBody>
      </p:sp>
      <p:sp>
        <p:nvSpPr>
          <p:cNvPr id="2867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8676"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8679"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Cooling &amp; Heating:</a:t>
            </a:r>
          </a:p>
        </p:txBody>
      </p:sp>
      <p:sp>
        <p:nvSpPr>
          <p:cNvPr id="28680" name="مستطيل 2"/>
          <p:cNvSpPr>
            <a:spLocks noChangeArrowheads="1"/>
          </p:cNvSpPr>
          <p:nvPr/>
        </p:nvSpPr>
        <p:spPr bwMode="auto">
          <a:xfrm>
            <a:off x="7656513" y="4759325"/>
            <a:ext cx="43513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solidFill>
                  <a:srgbClr val="000000"/>
                </a:solidFill>
                <a:latin typeface="Times New Roman" pitchFamily="18" charset="0"/>
              </a:rPr>
              <a:t>first model</a:t>
            </a:r>
          </a:p>
          <a:p>
            <a:r>
              <a:rPr lang="en-US" altLang="en-US" b="1" dirty="0">
                <a:solidFill>
                  <a:srgbClr val="000000"/>
                </a:solidFill>
                <a:latin typeface="Times New Roman" pitchFamily="18" charset="0"/>
              </a:rPr>
              <a:t> </a:t>
            </a:r>
          </a:p>
          <a:p>
            <a:r>
              <a:rPr lang="en-US" altLang="en-US" dirty="0" smtClean="0">
                <a:latin typeface="Times New Roman" pitchFamily="18" charset="0"/>
                <a:cs typeface="Times New Roman" pitchFamily="18" charset="0"/>
              </a:rPr>
              <a:t>73.184 KWh/</a:t>
            </a:r>
            <a:r>
              <a:rPr lang="en-US" altLang="en-US" sz="1600" dirty="0" smtClean="0"/>
              <a:t>m</a:t>
            </a:r>
            <a:r>
              <a:rPr lang="en-US" altLang="en-US" sz="1600" baseline="30000" dirty="0" smtClean="0"/>
              <a:t>2</a:t>
            </a:r>
            <a:r>
              <a:rPr lang="en-US" altLang="en-US" dirty="0" smtClean="0">
                <a:latin typeface="Times New Roman" panose="02020603050405020304" pitchFamily="18" charset="0"/>
                <a:cs typeface="Times New Roman" panose="02020603050405020304" pitchFamily="18" charset="0"/>
              </a:rPr>
              <a:t>/year</a:t>
            </a:r>
            <a:endParaRPr lang="en-US" altLang="en-US" dirty="0">
              <a:latin typeface="Times New Roman" panose="02020603050405020304" pitchFamily="18" charset="0"/>
              <a:cs typeface="Times New Roman" panose="02020603050405020304" pitchFamily="18" charset="0"/>
            </a:endParaRPr>
          </a:p>
        </p:txBody>
      </p:sp>
      <p:sp>
        <p:nvSpPr>
          <p:cNvPr id="28681" name="مستطيل 8"/>
          <p:cNvSpPr>
            <a:spLocks noChangeArrowheads="1"/>
          </p:cNvSpPr>
          <p:nvPr/>
        </p:nvSpPr>
        <p:spPr bwMode="auto">
          <a:xfrm>
            <a:off x="2540000" y="1825129"/>
            <a:ext cx="219322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solidFill>
                  <a:srgbClr val="000000"/>
                </a:solidFill>
                <a:latin typeface="Times New Roman" pitchFamily="18" charset="0"/>
              </a:rPr>
              <a:t>Second  model</a:t>
            </a:r>
          </a:p>
          <a:p>
            <a:endParaRPr lang="en-US" altLang="en-US" b="1" dirty="0">
              <a:solidFill>
                <a:srgbClr val="000000"/>
              </a:solidFill>
              <a:latin typeface="Times New Roman" pitchFamily="18" charset="0"/>
            </a:endParaRPr>
          </a:p>
          <a:p>
            <a:r>
              <a:rPr lang="en-US" altLang="en-US" b="1" dirty="0">
                <a:solidFill>
                  <a:srgbClr val="000000"/>
                </a:solidFill>
                <a:latin typeface="Times New Roman" pitchFamily="18" charset="0"/>
                <a:cs typeface="Times New Roman" pitchFamily="18" charset="0"/>
              </a:rPr>
              <a:t> </a:t>
            </a:r>
            <a:r>
              <a:rPr lang="en-US" altLang="en-US" dirty="0" smtClean="0">
                <a:latin typeface="Times New Roman" pitchFamily="18" charset="0"/>
                <a:cs typeface="Times New Roman" pitchFamily="18" charset="0"/>
              </a:rPr>
              <a:t>45.034 KWh/</a:t>
            </a:r>
            <a:r>
              <a:rPr lang="en-US" altLang="en-US" sz="1600" dirty="0" smtClean="0"/>
              <a:t>m</a:t>
            </a:r>
            <a:r>
              <a:rPr lang="en-US" altLang="en-US" sz="1600" baseline="30000" dirty="0" smtClean="0"/>
              <a:t>2</a:t>
            </a:r>
            <a:r>
              <a:rPr lang="en-US" altLang="en-US" dirty="0" smtClean="0">
                <a:latin typeface="Times New Roman" panose="02020603050405020304" pitchFamily="18" charset="0"/>
                <a:cs typeface="Times New Roman" panose="02020603050405020304" pitchFamily="18" charset="0"/>
              </a:rPr>
              <a:t>/year</a:t>
            </a:r>
            <a:endParaRPr lang="en-US" altLang="en-US" dirty="0">
              <a:latin typeface="Times New Roman" panose="02020603050405020304" pitchFamily="18" charset="0"/>
              <a:cs typeface="Times New Roman" panose="02020603050405020304" pitchFamily="18" charset="0"/>
            </a:endParaRPr>
          </a:p>
        </p:txBody>
      </p:sp>
      <p:pic>
        <p:nvPicPr>
          <p:cNvPr id="12" name="صورة 11" descr="C:\Users\HP\AppData\Local\Temp\eco8A56.jpg"/>
          <p:cNvPicPr/>
          <p:nvPr/>
        </p:nvPicPr>
        <p:blipFill>
          <a:blip r:embed="rId4" cstate="print"/>
          <a:srcRect/>
          <a:stretch>
            <a:fillRect/>
          </a:stretch>
        </p:blipFill>
        <p:spPr bwMode="auto">
          <a:xfrm>
            <a:off x="5994400" y="1454150"/>
            <a:ext cx="6013450" cy="2327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صورة 12" descr="C:\Users\HP\AppData\Local\Temp\ecoFFE2.jpg"/>
          <p:cNvPicPr/>
          <p:nvPr/>
        </p:nvPicPr>
        <p:blipFill>
          <a:blip r:embed="rId5" cstate="print"/>
          <a:srcRect/>
          <a:stretch>
            <a:fillRect/>
          </a:stretch>
        </p:blipFill>
        <p:spPr bwMode="auto">
          <a:xfrm>
            <a:off x="406400" y="4038600"/>
            <a:ext cx="5688013" cy="23447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4" name="Straight Arrow Connector 4"/>
          <p:cNvCxnSpPr/>
          <p:nvPr/>
        </p:nvCxnSpPr>
        <p:spPr>
          <a:xfrm>
            <a:off x="4659652" y="2133600"/>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5" name="Straight Arrow Connector 4"/>
          <p:cNvCxnSpPr/>
          <p:nvPr/>
        </p:nvCxnSpPr>
        <p:spPr>
          <a:xfrm>
            <a:off x="6246812" y="5209381"/>
            <a:ext cx="1219200" cy="1588"/>
          </a:xfrm>
          <a:prstGeom prst="straightConnector1">
            <a:avLst/>
          </a:prstGeom>
          <a:ln>
            <a:headEnd type="arrow" w="med" len="med"/>
            <a:tailEnd type="none" w="med" len="med"/>
          </a:ln>
        </p:spPr>
        <p:style>
          <a:lnRef idx="2">
            <a:schemeClr val="dk1"/>
          </a:lnRef>
          <a:fillRef idx="0">
            <a:schemeClr val="dk1"/>
          </a:fillRef>
          <a:effectRef idx="1">
            <a:schemeClr val="dk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a:t>
            </a:r>
          </a:p>
        </p:txBody>
      </p:sp>
      <p:sp>
        <p:nvSpPr>
          <p:cNvPr id="2969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9700"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9703" name="مستطيل 1"/>
          <p:cNvSpPr>
            <a:spLocks noChangeArrowheads="1"/>
          </p:cNvSpPr>
          <p:nvPr/>
        </p:nvSpPr>
        <p:spPr bwMode="auto">
          <a:xfrm>
            <a:off x="2133600" y="762000"/>
            <a:ext cx="9953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Comparison  between two phases</a:t>
            </a:r>
          </a:p>
        </p:txBody>
      </p:sp>
      <p:graphicFrame>
        <p:nvGraphicFramePr>
          <p:cNvPr id="4" name="جدول 3"/>
          <p:cNvGraphicFramePr>
            <a:graphicFrameLocks noGrp="1"/>
          </p:cNvGraphicFramePr>
          <p:nvPr>
            <p:extLst>
              <p:ext uri="{D42A27DB-BD31-4B8C-83A1-F6EECF244321}">
                <p14:modId xmlns:p14="http://schemas.microsoft.com/office/powerpoint/2010/main" val="3772357022"/>
              </p:ext>
            </p:extLst>
          </p:nvPr>
        </p:nvGraphicFramePr>
        <p:xfrm>
          <a:off x="303212" y="1752600"/>
          <a:ext cx="7262993" cy="4559291"/>
        </p:xfrm>
        <a:graphic>
          <a:graphicData uri="http://schemas.openxmlformats.org/drawingml/2006/table">
            <a:tbl>
              <a:tblPr firstRow="1" firstCol="1" bandRow="1">
                <a:tableStyleId>{073A0DAA-6AF3-43AB-8588-CEC1D06C72B9}</a:tableStyleId>
              </a:tblPr>
              <a:tblGrid>
                <a:gridCol w="1238118"/>
                <a:gridCol w="726027"/>
                <a:gridCol w="961019"/>
                <a:gridCol w="961019"/>
                <a:gridCol w="726027"/>
                <a:gridCol w="835374"/>
                <a:gridCol w="835374"/>
                <a:gridCol w="980035"/>
              </a:tblGrid>
              <a:tr h="818517">
                <a:tc>
                  <a:txBody>
                    <a:bodyPr/>
                    <a:lstStyle/>
                    <a:p>
                      <a:pPr marL="0" marR="0" algn="l" rtl="0">
                        <a:lnSpc>
                          <a:spcPct val="150000"/>
                        </a:lnSpc>
                        <a:spcBef>
                          <a:spcPts val="0"/>
                        </a:spcBef>
                        <a:spcAft>
                          <a:spcPts val="0"/>
                        </a:spcAft>
                      </a:pPr>
                      <a:r>
                        <a:rPr lang="en-US" sz="1600" dirty="0">
                          <a:effectLst/>
                        </a:rPr>
                        <a:t> Environmental standards</a:t>
                      </a:r>
                      <a:endParaRPr lang="en-US" sz="1400" dirty="0">
                        <a:effectLst/>
                        <a:latin typeface="Calibri"/>
                        <a:ea typeface="Times New Roman"/>
                        <a:cs typeface="Arial"/>
                      </a:endParaRPr>
                    </a:p>
                  </a:txBody>
                  <a:tcPr marL="91416" marR="91416" marT="0" marB="0"/>
                </a:tc>
                <a:tc gridSpan="3">
                  <a:txBody>
                    <a:bodyPr/>
                    <a:lstStyle/>
                    <a:p>
                      <a:pPr marL="0" marR="0" algn="ctr" rtl="0">
                        <a:lnSpc>
                          <a:spcPct val="150000"/>
                        </a:lnSpc>
                        <a:spcBef>
                          <a:spcPts val="0"/>
                        </a:spcBef>
                        <a:spcAft>
                          <a:spcPts val="0"/>
                        </a:spcAft>
                      </a:pPr>
                      <a:r>
                        <a:rPr lang="en-US" sz="1600" dirty="0">
                          <a:effectLst/>
                        </a:rPr>
                        <a:t>Phase (1)</a:t>
                      </a:r>
                      <a:endParaRPr lang="en-US" sz="1400" dirty="0">
                        <a:effectLst/>
                        <a:latin typeface="Calibri"/>
                        <a:ea typeface="Times New Roman"/>
                        <a:cs typeface="Arial"/>
                      </a:endParaRPr>
                    </a:p>
                  </a:txBody>
                  <a:tcPr marL="91416" marR="91416" marT="0" marB="0"/>
                </a:tc>
                <a:tc hMerge="1">
                  <a:txBody>
                    <a:bodyPr/>
                    <a:lstStyle/>
                    <a:p>
                      <a:endParaRPr lang="en-US"/>
                    </a:p>
                  </a:txBody>
                  <a:tcPr/>
                </a:tc>
                <a:tc hMerge="1">
                  <a:txBody>
                    <a:bodyPr/>
                    <a:lstStyle/>
                    <a:p>
                      <a:endParaRPr lang="en-US"/>
                    </a:p>
                  </a:txBody>
                  <a:tcPr/>
                </a:tc>
                <a:tc gridSpan="3">
                  <a:txBody>
                    <a:bodyPr/>
                    <a:lstStyle/>
                    <a:p>
                      <a:pPr marL="0" marR="0" algn="ctr" rtl="0">
                        <a:lnSpc>
                          <a:spcPct val="150000"/>
                        </a:lnSpc>
                        <a:spcBef>
                          <a:spcPts val="0"/>
                        </a:spcBef>
                        <a:spcAft>
                          <a:spcPts val="0"/>
                        </a:spcAft>
                      </a:pPr>
                      <a:r>
                        <a:rPr lang="en-US" sz="1600" dirty="0">
                          <a:effectLst/>
                        </a:rPr>
                        <a:t>Phase(2)</a:t>
                      </a:r>
                      <a:endParaRPr lang="en-US" sz="1400" dirty="0">
                        <a:effectLst/>
                        <a:latin typeface="Calibri"/>
                        <a:ea typeface="Times New Roman"/>
                        <a:cs typeface="Arial"/>
                      </a:endParaRPr>
                    </a:p>
                  </a:txBody>
                  <a:tcPr marL="91416" marR="91416" marT="0" marB="0"/>
                </a:tc>
                <a:tc hMerge="1">
                  <a:txBody>
                    <a:bodyPr/>
                    <a:lstStyle/>
                    <a:p>
                      <a:endParaRPr lang="en-US"/>
                    </a:p>
                  </a:txBody>
                  <a:tcPr/>
                </a:tc>
                <a:tc hMerge="1">
                  <a:txBody>
                    <a:bodyPr/>
                    <a:lstStyle/>
                    <a:p>
                      <a:endParaRPr lang="en-US"/>
                    </a:p>
                  </a:txBody>
                  <a:tcPr/>
                </a:tc>
                <a:tc>
                  <a:txBody>
                    <a:bodyPr/>
                    <a:lstStyle/>
                    <a:p>
                      <a:pPr marL="0" marR="0" algn="ctr" rtl="0">
                        <a:lnSpc>
                          <a:spcPct val="150000"/>
                        </a:lnSpc>
                        <a:spcBef>
                          <a:spcPts val="0"/>
                        </a:spcBef>
                        <a:spcAft>
                          <a:spcPts val="0"/>
                        </a:spcAft>
                      </a:pPr>
                      <a:r>
                        <a:rPr lang="en-US" sz="1600" dirty="0">
                          <a:effectLst/>
                        </a:rPr>
                        <a:t>Best phase</a:t>
                      </a:r>
                      <a:endParaRPr lang="en-US" sz="1400" dirty="0">
                        <a:effectLst/>
                        <a:latin typeface="Calibri"/>
                        <a:ea typeface="Times New Roman"/>
                        <a:cs typeface="Arial"/>
                      </a:endParaRPr>
                    </a:p>
                  </a:txBody>
                  <a:tcPr marL="91416" marR="91416" marT="0" marB="0"/>
                </a:tc>
              </a:tr>
              <a:tr h="1383688">
                <a:tc rowSpan="2">
                  <a:txBody>
                    <a:bodyPr/>
                    <a:lstStyle/>
                    <a:p>
                      <a:pPr marL="0" marR="0" algn="ctr" rtl="0">
                        <a:lnSpc>
                          <a:spcPct val="150000"/>
                        </a:lnSpc>
                        <a:spcBef>
                          <a:spcPts val="0"/>
                        </a:spcBef>
                        <a:spcAft>
                          <a:spcPts val="0"/>
                        </a:spcAft>
                      </a:pPr>
                      <a:r>
                        <a:rPr lang="en-US" sz="1600">
                          <a:effectLst/>
                        </a:rPr>
                        <a:t>Thermal comfort</a:t>
                      </a:r>
                      <a:endParaRPr lang="en-US" sz="1400">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a:effectLst/>
                        </a:rPr>
                        <a:t>Well sealed</a:t>
                      </a:r>
                      <a:endParaRPr lang="en-US" sz="1600" b="1">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dirty="0">
                          <a:effectLst/>
                        </a:rPr>
                        <a:t>Average</a:t>
                      </a:r>
                      <a:endParaRPr lang="en-US" sz="1600" b="1" dirty="0">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dirty="0">
                          <a:effectLst/>
                        </a:rPr>
                        <a:t>Cross ventilated (still air)</a:t>
                      </a:r>
                      <a:endParaRPr lang="en-US" sz="1600" b="1" dirty="0">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dirty="0">
                          <a:effectLst/>
                        </a:rPr>
                        <a:t>Well sealed</a:t>
                      </a:r>
                      <a:endParaRPr lang="en-US" sz="1600" b="1" dirty="0">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dirty="0">
                          <a:effectLst/>
                        </a:rPr>
                        <a:t>Average</a:t>
                      </a:r>
                      <a:endParaRPr lang="en-US" sz="1600" b="1" dirty="0">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dirty="0">
                          <a:effectLst/>
                        </a:rPr>
                        <a:t>Cross ventilated (still air)</a:t>
                      </a:r>
                      <a:endParaRPr lang="en-US" sz="1600" b="1" dirty="0">
                        <a:effectLst/>
                        <a:latin typeface="Calibri"/>
                        <a:ea typeface="Times New Roman"/>
                        <a:cs typeface="Arial"/>
                      </a:endParaRPr>
                    </a:p>
                  </a:txBody>
                  <a:tcPr marL="91416" marR="91416" marT="0" marB="0"/>
                </a:tc>
                <a:tc rowSpan="2">
                  <a:txBody>
                    <a:bodyPr/>
                    <a:lstStyle/>
                    <a:p>
                      <a:pPr marL="0" marR="0" algn="ctr" rtl="0">
                        <a:lnSpc>
                          <a:spcPct val="150000"/>
                        </a:lnSpc>
                        <a:spcBef>
                          <a:spcPts val="0"/>
                        </a:spcBef>
                        <a:spcAft>
                          <a:spcPts val="0"/>
                        </a:spcAft>
                      </a:pPr>
                      <a:r>
                        <a:rPr lang="en-US" sz="1600" dirty="0">
                          <a:effectLst/>
                        </a:rPr>
                        <a:t>Phase(2)</a:t>
                      </a:r>
                      <a:endParaRPr lang="en-US" sz="1400" b="1" dirty="0">
                        <a:effectLst/>
                        <a:latin typeface="Calibri"/>
                        <a:ea typeface="Times New Roman"/>
                        <a:cs typeface="Arial"/>
                      </a:endParaRPr>
                    </a:p>
                  </a:txBody>
                  <a:tcPr marL="91416" marR="91416" marT="0" marB="0"/>
                </a:tc>
              </a:tr>
              <a:tr h="253346">
                <a:tc vMerge="1">
                  <a:txBody>
                    <a:bodyPr/>
                    <a:lstStyle/>
                    <a:p>
                      <a:endParaRPr lang="en-US"/>
                    </a:p>
                  </a:txBody>
                  <a:tcPr/>
                </a:tc>
                <a:tc>
                  <a:txBody>
                    <a:bodyPr/>
                    <a:lstStyle/>
                    <a:p>
                      <a:pPr marL="0" marR="0" algn="ctr" rtl="0">
                        <a:lnSpc>
                          <a:spcPct val="150000"/>
                        </a:lnSpc>
                        <a:spcBef>
                          <a:spcPts val="0"/>
                        </a:spcBef>
                        <a:spcAft>
                          <a:spcPts val="0"/>
                        </a:spcAft>
                      </a:pPr>
                      <a:r>
                        <a:rPr lang="en-US" sz="1600">
                          <a:effectLst/>
                        </a:rPr>
                        <a:t>25.4</a:t>
                      </a:r>
                      <a:endParaRPr lang="en-US" sz="1600" b="1">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a:effectLst/>
                        </a:rPr>
                        <a:t>27.9</a:t>
                      </a:r>
                      <a:endParaRPr lang="en-US" sz="1600" b="1">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a:effectLst/>
                        </a:rPr>
                        <a:t>12</a:t>
                      </a:r>
                      <a:endParaRPr lang="en-US" sz="1600" b="1">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a:effectLst/>
                        </a:rPr>
                        <a:t>30.5</a:t>
                      </a:r>
                      <a:endParaRPr lang="en-US" sz="1600" b="1">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a:effectLst/>
                        </a:rPr>
                        <a:t>29.2</a:t>
                      </a:r>
                      <a:endParaRPr lang="en-US" sz="1600" b="1">
                        <a:effectLst/>
                        <a:latin typeface="Calibri"/>
                        <a:ea typeface="Times New Roman"/>
                        <a:cs typeface="Arial"/>
                      </a:endParaRPr>
                    </a:p>
                  </a:txBody>
                  <a:tcPr marL="91416" marR="91416" marT="0" marB="0"/>
                </a:tc>
                <a:tc>
                  <a:txBody>
                    <a:bodyPr/>
                    <a:lstStyle/>
                    <a:p>
                      <a:pPr marL="0" marR="0" algn="ctr" rtl="0">
                        <a:lnSpc>
                          <a:spcPct val="150000"/>
                        </a:lnSpc>
                        <a:spcBef>
                          <a:spcPts val="0"/>
                        </a:spcBef>
                        <a:spcAft>
                          <a:spcPts val="0"/>
                        </a:spcAft>
                      </a:pPr>
                      <a:r>
                        <a:rPr lang="en-US" sz="1600" dirty="0">
                          <a:effectLst/>
                        </a:rPr>
                        <a:t>12.6</a:t>
                      </a:r>
                      <a:endParaRPr lang="en-US" sz="1600" b="1" dirty="0">
                        <a:effectLst/>
                        <a:latin typeface="Calibri"/>
                        <a:ea typeface="Times New Roman"/>
                        <a:cs typeface="Arial"/>
                      </a:endParaRPr>
                    </a:p>
                  </a:txBody>
                  <a:tcPr marL="91416" marR="91416" marT="0" marB="0"/>
                </a:tc>
                <a:tc vMerge="1">
                  <a:txBody>
                    <a:bodyPr/>
                    <a:lstStyle/>
                    <a:p>
                      <a:endParaRPr lang="en-US"/>
                    </a:p>
                  </a:txBody>
                  <a:tcPr/>
                </a:tc>
              </a:tr>
              <a:tr h="818517">
                <a:tc>
                  <a:txBody>
                    <a:bodyPr/>
                    <a:lstStyle/>
                    <a:p>
                      <a:pPr marL="0" marR="0" algn="ctr" rtl="0">
                        <a:lnSpc>
                          <a:spcPct val="150000"/>
                        </a:lnSpc>
                        <a:spcBef>
                          <a:spcPts val="0"/>
                        </a:spcBef>
                        <a:spcAft>
                          <a:spcPts val="0"/>
                        </a:spcAft>
                      </a:pPr>
                      <a:r>
                        <a:rPr lang="en-US" sz="1600" dirty="0">
                          <a:effectLst/>
                        </a:rPr>
                        <a:t>Heating&amp; cooling(/m</a:t>
                      </a:r>
                      <a:r>
                        <a:rPr lang="en-US" sz="1600" baseline="30000" dirty="0">
                          <a:effectLst/>
                        </a:rPr>
                        <a:t>2</a:t>
                      </a:r>
                      <a:r>
                        <a:rPr lang="en-US" sz="1600" dirty="0">
                          <a:effectLst/>
                        </a:rPr>
                        <a:t>)</a:t>
                      </a:r>
                      <a:endParaRPr lang="en-US" sz="1400" dirty="0">
                        <a:effectLst/>
                        <a:latin typeface="Calibri"/>
                        <a:ea typeface="Times New Roman"/>
                        <a:cs typeface="Arial"/>
                      </a:endParaRPr>
                    </a:p>
                  </a:txBody>
                  <a:tcPr marL="91416" marR="91416" marT="0" marB="0"/>
                </a:tc>
                <a:tc gridSpan="3">
                  <a:txBody>
                    <a:bodyPr/>
                    <a:lstStyle/>
                    <a:p>
                      <a:pPr marL="0" marR="0" algn="ctr" rtl="0">
                        <a:lnSpc>
                          <a:spcPct val="150000"/>
                        </a:lnSpc>
                        <a:spcBef>
                          <a:spcPts val="0"/>
                        </a:spcBef>
                        <a:spcAft>
                          <a:spcPts val="0"/>
                        </a:spcAft>
                      </a:pPr>
                      <a:r>
                        <a:rPr lang="en-US" sz="1600" dirty="0" smtClean="0">
                          <a:effectLst/>
                        </a:rPr>
                        <a:t>73.184 KWh</a:t>
                      </a:r>
                      <a:endParaRPr lang="en-US" sz="1400" b="1" dirty="0">
                        <a:effectLst/>
                        <a:latin typeface="Calibri"/>
                        <a:ea typeface="Times New Roman"/>
                        <a:cs typeface="Arial"/>
                      </a:endParaRPr>
                    </a:p>
                  </a:txBody>
                  <a:tcPr marL="91416" marR="91416" marT="0" marB="0"/>
                </a:tc>
                <a:tc hMerge="1">
                  <a:txBody>
                    <a:bodyPr/>
                    <a:lstStyle/>
                    <a:p>
                      <a:endParaRPr lang="en-US"/>
                    </a:p>
                  </a:txBody>
                  <a:tcPr/>
                </a:tc>
                <a:tc hMerge="1">
                  <a:txBody>
                    <a:bodyPr/>
                    <a:lstStyle/>
                    <a:p>
                      <a:endParaRPr lang="en-US"/>
                    </a:p>
                  </a:txBody>
                  <a:tcPr/>
                </a:tc>
                <a:tc gridSpan="3">
                  <a:txBody>
                    <a:bodyPr/>
                    <a:lstStyle/>
                    <a:p>
                      <a:pPr marL="0" marR="0" algn="ctr" rtl="0">
                        <a:lnSpc>
                          <a:spcPct val="150000"/>
                        </a:lnSpc>
                        <a:spcBef>
                          <a:spcPts val="0"/>
                        </a:spcBef>
                        <a:spcAft>
                          <a:spcPts val="0"/>
                        </a:spcAft>
                      </a:pPr>
                      <a:r>
                        <a:rPr lang="en-US" sz="1600" dirty="0" smtClean="0">
                          <a:effectLst/>
                        </a:rPr>
                        <a:t>45.034 KWh</a:t>
                      </a:r>
                      <a:endParaRPr lang="en-US" sz="1400" b="1" dirty="0">
                        <a:effectLst/>
                        <a:latin typeface="Calibri"/>
                        <a:ea typeface="Times New Roman"/>
                        <a:cs typeface="Arial"/>
                      </a:endParaRPr>
                    </a:p>
                  </a:txBody>
                  <a:tcPr marL="91416" marR="91416" marT="0" marB="0"/>
                </a:tc>
                <a:tc hMerge="1">
                  <a:txBody>
                    <a:bodyPr/>
                    <a:lstStyle/>
                    <a:p>
                      <a:endParaRPr lang="en-US"/>
                    </a:p>
                  </a:txBody>
                  <a:tcPr/>
                </a:tc>
                <a:tc hMerge="1">
                  <a:txBody>
                    <a:bodyPr/>
                    <a:lstStyle/>
                    <a:p>
                      <a:endParaRPr lang="en-US"/>
                    </a:p>
                  </a:txBody>
                  <a:tcPr/>
                </a:tc>
                <a:tc>
                  <a:txBody>
                    <a:bodyPr/>
                    <a:lstStyle/>
                    <a:p>
                      <a:pPr marL="0" marR="0" algn="ctr" rtl="0">
                        <a:lnSpc>
                          <a:spcPct val="150000"/>
                        </a:lnSpc>
                        <a:spcBef>
                          <a:spcPts val="0"/>
                        </a:spcBef>
                        <a:spcAft>
                          <a:spcPts val="0"/>
                        </a:spcAft>
                      </a:pPr>
                      <a:r>
                        <a:rPr lang="en-US" sz="1600" dirty="0">
                          <a:effectLst/>
                        </a:rPr>
                        <a:t>Phase(2)</a:t>
                      </a:r>
                      <a:endParaRPr lang="en-US" sz="1400" b="1" dirty="0">
                        <a:effectLst/>
                        <a:latin typeface="Calibri"/>
                        <a:ea typeface="Times New Roman"/>
                        <a:cs typeface="Arial"/>
                      </a:endParaRPr>
                    </a:p>
                  </a:txBody>
                  <a:tcPr marL="91416" marR="91416" marT="0" marB="0"/>
                </a:tc>
              </a:tr>
              <a:tr h="535931">
                <a:tc>
                  <a:txBody>
                    <a:bodyPr/>
                    <a:lstStyle/>
                    <a:p>
                      <a:pPr marL="0" marR="0" algn="ctr" rtl="0">
                        <a:lnSpc>
                          <a:spcPct val="150000"/>
                        </a:lnSpc>
                        <a:spcBef>
                          <a:spcPts val="0"/>
                        </a:spcBef>
                        <a:spcAft>
                          <a:spcPts val="0"/>
                        </a:spcAft>
                      </a:pPr>
                      <a:r>
                        <a:rPr lang="en-US" sz="1600" dirty="0">
                          <a:effectLst/>
                        </a:rPr>
                        <a:t>Lighting(%)</a:t>
                      </a:r>
                      <a:endParaRPr lang="en-US" sz="1400" dirty="0">
                        <a:effectLst/>
                        <a:latin typeface="Calibri"/>
                        <a:ea typeface="Times New Roman"/>
                        <a:cs typeface="Arial"/>
                      </a:endParaRPr>
                    </a:p>
                  </a:txBody>
                  <a:tcPr marL="91416" marR="91416" marT="0" marB="0"/>
                </a:tc>
                <a:tc gridSpan="3">
                  <a:txBody>
                    <a:bodyPr/>
                    <a:lstStyle/>
                    <a:p>
                      <a:pPr marL="0" marR="0" algn="ctr" rtl="0">
                        <a:lnSpc>
                          <a:spcPct val="150000"/>
                        </a:lnSpc>
                        <a:spcBef>
                          <a:spcPts val="0"/>
                        </a:spcBef>
                        <a:spcAft>
                          <a:spcPts val="0"/>
                        </a:spcAft>
                      </a:pPr>
                      <a:r>
                        <a:rPr lang="en-US" sz="1600">
                          <a:effectLst/>
                        </a:rPr>
                        <a:t>6.45</a:t>
                      </a:r>
                      <a:endParaRPr lang="en-US" sz="1400" b="1">
                        <a:effectLst/>
                        <a:latin typeface="Calibri"/>
                        <a:ea typeface="Times New Roman"/>
                        <a:cs typeface="Arial"/>
                      </a:endParaRPr>
                    </a:p>
                  </a:txBody>
                  <a:tcPr marL="91416" marR="91416" marT="0" marB="0"/>
                </a:tc>
                <a:tc hMerge="1">
                  <a:txBody>
                    <a:bodyPr/>
                    <a:lstStyle/>
                    <a:p>
                      <a:endParaRPr lang="en-US"/>
                    </a:p>
                  </a:txBody>
                  <a:tcPr/>
                </a:tc>
                <a:tc hMerge="1">
                  <a:txBody>
                    <a:bodyPr/>
                    <a:lstStyle/>
                    <a:p>
                      <a:endParaRPr lang="en-US"/>
                    </a:p>
                  </a:txBody>
                  <a:tcPr/>
                </a:tc>
                <a:tc gridSpan="3">
                  <a:txBody>
                    <a:bodyPr/>
                    <a:lstStyle/>
                    <a:p>
                      <a:pPr marL="0" marR="0" algn="ctr" rtl="0">
                        <a:lnSpc>
                          <a:spcPct val="150000"/>
                        </a:lnSpc>
                        <a:spcBef>
                          <a:spcPts val="0"/>
                        </a:spcBef>
                        <a:spcAft>
                          <a:spcPts val="0"/>
                        </a:spcAft>
                      </a:pPr>
                      <a:r>
                        <a:rPr lang="en-US" sz="1600" dirty="0">
                          <a:effectLst/>
                        </a:rPr>
                        <a:t>7.75</a:t>
                      </a:r>
                      <a:endParaRPr lang="en-US" sz="1400" b="1" dirty="0">
                        <a:effectLst/>
                        <a:latin typeface="Calibri"/>
                        <a:ea typeface="Times New Roman"/>
                        <a:cs typeface="Arial"/>
                      </a:endParaRPr>
                    </a:p>
                  </a:txBody>
                  <a:tcPr marL="91416" marR="91416" marT="0" marB="0"/>
                </a:tc>
                <a:tc hMerge="1">
                  <a:txBody>
                    <a:bodyPr/>
                    <a:lstStyle/>
                    <a:p>
                      <a:endParaRPr lang="en-US"/>
                    </a:p>
                  </a:txBody>
                  <a:tcPr/>
                </a:tc>
                <a:tc hMerge="1">
                  <a:txBody>
                    <a:bodyPr/>
                    <a:lstStyle/>
                    <a:p>
                      <a:endParaRPr lang="en-US"/>
                    </a:p>
                  </a:txBody>
                  <a:tcPr/>
                </a:tc>
                <a:tc>
                  <a:txBody>
                    <a:bodyPr/>
                    <a:lstStyle/>
                    <a:p>
                      <a:pPr marL="0" marR="0" algn="ctr" rtl="0">
                        <a:lnSpc>
                          <a:spcPct val="150000"/>
                        </a:lnSpc>
                        <a:spcBef>
                          <a:spcPts val="0"/>
                        </a:spcBef>
                        <a:spcAft>
                          <a:spcPts val="0"/>
                        </a:spcAft>
                      </a:pPr>
                      <a:r>
                        <a:rPr lang="en-US" sz="1600" dirty="0">
                          <a:effectLst/>
                        </a:rPr>
                        <a:t>Phase(2)</a:t>
                      </a:r>
                      <a:endParaRPr lang="en-US" sz="1400" b="1" dirty="0">
                        <a:effectLst/>
                        <a:latin typeface="Calibri"/>
                        <a:ea typeface="Times New Roman"/>
                        <a:cs typeface="Arial"/>
                      </a:endParaRPr>
                    </a:p>
                  </a:txBody>
                  <a:tcPr marL="91416" marR="91416" marT="0" marB="0"/>
                </a:tc>
              </a:tr>
            </a:tbl>
          </a:graphicData>
        </a:graphic>
      </p:graphicFrame>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7012" y="2057400"/>
            <a:ext cx="4036363" cy="439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a:t>
            </a:r>
          </a:p>
        </p:txBody>
      </p:sp>
      <p:sp>
        <p:nvSpPr>
          <p:cNvPr id="2867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8676"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8679"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dirty="0">
                <a:solidFill>
                  <a:schemeClr val="bg1"/>
                </a:solidFill>
                <a:latin typeface="Elephant" pitchFamily="18" charset="0"/>
              </a:rPr>
              <a:t>Green Building Evaluation:</a:t>
            </a:r>
          </a:p>
        </p:txBody>
      </p:sp>
      <p:sp>
        <p:nvSpPr>
          <p:cNvPr id="28680" name="مستطيل 2"/>
          <p:cNvSpPr>
            <a:spLocks noChangeArrowheads="1"/>
          </p:cNvSpPr>
          <p:nvPr/>
        </p:nvSpPr>
        <p:spPr bwMode="auto">
          <a:xfrm>
            <a:off x="7656513" y="4759325"/>
            <a:ext cx="43513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smtClean="0">
                <a:solidFill>
                  <a:srgbClr val="000000"/>
                </a:solidFill>
                <a:latin typeface="Times New Roman" pitchFamily="18" charset="0"/>
              </a:rPr>
              <a:t> </a:t>
            </a:r>
            <a:endParaRPr lang="en-US" altLang="en-US" b="1" dirty="0">
              <a:solidFill>
                <a:srgbClr val="000000"/>
              </a:solidFill>
              <a:latin typeface="Times New Roman" pitchFamily="18" charset="0"/>
            </a:endParaRPr>
          </a:p>
        </p:txBody>
      </p:sp>
      <p:sp>
        <p:nvSpPr>
          <p:cNvPr id="9" name="Rectangle 8"/>
          <p:cNvSpPr/>
          <p:nvPr/>
        </p:nvSpPr>
        <p:spPr>
          <a:xfrm>
            <a:off x="760412" y="2438400"/>
            <a:ext cx="8534400" cy="1477328"/>
          </a:xfrm>
          <a:prstGeom prst="rect">
            <a:avLst/>
          </a:prstGeom>
        </p:spPr>
        <p:txBody>
          <a:bodyPr wrap="square">
            <a:spAutoFit/>
          </a:bodyPr>
          <a:lstStyle/>
          <a:p>
            <a:r>
              <a:rPr lang="en-US" altLang="en-US" b="1" dirty="0" smtClean="0">
                <a:latin typeface="Times New Roman" pitchFamily="18" charset="0"/>
                <a:ea typeface="Times New Roman" pitchFamily="18" charset="0"/>
              </a:rPr>
              <a:t>In our evaluation of green aspects for this building,,, we depended on the New Palestinian  Code for Green Buildings taking into consideration that the evaluation was focused on the design stage for every step. But the points for either construction &amp; operation stage were put Automatically &amp; we hope that this points will be achieved in the nearly future.</a:t>
            </a:r>
            <a:endParaRPr lang="en-US" altLang="en-US" b="1" dirty="0"/>
          </a:p>
        </p:txBody>
      </p:sp>
      <p:sp>
        <p:nvSpPr>
          <p:cNvPr id="10" name="مستطيل 10"/>
          <p:cNvSpPr/>
          <p:nvPr/>
        </p:nvSpPr>
        <p:spPr>
          <a:xfrm>
            <a:off x="760412" y="1524000"/>
            <a:ext cx="1219200"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wrap="square">
            <a:spAutoFit/>
          </a:bodyPr>
          <a:lstStyle/>
          <a:p>
            <a:pPr algn="ctr" defTabSz="457200" fontAlgn="auto">
              <a:spcBef>
                <a:spcPts val="0"/>
              </a:spcBef>
              <a:spcAft>
                <a:spcPts val="0"/>
              </a:spcAft>
              <a:defRPr/>
            </a:pPr>
            <a:r>
              <a:rPr lang="en-US" sz="2800" b="1" dirty="0" smtClean="0">
                <a:latin typeface="Times New Roman" panose="02020603050405020304" pitchFamily="18" charset="0"/>
                <a:cs typeface="Times New Roman" panose="02020603050405020304" pitchFamily="18" charset="0"/>
              </a:rPr>
              <a:t>Hint:</a:t>
            </a:r>
            <a:endParaRPr lang="en-US" sz="2800" b="1" dirty="0">
              <a:latin typeface="Times New Roman" panose="02020603050405020304" pitchFamily="18" charset="0"/>
              <a:cs typeface="Times New Roman" panose="02020603050405020304" pitchFamily="18" charset="0"/>
            </a:endParaRPr>
          </a:p>
        </p:txBody>
      </p:sp>
      <p:pic>
        <p:nvPicPr>
          <p:cNvPr id="9219" name="Picture 3" descr="C:\Users\HP\Desktop\1553078_10201229764251725_1989909369_o.jp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333206" y="3733799"/>
            <a:ext cx="6373019" cy="23980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p:pull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a:t>
            </a:r>
          </a:p>
        </p:txBody>
      </p:sp>
      <p:sp>
        <p:nvSpPr>
          <p:cNvPr id="3174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1748"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31751" name="مستطيل 1"/>
          <p:cNvSpPr>
            <a:spLocks noChangeArrowheads="1"/>
          </p:cNvSpPr>
          <p:nvPr/>
        </p:nvSpPr>
        <p:spPr bwMode="auto">
          <a:xfrm>
            <a:off x="2133600" y="762000"/>
            <a:ext cx="9953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dirty="0">
                <a:solidFill>
                  <a:schemeClr val="bg1"/>
                </a:solidFill>
                <a:latin typeface="Elephant" pitchFamily="18" charset="0"/>
              </a:rPr>
              <a:t>Green Building Evaluation:</a:t>
            </a:r>
          </a:p>
        </p:txBody>
      </p:sp>
      <p:sp>
        <p:nvSpPr>
          <p:cNvPr id="31752" name="مستطيل 2"/>
          <p:cNvSpPr>
            <a:spLocks noChangeArrowheads="1"/>
          </p:cNvSpPr>
          <p:nvPr/>
        </p:nvSpPr>
        <p:spPr bwMode="auto">
          <a:xfrm>
            <a:off x="684212" y="1295400"/>
            <a:ext cx="10599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latin typeface="Times New Roman" pitchFamily="18" charset="0"/>
                <a:ea typeface="Times New Roman" pitchFamily="18" charset="0"/>
              </a:rPr>
              <a:t>The evaluation of green aspects was taken for the phase(1) as shown in the tables below :</a:t>
            </a:r>
            <a:endParaRPr lang="en-US" altLang="en-US" b="1" dirty="0"/>
          </a:p>
        </p:txBody>
      </p:sp>
      <p:sp>
        <p:nvSpPr>
          <p:cNvPr id="31753" name="مستطيل 3"/>
          <p:cNvSpPr>
            <a:spLocks noChangeArrowheads="1"/>
          </p:cNvSpPr>
          <p:nvPr/>
        </p:nvSpPr>
        <p:spPr bwMode="auto">
          <a:xfrm>
            <a:off x="684212" y="1676400"/>
            <a:ext cx="60944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latin typeface="Times New Roman" pitchFamily="18" charset="0"/>
                <a:ea typeface="Calibri" pitchFamily="34" charset="0"/>
                <a:cs typeface="Calibri" pitchFamily="34" charset="0"/>
              </a:rPr>
              <a:t>1) Site Sustainability</a:t>
            </a:r>
            <a:endParaRPr lang="en-US" altLang="en-US" b="1" dirty="0"/>
          </a:p>
        </p:txBody>
      </p:sp>
      <p:sp>
        <p:nvSpPr>
          <p:cNvPr id="31754" name="مستطيل 4"/>
          <p:cNvSpPr>
            <a:spLocks noChangeArrowheads="1"/>
          </p:cNvSpPr>
          <p:nvPr/>
        </p:nvSpPr>
        <p:spPr bwMode="auto">
          <a:xfrm>
            <a:off x="7542212" y="1524000"/>
            <a:ext cx="327342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rtl="1">
              <a:lnSpc>
                <a:spcPct val="150000"/>
              </a:lnSpc>
            </a:pPr>
            <a:r>
              <a:rPr lang="en-US" altLang="en-US" b="1" dirty="0">
                <a:latin typeface="Times New Roman" pitchFamily="18" charset="0"/>
                <a:cs typeface="Times New Roman" pitchFamily="18" charset="0"/>
              </a:rPr>
              <a:t>2) Indoor Environment Quality</a:t>
            </a:r>
            <a:endParaRPr lang="en-US" altLang="en-US" sz="1600" b="1" dirty="0">
              <a:latin typeface="Times New Roman" pitchFamily="18" charset="0"/>
              <a:cs typeface="Times New Roman" pitchFamily="18" charset="0"/>
            </a:endParaRPr>
          </a:p>
        </p:txBody>
      </p:sp>
      <p:graphicFrame>
        <p:nvGraphicFramePr>
          <p:cNvPr id="15" name="جدول 6"/>
          <p:cNvGraphicFramePr>
            <a:graphicFrameLocks noGrp="1"/>
          </p:cNvGraphicFramePr>
          <p:nvPr>
            <p:extLst>
              <p:ext uri="{D42A27DB-BD31-4B8C-83A1-F6EECF244321}">
                <p14:modId xmlns:p14="http://schemas.microsoft.com/office/powerpoint/2010/main" val="532856465"/>
              </p:ext>
            </p:extLst>
          </p:nvPr>
        </p:nvGraphicFramePr>
        <p:xfrm>
          <a:off x="227012" y="2028249"/>
          <a:ext cx="5576594" cy="4480560"/>
        </p:xfrm>
        <a:graphic>
          <a:graphicData uri="http://schemas.openxmlformats.org/drawingml/2006/table">
            <a:tbl>
              <a:tblPr firstRow="1" firstCol="1" bandRow="1">
                <a:tableStyleId>{5202B0CA-FC54-4496-8BCA-5EF66A818D29}</a:tableStyleId>
              </a:tblPr>
              <a:tblGrid>
                <a:gridCol w="2903790"/>
                <a:gridCol w="757505"/>
                <a:gridCol w="711356"/>
                <a:gridCol w="1203943"/>
              </a:tblGrid>
              <a:tr h="620486">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Items</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earned </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l" rtl="1">
                        <a:lnSpc>
                          <a:spcPct val="150000"/>
                        </a:lnSpc>
                        <a:spcAft>
                          <a:spcPts val="0"/>
                        </a:spcAft>
                      </a:pPr>
                      <a:r>
                        <a:rPr lang="en-US" sz="1400" b="1">
                          <a:effectLst/>
                          <a:latin typeface="Times New Roman" panose="02020603050405020304" pitchFamily="18" charset="0"/>
                          <a:cs typeface="Times New Roman" panose="02020603050405020304" pitchFamily="18" charset="0"/>
                        </a:rPr>
                        <a:t>point</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just"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Achieved points</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Site Sustainability</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No</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indent="457200" algn="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 </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620486">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Construction activity pollution prevention</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a:spcAft>
                          <a:spcPts val="0"/>
                        </a:spcAft>
                      </a:pPr>
                      <a:r>
                        <a:rPr lang="en-US" sz="1400" b="1">
                          <a:effectLst/>
                          <a:latin typeface="Times New Roman" panose="02020603050405020304" pitchFamily="18" charset="0"/>
                          <a:cs typeface="Times New Roman" panose="02020603050405020304" pitchFamily="18" charset="0"/>
                        </a:rPr>
                        <a:t>required</a:t>
                      </a:r>
                    </a:p>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Site selection</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Building Accessibility</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Site development</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smtClean="0">
                          <a:effectLst/>
                          <a:latin typeface="Times New Roman" panose="02020603050405020304" pitchFamily="18" charset="0"/>
                          <a:cs typeface="Times New Roman" panose="02020603050405020304" pitchFamily="18" charset="0"/>
                        </a:rPr>
                        <a:t>Outdoor thermal comfort</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Yes</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 </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2</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smtClean="0">
                          <a:effectLst/>
                          <a:latin typeface="Times New Roman" panose="02020603050405020304" pitchFamily="18" charset="0"/>
                          <a:cs typeface="Times New Roman" panose="02020603050405020304" pitchFamily="18" charset="0"/>
                        </a:rPr>
                        <a:t>Urban heat Island</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Yes</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smtClean="0">
                          <a:effectLst/>
                          <a:latin typeface="Times New Roman" panose="02020603050405020304" pitchFamily="18" charset="0"/>
                          <a:cs typeface="Times New Roman" panose="02020603050405020304" pitchFamily="18" charset="0"/>
                        </a:rPr>
                        <a:t>Alternative transportation</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Yes</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 </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smtClean="0">
                          <a:effectLst/>
                          <a:latin typeface="Times New Roman" panose="02020603050405020304" pitchFamily="18" charset="0"/>
                          <a:cs typeface="Times New Roman" panose="02020603050405020304" pitchFamily="18" charset="0"/>
                        </a:rPr>
                        <a:t>Storm water design</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 </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4</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smtClean="0">
                          <a:effectLst/>
                          <a:latin typeface="Times New Roman" panose="02020603050405020304" pitchFamily="18" charset="0"/>
                          <a:cs typeface="Times New Roman" panose="02020603050405020304" pitchFamily="18" charset="0"/>
                        </a:rPr>
                        <a:t>Light pollution reduction</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No</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0</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310243">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Total Point</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20</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bl>
          </a:graphicData>
        </a:graphic>
      </p:graphicFrame>
      <p:graphicFrame>
        <p:nvGraphicFramePr>
          <p:cNvPr id="16" name="جدول 8"/>
          <p:cNvGraphicFramePr>
            <a:graphicFrameLocks noGrp="1"/>
          </p:cNvGraphicFramePr>
          <p:nvPr>
            <p:extLst>
              <p:ext uri="{D42A27DB-BD31-4B8C-83A1-F6EECF244321}">
                <p14:modId xmlns:p14="http://schemas.microsoft.com/office/powerpoint/2010/main" val="3208694222"/>
              </p:ext>
            </p:extLst>
          </p:nvPr>
        </p:nvGraphicFramePr>
        <p:xfrm>
          <a:off x="6551612" y="2057400"/>
          <a:ext cx="5337175" cy="4395884"/>
        </p:xfrm>
        <a:graphic>
          <a:graphicData uri="http://schemas.openxmlformats.org/drawingml/2006/table">
            <a:tbl>
              <a:tblPr firstRow="1" firstCol="1" bandRow="1">
                <a:tableStyleId>{5202B0CA-FC54-4496-8BCA-5EF66A818D29}</a:tableStyleId>
              </a:tblPr>
              <a:tblGrid>
                <a:gridCol w="2687607"/>
                <a:gridCol w="811555"/>
                <a:gridCol w="682748"/>
                <a:gridCol w="1155265"/>
              </a:tblGrid>
              <a:tr h="535002">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Items</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earned</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l" rtl="1">
                        <a:lnSpc>
                          <a:spcPct val="150000"/>
                        </a:lnSpc>
                        <a:spcAft>
                          <a:spcPts val="0"/>
                        </a:spcAft>
                      </a:pPr>
                      <a:r>
                        <a:rPr lang="en-US" sz="1200" b="1">
                          <a:effectLst/>
                          <a:latin typeface="Times New Roman" panose="02020603050405020304" pitchFamily="18" charset="0"/>
                          <a:cs typeface="Times New Roman" panose="02020603050405020304" pitchFamily="18" charset="0"/>
                        </a:rPr>
                        <a:t>point</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Achieved points</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Indoor environment quality</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Yes</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No</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indent="457200" algn="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Minimum IAQ performance</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Yes</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a:spcAft>
                          <a:spcPts val="0"/>
                        </a:spcAft>
                      </a:pPr>
                      <a:r>
                        <a:rPr lang="en-US" sz="1200" b="1">
                          <a:effectLst/>
                          <a:latin typeface="Times New Roman" panose="02020603050405020304" pitchFamily="18" charset="0"/>
                          <a:cs typeface="Times New Roman" panose="02020603050405020304" pitchFamily="18" charset="0"/>
                        </a:rPr>
                        <a:t>required</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Smoking control</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Yes</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a:spcAft>
                          <a:spcPts val="0"/>
                        </a:spcAft>
                      </a:pPr>
                      <a:r>
                        <a:rPr lang="en-US" sz="1200" b="1">
                          <a:effectLst/>
                          <a:latin typeface="Times New Roman" panose="02020603050405020304" pitchFamily="18" charset="0"/>
                          <a:cs typeface="Times New Roman" panose="02020603050405020304" pitchFamily="18" charset="0"/>
                        </a:rPr>
                        <a:t>required</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Healthy ventilation delivery</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No</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0</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84521">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Material emission</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marL="0" marR="0" indent="0" algn="r" defTabSz="914400" rtl="1" eaLnBrk="1" fontAlgn="auto" latinLnBrk="0" hangingPunct="1">
                        <a:lnSpc>
                          <a:spcPct val="150000"/>
                        </a:lnSpc>
                        <a:spcBef>
                          <a:spcPts val="0"/>
                        </a:spcBef>
                        <a:spcAft>
                          <a:spcPts val="0"/>
                        </a:spcAft>
                        <a:buClrTx/>
                        <a:buSzTx/>
                        <a:buFontTx/>
                        <a:buNone/>
                        <a:tabLst/>
                        <a:defRPr/>
                      </a:pPr>
                      <a:r>
                        <a:rPr lang="en-US" sz="1200" b="1" dirty="0">
                          <a:effectLst/>
                          <a:latin typeface="Times New Roman" panose="02020603050405020304" pitchFamily="18" charset="0"/>
                          <a:cs typeface="Times New Roman" panose="02020603050405020304" pitchFamily="18" charset="0"/>
                        </a:rPr>
                        <a:t> </a:t>
                      </a:r>
                      <a:r>
                        <a:rPr lang="en-US" sz="1200" b="1" dirty="0" smtClean="0">
                          <a:effectLst/>
                          <a:latin typeface="Times New Roman" panose="02020603050405020304" pitchFamily="18" charset="0"/>
                          <a:cs typeface="Times New Roman" panose="02020603050405020304" pitchFamily="18" charset="0"/>
                        </a:rPr>
                        <a:t>No</a:t>
                      </a:r>
                      <a:endParaRPr lang="en-US" sz="1200" b="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dirty="0" smtClean="0">
                          <a:effectLst/>
                          <a:latin typeface="Times New Roman" panose="02020603050405020304" pitchFamily="18" charset="0"/>
                          <a:cs typeface="Times New Roman" panose="02020603050405020304" pitchFamily="18" charset="0"/>
                        </a:rPr>
                        <a:t>0</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535002">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Car Park Air quality management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Yes</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2</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Thermal comfort &amp;controls</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Yes</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6</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High frequency lighting</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Yes</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2</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Daylight &amp;glare</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Yes</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3</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View</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Yes</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2</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Indoor noise pollution</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a:effectLst/>
                          <a:latin typeface="Times New Roman" panose="02020603050405020304" pitchFamily="18" charset="0"/>
                          <a:cs typeface="Times New Roman" panose="02020603050405020304" pitchFamily="18" charset="0"/>
                        </a:rPr>
                        <a:t>Yes</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dirty="0" smtClean="0">
                          <a:effectLst/>
                          <a:latin typeface="Times New Roman" panose="02020603050405020304" pitchFamily="18" charset="0"/>
                          <a:cs typeface="Times New Roman" panose="02020603050405020304" pitchFamily="18" charset="0"/>
                        </a:rPr>
                        <a:t>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84521">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Safe&amp; secure Environment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marL="0" marR="0" indent="0" algn="r" defTabSz="914400" rtl="1" eaLnBrk="1" fontAlgn="auto" latinLnBrk="0" hangingPunct="1">
                        <a:lnSpc>
                          <a:spcPct val="150000"/>
                        </a:lnSpc>
                        <a:spcBef>
                          <a:spcPts val="0"/>
                        </a:spcBef>
                        <a:spcAft>
                          <a:spcPts val="0"/>
                        </a:spcAft>
                        <a:buClrTx/>
                        <a:buSzTx/>
                        <a:buFontTx/>
                        <a:buNone/>
                        <a:tabLst/>
                        <a:defRPr/>
                      </a:pPr>
                      <a:r>
                        <a:rPr lang="en-US" sz="1200" b="1" dirty="0">
                          <a:effectLst/>
                          <a:latin typeface="Times New Roman" panose="02020603050405020304" pitchFamily="18" charset="0"/>
                          <a:cs typeface="Times New Roman" panose="02020603050405020304" pitchFamily="18" charset="0"/>
                        </a:rPr>
                        <a:t> </a:t>
                      </a:r>
                      <a:r>
                        <a:rPr lang="en-US" sz="1200" b="1" dirty="0" smtClean="0">
                          <a:effectLst/>
                          <a:latin typeface="Times New Roman" panose="02020603050405020304" pitchFamily="18" charset="0"/>
                          <a:cs typeface="Times New Roman" panose="02020603050405020304" pitchFamily="18" charset="0"/>
                        </a:rPr>
                        <a:t>No</a:t>
                      </a:r>
                      <a:endParaRPr lang="en-US" sz="1200" b="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dirty="0" smtClean="0">
                          <a:effectLst/>
                          <a:latin typeface="Times New Roman" panose="02020603050405020304" pitchFamily="18" charset="0"/>
                          <a:cs typeface="Times New Roman" panose="02020603050405020304" pitchFamily="18" charset="0"/>
                        </a:rPr>
                        <a:t>0</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r h="262815">
                <a:tc>
                  <a:txBody>
                    <a:bodyPr/>
                    <a:lstStyle/>
                    <a:p>
                      <a:pPr algn="ctr" rtl="1">
                        <a:lnSpc>
                          <a:spcPct val="150000"/>
                        </a:lnSpc>
                        <a:spcAft>
                          <a:spcPts val="0"/>
                        </a:spcAft>
                      </a:pPr>
                      <a:r>
                        <a:rPr lang="en-US" sz="1200" b="1" dirty="0">
                          <a:effectLst/>
                          <a:latin typeface="Times New Roman" panose="02020603050405020304" pitchFamily="18" charset="0"/>
                          <a:cs typeface="Times New Roman" panose="02020603050405020304" pitchFamily="18" charset="0"/>
                        </a:rPr>
                        <a:t>Total point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r" rtl="1">
                        <a:lnSpc>
                          <a:spcPct val="150000"/>
                        </a:lnSpc>
                        <a:spcAft>
                          <a:spcPts val="0"/>
                        </a:spcAft>
                      </a:pPr>
                      <a:r>
                        <a:rPr lang="en-US" sz="1200" b="1">
                          <a:effectLst/>
                          <a:latin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c>
                  <a:txBody>
                    <a:bodyPr/>
                    <a:lstStyle/>
                    <a:p>
                      <a:pPr algn="ctr" rtl="1">
                        <a:lnSpc>
                          <a:spcPct val="150000"/>
                        </a:lnSpc>
                        <a:spcAft>
                          <a:spcPts val="0"/>
                        </a:spcAft>
                      </a:pPr>
                      <a:r>
                        <a:rPr lang="en-US" sz="1200" b="1" dirty="0" smtClean="0">
                          <a:effectLst/>
                          <a:latin typeface="Times New Roman" panose="02020603050405020304" pitchFamily="18" charset="0"/>
                          <a:cs typeface="Times New Roman" panose="02020603050405020304" pitchFamily="18" charset="0"/>
                        </a:rPr>
                        <a:t>17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16" marR="91416" marT="0" marB="0"/>
                </a:tc>
              </a:tr>
            </a:tbl>
          </a:graphicData>
        </a:graphic>
      </p:graphicFrame>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524000" y="0"/>
            <a:ext cx="10664825" cy="730250"/>
          </a:xfrm>
        </p:spPr>
        <p:txBody>
          <a:bodyPr/>
          <a:lstStyle/>
          <a:p>
            <a:r>
              <a:rPr lang="en-US" altLang="en-US" sz="3200" smtClean="0"/>
              <a:t>Outlines for our presentation:</a:t>
            </a:r>
          </a:p>
        </p:txBody>
      </p:sp>
      <p:sp>
        <p:nvSpPr>
          <p:cNvPr id="819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819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8199" name="TextBox 8"/>
          <p:cNvSpPr txBox="1">
            <a:spLocks noChangeArrowheads="1"/>
          </p:cNvSpPr>
          <p:nvPr/>
        </p:nvSpPr>
        <p:spPr bwMode="auto">
          <a:xfrm>
            <a:off x="1524000" y="1600200"/>
            <a:ext cx="9344025"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Wingdings" pitchFamily="2" charset="2"/>
              <a:buChar char="Ø"/>
            </a:pPr>
            <a:r>
              <a:rPr lang="en-US" altLang="en-US" sz="3200" b="1" i="1" dirty="0">
                <a:latin typeface="Monotype Corsiva" pitchFamily="66" charset="0"/>
              </a:rPr>
              <a:t>Introduction about Green Building.</a:t>
            </a:r>
          </a:p>
          <a:p>
            <a:pPr>
              <a:buFont typeface="Wingdings" pitchFamily="2" charset="2"/>
              <a:buChar char="Ø"/>
            </a:pPr>
            <a:r>
              <a:rPr lang="en-US" altLang="en-US" sz="3200" b="1" smtClean="0">
                <a:latin typeface="Monotype Corsiva" pitchFamily="66" charset="0"/>
              </a:rPr>
              <a:t>Project  General Information</a:t>
            </a:r>
            <a:r>
              <a:rPr lang="en-US" altLang="en-US" sz="3200" b="1" dirty="0">
                <a:latin typeface="Monotype Corsiva" pitchFamily="66" charset="0"/>
              </a:rPr>
              <a:t>.</a:t>
            </a:r>
            <a:endParaRPr lang="en-US" altLang="en-US" sz="3200" b="1" i="1" dirty="0">
              <a:latin typeface="Monotype Corsiva" pitchFamily="66" charset="0"/>
            </a:endParaRPr>
          </a:p>
          <a:p>
            <a:pPr>
              <a:buFont typeface="Wingdings" pitchFamily="2" charset="2"/>
              <a:buChar char="Ø"/>
            </a:pPr>
            <a:r>
              <a:rPr lang="en-US" altLang="en-US" sz="3200" b="1" i="1" dirty="0">
                <a:latin typeface="Monotype Corsiva" pitchFamily="66" charset="0"/>
              </a:rPr>
              <a:t>Architectural design.</a:t>
            </a:r>
          </a:p>
          <a:p>
            <a:pPr>
              <a:buFont typeface="Wingdings" pitchFamily="2" charset="2"/>
              <a:buChar char="Ø"/>
            </a:pPr>
            <a:r>
              <a:rPr lang="en-US" altLang="en-US" sz="3200" b="1" i="1" dirty="0">
                <a:latin typeface="Monotype Corsiva" pitchFamily="66" charset="0"/>
              </a:rPr>
              <a:t>Environmental design.</a:t>
            </a:r>
          </a:p>
          <a:p>
            <a:pPr>
              <a:buFont typeface="Wingdings" pitchFamily="2" charset="2"/>
              <a:buChar char="Ø"/>
            </a:pPr>
            <a:r>
              <a:rPr lang="en-US" altLang="en-US" sz="3200" b="1" i="1" dirty="0">
                <a:latin typeface="Monotype Corsiva" pitchFamily="66" charset="0"/>
              </a:rPr>
              <a:t>Structural design.</a:t>
            </a:r>
          </a:p>
          <a:p>
            <a:pPr>
              <a:buFont typeface="Wingdings" pitchFamily="2" charset="2"/>
              <a:buChar char="Ø"/>
            </a:pPr>
            <a:r>
              <a:rPr lang="en-US" altLang="en-US" sz="3200" b="1" i="1" dirty="0">
                <a:latin typeface="Monotype Corsiva" pitchFamily="66" charset="0"/>
              </a:rPr>
              <a:t>Mechanical design.</a:t>
            </a:r>
          </a:p>
          <a:p>
            <a:pPr>
              <a:buFont typeface="Wingdings" pitchFamily="2" charset="2"/>
              <a:buChar char="Ø"/>
            </a:pPr>
            <a:r>
              <a:rPr lang="en-US" altLang="en-US" sz="3200" b="1" i="1" dirty="0">
                <a:latin typeface="Monotype Corsiva" pitchFamily="66" charset="0"/>
              </a:rPr>
              <a:t>Electrical design.</a:t>
            </a:r>
          </a:p>
          <a:p>
            <a:pPr>
              <a:buFont typeface="Wingdings" pitchFamily="2" charset="2"/>
              <a:buChar char="Ø"/>
            </a:pPr>
            <a:endParaRPr lang="en-US" altLang="en-US" sz="3200" b="1" dirty="0">
              <a:latin typeface="Monotype Corsiva" pitchFamily="66" charset="0"/>
            </a:endParaRPr>
          </a:p>
        </p:txBody>
      </p:sp>
      <p:sp>
        <p:nvSpPr>
          <p:cNvPr id="2" name="مستطيل 1"/>
          <p:cNvSpPr/>
          <p:nvPr/>
        </p:nvSpPr>
        <p:spPr>
          <a:xfrm>
            <a:off x="1930400" y="763588"/>
            <a:ext cx="4164013" cy="523875"/>
          </a:xfrm>
          <a:prstGeom prst="rect">
            <a:avLst/>
          </a:prstGeom>
        </p:spPr>
        <p:txBody>
          <a:bodyPr>
            <a:spAutoFit/>
          </a:bodyPr>
          <a:lstStyle/>
          <a:p>
            <a:pPr fontAlgn="auto">
              <a:spcBef>
                <a:spcPts val="0"/>
              </a:spcBef>
              <a:spcAft>
                <a:spcPts val="0"/>
              </a:spcAft>
              <a:defRPr/>
            </a:pPr>
            <a:r>
              <a:rPr lang="en-US" sz="2800" dirty="0">
                <a:solidFill>
                  <a:schemeClr val="bg1"/>
                </a:solidFill>
                <a:effectLst>
                  <a:outerShdw blurRad="38100" dist="38100" dir="2700000" algn="tl">
                    <a:srgbClr val="000000">
                      <a:alpha val="43137"/>
                    </a:srgbClr>
                  </a:outerShdw>
                </a:effectLst>
                <a:latin typeface="Elephant" panose="02020904090505020303" pitchFamily="18" charset="0"/>
                <a:cs typeface="Angsana New" pitchFamily="18" charset="-34"/>
              </a:rPr>
              <a:t>Out Lines :</a:t>
            </a:r>
          </a:p>
        </p:txBody>
      </p:sp>
    </p:spTree>
  </p:cSld>
  <p:clrMapOvr>
    <a:masterClrMapping/>
  </p:clrMapOvr>
  <p:transition>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a:t>
            </a:r>
          </a:p>
        </p:txBody>
      </p:sp>
      <p:sp>
        <p:nvSpPr>
          <p:cNvPr id="3072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0724"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30727" name="مستطيل 1"/>
          <p:cNvSpPr>
            <a:spLocks noChangeArrowheads="1"/>
          </p:cNvSpPr>
          <p:nvPr/>
        </p:nvSpPr>
        <p:spPr bwMode="auto">
          <a:xfrm>
            <a:off x="2133600" y="762000"/>
            <a:ext cx="9953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dirty="0">
                <a:solidFill>
                  <a:schemeClr val="bg1"/>
                </a:solidFill>
                <a:latin typeface="Elephant" pitchFamily="18" charset="0"/>
              </a:rPr>
              <a:t>Green Building Evaluation:</a:t>
            </a:r>
          </a:p>
        </p:txBody>
      </p:sp>
      <p:sp>
        <p:nvSpPr>
          <p:cNvPr id="2" name="مستطيل 1"/>
          <p:cNvSpPr/>
          <p:nvPr/>
        </p:nvSpPr>
        <p:spPr>
          <a:xfrm>
            <a:off x="2224803" y="1380920"/>
            <a:ext cx="184730" cy="417422"/>
          </a:xfrm>
          <a:prstGeom prst="rect">
            <a:avLst/>
          </a:prstGeom>
        </p:spPr>
        <p:txBody>
          <a:bodyPr wrap="none">
            <a:spAutoFit/>
          </a:bodyPr>
          <a:lstStyle/>
          <a:p>
            <a:pPr algn="ctr" rtl="1">
              <a:lnSpc>
                <a:spcPct val="150000"/>
              </a:lnSpc>
              <a:spcAft>
                <a:spcPts val="0"/>
              </a:spcAft>
            </a:pPr>
            <a:endParaRPr lang="en-US" sz="1600" b="1"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مستطيل 3"/>
          <p:cNvSpPr/>
          <p:nvPr/>
        </p:nvSpPr>
        <p:spPr>
          <a:xfrm>
            <a:off x="9470465" y="1397169"/>
            <a:ext cx="184731" cy="417422"/>
          </a:xfrm>
          <a:prstGeom prst="rect">
            <a:avLst/>
          </a:prstGeom>
        </p:spPr>
        <p:txBody>
          <a:bodyPr wrap="none">
            <a:spAutoFit/>
          </a:bodyPr>
          <a:lstStyle/>
          <a:p>
            <a:pPr algn="ctr" rtl="1">
              <a:lnSpc>
                <a:spcPct val="150000"/>
              </a:lnSpc>
              <a:spcAft>
                <a:spcPts val="0"/>
              </a:spcAft>
            </a:pPr>
            <a:endParaRPr lang="en-US" sz="1600" b="1"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2" name="Rectangle 11"/>
          <p:cNvSpPr/>
          <p:nvPr/>
        </p:nvSpPr>
        <p:spPr>
          <a:xfrm>
            <a:off x="836612" y="1447800"/>
            <a:ext cx="2198038" cy="369332"/>
          </a:xfrm>
          <a:prstGeom prst="rect">
            <a:avLst/>
          </a:prstGeom>
        </p:spPr>
        <p:txBody>
          <a:bodyPr wrap="none">
            <a:spAutoFit/>
          </a:bodyPr>
          <a:lstStyle/>
          <a:p>
            <a:r>
              <a:rPr lang="en-US" b="1" dirty="0" smtClean="0">
                <a:latin typeface="Times New Roman" panose="02020603050405020304" pitchFamily="18" charset="0"/>
                <a:cs typeface="Times New Roman" panose="02020603050405020304" pitchFamily="18" charset="0"/>
              </a:rPr>
              <a:t>3) Energy Efficiency</a:t>
            </a:r>
            <a:endParaRPr lang="en-US" dirty="0"/>
          </a:p>
        </p:txBody>
      </p:sp>
      <p:sp>
        <p:nvSpPr>
          <p:cNvPr id="13" name="Rectangle 12"/>
          <p:cNvSpPr/>
          <p:nvPr/>
        </p:nvSpPr>
        <p:spPr>
          <a:xfrm>
            <a:off x="8761412" y="1371600"/>
            <a:ext cx="2138471" cy="507831"/>
          </a:xfrm>
          <a:prstGeom prst="rect">
            <a:avLst/>
          </a:prstGeom>
        </p:spPr>
        <p:txBody>
          <a:bodyPr wrap="none">
            <a:spAutoFit/>
          </a:bodyPr>
          <a:lstStyle/>
          <a:p>
            <a:pPr algn="ctr" rtl="1">
              <a:lnSpc>
                <a:spcPct val="150000"/>
              </a:lnSpc>
              <a:spcAft>
                <a:spcPts val="0"/>
              </a:spcAft>
            </a:pPr>
            <a:r>
              <a:rPr lang="en-US" b="1" dirty="0" smtClean="0">
                <a:latin typeface="Times New Roman" panose="02020603050405020304" pitchFamily="18" charset="0"/>
                <a:cs typeface="Times New Roman" panose="02020603050405020304" pitchFamily="18" charset="0"/>
              </a:rPr>
              <a:t>4) Water Efficiency</a:t>
            </a:r>
            <a:r>
              <a:rPr lang="en-US" sz="1600" b="1" dirty="0" smtClean="0">
                <a:latin typeface="Times New Roman" panose="02020603050405020304" pitchFamily="18" charset="0"/>
                <a:cs typeface="Times New Roman" panose="02020603050405020304" pitchFamily="18" charset="0"/>
              </a:rPr>
              <a:t> </a:t>
            </a:r>
            <a:endParaRPr lang="en-US" sz="1600" b="1"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4" name="جدول 2"/>
          <p:cNvGraphicFramePr>
            <a:graphicFrameLocks noGrp="1"/>
          </p:cNvGraphicFramePr>
          <p:nvPr>
            <p:extLst>
              <p:ext uri="{D42A27DB-BD31-4B8C-83A1-F6EECF244321}">
                <p14:modId xmlns:p14="http://schemas.microsoft.com/office/powerpoint/2010/main" val="505692139"/>
              </p:ext>
            </p:extLst>
          </p:nvPr>
        </p:nvGraphicFramePr>
        <p:xfrm>
          <a:off x="379412" y="1904996"/>
          <a:ext cx="5767752" cy="4495802"/>
        </p:xfrm>
        <a:graphic>
          <a:graphicData uri="http://schemas.openxmlformats.org/drawingml/2006/table">
            <a:tbl>
              <a:tblPr firstRow="1" firstCol="1" bandRow="1">
                <a:tableStyleId>{5202B0CA-FC54-4496-8BCA-5EF66A818D29}</a:tableStyleId>
              </a:tblPr>
              <a:tblGrid>
                <a:gridCol w="2861431"/>
                <a:gridCol w="889854"/>
                <a:gridCol w="740698"/>
                <a:gridCol w="1275769"/>
              </a:tblGrid>
              <a:tr h="646362">
                <a:tc>
                  <a:txBody>
                    <a:bodyPr/>
                    <a:lstStyle/>
                    <a:p>
                      <a:pPr algn="ctr" rtl="1">
                        <a:lnSpc>
                          <a:spcPct val="150000"/>
                        </a:lnSpc>
                        <a:spcAft>
                          <a:spcPts val="0"/>
                        </a:spcAft>
                      </a:pPr>
                      <a:r>
                        <a:rPr lang="en-US" sz="1400" b="1" dirty="0">
                          <a:effectLst/>
                          <a:cs typeface="+mj-cs"/>
                        </a:rPr>
                        <a:t>Items</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l" rtl="1">
                        <a:lnSpc>
                          <a:spcPct val="150000"/>
                        </a:lnSpc>
                        <a:spcAft>
                          <a:spcPts val="0"/>
                        </a:spcAft>
                      </a:pPr>
                      <a:r>
                        <a:rPr lang="en-US" sz="1400" b="1">
                          <a:effectLst/>
                          <a:cs typeface="+mj-cs"/>
                        </a:rPr>
                        <a:t>earned</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point</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a:effectLst/>
                          <a:cs typeface="+mj-cs"/>
                        </a:rPr>
                        <a:t>Achieved points</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419939">
                <a:tc>
                  <a:txBody>
                    <a:bodyPr/>
                    <a:lstStyle/>
                    <a:p>
                      <a:pPr algn="ctr" rtl="1">
                        <a:lnSpc>
                          <a:spcPct val="150000"/>
                        </a:lnSpc>
                        <a:spcAft>
                          <a:spcPts val="0"/>
                        </a:spcAft>
                      </a:pPr>
                      <a:r>
                        <a:rPr lang="en-US" sz="1400" b="1" dirty="0">
                          <a:effectLst/>
                          <a:cs typeface="+mj-cs"/>
                        </a:rPr>
                        <a:t>Energy efficacy</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No</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indent="457200"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r>
              <a:tr h="419939">
                <a:tc>
                  <a:txBody>
                    <a:bodyPr/>
                    <a:lstStyle/>
                    <a:p>
                      <a:pPr algn="ctr" rtl="1">
                        <a:lnSpc>
                          <a:spcPct val="150000"/>
                        </a:lnSpc>
                        <a:spcAft>
                          <a:spcPts val="0"/>
                        </a:spcAft>
                      </a:pPr>
                      <a:r>
                        <a:rPr lang="ar-AE" sz="1400" b="1" dirty="0">
                          <a:effectLst/>
                          <a:cs typeface="+mj-cs"/>
                        </a:rPr>
                        <a:t>التخطيط لأنظمة الطاقة بالمبنى</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a:effectLst/>
                          <a:cs typeface="+mj-cs"/>
                        </a:rPr>
                        <a:t>required</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419939">
                <a:tc>
                  <a:txBody>
                    <a:bodyPr/>
                    <a:lstStyle/>
                    <a:p>
                      <a:pPr algn="ctr" rtl="1">
                        <a:lnSpc>
                          <a:spcPct val="150000"/>
                        </a:lnSpc>
                        <a:spcAft>
                          <a:spcPts val="0"/>
                        </a:spcAft>
                      </a:pPr>
                      <a:r>
                        <a:rPr lang="ar-SA" sz="1400" b="1">
                          <a:effectLst/>
                          <a:cs typeface="+mj-cs"/>
                        </a:rPr>
                        <a:t>تحقيق الحد الأدنى لكفاءة استهلاك الطاقة</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required</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r>
              <a:tr h="419939">
                <a:tc>
                  <a:txBody>
                    <a:bodyPr/>
                    <a:lstStyle/>
                    <a:p>
                      <a:pPr algn="ctr" rtl="1">
                        <a:lnSpc>
                          <a:spcPct val="150000"/>
                        </a:lnSpc>
                        <a:spcAft>
                          <a:spcPts val="0"/>
                        </a:spcAft>
                      </a:pPr>
                      <a:r>
                        <a:rPr lang="ar-SA" sz="1400" b="1" dirty="0">
                          <a:effectLst/>
                          <a:cs typeface="+mj-cs"/>
                        </a:rPr>
                        <a:t>التخطيط لإدارة أنظمة التبريد بالمبنى</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required</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r>
              <a:tr h="419939">
                <a:tc>
                  <a:txBody>
                    <a:bodyPr/>
                    <a:lstStyle/>
                    <a:p>
                      <a:pPr algn="ctr" rtl="1">
                        <a:lnSpc>
                          <a:spcPct val="150000"/>
                        </a:lnSpc>
                        <a:spcAft>
                          <a:spcPts val="0"/>
                        </a:spcAft>
                      </a:pPr>
                      <a:r>
                        <a:rPr lang="ar-SA" sz="1400" b="1" dirty="0">
                          <a:effectLst/>
                          <a:cs typeface="+mj-cs"/>
                        </a:rPr>
                        <a:t>تحقيق الحد الأفضل لكفاءة استخدام الطاقة</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smtClean="0">
                          <a:effectLst/>
                          <a:cs typeface="+mj-cs"/>
                        </a:rPr>
                        <a:t>10</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419939">
                <a:tc>
                  <a:txBody>
                    <a:bodyPr/>
                    <a:lstStyle/>
                    <a:p>
                      <a:pPr algn="ctr" rtl="1">
                        <a:lnSpc>
                          <a:spcPct val="150000"/>
                        </a:lnSpc>
                        <a:spcAft>
                          <a:spcPts val="0"/>
                        </a:spcAft>
                      </a:pPr>
                      <a:r>
                        <a:rPr lang="en-US" sz="1400" b="1">
                          <a:effectLst/>
                          <a:cs typeface="+mj-cs"/>
                        </a:rPr>
                        <a:t>Renewable energy</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dirty="0">
                          <a:effectLst/>
                          <a:cs typeface="+mj-cs"/>
                        </a:rPr>
                        <a:t> </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smtClean="0">
                          <a:effectLst/>
                          <a:cs typeface="+mj-cs"/>
                        </a:rPr>
                        <a:t>14</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419939">
                <a:tc>
                  <a:txBody>
                    <a:bodyPr/>
                    <a:lstStyle/>
                    <a:p>
                      <a:pPr algn="ctr" rtl="1">
                        <a:lnSpc>
                          <a:spcPct val="150000"/>
                        </a:lnSpc>
                        <a:spcAft>
                          <a:spcPts val="0"/>
                        </a:spcAft>
                      </a:pPr>
                      <a:r>
                        <a:rPr lang="ar-SA" sz="1400" b="1" dirty="0">
                          <a:effectLst/>
                          <a:cs typeface="+mj-cs"/>
                        </a:rPr>
                        <a:t>كفاءة المعدات والأجهزة المستخدمة في المباني</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smtClean="0">
                          <a:effectLst/>
                          <a:cs typeface="+mj-cs"/>
                        </a:rPr>
                        <a:t>5</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419939">
                <a:tc>
                  <a:txBody>
                    <a:bodyPr/>
                    <a:lstStyle/>
                    <a:p>
                      <a:pPr algn="ctr" rtl="1">
                        <a:lnSpc>
                          <a:spcPct val="150000"/>
                        </a:lnSpc>
                        <a:spcAft>
                          <a:spcPts val="0"/>
                        </a:spcAft>
                      </a:pPr>
                      <a:r>
                        <a:rPr lang="ar-SA" sz="1400" b="1">
                          <a:effectLst/>
                          <a:cs typeface="+mj-cs"/>
                        </a:rPr>
                        <a:t>المباني الذكية</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No</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a:effectLst/>
                          <a:cs typeface="+mj-cs"/>
                        </a:rPr>
                        <a:t>0</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489928">
                <a:tc>
                  <a:txBody>
                    <a:bodyPr/>
                    <a:lstStyle/>
                    <a:p>
                      <a:pPr algn="ctr" rtl="1">
                        <a:lnSpc>
                          <a:spcPct val="150000"/>
                        </a:lnSpc>
                        <a:spcAft>
                          <a:spcPts val="0"/>
                        </a:spcAft>
                      </a:pPr>
                      <a:r>
                        <a:rPr lang="en-US" sz="1400" b="1" dirty="0">
                          <a:effectLst/>
                          <a:cs typeface="+mj-cs"/>
                        </a:rPr>
                        <a:t>Total Point</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dirty="0">
                          <a:effectLst/>
                          <a:cs typeface="+mj-cs"/>
                        </a:rPr>
                        <a:t> </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a:effectLst/>
                          <a:cs typeface="+mj-cs"/>
                        </a:rPr>
                        <a:t>29</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bl>
          </a:graphicData>
        </a:graphic>
      </p:graphicFrame>
      <p:graphicFrame>
        <p:nvGraphicFramePr>
          <p:cNvPr id="15" name="جدول 4"/>
          <p:cNvGraphicFramePr>
            <a:graphicFrameLocks noGrp="1"/>
          </p:cNvGraphicFramePr>
          <p:nvPr>
            <p:extLst>
              <p:ext uri="{D42A27DB-BD31-4B8C-83A1-F6EECF244321}">
                <p14:modId xmlns:p14="http://schemas.microsoft.com/office/powerpoint/2010/main" val="3789909651"/>
              </p:ext>
            </p:extLst>
          </p:nvPr>
        </p:nvGraphicFramePr>
        <p:xfrm>
          <a:off x="6323012" y="1904999"/>
          <a:ext cx="5586046" cy="4510347"/>
        </p:xfrm>
        <a:graphic>
          <a:graphicData uri="http://schemas.openxmlformats.org/drawingml/2006/table">
            <a:tbl>
              <a:tblPr firstRow="1" firstCol="1" bandRow="1">
                <a:tableStyleId>{5202B0CA-FC54-4496-8BCA-5EF66A818D29}</a:tableStyleId>
              </a:tblPr>
              <a:tblGrid>
                <a:gridCol w="2797215"/>
                <a:gridCol w="855520"/>
                <a:gridCol w="710839"/>
                <a:gridCol w="1222472"/>
              </a:tblGrid>
              <a:tr h="628291">
                <a:tc>
                  <a:txBody>
                    <a:bodyPr/>
                    <a:lstStyle/>
                    <a:p>
                      <a:pPr algn="ctr" rtl="1">
                        <a:lnSpc>
                          <a:spcPct val="150000"/>
                        </a:lnSpc>
                        <a:spcAft>
                          <a:spcPts val="0"/>
                        </a:spcAft>
                      </a:pPr>
                      <a:r>
                        <a:rPr lang="en-US" sz="1400" b="1" dirty="0">
                          <a:effectLst/>
                          <a:cs typeface="+mj-cs"/>
                        </a:rPr>
                        <a:t>Items</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l" rtl="1">
                        <a:lnSpc>
                          <a:spcPct val="150000"/>
                        </a:lnSpc>
                        <a:spcAft>
                          <a:spcPts val="0"/>
                        </a:spcAft>
                      </a:pPr>
                      <a:r>
                        <a:rPr lang="en-US" sz="1400" b="1">
                          <a:effectLst/>
                          <a:cs typeface="+mj-cs"/>
                        </a:rPr>
                        <a:t>earned</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point</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Achieved points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r>
              <a:tr h="318217">
                <a:tc>
                  <a:txBody>
                    <a:bodyPr/>
                    <a:lstStyle/>
                    <a:p>
                      <a:pPr algn="ctr" rtl="1">
                        <a:lnSpc>
                          <a:spcPct val="150000"/>
                        </a:lnSpc>
                        <a:spcAft>
                          <a:spcPts val="0"/>
                        </a:spcAft>
                      </a:pPr>
                      <a:r>
                        <a:rPr lang="en-US" sz="1400" b="1" dirty="0">
                          <a:effectLst/>
                          <a:cs typeface="+mj-cs"/>
                        </a:rPr>
                        <a:t>Water efficacy</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No</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indent="457200"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r>
              <a:tr h="387680">
                <a:tc>
                  <a:txBody>
                    <a:bodyPr/>
                    <a:lstStyle/>
                    <a:p>
                      <a:pPr algn="ctr" rtl="1">
                        <a:lnSpc>
                          <a:spcPct val="150000"/>
                        </a:lnSpc>
                        <a:spcAft>
                          <a:spcPts val="0"/>
                        </a:spcAft>
                      </a:pPr>
                      <a:r>
                        <a:rPr lang="ar-AE" sz="1400" b="1" dirty="0">
                          <a:effectLst/>
                          <a:cs typeface="+mj-cs"/>
                        </a:rPr>
                        <a:t>ترشيد استهلاك المياه</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required</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r>
              <a:tr h="465216">
                <a:tc>
                  <a:txBody>
                    <a:bodyPr/>
                    <a:lstStyle/>
                    <a:p>
                      <a:pPr algn="ctr" rtl="1">
                        <a:lnSpc>
                          <a:spcPct val="150000"/>
                        </a:lnSpc>
                        <a:spcAft>
                          <a:spcPts val="0"/>
                        </a:spcAft>
                      </a:pPr>
                      <a:r>
                        <a:rPr lang="ar-AE" sz="1400" b="1">
                          <a:effectLst/>
                          <a:cs typeface="+mj-cs"/>
                        </a:rPr>
                        <a:t>ترشيد استهلاك الماء البارد</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smtClean="0">
                          <a:effectLst/>
                          <a:cs typeface="+mj-cs"/>
                        </a:rPr>
                        <a:t>8</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465216">
                <a:tc>
                  <a:txBody>
                    <a:bodyPr/>
                    <a:lstStyle/>
                    <a:p>
                      <a:pPr algn="ctr" rtl="1">
                        <a:lnSpc>
                          <a:spcPct val="150000"/>
                        </a:lnSpc>
                        <a:spcAft>
                          <a:spcPts val="0"/>
                        </a:spcAft>
                      </a:pPr>
                      <a:r>
                        <a:rPr lang="ar-SA" sz="1400" b="1">
                          <a:effectLst/>
                          <a:cs typeface="+mj-cs"/>
                        </a:rPr>
                        <a:t>ترشيد انتاج استهلاك الماء الساخن</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15</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r>
              <a:tr h="465216">
                <a:tc>
                  <a:txBody>
                    <a:bodyPr/>
                    <a:lstStyle/>
                    <a:p>
                      <a:pPr algn="ctr" rtl="1">
                        <a:lnSpc>
                          <a:spcPct val="150000"/>
                        </a:lnSpc>
                        <a:spcAft>
                          <a:spcPts val="0"/>
                        </a:spcAft>
                      </a:pPr>
                      <a:r>
                        <a:rPr lang="en-US" sz="1400" b="1">
                          <a:effectLst/>
                          <a:cs typeface="+mj-cs"/>
                        </a:rPr>
                        <a:t>Rain water harvesting&amp; reuse</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smtClean="0">
                          <a:effectLst/>
                          <a:cs typeface="+mj-cs"/>
                        </a:rPr>
                        <a:t>4</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465216">
                <a:tc>
                  <a:txBody>
                    <a:bodyPr/>
                    <a:lstStyle/>
                    <a:p>
                      <a:pPr algn="ctr" rtl="1">
                        <a:lnSpc>
                          <a:spcPct val="150000"/>
                        </a:lnSpc>
                        <a:spcAft>
                          <a:spcPts val="0"/>
                        </a:spcAft>
                      </a:pPr>
                      <a:r>
                        <a:rPr lang="en-US" sz="1400" b="1">
                          <a:effectLst/>
                          <a:cs typeface="+mj-cs"/>
                        </a:rPr>
                        <a:t>Waste gray water recycling reuse</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smtClean="0">
                          <a:effectLst/>
                          <a:cs typeface="+mj-cs"/>
                        </a:rPr>
                        <a:t>8</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930430">
                <a:tc>
                  <a:txBody>
                    <a:bodyPr/>
                    <a:lstStyle/>
                    <a:p>
                      <a:pPr algn="ctr" rtl="1">
                        <a:lnSpc>
                          <a:spcPct val="150000"/>
                        </a:lnSpc>
                        <a:spcAft>
                          <a:spcPts val="0"/>
                        </a:spcAft>
                      </a:pPr>
                      <a:r>
                        <a:rPr lang="en-US" sz="1400" b="1" dirty="0">
                          <a:effectLst/>
                          <a:cs typeface="+mj-cs"/>
                        </a:rPr>
                        <a:t>Water system management, monitoring, metering&amp; control</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a:effectLst/>
                          <a:cs typeface="+mj-cs"/>
                        </a:rPr>
                        <a:t>Yes</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a:effectLst/>
                          <a:cs typeface="+mj-cs"/>
                        </a:rPr>
                        <a:t> </a:t>
                      </a:r>
                      <a:endParaRPr lang="en-US" sz="1400" b="1">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a:effectLst/>
                          <a:cs typeface="+mj-cs"/>
                        </a:rPr>
                        <a:t>2</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r h="371253">
                <a:tc>
                  <a:txBody>
                    <a:bodyPr/>
                    <a:lstStyle/>
                    <a:p>
                      <a:pPr algn="ctr" rtl="1">
                        <a:lnSpc>
                          <a:spcPct val="150000"/>
                        </a:lnSpc>
                        <a:spcAft>
                          <a:spcPts val="0"/>
                        </a:spcAft>
                      </a:pPr>
                      <a:r>
                        <a:rPr lang="en-US" sz="1400" b="1" dirty="0">
                          <a:effectLst/>
                          <a:cs typeface="+mj-cs"/>
                        </a:rPr>
                        <a:t>Total point</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dirty="0">
                          <a:effectLst/>
                          <a:cs typeface="+mj-cs"/>
                        </a:rPr>
                        <a:t> </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r" rtl="1">
                        <a:lnSpc>
                          <a:spcPct val="150000"/>
                        </a:lnSpc>
                        <a:spcAft>
                          <a:spcPts val="0"/>
                        </a:spcAft>
                      </a:pPr>
                      <a:r>
                        <a:rPr lang="en-US" sz="1400" b="1" dirty="0">
                          <a:effectLst/>
                          <a:cs typeface="+mj-cs"/>
                        </a:rPr>
                        <a:t> </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c>
                  <a:txBody>
                    <a:bodyPr/>
                    <a:lstStyle/>
                    <a:p>
                      <a:pPr algn="ctr" rtl="1">
                        <a:lnSpc>
                          <a:spcPct val="150000"/>
                        </a:lnSpc>
                        <a:spcAft>
                          <a:spcPts val="0"/>
                        </a:spcAft>
                      </a:pPr>
                      <a:r>
                        <a:rPr lang="en-US" sz="1400" b="1" dirty="0">
                          <a:effectLst/>
                          <a:cs typeface="+mj-cs"/>
                        </a:rPr>
                        <a:t>37</a:t>
                      </a:r>
                      <a:endParaRPr lang="en-US" sz="1400" b="1" dirty="0">
                        <a:effectLst/>
                        <a:latin typeface="Calibri" panose="020F0502020204030204" pitchFamily="34" charset="0"/>
                        <a:ea typeface="Times New Roman" panose="02020603050405020304" pitchFamily="18" charset="0"/>
                        <a:cs typeface="+mj-cs"/>
                      </a:endParaRPr>
                    </a:p>
                  </a:txBody>
                  <a:tcPr marL="68580" marR="68580" marT="0" marB="0"/>
                </a:tc>
              </a:tr>
            </a:tbl>
          </a:graphicData>
        </a:graphic>
      </p:graphicFrame>
    </p:spTree>
    <p:extLst>
      <p:ext uri="{BB962C8B-B14F-4D97-AF65-F5344CB8AC3E}">
        <p14:creationId xmlns:p14="http://schemas.microsoft.com/office/powerpoint/2010/main" val="884722639"/>
      </p:ext>
    </p:extLst>
  </p:cSld>
  <p:clrMapOvr>
    <a:masterClrMapping/>
  </p:clrMapOvr>
  <p:transition>
    <p:pull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a:t>
            </a:r>
          </a:p>
        </p:txBody>
      </p:sp>
      <p:sp>
        <p:nvSpPr>
          <p:cNvPr id="3277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2772"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32775" name="مستطيل 1"/>
          <p:cNvSpPr>
            <a:spLocks noChangeArrowheads="1"/>
          </p:cNvSpPr>
          <p:nvPr/>
        </p:nvSpPr>
        <p:spPr bwMode="auto">
          <a:xfrm>
            <a:off x="2133600" y="762000"/>
            <a:ext cx="9953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dirty="0">
                <a:solidFill>
                  <a:schemeClr val="bg1"/>
                </a:solidFill>
                <a:latin typeface="Elephant" pitchFamily="18" charset="0"/>
              </a:rPr>
              <a:t>Green Building Evaluation:</a:t>
            </a:r>
          </a:p>
        </p:txBody>
      </p:sp>
      <p:sp>
        <p:nvSpPr>
          <p:cNvPr id="2" name="مستطيل 1"/>
          <p:cNvSpPr/>
          <p:nvPr/>
        </p:nvSpPr>
        <p:spPr>
          <a:xfrm>
            <a:off x="1293812" y="1371600"/>
            <a:ext cx="2619307" cy="458074"/>
          </a:xfrm>
          <a:prstGeom prst="rect">
            <a:avLst/>
          </a:prstGeom>
        </p:spPr>
        <p:txBody>
          <a:bodyPr wrap="none">
            <a:spAutoFit/>
          </a:bodyPr>
          <a:lstStyle/>
          <a:p>
            <a:pPr algn="ctr" rtl="1">
              <a:lnSpc>
                <a:spcPct val="150000"/>
              </a:lnSpc>
              <a:spcAft>
                <a:spcPts val="0"/>
              </a:spcAft>
            </a:pPr>
            <a:r>
              <a:rPr lang="en-US" b="1" dirty="0">
                <a:latin typeface="Times New Roman" panose="02020603050405020304" pitchFamily="18" charset="0"/>
                <a:cs typeface="Times New Roman" panose="02020603050405020304" pitchFamily="18" charset="0"/>
              </a:rPr>
              <a:t>5) </a:t>
            </a:r>
            <a:r>
              <a:rPr lang="en-US" b="1" dirty="0" smtClean="0">
                <a:latin typeface="Times New Roman" panose="02020603050405020304" pitchFamily="18" charset="0"/>
                <a:cs typeface="Times New Roman" panose="02020603050405020304" pitchFamily="18" charset="0"/>
              </a:rPr>
              <a:t>Materials &amp; resources</a:t>
            </a:r>
            <a:endParaRPr lang="en-US" sz="1600" b="1"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مستطيل 2"/>
          <p:cNvSpPr/>
          <p:nvPr/>
        </p:nvSpPr>
        <p:spPr>
          <a:xfrm>
            <a:off x="6856412" y="1371600"/>
            <a:ext cx="4660250" cy="507831"/>
          </a:xfrm>
          <a:prstGeom prst="rect">
            <a:avLst/>
          </a:prstGeom>
        </p:spPr>
        <p:txBody>
          <a:bodyPr wrap="none">
            <a:spAutoFit/>
          </a:bodyPr>
          <a:lstStyle/>
          <a:p>
            <a:pPr algn="ctr" rtl="1">
              <a:lnSpc>
                <a:spcPct val="150000"/>
              </a:lnSpc>
              <a:spcAft>
                <a:spcPts val="0"/>
              </a:spcAft>
            </a:pPr>
            <a:r>
              <a:rPr lang="en-US" b="1" dirty="0">
                <a:latin typeface="Times New Roman" panose="02020603050405020304" pitchFamily="18" charset="0"/>
                <a:cs typeface="Times New Roman" panose="02020603050405020304" pitchFamily="18" charset="0"/>
              </a:rPr>
              <a:t>6) Innovation, and building Integrated design</a:t>
            </a:r>
            <a:endParaRPr lang="en-US" sz="1600" b="1"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5" name="جدول 4"/>
          <p:cNvGraphicFramePr>
            <a:graphicFrameLocks noGrp="1"/>
          </p:cNvGraphicFramePr>
          <p:nvPr>
            <p:extLst>
              <p:ext uri="{D42A27DB-BD31-4B8C-83A1-F6EECF244321}">
                <p14:modId xmlns:p14="http://schemas.microsoft.com/office/powerpoint/2010/main" val="2086292205"/>
              </p:ext>
            </p:extLst>
          </p:nvPr>
        </p:nvGraphicFramePr>
        <p:xfrm>
          <a:off x="6399212" y="1905000"/>
          <a:ext cx="5562600" cy="3029778"/>
        </p:xfrm>
        <a:graphic>
          <a:graphicData uri="http://schemas.openxmlformats.org/drawingml/2006/table">
            <a:tbl>
              <a:tblPr firstRow="1" firstCol="1" bandRow="1">
                <a:tableStyleId>{5202B0CA-FC54-4496-8BCA-5EF66A818D29}</a:tableStyleId>
              </a:tblPr>
              <a:tblGrid>
                <a:gridCol w="2033848"/>
                <a:gridCol w="1132626"/>
                <a:gridCol w="966622"/>
                <a:gridCol w="1429504"/>
              </a:tblGrid>
              <a:tr h="685800">
                <a:tc>
                  <a:txBody>
                    <a:bodyPr/>
                    <a:lstStyle/>
                    <a:p>
                      <a:pPr algn="ctr" rtl="1">
                        <a:lnSpc>
                          <a:spcPct val="150000"/>
                        </a:lnSpc>
                        <a:spcAft>
                          <a:spcPts val="0"/>
                        </a:spcAft>
                      </a:pPr>
                      <a:r>
                        <a:rPr lang="en-US" sz="1400" b="1" dirty="0">
                          <a:effectLst/>
                          <a:latin typeface="Times New Roman" pitchFamily="18" charset="0"/>
                          <a:cs typeface="Times New Roman" pitchFamily="18" charset="0"/>
                        </a:rPr>
                        <a:t>Innovation, and building Integrated design</a:t>
                      </a: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ctr" rtl="1">
                        <a:lnSpc>
                          <a:spcPct val="150000"/>
                        </a:lnSpc>
                        <a:spcAft>
                          <a:spcPts val="0"/>
                        </a:spcAft>
                      </a:pPr>
                      <a:r>
                        <a:rPr lang="en-US" sz="1400" b="1">
                          <a:effectLst/>
                          <a:latin typeface="Times New Roman" pitchFamily="18" charset="0"/>
                          <a:cs typeface="Times New Roman" pitchFamily="18" charset="0"/>
                        </a:rPr>
                        <a:t>Yes</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ctr" rtl="1">
                        <a:lnSpc>
                          <a:spcPct val="150000"/>
                        </a:lnSpc>
                        <a:spcAft>
                          <a:spcPts val="0"/>
                        </a:spcAft>
                      </a:pPr>
                      <a:r>
                        <a:rPr lang="en-US" sz="1400" b="1">
                          <a:effectLst/>
                          <a:latin typeface="Times New Roman" pitchFamily="18" charset="0"/>
                          <a:cs typeface="Times New Roman" pitchFamily="18" charset="0"/>
                        </a:rPr>
                        <a:t>No</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marL="0" marR="0" indent="457200" algn="r" defTabSz="914400" rtl="1" eaLnBrk="1" fontAlgn="auto" latinLnBrk="0" hangingPunct="1">
                        <a:lnSpc>
                          <a:spcPct val="150000"/>
                        </a:lnSpc>
                        <a:spcBef>
                          <a:spcPts val="0"/>
                        </a:spcBef>
                        <a:spcAft>
                          <a:spcPts val="0"/>
                        </a:spcAft>
                        <a:buClrTx/>
                        <a:buSzTx/>
                        <a:buFontTx/>
                        <a:buNone/>
                        <a:tabLst/>
                        <a:defRPr/>
                      </a:pPr>
                      <a:r>
                        <a:rPr lang="en-US" sz="1400" b="1" dirty="0">
                          <a:effectLst/>
                          <a:latin typeface="Times New Roman" pitchFamily="18" charset="0"/>
                          <a:cs typeface="Times New Roman" pitchFamily="18" charset="0"/>
                        </a:rPr>
                        <a:t> </a:t>
                      </a:r>
                      <a:r>
                        <a:rPr lang="en-US" sz="1400" b="1" dirty="0" smtClean="0">
                          <a:effectLst/>
                          <a:latin typeface="Times New Roman" pitchFamily="18" charset="0"/>
                          <a:cs typeface="Times New Roman" pitchFamily="18" charset="0"/>
                        </a:rPr>
                        <a:t>Achieved</a:t>
                      </a:r>
                    </a:p>
                    <a:p>
                      <a:pPr indent="457200" algn="r" rtl="1">
                        <a:lnSpc>
                          <a:spcPct val="150000"/>
                        </a:lnSpc>
                        <a:spcAft>
                          <a:spcPts val="0"/>
                        </a:spcAft>
                      </a:pPr>
                      <a:r>
                        <a:rPr lang="en-US" sz="1400" b="1" dirty="0" smtClean="0">
                          <a:effectLst/>
                          <a:latin typeface="Times New Roman" pitchFamily="18" charset="0"/>
                          <a:ea typeface="Times New Roman" panose="02020603050405020304" pitchFamily="18" charset="0"/>
                          <a:cs typeface="Times New Roman" pitchFamily="18" charset="0"/>
                        </a:rPr>
                        <a:t>points</a:t>
                      </a: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r>
              <a:tr h="423865">
                <a:tc>
                  <a:txBody>
                    <a:bodyPr/>
                    <a:lstStyle/>
                    <a:p>
                      <a:pPr algn="ctr" rtl="1">
                        <a:lnSpc>
                          <a:spcPct val="150000"/>
                        </a:lnSpc>
                        <a:spcAft>
                          <a:spcPts val="0"/>
                        </a:spcAft>
                      </a:pPr>
                      <a:r>
                        <a:rPr lang="en-US" sz="1400" b="1">
                          <a:effectLst/>
                          <a:latin typeface="Times New Roman" pitchFamily="18" charset="0"/>
                          <a:cs typeface="Times New Roman" pitchFamily="18" charset="0"/>
                        </a:rPr>
                        <a:t>Innovation in design</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ctr" rtl="1">
                        <a:lnSpc>
                          <a:spcPct val="150000"/>
                        </a:lnSpc>
                        <a:spcAft>
                          <a:spcPts val="0"/>
                        </a:spcAft>
                      </a:pPr>
                      <a:r>
                        <a:rPr lang="en-US" sz="1400" b="1">
                          <a:effectLst/>
                          <a:latin typeface="Times New Roman" pitchFamily="18" charset="0"/>
                          <a:cs typeface="Times New Roman" pitchFamily="18" charset="0"/>
                        </a:rPr>
                        <a:t>Yes</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r" rtl="1">
                        <a:lnSpc>
                          <a:spcPct val="150000"/>
                        </a:lnSpc>
                        <a:spcAft>
                          <a:spcPts val="0"/>
                        </a:spcAft>
                      </a:pPr>
                      <a:r>
                        <a:rPr lang="en-US" sz="1400" b="1">
                          <a:effectLst/>
                          <a:latin typeface="Times New Roman" pitchFamily="18" charset="0"/>
                          <a:cs typeface="Times New Roman" pitchFamily="18" charset="0"/>
                        </a:rPr>
                        <a:t> </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itchFamily="18" charset="0"/>
                          <a:cs typeface="Times New Roman" pitchFamily="18" charset="0"/>
                        </a:rPr>
                        <a:t>4</a:t>
                      </a: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r>
              <a:tr h="683211">
                <a:tc>
                  <a:txBody>
                    <a:bodyPr/>
                    <a:lstStyle/>
                    <a:p>
                      <a:pPr algn="ctr" rtl="1">
                        <a:lnSpc>
                          <a:spcPct val="150000"/>
                        </a:lnSpc>
                        <a:spcAft>
                          <a:spcPts val="0"/>
                        </a:spcAft>
                      </a:pPr>
                      <a:r>
                        <a:rPr lang="en-US" sz="1400" b="1">
                          <a:effectLst/>
                          <a:latin typeface="Times New Roman" pitchFamily="18" charset="0"/>
                          <a:cs typeface="Times New Roman" pitchFamily="18" charset="0"/>
                        </a:rPr>
                        <a:t>Integrated design approach</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ctr" rtl="1">
                        <a:lnSpc>
                          <a:spcPct val="150000"/>
                        </a:lnSpc>
                        <a:spcAft>
                          <a:spcPts val="0"/>
                        </a:spcAft>
                      </a:pPr>
                      <a:r>
                        <a:rPr lang="en-US" sz="1400" b="1">
                          <a:effectLst/>
                          <a:latin typeface="Times New Roman" pitchFamily="18" charset="0"/>
                          <a:cs typeface="Times New Roman" pitchFamily="18" charset="0"/>
                        </a:rPr>
                        <a:t>Yes</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r" rtl="1">
                        <a:lnSpc>
                          <a:spcPct val="150000"/>
                        </a:lnSpc>
                        <a:spcAft>
                          <a:spcPts val="0"/>
                        </a:spcAft>
                      </a:pPr>
                      <a:r>
                        <a:rPr lang="en-US" sz="1400" b="1" dirty="0">
                          <a:effectLst/>
                          <a:latin typeface="Times New Roman" pitchFamily="18" charset="0"/>
                          <a:cs typeface="Times New Roman" pitchFamily="18" charset="0"/>
                        </a:rPr>
                        <a:t> </a:t>
                      </a: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itchFamily="18" charset="0"/>
                          <a:cs typeface="Times New Roman" pitchFamily="18" charset="0"/>
                        </a:rPr>
                        <a:t>3</a:t>
                      </a: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r>
              <a:tr h="742391">
                <a:tc>
                  <a:txBody>
                    <a:bodyPr/>
                    <a:lstStyle/>
                    <a:p>
                      <a:pPr algn="ctr" rtl="1">
                        <a:lnSpc>
                          <a:spcPct val="150000"/>
                        </a:lnSpc>
                        <a:spcAft>
                          <a:spcPts val="0"/>
                        </a:spcAft>
                      </a:pPr>
                      <a:r>
                        <a:rPr lang="en-US" sz="1400" b="1">
                          <a:effectLst/>
                          <a:latin typeface="Times New Roman" pitchFamily="18" charset="0"/>
                          <a:cs typeface="Times New Roman" pitchFamily="18" charset="0"/>
                        </a:rPr>
                        <a:t>Using new technologies</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ctr" rtl="1">
                        <a:lnSpc>
                          <a:spcPct val="150000"/>
                        </a:lnSpc>
                        <a:spcAft>
                          <a:spcPts val="0"/>
                        </a:spcAft>
                      </a:pP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marL="0" marR="0" indent="0" algn="r" defTabSz="914400" rtl="1" eaLnBrk="1" fontAlgn="auto" latinLnBrk="0" hangingPunct="1">
                        <a:lnSpc>
                          <a:spcPct val="150000"/>
                        </a:lnSpc>
                        <a:spcBef>
                          <a:spcPts val="0"/>
                        </a:spcBef>
                        <a:spcAft>
                          <a:spcPts val="0"/>
                        </a:spcAft>
                        <a:buClrTx/>
                        <a:buSzTx/>
                        <a:buFontTx/>
                        <a:buNone/>
                        <a:tabLst/>
                        <a:defRPr/>
                      </a:pPr>
                      <a:r>
                        <a:rPr lang="en-US" sz="1400" b="1" dirty="0">
                          <a:effectLst/>
                          <a:latin typeface="Times New Roman" pitchFamily="18" charset="0"/>
                          <a:cs typeface="Times New Roman" pitchFamily="18" charset="0"/>
                        </a:rPr>
                        <a:t> </a:t>
                      </a:r>
                      <a:r>
                        <a:rPr lang="en-US" sz="1400" b="1" dirty="0" smtClean="0">
                          <a:effectLst/>
                          <a:latin typeface="Times New Roman" pitchFamily="18" charset="0"/>
                          <a:cs typeface="Times New Roman" pitchFamily="18" charset="0"/>
                        </a:rPr>
                        <a:t>NO</a:t>
                      </a:r>
                      <a:endParaRPr lang="en-US" sz="1400" b="1" dirty="0" smtClean="0">
                        <a:effectLst/>
                        <a:latin typeface="Times New Roman" pitchFamily="18" charset="0"/>
                        <a:ea typeface="Times New Roman" panose="02020603050405020304" pitchFamily="18" charset="0"/>
                        <a:cs typeface="Times New Roman" pitchFamily="18" charset="0"/>
                      </a:endParaRPr>
                    </a:p>
                    <a:p>
                      <a:pPr algn="r" rtl="1">
                        <a:lnSpc>
                          <a:spcPct val="150000"/>
                        </a:lnSpc>
                        <a:spcAft>
                          <a:spcPts val="0"/>
                        </a:spcAft>
                      </a:pP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itchFamily="18" charset="0"/>
                          <a:ea typeface="Times New Roman" panose="02020603050405020304" pitchFamily="18" charset="0"/>
                          <a:cs typeface="Times New Roman" pitchFamily="18" charset="0"/>
                        </a:rPr>
                        <a:t>0</a:t>
                      </a: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r>
              <a:tr h="494511">
                <a:tc>
                  <a:txBody>
                    <a:bodyPr/>
                    <a:lstStyle/>
                    <a:p>
                      <a:pPr algn="ctr" rtl="1">
                        <a:lnSpc>
                          <a:spcPct val="150000"/>
                        </a:lnSpc>
                        <a:spcAft>
                          <a:spcPts val="0"/>
                        </a:spcAft>
                      </a:pPr>
                      <a:r>
                        <a:rPr lang="en-US" sz="1400" b="1">
                          <a:effectLst/>
                          <a:latin typeface="Times New Roman" pitchFamily="18" charset="0"/>
                          <a:cs typeface="Times New Roman" pitchFamily="18" charset="0"/>
                        </a:rPr>
                        <a:t>Total Point</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r" rtl="1">
                        <a:lnSpc>
                          <a:spcPct val="150000"/>
                        </a:lnSpc>
                        <a:spcAft>
                          <a:spcPts val="0"/>
                        </a:spcAft>
                      </a:pPr>
                      <a:r>
                        <a:rPr lang="en-US" sz="1400" b="1">
                          <a:effectLst/>
                          <a:latin typeface="Times New Roman" pitchFamily="18" charset="0"/>
                          <a:cs typeface="Times New Roman" pitchFamily="18" charset="0"/>
                        </a:rPr>
                        <a:t> </a:t>
                      </a:r>
                      <a:endParaRPr lang="en-US" sz="1400" b="1">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r" rtl="1">
                        <a:lnSpc>
                          <a:spcPct val="150000"/>
                        </a:lnSpc>
                        <a:spcAft>
                          <a:spcPts val="0"/>
                        </a:spcAft>
                      </a:pPr>
                      <a:r>
                        <a:rPr lang="en-US" sz="1400" b="1" dirty="0">
                          <a:effectLst/>
                          <a:latin typeface="Times New Roman" pitchFamily="18" charset="0"/>
                          <a:cs typeface="Times New Roman" pitchFamily="18" charset="0"/>
                        </a:rPr>
                        <a:t> </a:t>
                      </a: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itchFamily="18" charset="0"/>
                          <a:cs typeface="Times New Roman" pitchFamily="18" charset="0"/>
                        </a:rPr>
                        <a:t>7</a:t>
                      </a:r>
                      <a:endParaRPr lang="en-US" sz="1400" b="1" dirty="0">
                        <a:effectLst/>
                        <a:latin typeface="Times New Roman" pitchFamily="18" charset="0"/>
                        <a:ea typeface="Times New Roman" panose="02020603050405020304" pitchFamily="18" charset="0"/>
                        <a:cs typeface="Times New Roman" pitchFamily="18" charset="0"/>
                      </a:endParaRPr>
                    </a:p>
                  </a:txBody>
                  <a:tcPr marL="68580" marR="68580" marT="0" marB="0"/>
                </a:tc>
              </a:tr>
            </a:tbl>
          </a:graphicData>
        </a:graphic>
      </p:graphicFrame>
      <p:graphicFrame>
        <p:nvGraphicFramePr>
          <p:cNvPr id="12" name="Table 11"/>
          <p:cNvGraphicFramePr>
            <a:graphicFrameLocks noGrp="1"/>
          </p:cNvGraphicFramePr>
          <p:nvPr/>
        </p:nvGraphicFramePr>
        <p:xfrm>
          <a:off x="379412" y="1905001"/>
          <a:ext cx="5638800" cy="4800600"/>
        </p:xfrm>
        <a:graphic>
          <a:graphicData uri="http://schemas.openxmlformats.org/drawingml/2006/table">
            <a:tbl>
              <a:tblPr firstRow="1" firstCol="1" bandRow="1">
                <a:tableStyleId>{5202B0CA-FC54-4496-8BCA-5EF66A818D29}</a:tableStyleId>
              </a:tblPr>
              <a:tblGrid>
                <a:gridCol w="2850761"/>
                <a:gridCol w="842191"/>
                <a:gridCol w="716038"/>
                <a:gridCol w="1229810"/>
              </a:tblGrid>
              <a:tr h="609600">
                <a:tc>
                  <a:txBody>
                    <a:bodyPr/>
                    <a:lstStyle/>
                    <a:p>
                      <a:pPr algn="ctr" rtl="1">
                        <a:lnSpc>
                          <a:spcPct val="150000"/>
                        </a:lnSpc>
                        <a:spcAft>
                          <a:spcPts val="0"/>
                        </a:spcAft>
                      </a:pPr>
                      <a:r>
                        <a:rPr lang="en-US" sz="1400" dirty="0" smtClean="0">
                          <a:effectLst/>
                          <a:latin typeface="Times New Roman" panose="02020603050405020304" pitchFamily="18" charset="0"/>
                          <a:cs typeface="Times New Roman" panose="02020603050405020304" pitchFamily="18" charset="0"/>
                        </a:rPr>
                        <a:t>Items</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dirty="0" smtClean="0">
                          <a:effectLst/>
                          <a:latin typeface="Times New Roman" panose="02020603050405020304" pitchFamily="18" charset="0"/>
                          <a:cs typeface="Times New Roman" panose="02020603050405020304" pitchFamily="18" charset="0"/>
                        </a:rPr>
                        <a:t>Earned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rtl="1">
                        <a:lnSpc>
                          <a:spcPct val="150000"/>
                        </a:lnSpc>
                        <a:spcAft>
                          <a:spcPts val="0"/>
                        </a:spcAft>
                      </a:pPr>
                      <a:r>
                        <a:rPr lang="en-US" sz="1400" dirty="0">
                          <a:effectLst/>
                          <a:latin typeface="Times New Roman" panose="02020603050405020304" pitchFamily="18" charset="0"/>
                          <a:cs typeface="Times New Roman" panose="02020603050405020304" pitchFamily="18" charset="0"/>
                        </a:rPr>
                        <a:t>point</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dirty="0">
                          <a:effectLst/>
                          <a:latin typeface="Times New Roman" panose="02020603050405020304" pitchFamily="18" charset="0"/>
                          <a:cs typeface="Times New Roman" panose="02020603050405020304" pitchFamily="18" charset="0"/>
                        </a:rPr>
                        <a:t>Achieved points</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Material&amp; resource</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No</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indent="457200"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6096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Construction&amp; operation waste management program</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 </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required</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Hazard material elimination</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required</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Non-polluting material</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Regional materials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4</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Recycled materials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en-US" sz="1400" b="1" dirty="0">
                          <a:effectLst/>
                          <a:latin typeface="Times New Roman" panose="02020603050405020304" pitchFamily="18" charset="0"/>
                          <a:cs typeface="Times New Roman" panose="02020603050405020304" pitchFamily="18" charset="0"/>
                        </a:rPr>
                        <a:t> </a:t>
                      </a:r>
                      <a:r>
                        <a:rPr lang="en-US" sz="1400" b="1" dirty="0" smtClean="0">
                          <a:effectLst/>
                          <a:latin typeface="Times New Roman" panose="02020603050405020304" pitchFamily="18" charset="0"/>
                          <a:cs typeface="Times New Roman" panose="02020603050405020304" pitchFamily="18" charset="0"/>
                        </a:rPr>
                        <a:t>No</a:t>
                      </a:r>
                      <a:endParaRPr lang="en-US" sz="1400" b="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0</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Rapidly renewable materials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2</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Material reuse</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 </a:t>
                      </a:r>
                      <a:r>
                        <a:rPr lang="en-US" sz="1400" b="1" dirty="0" smtClean="0">
                          <a:effectLst/>
                          <a:latin typeface="Times New Roman" panose="02020603050405020304" pitchFamily="18" charset="0"/>
                          <a:cs typeface="Times New Roman" panose="02020603050405020304" pitchFamily="18" charset="0"/>
                        </a:rPr>
                        <a:t>No</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0</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Material durability</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Yes</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2</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Building reuse</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Yes</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2</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a:effectLst/>
                          <a:latin typeface="Times New Roman" panose="02020603050405020304" pitchFamily="18" charset="0"/>
                          <a:cs typeface="Times New Roman" panose="02020603050405020304" pitchFamily="18" charset="0"/>
                        </a:rPr>
                        <a:t>Design for flexibility&amp; disassembly</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No</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304800">
                <a:tc>
                  <a:txBody>
                    <a:bodyPr/>
                    <a:lstStyle/>
                    <a:p>
                      <a:pPr algn="ctr" rtl="1">
                        <a:lnSpc>
                          <a:spcPct val="150000"/>
                        </a:lnSpc>
                        <a:spcAft>
                          <a:spcPts val="0"/>
                        </a:spcAft>
                      </a:pPr>
                      <a:r>
                        <a:rPr lang="en-US" sz="1400" b="1" dirty="0">
                          <a:effectLst/>
                          <a:latin typeface="Times New Roman" panose="02020603050405020304" pitchFamily="18" charset="0"/>
                          <a:cs typeface="Times New Roman" panose="02020603050405020304" pitchFamily="18" charset="0"/>
                        </a:rPr>
                        <a:t>Total point</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a:lnSpc>
                          <a:spcPct val="150000"/>
                        </a:lnSpc>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rtl="1">
                        <a:lnSpc>
                          <a:spcPct val="150000"/>
                        </a:lnSpc>
                        <a:spcAft>
                          <a:spcPts val="0"/>
                        </a:spcAft>
                      </a:pPr>
                      <a:r>
                        <a:rPr lang="en-US" sz="1400" b="1" dirty="0" smtClean="0">
                          <a:effectLst/>
                          <a:latin typeface="Times New Roman" panose="02020603050405020304" pitchFamily="18" charset="0"/>
                          <a:cs typeface="Times New Roman" panose="02020603050405020304" pitchFamily="18" charset="0"/>
                        </a:rPr>
                        <a:t>13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cSld>
  <p:clrMapOvr>
    <a:masterClrMapping/>
  </p:clrMapOvr>
  <p:transition>
    <p:pull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524000" y="0"/>
            <a:ext cx="10664825" cy="730250"/>
          </a:xfrm>
        </p:spPr>
        <p:txBody>
          <a:bodyPr/>
          <a:lstStyle/>
          <a:p>
            <a:pPr defTabSz="457200"/>
            <a:r>
              <a:rPr lang="en-US" altLang="en-US" sz="2800" smtClean="0">
                <a:latin typeface="Elephant" pitchFamily="18" charset="0"/>
                <a:cs typeface="Times New Roman" pitchFamily="18" charset="0"/>
              </a:rPr>
              <a:t>Environmental &amp; Green building Evaluation:</a:t>
            </a:r>
          </a:p>
        </p:txBody>
      </p:sp>
      <p:sp>
        <p:nvSpPr>
          <p:cNvPr id="2969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29700" name="Picture 4" descr="شعار الجامع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9703" name="مستطيل 1"/>
          <p:cNvSpPr>
            <a:spLocks noChangeArrowheads="1"/>
          </p:cNvSpPr>
          <p:nvPr/>
        </p:nvSpPr>
        <p:spPr bwMode="auto">
          <a:xfrm>
            <a:off x="2133600" y="762000"/>
            <a:ext cx="9953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dirty="0">
                <a:solidFill>
                  <a:schemeClr val="bg1"/>
                </a:solidFill>
                <a:latin typeface="Elephant" pitchFamily="18" charset="0"/>
              </a:rPr>
              <a:t>Green Building Evaluation:</a:t>
            </a:r>
          </a:p>
        </p:txBody>
      </p:sp>
      <p:sp>
        <p:nvSpPr>
          <p:cNvPr id="9" name="Rectangle 8"/>
          <p:cNvSpPr/>
          <p:nvPr/>
        </p:nvSpPr>
        <p:spPr>
          <a:xfrm>
            <a:off x="1217612" y="1447800"/>
            <a:ext cx="8915400" cy="646331"/>
          </a:xfrm>
          <a:prstGeom prst="rect">
            <a:avLst/>
          </a:prstGeom>
        </p:spPr>
        <p:txBody>
          <a:bodyPr wrap="square">
            <a:spAutoFit/>
          </a:bodyPr>
          <a:lstStyle/>
          <a:p>
            <a:r>
              <a:rPr lang="en-US" altLang="en-US" b="1" dirty="0" smtClean="0">
                <a:latin typeface="Times New Roman" pitchFamily="18" charset="0"/>
                <a:ea typeface="Times New Roman" pitchFamily="18" charset="0"/>
              </a:rPr>
              <a:t>As a result from the previous tables, 123 points were achieved &amp; this is can be considered as a silver degree in the Palestinian Rating System.:</a:t>
            </a:r>
            <a:endParaRPr lang="en-US" altLang="en-US" b="1" dirty="0"/>
          </a:p>
        </p:txBody>
      </p:sp>
      <p:graphicFrame>
        <p:nvGraphicFramePr>
          <p:cNvPr id="10" name="Table 9"/>
          <p:cNvGraphicFramePr>
            <a:graphicFrameLocks noGrp="1"/>
          </p:cNvGraphicFramePr>
          <p:nvPr/>
        </p:nvGraphicFramePr>
        <p:xfrm>
          <a:off x="2513012" y="2133600"/>
          <a:ext cx="7339013" cy="3760657"/>
        </p:xfrm>
        <a:graphic>
          <a:graphicData uri="http://schemas.openxmlformats.org/drawingml/2006/table">
            <a:tbl>
              <a:tblPr firstRow="1" bandRow="1">
                <a:tableStyleId>{5202B0CA-FC54-4496-8BCA-5EF66A818D29}</a:tableStyleId>
              </a:tblPr>
              <a:tblGrid>
                <a:gridCol w="2878839"/>
                <a:gridCol w="2230087"/>
                <a:gridCol w="2230087"/>
              </a:tblGrid>
              <a:tr h="638452">
                <a:tc>
                  <a:txBody>
                    <a:bodyPr/>
                    <a:lstStyle/>
                    <a:p>
                      <a:pPr marL="0" marR="0">
                        <a:lnSpc>
                          <a:spcPct val="115000"/>
                        </a:lnSpc>
                        <a:spcBef>
                          <a:spcPts val="0"/>
                        </a:spcBef>
                        <a:spcAft>
                          <a:spcPts val="0"/>
                        </a:spcAft>
                      </a:pPr>
                      <a:r>
                        <a:rPr lang="en-US" sz="1600" b="1" kern="1200" dirty="0">
                          <a:effectLst/>
                          <a:latin typeface="Times New Roman" panose="02020603050405020304" pitchFamily="18" charset="0"/>
                          <a:cs typeface="Times New Roman" panose="02020603050405020304" pitchFamily="18" charset="0"/>
                        </a:rPr>
                        <a:t>Aspects of Green Building:</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600" b="1" kern="1200" dirty="0">
                          <a:effectLst/>
                          <a:latin typeface="Times New Roman" panose="02020603050405020304" pitchFamily="18" charset="0"/>
                          <a:cs typeface="Times New Roman" panose="02020603050405020304" pitchFamily="18" charset="0"/>
                        </a:rPr>
                        <a:t>Possible Points</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400" b="1" dirty="0" smtClean="0">
                          <a:effectLst/>
                          <a:latin typeface="Times New Roman" panose="02020603050405020304" pitchFamily="18" charset="0"/>
                          <a:cs typeface="Times New Roman" panose="02020603050405020304" pitchFamily="18" charset="0"/>
                        </a:rPr>
                        <a:t>Achieved Point</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r>
              <a:tr h="402283">
                <a:tc>
                  <a:txBody>
                    <a:bodyPr/>
                    <a:lstStyle/>
                    <a:p>
                      <a:pPr marL="0" marR="0" algn="ctr">
                        <a:lnSpc>
                          <a:spcPct val="115000"/>
                        </a:lnSpc>
                        <a:spcBef>
                          <a:spcPts val="0"/>
                        </a:spcBef>
                        <a:spcAft>
                          <a:spcPts val="0"/>
                        </a:spcAft>
                      </a:pPr>
                      <a:r>
                        <a:rPr lang="en-US" sz="1600" b="1" kern="1200" dirty="0">
                          <a:effectLst/>
                          <a:latin typeface="Times New Roman" panose="02020603050405020304" pitchFamily="18" charset="0"/>
                          <a:cs typeface="Times New Roman" panose="02020603050405020304" pitchFamily="18" charset="0"/>
                        </a:rPr>
                        <a:t>Sustainable sites</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smtClean="0">
                          <a:effectLst/>
                          <a:latin typeface="Times New Roman" panose="02020603050405020304" pitchFamily="18" charset="0"/>
                          <a:cs typeface="Times New Roman" panose="02020603050405020304" pitchFamily="18" charset="0"/>
                        </a:rPr>
                        <a:t>30</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a:effectLst/>
                          <a:latin typeface="Times New Roman" panose="02020603050405020304" pitchFamily="18" charset="0"/>
                          <a:cs typeface="Times New Roman" panose="02020603050405020304" pitchFamily="18" charset="0"/>
                        </a:rPr>
                        <a:t>20</a:t>
                      </a:r>
                      <a:endParaRPr lang="en-US"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r>
              <a:tr h="402283">
                <a:tc>
                  <a:txBody>
                    <a:bodyPr/>
                    <a:lstStyle/>
                    <a:p>
                      <a:pPr marL="0" marR="0" algn="ctr">
                        <a:lnSpc>
                          <a:spcPct val="115000"/>
                        </a:lnSpc>
                        <a:spcBef>
                          <a:spcPts val="0"/>
                        </a:spcBef>
                        <a:spcAft>
                          <a:spcPts val="0"/>
                        </a:spcAft>
                      </a:pPr>
                      <a:r>
                        <a:rPr lang="en-US" sz="1600" b="1" kern="1200">
                          <a:effectLst/>
                          <a:latin typeface="Times New Roman" panose="02020603050405020304" pitchFamily="18" charset="0"/>
                          <a:cs typeface="Times New Roman" panose="02020603050405020304" pitchFamily="18" charset="0"/>
                        </a:rPr>
                        <a:t>Water efficiency</a:t>
                      </a:r>
                      <a:endParaRPr lang="en-US" sz="1400" b="1">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smtClean="0">
                          <a:effectLst/>
                          <a:latin typeface="Times New Roman" panose="02020603050405020304" pitchFamily="18" charset="0"/>
                          <a:cs typeface="Times New Roman" panose="02020603050405020304" pitchFamily="18" charset="0"/>
                        </a:rPr>
                        <a:t>50</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a:effectLst/>
                          <a:latin typeface="Times New Roman" panose="02020603050405020304" pitchFamily="18" charset="0"/>
                          <a:cs typeface="Times New Roman" panose="02020603050405020304" pitchFamily="18" charset="0"/>
                        </a:rPr>
                        <a:t>37</a:t>
                      </a:r>
                      <a:endParaRPr lang="en-US"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r>
              <a:tr h="638452">
                <a:tc>
                  <a:txBody>
                    <a:bodyPr/>
                    <a:lstStyle/>
                    <a:p>
                      <a:pPr marL="0" marR="0" algn="ctr">
                        <a:lnSpc>
                          <a:spcPct val="115000"/>
                        </a:lnSpc>
                        <a:spcBef>
                          <a:spcPts val="0"/>
                        </a:spcBef>
                        <a:spcAft>
                          <a:spcPts val="0"/>
                        </a:spcAft>
                      </a:pPr>
                      <a:r>
                        <a:rPr lang="en-US" sz="1600" b="1" kern="1200">
                          <a:effectLst/>
                          <a:latin typeface="Times New Roman" panose="02020603050405020304" pitchFamily="18" charset="0"/>
                          <a:cs typeface="Times New Roman" panose="02020603050405020304" pitchFamily="18" charset="0"/>
                        </a:rPr>
                        <a:t>Energy and Atmosphere</a:t>
                      </a:r>
                      <a:endParaRPr lang="en-US" sz="1400" b="1">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smtClean="0">
                          <a:effectLst/>
                          <a:latin typeface="Times New Roman" panose="02020603050405020304" pitchFamily="18" charset="0"/>
                          <a:cs typeface="Times New Roman" panose="02020603050405020304" pitchFamily="18" charset="0"/>
                        </a:rPr>
                        <a:t>60</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a:effectLst/>
                          <a:latin typeface="Times New Roman" panose="02020603050405020304" pitchFamily="18" charset="0"/>
                          <a:cs typeface="Times New Roman" panose="02020603050405020304" pitchFamily="18" charset="0"/>
                        </a:rPr>
                        <a:t>29</a:t>
                      </a:r>
                      <a:endParaRPr lang="en-US"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r>
              <a:tr h="638452">
                <a:tc>
                  <a:txBody>
                    <a:bodyPr/>
                    <a:lstStyle/>
                    <a:p>
                      <a:pPr marL="0" marR="0" algn="ctr">
                        <a:lnSpc>
                          <a:spcPct val="115000"/>
                        </a:lnSpc>
                        <a:spcBef>
                          <a:spcPts val="0"/>
                        </a:spcBef>
                        <a:spcAft>
                          <a:spcPts val="0"/>
                        </a:spcAft>
                      </a:pPr>
                      <a:r>
                        <a:rPr lang="en-US" sz="1600" b="1" kern="1200">
                          <a:effectLst/>
                          <a:latin typeface="Times New Roman" panose="02020603050405020304" pitchFamily="18" charset="0"/>
                          <a:cs typeface="Times New Roman" panose="02020603050405020304" pitchFamily="18" charset="0"/>
                        </a:rPr>
                        <a:t>Materials and Resources</a:t>
                      </a:r>
                      <a:endParaRPr lang="en-US" sz="1400" b="1">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smtClean="0">
                          <a:effectLst/>
                          <a:latin typeface="Times New Roman" panose="02020603050405020304" pitchFamily="18" charset="0"/>
                          <a:cs typeface="Times New Roman" panose="02020603050405020304" pitchFamily="18" charset="0"/>
                        </a:rPr>
                        <a:t>20</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smtClean="0">
                          <a:effectLst/>
                          <a:latin typeface="Times New Roman" panose="02020603050405020304" pitchFamily="18" charset="0"/>
                          <a:cs typeface="Times New Roman" panose="02020603050405020304" pitchFamily="18" charset="0"/>
                        </a:rPr>
                        <a:t>13</a:t>
                      </a:r>
                      <a:endParaRPr lang="en-US"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r>
              <a:tr h="638452">
                <a:tc>
                  <a:txBody>
                    <a:bodyPr/>
                    <a:lstStyle/>
                    <a:p>
                      <a:pPr marL="0" marR="0" algn="ctr">
                        <a:lnSpc>
                          <a:spcPct val="115000"/>
                        </a:lnSpc>
                        <a:spcBef>
                          <a:spcPts val="0"/>
                        </a:spcBef>
                        <a:spcAft>
                          <a:spcPts val="0"/>
                        </a:spcAft>
                      </a:pPr>
                      <a:r>
                        <a:rPr lang="en-US" sz="1600" b="1" kern="1200">
                          <a:effectLst/>
                          <a:latin typeface="Times New Roman" panose="02020603050405020304" pitchFamily="18" charset="0"/>
                          <a:cs typeface="Times New Roman" panose="02020603050405020304" pitchFamily="18" charset="0"/>
                        </a:rPr>
                        <a:t>Indoor Environmental Quality</a:t>
                      </a:r>
                      <a:endParaRPr lang="en-US" sz="1400" b="1">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smtClean="0">
                          <a:effectLst/>
                          <a:latin typeface="Times New Roman" panose="02020603050405020304" pitchFamily="18" charset="0"/>
                          <a:cs typeface="Times New Roman" panose="02020603050405020304" pitchFamily="18" charset="0"/>
                        </a:rPr>
                        <a:t>30</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17</a:t>
                      </a:r>
                      <a:endParaRPr lang="en-US"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r>
              <a:tr h="402283">
                <a:tc>
                  <a:txBody>
                    <a:bodyPr/>
                    <a:lstStyle/>
                    <a:p>
                      <a:pPr marL="0" marR="0" algn="ctr">
                        <a:lnSpc>
                          <a:spcPct val="115000"/>
                        </a:lnSpc>
                        <a:spcBef>
                          <a:spcPts val="0"/>
                        </a:spcBef>
                        <a:spcAft>
                          <a:spcPts val="0"/>
                        </a:spcAft>
                      </a:pPr>
                      <a:r>
                        <a:rPr lang="en-US" sz="1600" b="1" kern="1200" dirty="0">
                          <a:effectLst/>
                          <a:latin typeface="Times New Roman" panose="02020603050405020304" pitchFamily="18" charset="0"/>
                          <a:cs typeface="Times New Roman" panose="02020603050405020304" pitchFamily="18" charset="0"/>
                        </a:rPr>
                        <a:t>Innovation in Design</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a:effectLst/>
                          <a:latin typeface="Times New Roman" panose="02020603050405020304" pitchFamily="18" charset="0"/>
                          <a:cs typeface="Times New Roman" panose="02020603050405020304" pitchFamily="18" charset="0"/>
                        </a:rPr>
                        <a:t>10</a:t>
                      </a:r>
                      <a:endParaRPr lang="en-US" sz="1400" b="1" dirty="0">
                        <a:solidFill>
                          <a:srgbClr val="FFFFFF"/>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kern="1200" dirty="0">
                          <a:effectLst/>
                          <a:latin typeface="Times New Roman" panose="02020603050405020304" pitchFamily="18" charset="0"/>
                          <a:cs typeface="Times New Roman" panose="02020603050405020304" pitchFamily="18" charset="0"/>
                        </a:rPr>
                        <a:t>7</a:t>
                      </a:r>
                      <a:endParaRPr lang="en-US" sz="1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229913318"/>
      </p:ext>
    </p:extLst>
  </p:cSld>
  <p:clrMapOvr>
    <a:masterClrMapping/>
  </p:clrMapOvr>
  <p:transition>
    <p:pull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524000" y="0"/>
            <a:ext cx="10664825" cy="730250"/>
          </a:xfrm>
        </p:spPr>
        <p:txBody>
          <a:bodyPr/>
          <a:lstStyle/>
          <a:p>
            <a:pPr defTabSz="457200"/>
            <a:r>
              <a:rPr lang="en-US" altLang="en-US" sz="3200" smtClean="0">
                <a:latin typeface="Elephant" pitchFamily="18" charset="0"/>
                <a:cs typeface="Times New Roman" pitchFamily="18" charset="0"/>
              </a:rPr>
              <a:t>Structural design</a:t>
            </a:r>
          </a:p>
        </p:txBody>
      </p:sp>
      <p:sp>
        <p:nvSpPr>
          <p:cNvPr id="3379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379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33799" name="مستطيل 1"/>
          <p:cNvSpPr>
            <a:spLocks noChangeArrowheads="1"/>
          </p:cNvSpPr>
          <p:nvPr/>
        </p:nvSpPr>
        <p:spPr bwMode="auto">
          <a:xfrm>
            <a:off x="2032000" y="762000"/>
            <a:ext cx="2851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cs typeface="Times New Roman" pitchFamily="18" charset="0"/>
              </a:rPr>
              <a:t>Structural design</a:t>
            </a:r>
          </a:p>
        </p:txBody>
      </p:sp>
      <p:sp>
        <p:nvSpPr>
          <p:cNvPr id="33800" name="مستطيل 2"/>
          <p:cNvSpPr>
            <a:spLocks noChangeArrowheads="1"/>
          </p:cNvSpPr>
          <p:nvPr/>
        </p:nvSpPr>
        <p:spPr bwMode="auto">
          <a:xfrm>
            <a:off x="1422400" y="1676400"/>
            <a:ext cx="2395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buFont typeface="Arial" charset="0"/>
              <a:buChar char="•"/>
            </a:pPr>
            <a:r>
              <a:rPr lang="en-US" altLang="en-US" sz="2000">
                <a:latin typeface="Elephant" pitchFamily="18" charset="0"/>
              </a:rPr>
              <a:t> </a:t>
            </a:r>
            <a:r>
              <a:rPr lang="en-US" altLang="en-US" sz="2000">
                <a:latin typeface="Elephant" pitchFamily="18" charset="0"/>
                <a:cs typeface="Times New Roman" pitchFamily="18" charset="0"/>
              </a:rPr>
              <a:t>Design Codes:</a:t>
            </a:r>
          </a:p>
        </p:txBody>
      </p:sp>
      <p:sp>
        <p:nvSpPr>
          <p:cNvPr id="33801" name="مستطيل 3"/>
          <p:cNvSpPr>
            <a:spLocks noChangeArrowheads="1"/>
          </p:cNvSpPr>
          <p:nvPr/>
        </p:nvSpPr>
        <p:spPr bwMode="auto">
          <a:xfrm>
            <a:off x="1016000" y="2286000"/>
            <a:ext cx="77200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a:solidFill>
                  <a:srgbClr val="000000"/>
                </a:solidFill>
                <a:latin typeface="Times New Roman" pitchFamily="18" charset="0"/>
                <a:cs typeface="Times New Roman" pitchFamily="18" charset="0"/>
              </a:rPr>
              <a:t>The structural design will be according to :</a:t>
            </a:r>
          </a:p>
          <a:p>
            <a:r>
              <a:rPr lang="en-US" altLang="en-US">
                <a:solidFill>
                  <a:srgbClr val="000000"/>
                </a:solidFill>
                <a:latin typeface="Times New Roman" pitchFamily="18" charset="0"/>
                <a:cs typeface="Times New Roman" pitchFamily="18" charset="0"/>
              </a:rPr>
              <a:t>1)  The American Concrete Institute code ACI 318-08 .</a:t>
            </a:r>
          </a:p>
          <a:p>
            <a:r>
              <a:rPr lang="en-US" altLang="en-US">
                <a:solidFill>
                  <a:srgbClr val="000000"/>
                </a:solidFill>
                <a:latin typeface="Times New Roman" pitchFamily="18" charset="0"/>
                <a:cs typeface="Times New Roman" pitchFamily="18" charset="0"/>
              </a:rPr>
              <a:t>2)  The seismic design according to UBC-97.</a:t>
            </a:r>
          </a:p>
        </p:txBody>
      </p:sp>
      <p:sp>
        <p:nvSpPr>
          <p:cNvPr id="33802" name="مستطيل 4"/>
          <p:cNvSpPr>
            <a:spLocks noChangeArrowheads="1"/>
          </p:cNvSpPr>
          <p:nvPr/>
        </p:nvSpPr>
        <p:spPr bwMode="auto">
          <a:xfrm>
            <a:off x="1625600" y="361315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20000"/>
              </a:spcBef>
              <a:buFont typeface="Arial" charset="0"/>
              <a:buChar char="•"/>
            </a:pPr>
            <a:r>
              <a:rPr lang="en-US" altLang="en-US" sz="2000">
                <a:latin typeface="Elephant" pitchFamily="18" charset="0"/>
                <a:cs typeface="Times New Roman" pitchFamily="18" charset="0"/>
              </a:rPr>
              <a:t>Software:</a:t>
            </a:r>
          </a:p>
        </p:txBody>
      </p:sp>
      <p:sp>
        <p:nvSpPr>
          <p:cNvPr id="33803" name="مستطيل 6"/>
          <p:cNvSpPr>
            <a:spLocks noChangeArrowheads="1"/>
          </p:cNvSpPr>
          <p:nvPr/>
        </p:nvSpPr>
        <p:spPr bwMode="auto">
          <a:xfrm>
            <a:off x="1455738" y="4267200"/>
            <a:ext cx="2319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20000"/>
              </a:spcBef>
              <a:buFont typeface="Arial" charset="0"/>
              <a:buChar char="•"/>
            </a:pPr>
            <a:r>
              <a:rPr lang="en-US" altLang="en-US">
                <a:solidFill>
                  <a:srgbClr val="000000"/>
                </a:solidFill>
                <a:latin typeface="Times New Roman" pitchFamily="18" charset="0"/>
                <a:cs typeface="Times New Roman" pitchFamily="18" charset="0"/>
              </a:rPr>
              <a:t>SAP 2000, V14.2.2</a:t>
            </a:r>
            <a:endParaRPr lang="fr-CA" altLang="en-US">
              <a:solidFill>
                <a:srgbClr val="0070C0"/>
              </a:solidFill>
              <a:latin typeface="Times New Roman" pitchFamily="18" charset="0"/>
              <a:cs typeface="Times New Roman" pitchFamily="18" charset="0"/>
            </a:endParaRPr>
          </a:p>
        </p:txBody>
      </p:sp>
      <p:pic>
        <p:nvPicPr>
          <p:cNvPr id="12" name="Picture 8"/>
          <p:cNvPicPr>
            <a:picLocks noChangeAspect="1" noChangeArrowheads="1"/>
          </p:cNvPicPr>
          <p:nvPr/>
        </p:nvPicPr>
        <p:blipFill>
          <a:blip r:embed="rId3" cstate="print"/>
          <a:srcRect/>
          <a:stretch>
            <a:fillRect/>
          </a:stretch>
        </p:blipFill>
        <p:spPr bwMode="auto">
          <a:xfrm>
            <a:off x="5827713" y="3200400"/>
            <a:ext cx="6100762" cy="3098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524000" y="0"/>
            <a:ext cx="10664825" cy="730250"/>
          </a:xfrm>
        </p:spPr>
        <p:txBody>
          <a:bodyPr/>
          <a:lstStyle/>
          <a:p>
            <a:pPr defTabSz="457200"/>
            <a:r>
              <a:rPr lang="en-US" altLang="en-US" sz="3200" smtClean="0">
                <a:latin typeface="Elephant" pitchFamily="18" charset="0"/>
                <a:cs typeface="Times New Roman" pitchFamily="18" charset="0"/>
              </a:rPr>
              <a:t>Structural design</a:t>
            </a:r>
          </a:p>
        </p:txBody>
      </p:sp>
      <p:sp>
        <p:nvSpPr>
          <p:cNvPr id="3481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482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34823" name="مستطيل 1"/>
          <p:cNvSpPr>
            <a:spLocks noChangeArrowheads="1"/>
          </p:cNvSpPr>
          <p:nvPr/>
        </p:nvSpPr>
        <p:spPr bwMode="auto">
          <a:xfrm>
            <a:off x="2235200" y="762000"/>
            <a:ext cx="1693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sz="2000">
                <a:solidFill>
                  <a:schemeClr val="bg1"/>
                </a:solidFill>
                <a:latin typeface="Elephant" pitchFamily="18" charset="0"/>
                <a:cs typeface="Times New Roman" pitchFamily="18" charset="0"/>
              </a:rPr>
              <a:t>Design data</a:t>
            </a:r>
          </a:p>
        </p:txBody>
      </p:sp>
      <p:sp>
        <p:nvSpPr>
          <p:cNvPr id="34824" name="مستطيل 2"/>
          <p:cNvSpPr>
            <a:spLocks noChangeArrowheads="1"/>
          </p:cNvSpPr>
          <p:nvPr/>
        </p:nvSpPr>
        <p:spPr bwMode="auto">
          <a:xfrm>
            <a:off x="1217613" y="1630363"/>
            <a:ext cx="42624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buFont typeface="Wingdings" pitchFamily="2" charset="2"/>
              <a:buChar char="q"/>
            </a:pPr>
            <a:r>
              <a:rPr lang="en-US" altLang="en-US" b="1">
                <a:solidFill>
                  <a:srgbClr val="000000"/>
                </a:solidFill>
                <a:latin typeface="Times New Roman" pitchFamily="18" charset="0"/>
                <a:ea typeface="SimSun" pitchFamily="2" charset="-122"/>
                <a:cs typeface="Tahoma" pitchFamily="34" charset="0"/>
              </a:rPr>
              <a:t>Compressive strength of concrete (f\c)</a:t>
            </a:r>
          </a:p>
        </p:txBody>
      </p:sp>
      <p:sp>
        <p:nvSpPr>
          <p:cNvPr id="34825" name="مستطيل 3"/>
          <p:cNvSpPr>
            <a:spLocks noChangeArrowheads="1"/>
          </p:cNvSpPr>
          <p:nvPr/>
        </p:nvSpPr>
        <p:spPr bwMode="auto">
          <a:xfrm>
            <a:off x="1727200" y="2235200"/>
            <a:ext cx="30464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en-US" altLang="en-US" b="1">
                <a:solidFill>
                  <a:srgbClr val="000000"/>
                </a:solidFill>
                <a:latin typeface="Times New Roman" pitchFamily="18" charset="0"/>
                <a:cs typeface="Times New Roman" pitchFamily="18" charset="0"/>
              </a:rPr>
              <a:t>beams</a:t>
            </a:r>
          </a:p>
          <a:p>
            <a:r>
              <a:rPr lang="en-US" altLang="en-US" b="1">
                <a:solidFill>
                  <a:srgbClr val="000000"/>
                </a:solidFill>
                <a:latin typeface="Times New Roman" pitchFamily="18" charset="0"/>
                <a:cs typeface="Times New Roman" pitchFamily="18" charset="0"/>
              </a:rPr>
              <a:t>shear walls</a:t>
            </a:r>
          </a:p>
          <a:p>
            <a:r>
              <a:rPr lang="en-US" altLang="en-US" b="1">
                <a:solidFill>
                  <a:srgbClr val="000000"/>
                </a:solidFill>
                <a:latin typeface="Times New Roman" pitchFamily="18" charset="0"/>
                <a:cs typeface="Times New Roman" pitchFamily="18" charset="0"/>
              </a:rPr>
              <a:t>columns</a:t>
            </a:r>
          </a:p>
          <a:p>
            <a:r>
              <a:rPr lang="en-US" altLang="en-US" b="1">
                <a:solidFill>
                  <a:srgbClr val="000000"/>
                </a:solidFill>
                <a:latin typeface="Times New Roman" pitchFamily="18" charset="0"/>
                <a:cs typeface="Times New Roman" pitchFamily="18" charset="0"/>
              </a:rPr>
              <a:t>footing</a:t>
            </a:r>
          </a:p>
        </p:txBody>
      </p:sp>
      <p:cxnSp>
        <p:nvCxnSpPr>
          <p:cNvPr id="10" name="Straight Arrow Connector 4"/>
          <p:cNvCxnSpPr/>
          <p:nvPr/>
        </p:nvCxnSpPr>
        <p:spPr>
          <a:xfrm>
            <a:off x="4908550" y="2892425"/>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مستطيل 10"/>
          <p:cNvSpPr/>
          <p:nvPr/>
        </p:nvSpPr>
        <p:spPr>
          <a:xfrm>
            <a:off x="7516443" y="2630369"/>
            <a:ext cx="2677814"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defTabSz="457200" fontAlgn="auto">
              <a:spcBef>
                <a:spcPts val="0"/>
              </a:spcBef>
              <a:spcAft>
                <a:spcPts val="0"/>
              </a:spcAft>
              <a:defRPr/>
            </a:pPr>
            <a:r>
              <a:rPr lang="en-US" sz="2800" b="1" dirty="0">
                <a:latin typeface="Times New Roman" panose="02020603050405020304" pitchFamily="18" charset="0"/>
                <a:cs typeface="Times New Roman" panose="02020603050405020304" pitchFamily="18" charset="0"/>
              </a:rPr>
              <a:t>f</a:t>
            </a:r>
            <a:r>
              <a:rPr lang="en-US" sz="2800" b="1" baseline="30000" dirty="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c =30 </a:t>
            </a:r>
            <a:r>
              <a:rPr lang="en-US" sz="2800" b="1" dirty="0" err="1">
                <a:latin typeface="Times New Roman" panose="02020603050405020304" pitchFamily="18" charset="0"/>
                <a:cs typeface="Times New Roman" panose="02020603050405020304" pitchFamily="18" charset="0"/>
              </a:rPr>
              <a:t>MPa</a:t>
            </a:r>
            <a:endParaRPr lang="en-US" sz="2800" b="1" dirty="0">
              <a:latin typeface="Times New Roman" panose="02020603050405020304" pitchFamily="18" charset="0"/>
              <a:cs typeface="Times New Roman" panose="02020603050405020304" pitchFamily="18" charset="0"/>
            </a:endParaRPr>
          </a:p>
        </p:txBody>
      </p:sp>
      <p:sp>
        <p:nvSpPr>
          <p:cNvPr id="12" name="مستطيل 11"/>
          <p:cNvSpPr/>
          <p:nvPr/>
        </p:nvSpPr>
        <p:spPr>
          <a:xfrm>
            <a:off x="7516443" y="3733800"/>
            <a:ext cx="2677814"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defTabSz="457200" fontAlgn="auto">
              <a:spcBef>
                <a:spcPts val="0"/>
              </a:spcBef>
              <a:spcAft>
                <a:spcPts val="0"/>
              </a:spcAft>
              <a:defRPr/>
            </a:pPr>
            <a:r>
              <a:rPr lang="en-US" sz="2800" b="1" dirty="0">
                <a:solidFill>
                  <a:schemeClr val="bg1"/>
                </a:solidFill>
                <a:latin typeface="Times New Roman" pitchFamily="18" charset="0"/>
                <a:ea typeface="SimSun" pitchFamily="2" charset="-122"/>
                <a:cs typeface="Tahoma" pitchFamily="34" charset="0"/>
              </a:rPr>
              <a:t>(</a:t>
            </a:r>
            <a:r>
              <a:rPr lang="en-US" sz="2000" b="1" dirty="0" err="1">
                <a:solidFill>
                  <a:schemeClr val="bg1"/>
                </a:solidFill>
                <a:latin typeface="Times New Roman" pitchFamily="18" charset="0"/>
                <a:ea typeface="SimSun" pitchFamily="2" charset="-122"/>
                <a:cs typeface="Tahoma" pitchFamily="34" charset="0"/>
              </a:rPr>
              <a:t>Fy</a:t>
            </a:r>
            <a:r>
              <a:rPr lang="en-US" sz="2000" b="1" dirty="0">
                <a:solidFill>
                  <a:schemeClr val="bg1"/>
                </a:solidFill>
                <a:latin typeface="Times New Roman" pitchFamily="18" charset="0"/>
                <a:ea typeface="SimSun" pitchFamily="2" charset="-122"/>
                <a:cs typeface="Tahoma" pitchFamily="34" charset="0"/>
              </a:rPr>
              <a:t> = 420 </a:t>
            </a:r>
            <a:r>
              <a:rPr lang="en-US" sz="2000" b="1" dirty="0" err="1">
                <a:solidFill>
                  <a:schemeClr val="bg1"/>
                </a:solidFill>
                <a:latin typeface="Times New Roman" pitchFamily="18" charset="0"/>
                <a:ea typeface="SimSun" pitchFamily="2" charset="-122"/>
                <a:cs typeface="Tahoma" pitchFamily="34" charset="0"/>
              </a:rPr>
              <a:t>MPa</a:t>
            </a:r>
            <a:r>
              <a:rPr lang="en-US" sz="2000" b="1" dirty="0">
                <a:solidFill>
                  <a:schemeClr val="bg1"/>
                </a:solidFill>
                <a:latin typeface="Times New Roman" pitchFamily="18" charset="0"/>
                <a:ea typeface="SimSun" pitchFamily="2" charset="-122"/>
                <a:cs typeface="Tahoma" pitchFamily="34" charset="0"/>
              </a:rPr>
              <a:t>)</a:t>
            </a:r>
          </a:p>
        </p:txBody>
      </p:sp>
      <p:cxnSp>
        <p:nvCxnSpPr>
          <p:cNvPr id="13" name="Straight Arrow Connector 4"/>
          <p:cNvCxnSpPr/>
          <p:nvPr/>
        </p:nvCxnSpPr>
        <p:spPr>
          <a:xfrm>
            <a:off x="5135563" y="3995738"/>
            <a:ext cx="121920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مستطيل 13"/>
          <p:cNvSpPr/>
          <p:nvPr/>
        </p:nvSpPr>
        <p:spPr>
          <a:xfrm>
            <a:off x="7516443" y="4871279"/>
            <a:ext cx="2677814" cy="461665"/>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fontAlgn="auto">
              <a:spcBef>
                <a:spcPts val="0"/>
              </a:spcBef>
              <a:spcAft>
                <a:spcPts val="0"/>
              </a:spcAft>
              <a:defRPr/>
            </a:pPr>
            <a:r>
              <a:rPr lang="en-US" sz="2400" b="1" dirty="0">
                <a:solidFill>
                  <a:schemeClr val="bg1"/>
                </a:solidFill>
                <a:latin typeface="Times New Roman" panose="02020603050405020304" pitchFamily="18" charset="0"/>
                <a:ea typeface="SimSun" pitchFamily="2" charset="-122"/>
                <a:cs typeface="Times New Roman" panose="02020603050405020304" pitchFamily="18" charset="0"/>
              </a:rPr>
              <a:t> 300 KN/m</a:t>
            </a:r>
            <a:r>
              <a:rPr lang="en-US" sz="2400" b="1" baseline="30000" dirty="0">
                <a:solidFill>
                  <a:schemeClr val="bg1"/>
                </a:solidFill>
                <a:latin typeface="Times New Roman" panose="02020603050405020304" pitchFamily="18" charset="0"/>
                <a:ea typeface="SimSun" pitchFamily="2" charset="-122"/>
                <a:cs typeface="Times New Roman" panose="02020603050405020304" pitchFamily="18" charset="0"/>
              </a:rPr>
              <a:t>2</a:t>
            </a:r>
            <a:endParaRPr lang="en-US" sz="2400" dirty="0">
              <a:solidFill>
                <a:schemeClr val="bg1"/>
              </a:solidFill>
            </a:endParaRPr>
          </a:p>
        </p:txBody>
      </p:sp>
      <p:cxnSp>
        <p:nvCxnSpPr>
          <p:cNvPr id="15" name="Straight Arrow Connector 4"/>
          <p:cNvCxnSpPr/>
          <p:nvPr/>
        </p:nvCxnSpPr>
        <p:spPr>
          <a:xfrm>
            <a:off x="5135563" y="5102225"/>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مستطيل 15"/>
          <p:cNvSpPr/>
          <p:nvPr/>
        </p:nvSpPr>
        <p:spPr>
          <a:xfrm>
            <a:off x="7516444" y="5819108"/>
            <a:ext cx="2677815"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algn="ctr" fontAlgn="auto">
              <a:spcBef>
                <a:spcPts val="0"/>
              </a:spcBef>
              <a:spcAft>
                <a:spcPts val="0"/>
              </a:spcAft>
              <a:defRPr/>
            </a:pPr>
            <a:r>
              <a:rPr lang="en-US" sz="2800" b="1" dirty="0" err="1">
                <a:latin typeface="Times New Roman"/>
                <a:ea typeface="Times New Roman"/>
              </a:rPr>
              <a:t>Sc</a:t>
            </a:r>
            <a:endParaRPr lang="en-US" sz="2800" b="1" dirty="0"/>
          </a:p>
        </p:txBody>
      </p:sp>
      <p:cxnSp>
        <p:nvCxnSpPr>
          <p:cNvPr id="17" name="Straight Arrow Connector 4"/>
          <p:cNvCxnSpPr/>
          <p:nvPr/>
        </p:nvCxnSpPr>
        <p:spPr>
          <a:xfrm>
            <a:off x="5062538" y="6118225"/>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4842" name="مستطيل 4"/>
          <p:cNvSpPr>
            <a:spLocks noChangeArrowheads="1"/>
          </p:cNvSpPr>
          <p:nvPr/>
        </p:nvSpPr>
        <p:spPr bwMode="auto">
          <a:xfrm>
            <a:off x="1217613" y="5934075"/>
            <a:ext cx="233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Wingdings" pitchFamily="2" charset="2"/>
              <a:buChar char="q"/>
            </a:pPr>
            <a:r>
              <a:rPr lang="en-US" altLang="en-US" b="1">
                <a:latin typeface="Times New Roman" pitchFamily="18" charset="0"/>
                <a:cs typeface="Times New Roman" pitchFamily="18" charset="0"/>
              </a:rPr>
              <a:t>Soil type is</a:t>
            </a:r>
            <a:endParaRPr lang="en-US" altLang="en-US" b="1"/>
          </a:p>
        </p:txBody>
      </p:sp>
      <p:sp>
        <p:nvSpPr>
          <p:cNvPr id="34843" name="مستطيل 6"/>
          <p:cNvSpPr>
            <a:spLocks noChangeArrowheads="1"/>
          </p:cNvSpPr>
          <p:nvPr/>
        </p:nvSpPr>
        <p:spPr bwMode="auto">
          <a:xfrm>
            <a:off x="1074738" y="4859338"/>
            <a:ext cx="2774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buFont typeface="Wingdings" pitchFamily="2" charset="2"/>
              <a:buChar char="q"/>
            </a:pPr>
            <a:r>
              <a:rPr lang="en-US" altLang="en-US" b="1">
                <a:solidFill>
                  <a:srgbClr val="000000"/>
                </a:solidFill>
                <a:latin typeface="Times New Roman" pitchFamily="18" charset="0"/>
                <a:ea typeface="SimSun" pitchFamily="2" charset="-122"/>
                <a:cs typeface="Times New Roman" pitchFamily="18" charset="0"/>
              </a:rPr>
              <a:t>Bearing capacity of soil</a:t>
            </a:r>
          </a:p>
        </p:txBody>
      </p:sp>
      <p:sp>
        <p:nvSpPr>
          <p:cNvPr id="34844" name="مستطيل 8"/>
          <p:cNvSpPr>
            <a:spLocks noChangeArrowheads="1"/>
          </p:cNvSpPr>
          <p:nvPr/>
        </p:nvSpPr>
        <p:spPr bwMode="auto">
          <a:xfrm>
            <a:off x="987425" y="3821113"/>
            <a:ext cx="2965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buFont typeface="Wingdings" pitchFamily="2" charset="2"/>
              <a:buChar char="q"/>
            </a:pPr>
            <a:r>
              <a:rPr lang="en-US" altLang="en-US" b="1">
                <a:solidFill>
                  <a:srgbClr val="000000"/>
                </a:solidFill>
                <a:latin typeface="Times New Roman" pitchFamily="18" charset="0"/>
                <a:ea typeface="SimSun" pitchFamily="2" charset="-122"/>
                <a:cs typeface="Tahoma" pitchFamily="34" charset="0"/>
              </a:rPr>
              <a:t> Yielding strength of steel</a:t>
            </a:r>
          </a:p>
        </p:txBody>
      </p:sp>
    </p:spTree>
  </p:cSld>
  <p:clrMapOvr>
    <a:masterClrMapping/>
  </p:clrMapOvr>
  <p:transition>
    <p:pull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524000" y="0"/>
            <a:ext cx="10664825" cy="730250"/>
          </a:xfrm>
        </p:spPr>
        <p:txBody>
          <a:bodyPr/>
          <a:lstStyle/>
          <a:p>
            <a:pPr defTabSz="457200"/>
            <a:r>
              <a:rPr lang="en-US" altLang="en-US" sz="3200" smtClean="0">
                <a:latin typeface="Elephant" pitchFamily="18" charset="0"/>
                <a:cs typeface="Times New Roman" pitchFamily="18" charset="0"/>
              </a:rPr>
              <a:t>Structural design</a:t>
            </a:r>
          </a:p>
        </p:txBody>
      </p:sp>
      <p:sp>
        <p:nvSpPr>
          <p:cNvPr id="3584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584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2133600" y="776288"/>
            <a:ext cx="1203325" cy="461962"/>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Loads </a:t>
            </a:r>
          </a:p>
        </p:txBody>
      </p:sp>
      <p:sp>
        <p:nvSpPr>
          <p:cNvPr id="35848" name="مستطيل 2"/>
          <p:cNvSpPr>
            <a:spLocks noChangeArrowheads="1"/>
          </p:cNvSpPr>
          <p:nvPr/>
        </p:nvSpPr>
        <p:spPr bwMode="auto">
          <a:xfrm>
            <a:off x="1385888" y="1546225"/>
            <a:ext cx="25225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buFont typeface="Wingdings" pitchFamily="2" charset="2"/>
              <a:buChar char="Ø"/>
            </a:pPr>
            <a:r>
              <a:rPr lang="en-US" altLang="en-US" sz="2000" b="1">
                <a:latin typeface="Times New Roman" pitchFamily="18" charset="0"/>
                <a:cs typeface="Times New Roman" pitchFamily="18" charset="0"/>
              </a:rPr>
              <a:t>Dead load consist:</a:t>
            </a:r>
          </a:p>
        </p:txBody>
      </p:sp>
      <p:sp>
        <p:nvSpPr>
          <p:cNvPr id="4" name="مستطيل 3"/>
          <p:cNvSpPr/>
          <p:nvPr/>
        </p:nvSpPr>
        <p:spPr>
          <a:xfrm>
            <a:off x="1422400" y="2105025"/>
            <a:ext cx="7516813" cy="2555875"/>
          </a:xfrm>
          <a:prstGeom prst="rect">
            <a:avLst/>
          </a:prstGeom>
        </p:spPr>
        <p:txBody>
          <a:bodyPr>
            <a:spAutoFit/>
          </a:bodyPr>
          <a:lstStyle/>
          <a:p>
            <a:pPr defTabSz="457200" fontAlgn="auto">
              <a:spcBef>
                <a:spcPts val="0"/>
              </a:spcBef>
              <a:spcAft>
                <a:spcPts val="0"/>
              </a:spcAft>
              <a:defRPr/>
            </a:pPr>
            <a:endParaRPr lang="en-US" sz="2400" b="1" dirty="0">
              <a:latin typeface="Times New Roman" panose="02020603050405020304" pitchFamily="18" charset="0"/>
              <a:cs typeface="Times New Roman" panose="02020603050405020304" pitchFamily="18" charset="0"/>
            </a:endParaRPr>
          </a:p>
          <a:p>
            <a:pPr marL="285750" indent="-285750" defTabSz="457200" fontAlgn="auto">
              <a:spcBef>
                <a:spcPts val="0"/>
              </a:spcBef>
              <a:spcAft>
                <a:spcPts val="0"/>
              </a:spcAft>
              <a:buFont typeface="Wingdings" panose="05000000000000000000" pitchFamily="2" charset="2"/>
              <a:buChar char="q"/>
              <a:defRPr/>
            </a:pPr>
            <a:r>
              <a:rPr lang="en-US" b="1" dirty="0">
                <a:latin typeface="Times New Roman" panose="02020603050405020304" pitchFamily="18" charset="0"/>
                <a:cs typeface="Times New Roman" panose="02020603050405020304" pitchFamily="18" charset="0"/>
              </a:rPr>
              <a:t>Own weight for the building comes from the weight of (beams, columns , slabs, wall).</a:t>
            </a:r>
          </a:p>
          <a:p>
            <a:pPr defTabSz="457200" fontAlgn="auto">
              <a:spcBef>
                <a:spcPts val="0"/>
              </a:spcBef>
              <a:spcAft>
                <a:spcPts val="0"/>
              </a:spcAft>
              <a:defRPr/>
            </a:pPr>
            <a:endParaRPr lang="en-US" sz="2800" b="1" dirty="0">
              <a:solidFill>
                <a:prstClr val="black"/>
              </a:solidFill>
              <a:latin typeface="Times New Roman" panose="02020603050405020304" pitchFamily="18" charset="0"/>
              <a:cs typeface="Times New Roman" panose="02020603050405020304" pitchFamily="18" charset="0"/>
            </a:endParaRPr>
          </a:p>
          <a:p>
            <a:pPr marL="285750" indent="-285750" defTabSz="457200" fontAlgn="auto">
              <a:spcBef>
                <a:spcPts val="0"/>
              </a:spcBef>
              <a:spcAft>
                <a:spcPts val="0"/>
              </a:spcAft>
              <a:buFont typeface="Wingdings" panose="05000000000000000000" pitchFamily="2" charset="2"/>
              <a:buChar char="q"/>
              <a:defRPr/>
            </a:pPr>
            <a:r>
              <a:rPr lang="en-US" b="1" dirty="0">
                <a:solidFill>
                  <a:prstClr val="black"/>
                </a:solidFill>
                <a:latin typeface="Times New Roman" panose="02020603050405020304" pitchFamily="18" charset="0"/>
                <a:cs typeface="Times New Roman" panose="02020603050405020304" pitchFamily="18" charset="0"/>
              </a:rPr>
              <a:t>Superimposed dead load is</a:t>
            </a:r>
          </a:p>
          <a:p>
            <a:pPr defTabSz="457200" rtl="1" fontAlgn="auto">
              <a:spcBef>
                <a:spcPts val="0"/>
              </a:spcBef>
              <a:spcAft>
                <a:spcPts val="0"/>
              </a:spcAft>
              <a:defRPr/>
            </a:pPr>
            <a:endParaRPr lang="en-US" b="1" dirty="0">
              <a:solidFill>
                <a:prstClr val="black"/>
              </a:solidFill>
              <a:latin typeface="Times New Roman" panose="02020603050405020304" pitchFamily="18" charset="0"/>
              <a:cs typeface="Times New Roman" panose="02020603050405020304" pitchFamily="18" charset="0"/>
            </a:endParaRPr>
          </a:p>
          <a:p>
            <a:pPr defTabSz="457200" rtl="1" fontAlgn="auto">
              <a:spcBef>
                <a:spcPts val="0"/>
              </a:spcBef>
              <a:spcAft>
                <a:spcPts val="0"/>
              </a:spcAft>
              <a:defRPr/>
            </a:pPr>
            <a:r>
              <a:rPr lang="en-US" b="1" dirty="0">
                <a:solidFill>
                  <a:prstClr val="black"/>
                </a:solidFill>
                <a:latin typeface="Times New Roman" panose="02020603050405020304" pitchFamily="18" charset="0"/>
                <a:cs typeface="Times New Roman" panose="02020603050405020304" pitchFamily="18" charset="0"/>
              </a:rPr>
              <a:t> </a:t>
            </a:r>
          </a:p>
          <a:p>
            <a:pPr marL="285750" indent="-285750" defTabSz="457200" fontAlgn="auto">
              <a:spcBef>
                <a:spcPts val="0"/>
              </a:spcBef>
              <a:spcAft>
                <a:spcPts val="0"/>
              </a:spcAft>
              <a:buFont typeface="Wingdings" panose="05000000000000000000" pitchFamily="2" charset="2"/>
              <a:buChar char="Ø"/>
              <a:defRPr/>
            </a:pPr>
            <a:r>
              <a:rPr lang="en-US" b="1" dirty="0">
                <a:solidFill>
                  <a:prstClr val="black"/>
                </a:solidFill>
                <a:latin typeface="Times New Roman" panose="02020603050405020304" pitchFamily="18" charset="0"/>
                <a:cs typeface="Times New Roman" panose="02020603050405020304" pitchFamily="18" charset="0"/>
              </a:rPr>
              <a:t>Live load</a:t>
            </a:r>
          </a:p>
        </p:txBody>
      </p:sp>
      <p:sp>
        <p:nvSpPr>
          <p:cNvPr id="35850" name="مستطيل 4"/>
          <p:cNvSpPr>
            <a:spLocks noChangeArrowheads="1"/>
          </p:cNvSpPr>
          <p:nvPr/>
        </p:nvSpPr>
        <p:spPr bwMode="auto">
          <a:xfrm>
            <a:off x="1428750" y="4821238"/>
            <a:ext cx="251777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120000"/>
              </a:lnSpc>
              <a:buFont typeface="Wingdings" pitchFamily="2" charset="2"/>
              <a:buChar char="Ø"/>
            </a:pPr>
            <a:r>
              <a:rPr lang="en-US" altLang="en-US" b="1">
                <a:latin typeface="Times New Roman" pitchFamily="18" charset="0"/>
                <a:cs typeface="Times New Roman" pitchFamily="18" charset="0"/>
              </a:rPr>
              <a:t>Seismic design load:</a:t>
            </a:r>
          </a:p>
        </p:txBody>
      </p:sp>
      <p:sp>
        <p:nvSpPr>
          <p:cNvPr id="35851" name="مستطيل 6"/>
          <p:cNvSpPr>
            <a:spLocks noChangeArrowheads="1"/>
          </p:cNvSpPr>
          <p:nvPr/>
        </p:nvSpPr>
        <p:spPr bwMode="auto">
          <a:xfrm>
            <a:off x="1701800" y="5130800"/>
            <a:ext cx="6094413"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120000"/>
              </a:lnSpc>
            </a:pPr>
            <a:r>
              <a:rPr lang="en-US" altLang="en-US" b="1">
                <a:latin typeface="Times New Roman" pitchFamily="18" charset="0"/>
                <a:cs typeface="Times New Roman" pitchFamily="18" charset="0"/>
              </a:rPr>
              <a:t>Importance factor=1</a:t>
            </a:r>
          </a:p>
          <a:p>
            <a:pPr>
              <a:lnSpc>
                <a:spcPct val="120000"/>
              </a:lnSpc>
            </a:pPr>
            <a:r>
              <a:rPr lang="en-US" altLang="en-US" b="1">
                <a:latin typeface="Times New Roman" pitchFamily="18" charset="0"/>
                <a:cs typeface="Times New Roman" pitchFamily="18" charset="0"/>
              </a:rPr>
              <a:t>Seismic coefficient Cv=0.36</a:t>
            </a:r>
          </a:p>
          <a:p>
            <a:pPr>
              <a:lnSpc>
                <a:spcPct val="120000"/>
              </a:lnSpc>
            </a:pPr>
            <a:r>
              <a:rPr lang="en-US" altLang="en-US" b="1">
                <a:latin typeface="Times New Roman" pitchFamily="18" charset="0"/>
                <a:cs typeface="Times New Roman" pitchFamily="18" charset="0"/>
              </a:rPr>
              <a:t>Seismic coefficient Ca=0.24</a:t>
            </a:r>
          </a:p>
          <a:p>
            <a:pPr>
              <a:lnSpc>
                <a:spcPct val="120000"/>
              </a:lnSpc>
            </a:pPr>
            <a:r>
              <a:rPr lang="en-US" altLang="en-US" b="1">
                <a:latin typeface="Times New Roman" pitchFamily="18" charset="0"/>
                <a:cs typeface="Times New Roman" pitchFamily="18" charset="0"/>
              </a:rPr>
              <a:t>R=3.5</a:t>
            </a:r>
          </a:p>
        </p:txBody>
      </p:sp>
      <p:sp>
        <p:nvSpPr>
          <p:cNvPr id="12" name="مستطيل 11"/>
          <p:cNvSpPr/>
          <p:nvPr/>
        </p:nvSpPr>
        <p:spPr>
          <a:xfrm>
            <a:off x="8213725" y="3451225"/>
            <a:ext cx="2235200"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3 KN/m² </a:t>
            </a:r>
            <a:endParaRPr lang="en-US" dirty="0">
              <a:solidFill>
                <a:schemeClr val="bg1"/>
              </a:solidFill>
            </a:endParaRPr>
          </a:p>
        </p:txBody>
      </p:sp>
      <p:sp>
        <p:nvSpPr>
          <p:cNvPr id="13" name="مستطيل 12"/>
          <p:cNvSpPr/>
          <p:nvPr/>
        </p:nvSpPr>
        <p:spPr>
          <a:xfrm>
            <a:off x="8213725" y="4400550"/>
            <a:ext cx="2235200" cy="368300"/>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3KN/m²</a:t>
            </a:r>
            <a:endParaRPr lang="en-US" dirty="0">
              <a:solidFill>
                <a:schemeClr val="bg1"/>
              </a:solidFill>
            </a:endParaRPr>
          </a:p>
        </p:txBody>
      </p:sp>
      <p:cxnSp>
        <p:nvCxnSpPr>
          <p:cNvPr id="14" name="Straight Arrow Connector 4"/>
          <p:cNvCxnSpPr/>
          <p:nvPr/>
        </p:nvCxnSpPr>
        <p:spPr>
          <a:xfrm>
            <a:off x="5867400" y="3635375"/>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5" name="Straight Arrow Connector 4"/>
          <p:cNvCxnSpPr/>
          <p:nvPr/>
        </p:nvCxnSpPr>
        <p:spPr>
          <a:xfrm>
            <a:off x="5867400" y="4570413"/>
            <a:ext cx="121920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a:lstStyle/>
          <a:p>
            <a:pPr defTabSz="457200"/>
            <a:r>
              <a:rPr lang="en-US" altLang="en-US" sz="3200" smtClean="0">
                <a:latin typeface="Elephant" pitchFamily="18" charset="0"/>
                <a:cs typeface="Times New Roman" pitchFamily="18" charset="0"/>
              </a:rPr>
              <a:t>Structural design</a:t>
            </a:r>
          </a:p>
        </p:txBody>
      </p:sp>
      <p:sp>
        <p:nvSpPr>
          <p:cNvPr id="3686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686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2190750" y="763588"/>
            <a:ext cx="5649913" cy="461962"/>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Unit weights for different materials:</a:t>
            </a:r>
          </a:p>
        </p:txBody>
      </p:sp>
      <p:graphicFrame>
        <p:nvGraphicFramePr>
          <p:cNvPr id="11" name="Table 10"/>
          <p:cNvGraphicFramePr>
            <a:graphicFrameLocks noGrp="1"/>
          </p:cNvGraphicFramePr>
          <p:nvPr/>
        </p:nvGraphicFramePr>
        <p:xfrm>
          <a:off x="1523603" y="1981203"/>
          <a:ext cx="8633752" cy="4104983"/>
        </p:xfrm>
        <a:graphic>
          <a:graphicData uri="http://schemas.openxmlformats.org/drawingml/2006/table">
            <a:tbl>
              <a:tblPr>
                <a:tableStyleId>{284E427A-3D55-4303-BF80-6455036E1DE7}</a:tableStyleId>
              </a:tblPr>
              <a:tblGrid>
                <a:gridCol w="4316876"/>
                <a:gridCol w="4316876"/>
              </a:tblGrid>
              <a:tr h="412447">
                <a:tc>
                  <a:txBody>
                    <a:bodyPr/>
                    <a:lstStyle/>
                    <a:p>
                      <a:pPr marL="0" marR="0" algn="ctr" rtl="0">
                        <a:lnSpc>
                          <a:spcPct val="115000"/>
                        </a:lnSpc>
                        <a:spcBef>
                          <a:spcPts val="0"/>
                        </a:spcBef>
                        <a:spcAft>
                          <a:spcPts val="0"/>
                        </a:spcAft>
                      </a:pPr>
                      <a:r>
                        <a:rPr lang="en-US" sz="1800" dirty="0">
                          <a:latin typeface="Times New Roman" pitchFamily="18" charset="0"/>
                          <a:cs typeface="Times New Roman" pitchFamily="18" charset="0"/>
                        </a:rPr>
                        <a:t>Materia</a:t>
                      </a:r>
                      <a:r>
                        <a:rPr lang="en-US" sz="1200" dirty="0">
                          <a:latin typeface="Times New Roman" pitchFamily="18" charset="0"/>
                          <a:cs typeface="Times New Roman" pitchFamily="18" charset="0"/>
                        </a:rPr>
                        <a:t>l</a:t>
                      </a:r>
                      <a:endParaRPr lang="en-US" sz="1100" dirty="0">
                        <a:solidFill>
                          <a:schemeClr val="bg1"/>
                        </a:solidFill>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800" dirty="0" smtClean="0">
                          <a:latin typeface="Times New Roman" pitchFamily="18" charset="0"/>
                          <a:cs typeface="Times New Roman" pitchFamily="18" charset="0"/>
                        </a:rPr>
                        <a:t>Density </a:t>
                      </a:r>
                      <a:r>
                        <a:rPr lang="en-US" sz="1800" dirty="0">
                          <a:latin typeface="Times New Roman" pitchFamily="18" charset="0"/>
                          <a:cs typeface="Times New Roman" pitchFamily="18" charset="0"/>
                        </a:rPr>
                        <a:t>(</a:t>
                      </a:r>
                      <a:r>
                        <a:rPr lang="en-US" sz="1800" dirty="0" err="1">
                          <a:latin typeface="Times New Roman" pitchFamily="18" charset="0"/>
                          <a:cs typeface="Times New Roman" pitchFamily="18" charset="0"/>
                        </a:rPr>
                        <a:t>kN</a:t>
                      </a:r>
                      <a:r>
                        <a:rPr lang="en-US" sz="1800" dirty="0">
                          <a:latin typeface="Times New Roman" pitchFamily="18" charset="0"/>
                          <a:cs typeface="Times New Roman" pitchFamily="18" charset="0"/>
                        </a:rPr>
                        <a:t>/m3)</a:t>
                      </a:r>
                      <a:endParaRPr lang="en-US" sz="1800" dirty="0">
                        <a:solidFill>
                          <a:schemeClr val="bg1"/>
                        </a:solidFill>
                        <a:latin typeface="Times New Roman" pitchFamily="18" charset="0"/>
                        <a:ea typeface="Times New Roman"/>
                        <a:cs typeface="Times New Roman" pitchFamily="18" charset="0"/>
                      </a:endParaRPr>
                    </a:p>
                  </a:txBody>
                  <a:tcPr marL="91416" marR="91416" marT="0" marB="0"/>
                </a:tc>
              </a:tr>
              <a:tr h="610954">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Reinforced concrete (beams, columns)</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800" dirty="0">
                          <a:latin typeface="Times New Roman" pitchFamily="18" charset="0"/>
                          <a:cs typeface="Times New Roman" pitchFamily="18" charset="0"/>
                        </a:rPr>
                        <a:t>25</a:t>
                      </a:r>
                      <a:endParaRPr lang="en-US" sz="1800" dirty="0">
                        <a:latin typeface="Times New Roman" pitchFamily="18" charset="0"/>
                        <a:ea typeface="Times New Roman"/>
                        <a:cs typeface="Times New Roman" pitchFamily="18" charset="0"/>
                      </a:endParaRPr>
                    </a:p>
                  </a:txBody>
                  <a:tcPr marL="91416" marR="91416" marT="0" marB="0"/>
                </a:tc>
              </a:tr>
              <a:tr h="440226">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Brick</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12</a:t>
                      </a:r>
                      <a:endParaRPr lang="en-US" sz="1800">
                        <a:latin typeface="Times New Roman" pitchFamily="18" charset="0"/>
                        <a:ea typeface="Times New Roman"/>
                        <a:cs typeface="Times New Roman" pitchFamily="18" charset="0"/>
                      </a:endParaRPr>
                    </a:p>
                  </a:txBody>
                  <a:tcPr marL="91416" marR="91416" marT="0" marB="0"/>
                </a:tc>
              </a:tr>
              <a:tr h="440226">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Masonry stone</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26</a:t>
                      </a:r>
                      <a:endParaRPr lang="en-US" sz="1800">
                        <a:latin typeface="Times New Roman" pitchFamily="18" charset="0"/>
                        <a:ea typeface="Times New Roman"/>
                        <a:cs typeface="Times New Roman" pitchFamily="18" charset="0"/>
                      </a:endParaRPr>
                    </a:p>
                  </a:txBody>
                  <a:tcPr marL="91416" marR="91416" marT="0" marB="0"/>
                </a:tc>
              </a:tr>
              <a:tr h="440226">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Sand</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18</a:t>
                      </a:r>
                      <a:endParaRPr lang="en-US" sz="1800">
                        <a:latin typeface="Times New Roman" pitchFamily="18" charset="0"/>
                        <a:ea typeface="Times New Roman"/>
                        <a:cs typeface="Times New Roman" pitchFamily="18" charset="0"/>
                      </a:endParaRPr>
                    </a:p>
                  </a:txBody>
                  <a:tcPr marL="91416" marR="91416" marT="0" marB="0"/>
                </a:tc>
              </a:tr>
              <a:tr h="440226">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Aggregate</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17</a:t>
                      </a:r>
                      <a:endParaRPr lang="en-US" sz="1800">
                        <a:latin typeface="Times New Roman" pitchFamily="18" charset="0"/>
                        <a:ea typeface="Times New Roman"/>
                        <a:cs typeface="Times New Roman" pitchFamily="18" charset="0"/>
                      </a:endParaRPr>
                    </a:p>
                  </a:txBody>
                  <a:tcPr marL="91416" marR="91416" marT="0" marB="0"/>
                </a:tc>
              </a:tr>
              <a:tr h="440226">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Polystyrene</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0.3</a:t>
                      </a:r>
                      <a:endParaRPr lang="en-US" sz="1800">
                        <a:latin typeface="Times New Roman" pitchFamily="18" charset="0"/>
                        <a:ea typeface="Times New Roman"/>
                        <a:cs typeface="Times New Roman" pitchFamily="18" charset="0"/>
                      </a:endParaRPr>
                    </a:p>
                  </a:txBody>
                  <a:tcPr marL="91416" marR="91416" marT="0" marB="0"/>
                </a:tc>
              </a:tr>
              <a:tr h="440226">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Mortar</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2.3</a:t>
                      </a:r>
                      <a:endParaRPr lang="en-US" sz="1800">
                        <a:latin typeface="Times New Roman" pitchFamily="18" charset="0"/>
                        <a:ea typeface="Times New Roman"/>
                        <a:cs typeface="Times New Roman" pitchFamily="18" charset="0"/>
                      </a:endParaRPr>
                    </a:p>
                  </a:txBody>
                  <a:tcPr marL="91416" marR="91416" marT="0" marB="0"/>
                </a:tc>
              </a:tr>
              <a:tr h="440226">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Tile</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800" dirty="0">
                          <a:latin typeface="Times New Roman" pitchFamily="18" charset="0"/>
                          <a:cs typeface="Times New Roman" pitchFamily="18" charset="0"/>
                        </a:rPr>
                        <a:t>12</a:t>
                      </a:r>
                      <a:endParaRPr lang="en-US" sz="1800" dirty="0">
                        <a:latin typeface="Times New Roman" pitchFamily="18" charset="0"/>
                        <a:ea typeface="Times New Roman"/>
                        <a:cs typeface="Times New Roman" pitchFamily="18" charset="0"/>
                      </a:endParaRPr>
                    </a:p>
                  </a:txBody>
                  <a:tcPr marL="91416" marR="91416" marT="0" marB="0"/>
                </a:tc>
              </a:tr>
            </a:tbl>
          </a:graphicData>
        </a:graphic>
      </p:graphicFrame>
    </p:spTree>
  </p:cSld>
  <p:clrMapOvr>
    <a:masterClrMapping/>
  </p:clrMapOvr>
  <p:transition>
    <p:pull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524000" y="0"/>
            <a:ext cx="10664825" cy="730250"/>
          </a:xfrm>
        </p:spPr>
        <p:txBody>
          <a:bodyPr/>
          <a:lstStyle/>
          <a:p>
            <a:pPr defTabSz="457200"/>
            <a:r>
              <a:rPr lang="en-US" altLang="en-US" sz="3200" smtClean="0">
                <a:latin typeface="Elephant" pitchFamily="18" charset="0"/>
                <a:cs typeface="Times New Roman" pitchFamily="18" charset="0"/>
              </a:rPr>
              <a:t>Structural design</a:t>
            </a:r>
          </a:p>
        </p:txBody>
      </p:sp>
      <p:sp>
        <p:nvSpPr>
          <p:cNvPr id="3789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789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37895" name="مستطيل 1"/>
          <p:cNvSpPr>
            <a:spLocks noChangeArrowheads="1"/>
          </p:cNvSpPr>
          <p:nvPr/>
        </p:nvSpPr>
        <p:spPr bwMode="auto">
          <a:xfrm>
            <a:off x="2190750" y="763588"/>
            <a:ext cx="3948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b="1">
                <a:solidFill>
                  <a:schemeClr val="bg1"/>
                </a:solidFill>
                <a:latin typeface="Elephant" pitchFamily="18" charset="0"/>
              </a:rPr>
              <a:t>Preliminary dimensions:</a:t>
            </a:r>
          </a:p>
        </p:txBody>
      </p:sp>
      <p:sp>
        <p:nvSpPr>
          <p:cNvPr id="37896" name="Rectangle 9"/>
          <p:cNvSpPr>
            <a:spLocks noChangeArrowheads="1"/>
          </p:cNvSpPr>
          <p:nvPr/>
        </p:nvSpPr>
        <p:spPr bwMode="auto">
          <a:xfrm>
            <a:off x="508000" y="2209800"/>
            <a:ext cx="8126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p>
          <a:p>
            <a:endParaRPr lang="en-US" altLang="en-US"/>
          </a:p>
        </p:txBody>
      </p:sp>
      <p:sp>
        <p:nvSpPr>
          <p:cNvPr id="11"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Slab Dimension:</a:t>
            </a:r>
            <a:endParaRPr lang="en-US" dirty="0">
              <a:solidFill>
                <a:schemeClr val="bg1"/>
              </a:solidFill>
            </a:endParaRPr>
          </a:p>
        </p:txBody>
      </p:sp>
      <p:sp>
        <p:nvSpPr>
          <p:cNvPr id="37898" name="Rectangle 11"/>
          <p:cNvSpPr>
            <a:spLocks noChangeArrowheads="1"/>
          </p:cNvSpPr>
          <p:nvPr/>
        </p:nvSpPr>
        <p:spPr bwMode="auto">
          <a:xfrm>
            <a:off x="609600" y="2133600"/>
            <a:ext cx="101568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t>-</a:t>
            </a:r>
            <a:r>
              <a:rPr lang="en-US" altLang="en-US" i="1">
                <a:latin typeface="Times New Roman" pitchFamily="18" charset="0"/>
                <a:cs typeface="Times New Roman" pitchFamily="18" charset="0"/>
              </a:rPr>
              <a:t>In our project, we have one way ribbed slab in the first floor and apart of the second slab is a one way solid with drop beams.</a:t>
            </a:r>
          </a:p>
          <a:p>
            <a:r>
              <a:rPr lang="en-US" altLang="en-US" i="1">
                <a:latin typeface="Times New Roman" pitchFamily="18" charset="0"/>
                <a:cs typeface="Times New Roman" pitchFamily="18" charset="0"/>
              </a:rPr>
              <a:t>- Slab Thickness = 30 cm</a:t>
            </a:r>
          </a:p>
          <a:p>
            <a:r>
              <a:rPr lang="en-US" altLang="en-US"/>
              <a:t> </a:t>
            </a:r>
          </a:p>
        </p:txBody>
      </p:sp>
      <p:sp>
        <p:nvSpPr>
          <p:cNvPr id="37899" name="Rectangle 12"/>
          <p:cNvSpPr>
            <a:spLocks noChangeArrowheads="1"/>
          </p:cNvSpPr>
          <p:nvPr/>
        </p:nvSpPr>
        <p:spPr bwMode="auto">
          <a:xfrm>
            <a:off x="4941888" y="3244850"/>
            <a:ext cx="17287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a:solidFill>
                  <a:schemeClr val="bg1"/>
                </a:solidFill>
                <a:latin typeface="Times New Roman" pitchFamily="18" charset="0"/>
                <a:cs typeface="Times New Roman" pitchFamily="18" charset="0"/>
              </a:rPr>
              <a:t>Slab Dimension</a:t>
            </a:r>
            <a:endParaRPr lang="en-US" altLang="en-US"/>
          </a:p>
        </p:txBody>
      </p:sp>
      <p:sp>
        <p:nvSpPr>
          <p:cNvPr id="15" name="مستطيل 11"/>
          <p:cNvSpPr/>
          <p:nvPr/>
        </p:nvSpPr>
        <p:spPr>
          <a:xfrm>
            <a:off x="609600" y="33528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Beams  Dimensions:</a:t>
            </a:r>
            <a:endParaRPr lang="en-US" dirty="0">
              <a:solidFill>
                <a:schemeClr val="bg1"/>
              </a:solidFill>
            </a:endParaRPr>
          </a:p>
        </p:txBody>
      </p:sp>
      <p:sp>
        <p:nvSpPr>
          <p:cNvPr id="37901" name="Rectangle 1"/>
          <p:cNvSpPr>
            <a:spLocks noChangeArrowheads="1"/>
          </p:cNvSpPr>
          <p:nvPr/>
        </p:nvSpPr>
        <p:spPr bwMode="auto">
          <a:xfrm>
            <a:off x="609600" y="3962400"/>
            <a:ext cx="79232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Char char="•"/>
            </a:pPr>
            <a:r>
              <a:rPr lang="en-US" altLang="en-US" i="1">
                <a:latin typeface="Times New Roman" pitchFamily="18" charset="0"/>
                <a:cs typeface="Times New Roman" pitchFamily="18" charset="0"/>
              </a:rPr>
              <a:t>Main beam (hidden) : (30*75),(30*50).</a:t>
            </a:r>
            <a:endParaRPr lang="en-US" altLang="en-US">
              <a:latin typeface="Times New Roman" pitchFamily="18" charset="0"/>
              <a:cs typeface="Times New Roman" pitchFamily="18" charset="0"/>
            </a:endParaRPr>
          </a:p>
          <a:p>
            <a:pPr eaLnBrk="0" hangingPunct="0">
              <a:buFontTx/>
              <a:buChar char="•"/>
            </a:pPr>
            <a:r>
              <a:rPr lang="en-US" altLang="en-US" i="1">
                <a:latin typeface="Times New Roman" pitchFamily="18" charset="0"/>
                <a:cs typeface="Times New Roman" pitchFamily="18" charset="0"/>
              </a:rPr>
              <a:t>Main beam(drop): (50*70).</a:t>
            </a:r>
            <a:endParaRPr lang="en-US" altLang="en-US">
              <a:latin typeface="Times New Roman" pitchFamily="18" charset="0"/>
              <a:cs typeface="Times New Roman" pitchFamily="18" charset="0"/>
            </a:endParaRPr>
          </a:p>
          <a:p>
            <a:pPr eaLnBrk="0" hangingPunct="0">
              <a:buFontTx/>
              <a:buChar char="•"/>
            </a:pPr>
            <a:r>
              <a:rPr lang="en-US" altLang="en-US" i="1">
                <a:latin typeface="Times New Roman" pitchFamily="18" charset="0"/>
                <a:cs typeface="Times New Roman" pitchFamily="18" charset="0"/>
              </a:rPr>
              <a:t>Secondary beam : (30*40).</a:t>
            </a:r>
            <a:endParaRPr lang="en-US" altLang="en-US">
              <a:latin typeface="Times New Roman" pitchFamily="18" charset="0"/>
              <a:cs typeface="Times New Roman" pitchFamily="18" charset="0"/>
            </a:endParaRPr>
          </a:p>
        </p:txBody>
      </p:sp>
      <p:sp>
        <p:nvSpPr>
          <p:cNvPr id="16" name="مستطيل 11"/>
          <p:cNvSpPr/>
          <p:nvPr/>
        </p:nvSpPr>
        <p:spPr>
          <a:xfrm>
            <a:off x="508000" y="49530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Columns  Dimensions:</a:t>
            </a:r>
            <a:endParaRPr lang="en-US" dirty="0">
              <a:solidFill>
                <a:schemeClr val="bg1"/>
              </a:solidFill>
            </a:endParaRPr>
          </a:p>
        </p:txBody>
      </p:sp>
      <p:sp>
        <p:nvSpPr>
          <p:cNvPr id="37903" name="Rectangle 2"/>
          <p:cNvSpPr>
            <a:spLocks noChangeArrowheads="1"/>
          </p:cNvSpPr>
          <p:nvPr/>
        </p:nvSpPr>
        <p:spPr bwMode="auto">
          <a:xfrm>
            <a:off x="609600" y="5334000"/>
            <a:ext cx="121888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Char char="•"/>
            </a:pPr>
            <a:r>
              <a:rPr lang="en-US" altLang="en-US" i="1">
                <a:latin typeface="Times New Roman" pitchFamily="18" charset="0"/>
                <a:cs typeface="Times New Roman" pitchFamily="18" charset="0"/>
              </a:rPr>
              <a:t>Column (25*30) .</a:t>
            </a:r>
            <a:endParaRPr lang="en-US" altLang="en-US">
              <a:latin typeface="Times New Roman" pitchFamily="18" charset="0"/>
              <a:cs typeface="Times New Roman" pitchFamily="18" charset="0"/>
            </a:endParaRPr>
          </a:p>
          <a:p>
            <a:pPr eaLnBrk="0" hangingPunct="0">
              <a:buFontTx/>
              <a:buChar char="•"/>
            </a:pPr>
            <a:r>
              <a:rPr lang="en-US" altLang="en-US" i="1">
                <a:latin typeface="Times New Roman" pitchFamily="18" charset="0"/>
                <a:cs typeface="Times New Roman" pitchFamily="18" charset="0"/>
              </a:rPr>
              <a:t>Column (25*40) .</a:t>
            </a:r>
            <a:endParaRPr lang="en-US" altLang="en-US">
              <a:latin typeface="Times New Roman" pitchFamily="18" charset="0"/>
              <a:cs typeface="Times New Roman" pitchFamily="18" charset="0"/>
            </a:endParaRPr>
          </a:p>
          <a:p>
            <a:pPr eaLnBrk="0" hangingPunct="0">
              <a:buFontTx/>
              <a:buChar char="•"/>
            </a:pPr>
            <a:r>
              <a:rPr lang="en-US" altLang="en-US" i="1">
                <a:latin typeface="Times New Roman" pitchFamily="18" charset="0"/>
                <a:cs typeface="Times New Roman" pitchFamily="18" charset="0"/>
              </a:rPr>
              <a:t>Column (25*50) .</a:t>
            </a:r>
            <a:endParaRPr lang="en-US" altLang="en-US">
              <a:latin typeface="Times New Roman" pitchFamily="18" charset="0"/>
              <a:cs typeface="Times New Roman" pitchFamily="18" charset="0"/>
            </a:endParaRPr>
          </a:p>
          <a:p>
            <a:pPr eaLnBrk="0" hangingPunct="0">
              <a:buFontTx/>
              <a:buChar char="•"/>
            </a:pPr>
            <a:r>
              <a:rPr lang="en-US" altLang="en-US" i="1">
                <a:latin typeface="Times New Roman" pitchFamily="18" charset="0"/>
                <a:cs typeface="Times New Roman" pitchFamily="18" charset="0"/>
              </a:rPr>
              <a:t>Column (25*60) .</a:t>
            </a:r>
            <a:endParaRPr lang="en-US" altLang="en-US">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524000" y="0"/>
            <a:ext cx="10664825" cy="730250"/>
          </a:xfrm>
        </p:spPr>
        <p:txBody>
          <a:bodyPr/>
          <a:lstStyle/>
          <a:p>
            <a:pPr defTabSz="457200"/>
            <a:r>
              <a:rPr lang="en-US" altLang="en-US" sz="3200" smtClean="0">
                <a:latin typeface="Elephant" pitchFamily="18" charset="0"/>
                <a:cs typeface="Times New Roman" pitchFamily="18" charset="0"/>
              </a:rPr>
              <a:t>Structural design</a:t>
            </a:r>
          </a:p>
        </p:txBody>
      </p:sp>
      <p:sp>
        <p:nvSpPr>
          <p:cNvPr id="3891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891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2190750" y="763588"/>
            <a:ext cx="2368550" cy="461962"/>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3D sap model </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4557" y="1600200"/>
            <a:ext cx="7668802" cy="441960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cSld>
  <p:clrMapOvr>
    <a:masterClrMapping/>
  </p:clrMapOvr>
  <p:transition>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3993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3994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2160588" y="849313"/>
            <a:ext cx="2436812" cy="400050"/>
          </a:xfrm>
          <a:prstGeom prst="rect">
            <a:avLst/>
          </a:prstGeom>
        </p:spPr>
        <p:txBody>
          <a:bodyPr wrap="none">
            <a:spAutoFit/>
          </a:bodyPr>
          <a:lstStyle/>
          <a:p>
            <a:pPr fontAlgn="auto">
              <a:spcBef>
                <a:spcPts val="0"/>
              </a:spcBef>
              <a:spcAft>
                <a:spcPts val="0"/>
              </a:spcAft>
              <a:defRPr/>
            </a:pPr>
            <a:r>
              <a:rPr lang="en-US" sz="2000" kern="0" dirty="0">
                <a:solidFill>
                  <a:schemeClr val="bg1"/>
                </a:solidFill>
                <a:latin typeface="Elephant" panose="02020904090505020303" pitchFamily="18" charset="0"/>
                <a:cs typeface="Times New Roman" panose="02020603050405020304" pitchFamily="18" charset="0"/>
              </a:rPr>
              <a:t>Model Validation </a:t>
            </a:r>
          </a:p>
        </p:txBody>
      </p:sp>
      <p:sp>
        <p:nvSpPr>
          <p:cNvPr id="39944" name="مستطيل 2"/>
          <p:cNvSpPr>
            <a:spLocks noChangeArrowheads="1"/>
          </p:cNvSpPr>
          <p:nvPr/>
        </p:nvSpPr>
        <p:spPr bwMode="auto">
          <a:xfrm>
            <a:off x="1382713" y="1600200"/>
            <a:ext cx="2892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Wingdings" pitchFamily="2" charset="2"/>
              <a:buChar char="v"/>
            </a:pPr>
            <a:r>
              <a:rPr lang="en-US" altLang="en-US" sz="2000" b="1">
                <a:latin typeface="Times New Roman" pitchFamily="18" charset="0"/>
                <a:cs typeface="Times New Roman" pitchFamily="18" charset="0"/>
              </a:rPr>
              <a:t>Compatibility check :</a:t>
            </a:r>
          </a:p>
        </p:txBody>
      </p:sp>
      <p:pic>
        <p:nvPicPr>
          <p:cNvPr id="9" name="صورة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7340" y="2209800"/>
            <a:ext cx="6417162" cy="36576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524000" y="0"/>
            <a:ext cx="10664825" cy="730250"/>
          </a:xfrm>
        </p:spPr>
        <p:txBody>
          <a:bodyPr/>
          <a:lstStyle/>
          <a:p>
            <a:r>
              <a:rPr lang="en-US" altLang="en-US" sz="3200" smtClean="0"/>
              <a:t>Introduction about Green Buildings:</a:t>
            </a:r>
          </a:p>
        </p:txBody>
      </p:sp>
      <p:sp>
        <p:nvSpPr>
          <p:cNvPr id="921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922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9224" name="مستطيل 1"/>
          <p:cNvSpPr>
            <a:spLocks noChangeArrowheads="1"/>
          </p:cNvSpPr>
          <p:nvPr/>
        </p:nvSpPr>
        <p:spPr bwMode="auto">
          <a:xfrm>
            <a:off x="2133600" y="762000"/>
            <a:ext cx="38687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rtl="1"/>
            <a:r>
              <a:rPr lang="en-US" altLang="en-US" sz="2400">
                <a:solidFill>
                  <a:schemeClr val="bg1"/>
                </a:solidFill>
                <a:latin typeface="Elephant" pitchFamily="18" charset="0"/>
                <a:cs typeface="Times New Roman" pitchFamily="18" charset="0"/>
              </a:rPr>
              <a:t>Introduction :</a:t>
            </a:r>
          </a:p>
        </p:txBody>
      </p:sp>
      <p:graphicFrame>
        <p:nvGraphicFramePr>
          <p:cNvPr id="9" name="Content Placeholder 7"/>
          <p:cNvGraphicFramePr>
            <a:graphicFrameLocks noGrp="1"/>
          </p:cNvGraphicFramePr>
          <p:nvPr>
            <p:ph idx="1"/>
            <p:extLst>
              <p:ext uri="{D42A27DB-BD31-4B8C-83A1-F6EECF244321}">
                <p14:modId xmlns:p14="http://schemas.microsoft.com/office/powerpoint/2010/main" val="3718560531"/>
              </p:ext>
            </p:extLst>
          </p:nvPr>
        </p:nvGraphicFramePr>
        <p:xfrm>
          <a:off x="101600" y="1447800"/>
          <a:ext cx="7135812"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1"/>
          <p:cNvPicPr/>
          <p:nvPr/>
        </p:nvPicPr>
        <p:blipFill>
          <a:blip r:embed="rId8" cstate="print"/>
          <a:srcRect/>
          <a:stretch>
            <a:fillRect/>
          </a:stretch>
        </p:blipFill>
        <p:spPr bwMode="auto">
          <a:xfrm>
            <a:off x="6475412" y="3810000"/>
            <a:ext cx="5478780" cy="25126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4096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4096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95488" y="762000"/>
            <a:ext cx="2470150" cy="369888"/>
          </a:xfrm>
          <a:prstGeom prst="rect">
            <a:avLst/>
          </a:prstGeom>
        </p:spPr>
        <p:txBody>
          <a:bodyPr wrap="none">
            <a:spAutoFit/>
          </a:bodyPr>
          <a:lstStyle/>
          <a:p>
            <a:pPr fontAlgn="auto">
              <a:spcBef>
                <a:spcPts val="0"/>
              </a:spcBef>
              <a:spcAft>
                <a:spcPts val="0"/>
              </a:spcAft>
              <a:defRPr/>
            </a:pPr>
            <a:r>
              <a:rPr lang="en-US" kern="0" dirty="0">
                <a:solidFill>
                  <a:schemeClr val="bg1"/>
                </a:solidFill>
                <a:latin typeface="Elephant" panose="02020904090505020303" pitchFamily="18" charset="0"/>
                <a:cs typeface="Times New Roman" panose="02020603050405020304" pitchFamily="18" charset="0"/>
              </a:rPr>
              <a:t>Equilibrium check :</a:t>
            </a:r>
          </a:p>
        </p:txBody>
      </p:sp>
      <p:sp>
        <p:nvSpPr>
          <p:cNvPr id="40968" name="مستطيل 2"/>
          <p:cNvSpPr>
            <a:spLocks noChangeArrowheads="1"/>
          </p:cNvSpPr>
          <p:nvPr/>
        </p:nvSpPr>
        <p:spPr bwMode="auto">
          <a:xfrm>
            <a:off x="725488" y="1454150"/>
            <a:ext cx="85169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Wingdings" pitchFamily="2" charset="2"/>
              <a:buChar char="§"/>
            </a:pPr>
            <a:r>
              <a:rPr lang="en-US" altLang="en-US" b="1">
                <a:latin typeface="Times New Roman" pitchFamily="18" charset="0"/>
                <a:cs typeface="Times New Roman" pitchFamily="18" charset="0"/>
              </a:rPr>
              <a:t>This difference between manual and SAP weight may be related to ignoring some details in  manual calculations or to some assumption in manual calculations.</a:t>
            </a:r>
          </a:p>
        </p:txBody>
      </p:sp>
      <p:sp>
        <p:nvSpPr>
          <p:cNvPr id="40969" name="مستطيل 3"/>
          <p:cNvSpPr>
            <a:spLocks noChangeArrowheads="1"/>
          </p:cNvSpPr>
          <p:nvPr/>
        </p:nvSpPr>
        <p:spPr bwMode="auto">
          <a:xfrm>
            <a:off x="1397000" y="2514600"/>
            <a:ext cx="4332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Wingdings" pitchFamily="2" charset="2"/>
              <a:buChar char="§"/>
            </a:pPr>
            <a:r>
              <a:rPr lang="en-US" altLang="en-US" b="1"/>
              <a:t>percentage of error shouldn’t exceed 5%</a:t>
            </a:r>
          </a:p>
        </p:txBody>
      </p:sp>
      <p:graphicFrame>
        <p:nvGraphicFramePr>
          <p:cNvPr id="5" name="جدول 4"/>
          <p:cNvGraphicFramePr>
            <a:graphicFrameLocks noGrp="1"/>
          </p:cNvGraphicFramePr>
          <p:nvPr>
            <p:extLst>
              <p:ext uri="{D42A27DB-BD31-4B8C-83A1-F6EECF244321}">
                <p14:modId xmlns:p14="http://schemas.microsoft.com/office/powerpoint/2010/main" val="1320705602"/>
              </p:ext>
            </p:extLst>
          </p:nvPr>
        </p:nvGraphicFramePr>
        <p:xfrm>
          <a:off x="1218883" y="2971801"/>
          <a:ext cx="9954208" cy="2514600"/>
        </p:xfrm>
        <a:graphic>
          <a:graphicData uri="http://schemas.openxmlformats.org/drawingml/2006/table">
            <a:tbl>
              <a:tblPr firstRow="1" bandRow="1">
                <a:tableStyleId>{073A0DAA-6AF3-43AB-8588-CEC1D06C72B9}</a:tableStyleId>
              </a:tblPr>
              <a:tblGrid>
                <a:gridCol w="2488552"/>
                <a:gridCol w="2488552"/>
                <a:gridCol w="2488552"/>
                <a:gridCol w="2488552"/>
              </a:tblGrid>
              <a:tr h="900220">
                <a:tc>
                  <a:txBody>
                    <a:bodyPr/>
                    <a:lstStyle/>
                    <a:p>
                      <a:pPr algn="ctr"/>
                      <a:r>
                        <a:rPr lang="en-US" sz="1800" dirty="0" smtClean="0"/>
                        <a:t>Loads</a:t>
                      </a:r>
                      <a:endParaRPr lang="en-US" sz="1800" dirty="0">
                        <a:latin typeface="Times New Roman" panose="02020603050405020304" pitchFamily="18" charset="0"/>
                        <a:cs typeface="Times New Roman" panose="02020603050405020304" pitchFamily="18" charset="0"/>
                      </a:endParaRPr>
                    </a:p>
                  </a:txBody>
                  <a:tcPr marL="121888" marR="121888"/>
                </a:tc>
                <a:tc>
                  <a:txBody>
                    <a:bodyPr/>
                    <a:lstStyle/>
                    <a:p>
                      <a:r>
                        <a:rPr lang="en-US" sz="1800" dirty="0" smtClean="0"/>
                        <a:t>       SAP</a:t>
                      </a:r>
                      <a:endParaRPr lang="en-US" sz="1800" dirty="0">
                        <a:latin typeface="Times New Roman" panose="02020603050405020304" pitchFamily="18" charset="0"/>
                        <a:cs typeface="Times New Roman" panose="02020603050405020304" pitchFamily="18" charset="0"/>
                      </a:endParaRPr>
                    </a:p>
                  </a:txBody>
                  <a:tcPr marL="121888" marR="121888"/>
                </a:tc>
                <a:tc>
                  <a:txBody>
                    <a:bodyPr/>
                    <a:lstStyle/>
                    <a:p>
                      <a:r>
                        <a:rPr lang="en-US" sz="1800" dirty="0" smtClean="0"/>
                        <a:t>    Manual</a:t>
                      </a:r>
                      <a:endParaRPr lang="en-US" sz="1800" dirty="0">
                        <a:latin typeface="Times New Roman" panose="02020603050405020304" pitchFamily="18" charset="0"/>
                        <a:cs typeface="Times New Roman" panose="02020603050405020304" pitchFamily="18" charset="0"/>
                      </a:endParaRPr>
                    </a:p>
                  </a:txBody>
                  <a:tcPr marL="121888" marR="121888"/>
                </a:tc>
                <a:tc>
                  <a:txBody>
                    <a:bodyPr/>
                    <a:lstStyle/>
                    <a:p>
                      <a:r>
                        <a:rPr lang="en-US" sz="1800" dirty="0" smtClean="0"/>
                        <a:t>     Error%</a:t>
                      </a:r>
                      <a:endParaRPr lang="en-US" sz="1800" dirty="0">
                        <a:latin typeface="Times New Roman" panose="02020603050405020304" pitchFamily="18" charset="0"/>
                        <a:cs typeface="Times New Roman" panose="02020603050405020304" pitchFamily="18" charset="0"/>
                      </a:endParaRPr>
                    </a:p>
                  </a:txBody>
                  <a:tcPr marL="121888" marR="121888"/>
                </a:tc>
              </a:tr>
              <a:tr h="807190">
                <a:tc>
                  <a:txBody>
                    <a:bodyPr/>
                    <a:lstStyle/>
                    <a:p>
                      <a:pPr algn="ctr"/>
                      <a:r>
                        <a:rPr lang="en-US" sz="1800" dirty="0" smtClean="0"/>
                        <a:t>Dead Load</a:t>
                      </a:r>
                      <a:endParaRPr lang="en-US" sz="1800" dirty="0">
                        <a:latin typeface="Times New Roman" panose="02020603050405020304" pitchFamily="18" charset="0"/>
                        <a:cs typeface="Times New Roman" panose="02020603050405020304" pitchFamily="18" charset="0"/>
                      </a:endParaRPr>
                    </a:p>
                  </a:txBody>
                  <a:tcPr marL="121888" marR="121888"/>
                </a:tc>
                <a:tc>
                  <a:txBody>
                    <a:bodyPr/>
                    <a:lstStyle/>
                    <a:p>
                      <a:pPr algn="ctr"/>
                      <a:r>
                        <a:rPr lang="en-US" sz="1800" kern="1200" dirty="0" smtClean="0">
                          <a:effectLst/>
                        </a:rPr>
                        <a:t>16368</a:t>
                      </a:r>
                      <a:r>
                        <a:rPr lang="en-US" sz="1800" dirty="0" smtClean="0"/>
                        <a:t> KN</a:t>
                      </a:r>
                      <a:endParaRPr lang="en-US" sz="1800" dirty="0">
                        <a:latin typeface="Times New Roman" panose="02020603050405020304" pitchFamily="18" charset="0"/>
                        <a:cs typeface="Times New Roman" panose="02020603050405020304" pitchFamily="18" charset="0"/>
                      </a:endParaRPr>
                    </a:p>
                  </a:txBody>
                  <a:tcPr marL="121888" marR="121888"/>
                </a:tc>
                <a:tc>
                  <a:txBody>
                    <a:bodyPr/>
                    <a:lstStyle/>
                    <a:p>
                      <a:pPr algn="ctr"/>
                      <a:r>
                        <a:rPr lang="en-US" sz="1800" kern="1200" dirty="0" smtClean="0">
                          <a:effectLst/>
                        </a:rPr>
                        <a:t>15667.8 </a:t>
                      </a:r>
                      <a:r>
                        <a:rPr lang="en-US" sz="1800" dirty="0" smtClean="0"/>
                        <a:t>KN</a:t>
                      </a:r>
                      <a:endParaRPr lang="en-US" sz="1800" dirty="0">
                        <a:latin typeface="Times New Roman" panose="02020603050405020304" pitchFamily="18" charset="0"/>
                        <a:cs typeface="Times New Roman" panose="02020603050405020304" pitchFamily="18" charset="0"/>
                      </a:endParaRPr>
                    </a:p>
                  </a:txBody>
                  <a:tcPr marL="121888" marR="121888"/>
                </a:tc>
                <a:tc>
                  <a:txBody>
                    <a:bodyPr/>
                    <a:lstStyle/>
                    <a:p>
                      <a:pPr algn="ctr"/>
                      <a:r>
                        <a:rPr lang="en-US" sz="1800" dirty="0" smtClean="0"/>
                        <a:t>4%</a:t>
                      </a:r>
                      <a:endParaRPr lang="en-US" sz="1800" dirty="0">
                        <a:latin typeface="Times New Roman" panose="02020603050405020304" pitchFamily="18" charset="0"/>
                        <a:cs typeface="Times New Roman" panose="02020603050405020304" pitchFamily="18" charset="0"/>
                      </a:endParaRPr>
                    </a:p>
                  </a:txBody>
                  <a:tcPr marL="121888" marR="121888"/>
                </a:tc>
              </a:tr>
              <a:tr h="807190">
                <a:tc>
                  <a:txBody>
                    <a:bodyPr/>
                    <a:lstStyle/>
                    <a:p>
                      <a:pPr algn="ctr"/>
                      <a:r>
                        <a:rPr lang="en-US" sz="1800" dirty="0" smtClean="0"/>
                        <a:t>Live Load</a:t>
                      </a:r>
                      <a:endParaRPr lang="en-US" sz="1800" dirty="0">
                        <a:latin typeface="Times New Roman" panose="02020603050405020304" pitchFamily="18" charset="0"/>
                        <a:cs typeface="Times New Roman" panose="02020603050405020304" pitchFamily="18" charset="0"/>
                      </a:endParaRPr>
                    </a:p>
                  </a:txBody>
                  <a:tcPr marL="121888" marR="121888"/>
                </a:tc>
                <a:tc>
                  <a:txBody>
                    <a:bodyPr/>
                    <a:lstStyle/>
                    <a:p>
                      <a:pPr algn="ctr"/>
                      <a:r>
                        <a:rPr lang="en-US" sz="1800" kern="1200" dirty="0" smtClean="0">
                          <a:effectLst/>
                        </a:rPr>
                        <a:t>1899.52</a:t>
                      </a:r>
                      <a:r>
                        <a:rPr lang="en-US" sz="1800" kern="1200" baseline="0" dirty="0" smtClean="0">
                          <a:effectLst/>
                        </a:rPr>
                        <a:t> </a:t>
                      </a:r>
                      <a:r>
                        <a:rPr lang="en-US" sz="1800" dirty="0" smtClean="0"/>
                        <a:t>KN</a:t>
                      </a:r>
                      <a:endParaRPr lang="en-US" sz="1800" dirty="0">
                        <a:latin typeface="Times New Roman" panose="02020603050405020304" pitchFamily="18" charset="0"/>
                        <a:cs typeface="Times New Roman" panose="02020603050405020304" pitchFamily="18" charset="0"/>
                      </a:endParaRPr>
                    </a:p>
                  </a:txBody>
                  <a:tcPr marL="121888" marR="121888"/>
                </a:tc>
                <a:tc>
                  <a:txBody>
                    <a:bodyPr/>
                    <a:lstStyle/>
                    <a:p>
                      <a:pPr algn="ctr"/>
                      <a:r>
                        <a:rPr lang="en-US" sz="1800" kern="1200" dirty="0" smtClean="0">
                          <a:effectLst/>
                        </a:rPr>
                        <a:t>1904</a:t>
                      </a:r>
                      <a:r>
                        <a:rPr lang="en-US" sz="1800" dirty="0" smtClean="0"/>
                        <a:t> KN</a:t>
                      </a:r>
                      <a:endParaRPr lang="en-US" sz="1800" dirty="0">
                        <a:latin typeface="Times New Roman" panose="02020603050405020304" pitchFamily="18" charset="0"/>
                        <a:cs typeface="Times New Roman" panose="02020603050405020304" pitchFamily="18" charset="0"/>
                      </a:endParaRPr>
                    </a:p>
                  </a:txBody>
                  <a:tcPr marL="121888" marR="121888"/>
                </a:tc>
                <a:tc>
                  <a:txBody>
                    <a:bodyPr/>
                    <a:lstStyle/>
                    <a:p>
                      <a:pPr algn="ctr"/>
                      <a:r>
                        <a:rPr lang="en-US" sz="1800" dirty="0" smtClean="0"/>
                        <a:t>0.28%</a:t>
                      </a:r>
                      <a:endParaRPr lang="en-US" sz="1800" dirty="0">
                        <a:latin typeface="Times New Roman" panose="02020603050405020304" pitchFamily="18" charset="0"/>
                        <a:cs typeface="Times New Roman" panose="02020603050405020304" pitchFamily="18" charset="0"/>
                      </a:endParaRPr>
                    </a:p>
                  </a:txBody>
                  <a:tcPr marL="121888" marR="121888"/>
                </a:tc>
              </a:tr>
            </a:tbl>
          </a:graphicData>
        </a:graphic>
      </p:graphicFrame>
      <p:sp>
        <p:nvSpPr>
          <p:cNvPr id="40971" name="مستطيل 6"/>
          <p:cNvSpPr>
            <a:spLocks noChangeArrowheads="1"/>
          </p:cNvSpPr>
          <p:nvPr/>
        </p:nvSpPr>
        <p:spPr bwMode="auto">
          <a:xfrm>
            <a:off x="2501900" y="5822950"/>
            <a:ext cx="7618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a:latin typeface="Times New Roman" pitchFamily="18" charset="0"/>
                <a:cs typeface="Times New Roman" pitchFamily="18" charset="0"/>
              </a:rPr>
              <a:t> the check it was ok because the error less than 5%.</a:t>
            </a:r>
          </a:p>
        </p:txBody>
      </p:sp>
    </p:spTree>
  </p:cSld>
  <p:clrMapOvr>
    <a:masterClrMapping/>
  </p:clrMapOvr>
  <p:transition>
    <p:pull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4198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4198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41991" name="مستطيل 1"/>
          <p:cNvSpPr>
            <a:spLocks noChangeArrowheads="1"/>
          </p:cNvSpPr>
          <p:nvPr/>
        </p:nvSpPr>
        <p:spPr bwMode="auto">
          <a:xfrm>
            <a:off x="1930400" y="798513"/>
            <a:ext cx="822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a:solidFill>
                  <a:schemeClr val="bg1"/>
                </a:solidFill>
                <a:latin typeface="Elephant" pitchFamily="18" charset="0"/>
              </a:rPr>
              <a:t> Local equilibrium check (internal loads)</a:t>
            </a:r>
          </a:p>
        </p:txBody>
      </p:sp>
      <p:sp>
        <p:nvSpPr>
          <p:cNvPr id="3" name="مستطيل 2"/>
          <p:cNvSpPr>
            <a:spLocks noRot="1" noChangeAspect="1" noMove="1" noResize="1" noEditPoints="1" noAdjustHandles="1" noChangeArrowheads="1" noChangeShapeType="1" noTextEdit="1"/>
          </p:cNvSpPr>
          <p:nvPr/>
        </p:nvSpPr>
        <p:spPr>
          <a:xfrm>
            <a:off x="914162" y="1600201"/>
            <a:ext cx="8227457" cy="2594556"/>
          </a:xfrm>
          <a:prstGeom prst="rect">
            <a:avLst/>
          </a:prstGeom>
          <a:blipFill rotWithShape="1">
            <a:blip r:embed="rId3" cstate="print"/>
            <a:stretch>
              <a:fillRect l="-667" t="-1176" b="-2824"/>
            </a:stretch>
          </a:blipFill>
        </p:spPr>
        <p:txBody>
          <a:bodyPr/>
          <a:lstStyle/>
          <a:p>
            <a:r>
              <a:rPr lang="en-US">
                <a:noFill/>
              </a:rPr>
              <a:t> </a:t>
            </a:r>
          </a:p>
        </p:txBody>
      </p:sp>
    </p:spTree>
  </p:cSld>
  <p:clrMapOvr>
    <a:masterClrMapping/>
  </p:clrMapOvr>
  <p:transition>
    <p:pull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4301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4301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867025"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Design elements :</a:t>
            </a:r>
          </a:p>
        </p:txBody>
      </p:sp>
      <p:sp>
        <p:nvSpPr>
          <p:cNvPr id="43016" name="مستطيل 2"/>
          <p:cNvSpPr>
            <a:spLocks noChangeArrowheads="1"/>
          </p:cNvSpPr>
          <p:nvPr/>
        </p:nvSpPr>
        <p:spPr bwMode="auto">
          <a:xfrm>
            <a:off x="1393825" y="1676400"/>
            <a:ext cx="6094413"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Wingdings" pitchFamily="2" charset="2"/>
              <a:buChar char="Ø"/>
            </a:pPr>
            <a:r>
              <a:rPr lang="en-US" altLang="en-US" sz="2400" b="1">
                <a:latin typeface="Times New Roman" pitchFamily="18" charset="0"/>
                <a:cs typeface="Times New Roman" pitchFamily="18" charset="0"/>
              </a:rPr>
              <a:t>slab</a:t>
            </a:r>
          </a:p>
          <a:p>
            <a:pPr>
              <a:buFont typeface="Wingdings" pitchFamily="2" charset="2"/>
              <a:buChar char="Ø"/>
            </a:pPr>
            <a:endParaRPr lang="en-US" altLang="en-US" sz="2400" b="1">
              <a:latin typeface="Times New Roman" pitchFamily="18" charset="0"/>
              <a:cs typeface="Times New Roman" pitchFamily="18" charset="0"/>
            </a:endParaRPr>
          </a:p>
          <a:p>
            <a:pPr>
              <a:buFont typeface="Wingdings" pitchFamily="2" charset="2"/>
              <a:buChar char="Ø"/>
            </a:pPr>
            <a:r>
              <a:rPr lang="en-US" altLang="en-US" sz="2400" b="1">
                <a:latin typeface="Times New Roman" pitchFamily="18" charset="0"/>
                <a:cs typeface="Times New Roman" pitchFamily="18" charset="0"/>
              </a:rPr>
              <a:t> Beams.</a:t>
            </a:r>
          </a:p>
          <a:p>
            <a:pPr>
              <a:buFont typeface="Wingdings" pitchFamily="2" charset="2"/>
              <a:buChar char="Ø"/>
            </a:pPr>
            <a:endParaRPr lang="en-US" altLang="en-US" sz="2400" b="1">
              <a:latin typeface="Times New Roman" pitchFamily="18" charset="0"/>
              <a:cs typeface="Times New Roman" pitchFamily="18" charset="0"/>
            </a:endParaRPr>
          </a:p>
          <a:p>
            <a:pPr>
              <a:buFont typeface="Wingdings" pitchFamily="2" charset="2"/>
              <a:buChar char="Ø"/>
            </a:pPr>
            <a:r>
              <a:rPr lang="en-US" altLang="en-US" sz="2400" b="1">
                <a:latin typeface="Times New Roman" pitchFamily="18" charset="0"/>
                <a:cs typeface="Times New Roman" pitchFamily="18" charset="0"/>
              </a:rPr>
              <a:t> Columns.</a:t>
            </a:r>
          </a:p>
          <a:p>
            <a:pPr>
              <a:buFont typeface="Wingdings" pitchFamily="2" charset="2"/>
              <a:buChar char="Ø"/>
            </a:pPr>
            <a:endParaRPr lang="en-US" altLang="en-US" sz="2400" b="1">
              <a:latin typeface="Times New Roman" pitchFamily="18" charset="0"/>
              <a:cs typeface="Times New Roman" pitchFamily="18" charset="0"/>
            </a:endParaRPr>
          </a:p>
          <a:p>
            <a:pPr>
              <a:buFont typeface="Wingdings" pitchFamily="2" charset="2"/>
              <a:buChar char="Ø"/>
            </a:pPr>
            <a:r>
              <a:rPr lang="en-US" altLang="en-US" sz="2400" b="1">
                <a:latin typeface="Times New Roman" pitchFamily="18" charset="0"/>
                <a:cs typeface="Times New Roman" pitchFamily="18" charset="0"/>
              </a:rPr>
              <a:t> Footings.</a:t>
            </a:r>
          </a:p>
          <a:p>
            <a:pPr>
              <a:buFont typeface="Wingdings" pitchFamily="2" charset="2"/>
              <a:buChar char="Ø"/>
            </a:pPr>
            <a:endParaRPr lang="en-US" altLang="en-US" sz="2400" b="1">
              <a:latin typeface="Times New Roman" pitchFamily="18" charset="0"/>
              <a:cs typeface="Times New Roman" pitchFamily="18" charset="0"/>
            </a:endParaRPr>
          </a:p>
          <a:p>
            <a:pPr>
              <a:buFont typeface="Wingdings" pitchFamily="2" charset="2"/>
              <a:buChar char="Ø"/>
            </a:pPr>
            <a:r>
              <a:rPr lang="en-US" altLang="en-US" sz="2400" b="1">
                <a:latin typeface="Times New Roman" pitchFamily="18" charset="0"/>
                <a:cs typeface="Times New Roman" pitchFamily="18" charset="0"/>
              </a:rPr>
              <a:t> Shear wall.</a:t>
            </a:r>
          </a:p>
          <a:p>
            <a:pPr>
              <a:buFont typeface="Wingdings" pitchFamily="2" charset="2"/>
              <a:buChar char="Ø"/>
            </a:pPr>
            <a:endParaRPr lang="en-US" altLang="en-US" sz="2400" b="1">
              <a:latin typeface="Times New Roman" pitchFamily="18" charset="0"/>
              <a:cs typeface="Times New Roman" pitchFamily="18" charset="0"/>
            </a:endParaRPr>
          </a:p>
          <a:p>
            <a:pPr>
              <a:buFont typeface="Wingdings" pitchFamily="2" charset="2"/>
              <a:buChar char="Ø"/>
            </a:pPr>
            <a:r>
              <a:rPr lang="en-US" altLang="en-US" sz="2400" b="1">
                <a:latin typeface="Times New Roman" pitchFamily="18" charset="0"/>
                <a:cs typeface="Times New Roman" pitchFamily="18" charset="0"/>
              </a:rPr>
              <a:t> Stairs.</a:t>
            </a:r>
          </a:p>
          <a:p>
            <a:pPr>
              <a:buFont typeface="Wingdings" pitchFamily="2" charset="2"/>
              <a:buChar char="Ø"/>
            </a:pPr>
            <a:endParaRPr lang="en-US" altLang="en-US" sz="2400" b="1">
              <a:latin typeface="Times New Roman" pitchFamily="18" charset="0"/>
              <a:cs typeface="Times New Roman" pitchFamily="18" charset="0"/>
            </a:endParaRPr>
          </a:p>
          <a:p>
            <a:pPr>
              <a:buFont typeface="Wingdings" pitchFamily="2" charset="2"/>
              <a:buChar char="Ø"/>
            </a:pPr>
            <a:r>
              <a:rPr lang="en-US" altLang="en-US" sz="2400" b="1">
                <a:latin typeface="Times New Roman" pitchFamily="18" charset="0"/>
                <a:cs typeface="Times New Roman" pitchFamily="18" charset="0"/>
              </a:rPr>
              <a:t>Seismic Design.</a:t>
            </a:r>
          </a:p>
        </p:txBody>
      </p:sp>
    </p:spTree>
  </p:cSld>
  <p:clrMapOvr>
    <a:masterClrMapping/>
  </p:clrMapOvr>
  <p:transition>
    <p:pull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4403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4403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097088"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Slab design :</a:t>
            </a:r>
          </a:p>
        </p:txBody>
      </p:sp>
      <p:sp>
        <p:nvSpPr>
          <p:cNvPr id="44040" name="مستطيل 2"/>
          <p:cNvSpPr>
            <a:spLocks noChangeArrowheads="1"/>
          </p:cNvSpPr>
          <p:nvPr/>
        </p:nvSpPr>
        <p:spPr bwMode="auto">
          <a:xfrm>
            <a:off x="1393825" y="1676400"/>
            <a:ext cx="6094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sz="2400" b="1">
              <a:latin typeface="Times New Roman" pitchFamily="18" charset="0"/>
              <a:cs typeface="Times New Roman" pitchFamily="18" charset="0"/>
            </a:endParaRPr>
          </a:p>
        </p:txBody>
      </p:sp>
      <p:sp>
        <p:nvSpPr>
          <p:cNvPr id="44041" name="مستطيل 3"/>
          <p:cNvSpPr>
            <a:spLocks noChangeArrowheads="1"/>
          </p:cNvSpPr>
          <p:nvPr/>
        </p:nvSpPr>
        <p:spPr bwMode="auto">
          <a:xfrm>
            <a:off x="1117600" y="1524000"/>
            <a:ext cx="80248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a:latin typeface="Times New Roman" pitchFamily="18" charset="0"/>
                <a:cs typeface="Times New Roman" pitchFamily="18" charset="0"/>
              </a:rPr>
              <a:t>The Slabs are designed as one way ribbed slab with hidden beams &amp; one way solid slab with drop beams with thickness =30cm</a:t>
            </a:r>
          </a:p>
        </p:txBody>
      </p:sp>
      <p:pic>
        <p:nvPicPr>
          <p:cNvPr id="10" name="صورة 2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21126" y="2819404"/>
            <a:ext cx="5399906" cy="2747731"/>
          </a:xfrm>
          <a:prstGeom prst="rect">
            <a:avLst/>
          </a:prstGeom>
          <a:ln w="88900" cap="sq" cmpd="thickThin">
            <a:solidFill>
              <a:srgbClr val="000000"/>
            </a:solidFill>
            <a:prstDash val="solid"/>
            <a:miter lim="800000"/>
          </a:ln>
          <a:effectLst>
            <a:innerShdw blurRad="76200">
              <a:srgbClr val="000000"/>
            </a:innerShdw>
          </a:effectLst>
        </p:spPr>
      </p:pic>
      <p:sp>
        <p:nvSpPr>
          <p:cNvPr id="44043" name="مستطيل 4"/>
          <p:cNvSpPr>
            <a:spLocks noChangeArrowheads="1"/>
          </p:cNvSpPr>
          <p:nvPr/>
        </p:nvSpPr>
        <p:spPr bwMode="auto">
          <a:xfrm>
            <a:off x="4441825" y="5867400"/>
            <a:ext cx="2319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a:latin typeface="Times New Roman" pitchFamily="18" charset="0"/>
                <a:cs typeface="Times New Roman" pitchFamily="18" charset="0"/>
              </a:rPr>
              <a:t>Section in ribbed slab</a:t>
            </a:r>
            <a:endParaRPr lang="en-US" altLang="en-US"/>
          </a:p>
        </p:txBody>
      </p:sp>
    </p:spTree>
  </p:cSld>
  <p:clrMapOvr>
    <a:masterClrMapping/>
  </p:clrMapOvr>
  <p:transition>
    <p:pull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4505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4506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3341688"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Slab Reinforcement:</a:t>
            </a:r>
          </a:p>
        </p:txBody>
      </p:sp>
      <p:pic>
        <p:nvPicPr>
          <p:cNvPr id="10" name="Picture 9"/>
          <p:cNvPicPr/>
          <p:nvPr/>
        </p:nvPicPr>
        <p:blipFill>
          <a:blip r:embed="rId3" cstate="print"/>
          <a:srcRect/>
          <a:stretch>
            <a:fillRect/>
          </a:stretch>
        </p:blipFill>
        <p:spPr bwMode="auto">
          <a:xfrm>
            <a:off x="1219200" y="1905000"/>
            <a:ext cx="9039225"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4608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4608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3341688"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Slab Reinforcement:</a:t>
            </a:r>
          </a:p>
        </p:txBody>
      </p:sp>
      <p:pic>
        <p:nvPicPr>
          <p:cNvPr id="9" name="Picture 8"/>
          <p:cNvPicPr/>
          <p:nvPr/>
        </p:nvPicPr>
        <p:blipFill>
          <a:blip r:embed="rId3" cstate="print"/>
          <a:srcRect/>
          <a:stretch>
            <a:fillRect/>
          </a:stretch>
        </p:blipFill>
        <p:spPr bwMode="auto">
          <a:xfrm>
            <a:off x="2032000" y="1600200"/>
            <a:ext cx="7616825" cy="43291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4710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4710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654300"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Sections in slab:</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43902"/>
            <a:ext cx="6824662" cy="4600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4011" y="1409266"/>
            <a:ext cx="5484813"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4813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4813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482850"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Beams Design:</a:t>
            </a:r>
          </a:p>
        </p:txBody>
      </p:sp>
      <p:pic>
        <p:nvPicPr>
          <p:cNvPr id="9" name="Picture 8"/>
          <p:cNvPicPr/>
          <p:nvPr/>
        </p:nvPicPr>
        <p:blipFill>
          <a:blip r:embed="rId3" cstate="print"/>
          <a:srcRect/>
          <a:stretch>
            <a:fillRect/>
          </a:stretch>
        </p:blipFill>
        <p:spPr bwMode="auto">
          <a:xfrm>
            <a:off x="1625600" y="1350963"/>
            <a:ext cx="9242425" cy="46688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4915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4915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5529263"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Sections in main beam (30*75)cm:</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012" y="1600200"/>
            <a:ext cx="8763000" cy="494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71012" y="1600200"/>
            <a:ext cx="2095500" cy="439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5017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5018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6335713"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Sections in secondary beam (30*40)cm:</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1" y="1752600"/>
            <a:ext cx="9117012" cy="4558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28212" y="1600200"/>
            <a:ext cx="1685925" cy="439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524000" y="0"/>
            <a:ext cx="10664825" cy="730250"/>
          </a:xfrm>
        </p:spPr>
        <p:txBody>
          <a:bodyPr/>
          <a:lstStyle/>
          <a:p>
            <a:r>
              <a:rPr lang="en-US" altLang="en-US" sz="3200" smtClean="0"/>
              <a:t>Introduction about Green Buildings:</a:t>
            </a:r>
          </a:p>
        </p:txBody>
      </p:sp>
      <p:sp>
        <p:nvSpPr>
          <p:cNvPr id="1024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024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455612" y="1447800"/>
            <a:ext cx="9394825" cy="461665"/>
          </a:xfrm>
          <a:prstGeom prst="rect">
            <a:avLst/>
          </a:prstGeom>
        </p:spPr>
        <p:txBody>
          <a:bodyPr>
            <a:spAutoFit/>
          </a:bodyPr>
          <a:lstStyle/>
          <a:p>
            <a:pPr marL="514350" indent="-514350" fontAlgn="auto">
              <a:spcBef>
                <a:spcPts val="0"/>
              </a:spcBef>
              <a:spcAft>
                <a:spcPts val="0"/>
              </a:spcAft>
              <a:defRPr/>
            </a:pPr>
            <a:r>
              <a:rPr lang="en-US" sz="2400" b="1" dirty="0" smtClean="0">
                <a:latin typeface="Times New Roman" pitchFamily="18" charset="0"/>
                <a:cs typeface="Times New Roman" pitchFamily="18" charset="0"/>
              </a:rPr>
              <a:t>The Goals of having Green Buildings:</a:t>
            </a:r>
            <a:endParaRPr lang="en-US" sz="2400" b="1" dirty="0">
              <a:latin typeface="Times New Roman" pitchFamily="18" charset="0"/>
              <a:cs typeface="Times New Roman" pitchFamily="18" charset="0"/>
            </a:endParaRPr>
          </a:p>
        </p:txBody>
      </p:sp>
      <p:sp>
        <p:nvSpPr>
          <p:cNvPr id="10249" name="مستطيل 2"/>
          <p:cNvSpPr>
            <a:spLocks noChangeArrowheads="1"/>
          </p:cNvSpPr>
          <p:nvPr/>
        </p:nvSpPr>
        <p:spPr bwMode="auto">
          <a:xfrm>
            <a:off x="1930400" y="762000"/>
            <a:ext cx="26050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dirty="0">
                <a:solidFill>
                  <a:schemeClr val="bg1"/>
                </a:solidFill>
                <a:latin typeface="Elephant" pitchFamily="18" charset="0"/>
              </a:rPr>
              <a:t>General Objectives</a:t>
            </a:r>
          </a:p>
        </p:txBody>
      </p:sp>
      <p:sp>
        <p:nvSpPr>
          <p:cNvPr id="10" name="Rectangle 9"/>
          <p:cNvSpPr/>
          <p:nvPr/>
        </p:nvSpPr>
        <p:spPr>
          <a:xfrm>
            <a:off x="531812" y="2209800"/>
            <a:ext cx="6092825" cy="2246769"/>
          </a:xfrm>
          <a:prstGeom prst="rect">
            <a:avLst/>
          </a:prstGeom>
        </p:spPr>
        <p:txBody>
          <a:bodyPr>
            <a:spAutoFit/>
          </a:bodyPr>
          <a:lstStyle/>
          <a:p>
            <a:r>
              <a:rPr lang="en-US" sz="2000" dirty="0" smtClean="0">
                <a:latin typeface="Times New Roman" pitchFamily="18" charset="0"/>
                <a:cs typeface="Times New Roman" pitchFamily="18" charset="0"/>
              </a:rPr>
              <a:t> Efficiently using energy, water, and other resources.</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Protecting occupant health and improving employee productivity.</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Reducing waste, pollution and environmental degradation</a:t>
            </a:r>
            <a:r>
              <a:rPr lang="en-US" dirty="0" smtClean="0"/>
              <a:t>.</a:t>
            </a:r>
            <a:endParaRPr lang="en-US" dirty="0"/>
          </a:p>
        </p:txBody>
      </p:sp>
      <p:pic>
        <p:nvPicPr>
          <p:cNvPr id="2050" name="Picture 2" descr="C:\Users\HP\Desktop\1553078_10201229764251725_1989909369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4637" y="3124200"/>
            <a:ext cx="5167313" cy="281940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cSld>
  <p:clrMapOvr>
    <a:masterClrMapping/>
  </p:clrMapOvr>
  <p:transition>
    <p:pull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5222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5222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795588"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Columns Design:</a:t>
            </a:r>
          </a:p>
        </p:txBody>
      </p:sp>
      <p:sp>
        <p:nvSpPr>
          <p:cNvPr id="52232"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Columns Groups:</a:t>
            </a:r>
            <a:endParaRPr lang="en-US" dirty="0">
              <a:solidFill>
                <a:schemeClr val="bg1"/>
              </a:solidFill>
            </a:endParaRPr>
          </a:p>
        </p:txBody>
      </p:sp>
      <p:graphicFrame>
        <p:nvGraphicFramePr>
          <p:cNvPr id="14" name="Table 13"/>
          <p:cNvGraphicFramePr>
            <a:graphicFrameLocks noGrp="1"/>
          </p:cNvGraphicFramePr>
          <p:nvPr/>
        </p:nvGraphicFramePr>
        <p:xfrm>
          <a:off x="1828324" y="2743200"/>
          <a:ext cx="9446340" cy="2825496"/>
        </p:xfrm>
        <a:graphic>
          <a:graphicData uri="http://schemas.openxmlformats.org/drawingml/2006/table">
            <a:tbl>
              <a:tblPr>
                <a:tableStyleId>{284E427A-3D55-4303-BF80-6455036E1DE7}</a:tableStyleId>
              </a:tblPr>
              <a:tblGrid>
                <a:gridCol w="1574390"/>
                <a:gridCol w="1574390"/>
                <a:gridCol w="1574390"/>
                <a:gridCol w="1574390"/>
                <a:gridCol w="1574390"/>
                <a:gridCol w="1574390"/>
              </a:tblGrid>
              <a:tr h="630936">
                <a:tc>
                  <a:txBody>
                    <a:bodyPr/>
                    <a:lstStyle/>
                    <a:p>
                      <a:pPr marL="0" marR="0" algn="ctr" rtl="0">
                        <a:lnSpc>
                          <a:spcPct val="115000"/>
                        </a:lnSpc>
                        <a:spcBef>
                          <a:spcPts val="0"/>
                        </a:spcBef>
                        <a:spcAft>
                          <a:spcPts val="0"/>
                        </a:spcAft>
                      </a:pPr>
                      <a:r>
                        <a:rPr lang="en-US" sz="1800" dirty="0">
                          <a:latin typeface="Times New Roman" pitchFamily="18" charset="0"/>
                          <a:cs typeface="Times New Roman" pitchFamily="18" charset="0"/>
                        </a:rPr>
                        <a:t>Column group</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Ag</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ρ</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cs typeface="Times New Roman" pitchFamily="18" charset="0"/>
                        </a:rPr>
                        <a:t>As(mm)</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ϴ</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#N</a:t>
                      </a:r>
                      <a:endParaRPr lang="en-US" sz="1800">
                        <a:latin typeface="Times New Roman" pitchFamily="18" charset="0"/>
                        <a:ea typeface="Times New Roman"/>
                        <a:cs typeface="Times New Roman" pitchFamily="18" charset="0"/>
                      </a:endParaRPr>
                    </a:p>
                  </a:txBody>
                  <a:tcPr marL="91416" marR="91416" marT="0" marB="0"/>
                </a:tc>
              </a:tr>
              <a:tr h="548640">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1</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ea typeface="+mn-ea"/>
                          <a:cs typeface="Times New Roman" pitchFamily="18" charset="0"/>
                        </a:rPr>
                        <a:t>150000</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0.01</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cs typeface="Times New Roman" pitchFamily="18" charset="0"/>
                        </a:rPr>
                        <a:t>1500</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16</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cs typeface="Times New Roman" pitchFamily="18" charset="0"/>
                        </a:rPr>
                        <a:t>8</a:t>
                      </a:r>
                      <a:endParaRPr lang="en-US" sz="1800" dirty="0">
                        <a:latin typeface="Times New Roman" pitchFamily="18" charset="0"/>
                        <a:ea typeface="Times New Roman"/>
                        <a:cs typeface="Times New Roman" pitchFamily="18" charset="0"/>
                      </a:endParaRPr>
                    </a:p>
                  </a:txBody>
                  <a:tcPr marL="91416" marR="91416" marT="0" marB="0"/>
                </a:tc>
              </a:tr>
              <a:tr h="548640">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2</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cs typeface="Times New Roman" pitchFamily="18" charset="0"/>
                        </a:rPr>
                        <a:t>125000</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0.01</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ea typeface="+mn-ea"/>
                          <a:cs typeface="Times New Roman" pitchFamily="18" charset="0"/>
                        </a:rPr>
                        <a:t>1250</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16</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cs typeface="Times New Roman" pitchFamily="18" charset="0"/>
                        </a:rPr>
                        <a:t>8</a:t>
                      </a:r>
                      <a:endParaRPr lang="en-US" sz="1800" dirty="0">
                        <a:latin typeface="Times New Roman" pitchFamily="18" charset="0"/>
                        <a:ea typeface="Times New Roman"/>
                        <a:cs typeface="Times New Roman" pitchFamily="18" charset="0"/>
                      </a:endParaRPr>
                    </a:p>
                  </a:txBody>
                  <a:tcPr marL="91416" marR="91416" marT="0" marB="0"/>
                </a:tc>
              </a:tr>
              <a:tr h="548640">
                <a:tc>
                  <a:txBody>
                    <a:bodyPr/>
                    <a:lstStyle/>
                    <a:p>
                      <a:pPr marL="0" marR="0" algn="ctr" rtl="0">
                        <a:lnSpc>
                          <a:spcPct val="115000"/>
                        </a:lnSpc>
                        <a:spcBef>
                          <a:spcPts val="0"/>
                        </a:spcBef>
                        <a:spcAft>
                          <a:spcPts val="0"/>
                        </a:spcAft>
                      </a:pPr>
                      <a:r>
                        <a:rPr lang="en-US" sz="1800">
                          <a:latin typeface="Times New Roman" pitchFamily="18" charset="0"/>
                          <a:cs typeface="Times New Roman" pitchFamily="18" charset="0"/>
                        </a:rPr>
                        <a:t>3</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cs typeface="Times New Roman" pitchFamily="18" charset="0"/>
                        </a:rPr>
                        <a:t>100000</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solidFill>
                            <a:schemeClr val="tx1"/>
                          </a:solidFill>
                          <a:latin typeface="Times New Roman" pitchFamily="18" charset="0"/>
                          <a:ea typeface="Times New Roman"/>
                          <a:cs typeface="Times New Roman" pitchFamily="18" charset="0"/>
                        </a:rPr>
                        <a:t>.01</a:t>
                      </a:r>
                      <a:endParaRPr lang="en-US" sz="1800" dirty="0">
                        <a:solidFill>
                          <a:schemeClr val="tx1"/>
                        </a:solidFill>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ea typeface="+mn-ea"/>
                          <a:cs typeface="Times New Roman" pitchFamily="18" charset="0"/>
                        </a:rPr>
                        <a:t>1000</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16</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cs typeface="Times New Roman" pitchFamily="18" charset="0"/>
                        </a:rPr>
                        <a:t>6</a:t>
                      </a:r>
                      <a:endParaRPr lang="en-US" sz="1800" dirty="0">
                        <a:latin typeface="Times New Roman" pitchFamily="18" charset="0"/>
                        <a:ea typeface="Times New Roman"/>
                        <a:cs typeface="Times New Roman" pitchFamily="18" charset="0"/>
                      </a:endParaRPr>
                    </a:p>
                  </a:txBody>
                  <a:tcPr marL="91416" marR="91416" marT="0" marB="0"/>
                </a:tc>
              </a:tr>
              <a:tr h="548640">
                <a:tc>
                  <a:txBody>
                    <a:bodyPr/>
                    <a:lstStyle/>
                    <a:p>
                      <a:pPr marL="0" marR="0" algn="ctr" rtl="0">
                        <a:lnSpc>
                          <a:spcPct val="115000"/>
                        </a:lnSpc>
                        <a:spcBef>
                          <a:spcPts val="0"/>
                        </a:spcBef>
                        <a:spcAft>
                          <a:spcPts val="0"/>
                        </a:spcAft>
                      </a:pPr>
                      <a:r>
                        <a:rPr lang="en-US" sz="1800" dirty="0">
                          <a:latin typeface="Times New Roman" pitchFamily="18" charset="0"/>
                          <a:cs typeface="Times New Roman" pitchFamily="18" charset="0"/>
                        </a:rPr>
                        <a:t>4</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cs typeface="Times New Roman" pitchFamily="18" charset="0"/>
                        </a:rPr>
                        <a:t>75000</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0.01</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ea typeface="+mn-ea"/>
                          <a:cs typeface="Times New Roman" pitchFamily="18" charset="0"/>
                        </a:rPr>
                        <a:t>750</a:t>
                      </a:r>
                      <a:endParaRPr lang="en-US" sz="18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a:latin typeface="Times New Roman" pitchFamily="18" charset="0"/>
                          <a:cs typeface="Times New Roman" pitchFamily="18" charset="0"/>
                        </a:rPr>
                        <a:t>16</a:t>
                      </a:r>
                      <a:endParaRPr lang="en-US" sz="18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800" dirty="0" smtClean="0">
                          <a:latin typeface="Times New Roman" pitchFamily="18" charset="0"/>
                          <a:ea typeface="+mn-ea"/>
                          <a:cs typeface="Times New Roman" pitchFamily="18" charset="0"/>
                        </a:rPr>
                        <a:t>4</a:t>
                      </a:r>
                      <a:endParaRPr lang="en-US" sz="1800" dirty="0">
                        <a:latin typeface="Times New Roman" pitchFamily="18" charset="0"/>
                        <a:ea typeface="Times New Roman"/>
                        <a:cs typeface="Times New Roman" pitchFamily="18" charset="0"/>
                      </a:endParaRPr>
                    </a:p>
                  </a:txBody>
                  <a:tcPr marL="91416" marR="91416" marT="0" marB="0"/>
                </a:tc>
              </a:tr>
            </a:tbl>
          </a:graphicData>
        </a:graphic>
      </p:graphicFrame>
    </p:spTree>
  </p:cSld>
  <p:clrMapOvr>
    <a:masterClrMapping/>
  </p:clrMapOvr>
  <p:transition>
    <p:pull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5325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5325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795588"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Columns Design:</a:t>
            </a:r>
          </a:p>
        </p:txBody>
      </p:sp>
      <p:sp>
        <p:nvSpPr>
          <p:cNvPr id="53256"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Center Plan:</a:t>
            </a:r>
            <a:endParaRPr lang="en-US" dirty="0">
              <a:solidFill>
                <a:schemeClr val="bg1"/>
              </a:solidFill>
            </a:endParaRPr>
          </a:p>
        </p:txBody>
      </p:sp>
      <p:pic>
        <p:nvPicPr>
          <p:cNvPr id="12" name="Picture 1"/>
          <p:cNvPicPr>
            <a:picLocks noChangeAspect="1"/>
          </p:cNvPicPr>
          <p:nvPr/>
        </p:nvPicPr>
        <p:blipFill>
          <a:blip r:embed="rId3" cstate="print"/>
          <a:stretch>
            <a:fillRect/>
          </a:stretch>
        </p:blipFill>
        <p:spPr>
          <a:xfrm>
            <a:off x="1417638" y="2209800"/>
            <a:ext cx="9845675" cy="4191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5427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5427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795588"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Columns Design:</a:t>
            </a:r>
          </a:p>
        </p:txBody>
      </p:sp>
      <p:sp>
        <p:nvSpPr>
          <p:cNvPr id="54280"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Sections in columns:</a:t>
            </a:r>
            <a:endParaRPr lang="en-US" dirty="0">
              <a:solidFill>
                <a:schemeClr val="bg1"/>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5613" y="1447799"/>
            <a:ext cx="2917825" cy="501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3212" y="1447800"/>
            <a:ext cx="3352800" cy="501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5529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5530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795588"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Columns Design:</a:t>
            </a:r>
          </a:p>
        </p:txBody>
      </p:sp>
      <p:sp>
        <p:nvSpPr>
          <p:cNvPr id="55304"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Sections in columns:</a:t>
            </a:r>
            <a:endParaRPr lang="en-US" dirty="0">
              <a:solidFill>
                <a:schemeClr val="bg1"/>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8012" y="1290638"/>
            <a:ext cx="3352800" cy="5259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1812" y="1290638"/>
            <a:ext cx="3048000" cy="5259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5632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5632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843213"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Footings  Design:</a:t>
            </a:r>
          </a:p>
        </p:txBody>
      </p:sp>
      <p:sp>
        <p:nvSpPr>
          <p:cNvPr id="56328"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Footings Groups:</a:t>
            </a:r>
            <a:endParaRPr lang="en-US" dirty="0">
              <a:solidFill>
                <a:schemeClr val="bg1"/>
              </a:solidFill>
            </a:endParaRPr>
          </a:p>
        </p:txBody>
      </p:sp>
      <p:graphicFrame>
        <p:nvGraphicFramePr>
          <p:cNvPr id="12" name="Table 11"/>
          <p:cNvGraphicFramePr>
            <a:graphicFrameLocks noGrp="1"/>
          </p:cNvGraphicFramePr>
          <p:nvPr/>
        </p:nvGraphicFramePr>
        <p:xfrm>
          <a:off x="2945633" y="2667003"/>
          <a:ext cx="8938470" cy="3513965"/>
        </p:xfrm>
        <a:graphic>
          <a:graphicData uri="http://schemas.openxmlformats.org/drawingml/2006/table">
            <a:tbl>
              <a:tblPr>
                <a:tableStyleId>{284E427A-3D55-4303-BF80-6455036E1DE7}</a:tableStyleId>
              </a:tblPr>
              <a:tblGrid>
                <a:gridCol w="1489745"/>
                <a:gridCol w="1489745"/>
                <a:gridCol w="1489745"/>
                <a:gridCol w="1489745"/>
                <a:gridCol w="1489745"/>
                <a:gridCol w="1489745"/>
              </a:tblGrid>
              <a:tr h="343555">
                <a:tc>
                  <a:txBody>
                    <a:bodyPr/>
                    <a:lstStyle/>
                    <a:p>
                      <a:pPr marL="0" marR="0" algn="ctr" rtl="0">
                        <a:lnSpc>
                          <a:spcPct val="115000"/>
                        </a:lnSpc>
                        <a:spcBef>
                          <a:spcPts val="0"/>
                        </a:spcBef>
                        <a:spcAft>
                          <a:spcPts val="0"/>
                        </a:spcAft>
                      </a:pPr>
                      <a:r>
                        <a:rPr lang="en-US" sz="1200" dirty="0" smtClean="0">
                          <a:latin typeface="Times New Roman" pitchFamily="18" charset="0"/>
                          <a:cs typeface="Times New Roman" pitchFamily="18" charset="0"/>
                        </a:rPr>
                        <a:t>Group</a:t>
                      </a:r>
                      <a:endParaRPr lang="en-US" sz="1200" dirty="0">
                        <a:solidFill>
                          <a:schemeClr val="bg1"/>
                        </a:solidFill>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P service</a:t>
                      </a:r>
                      <a:endParaRPr lang="en-US" sz="1200">
                        <a:solidFill>
                          <a:schemeClr val="bg1"/>
                        </a:solidFill>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P ultimate</a:t>
                      </a:r>
                      <a:endParaRPr lang="en-US" sz="1200">
                        <a:solidFill>
                          <a:schemeClr val="bg1"/>
                        </a:solidFill>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Dimension</a:t>
                      </a:r>
                      <a:endParaRPr lang="en-US" sz="1200">
                        <a:solidFill>
                          <a:schemeClr val="bg1"/>
                        </a:solidFill>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As</a:t>
                      </a:r>
                      <a:endParaRPr lang="en-US" sz="1200">
                        <a:solidFill>
                          <a:schemeClr val="bg1"/>
                        </a:solidFill>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dirty="0">
                          <a:latin typeface="Times New Roman" pitchFamily="18" charset="0"/>
                          <a:cs typeface="Times New Roman" pitchFamily="18" charset="0"/>
                        </a:rPr>
                        <a:t>No of bar</a:t>
                      </a:r>
                      <a:endParaRPr lang="en-US" sz="1200" dirty="0">
                        <a:solidFill>
                          <a:schemeClr val="bg1"/>
                        </a:solidFill>
                        <a:latin typeface="Times New Roman" pitchFamily="18" charset="0"/>
                        <a:ea typeface="Times New Roman"/>
                        <a:cs typeface="Times New Roman" pitchFamily="18" charset="0"/>
                      </a:endParaRPr>
                    </a:p>
                  </a:txBody>
                  <a:tcPr marL="91416" marR="91416" marT="0" marB="0"/>
                </a:tc>
              </a:tr>
              <a:tr h="1109084">
                <a:tc>
                  <a:txBody>
                    <a:bodyPr/>
                    <a:lstStyle/>
                    <a:p>
                      <a:pPr marL="0" marR="0" algn="ctr" rtl="0">
                        <a:lnSpc>
                          <a:spcPct val="150000"/>
                        </a:lnSpc>
                        <a:spcBef>
                          <a:spcPts val="0"/>
                        </a:spcBef>
                        <a:spcAft>
                          <a:spcPts val="0"/>
                        </a:spcAft>
                      </a:pPr>
                      <a:r>
                        <a:rPr lang="en-US" sz="1200" smtClean="0">
                          <a:latin typeface="Times New Roman" pitchFamily="18" charset="0"/>
                          <a:cs typeface="Times New Roman" pitchFamily="18" charset="0"/>
                        </a:rPr>
                        <a:t>1</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200" dirty="0">
                          <a:latin typeface="Times New Roman" pitchFamily="18" charset="0"/>
                          <a:cs typeface="Times New Roman" pitchFamily="18" charset="0"/>
                        </a:rPr>
                        <a:t>2400</a:t>
                      </a:r>
                      <a:endParaRPr lang="en-US" sz="12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50000"/>
                        </a:lnSpc>
                        <a:spcBef>
                          <a:spcPts val="0"/>
                        </a:spcBef>
                        <a:spcAft>
                          <a:spcPts val="0"/>
                        </a:spcAft>
                      </a:pPr>
                      <a:r>
                        <a:rPr lang="en-US" sz="1200">
                          <a:latin typeface="Times New Roman" pitchFamily="18" charset="0"/>
                          <a:cs typeface="Times New Roman" pitchFamily="18" charset="0"/>
                        </a:rPr>
                        <a:t>2902</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L=3m</a:t>
                      </a:r>
                    </a:p>
                    <a:p>
                      <a:pPr marL="0" marR="0" algn="ctr" rtl="0">
                        <a:lnSpc>
                          <a:spcPct val="115000"/>
                        </a:lnSpc>
                        <a:spcBef>
                          <a:spcPts val="0"/>
                        </a:spcBef>
                        <a:spcAft>
                          <a:spcPts val="0"/>
                        </a:spcAft>
                      </a:pPr>
                      <a:r>
                        <a:rPr lang="en-US" sz="1200">
                          <a:latin typeface="Times New Roman" pitchFamily="18" charset="0"/>
                          <a:cs typeface="Times New Roman" pitchFamily="18" charset="0"/>
                        </a:rPr>
                        <a:t>B=2.7</a:t>
                      </a:r>
                    </a:p>
                    <a:p>
                      <a:pPr marL="0" marR="0" algn="ctr" rtl="0">
                        <a:lnSpc>
                          <a:spcPct val="150000"/>
                        </a:lnSpc>
                        <a:spcBef>
                          <a:spcPts val="0"/>
                        </a:spcBef>
                        <a:spcAft>
                          <a:spcPts val="0"/>
                        </a:spcAft>
                      </a:pPr>
                      <a:r>
                        <a:rPr lang="en-US" sz="1200">
                          <a:latin typeface="Times New Roman" pitchFamily="18" charset="0"/>
                          <a:cs typeface="Times New Roman" pitchFamily="18" charset="0"/>
                        </a:rPr>
                        <a:t>H=0.55 m</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4522.4 mm</a:t>
                      </a:r>
                      <a:r>
                        <a:rPr lang="en-US" sz="1200" baseline="30000">
                          <a:latin typeface="Times New Roman" pitchFamily="18" charset="0"/>
                          <a:cs typeface="Times New Roman" pitchFamily="18" charset="0"/>
                        </a:rPr>
                        <a:t>2</a:t>
                      </a:r>
                      <a:endParaRPr lang="en-US" sz="1200">
                        <a:latin typeface="Times New Roman" pitchFamily="18" charset="0"/>
                        <a:cs typeface="Times New Roman" pitchFamily="18" charset="0"/>
                      </a:endParaRPr>
                    </a:p>
                    <a:p>
                      <a:pPr marL="0" marR="0" algn="ctr" rtl="0">
                        <a:lnSpc>
                          <a:spcPct val="150000"/>
                        </a:lnSpc>
                        <a:spcBef>
                          <a:spcPts val="0"/>
                        </a:spcBef>
                        <a:spcAft>
                          <a:spcPts val="0"/>
                        </a:spcAft>
                      </a:pPr>
                      <a:r>
                        <a:rPr lang="en-US" sz="1200">
                          <a:latin typeface="Times New Roman" pitchFamily="18" charset="0"/>
                          <a:cs typeface="Times New Roman" pitchFamily="18" charset="0"/>
                        </a:rPr>
                        <a:t>4246 mm</a:t>
                      </a:r>
                      <a:r>
                        <a:rPr lang="en-US" sz="1200" baseline="30000">
                          <a:latin typeface="Times New Roman" pitchFamily="18" charset="0"/>
                          <a:cs typeface="Times New Roman" pitchFamily="18" charset="0"/>
                        </a:rPr>
                        <a:t>2</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dirty="0">
                          <a:latin typeface="Times New Roman" pitchFamily="18" charset="0"/>
                          <a:cs typeface="Times New Roman" pitchFamily="18" charset="0"/>
                        </a:rPr>
                        <a:t>long direction</a:t>
                      </a:r>
                    </a:p>
                    <a:p>
                      <a:pPr marL="0" marR="0" algn="ctr" rtl="0">
                        <a:lnSpc>
                          <a:spcPct val="115000"/>
                        </a:lnSpc>
                        <a:spcBef>
                          <a:spcPts val="0"/>
                        </a:spcBef>
                        <a:spcAft>
                          <a:spcPts val="0"/>
                        </a:spcAft>
                      </a:pPr>
                      <a:r>
                        <a:rPr lang="en-US" sz="1200" dirty="0">
                          <a:latin typeface="Times New Roman" pitchFamily="18" charset="0"/>
                          <a:cs typeface="Times New Roman" pitchFamily="18" charset="0"/>
                        </a:rPr>
                        <a:t>15 ϕ 20</a:t>
                      </a:r>
                    </a:p>
                    <a:p>
                      <a:pPr marL="0" marR="0" algn="ctr" rtl="0">
                        <a:lnSpc>
                          <a:spcPct val="115000"/>
                        </a:lnSpc>
                        <a:spcBef>
                          <a:spcPts val="0"/>
                        </a:spcBef>
                        <a:spcAft>
                          <a:spcPts val="0"/>
                        </a:spcAft>
                      </a:pPr>
                      <a:r>
                        <a:rPr lang="en-US" sz="1200" dirty="0">
                          <a:latin typeface="Times New Roman" pitchFamily="18" charset="0"/>
                          <a:cs typeface="Times New Roman" pitchFamily="18" charset="0"/>
                        </a:rPr>
                        <a:t>Short direction</a:t>
                      </a:r>
                    </a:p>
                    <a:p>
                      <a:pPr marL="0" marR="0" algn="ctr" rtl="0">
                        <a:lnSpc>
                          <a:spcPct val="150000"/>
                        </a:lnSpc>
                        <a:spcBef>
                          <a:spcPts val="0"/>
                        </a:spcBef>
                        <a:spcAft>
                          <a:spcPts val="0"/>
                        </a:spcAft>
                      </a:pPr>
                      <a:r>
                        <a:rPr lang="en-US" sz="1200" dirty="0">
                          <a:latin typeface="Times New Roman" pitchFamily="18" charset="0"/>
                          <a:cs typeface="Times New Roman" pitchFamily="18" charset="0"/>
                        </a:rPr>
                        <a:t>14 ϕ 20</a:t>
                      </a:r>
                      <a:endParaRPr lang="en-US" sz="1200" dirty="0">
                        <a:latin typeface="Times New Roman" pitchFamily="18" charset="0"/>
                        <a:ea typeface="Times New Roman"/>
                        <a:cs typeface="Times New Roman" pitchFamily="18" charset="0"/>
                      </a:endParaRPr>
                    </a:p>
                  </a:txBody>
                  <a:tcPr marL="91416" marR="91416" marT="0" marB="0"/>
                </a:tc>
              </a:tr>
              <a:tr h="1030663">
                <a:tc>
                  <a:txBody>
                    <a:bodyPr/>
                    <a:lstStyle/>
                    <a:p>
                      <a:pPr marL="0" marR="0" algn="ctr" rtl="0">
                        <a:lnSpc>
                          <a:spcPct val="115000"/>
                        </a:lnSpc>
                        <a:spcBef>
                          <a:spcPts val="0"/>
                        </a:spcBef>
                        <a:spcAft>
                          <a:spcPts val="0"/>
                        </a:spcAft>
                      </a:pPr>
                      <a:r>
                        <a:rPr lang="en-US" sz="1200" smtClean="0">
                          <a:latin typeface="Times New Roman" pitchFamily="18" charset="0"/>
                          <a:cs typeface="Times New Roman" pitchFamily="18" charset="0"/>
                        </a:rPr>
                        <a:t>2</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1515</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1852</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L=2.6m</a:t>
                      </a:r>
                    </a:p>
                    <a:p>
                      <a:pPr marL="0" marR="0" algn="ctr" rtl="0">
                        <a:lnSpc>
                          <a:spcPct val="115000"/>
                        </a:lnSpc>
                        <a:spcBef>
                          <a:spcPts val="0"/>
                        </a:spcBef>
                        <a:spcAft>
                          <a:spcPts val="0"/>
                        </a:spcAft>
                      </a:pPr>
                      <a:r>
                        <a:rPr lang="en-US" sz="1200">
                          <a:latin typeface="Times New Roman" pitchFamily="18" charset="0"/>
                          <a:cs typeface="Times New Roman" pitchFamily="18" charset="0"/>
                        </a:rPr>
                        <a:t>B=2m</a:t>
                      </a:r>
                    </a:p>
                    <a:p>
                      <a:pPr marL="0" marR="0" algn="ctr" rtl="0">
                        <a:lnSpc>
                          <a:spcPct val="115000"/>
                        </a:lnSpc>
                        <a:spcBef>
                          <a:spcPts val="0"/>
                        </a:spcBef>
                        <a:spcAft>
                          <a:spcPts val="0"/>
                        </a:spcAft>
                      </a:pPr>
                      <a:r>
                        <a:rPr lang="en-US" sz="1200">
                          <a:latin typeface="Times New Roman" pitchFamily="18" charset="0"/>
                          <a:cs typeface="Times New Roman" pitchFamily="18" charset="0"/>
                        </a:rPr>
                        <a:t>H=0.7m</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2808 mm</a:t>
                      </a:r>
                      <a:r>
                        <a:rPr lang="en-US" sz="1200" baseline="30000">
                          <a:latin typeface="Times New Roman" pitchFamily="18" charset="0"/>
                          <a:cs typeface="Times New Roman" pitchFamily="18" charset="0"/>
                        </a:rPr>
                        <a:t>2</a:t>
                      </a:r>
                      <a:endParaRPr lang="en-US" sz="1200">
                        <a:latin typeface="Times New Roman" pitchFamily="18" charset="0"/>
                        <a:cs typeface="Times New Roman" pitchFamily="18" charset="0"/>
                      </a:endParaRPr>
                    </a:p>
                    <a:p>
                      <a:pPr marL="0" marR="0" algn="ctr" rtl="0">
                        <a:lnSpc>
                          <a:spcPct val="115000"/>
                        </a:lnSpc>
                        <a:spcBef>
                          <a:spcPts val="0"/>
                        </a:spcBef>
                        <a:spcAft>
                          <a:spcPts val="0"/>
                        </a:spcAft>
                      </a:pPr>
                      <a:r>
                        <a:rPr lang="en-US" sz="1200">
                          <a:latin typeface="Times New Roman" pitchFamily="18" charset="0"/>
                          <a:cs typeface="Times New Roman" pitchFamily="18" charset="0"/>
                        </a:rPr>
                        <a:t>2160 mm</a:t>
                      </a:r>
                      <a:r>
                        <a:rPr lang="en-US" sz="1200" baseline="30000">
                          <a:latin typeface="Times New Roman" pitchFamily="18" charset="0"/>
                          <a:cs typeface="Times New Roman" pitchFamily="18" charset="0"/>
                        </a:rPr>
                        <a:t>2</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long direction</a:t>
                      </a:r>
                    </a:p>
                    <a:p>
                      <a:pPr marL="0" marR="0" algn="ctr" rtl="0">
                        <a:lnSpc>
                          <a:spcPct val="115000"/>
                        </a:lnSpc>
                        <a:spcBef>
                          <a:spcPts val="0"/>
                        </a:spcBef>
                        <a:spcAft>
                          <a:spcPts val="0"/>
                        </a:spcAft>
                      </a:pPr>
                      <a:r>
                        <a:rPr lang="en-US" sz="1200">
                          <a:latin typeface="Times New Roman" pitchFamily="18" charset="0"/>
                          <a:cs typeface="Times New Roman" pitchFamily="18" charset="0"/>
                        </a:rPr>
                        <a:t>10 ϕ 20</a:t>
                      </a:r>
                    </a:p>
                    <a:p>
                      <a:pPr marL="0" marR="0" algn="ctr" rtl="0">
                        <a:lnSpc>
                          <a:spcPct val="115000"/>
                        </a:lnSpc>
                        <a:spcBef>
                          <a:spcPts val="0"/>
                        </a:spcBef>
                        <a:spcAft>
                          <a:spcPts val="0"/>
                        </a:spcAft>
                      </a:pPr>
                      <a:r>
                        <a:rPr lang="en-US" sz="1200">
                          <a:latin typeface="Times New Roman" pitchFamily="18" charset="0"/>
                          <a:cs typeface="Times New Roman" pitchFamily="18" charset="0"/>
                        </a:rPr>
                        <a:t>Short direction</a:t>
                      </a:r>
                    </a:p>
                    <a:p>
                      <a:pPr marL="0" marR="0" algn="ctr" rtl="0">
                        <a:lnSpc>
                          <a:spcPct val="115000"/>
                        </a:lnSpc>
                        <a:spcBef>
                          <a:spcPts val="0"/>
                        </a:spcBef>
                        <a:spcAft>
                          <a:spcPts val="0"/>
                        </a:spcAft>
                      </a:pPr>
                      <a:r>
                        <a:rPr lang="en-US" sz="1200">
                          <a:latin typeface="Times New Roman" pitchFamily="18" charset="0"/>
                          <a:cs typeface="Times New Roman" pitchFamily="18" charset="0"/>
                        </a:rPr>
                        <a:t>7ϕ 20</a:t>
                      </a:r>
                      <a:endParaRPr lang="en-US" sz="1200">
                        <a:latin typeface="Times New Roman" pitchFamily="18" charset="0"/>
                        <a:ea typeface="Times New Roman"/>
                        <a:cs typeface="Times New Roman" pitchFamily="18" charset="0"/>
                      </a:endParaRPr>
                    </a:p>
                  </a:txBody>
                  <a:tcPr marL="91416" marR="91416" marT="0" marB="0"/>
                </a:tc>
              </a:tr>
              <a:tr h="1030663">
                <a:tc>
                  <a:txBody>
                    <a:bodyPr/>
                    <a:lstStyle/>
                    <a:p>
                      <a:pPr marL="0" marR="0" algn="ctr" rtl="0">
                        <a:lnSpc>
                          <a:spcPct val="115000"/>
                        </a:lnSpc>
                        <a:spcBef>
                          <a:spcPts val="0"/>
                        </a:spcBef>
                        <a:spcAft>
                          <a:spcPts val="0"/>
                        </a:spcAft>
                      </a:pPr>
                      <a:r>
                        <a:rPr lang="en-US" sz="1200" dirty="0" smtClean="0">
                          <a:latin typeface="Times New Roman" pitchFamily="18" charset="0"/>
                          <a:cs typeface="Times New Roman" pitchFamily="18" charset="0"/>
                        </a:rPr>
                        <a:t>3</a:t>
                      </a:r>
                      <a:endParaRPr lang="en-US" sz="12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683</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765.5</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a:latin typeface="Times New Roman" pitchFamily="18" charset="0"/>
                          <a:cs typeface="Times New Roman" pitchFamily="18" charset="0"/>
                        </a:rPr>
                        <a:t>L=1.7m</a:t>
                      </a:r>
                    </a:p>
                    <a:p>
                      <a:pPr marL="0" marR="0" algn="ctr" rtl="0">
                        <a:lnSpc>
                          <a:spcPct val="115000"/>
                        </a:lnSpc>
                        <a:spcBef>
                          <a:spcPts val="0"/>
                        </a:spcBef>
                        <a:spcAft>
                          <a:spcPts val="0"/>
                        </a:spcAft>
                      </a:pPr>
                      <a:r>
                        <a:rPr lang="en-US" sz="1200">
                          <a:latin typeface="Times New Roman" pitchFamily="18" charset="0"/>
                          <a:cs typeface="Times New Roman" pitchFamily="18" charset="0"/>
                        </a:rPr>
                        <a:t>B=1.4 m</a:t>
                      </a:r>
                    </a:p>
                    <a:p>
                      <a:pPr marL="0" marR="0" algn="ctr" rtl="0">
                        <a:lnSpc>
                          <a:spcPct val="115000"/>
                        </a:lnSpc>
                        <a:spcBef>
                          <a:spcPts val="0"/>
                        </a:spcBef>
                        <a:spcAft>
                          <a:spcPts val="0"/>
                        </a:spcAft>
                      </a:pPr>
                      <a:r>
                        <a:rPr lang="en-US" sz="1200">
                          <a:latin typeface="Times New Roman" pitchFamily="18" charset="0"/>
                          <a:cs typeface="Times New Roman" pitchFamily="18" charset="0"/>
                        </a:rPr>
                        <a:t>H=0.4m</a:t>
                      </a:r>
                      <a:endParaRPr lang="en-US" sz="120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dirty="0">
                          <a:latin typeface="Times New Roman" pitchFamily="18" charset="0"/>
                          <a:cs typeface="Times New Roman" pitchFamily="18" charset="0"/>
                        </a:rPr>
                        <a:t>1224 mm</a:t>
                      </a:r>
                      <a:r>
                        <a:rPr lang="en-US" sz="1200" baseline="30000" dirty="0">
                          <a:latin typeface="Times New Roman" pitchFamily="18" charset="0"/>
                          <a:cs typeface="Times New Roman" pitchFamily="18" charset="0"/>
                        </a:rPr>
                        <a:t>2</a:t>
                      </a:r>
                      <a:endParaRPr lang="en-US" sz="1200" dirty="0">
                        <a:latin typeface="Times New Roman" pitchFamily="18" charset="0"/>
                        <a:cs typeface="Times New Roman" pitchFamily="18" charset="0"/>
                      </a:endParaRPr>
                    </a:p>
                    <a:p>
                      <a:pPr marL="0" marR="0" algn="ctr" rtl="0">
                        <a:lnSpc>
                          <a:spcPct val="115000"/>
                        </a:lnSpc>
                        <a:spcBef>
                          <a:spcPts val="0"/>
                        </a:spcBef>
                        <a:spcAft>
                          <a:spcPts val="0"/>
                        </a:spcAft>
                      </a:pPr>
                      <a:r>
                        <a:rPr lang="en-US" sz="1200" dirty="0">
                          <a:latin typeface="Times New Roman" pitchFamily="18" charset="0"/>
                          <a:cs typeface="Times New Roman" pitchFamily="18" charset="0"/>
                        </a:rPr>
                        <a:t>1008 mm</a:t>
                      </a:r>
                      <a:r>
                        <a:rPr lang="en-US" sz="1200" baseline="30000" dirty="0">
                          <a:latin typeface="Times New Roman" pitchFamily="18" charset="0"/>
                          <a:cs typeface="Times New Roman" pitchFamily="18" charset="0"/>
                        </a:rPr>
                        <a:t>2</a:t>
                      </a:r>
                      <a:endParaRPr lang="en-US" sz="1200" dirty="0">
                        <a:latin typeface="Times New Roman" pitchFamily="18" charset="0"/>
                        <a:ea typeface="Times New Roman"/>
                        <a:cs typeface="Times New Roman" pitchFamily="18" charset="0"/>
                      </a:endParaRPr>
                    </a:p>
                  </a:txBody>
                  <a:tcPr marL="91416" marR="91416" marT="0" marB="0"/>
                </a:tc>
                <a:tc>
                  <a:txBody>
                    <a:bodyPr/>
                    <a:lstStyle/>
                    <a:p>
                      <a:pPr marL="0" marR="0" algn="ctr" rtl="0">
                        <a:lnSpc>
                          <a:spcPct val="115000"/>
                        </a:lnSpc>
                        <a:spcBef>
                          <a:spcPts val="0"/>
                        </a:spcBef>
                        <a:spcAft>
                          <a:spcPts val="0"/>
                        </a:spcAft>
                      </a:pPr>
                      <a:r>
                        <a:rPr lang="en-US" sz="1200" dirty="0">
                          <a:latin typeface="Times New Roman" pitchFamily="18" charset="0"/>
                          <a:cs typeface="Times New Roman" pitchFamily="18" charset="0"/>
                        </a:rPr>
                        <a:t>long direction</a:t>
                      </a:r>
                    </a:p>
                    <a:p>
                      <a:pPr marL="0" marR="0" algn="ctr" rtl="0">
                        <a:lnSpc>
                          <a:spcPct val="115000"/>
                        </a:lnSpc>
                        <a:spcBef>
                          <a:spcPts val="0"/>
                        </a:spcBef>
                        <a:spcAft>
                          <a:spcPts val="0"/>
                        </a:spcAft>
                      </a:pPr>
                      <a:r>
                        <a:rPr lang="en-US" sz="1200" dirty="0">
                          <a:latin typeface="Times New Roman" pitchFamily="18" charset="0"/>
                          <a:cs typeface="Times New Roman" pitchFamily="18" charset="0"/>
                        </a:rPr>
                        <a:t>4ϕ 20</a:t>
                      </a:r>
                    </a:p>
                    <a:p>
                      <a:pPr marL="0" marR="0" algn="ctr" rtl="0">
                        <a:lnSpc>
                          <a:spcPct val="115000"/>
                        </a:lnSpc>
                        <a:spcBef>
                          <a:spcPts val="0"/>
                        </a:spcBef>
                        <a:spcAft>
                          <a:spcPts val="0"/>
                        </a:spcAft>
                      </a:pPr>
                      <a:r>
                        <a:rPr lang="en-US" sz="1200" dirty="0">
                          <a:latin typeface="Times New Roman" pitchFamily="18" charset="0"/>
                          <a:cs typeface="Times New Roman" pitchFamily="18" charset="0"/>
                        </a:rPr>
                        <a:t>Short direction</a:t>
                      </a:r>
                    </a:p>
                    <a:p>
                      <a:pPr marL="0" marR="0" algn="ctr" rtl="0">
                        <a:lnSpc>
                          <a:spcPct val="115000"/>
                        </a:lnSpc>
                        <a:spcBef>
                          <a:spcPts val="0"/>
                        </a:spcBef>
                        <a:spcAft>
                          <a:spcPts val="0"/>
                        </a:spcAft>
                      </a:pPr>
                      <a:r>
                        <a:rPr lang="en-US" sz="1200" dirty="0">
                          <a:latin typeface="Times New Roman" pitchFamily="18" charset="0"/>
                          <a:cs typeface="Times New Roman" pitchFamily="18" charset="0"/>
                        </a:rPr>
                        <a:t>4ϕ 20</a:t>
                      </a:r>
                      <a:endParaRPr lang="en-US" sz="1200" dirty="0">
                        <a:latin typeface="Times New Roman" pitchFamily="18" charset="0"/>
                        <a:ea typeface="Times New Roman"/>
                        <a:cs typeface="Times New Roman" pitchFamily="18" charset="0"/>
                      </a:endParaRPr>
                    </a:p>
                  </a:txBody>
                  <a:tcPr marL="91416" marR="91416" marT="0" marB="0"/>
                </a:tc>
              </a:tr>
            </a:tbl>
          </a:graphicData>
        </a:graphic>
      </p:graphicFrame>
      <p:sp>
        <p:nvSpPr>
          <p:cNvPr id="56331" name="Rectangle 13"/>
          <p:cNvSpPr>
            <a:spLocks noChangeArrowheads="1"/>
          </p:cNvSpPr>
          <p:nvPr/>
        </p:nvSpPr>
        <p:spPr bwMode="auto">
          <a:xfrm>
            <a:off x="609600" y="2133600"/>
            <a:ext cx="60944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We used two types of footings:</a:t>
            </a:r>
          </a:p>
          <a:p>
            <a:r>
              <a:rPr lang="en-US" altLang="en-US">
                <a:latin typeface="Times New Roman" pitchFamily="18" charset="0"/>
                <a:cs typeface="Times New Roman" pitchFamily="18" charset="0"/>
              </a:rPr>
              <a:t>1-single footing</a:t>
            </a:r>
          </a:p>
          <a:p>
            <a:r>
              <a:rPr lang="en-US" altLang="en-US">
                <a:latin typeface="Times New Roman" pitchFamily="18" charset="0"/>
                <a:cs typeface="Times New Roman" pitchFamily="18" charset="0"/>
              </a:rPr>
              <a:t>2-Wall footing</a:t>
            </a:r>
          </a:p>
        </p:txBody>
      </p:sp>
    </p:spTree>
  </p:cSld>
  <p:clrMapOvr>
    <a:masterClrMapping/>
  </p:clrMapOvr>
  <p:transition>
    <p:pull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5734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5734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843213"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Footings  Design:</a:t>
            </a:r>
          </a:p>
        </p:txBody>
      </p:sp>
      <p:sp>
        <p:nvSpPr>
          <p:cNvPr id="57352"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Footings Plan:</a:t>
            </a:r>
            <a:endParaRPr lang="en-US" dirty="0">
              <a:solidFill>
                <a:schemeClr val="bg1"/>
              </a:solidFill>
            </a:endParaRPr>
          </a:p>
        </p:txBody>
      </p:sp>
      <p:sp>
        <p:nvSpPr>
          <p:cNvPr id="57354" name="Rectangle 13"/>
          <p:cNvSpPr>
            <a:spLocks noChangeArrowheads="1"/>
          </p:cNvSpPr>
          <p:nvPr/>
        </p:nvSpPr>
        <p:spPr bwMode="auto">
          <a:xfrm>
            <a:off x="609600" y="2133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latin typeface="Times New Roman" pitchFamily="18" charset="0"/>
              <a:cs typeface="Times New Roman" pitchFamily="18" charset="0"/>
            </a:endParaRPr>
          </a:p>
        </p:txBody>
      </p:sp>
      <p:pic>
        <p:nvPicPr>
          <p:cNvPr id="15" name="Picture 14"/>
          <p:cNvPicPr>
            <a:picLocks noChangeAspect="1"/>
          </p:cNvPicPr>
          <p:nvPr/>
        </p:nvPicPr>
        <p:blipFill>
          <a:blip r:embed="rId3" cstate="print"/>
          <a:stretch>
            <a:fillRect/>
          </a:stretch>
        </p:blipFill>
        <p:spPr>
          <a:xfrm>
            <a:off x="1524000" y="2133600"/>
            <a:ext cx="8683625" cy="42862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5837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5837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843213"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Footings  Design:</a:t>
            </a:r>
          </a:p>
        </p:txBody>
      </p:sp>
      <p:sp>
        <p:nvSpPr>
          <p:cNvPr id="58376"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Single Footing Detail:</a:t>
            </a:r>
            <a:endParaRPr lang="en-US" dirty="0">
              <a:solidFill>
                <a:schemeClr val="bg1"/>
              </a:solidFill>
            </a:endParaRPr>
          </a:p>
        </p:txBody>
      </p:sp>
      <p:pic>
        <p:nvPicPr>
          <p:cNvPr id="15" name="Picture 14"/>
          <p:cNvPicPr>
            <a:picLocks noChangeAspect="1"/>
          </p:cNvPicPr>
          <p:nvPr/>
        </p:nvPicPr>
        <p:blipFill>
          <a:blip r:embed="rId3" cstate="print"/>
          <a:stretch>
            <a:fillRect/>
          </a:stretch>
        </p:blipFill>
        <p:spPr>
          <a:xfrm>
            <a:off x="1828800" y="2133600"/>
            <a:ext cx="8213725" cy="4143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5939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5939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843213"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Footings  Design:</a:t>
            </a:r>
          </a:p>
        </p:txBody>
      </p:sp>
      <p:sp>
        <p:nvSpPr>
          <p:cNvPr id="59400"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Wall Footing Details:</a:t>
            </a:r>
            <a:endParaRPr lang="en-US" dirty="0">
              <a:solidFill>
                <a:schemeClr val="bg1"/>
              </a:solidFill>
            </a:endParaRPr>
          </a:p>
        </p:txBody>
      </p:sp>
      <p:pic>
        <p:nvPicPr>
          <p:cNvPr id="15" name="Picture 14"/>
          <p:cNvPicPr>
            <a:picLocks noChangeAspect="1"/>
          </p:cNvPicPr>
          <p:nvPr/>
        </p:nvPicPr>
        <p:blipFill>
          <a:blip r:embed="rId3" cstate="print"/>
          <a:stretch>
            <a:fillRect/>
          </a:stretch>
        </p:blipFill>
        <p:spPr>
          <a:xfrm>
            <a:off x="711200" y="2209800"/>
            <a:ext cx="5078413" cy="3886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p:cNvPicPr>
            <a:picLocks noChangeAspect="1"/>
          </p:cNvPicPr>
          <p:nvPr/>
        </p:nvPicPr>
        <p:blipFill>
          <a:blip r:embed="rId4" cstate="print"/>
          <a:stretch>
            <a:fillRect/>
          </a:stretch>
        </p:blipFill>
        <p:spPr>
          <a:xfrm>
            <a:off x="5756275" y="2209800"/>
            <a:ext cx="5230813" cy="3886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6041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042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209800"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Stair Design:</a:t>
            </a:r>
          </a:p>
        </p:txBody>
      </p:sp>
      <p:sp>
        <p:nvSpPr>
          <p:cNvPr id="60424"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Stair Dimensions:</a:t>
            </a:r>
            <a:endParaRPr lang="en-US" dirty="0">
              <a:solidFill>
                <a:schemeClr val="bg1"/>
              </a:solidFill>
            </a:endParaRPr>
          </a:p>
        </p:txBody>
      </p:sp>
      <p:sp>
        <p:nvSpPr>
          <p:cNvPr id="60426" name="Rectangle 13"/>
          <p:cNvSpPr>
            <a:spLocks noChangeArrowheads="1"/>
          </p:cNvSpPr>
          <p:nvPr/>
        </p:nvSpPr>
        <p:spPr bwMode="auto">
          <a:xfrm>
            <a:off x="609600" y="2133600"/>
            <a:ext cx="10055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dirty="0">
                <a:latin typeface="Times New Roman" pitchFamily="18" charset="0"/>
                <a:cs typeface="Times New Roman" pitchFamily="18" charset="0"/>
              </a:rPr>
              <a:t>Our Calculations for designing stair were taken for the element as shown below </a:t>
            </a:r>
            <a:r>
              <a:rPr lang="en-US" altLang="en-US" dirty="0" smtClean="0">
                <a:latin typeface="Times New Roman" pitchFamily="18" charset="0"/>
                <a:cs typeface="Times New Roman" pitchFamily="18" charset="0"/>
              </a:rPr>
              <a:t>:</a:t>
            </a:r>
            <a:endParaRPr lang="en-US" altLang="en-US" dirty="0">
              <a:latin typeface="Times New Roman" pitchFamily="18" charset="0"/>
              <a:cs typeface="Times New Roman" pitchFamily="18" charset="0"/>
            </a:endParaRPr>
          </a:p>
        </p:txBody>
      </p:sp>
      <p:pic>
        <p:nvPicPr>
          <p:cNvPr id="15" name="Picture 14"/>
          <p:cNvPicPr/>
          <p:nvPr/>
        </p:nvPicPr>
        <p:blipFill>
          <a:blip r:embed="rId3" cstate="print"/>
          <a:srcRect/>
          <a:stretch>
            <a:fillRect/>
          </a:stretch>
        </p:blipFill>
        <p:spPr bwMode="auto">
          <a:xfrm>
            <a:off x="2817812" y="2971800"/>
            <a:ext cx="632460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6144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144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209800"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Stair Design:</a:t>
            </a:r>
          </a:p>
        </p:txBody>
      </p:sp>
      <p:sp>
        <p:nvSpPr>
          <p:cNvPr id="61448"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Stair Dimensions:</a:t>
            </a:r>
            <a:endParaRPr lang="en-US" dirty="0">
              <a:solidFill>
                <a:schemeClr val="bg1"/>
              </a:solidFill>
            </a:endParaRPr>
          </a:p>
        </p:txBody>
      </p:sp>
      <p:sp>
        <p:nvSpPr>
          <p:cNvPr id="61450" name="Rectangle 13"/>
          <p:cNvSpPr>
            <a:spLocks noChangeArrowheads="1"/>
          </p:cNvSpPr>
          <p:nvPr/>
        </p:nvSpPr>
        <p:spPr bwMode="auto">
          <a:xfrm>
            <a:off x="609600" y="2133600"/>
            <a:ext cx="10055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dirty="0" smtClean="0">
                <a:latin typeface="Times New Roman" pitchFamily="18" charset="0"/>
                <a:cs typeface="Times New Roman" pitchFamily="18" charset="0"/>
              </a:rPr>
              <a:t>After </a:t>
            </a:r>
            <a:r>
              <a:rPr lang="en-US" altLang="en-US" dirty="0">
                <a:latin typeface="Times New Roman" pitchFamily="18" charset="0"/>
                <a:cs typeface="Times New Roman" pitchFamily="18" charset="0"/>
              </a:rPr>
              <a:t>Calculations for designing stair </a:t>
            </a:r>
            <a:r>
              <a:rPr lang="en-US" altLang="en-US" dirty="0" smtClean="0">
                <a:latin typeface="Times New Roman" pitchFamily="18" charset="0"/>
                <a:cs typeface="Times New Roman" pitchFamily="18" charset="0"/>
              </a:rPr>
              <a:t>the </a:t>
            </a:r>
            <a:r>
              <a:rPr lang="en-US" altLang="en-US" dirty="0">
                <a:latin typeface="Times New Roman" pitchFamily="18" charset="0"/>
                <a:cs typeface="Times New Roman" pitchFamily="18" charset="0"/>
              </a:rPr>
              <a:t>dimensions are:</a:t>
            </a:r>
          </a:p>
          <a:p>
            <a:endParaRPr lang="en-US" altLang="en-US" dirty="0">
              <a:latin typeface="Times New Roman" pitchFamily="18" charset="0"/>
              <a:cs typeface="Times New Roman" pitchFamily="18" charset="0"/>
            </a:endParaRPr>
          </a:p>
        </p:txBody>
      </p:sp>
      <p:sp>
        <p:nvSpPr>
          <p:cNvPr id="61451" name="Rectangle 2"/>
          <p:cNvSpPr>
            <a:spLocks noChangeArrowheads="1"/>
          </p:cNvSpPr>
          <p:nvPr/>
        </p:nvSpPr>
        <p:spPr bwMode="auto">
          <a:xfrm>
            <a:off x="0" y="444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latin typeface="Arial" charset="0"/>
            </a:endParaRPr>
          </a:p>
        </p:txBody>
      </p:sp>
      <p:sp>
        <p:nvSpPr>
          <p:cNvPr id="61452" name="Rectangle 3"/>
          <p:cNvSpPr>
            <a:spLocks noChangeArrowheads="1"/>
          </p:cNvSpPr>
          <p:nvPr/>
        </p:nvSpPr>
        <p:spPr bwMode="auto">
          <a:xfrm>
            <a:off x="508000" y="2819400"/>
            <a:ext cx="1218882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dirty="0">
                <a:latin typeface="Times New Roman" pitchFamily="18" charset="0"/>
                <a:ea typeface="Arial Unicode MS" pitchFamily="34" charset="-128"/>
                <a:cs typeface="Times New Roman" pitchFamily="18" charset="0"/>
              </a:rPr>
              <a:t> = 29</a:t>
            </a:r>
            <a:r>
              <a:rPr lang="en-US" altLang="en-US" baseline="30000" dirty="0">
                <a:latin typeface="Times New Roman" pitchFamily="18" charset="0"/>
                <a:ea typeface="Arial Unicode MS" pitchFamily="34" charset="-128"/>
                <a:cs typeface="Times New Roman" pitchFamily="18" charset="0"/>
              </a:rPr>
              <a:t>0</a:t>
            </a:r>
            <a:endParaRPr lang="en-US" altLang="en-US" dirty="0">
              <a:latin typeface="Times New Roman" pitchFamily="18" charset="0"/>
              <a:ea typeface="Arial Unicode MS" pitchFamily="34" charset="-128"/>
              <a:cs typeface="Times New Roman" pitchFamily="18" charset="0"/>
            </a:endParaRPr>
          </a:p>
          <a:p>
            <a:pPr eaLnBrk="0" hangingPunct="0">
              <a:buFontTx/>
              <a:buChar char="•"/>
            </a:pPr>
            <a:r>
              <a:rPr lang="en-US" altLang="en-US" dirty="0">
                <a:latin typeface="Times New Roman" pitchFamily="18" charset="0"/>
                <a:ea typeface="Arial Unicode MS" pitchFamily="34" charset="-128"/>
                <a:cs typeface="Times New Roman" pitchFamily="18" charset="0"/>
              </a:rPr>
              <a:t>Going = 30 cm</a:t>
            </a:r>
            <a:endParaRPr lang="en-US" altLang="en-US" dirty="0">
              <a:latin typeface="Times New Roman" pitchFamily="18" charset="0"/>
              <a:cs typeface="Times New Roman" pitchFamily="18" charset="0"/>
            </a:endParaRPr>
          </a:p>
          <a:p>
            <a:pPr eaLnBrk="0" hangingPunct="0">
              <a:buFontTx/>
              <a:buChar char="•"/>
            </a:pPr>
            <a:r>
              <a:rPr lang="en-US" altLang="en-US" dirty="0">
                <a:latin typeface="Times New Roman" pitchFamily="18" charset="0"/>
                <a:ea typeface="Arial Unicode MS" pitchFamily="34" charset="-128"/>
                <a:cs typeface="Arial Unicode MS" pitchFamily="34" charset="-128"/>
              </a:rPr>
              <a:t>Riser = 17 cm</a:t>
            </a:r>
            <a:endParaRPr lang="en-US" altLang="en-US" dirty="0">
              <a:latin typeface="Times New Roman" pitchFamily="18" charset="0"/>
              <a:cs typeface="Times New Roman" pitchFamily="18" charset="0"/>
            </a:endParaRPr>
          </a:p>
          <a:p>
            <a:pPr eaLnBrk="0" hangingPunct="0">
              <a:buFontTx/>
              <a:buChar char="•"/>
            </a:pPr>
            <a:r>
              <a:rPr lang="en-US" altLang="en-US" dirty="0">
                <a:latin typeface="Times New Roman" pitchFamily="18" charset="0"/>
                <a:ea typeface="Arial Unicode MS" pitchFamily="34" charset="-128"/>
                <a:cs typeface="Arial Unicode MS" pitchFamily="34" charset="-128"/>
              </a:rPr>
              <a:t>Floor height = 3.49 m</a:t>
            </a:r>
            <a:endParaRPr lang="en-US" altLang="en-US" dirty="0">
              <a:latin typeface="Times New Roman" pitchFamily="18" charset="0"/>
              <a:cs typeface="Times New Roman" pitchFamily="18" charset="0"/>
            </a:endParaRPr>
          </a:p>
          <a:p>
            <a:pPr eaLnBrk="0" hangingPunct="0">
              <a:buFontTx/>
              <a:buChar char="•"/>
            </a:pPr>
            <a:r>
              <a:rPr lang="en-US" altLang="en-US" dirty="0">
                <a:latin typeface="Times New Roman" pitchFamily="18" charset="0"/>
                <a:ea typeface="Arial Unicode MS" pitchFamily="34" charset="-128"/>
                <a:cs typeface="Arial Unicode MS" pitchFamily="34" charset="-128"/>
              </a:rPr>
              <a:t>The stair case in our building has three parts, in each part:</a:t>
            </a:r>
            <a:endParaRPr lang="en-US" altLang="en-US" dirty="0">
              <a:latin typeface="Times New Roman" pitchFamily="18" charset="0"/>
              <a:cs typeface="Times New Roman" pitchFamily="18" charset="0"/>
            </a:endParaRPr>
          </a:p>
          <a:p>
            <a:pPr eaLnBrk="0" hangingPunct="0">
              <a:buFontTx/>
              <a:buChar char="•"/>
            </a:pPr>
            <a:r>
              <a:rPr lang="en-US" altLang="en-US" dirty="0">
                <a:latin typeface="Times New Roman" pitchFamily="18" charset="0"/>
                <a:ea typeface="Arial Unicode MS" pitchFamily="34" charset="-128"/>
                <a:cs typeface="Arial Unicode MS" pitchFamily="34" charset="-128"/>
              </a:rPr>
              <a:t>No. of goings = 6</a:t>
            </a:r>
            <a:endParaRPr lang="en-US" altLang="en-US" dirty="0">
              <a:latin typeface="Times New Roman" pitchFamily="18" charset="0"/>
              <a:cs typeface="Times New Roman" pitchFamily="18" charset="0"/>
            </a:endParaRPr>
          </a:p>
          <a:p>
            <a:pPr eaLnBrk="0" hangingPunct="0">
              <a:buFontTx/>
              <a:buChar char="•"/>
            </a:pPr>
            <a:r>
              <a:rPr lang="en-US" altLang="en-US" dirty="0">
                <a:latin typeface="Times New Roman" pitchFamily="18" charset="0"/>
                <a:ea typeface="Arial Unicode MS" pitchFamily="34" charset="-128"/>
                <a:cs typeface="Arial Unicode MS" pitchFamily="34" charset="-128"/>
              </a:rPr>
              <a:t>No. of risers = 7</a:t>
            </a:r>
            <a:endParaRPr lang="en-US" altLang="en-US" dirty="0">
              <a:latin typeface="Times New Roman" pitchFamily="18" charset="0"/>
              <a:cs typeface="Times New Roman" pitchFamily="18" charset="0"/>
            </a:endParaRPr>
          </a:p>
          <a:p>
            <a:pPr eaLnBrk="0" hangingPunct="0">
              <a:buFontTx/>
              <a:buChar char="•"/>
            </a:pPr>
            <a:r>
              <a:rPr lang="en-US" altLang="en-US" dirty="0">
                <a:latin typeface="Times New Roman" pitchFamily="18" charset="0"/>
                <a:ea typeface="Arial Unicode MS" pitchFamily="34" charset="-128"/>
                <a:cs typeface="Arial Unicode MS" pitchFamily="34" charset="-128"/>
              </a:rPr>
              <a:t>The width of the one step = 1.35m</a:t>
            </a:r>
          </a:p>
          <a:p>
            <a:pPr eaLnBrk="0" hangingPunct="0">
              <a:buFontTx/>
              <a:buChar char="•"/>
            </a:pPr>
            <a:r>
              <a:rPr lang="en-US" altLang="en-US" dirty="0">
                <a:latin typeface="Times New Roman" pitchFamily="18" charset="0"/>
                <a:ea typeface="Arial Unicode MS" pitchFamily="34" charset="-128"/>
                <a:cs typeface="Arial Unicode MS" pitchFamily="34" charset="-128"/>
              </a:rPr>
              <a:t>Stair slab thickness = 25cm</a:t>
            </a:r>
          </a:p>
          <a:p>
            <a:pPr eaLnBrk="0" hangingPunct="0">
              <a:buFontTx/>
              <a:buChar char="•"/>
            </a:pPr>
            <a:r>
              <a:rPr lang="en-US" altLang="en-US" dirty="0">
                <a:latin typeface="Times New Roman" pitchFamily="18" charset="0"/>
                <a:ea typeface="Arial Unicode MS" pitchFamily="34" charset="-128"/>
                <a:cs typeface="Arial Unicode MS" pitchFamily="34" charset="-128"/>
              </a:rPr>
              <a:t>Slab waist thickness = 15 cm</a:t>
            </a:r>
            <a:endParaRPr lang="en-US" altLang="en-US" dirty="0">
              <a:latin typeface="Times New Roman" pitchFamily="18" charset="0"/>
              <a:cs typeface="Times New Roman" pitchFamily="18" charset="0"/>
            </a:endParaRPr>
          </a:p>
        </p:txBody>
      </p:sp>
      <p:sp>
        <p:nvSpPr>
          <p:cNvPr id="61453" name="Rectangle 5"/>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p>
        </p:txBody>
      </p:sp>
      <p:pic>
        <p:nvPicPr>
          <p:cNvPr id="61454" name="Picture 4"/>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000" y="2971800"/>
            <a:ext cx="139700"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C:\Users\home\Desktop\مشروع التخرج\stair\stair elements.PNG"/>
          <p:cNvPicPr/>
          <p:nvPr/>
        </p:nvPicPr>
        <p:blipFill>
          <a:blip r:embed="rId4" cstate="print"/>
          <a:srcRect/>
          <a:stretch>
            <a:fillRect/>
          </a:stretch>
        </p:blipFill>
        <p:spPr bwMode="auto">
          <a:xfrm>
            <a:off x="6170611" y="2971800"/>
            <a:ext cx="5357813" cy="3000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524000" y="0"/>
            <a:ext cx="10664825" cy="730250"/>
          </a:xfrm>
        </p:spPr>
        <p:txBody>
          <a:bodyPr/>
          <a:lstStyle/>
          <a:p>
            <a:r>
              <a:rPr lang="en-US" altLang="en-US" sz="3200" smtClean="0">
                <a:latin typeface="Elephant" pitchFamily="18" charset="0"/>
              </a:rPr>
              <a:t>General Information</a:t>
            </a:r>
          </a:p>
        </p:txBody>
      </p:sp>
      <p:sp>
        <p:nvSpPr>
          <p:cNvPr id="1126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126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1271"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b="1">
                <a:solidFill>
                  <a:schemeClr val="bg1"/>
                </a:solidFill>
                <a:latin typeface="Elephant" pitchFamily="18" charset="0"/>
              </a:rPr>
              <a:t>A- Location &amp; site plan</a:t>
            </a:r>
          </a:p>
        </p:txBody>
      </p:sp>
      <p:sp>
        <p:nvSpPr>
          <p:cNvPr id="11273" name="Rectangle 8"/>
          <p:cNvSpPr>
            <a:spLocks noChangeArrowheads="1"/>
          </p:cNvSpPr>
          <p:nvPr/>
        </p:nvSpPr>
        <p:spPr bwMode="auto">
          <a:xfrm>
            <a:off x="1524000" y="1447800"/>
            <a:ext cx="99536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dirty="0">
                <a:latin typeface="Times New Roman" pitchFamily="18" charset="0"/>
                <a:cs typeface="Times New Roman" pitchFamily="18" charset="0"/>
              </a:rPr>
              <a:t>The proposed site is located in the village of </a:t>
            </a:r>
            <a:r>
              <a:rPr lang="en-US" altLang="en-US" dirty="0" err="1">
                <a:latin typeface="Times New Roman" pitchFamily="18" charset="0"/>
                <a:cs typeface="Times New Roman" pitchFamily="18" charset="0"/>
              </a:rPr>
              <a:t>Jalqamous</a:t>
            </a:r>
            <a:r>
              <a:rPr lang="en-US" altLang="en-US" dirty="0">
                <a:latin typeface="Times New Roman" pitchFamily="18" charset="0"/>
                <a:cs typeface="Times New Roman" pitchFamily="18" charset="0"/>
              </a:rPr>
              <a:t>, which is approximately 10 km to the south east of </a:t>
            </a:r>
            <a:r>
              <a:rPr lang="en-US" altLang="en-US" dirty="0" err="1">
                <a:latin typeface="Times New Roman" pitchFamily="18" charset="0"/>
                <a:cs typeface="Times New Roman" pitchFamily="18" charset="0"/>
              </a:rPr>
              <a:t>Jenin</a:t>
            </a:r>
            <a:r>
              <a:rPr lang="en-US" altLang="en-US" dirty="0">
                <a:latin typeface="Times New Roman" pitchFamily="18" charset="0"/>
                <a:cs typeface="Times New Roman" pitchFamily="18" charset="0"/>
              </a:rPr>
              <a:t> in the north of the West Bank.</a:t>
            </a:r>
          </a:p>
        </p:txBody>
      </p:sp>
      <p:pic>
        <p:nvPicPr>
          <p:cNvPr id="2" name="Picture 2" descr="C:\Users\HOME\Desktop\1538264_383569178445945_987779082_o.jpg"/>
          <p:cNvPicPr>
            <a:picLocks noChangeAspect="1" noChangeArrowheads="1"/>
          </p:cNvPicPr>
          <p:nvPr/>
        </p:nvPicPr>
        <p:blipFill>
          <a:blip r:embed="rId3" cstate="print"/>
          <a:srcRect/>
          <a:stretch>
            <a:fillRect/>
          </a:stretch>
        </p:blipFill>
        <p:spPr bwMode="auto">
          <a:xfrm>
            <a:off x="379412" y="2133600"/>
            <a:ext cx="7848600" cy="41783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2" descr="C:\Users\HOME\Desktop\Humidity1999.jpg"/>
          <p:cNvPicPr>
            <a:picLocks noChangeAspect="1" noChangeArrowheads="1"/>
          </p:cNvPicPr>
          <p:nvPr/>
        </p:nvPicPr>
        <p:blipFill>
          <a:blip r:embed="rId4" cstate="print"/>
          <a:srcRect/>
          <a:stretch>
            <a:fillRect/>
          </a:stretch>
        </p:blipFill>
        <p:spPr bwMode="auto">
          <a:xfrm>
            <a:off x="8609012" y="2133599"/>
            <a:ext cx="3429000" cy="42093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6246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246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209800"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Stair Design:</a:t>
            </a:r>
          </a:p>
        </p:txBody>
      </p:sp>
      <p:sp>
        <p:nvSpPr>
          <p:cNvPr id="62472"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Check deflection by sap:</a:t>
            </a:r>
            <a:endParaRPr lang="en-US" dirty="0">
              <a:solidFill>
                <a:schemeClr val="bg1"/>
              </a:solidFill>
            </a:endParaRPr>
          </a:p>
        </p:txBody>
      </p:sp>
      <p:sp>
        <p:nvSpPr>
          <p:cNvPr id="62474" name="Rectangle 2"/>
          <p:cNvSpPr>
            <a:spLocks noChangeArrowheads="1"/>
          </p:cNvSpPr>
          <p:nvPr/>
        </p:nvSpPr>
        <p:spPr bwMode="auto">
          <a:xfrm>
            <a:off x="0" y="444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latin typeface="Arial" charset="0"/>
            </a:endParaRPr>
          </a:p>
        </p:txBody>
      </p:sp>
      <p:sp>
        <p:nvSpPr>
          <p:cNvPr id="62475" name="Rectangle 5"/>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p>
        </p:txBody>
      </p:sp>
      <p:pic>
        <p:nvPicPr>
          <p:cNvPr id="15" name="Picture 14"/>
          <p:cNvPicPr/>
          <p:nvPr/>
        </p:nvPicPr>
        <p:blipFill>
          <a:blip r:embed="rId3" cstate="print"/>
          <a:srcRect/>
          <a:stretch>
            <a:fillRect/>
          </a:stretch>
        </p:blipFill>
        <p:spPr bwMode="auto">
          <a:xfrm>
            <a:off x="508000" y="2895600"/>
            <a:ext cx="5484813"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مستطيل 11"/>
          <p:cNvSpPr/>
          <p:nvPr/>
        </p:nvSpPr>
        <p:spPr>
          <a:xfrm>
            <a:off x="6907213" y="1600200"/>
            <a:ext cx="3656012"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Check shear by sap:</a:t>
            </a:r>
            <a:endParaRPr lang="en-US" dirty="0">
              <a:solidFill>
                <a:schemeClr val="bg1"/>
              </a:solidFill>
            </a:endParaRPr>
          </a:p>
        </p:txBody>
      </p:sp>
      <p:pic>
        <p:nvPicPr>
          <p:cNvPr id="17" name="Picture 16"/>
          <p:cNvPicPr/>
          <p:nvPr/>
        </p:nvPicPr>
        <p:blipFill>
          <a:blip r:embed="rId4" cstate="print"/>
          <a:srcRect/>
          <a:stretch>
            <a:fillRect/>
          </a:stretch>
        </p:blipFill>
        <p:spPr bwMode="auto">
          <a:xfrm>
            <a:off x="6399213" y="2895600"/>
            <a:ext cx="5586412"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6349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349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209800"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Stair Design:</a:t>
            </a:r>
          </a:p>
        </p:txBody>
      </p:sp>
      <p:sp>
        <p:nvSpPr>
          <p:cNvPr id="63496"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Bending moment by sap:</a:t>
            </a:r>
            <a:endParaRPr lang="en-US" dirty="0">
              <a:solidFill>
                <a:schemeClr val="bg1"/>
              </a:solidFill>
            </a:endParaRPr>
          </a:p>
        </p:txBody>
      </p:sp>
      <p:sp>
        <p:nvSpPr>
          <p:cNvPr id="63498" name="Rectangle 2"/>
          <p:cNvSpPr>
            <a:spLocks noChangeArrowheads="1"/>
          </p:cNvSpPr>
          <p:nvPr/>
        </p:nvSpPr>
        <p:spPr bwMode="auto">
          <a:xfrm>
            <a:off x="0" y="444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latin typeface="Arial" charset="0"/>
            </a:endParaRPr>
          </a:p>
        </p:txBody>
      </p:sp>
      <p:sp>
        <p:nvSpPr>
          <p:cNvPr id="63499" name="Rectangle 5"/>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p>
        </p:txBody>
      </p:sp>
      <p:sp>
        <p:nvSpPr>
          <p:cNvPr id="16" name="مستطيل 11"/>
          <p:cNvSpPr/>
          <p:nvPr/>
        </p:nvSpPr>
        <p:spPr>
          <a:xfrm>
            <a:off x="6907213" y="1600200"/>
            <a:ext cx="3656012"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Area of steel by sap:</a:t>
            </a:r>
            <a:endParaRPr lang="en-US" dirty="0">
              <a:solidFill>
                <a:schemeClr val="bg1"/>
              </a:solidFill>
            </a:endParaRPr>
          </a:p>
        </p:txBody>
      </p:sp>
      <p:pic>
        <p:nvPicPr>
          <p:cNvPr id="18" name="Picture 17"/>
          <p:cNvPicPr/>
          <p:nvPr/>
        </p:nvPicPr>
        <p:blipFill>
          <a:blip r:embed="rId3" cstate="print"/>
          <a:srcRect/>
          <a:stretch>
            <a:fillRect/>
          </a:stretch>
        </p:blipFill>
        <p:spPr bwMode="auto">
          <a:xfrm>
            <a:off x="304800" y="2895600"/>
            <a:ext cx="5891213"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 name="Picture 18"/>
          <p:cNvPicPr/>
          <p:nvPr/>
        </p:nvPicPr>
        <p:blipFill>
          <a:blip r:embed="rId4" cstate="print"/>
          <a:srcRect/>
          <a:stretch>
            <a:fillRect/>
          </a:stretch>
        </p:blipFill>
        <p:spPr bwMode="auto">
          <a:xfrm>
            <a:off x="6602413" y="2895600"/>
            <a:ext cx="5281612"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6451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451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209800"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Stair Design:</a:t>
            </a:r>
          </a:p>
        </p:txBody>
      </p:sp>
      <p:sp>
        <p:nvSpPr>
          <p:cNvPr id="64520"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6096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Stair’s Reinforcement:</a:t>
            </a:r>
            <a:endParaRPr lang="en-US" dirty="0">
              <a:solidFill>
                <a:schemeClr val="bg1"/>
              </a:solidFill>
            </a:endParaRPr>
          </a:p>
        </p:txBody>
      </p:sp>
      <p:sp>
        <p:nvSpPr>
          <p:cNvPr id="64522" name="Rectangle 2"/>
          <p:cNvSpPr>
            <a:spLocks noChangeArrowheads="1"/>
          </p:cNvSpPr>
          <p:nvPr/>
        </p:nvSpPr>
        <p:spPr bwMode="auto">
          <a:xfrm>
            <a:off x="0" y="444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latin typeface="Arial" charset="0"/>
            </a:endParaRPr>
          </a:p>
        </p:txBody>
      </p:sp>
      <p:sp>
        <p:nvSpPr>
          <p:cNvPr id="64523" name="Rectangle 5"/>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p>
        </p:txBody>
      </p:sp>
      <p:pic>
        <p:nvPicPr>
          <p:cNvPr id="15" name="Picture 14"/>
          <p:cNvPicPr>
            <a:picLocks noChangeAspect="1"/>
          </p:cNvPicPr>
          <p:nvPr/>
        </p:nvPicPr>
        <p:blipFill>
          <a:blip r:embed="rId3" cstate="print"/>
          <a:stretch>
            <a:fillRect/>
          </a:stretch>
        </p:blipFill>
        <p:spPr>
          <a:xfrm>
            <a:off x="1016000" y="2209800"/>
            <a:ext cx="9775825" cy="38385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6553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554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625725"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Seismic Design:</a:t>
            </a:r>
          </a:p>
        </p:txBody>
      </p:sp>
      <p:sp>
        <p:nvSpPr>
          <p:cNvPr id="65544"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7112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Seismic Zone:</a:t>
            </a:r>
            <a:endParaRPr lang="en-US" dirty="0">
              <a:solidFill>
                <a:schemeClr val="bg1"/>
              </a:solidFill>
            </a:endParaRPr>
          </a:p>
        </p:txBody>
      </p:sp>
      <p:sp>
        <p:nvSpPr>
          <p:cNvPr id="65546" name="Rectangle 13"/>
          <p:cNvSpPr>
            <a:spLocks noChangeArrowheads="1"/>
          </p:cNvSpPr>
          <p:nvPr/>
        </p:nvSpPr>
        <p:spPr bwMode="auto">
          <a:xfrm>
            <a:off x="711200" y="2133600"/>
            <a:ext cx="93440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lvl="3"/>
            <a:r>
              <a:rPr lang="en-US" altLang="en-US" b="1" i="1">
                <a:latin typeface="Times New Roman" pitchFamily="18" charset="0"/>
                <a:cs typeface="Times New Roman" pitchFamily="18" charset="0"/>
              </a:rPr>
              <a:t> </a:t>
            </a:r>
            <a:endParaRPr lang="en-US" altLang="en-US" sz="1400">
              <a:latin typeface="Times New Roman" pitchFamily="18" charset="0"/>
              <a:cs typeface="Times New Roman" pitchFamily="18" charset="0"/>
            </a:endParaRPr>
          </a:p>
          <a:p>
            <a:pPr>
              <a:buFont typeface="Arial" charset="0"/>
              <a:buChar char="•"/>
            </a:pPr>
            <a:r>
              <a:rPr lang="en-US" altLang="en-US">
                <a:latin typeface="Times New Roman" pitchFamily="18" charset="0"/>
                <a:cs typeface="Times New Roman" pitchFamily="18" charset="0"/>
              </a:rPr>
              <a:t>The project is designed and analysed using UBC97 design code. The</a:t>
            </a:r>
            <a:endParaRPr lang="en-US" altLang="en-US" sz="1400">
              <a:latin typeface="Times New Roman" pitchFamily="18" charset="0"/>
              <a:cs typeface="Times New Roman" pitchFamily="18" charset="0"/>
            </a:endParaRPr>
          </a:p>
          <a:p>
            <a:r>
              <a:rPr lang="en-US" altLang="en-US">
                <a:latin typeface="Times New Roman" pitchFamily="18" charset="0"/>
                <a:cs typeface="Times New Roman" pitchFamily="18" charset="0"/>
              </a:rPr>
              <a:t>building is in Jenin City, which in zone 2B where Z=0.2.</a:t>
            </a:r>
          </a:p>
        </p:txBody>
      </p:sp>
      <p:pic>
        <p:nvPicPr>
          <p:cNvPr id="15" name="صورة 29"/>
          <p:cNvPicPr/>
          <p:nvPr/>
        </p:nvPicPr>
        <p:blipFill>
          <a:blip r:embed="rId3" cstate="print"/>
          <a:srcRect/>
          <a:stretch>
            <a:fillRect/>
          </a:stretch>
        </p:blipFill>
        <p:spPr bwMode="auto">
          <a:xfrm>
            <a:off x="7212013" y="3200400"/>
            <a:ext cx="4367212"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5548" name="Rectangle 2"/>
          <p:cNvSpPr>
            <a:spLocks noChangeArrowheads="1"/>
          </p:cNvSpPr>
          <p:nvPr/>
        </p:nvSpPr>
        <p:spPr bwMode="auto">
          <a:xfrm rot="10800000" flipV="1">
            <a:off x="609600" y="4391025"/>
            <a:ext cx="5789613"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Char char="•"/>
            </a:pPr>
            <a:r>
              <a:rPr lang="en-US" altLang="en-US">
                <a:latin typeface="Times New Roman" pitchFamily="18" charset="0"/>
                <a:cs typeface="Times New Roman" pitchFamily="18" charset="0"/>
              </a:rPr>
              <a:t>Seismic coefficient (Cv=0.36).</a:t>
            </a:r>
          </a:p>
          <a:p>
            <a:pPr eaLnBrk="0" hangingPunct="0">
              <a:buFontTx/>
              <a:buChar char="•"/>
            </a:pPr>
            <a:r>
              <a:rPr lang="en-US" altLang="en-US">
                <a:latin typeface="Times New Roman" pitchFamily="18" charset="0"/>
                <a:cs typeface="Times New Roman" pitchFamily="18" charset="0"/>
              </a:rPr>
              <a:t>Seismic coefficient (Ca=0.24).</a:t>
            </a:r>
          </a:p>
          <a:p>
            <a:pPr eaLnBrk="0" hangingPunct="0">
              <a:buFontTx/>
              <a:buChar char="•"/>
            </a:pPr>
            <a:r>
              <a:rPr lang="en-US" altLang="en-US">
                <a:latin typeface="Times New Roman" pitchFamily="18" charset="0"/>
                <a:cs typeface="Times New Roman" pitchFamily="18" charset="0"/>
              </a:rPr>
              <a:t>The structure system is designed as ordinary structure</a:t>
            </a:r>
          </a:p>
          <a:p>
            <a:pPr eaLnBrk="0" hangingPunct="0">
              <a:buFont typeface="Arial" charset="0"/>
              <a:buChar char="•"/>
            </a:pPr>
            <a:r>
              <a:rPr lang="en-US" altLang="en-US">
                <a:latin typeface="Times New Roman" pitchFamily="18" charset="0"/>
                <a:cs typeface="Times New Roman" pitchFamily="18" charset="0"/>
              </a:rPr>
              <a:t>The Response spectrum scale factor (gI/R) =2.8 </a:t>
            </a:r>
          </a:p>
        </p:txBody>
      </p:sp>
      <p:sp>
        <p:nvSpPr>
          <p:cNvPr id="16" name="مستطيل 11"/>
          <p:cNvSpPr/>
          <p:nvPr/>
        </p:nvSpPr>
        <p:spPr>
          <a:xfrm>
            <a:off x="711200" y="3276600"/>
            <a:ext cx="40624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By using response spectrum method:</a:t>
            </a:r>
            <a:endParaRPr lang="en-US" dirty="0">
              <a:solidFill>
                <a:schemeClr val="bg1"/>
              </a:solidFill>
            </a:endParaRPr>
          </a:p>
        </p:txBody>
      </p:sp>
    </p:spTree>
  </p:cSld>
  <p:clrMapOvr>
    <a:masterClrMapping/>
  </p:clrMapOvr>
  <p:transition>
    <p:pull di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6656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656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625725"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Seismic Design:</a:t>
            </a:r>
          </a:p>
        </p:txBody>
      </p:sp>
      <p:sp>
        <p:nvSpPr>
          <p:cNvPr id="66568"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7112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Check for ( T ):</a:t>
            </a:r>
            <a:endParaRPr lang="en-US" dirty="0">
              <a:solidFill>
                <a:schemeClr val="bg1"/>
              </a:solidFill>
            </a:endParaRPr>
          </a:p>
        </p:txBody>
      </p:sp>
      <p:sp>
        <p:nvSpPr>
          <p:cNvPr id="66570" name="Rectangle 16"/>
          <p:cNvSpPr>
            <a:spLocks noChangeArrowheads="1"/>
          </p:cNvSpPr>
          <p:nvPr/>
        </p:nvSpPr>
        <p:spPr bwMode="auto">
          <a:xfrm>
            <a:off x="812800" y="2209800"/>
            <a:ext cx="609441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349625" algn="l"/>
                <a:tab pos="5273675" algn="r"/>
              </a:tabLst>
              <a:defRPr>
                <a:solidFill>
                  <a:schemeClr val="tx1"/>
                </a:solidFill>
                <a:latin typeface="Calibri" pitchFamily="34" charset="0"/>
              </a:defRPr>
            </a:lvl1pPr>
            <a:lvl2pPr marL="742950" indent="-285750">
              <a:tabLst>
                <a:tab pos="3349625" algn="l"/>
                <a:tab pos="5273675" algn="r"/>
              </a:tabLst>
              <a:defRPr>
                <a:solidFill>
                  <a:schemeClr val="tx1"/>
                </a:solidFill>
                <a:latin typeface="Calibri" pitchFamily="34" charset="0"/>
              </a:defRPr>
            </a:lvl2pPr>
            <a:lvl3pPr marL="1143000" indent="-228600">
              <a:tabLst>
                <a:tab pos="3349625" algn="l"/>
                <a:tab pos="5273675" algn="r"/>
              </a:tabLst>
              <a:defRPr>
                <a:solidFill>
                  <a:schemeClr val="tx1"/>
                </a:solidFill>
                <a:latin typeface="Calibri" pitchFamily="34" charset="0"/>
              </a:defRPr>
            </a:lvl3pPr>
            <a:lvl4pPr marL="1600200" indent="-228600">
              <a:tabLst>
                <a:tab pos="3349625" algn="l"/>
                <a:tab pos="5273675" algn="r"/>
              </a:tabLst>
              <a:defRPr>
                <a:solidFill>
                  <a:schemeClr val="tx1"/>
                </a:solidFill>
                <a:latin typeface="Calibri" pitchFamily="34" charset="0"/>
              </a:defRPr>
            </a:lvl4pPr>
            <a:lvl5pPr marL="2057400" indent="-228600">
              <a:tabLst>
                <a:tab pos="3349625" algn="l"/>
                <a:tab pos="5273675" algn="r"/>
              </a:tabLst>
              <a:defRPr>
                <a:solidFill>
                  <a:schemeClr val="tx1"/>
                </a:solidFill>
                <a:latin typeface="Calibri" pitchFamily="34" charset="0"/>
              </a:defRPr>
            </a:lvl5pPr>
            <a:lvl6pPr marL="2514600" indent="-228600" fontAlgn="base">
              <a:spcBef>
                <a:spcPct val="0"/>
              </a:spcBef>
              <a:spcAft>
                <a:spcPct val="0"/>
              </a:spcAft>
              <a:tabLst>
                <a:tab pos="3349625" algn="l"/>
                <a:tab pos="5273675" algn="r"/>
              </a:tabLst>
              <a:defRPr>
                <a:solidFill>
                  <a:schemeClr val="tx1"/>
                </a:solidFill>
                <a:latin typeface="Calibri" pitchFamily="34" charset="0"/>
              </a:defRPr>
            </a:lvl6pPr>
            <a:lvl7pPr marL="2971800" indent="-228600" fontAlgn="base">
              <a:spcBef>
                <a:spcPct val="0"/>
              </a:spcBef>
              <a:spcAft>
                <a:spcPct val="0"/>
              </a:spcAft>
              <a:tabLst>
                <a:tab pos="3349625" algn="l"/>
                <a:tab pos="5273675" algn="r"/>
              </a:tabLst>
              <a:defRPr>
                <a:solidFill>
                  <a:schemeClr val="tx1"/>
                </a:solidFill>
                <a:latin typeface="Calibri" pitchFamily="34" charset="0"/>
              </a:defRPr>
            </a:lvl7pPr>
            <a:lvl8pPr marL="3429000" indent="-228600" fontAlgn="base">
              <a:spcBef>
                <a:spcPct val="0"/>
              </a:spcBef>
              <a:spcAft>
                <a:spcPct val="0"/>
              </a:spcAft>
              <a:tabLst>
                <a:tab pos="3349625" algn="l"/>
                <a:tab pos="5273675" algn="r"/>
              </a:tabLst>
              <a:defRPr>
                <a:solidFill>
                  <a:schemeClr val="tx1"/>
                </a:solidFill>
                <a:latin typeface="Calibri" pitchFamily="34" charset="0"/>
              </a:defRPr>
            </a:lvl8pPr>
            <a:lvl9pPr marL="3886200" indent="-228600" fontAlgn="base">
              <a:spcBef>
                <a:spcPct val="0"/>
              </a:spcBef>
              <a:spcAft>
                <a:spcPct val="0"/>
              </a:spcAft>
              <a:tabLst>
                <a:tab pos="3349625" algn="l"/>
                <a:tab pos="5273675" algn="r"/>
              </a:tabLst>
              <a:defRPr>
                <a:solidFill>
                  <a:schemeClr val="tx1"/>
                </a:solidFill>
                <a:latin typeface="Calibri" pitchFamily="34" charset="0"/>
              </a:defRPr>
            </a:lvl9pPr>
          </a:lstStyle>
          <a:p>
            <a:pPr>
              <a:buFontTx/>
              <a:buChar char="•"/>
            </a:pPr>
            <a:r>
              <a:rPr lang="en-US" altLang="zh-CN" b="1">
                <a:latin typeface="Times New Roman" pitchFamily="18" charset="0"/>
                <a:cs typeface="Times New Roman" pitchFamily="18" charset="0"/>
              </a:rPr>
              <a:t> Fundamental period of structure(T):</a:t>
            </a:r>
            <a:endParaRPr lang="en-US" altLang="zh-CN">
              <a:latin typeface="Arial" charset="0"/>
            </a:endParaRPr>
          </a:p>
          <a:p>
            <a:pPr eaLnBrk="0" hangingPunct="0"/>
            <a:r>
              <a:rPr lang="en-US" altLang="zh-CN">
                <a:latin typeface="Times New Roman" pitchFamily="18" charset="0"/>
                <a:cs typeface="Times New Roman" pitchFamily="18" charset="0"/>
              </a:rPr>
              <a:t>In this check, period calculated manually was compared with the period that results from SAP  </a:t>
            </a:r>
          </a:p>
          <a:p>
            <a:pPr eaLnBrk="0" hangingPunct="0"/>
            <a:endParaRPr lang="en-US" altLang="zh-CN">
              <a:latin typeface="Times New Roman" pitchFamily="18" charset="0"/>
              <a:cs typeface="Times New Roman" pitchFamily="18" charset="0"/>
            </a:endParaRPr>
          </a:p>
          <a:p>
            <a:pPr eaLnBrk="0" hangingPunct="0">
              <a:buFont typeface="Arial" charset="0"/>
              <a:buChar char="•"/>
            </a:pPr>
            <a:r>
              <a:rPr lang="en-US" altLang="zh-CN">
                <a:latin typeface="Times New Roman" pitchFamily="18" charset="0"/>
                <a:cs typeface="Times New Roman" pitchFamily="18" charset="0"/>
              </a:rPr>
              <a:t> T (manually) =0.23 sec</a:t>
            </a:r>
          </a:p>
          <a:p>
            <a:pPr eaLnBrk="0" hangingPunct="0">
              <a:buFont typeface="Arial" charset="0"/>
              <a:buChar char="•"/>
            </a:pPr>
            <a:r>
              <a:rPr lang="en-US" altLang="zh-CN">
                <a:latin typeface="Times New Roman" pitchFamily="18" charset="0"/>
                <a:cs typeface="Times New Roman" pitchFamily="18" charset="0"/>
              </a:rPr>
              <a:t> T (sap) =0.24 sec</a:t>
            </a:r>
          </a:p>
          <a:p>
            <a:pPr eaLnBrk="0" hangingPunct="0"/>
            <a:r>
              <a:rPr lang="en-US" altLang="zh-CN">
                <a:latin typeface="Times New Roman" pitchFamily="18" charset="0"/>
                <a:cs typeface="Times New Roman" pitchFamily="18" charset="0"/>
              </a:rPr>
              <a:t> </a:t>
            </a:r>
            <a:endParaRPr lang="en-US" altLang="en-US"/>
          </a:p>
        </p:txBody>
      </p:sp>
      <p:pic>
        <p:nvPicPr>
          <p:cNvPr id="18" name="صورة 30"/>
          <p:cNvPicPr/>
          <p:nvPr/>
        </p:nvPicPr>
        <p:blipFill>
          <a:blip r:embed="rId3" cstate="print"/>
          <a:srcRect/>
          <a:stretch>
            <a:fillRect/>
          </a:stretch>
        </p:blipFill>
        <p:spPr bwMode="auto">
          <a:xfrm>
            <a:off x="7110413" y="1981200"/>
            <a:ext cx="4570412" cy="381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6758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758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625725"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Seismic Design:</a:t>
            </a:r>
          </a:p>
        </p:txBody>
      </p:sp>
      <p:sp>
        <p:nvSpPr>
          <p:cNvPr id="67592"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7112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Response Spectrum Results:</a:t>
            </a:r>
            <a:endParaRPr lang="en-US" dirty="0">
              <a:solidFill>
                <a:schemeClr val="bg1"/>
              </a:solidFill>
            </a:endParaRPr>
          </a:p>
        </p:txBody>
      </p:sp>
      <p:sp>
        <p:nvSpPr>
          <p:cNvPr id="67594" name="Rectangle 16"/>
          <p:cNvSpPr>
            <a:spLocks noChangeArrowheads="1"/>
          </p:cNvSpPr>
          <p:nvPr/>
        </p:nvSpPr>
        <p:spPr bwMode="auto">
          <a:xfrm>
            <a:off x="609600" y="2438400"/>
            <a:ext cx="60944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349625" algn="l"/>
                <a:tab pos="5273675" algn="r"/>
              </a:tabLst>
              <a:defRPr>
                <a:solidFill>
                  <a:schemeClr val="tx1"/>
                </a:solidFill>
                <a:latin typeface="Calibri" pitchFamily="34" charset="0"/>
              </a:defRPr>
            </a:lvl1pPr>
            <a:lvl2pPr marL="742950" indent="-285750">
              <a:tabLst>
                <a:tab pos="3349625" algn="l"/>
                <a:tab pos="5273675" algn="r"/>
              </a:tabLst>
              <a:defRPr>
                <a:solidFill>
                  <a:schemeClr val="tx1"/>
                </a:solidFill>
                <a:latin typeface="Calibri" pitchFamily="34" charset="0"/>
              </a:defRPr>
            </a:lvl2pPr>
            <a:lvl3pPr marL="1143000" indent="-228600">
              <a:tabLst>
                <a:tab pos="3349625" algn="l"/>
                <a:tab pos="5273675" algn="r"/>
              </a:tabLst>
              <a:defRPr>
                <a:solidFill>
                  <a:schemeClr val="tx1"/>
                </a:solidFill>
                <a:latin typeface="Calibri" pitchFamily="34" charset="0"/>
              </a:defRPr>
            </a:lvl3pPr>
            <a:lvl4pPr marL="1600200" indent="-228600">
              <a:tabLst>
                <a:tab pos="3349625" algn="l"/>
                <a:tab pos="5273675" algn="r"/>
              </a:tabLst>
              <a:defRPr>
                <a:solidFill>
                  <a:schemeClr val="tx1"/>
                </a:solidFill>
                <a:latin typeface="Calibri" pitchFamily="34" charset="0"/>
              </a:defRPr>
            </a:lvl4pPr>
            <a:lvl5pPr marL="2057400" indent="-228600">
              <a:tabLst>
                <a:tab pos="3349625" algn="l"/>
                <a:tab pos="5273675" algn="r"/>
              </a:tabLst>
              <a:defRPr>
                <a:solidFill>
                  <a:schemeClr val="tx1"/>
                </a:solidFill>
                <a:latin typeface="Calibri" pitchFamily="34" charset="0"/>
              </a:defRPr>
            </a:lvl5pPr>
            <a:lvl6pPr marL="2514600" indent="-228600" fontAlgn="base">
              <a:spcBef>
                <a:spcPct val="0"/>
              </a:spcBef>
              <a:spcAft>
                <a:spcPct val="0"/>
              </a:spcAft>
              <a:tabLst>
                <a:tab pos="3349625" algn="l"/>
                <a:tab pos="5273675" algn="r"/>
              </a:tabLst>
              <a:defRPr>
                <a:solidFill>
                  <a:schemeClr val="tx1"/>
                </a:solidFill>
                <a:latin typeface="Calibri" pitchFamily="34" charset="0"/>
              </a:defRPr>
            </a:lvl6pPr>
            <a:lvl7pPr marL="2971800" indent="-228600" fontAlgn="base">
              <a:spcBef>
                <a:spcPct val="0"/>
              </a:spcBef>
              <a:spcAft>
                <a:spcPct val="0"/>
              </a:spcAft>
              <a:tabLst>
                <a:tab pos="3349625" algn="l"/>
                <a:tab pos="5273675" algn="r"/>
              </a:tabLst>
              <a:defRPr>
                <a:solidFill>
                  <a:schemeClr val="tx1"/>
                </a:solidFill>
                <a:latin typeface="Calibri" pitchFamily="34" charset="0"/>
              </a:defRPr>
            </a:lvl7pPr>
            <a:lvl8pPr marL="3429000" indent="-228600" fontAlgn="base">
              <a:spcBef>
                <a:spcPct val="0"/>
              </a:spcBef>
              <a:spcAft>
                <a:spcPct val="0"/>
              </a:spcAft>
              <a:tabLst>
                <a:tab pos="3349625" algn="l"/>
                <a:tab pos="5273675" algn="r"/>
              </a:tabLst>
              <a:defRPr>
                <a:solidFill>
                  <a:schemeClr val="tx1"/>
                </a:solidFill>
                <a:latin typeface="Calibri" pitchFamily="34" charset="0"/>
              </a:defRPr>
            </a:lvl8pPr>
            <a:lvl9pPr marL="3886200" indent="-228600" fontAlgn="base">
              <a:spcBef>
                <a:spcPct val="0"/>
              </a:spcBef>
              <a:spcAft>
                <a:spcPct val="0"/>
              </a:spcAft>
              <a:tabLst>
                <a:tab pos="3349625" algn="l"/>
                <a:tab pos="5273675" algn="r"/>
              </a:tabLst>
              <a:defRPr>
                <a:solidFill>
                  <a:schemeClr val="tx1"/>
                </a:solidFill>
                <a:latin typeface="Calibri" pitchFamily="34" charset="0"/>
              </a:defRPr>
            </a:lvl9pPr>
          </a:lstStyle>
          <a:p>
            <a:pPr>
              <a:buFontTx/>
              <a:buChar char="•"/>
            </a:pPr>
            <a:r>
              <a:rPr lang="en-US" altLang="zh-CN" b="1">
                <a:latin typeface="Times New Roman" pitchFamily="18" charset="0"/>
                <a:cs typeface="Times New Roman" pitchFamily="18" charset="0"/>
              </a:rPr>
              <a:t>Our results were come after using 100 modes instead of 12 modes.</a:t>
            </a:r>
            <a:endParaRPr lang="en-US" altLang="zh-CN">
              <a:latin typeface="Times New Roman" pitchFamily="18" charset="0"/>
              <a:cs typeface="Times New Roman" pitchFamily="18" charset="0"/>
            </a:endParaRPr>
          </a:p>
          <a:p>
            <a:pPr eaLnBrk="0" hangingPunct="0"/>
            <a:r>
              <a:rPr lang="en-US" altLang="zh-CN">
                <a:latin typeface="Times New Roman" pitchFamily="18" charset="0"/>
                <a:cs typeface="Times New Roman" pitchFamily="18" charset="0"/>
              </a:rPr>
              <a:t> </a:t>
            </a:r>
            <a:endParaRPr lang="en-US" altLang="en-US">
              <a:ea typeface="SimSun" pitchFamily="2" charset="-122"/>
              <a:cs typeface="Times New Roman" pitchFamily="18" charset="0"/>
            </a:endParaRPr>
          </a:p>
        </p:txBody>
      </p:sp>
      <p:pic>
        <p:nvPicPr>
          <p:cNvPr id="12" name="صورة 31"/>
          <p:cNvPicPr/>
          <p:nvPr/>
        </p:nvPicPr>
        <p:blipFill>
          <a:blip r:embed="rId3" cstate="print"/>
          <a:srcRect/>
          <a:stretch>
            <a:fillRect/>
          </a:stretch>
        </p:blipFill>
        <p:spPr bwMode="auto">
          <a:xfrm>
            <a:off x="5281613" y="2971800"/>
            <a:ext cx="6399212"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Structural design</a:t>
            </a:r>
            <a:endParaRPr lang="en-US" altLang="en-US" sz="3200" smtClean="0"/>
          </a:p>
        </p:txBody>
      </p:sp>
      <p:sp>
        <p:nvSpPr>
          <p:cNvPr id="6861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861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828675"/>
            <a:ext cx="2625725"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Seismic Design:</a:t>
            </a:r>
          </a:p>
        </p:txBody>
      </p:sp>
      <p:sp>
        <p:nvSpPr>
          <p:cNvPr id="68616" name="Rectangle 9"/>
          <p:cNvSpPr>
            <a:spLocks noChangeArrowheads="1"/>
          </p:cNvSpPr>
          <p:nvPr/>
        </p:nvSpPr>
        <p:spPr bwMode="auto">
          <a:xfrm>
            <a:off x="406400" y="17526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cs typeface="Times New Roman" pitchFamily="18" charset="0"/>
              </a:rPr>
              <a:t>.</a:t>
            </a:r>
          </a:p>
        </p:txBody>
      </p:sp>
      <p:sp>
        <p:nvSpPr>
          <p:cNvPr id="13" name="مستطيل 11"/>
          <p:cNvSpPr/>
          <p:nvPr/>
        </p:nvSpPr>
        <p:spPr>
          <a:xfrm>
            <a:off x="711200" y="1600200"/>
            <a:ext cx="3656013" cy="36988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Earthquake force check:</a:t>
            </a:r>
            <a:endParaRPr lang="en-US" dirty="0">
              <a:solidFill>
                <a:schemeClr val="bg1"/>
              </a:solidFill>
            </a:endParaRPr>
          </a:p>
        </p:txBody>
      </p:sp>
      <p:sp>
        <p:nvSpPr>
          <p:cNvPr id="68618" name="Rectangle 16"/>
          <p:cNvSpPr>
            <a:spLocks noChangeArrowheads="1"/>
          </p:cNvSpPr>
          <p:nvPr/>
        </p:nvSpPr>
        <p:spPr bwMode="auto">
          <a:xfrm>
            <a:off x="609600" y="2438400"/>
            <a:ext cx="6094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3349625" algn="l"/>
                <a:tab pos="5273675" algn="r"/>
              </a:tabLst>
              <a:defRPr>
                <a:solidFill>
                  <a:schemeClr val="tx1"/>
                </a:solidFill>
                <a:latin typeface="Calibri" pitchFamily="34" charset="0"/>
              </a:defRPr>
            </a:lvl1pPr>
            <a:lvl2pPr marL="742950" indent="-285750">
              <a:tabLst>
                <a:tab pos="3349625" algn="l"/>
                <a:tab pos="5273675" algn="r"/>
              </a:tabLst>
              <a:defRPr>
                <a:solidFill>
                  <a:schemeClr val="tx1"/>
                </a:solidFill>
                <a:latin typeface="Calibri" pitchFamily="34" charset="0"/>
              </a:defRPr>
            </a:lvl2pPr>
            <a:lvl3pPr marL="1143000" indent="-228600">
              <a:tabLst>
                <a:tab pos="3349625" algn="l"/>
                <a:tab pos="5273675" algn="r"/>
              </a:tabLst>
              <a:defRPr>
                <a:solidFill>
                  <a:schemeClr val="tx1"/>
                </a:solidFill>
                <a:latin typeface="Calibri" pitchFamily="34" charset="0"/>
              </a:defRPr>
            </a:lvl3pPr>
            <a:lvl4pPr marL="1600200" indent="-228600">
              <a:tabLst>
                <a:tab pos="3349625" algn="l"/>
                <a:tab pos="5273675" algn="r"/>
              </a:tabLst>
              <a:defRPr>
                <a:solidFill>
                  <a:schemeClr val="tx1"/>
                </a:solidFill>
                <a:latin typeface="Calibri" pitchFamily="34" charset="0"/>
              </a:defRPr>
            </a:lvl4pPr>
            <a:lvl5pPr marL="2057400" indent="-228600">
              <a:tabLst>
                <a:tab pos="3349625" algn="l"/>
                <a:tab pos="5273675" algn="r"/>
              </a:tabLst>
              <a:defRPr>
                <a:solidFill>
                  <a:schemeClr val="tx1"/>
                </a:solidFill>
                <a:latin typeface="Calibri" pitchFamily="34" charset="0"/>
              </a:defRPr>
            </a:lvl5pPr>
            <a:lvl6pPr marL="2514600" indent="-228600" fontAlgn="base">
              <a:spcBef>
                <a:spcPct val="0"/>
              </a:spcBef>
              <a:spcAft>
                <a:spcPct val="0"/>
              </a:spcAft>
              <a:tabLst>
                <a:tab pos="3349625" algn="l"/>
                <a:tab pos="5273675" algn="r"/>
              </a:tabLst>
              <a:defRPr>
                <a:solidFill>
                  <a:schemeClr val="tx1"/>
                </a:solidFill>
                <a:latin typeface="Calibri" pitchFamily="34" charset="0"/>
              </a:defRPr>
            </a:lvl6pPr>
            <a:lvl7pPr marL="2971800" indent="-228600" fontAlgn="base">
              <a:spcBef>
                <a:spcPct val="0"/>
              </a:spcBef>
              <a:spcAft>
                <a:spcPct val="0"/>
              </a:spcAft>
              <a:tabLst>
                <a:tab pos="3349625" algn="l"/>
                <a:tab pos="5273675" algn="r"/>
              </a:tabLst>
              <a:defRPr>
                <a:solidFill>
                  <a:schemeClr val="tx1"/>
                </a:solidFill>
                <a:latin typeface="Calibri" pitchFamily="34" charset="0"/>
              </a:defRPr>
            </a:lvl7pPr>
            <a:lvl8pPr marL="3429000" indent="-228600" fontAlgn="base">
              <a:spcBef>
                <a:spcPct val="0"/>
              </a:spcBef>
              <a:spcAft>
                <a:spcPct val="0"/>
              </a:spcAft>
              <a:tabLst>
                <a:tab pos="3349625" algn="l"/>
                <a:tab pos="5273675" algn="r"/>
              </a:tabLst>
              <a:defRPr>
                <a:solidFill>
                  <a:schemeClr val="tx1"/>
                </a:solidFill>
                <a:latin typeface="Calibri" pitchFamily="34" charset="0"/>
              </a:defRPr>
            </a:lvl8pPr>
            <a:lvl9pPr marL="3886200" indent="-228600" fontAlgn="base">
              <a:spcBef>
                <a:spcPct val="0"/>
              </a:spcBef>
              <a:spcAft>
                <a:spcPct val="0"/>
              </a:spcAft>
              <a:tabLst>
                <a:tab pos="3349625" algn="l"/>
                <a:tab pos="5273675" algn="r"/>
              </a:tabLst>
              <a:defRPr>
                <a:solidFill>
                  <a:schemeClr val="tx1"/>
                </a:solidFill>
                <a:latin typeface="Calibri" pitchFamily="34" charset="0"/>
              </a:defRPr>
            </a:lvl9pPr>
          </a:lstStyle>
          <a:p>
            <a:pPr eaLnBrk="0" hangingPunct="0"/>
            <a:r>
              <a:rPr lang="en-US" altLang="zh-CN">
                <a:latin typeface="Times New Roman" pitchFamily="18" charset="0"/>
                <a:cs typeface="Times New Roman" pitchFamily="18" charset="0"/>
              </a:rPr>
              <a:t> </a:t>
            </a:r>
            <a:endParaRPr lang="en-US" altLang="en-US">
              <a:ea typeface="SimSun" pitchFamily="2" charset="-122"/>
              <a:cs typeface="Times New Roman" pitchFamily="18" charset="0"/>
            </a:endParaRPr>
          </a:p>
        </p:txBody>
      </p:sp>
      <p:sp>
        <p:nvSpPr>
          <p:cNvPr id="68619" name="Rectangle 1"/>
          <p:cNvSpPr>
            <a:spLocks noChangeArrowheads="1"/>
          </p:cNvSpPr>
          <p:nvPr/>
        </p:nvSpPr>
        <p:spPr bwMode="auto">
          <a:xfrm>
            <a:off x="406400" y="2270125"/>
            <a:ext cx="10360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latin typeface="Times New Roman" pitchFamily="18" charset="0"/>
                <a:ea typeface="Calibri" pitchFamily="34" charset="0"/>
                <a:cs typeface="Times New Roman" pitchFamily="18" charset="0"/>
              </a:rPr>
              <a:t>The check was finding based on equivalent static method manually . After that we compared it with SAP result (Response spectrum).</a:t>
            </a:r>
            <a:endParaRPr lang="en-US" altLang="en-US">
              <a:latin typeface="Arial" charset="0"/>
              <a:ea typeface="Calibri" pitchFamily="34" charset="0"/>
            </a:endParaRPr>
          </a:p>
        </p:txBody>
      </p:sp>
      <p:sp>
        <p:nvSpPr>
          <p:cNvPr id="14" name="مستطيل 11"/>
          <p:cNvSpPr/>
          <p:nvPr/>
        </p:nvSpPr>
        <p:spPr>
          <a:xfrm>
            <a:off x="508000" y="3124200"/>
            <a:ext cx="3656013" cy="646113"/>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Base shear value (manually) = </a:t>
            </a:r>
            <a:r>
              <a:rPr lang="en-US" dirty="0"/>
              <a:t>1123.6 KN</a:t>
            </a:r>
            <a:endParaRPr lang="en-US" dirty="0">
              <a:solidFill>
                <a:schemeClr val="bg1"/>
              </a:solidFill>
            </a:endParaRPr>
          </a:p>
        </p:txBody>
      </p:sp>
      <p:sp>
        <p:nvSpPr>
          <p:cNvPr id="15" name="مستطيل 11"/>
          <p:cNvSpPr/>
          <p:nvPr/>
        </p:nvSpPr>
        <p:spPr>
          <a:xfrm>
            <a:off x="508000" y="4419600"/>
            <a:ext cx="3656013" cy="646113"/>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a:spAutoFit/>
          </a:bodyPr>
          <a:lstStyle/>
          <a:p>
            <a:pPr algn="ctr" fontAlgn="auto">
              <a:spcBef>
                <a:spcPts val="0"/>
              </a:spcBef>
              <a:spcAft>
                <a:spcPts val="0"/>
              </a:spcAft>
              <a:defRPr/>
            </a:pPr>
            <a:r>
              <a:rPr lang="en-US" b="1" dirty="0">
                <a:solidFill>
                  <a:schemeClr val="bg1"/>
                </a:solidFill>
                <a:latin typeface="Times New Roman" panose="02020603050405020304" pitchFamily="18" charset="0"/>
                <a:cs typeface="Times New Roman" panose="02020603050405020304" pitchFamily="18" charset="0"/>
              </a:rPr>
              <a:t>Base shear value (sap) = </a:t>
            </a:r>
            <a:r>
              <a:rPr lang="en-US" dirty="0"/>
              <a:t>1477.723 KN</a:t>
            </a:r>
            <a:endParaRPr lang="en-US" dirty="0">
              <a:solidFill>
                <a:schemeClr val="bg1"/>
              </a:solidFill>
            </a:endParaRPr>
          </a:p>
        </p:txBody>
      </p:sp>
      <p:pic>
        <p:nvPicPr>
          <p:cNvPr id="16" name="صورة 640"/>
          <p:cNvPicPr/>
          <p:nvPr/>
        </p:nvPicPr>
        <p:blipFill>
          <a:blip r:embed="rId3" cstate="print"/>
          <a:srcRect/>
          <a:stretch>
            <a:fillRect/>
          </a:stretch>
        </p:blipFill>
        <p:spPr bwMode="auto">
          <a:xfrm>
            <a:off x="5383213" y="3124200"/>
            <a:ext cx="6196012"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a:latin typeface="Elephant" panose="02020904090505020303" pitchFamily="18" charset="0"/>
                <a:cs typeface="Times New Roman" panose="02020603050405020304" pitchFamily="18" charset="0"/>
              </a:rPr>
              <a:t>Mechanical Design </a:t>
            </a:r>
            <a:endParaRPr lang="en-US" sz="3200" dirty="0" smtClean="0"/>
          </a:p>
        </p:txBody>
      </p:sp>
      <p:sp>
        <p:nvSpPr>
          <p:cNvPr id="6963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6963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2133600" y="762000"/>
            <a:ext cx="1358900"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Outline</a:t>
            </a:r>
          </a:p>
        </p:txBody>
      </p:sp>
      <p:sp>
        <p:nvSpPr>
          <p:cNvPr id="3" name="مستطيل 2"/>
          <p:cNvSpPr/>
          <p:nvPr/>
        </p:nvSpPr>
        <p:spPr>
          <a:xfrm>
            <a:off x="1270000" y="1512888"/>
            <a:ext cx="7872413" cy="4662487"/>
          </a:xfrm>
          <a:prstGeom prst="rect">
            <a:avLst/>
          </a:prstGeom>
        </p:spPr>
        <p:txBody>
          <a:bodyPr>
            <a:spAutoFit/>
          </a:bodyPr>
          <a:lstStyle/>
          <a:p>
            <a:pPr marL="285750" indent="-285750" fontAlgn="auto">
              <a:lnSpc>
                <a:spcPct val="150000"/>
              </a:lnSpc>
              <a:spcBef>
                <a:spcPts val="0"/>
              </a:spcBef>
              <a:spcAft>
                <a:spcPts val="0"/>
              </a:spcAft>
              <a:buFont typeface="Wingdings" panose="05000000000000000000" pitchFamily="2" charset="2"/>
              <a:buChar char="q"/>
              <a:defRPr/>
            </a:pPr>
            <a:r>
              <a:rPr lang="en-US" b="1" dirty="0">
                <a:latin typeface="Times New Roman" panose="02020603050405020304" pitchFamily="18" charset="0"/>
                <a:cs typeface="Times New Roman" panose="02020603050405020304" pitchFamily="18" charset="0"/>
              </a:rPr>
              <a:t>Water Supply system.</a:t>
            </a:r>
          </a:p>
          <a:p>
            <a:pPr marL="285750" indent="-285750" fontAlgn="auto">
              <a:lnSpc>
                <a:spcPct val="150000"/>
              </a:lnSpc>
              <a:spcBef>
                <a:spcPts val="0"/>
              </a:spcBef>
              <a:spcAft>
                <a:spcPts val="0"/>
              </a:spcAft>
              <a:buFont typeface="Wingdings" panose="05000000000000000000" pitchFamily="2" charset="2"/>
              <a:buChar char="q"/>
              <a:defRPr/>
            </a:pPr>
            <a:endParaRPr lang="en-US" b="1" dirty="0">
              <a:latin typeface="Times New Roman" panose="02020603050405020304" pitchFamily="18" charset="0"/>
              <a:cs typeface="Times New Roman" panose="02020603050405020304" pitchFamily="18" charset="0"/>
            </a:endParaRPr>
          </a:p>
          <a:p>
            <a:pPr marL="285750" indent="-285750" fontAlgn="auto">
              <a:lnSpc>
                <a:spcPct val="150000"/>
              </a:lnSpc>
              <a:spcBef>
                <a:spcPts val="0"/>
              </a:spcBef>
              <a:spcAft>
                <a:spcPts val="0"/>
              </a:spcAft>
              <a:buFont typeface="Wingdings" panose="05000000000000000000" pitchFamily="2" charset="2"/>
              <a:buChar char="q"/>
              <a:defRPr/>
            </a:pPr>
            <a:r>
              <a:rPr lang="en-US" b="1" dirty="0">
                <a:latin typeface="Times New Roman" panose="02020603050405020304" pitchFamily="18" charset="0"/>
                <a:cs typeface="Times New Roman" panose="02020603050405020304" pitchFamily="18" charset="0"/>
              </a:rPr>
              <a:t>Sanitation system.</a:t>
            </a:r>
          </a:p>
          <a:p>
            <a:pPr marL="285750" indent="-285750" fontAlgn="auto">
              <a:lnSpc>
                <a:spcPct val="150000"/>
              </a:lnSpc>
              <a:spcBef>
                <a:spcPts val="0"/>
              </a:spcBef>
              <a:spcAft>
                <a:spcPts val="0"/>
              </a:spcAft>
              <a:buFont typeface="Wingdings" panose="05000000000000000000" pitchFamily="2" charset="2"/>
              <a:buChar char="q"/>
              <a:defRPr/>
            </a:pPr>
            <a:endParaRPr lang="en-US" b="1" dirty="0">
              <a:latin typeface="Times New Roman" panose="02020603050405020304" pitchFamily="18" charset="0"/>
              <a:cs typeface="Times New Roman" panose="02020603050405020304" pitchFamily="18" charset="0"/>
            </a:endParaRPr>
          </a:p>
          <a:p>
            <a:pPr marL="285750" indent="-285750" fontAlgn="auto">
              <a:lnSpc>
                <a:spcPct val="150000"/>
              </a:lnSpc>
              <a:spcBef>
                <a:spcPts val="0"/>
              </a:spcBef>
              <a:spcAft>
                <a:spcPts val="0"/>
              </a:spcAft>
              <a:buFont typeface="Wingdings" panose="05000000000000000000" pitchFamily="2" charset="2"/>
              <a:buChar char="q"/>
              <a:defRPr/>
            </a:pPr>
            <a:r>
              <a:rPr lang="en-US" b="1" dirty="0">
                <a:latin typeface="Times New Roman" panose="02020603050405020304" pitchFamily="18" charset="0"/>
                <a:cs typeface="Times New Roman" panose="02020603050405020304" pitchFamily="18" charset="0"/>
              </a:rPr>
              <a:t>Rain incline .</a:t>
            </a:r>
          </a:p>
          <a:p>
            <a:pPr marL="285750" indent="-285750" fontAlgn="auto">
              <a:lnSpc>
                <a:spcPct val="150000"/>
              </a:lnSpc>
              <a:spcBef>
                <a:spcPts val="0"/>
              </a:spcBef>
              <a:spcAft>
                <a:spcPts val="0"/>
              </a:spcAft>
              <a:buFont typeface="Wingdings" panose="05000000000000000000" pitchFamily="2" charset="2"/>
              <a:buChar char="q"/>
              <a:defRPr/>
            </a:pPr>
            <a:endParaRPr lang="en-US" b="1" dirty="0">
              <a:latin typeface="Times New Roman" panose="02020603050405020304" pitchFamily="18" charset="0"/>
              <a:cs typeface="Times New Roman" panose="02020603050405020304" pitchFamily="18" charset="0"/>
            </a:endParaRPr>
          </a:p>
          <a:p>
            <a:pPr marL="285750" indent="-285750" fontAlgn="auto">
              <a:lnSpc>
                <a:spcPct val="150000"/>
              </a:lnSpc>
              <a:spcBef>
                <a:spcPts val="0"/>
              </a:spcBef>
              <a:spcAft>
                <a:spcPts val="0"/>
              </a:spcAft>
              <a:buFont typeface="Wingdings" panose="05000000000000000000" pitchFamily="2" charset="2"/>
              <a:buChar char="q"/>
              <a:defRPr/>
            </a:pPr>
            <a:r>
              <a:rPr lang="en-US" b="1" dirty="0">
                <a:latin typeface="Times New Roman" panose="02020603050405020304" pitchFamily="18" charset="0"/>
                <a:cs typeface="Times New Roman" panose="02020603050405020304" pitchFamily="18" charset="0"/>
              </a:rPr>
              <a:t>Elevator system. </a:t>
            </a:r>
          </a:p>
          <a:p>
            <a:pPr marL="285750" indent="-285750" fontAlgn="auto">
              <a:lnSpc>
                <a:spcPct val="150000"/>
              </a:lnSpc>
              <a:spcBef>
                <a:spcPts val="0"/>
              </a:spcBef>
              <a:spcAft>
                <a:spcPts val="0"/>
              </a:spcAft>
              <a:buFont typeface="Wingdings" panose="05000000000000000000" pitchFamily="2" charset="2"/>
              <a:buChar char="q"/>
              <a:defRPr/>
            </a:pPr>
            <a:endParaRPr lang="en-US" b="1" dirty="0">
              <a:latin typeface="Times New Roman" panose="02020603050405020304" pitchFamily="18" charset="0"/>
              <a:cs typeface="Times New Roman" panose="02020603050405020304" pitchFamily="18" charset="0"/>
            </a:endParaRPr>
          </a:p>
          <a:p>
            <a:pPr marL="285750" indent="-285750" fontAlgn="auto">
              <a:lnSpc>
                <a:spcPct val="150000"/>
              </a:lnSpc>
              <a:spcBef>
                <a:spcPts val="0"/>
              </a:spcBef>
              <a:spcAft>
                <a:spcPts val="0"/>
              </a:spcAft>
              <a:buFont typeface="Wingdings" panose="05000000000000000000" pitchFamily="2" charset="2"/>
              <a:buChar char="q"/>
              <a:defRPr/>
            </a:pPr>
            <a:r>
              <a:rPr lang="en-US" b="1" dirty="0">
                <a:latin typeface="Times New Roman" panose="02020603050405020304" pitchFamily="18" charset="0"/>
                <a:cs typeface="Times New Roman" panose="02020603050405020304" pitchFamily="18" charset="0"/>
              </a:rPr>
              <a:t>Fire System.</a:t>
            </a:r>
          </a:p>
          <a:p>
            <a:pPr fontAlgn="auto">
              <a:lnSpc>
                <a:spcPct val="150000"/>
              </a:lnSpc>
              <a:spcBef>
                <a:spcPts val="0"/>
              </a:spcBef>
              <a:spcAft>
                <a:spcPts val="0"/>
              </a:spcAft>
              <a:defRPr/>
            </a:pPr>
            <a:endParaRPr lang="en-US" b="1" dirty="0">
              <a:latin typeface="Times New Roman" panose="02020603050405020304" pitchFamily="18" charset="0"/>
              <a:cs typeface="Times New Roman" panose="02020603050405020304" pitchFamily="18" charset="0"/>
            </a:endParaRPr>
          </a:p>
          <a:p>
            <a:pPr marL="285750" indent="-285750" fontAlgn="auto">
              <a:lnSpc>
                <a:spcPct val="150000"/>
              </a:lnSpc>
              <a:spcBef>
                <a:spcPts val="0"/>
              </a:spcBef>
              <a:spcAft>
                <a:spcPts val="0"/>
              </a:spcAft>
              <a:buFont typeface="Wingdings" panose="05000000000000000000" pitchFamily="2" charset="2"/>
              <a:buChar char="q"/>
              <a:defRPr/>
            </a:pPr>
            <a:r>
              <a:rPr lang="en-US" b="1" dirty="0">
                <a:latin typeface="Times New Roman" panose="02020603050405020304" pitchFamily="18" charset="0"/>
                <a:cs typeface="Times New Roman" panose="02020603050405020304" pitchFamily="18" charset="0"/>
              </a:rPr>
              <a:t>HVAC system.</a:t>
            </a:r>
            <a:endParaRPr lang="ar-JO" b="1" dirty="0">
              <a:latin typeface="Times New Roman" panose="02020603050405020304" pitchFamily="18" charset="0"/>
              <a:cs typeface="Times New Roman" panose="02020603050405020304" pitchFamily="18" charset="0"/>
            </a:endParaRPr>
          </a:p>
        </p:txBody>
      </p:sp>
    </p:spTree>
  </p:cSld>
  <p:clrMapOvr>
    <a:masterClrMapping/>
  </p:clrMapOvr>
  <p:transition>
    <p:pull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a:latin typeface="Elephant" panose="02020904090505020303" pitchFamily="18" charset="0"/>
                <a:cs typeface="Times New Roman" panose="02020603050405020304" pitchFamily="18" charset="0"/>
              </a:rPr>
              <a:t>Mechanical Design </a:t>
            </a:r>
            <a:endParaRPr lang="en-US" sz="3200" dirty="0" smtClean="0"/>
          </a:p>
        </p:txBody>
      </p:sp>
      <p:sp>
        <p:nvSpPr>
          <p:cNvPr id="7065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066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2032000" y="762000"/>
            <a:ext cx="2314575" cy="461963"/>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Water supply </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068945"/>
            <a:ext cx="7620000" cy="446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مستطيل 11"/>
          <p:cNvSpPr/>
          <p:nvPr/>
        </p:nvSpPr>
        <p:spPr>
          <a:xfrm>
            <a:off x="455612" y="1305580"/>
            <a:ext cx="4570809"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defTabSz="457200" fontAlgn="auto">
              <a:spcBef>
                <a:spcPts val="0"/>
              </a:spcBef>
              <a:spcAft>
                <a:spcPts val="0"/>
              </a:spcAft>
              <a:defRPr/>
            </a:pPr>
            <a:r>
              <a:rPr lang="en-US" sz="2800" b="1" dirty="0">
                <a:solidFill>
                  <a:schemeClr val="bg1"/>
                </a:solidFill>
                <a:latin typeface="Times New Roman" pitchFamily="18" charset="0"/>
                <a:ea typeface="SimSun" pitchFamily="2" charset="-122"/>
                <a:cs typeface="Tahoma" pitchFamily="34" charset="0"/>
              </a:rPr>
              <a:t>Ground Floor:</a:t>
            </a:r>
            <a:endParaRPr lang="en-US" sz="2000" b="1" dirty="0">
              <a:solidFill>
                <a:schemeClr val="bg1"/>
              </a:solidFill>
              <a:latin typeface="Times New Roman" pitchFamily="18" charset="0"/>
              <a:ea typeface="SimSun" pitchFamily="2" charset="-122"/>
              <a:cs typeface="Tahoma" pitchFamily="34" charset="0"/>
            </a:endParaRPr>
          </a:p>
        </p:txBody>
      </p:sp>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0060" y="2590800"/>
            <a:ext cx="4100513" cy="2896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a:latin typeface="Elephant" panose="02020904090505020303" pitchFamily="18" charset="0"/>
                <a:cs typeface="Times New Roman" panose="02020603050405020304" pitchFamily="18" charset="0"/>
              </a:rPr>
              <a:t>Mechanical Design </a:t>
            </a:r>
          </a:p>
        </p:txBody>
      </p:sp>
      <p:sp>
        <p:nvSpPr>
          <p:cNvPr id="7168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168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763588"/>
            <a:ext cx="2971800" cy="461962"/>
          </a:xfrm>
          <a:prstGeom prst="rect">
            <a:avLst/>
          </a:prstGeom>
        </p:spPr>
        <p:txBody>
          <a:bodyPr wrap="none">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Sanitation system </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871663"/>
            <a:ext cx="12188825" cy="4678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مستطيل 11"/>
          <p:cNvSpPr/>
          <p:nvPr/>
        </p:nvSpPr>
        <p:spPr>
          <a:xfrm>
            <a:off x="1422030" y="1371600"/>
            <a:ext cx="4570809"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defTabSz="457200" fontAlgn="auto">
              <a:spcBef>
                <a:spcPts val="0"/>
              </a:spcBef>
              <a:spcAft>
                <a:spcPts val="0"/>
              </a:spcAft>
              <a:defRPr/>
            </a:pPr>
            <a:r>
              <a:rPr lang="en-US" sz="2800" b="1" dirty="0">
                <a:solidFill>
                  <a:schemeClr val="bg1"/>
                </a:solidFill>
                <a:latin typeface="Times New Roman" pitchFamily="18" charset="0"/>
                <a:ea typeface="SimSun" pitchFamily="2" charset="-122"/>
                <a:cs typeface="Tahoma" pitchFamily="34" charset="0"/>
              </a:rPr>
              <a:t>Ground Floor:</a:t>
            </a:r>
            <a:endParaRPr lang="en-US" sz="2000" b="1" dirty="0">
              <a:solidFill>
                <a:schemeClr val="bg1"/>
              </a:solidFill>
              <a:latin typeface="Times New Roman" pitchFamily="18" charset="0"/>
              <a:ea typeface="SimSun" pitchFamily="2" charset="-122"/>
              <a:cs typeface="Tahoma" pitchFamily="34"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0" y="0"/>
            <a:ext cx="10664825" cy="730250"/>
          </a:xfrm>
        </p:spPr>
        <p:txBody>
          <a:bodyPr/>
          <a:lstStyle/>
          <a:p>
            <a:r>
              <a:rPr lang="en-US" altLang="en-US" sz="3200" smtClean="0">
                <a:latin typeface="Elephant" pitchFamily="18" charset="0"/>
              </a:rPr>
              <a:t>General Information</a:t>
            </a:r>
          </a:p>
        </p:txBody>
      </p:sp>
      <p:sp>
        <p:nvSpPr>
          <p:cNvPr id="1331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331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3319" name="مستطيل 1"/>
          <p:cNvSpPr>
            <a:spLocks noChangeArrowheads="1"/>
          </p:cNvSpPr>
          <p:nvPr/>
        </p:nvSpPr>
        <p:spPr bwMode="auto">
          <a:xfrm>
            <a:off x="2133600" y="762000"/>
            <a:ext cx="6399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A- Jalqamous climate:</a:t>
            </a:r>
          </a:p>
        </p:txBody>
      </p:sp>
      <p:graphicFrame>
        <p:nvGraphicFramePr>
          <p:cNvPr id="3" name="جدول 2"/>
          <p:cNvGraphicFramePr>
            <a:graphicFrameLocks noGrp="1"/>
          </p:cNvGraphicFramePr>
          <p:nvPr>
            <p:extLst>
              <p:ext uri="{D42A27DB-BD31-4B8C-83A1-F6EECF244321}">
                <p14:modId xmlns:p14="http://schemas.microsoft.com/office/powerpoint/2010/main" val="2186841099"/>
              </p:ext>
            </p:extLst>
          </p:nvPr>
        </p:nvGraphicFramePr>
        <p:xfrm>
          <a:off x="1293812" y="1524000"/>
          <a:ext cx="9780708" cy="4804212"/>
        </p:xfrm>
        <a:graphic>
          <a:graphicData uri="http://schemas.openxmlformats.org/drawingml/2006/table">
            <a:tbl>
              <a:tblPr rtl="1">
                <a:tableStyleId>{793D81CF-94F2-401A-BA57-92F5A7B2D0C5}</a:tableStyleId>
              </a:tblPr>
              <a:tblGrid>
                <a:gridCol w="749539"/>
                <a:gridCol w="662650"/>
                <a:gridCol w="908474"/>
                <a:gridCol w="725998"/>
                <a:gridCol w="727959"/>
                <a:gridCol w="631814"/>
                <a:gridCol w="725998"/>
                <a:gridCol w="860004"/>
                <a:gridCol w="816254"/>
                <a:gridCol w="631814"/>
                <a:gridCol w="631814"/>
                <a:gridCol w="658642"/>
                <a:gridCol w="1049748"/>
              </a:tblGrid>
              <a:tr h="104745">
                <a:tc>
                  <a:txBody>
                    <a:bodyPr/>
                    <a:lstStyle/>
                    <a:p>
                      <a:pPr marL="0" marR="0" algn="l" rtl="1">
                        <a:lnSpc>
                          <a:spcPct val="115000"/>
                        </a:lnSpc>
                        <a:spcBef>
                          <a:spcPts val="0"/>
                        </a:spcBef>
                        <a:spcAft>
                          <a:spcPts val="0"/>
                        </a:spcAft>
                      </a:pPr>
                      <a:r>
                        <a:rPr lang="en-US" sz="900" dirty="0"/>
                        <a:t>Dec</a:t>
                      </a:r>
                      <a:endParaRPr lang="en-US" sz="1000" dirty="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Nov</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Oct</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Sep</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Aug</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Jul</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Jun</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May</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Apr</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dirty="0"/>
                        <a:t>Mar</a:t>
                      </a:r>
                      <a:endParaRPr lang="en-US" sz="1000" dirty="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Feb</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Jan</a:t>
                      </a:r>
                      <a:endParaRPr lang="en-US" sz="1000">
                        <a:latin typeface="Calibri"/>
                        <a:ea typeface="Times New Roman"/>
                        <a:cs typeface="Arial"/>
                      </a:endParaRPr>
                    </a:p>
                  </a:txBody>
                  <a:tcPr marL="83099" marR="83099" marT="0" marB="0"/>
                </a:tc>
                <a:tc>
                  <a:txBody>
                    <a:bodyPr/>
                    <a:lstStyle/>
                    <a:p>
                      <a:pPr marL="0" marR="0" algn="l" rtl="1">
                        <a:lnSpc>
                          <a:spcPct val="115000"/>
                        </a:lnSpc>
                        <a:spcBef>
                          <a:spcPts val="0"/>
                        </a:spcBef>
                        <a:spcAft>
                          <a:spcPts val="0"/>
                        </a:spcAft>
                      </a:pPr>
                      <a:r>
                        <a:rPr lang="en-US" sz="900"/>
                        <a:t>Month</a:t>
                      </a:r>
                      <a:endParaRPr lang="en-US" sz="1000">
                        <a:latin typeface="Calibri"/>
                        <a:ea typeface="Times New Roman"/>
                        <a:cs typeface="Arial"/>
                      </a:endParaRPr>
                    </a:p>
                  </a:txBody>
                  <a:tcPr marL="83099" marR="83099" marT="0" marB="0"/>
                </a:tc>
              </a:tr>
              <a:tr h="682278">
                <a:tc>
                  <a:txBody>
                    <a:bodyPr/>
                    <a:lstStyle/>
                    <a:p>
                      <a:pPr marL="0" marR="0" algn="ctr" rtl="1">
                        <a:lnSpc>
                          <a:spcPct val="115000"/>
                        </a:lnSpc>
                        <a:spcBef>
                          <a:spcPts val="0"/>
                        </a:spcBef>
                        <a:spcAft>
                          <a:spcPts val="0"/>
                        </a:spcAft>
                      </a:pPr>
                      <a:r>
                        <a:rPr lang="en-US" sz="1400"/>
                        <a:t>25</a:t>
                      </a:r>
                    </a:p>
                    <a:p>
                      <a:pPr marL="0" marR="0" algn="ctr" rtl="1">
                        <a:lnSpc>
                          <a:spcPct val="115000"/>
                        </a:lnSpc>
                        <a:spcBef>
                          <a:spcPts val="0"/>
                        </a:spcBef>
                        <a:spcAft>
                          <a:spcPts val="0"/>
                        </a:spcAft>
                      </a:pPr>
                      <a:r>
                        <a:rPr lang="en-US" sz="1400"/>
                        <a:t>(78)</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29.0</a:t>
                      </a:r>
                    </a:p>
                    <a:p>
                      <a:pPr marL="0" marR="0" algn="ctr" rtl="1">
                        <a:lnSpc>
                          <a:spcPct val="115000"/>
                        </a:lnSpc>
                        <a:spcBef>
                          <a:spcPts val="0"/>
                        </a:spcBef>
                        <a:spcAft>
                          <a:spcPts val="0"/>
                        </a:spcAft>
                      </a:pPr>
                      <a:r>
                        <a:rPr lang="en-US" sz="1400"/>
                        <a:t>(84)</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39</a:t>
                      </a:r>
                    </a:p>
                    <a:p>
                      <a:pPr marL="0" marR="0" algn="ctr" rtl="1">
                        <a:lnSpc>
                          <a:spcPct val="115000"/>
                        </a:lnSpc>
                        <a:spcBef>
                          <a:spcPts val="0"/>
                        </a:spcBef>
                        <a:spcAft>
                          <a:spcPts val="0"/>
                        </a:spcAft>
                      </a:pPr>
                      <a:r>
                        <a:rPr lang="en-US" sz="1400"/>
                        <a:t>(102)</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370</a:t>
                      </a:r>
                    </a:p>
                    <a:p>
                      <a:pPr marL="0" marR="0" algn="ctr" rtl="1">
                        <a:lnSpc>
                          <a:spcPct val="115000"/>
                        </a:lnSpc>
                        <a:spcBef>
                          <a:spcPts val="0"/>
                        </a:spcBef>
                        <a:spcAft>
                          <a:spcPts val="0"/>
                        </a:spcAft>
                      </a:pPr>
                      <a:r>
                        <a:rPr lang="en-US" sz="1400"/>
                        <a:t>(99)</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35.8</a:t>
                      </a:r>
                    </a:p>
                    <a:p>
                      <a:pPr marL="0" marR="0" algn="ctr" rtl="1">
                        <a:lnSpc>
                          <a:spcPct val="115000"/>
                        </a:lnSpc>
                        <a:spcBef>
                          <a:spcPts val="0"/>
                        </a:spcBef>
                        <a:spcAft>
                          <a:spcPts val="0"/>
                        </a:spcAft>
                      </a:pPr>
                      <a:r>
                        <a:rPr lang="en-US" sz="1400"/>
                        <a:t>(96)</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37.6</a:t>
                      </a:r>
                    </a:p>
                    <a:p>
                      <a:pPr marL="0" marR="0" algn="l" rtl="1">
                        <a:lnSpc>
                          <a:spcPct val="115000"/>
                        </a:lnSpc>
                        <a:spcBef>
                          <a:spcPts val="0"/>
                        </a:spcBef>
                        <a:spcAft>
                          <a:spcPts val="0"/>
                        </a:spcAft>
                      </a:pPr>
                      <a:r>
                        <a:rPr lang="en-US" sz="1400"/>
                        <a:t>(99)</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37.6</a:t>
                      </a:r>
                    </a:p>
                    <a:p>
                      <a:pPr marL="0" marR="0" algn="ctr" rtl="1">
                        <a:lnSpc>
                          <a:spcPct val="115000"/>
                        </a:lnSpc>
                        <a:spcBef>
                          <a:spcPts val="0"/>
                        </a:spcBef>
                        <a:spcAft>
                          <a:spcPts val="0"/>
                        </a:spcAft>
                      </a:pPr>
                      <a:r>
                        <a:rPr lang="en-US" sz="1400"/>
                        <a:t>(100)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40.4</a:t>
                      </a:r>
                    </a:p>
                    <a:p>
                      <a:pPr marL="0" marR="0" algn="ctr" rtl="1">
                        <a:lnSpc>
                          <a:spcPct val="115000"/>
                        </a:lnSpc>
                        <a:spcBef>
                          <a:spcPts val="0"/>
                        </a:spcBef>
                        <a:spcAft>
                          <a:spcPts val="0"/>
                        </a:spcAft>
                      </a:pPr>
                      <a:r>
                        <a:rPr lang="en-US" sz="1400"/>
                        <a:t>(105)</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38.6</a:t>
                      </a:r>
                    </a:p>
                    <a:p>
                      <a:pPr marL="0" marR="0" algn="ctr" rtl="1">
                        <a:lnSpc>
                          <a:spcPct val="115000"/>
                        </a:lnSpc>
                        <a:spcBef>
                          <a:spcPts val="0"/>
                        </a:spcBef>
                        <a:spcAft>
                          <a:spcPts val="0"/>
                        </a:spcAft>
                      </a:pPr>
                      <a:r>
                        <a:rPr lang="en-US" sz="1400"/>
                        <a:t>(101)</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26.8</a:t>
                      </a:r>
                    </a:p>
                    <a:p>
                      <a:pPr marL="0" marR="0" algn="ctr" rtl="1">
                        <a:lnSpc>
                          <a:spcPct val="115000"/>
                        </a:lnSpc>
                        <a:spcBef>
                          <a:spcPts val="0"/>
                        </a:spcBef>
                        <a:spcAft>
                          <a:spcPts val="0"/>
                        </a:spcAft>
                      </a:pPr>
                      <a:r>
                        <a:rPr lang="en-US" sz="1400"/>
                        <a:t>(80)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26</a:t>
                      </a:r>
                    </a:p>
                    <a:p>
                      <a:pPr marL="0" marR="0" algn="ctr" rtl="1">
                        <a:lnSpc>
                          <a:spcPct val="115000"/>
                        </a:lnSpc>
                        <a:spcBef>
                          <a:spcPts val="0"/>
                        </a:spcBef>
                        <a:spcAft>
                          <a:spcPts val="0"/>
                        </a:spcAft>
                      </a:pPr>
                      <a:r>
                        <a:rPr lang="en-US" sz="1400"/>
                        <a:t>(79)</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25</a:t>
                      </a:r>
                    </a:p>
                    <a:p>
                      <a:pPr marL="0" marR="0" algn="ctr" rtl="1">
                        <a:lnSpc>
                          <a:spcPct val="115000"/>
                        </a:lnSpc>
                        <a:spcBef>
                          <a:spcPts val="0"/>
                        </a:spcBef>
                        <a:spcAft>
                          <a:spcPts val="0"/>
                        </a:spcAft>
                      </a:pPr>
                      <a:r>
                        <a:rPr lang="en-US" sz="1400"/>
                        <a:t>(77)</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Max Temp °C (°F)</a:t>
                      </a:r>
                      <a:endParaRPr lang="en-US" sz="1400" b="1">
                        <a:latin typeface="Calibri"/>
                        <a:ea typeface="Times New Roman"/>
                        <a:cs typeface="Arial"/>
                      </a:endParaRPr>
                    </a:p>
                  </a:txBody>
                  <a:tcPr marL="83099" marR="83099" marT="0" marB="0"/>
                </a:tc>
              </a:tr>
              <a:tr h="682278">
                <a:tc>
                  <a:txBody>
                    <a:bodyPr/>
                    <a:lstStyle/>
                    <a:p>
                      <a:pPr marL="0" marR="0" algn="ctr" rtl="1">
                        <a:lnSpc>
                          <a:spcPct val="115000"/>
                        </a:lnSpc>
                        <a:spcBef>
                          <a:spcPts val="0"/>
                        </a:spcBef>
                        <a:spcAft>
                          <a:spcPts val="0"/>
                        </a:spcAft>
                      </a:pPr>
                      <a:r>
                        <a:rPr lang="en-US" sz="1400"/>
                        <a:t>18.8</a:t>
                      </a:r>
                    </a:p>
                    <a:p>
                      <a:pPr marL="0" marR="0" algn="ctr" rtl="1">
                        <a:lnSpc>
                          <a:spcPct val="115000"/>
                        </a:lnSpc>
                        <a:spcBef>
                          <a:spcPts val="0"/>
                        </a:spcBef>
                        <a:spcAft>
                          <a:spcPts val="0"/>
                        </a:spcAft>
                      </a:pPr>
                      <a:r>
                        <a:rPr lang="en-US" sz="1400"/>
                        <a:t>(66)</a:t>
                      </a:r>
                      <a:br>
                        <a:rPr lang="en-US" sz="1400"/>
                      </a:b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25.0</a:t>
                      </a:r>
                      <a:br>
                        <a:rPr lang="en-US" sz="1400"/>
                      </a:br>
                      <a:r>
                        <a:rPr lang="en-US" sz="1400"/>
                        <a:t>(77)</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30.6</a:t>
                      </a:r>
                      <a:br>
                        <a:rPr lang="en-US" sz="1400" dirty="0"/>
                      </a:br>
                      <a:r>
                        <a:rPr lang="en-US" sz="1400" dirty="0"/>
                        <a:t>(87)</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33.2</a:t>
                      </a:r>
                      <a:br>
                        <a:rPr lang="en-US" sz="1400"/>
                      </a:br>
                      <a:r>
                        <a:rPr lang="en-US" sz="1400"/>
                        <a:t>(92)</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34.2</a:t>
                      </a:r>
                      <a:br>
                        <a:rPr lang="en-US" sz="1400"/>
                      </a:br>
                      <a:r>
                        <a:rPr lang="en-US" sz="1400"/>
                        <a:t>(94)</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33.6</a:t>
                      </a:r>
                      <a:br>
                        <a:rPr lang="en-US" sz="1400"/>
                      </a:br>
                      <a:r>
                        <a:rPr lang="en-US" sz="1400"/>
                        <a:t>(92)</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32.9</a:t>
                      </a:r>
                      <a:br>
                        <a:rPr lang="en-US" sz="1400"/>
                      </a:br>
                      <a:r>
                        <a:rPr lang="en-US" sz="1400"/>
                        <a:t>(100)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31.0</a:t>
                      </a:r>
                      <a:br>
                        <a:rPr lang="en-US" sz="1400"/>
                      </a:br>
                      <a:r>
                        <a:rPr lang="en-US" sz="1400"/>
                        <a:t>(88)</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28.3</a:t>
                      </a:r>
                      <a:br>
                        <a:rPr lang="en-US" sz="1400"/>
                      </a:br>
                      <a:r>
                        <a:rPr lang="en-US" sz="1400"/>
                        <a:t>(83)</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21.6</a:t>
                      </a:r>
                      <a:br>
                        <a:rPr lang="en-US" sz="1400"/>
                      </a:br>
                      <a:r>
                        <a:rPr lang="en-US" sz="1400"/>
                        <a:t>(71)</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18.2</a:t>
                      </a:r>
                      <a:br>
                        <a:rPr lang="en-US" sz="1400"/>
                      </a:br>
                      <a:r>
                        <a:rPr lang="en-US" sz="1400"/>
                        <a:t>(65)</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174</a:t>
                      </a:r>
                      <a:br>
                        <a:rPr lang="en-US" sz="1400"/>
                      </a:br>
                      <a:r>
                        <a:rPr lang="en-US" sz="1400"/>
                        <a:t>(63)</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Average Max °C (°F)</a:t>
                      </a:r>
                      <a:endParaRPr lang="en-US" sz="1400" b="1">
                        <a:latin typeface="Calibri"/>
                        <a:ea typeface="Times New Roman"/>
                        <a:cs typeface="Arial"/>
                      </a:endParaRPr>
                    </a:p>
                  </a:txBody>
                  <a:tcPr marL="83099" marR="83099" marT="0" marB="0"/>
                </a:tc>
              </a:tr>
              <a:tr h="509166">
                <a:tc>
                  <a:txBody>
                    <a:bodyPr/>
                    <a:lstStyle/>
                    <a:p>
                      <a:pPr marL="0" marR="0" algn="ctr" rtl="1">
                        <a:lnSpc>
                          <a:spcPct val="115000"/>
                        </a:lnSpc>
                        <a:spcBef>
                          <a:spcPts val="0"/>
                        </a:spcBef>
                        <a:spcAft>
                          <a:spcPts val="0"/>
                        </a:spcAft>
                      </a:pPr>
                      <a:r>
                        <a:rPr lang="en-US" sz="1400"/>
                        <a:t>6.0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11.0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11.0</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17.8</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21.0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21.4</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17.0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12.8</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3.4</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5.0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MIin Temp °C (°F)</a:t>
                      </a:r>
                      <a:endParaRPr lang="en-US" sz="1400" b="1">
                        <a:latin typeface="Calibri"/>
                        <a:ea typeface="Times New Roman"/>
                        <a:cs typeface="Arial"/>
                      </a:endParaRPr>
                    </a:p>
                  </a:txBody>
                  <a:tcPr marL="83099" marR="83099" marT="0" marB="0"/>
                </a:tc>
              </a:tr>
              <a:tr h="682278">
                <a:tc>
                  <a:txBody>
                    <a:bodyPr/>
                    <a:lstStyle/>
                    <a:p>
                      <a:pPr marL="0" marR="0" algn="ctr" rtl="1">
                        <a:lnSpc>
                          <a:spcPct val="115000"/>
                        </a:lnSpc>
                        <a:spcBef>
                          <a:spcPts val="0"/>
                        </a:spcBef>
                        <a:spcAft>
                          <a:spcPts val="0"/>
                        </a:spcAft>
                      </a:pPr>
                      <a:r>
                        <a:rPr lang="en-US" sz="1400"/>
                        <a:t>8.7</a:t>
                      </a:r>
                    </a:p>
                    <a:p>
                      <a:pPr marL="0" marR="0" algn="ctr" rtl="1">
                        <a:lnSpc>
                          <a:spcPct val="115000"/>
                        </a:lnSpc>
                        <a:spcBef>
                          <a:spcPts val="0"/>
                        </a:spcBef>
                        <a:spcAft>
                          <a:spcPts val="0"/>
                        </a:spcAft>
                      </a:pPr>
                      <a:r>
                        <a:rPr lang="en-US" sz="1400"/>
                        <a:t>(48)</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11.8</a:t>
                      </a:r>
                      <a:br>
                        <a:rPr lang="en-US" sz="1400"/>
                      </a:br>
                      <a:r>
                        <a:rPr lang="en-US" sz="1400"/>
                        <a:t>(53)</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16.1</a:t>
                      </a:r>
                      <a:br>
                        <a:rPr lang="en-US" sz="1400"/>
                      </a:br>
                      <a:r>
                        <a:rPr lang="en-US" sz="1400"/>
                        <a:t>(61)</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19.8</a:t>
                      </a:r>
                      <a:br>
                        <a:rPr lang="en-US" sz="1400"/>
                      </a:br>
                      <a:r>
                        <a:rPr lang="en-US" sz="1400"/>
                        <a:t>(68)</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21.1</a:t>
                      </a:r>
                    </a:p>
                    <a:p>
                      <a:pPr marL="0" marR="0" algn="ctr" rtl="1">
                        <a:lnSpc>
                          <a:spcPct val="115000"/>
                        </a:lnSpc>
                        <a:spcBef>
                          <a:spcPts val="0"/>
                        </a:spcBef>
                        <a:spcAft>
                          <a:spcPts val="0"/>
                        </a:spcAft>
                      </a:pPr>
                      <a:r>
                        <a:rPr lang="en-US" sz="1400"/>
                        <a:t>(70)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19.6</a:t>
                      </a:r>
                      <a:br>
                        <a:rPr lang="en-US" sz="1400"/>
                      </a:br>
                      <a:r>
                        <a:rPr lang="en-US" sz="1400"/>
                        <a:t>(63)</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17.3</a:t>
                      </a:r>
                      <a:br>
                        <a:rPr lang="en-US" sz="1400"/>
                      </a:br>
                      <a:r>
                        <a:rPr lang="en-US" sz="1400"/>
                        <a:t>(63)</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14.0</a:t>
                      </a:r>
                      <a:br>
                        <a:rPr lang="en-US" sz="1400"/>
                      </a:br>
                      <a:r>
                        <a:rPr lang="en-US" sz="1400"/>
                        <a:t>(57)</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11.2</a:t>
                      </a:r>
                      <a:br>
                        <a:rPr lang="en-US" sz="1400"/>
                      </a:br>
                      <a:r>
                        <a:rPr lang="en-US" sz="1400"/>
                        <a:t>(52)</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8.6</a:t>
                      </a:r>
                      <a:br>
                        <a:rPr lang="en-US" sz="1400"/>
                      </a:br>
                      <a:r>
                        <a:rPr lang="en-US" sz="1400"/>
                        <a:t>(48)</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7.1</a:t>
                      </a:r>
                      <a:br>
                        <a:rPr lang="en-US" sz="1400"/>
                      </a:br>
                      <a:r>
                        <a:rPr lang="en-US" sz="1400"/>
                        <a:t>(45)</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6.8</a:t>
                      </a:r>
                      <a:br>
                        <a:rPr lang="en-US" sz="1400"/>
                      </a:br>
                      <a:r>
                        <a:rPr lang="en-US" sz="1400"/>
                        <a:t>(44)</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Average Min °C (°F)</a:t>
                      </a:r>
                      <a:endParaRPr lang="en-US" sz="1400" b="1">
                        <a:latin typeface="Calibri"/>
                        <a:ea typeface="Times New Roman"/>
                        <a:cs typeface="Arial"/>
                      </a:endParaRPr>
                    </a:p>
                  </a:txBody>
                  <a:tcPr marL="83099" marR="83099" marT="0" marB="0"/>
                </a:tc>
              </a:tr>
              <a:tr h="682278">
                <a:tc>
                  <a:txBody>
                    <a:bodyPr/>
                    <a:lstStyle/>
                    <a:p>
                      <a:pPr marL="0" marR="0" algn="ctr" rtl="1">
                        <a:lnSpc>
                          <a:spcPct val="115000"/>
                        </a:lnSpc>
                        <a:spcBef>
                          <a:spcPts val="0"/>
                        </a:spcBef>
                        <a:spcAft>
                          <a:spcPts val="0"/>
                        </a:spcAft>
                      </a:pPr>
                      <a:r>
                        <a:rPr lang="en-US" sz="1400"/>
                        <a:t>13.7</a:t>
                      </a:r>
                    </a:p>
                    <a:p>
                      <a:pPr marL="0" marR="0" algn="ctr" rtl="1">
                        <a:lnSpc>
                          <a:spcPct val="115000"/>
                        </a:lnSpc>
                        <a:spcBef>
                          <a:spcPts val="0"/>
                        </a:spcBef>
                        <a:spcAft>
                          <a:spcPts val="0"/>
                        </a:spcAft>
                      </a:pPr>
                      <a:r>
                        <a:rPr lang="en-US" sz="1400"/>
                        <a:t>(57)</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18.4</a:t>
                      </a:r>
                    </a:p>
                    <a:p>
                      <a:pPr marL="0" marR="0" algn="ctr" rtl="1">
                        <a:lnSpc>
                          <a:spcPct val="115000"/>
                        </a:lnSpc>
                        <a:spcBef>
                          <a:spcPts val="0"/>
                        </a:spcBef>
                        <a:spcAft>
                          <a:spcPts val="0"/>
                        </a:spcAft>
                      </a:pPr>
                      <a:r>
                        <a:rPr lang="en-US" sz="1400"/>
                        <a:t>(65)</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23.3</a:t>
                      </a:r>
                    </a:p>
                    <a:p>
                      <a:pPr marL="0" marR="0" algn="ctr" rtl="1">
                        <a:lnSpc>
                          <a:spcPct val="115000"/>
                        </a:lnSpc>
                        <a:spcBef>
                          <a:spcPts val="0"/>
                        </a:spcBef>
                        <a:spcAft>
                          <a:spcPts val="0"/>
                        </a:spcAft>
                      </a:pPr>
                      <a:r>
                        <a:rPr lang="en-US" sz="1400" dirty="0"/>
                        <a:t>(74)</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26.5</a:t>
                      </a:r>
                    </a:p>
                    <a:p>
                      <a:pPr marL="0" marR="0" algn="ctr" rtl="1">
                        <a:lnSpc>
                          <a:spcPct val="115000"/>
                        </a:lnSpc>
                        <a:spcBef>
                          <a:spcPts val="0"/>
                        </a:spcBef>
                        <a:spcAft>
                          <a:spcPts val="0"/>
                        </a:spcAft>
                      </a:pPr>
                      <a:r>
                        <a:rPr lang="en-US" sz="1400"/>
                        <a:t>(80)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27.6</a:t>
                      </a:r>
                    </a:p>
                    <a:p>
                      <a:pPr marL="0" marR="0" algn="ctr" rtl="1">
                        <a:lnSpc>
                          <a:spcPct val="115000"/>
                        </a:lnSpc>
                        <a:spcBef>
                          <a:spcPts val="0"/>
                        </a:spcBef>
                        <a:spcAft>
                          <a:spcPts val="0"/>
                        </a:spcAft>
                      </a:pPr>
                      <a:r>
                        <a:rPr lang="en-US" sz="1400" dirty="0"/>
                        <a:t> (82)</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26.6</a:t>
                      </a:r>
                    </a:p>
                    <a:p>
                      <a:pPr marL="0" marR="0" algn="ctr" rtl="1">
                        <a:lnSpc>
                          <a:spcPct val="115000"/>
                        </a:lnSpc>
                        <a:spcBef>
                          <a:spcPts val="0"/>
                        </a:spcBef>
                        <a:spcAft>
                          <a:spcPts val="0"/>
                        </a:spcAft>
                      </a:pPr>
                      <a:r>
                        <a:rPr lang="en-US" sz="1400"/>
                        <a:t>(80)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25.1</a:t>
                      </a:r>
                    </a:p>
                    <a:p>
                      <a:pPr marL="0" marR="0" algn="ctr" rtl="1">
                        <a:lnSpc>
                          <a:spcPct val="115000"/>
                        </a:lnSpc>
                        <a:spcBef>
                          <a:spcPts val="0"/>
                        </a:spcBef>
                        <a:spcAft>
                          <a:spcPts val="0"/>
                        </a:spcAft>
                      </a:pPr>
                      <a:r>
                        <a:rPr lang="en-US" sz="1400"/>
                        <a:t>(79)</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22.5</a:t>
                      </a:r>
                    </a:p>
                    <a:p>
                      <a:pPr marL="0" marR="0" algn="ctr" rtl="1">
                        <a:lnSpc>
                          <a:spcPct val="115000"/>
                        </a:lnSpc>
                        <a:spcBef>
                          <a:spcPts val="0"/>
                        </a:spcBef>
                        <a:spcAft>
                          <a:spcPts val="0"/>
                        </a:spcAft>
                      </a:pPr>
                      <a:r>
                        <a:rPr lang="en-US" sz="1400"/>
                        <a:t>(73)</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19.7</a:t>
                      </a:r>
                    </a:p>
                    <a:p>
                      <a:pPr marL="0" marR="0" algn="ctr" rtl="1">
                        <a:lnSpc>
                          <a:spcPct val="115000"/>
                        </a:lnSpc>
                        <a:spcBef>
                          <a:spcPts val="0"/>
                        </a:spcBef>
                        <a:spcAft>
                          <a:spcPts val="0"/>
                        </a:spcAft>
                      </a:pPr>
                      <a:r>
                        <a:rPr lang="en-US" sz="1400"/>
                        <a:t>(67)</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15.1</a:t>
                      </a:r>
                    </a:p>
                    <a:p>
                      <a:pPr marL="0" marR="0" algn="ctr" rtl="1">
                        <a:lnSpc>
                          <a:spcPct val="115000"/>
                        </a:lnSpc>
                        <a:spcBef>
                          <a:spcPts val="0"/>
                        </a:spcBef>
                        <a:spcAft>
                          <a:spcPts val="0"/>
                        </a:spcAft>
                      </a:pPr>
                      <a:r>
                        <a:rPr lang="en-US" sz="1400"/>
                        <a:t>(59)</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12.6</a:t>
                      </a:r>
                    </a:p>
                    <a:p>
                      <a:pPr marL="0" marR="0" algn="ctr" rtl="1">
                        <a:lnSpc>
                          <a:spcPct val="115000"/>
                        </a:lnSpc>
                        <a:spcBef>
                          <a:spcPts val="0"/>
                        </a:spcBef>
                        <a:spcAft>
                          <a:spcPts val="0"/>
                        </a:spcAft>
                      </a:pPr>
                      <a:r>
                        <a:rPr lang="en-US" sz="1400"/>
                        <a:t>(55)</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21.1</a:t>
                      </a:r>
                    </a:p>
                    <a:p>
                      <a:pPr marL="0" marR="0" algn="ctr" rtl="1">
                        <a:lnSpc>
                          <a:spcPct val="115000"/>
                        </a:lnSpc>
                        <a:spcBef>
                          <a:spcPts val="0"/>
                        </a:spcBef>
                        <a:spcAft>
                          <a:spcPts val="0"/>
                        </a:spcAft>
                      </a:pPr>
                      <a:r>
                        <a:rPr lang="en-US" sz="1400"/>
                        <a:t>(54)</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Average Daily °C (°F)</a:t>
                      </a:r>
                      <a:endParaRPr lang="en-US" sz="1400" b="1">
                        <a:latin typeface="Calibri"/>
                        <a:ea typeface="Times New Roman"/>
                        <a:cs typeface="Arial"/>
                      </a:endParaRPr>
                    </a:p>
                  </a:txBody>
                  <a:tcPr marL="83099" marR="83099" marT="0" marB="0"/>
                </a:tc>
              </a:tr>
              <a:tr h="336054">
                <a:tc>
                  <a:txBody>
                    <a:bodyPr/>
                    <a:lstStyle/>
                    <a:p>
                      <a:pPr marL="0" marR="0" algn="ctr" rtl="1">
                        <a:lnSpc>
                          <a:spcPct val="115000"/>
                        </a:lnSpc>
                        <a:spcBef>
                          <a:spcPts val="0"/>
                        </a:spcBef>
                        <a:spcAft>
                          <a:spcPts val="0"/>
                        </a:spcAft>
                      </a:pPr>
                      <a:r>
                        <a:rPr lang="en-US" sz="1400"/>
                        <a:t>93</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40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16</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25</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65</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62</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107</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Rainfall mm</a:t>
                      </a:r>
                      <a:endParaRPr lang="en-US" sz="1400" b="1">
                        <a:latin typeface="Calibri"/>
                        <a:ea typeface="Times New Roman"/>
                        <a:cs typeface="Arial"/>
                      </a:endParaRPr>
                    </a:p>
                  </a:txBody>
                  <a:tcPr marL="83099" marR="83099" marT="0" marB="0"/>
                </a:tc>
              </a:tr>
              <a:tr h="682278">
                <a:tc>
                  <a:txBody>
                    <a:bodyPr/>
                    <a:lstStyle/>
                    <a:p>
                      <a:pPr marL="0" marR="0" algn="ctr" rtl="1">
                        <a:lnSpc>
                          <a:spcPct val="115000"/>
                        </a:lnSpc>
                        <a:spcBef>
                          <a:spcPts val="0"/>
                        </a:spcBef>
                        <a:spcAft>
                          <a:spcPts val="0"/>
                        </a:spcAft>
                      </a:pPr>
                      <a:r>
                        <a:rPr lang="en-US" sz="1400"/>
                        <a:t>74</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66</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65</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64</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65</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63</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63</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67</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76</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84</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80</a:t>
                      </a:r>
                      <a:endParaRPr lang="en-US" sz="1400" b="1">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a:t>Relative Humidity %</a:t>
                      </a:r>
                      <a:endParaRPr lang="en-US" sz="1400" b="1">
                        <a:latin typeface="Calibri"/>
                        <a:ea typeface="Times New Roman"/>
                        <a:cs typeface="Arial"/>
                      </a:endParaRPr>
                    </a:p>
                  </a:txBody>
                  <a:tcPr marL="83099" marR="83099" marT="0" marB="0"/>
                </a:tc>
              </a:tr>
              <a:tr h="336054">
                <a:tc>
                  <a:txBody>
                    <a:bodyPr/>
                    <a:lstStyle/>
                    <a:p>
                      <a:pPr marL="0" marR="0" algn="ctr" rtl="1">
                        <a:lnSpc>
                          <a:spcPct val="115000"/>
                        </a:lnSpc>
                        <a:spcBef>
                          <a:spcPts val="0"/>
                        </a:spcBef>
                        <a:spcAft>
                          <a:spcPts val="0"/>
                        </a:spcAft>
                      </a:pPr>
                      <a:r>
                        <a:rPr lang="en-US" sz="1400" dirty="0"/>
                        <a:t>5.4</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6.8</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8.1</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9.1</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10</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11.1</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11.3</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9.7</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7.8</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6.8</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5.6</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5.4</a:t>
                      </a:r>
                      <a:endParaRPr lang="en-US" sz="1400" b="1" dirty="0">
                        <a:latin typeface="Calibri"/>
                        <a:ea typeface="Times New Roman"/>
                        <a:cs typeface="Arial"/>
                      </a:endParaRPr>
                    </a:p>
                  </a:txBody>
                  <a:tcPr marL="83099" marR="83099" marT="0" marB="0"/>
                </a:tc>
                <a:tc>
                  <a:txBody>
                    <a:bodyPr/>
                    <a:lstStyle/>
                    <a:p>
                      <a:pPr marL="0" marR="0" algn="ctr" rtl="1">
                        <a:lnSpc>
                          <a:spcPct val="115000"/>
                        </a:lnSpc>
                        <a:spcBef>
                          <a:spcPts val="0"/>
                        </a:spcBef>
                        <a:spcAft>
                          <a:spcPts val="0"/>
                        </a:spcAft>
                      </a:pPr>
                      <a:r>
                        <a:rPr lang="en-US" sz="1400" dirty="0"/>
                        <a:t>Sun Hour</a:t>
                      </a:r>
                      <a:endParaRPr lang="en-US" sz="1400" b="1" dirty="0">
                        <a:latin typeface="Calibri"/>
                        <a:ea typeface="Times New Roman"/>
                        <a:cs typeface="Arial"/>
                      </a:endParaRPr>
                    </a:p>
                  </a:txBody>
                  <a:tcPr marL="83099" marR="83099" marT="0" marB="0"/>
                </a:tc>
              </a:tr>
            </a:tbl>
          </a:graphicData>
        </a:graphic>
      </p:graphicFrame>
    </p:spTree>
  </p:cSld>
  <p:clrMapOvr>
    <a:masterClrMapping/>
  </p:clrMapOvr>
  <p:transition>
    <p:pull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a:latin typeface="Elephant" panose="02020904090505020303" pitchFamily="18" charset="0"/>
                <a:cs typeface="Times New Roman" panose="02020603050405020304" pitchFamily="18" charset="0"/>
              </a:rPr>
              <a:t>Mechanical Design </a:t>
            </a:r>
          </a:p>
        </p:txBody>
      </p:sp>
      <p:sp>
        <p:nvSpPr>
          <p:cNvPr id="7270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270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762000"/>
            <a:ext cx="4468813" cy="461963"/>
          </a:xfrm>
          <a:prstGeom prst="rect">
            <a:avLst/>
          </a:prstGeom>
        </p:spPr>
        <p:txBody>
          <a:bodyPr>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Sanitation system </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057400"/>
            <a:ext cx="12188825" cy="449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مستطيل 11"/>
          <p:cNvSpPr/>
          <p:nvPr/>
        </p:nvSpPr>
        <p:spPr>
          <a:xfrm>
            <a:off x="812588" y="1447800"/>
            <a:ext cx="5180251"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defTabSz="457200" fontAlgn="auto">
              <a:spcBef>
                <a:spcPts val="0"/>
              </a:spcBef>
              <a:spcAft>
                <a:spcPts val="0"/>
              </a:spcAft>
              <a:defRPr/>
            </a:pPr>
            <a:r>
              <a:rPr lang="en-US" sz="2800" b="1" dirty="0">
                <a:solidFill>
                  <a:schemeClr val="bg1"/>
                </a:solidFill>
                <a:latin typeface="Times New Roman" pitchFamily="18" charset="0"/>
                <a:ea typeface="SimSun" pitchFamily="2" charset="-122"/>
                <a:cs typeface="Tahoma" pitchFamily="34" charset="0"/>
              </a:rPr>
              <a:t>For zones 2 &amp; 3:</a:t>
            </a:r>
            <a:endParaRPr lang="en-US" sz="2000" b="1" dirty="0">
              <a:solidFill>
                <a:schemeClr val="bg1"/>
              </a:solidFill>
              <a:latin typeface="Times New Roman" pitchFamily="18" charset="0"/>
              <a:ea typeface="SimSun" pitchFamily="2" charset="-122"/>
              <a:cs typeface="Tahoma" pitchFamily="34"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a:latin typeface="Elephant" panose="02020904090505020303" pitchFamily="18" charset="0"/>
                <a:cs typeface="Times New Roman" panose="02020603050405020304" pitchFamily="18" charset="0"/>
              </a:rPr>
              <a:t>Mechanical Design </a:t>
            </a:r>
          </a:p>
        </p:txBody>
      </p:sp>
      <p:sp>
        <p:nvSpPr>
          <p:cNvPr id="7373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373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762000"/>
            <a:ext cx="4468813" cy="461963"/>
          </a:xfrm>
          <a:prstGeom prst="rect">
            <a:avLst/>
          </a:prstGeom>
        </p:spPr>
        <p:txBody>
          <a:bodyPr>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Sanitation system </a:t>
            </a:r>
          </a:p>
        </p:txBody>
      </p:sp>
      <p:pic>
        <p:nvPicPr>
          <p:cNvPr id="7373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275" y="1981200"/>
            <a:ext cx="11563350" cy="353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a:latin typeface="Elephant" panose="02020904090505020303" pitchFamily="18" charset="0"/>
                <a:cs typeface="Times New Roman" panose="02020603050405020304" pitchFamily="18" charset="0"/>
              </a:rPr>
              <a:t>Mechanical Design </a:t>
            </a:r>
          </a:p>
        </p:txBody>
      </p:sp>
      <p:sp>
        <p:nvSpPr>
          <p:cNvPr id="7475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475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1930400" y="762000"/>
            <a:ext cx="3656013" cy="461963"/>
          </a:xfrm>
          <a:prstGeom prst="rect">
            <a:avLst/>
          </a:prstGeom>
        </p:spPr>
        <p:txBody>
          <a:bodyPr>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Rain incline </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179513"/>
            <a:ext cx="12188825" cy="5335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smtClean="0">
                <a:latin typeface="Elephant" panose="02020904090505020303" pitchFamily="18" charset="0"/>
                <a:cs typeface="Times New Roman" panose="02020603050405020304" pitchFamily="18" charset="0"/>
              </a:rPr>
              <a:t>Mechanical Design </a:t>
            </a:r>
            <a:endParaRPr lang="en-US" sz="3200" dirty="0" smtClean="0"/>
          </a:p>
        </p:txBody>
      </p:sp>
      <p:sp>
        <p:nvSpPr>
          <p:cNvPr id="7577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578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Box 6"/>
          <p:cNvSpPr txBox="1">
            <a:spLocks noChangeArrowheads="1"/>
          </p:cNvSpPr>
          <p:nvPr/>
        </p:nvSpPr>
        <p:spPr bwMode="auto">
          <a:xfrm>
            <a:off x="0" y="762000"/>
            <a:ext cx="15240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9" name="TextBox 8"/>
          <p:cNvSpPr txBox="1"/>
          <p:nvPr/>
        </p:nvSpPr>
        <p:spPr>
          <a:xfrm>
            <a:off x="1727200" y="1524000"/>
            <a:ext cx="8632825" cy="923925"/>
          </a:xfrm>
          <a:prstGeom prst="rect">
            <a:avLst/>
          </a:prstGeom>
          <a:noFill/>
        </p:spPr>
        <p:txBody>
          <a:bodyPr>
            <a:spAutoFit/>
          </a:bodyPr>
          <a:lstStyle/>
          <a:p>
            <a:pPr marL="342900" indent="-342900" fontAlgn="auto">
              <a:spcBef>
                <a:spcPts val="0"/>
              </a:spcBef>
              <a:spcAft>
                <a:spcPts val="0"/>
              </a:spcAft>
              <a:defRPr/>
            </a:pPr>
            <a:endParaRPr lang="en-US" dirty="0">
              <a:latin typeface="+mn-lt"/>
              <a:cs typeface="+mn-cs"/>
            </a:endParaRPr>
          </a:p>
          <a:p>
            <a:pPr fontAlgn="auto">
              <a:spcBef>
                <a:spcPts val="0"/>
              </a:spcBef>
              <a:spcAft>
                <a:spcPts val="0"/>
              </a:spcAft>
              <a:defRPr/>
            </a:pPr>
            <a:endParaRPr lang="en-US" dirty="0">
              <a:latin typeface="+mn-lt"/>
              <a:cs typeface="+mn-cs"/>
            </a:endParaRPr>
          </a:p>
          <a:p>
            <a:pPr fontAlgn="auto">
              <a:spcBef>
                <a:spcPts val="0"/>
              </a:spcBef>
              <a:spcAft>
                <a:spcPts val="0"/>
              </a:spcAft>
              <a:defRPr/>
            </a:pPr>
            <a:r>
              <a:rPr lang="en-US" dirty="0">
                <a:latin typeface="+mn-lt"/>
                <a:cs typeface="+mn-cs"/>
              </a:rPr>
              <a:t> </a:t>
            </a:r>
          </a:p>
        </p:txBody>
      </p:sp>
      <p:sp>
        <p:nvSpPr>
          <p:cNvPr id="75784" name="TextBox 9"/>
          <p:cNvSpPr txBox="1">
            <a:spLocks noChangeArrowheads="1"/>
          </p:cNvSpPr>
          <p:nvPr/>
        </p:nvSpPr>
        <p:spPr bwMode="auto">
          <a:xfrm>
            <a:off x="1117600" y="1981200"/>
            <a:ext cx="78216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a:t>According to the American code, the design consists two things: </a:t>
            </a:r>
          </a:p>
        </p:txBody>
      </p:sp>
      <p:sp>
        <p:nvSpPr>
          <p:cNvPr id="11" name="TextBox 10"/>
          <p:cNvSpPr txBox="1"/>
          <p:nvPr/>
        </p:nvSpPr>
        <p:spPr>
          <a:xfrm>
            <a:off x="1320800" y="2590800"/>
            <a:ext cx="4468813" cy="1050925"/>
          </a:xfrm>
          <a:prstGeom prst="rect">
            <a:avLst/>
          </a:prstGeom>
          <a:noFill/>
        </p:spPr>
        <p:txBody>
          <a:bodyPr>
            <a:spAutoFit/>
          </a:bodyPr>
          <a:lstStyle/>
          <a:p>
            <a:pPr marL="342900" indent="-342900" fontAlgn="auto">
              <a:spcBef>
                <a:spcPts val="0"/>
              </a:spcBef>
              <a:spcAft>
                <a:spcPts val="0"/>
              </a:spcAft>
              <a:buFont typeface="+mj-lt"/>
              <a:buAutoNum type="arabicPeriod"/>
              <a:defRPr/>
            </a:pPr>
            <a:r>
              <a:rPr lang="en-US" dirty="0">
                <a:latin typeface="Times New Roman"/>
                <a:ea typeface="Calibri"/>
                <a:cs typeface="Arial"/>
              </a:rPr>
              <a:t>The type of the elevator</a:t>
            </a:r>
            <a:endParaRPr lang="en-US" sz="1600" dirty="0">
              <a:latin typeface="Calibri"/>
              <a:ea typeface="Calibri"/>
              <a:cs typeface="Arial"/>
            </a:endParaRPr>
          </a:p>
          <a:p>
            <a:pPr marL="342900" indent="-342900" fontAlgn="auto">
              <a:spcBef>
                <a:spcPts val="0"/>
              </a:spcBef>
              <a:spcAft>
                <a:spcPts val="1000"/>
              </a:spcAft>
              <a:buFont typeface="+mj-lt"/>
              <a:buAutoNum type="arabicPeriod"/>
              <a:defRPr/>
            </a:pPr>
            <a:r>
              <a:rPr lang="en-US" dirty="0">
                <a:latin typeface="Times New Roman"/>
                <a:ea typeface="Calibri"/>
                <a:cs typeface="Arial"/>
              </a:rPr>
              <a:t>The number of the elevator</a:t>
            </a:r>
            <a:endParaRPr lang="en-US" sz="1600" dirty="0">
              <a:latin typeface="Calibri"/>
              <a:ea typeface="Calibri"/>
              <a:cs typeface="Arial"/>
            </a:endParaRPr>
          </a:p>
          <a:p>
            <a:pPr fontAlgn="auto">
              <a:spcBef>
                <a:spcPts val="0"/>
              </a:spcBef>
              <a:spcAft>
                <a:spcPts val="0"/>
              </a:spcAft>
              <a:defRPr/>
            </a:pPr>
            <a:endParaRPr lang="en-US" dirty="0">
              <a:latin typeface="+mn-lt"/>
              <a:cs typeface="+mn-cs"/>
            </a:endParaRPr>
          </a:p>
        </p:txBody>
      </p:sp>
      <p:sp>
        <p:nvSpPr>
          <p:cNvPr id="12" name="TextBox 11"/>
          <p:cNvSpPr txBox="1"/>
          <p:nvPr/>
        </p:nvSpPr>
        <p:spPr>
          <a:xfrm>
            <a:off x="1117600" y="3505200"/>
            <a:ext cx="4570413" cy="1149350"/>
          </a:xfrm>
          <a:prstGeom prst="rect">
            <a:avLst/>
          </a:prstGeom>
          <a:noFill/>
        </p:spPr>
        <p:txBody>
          <a:bodyPr>
            <a:spAutoFit/>
          </a:bodyPr>
          <a:lstStyle/>
          <a:p>
            <a:pPr marL="342900" indent="-342900" fontAlgn="auto">
              <a:spcBef>
                <a:spcPts val="0"/>
              </a:spcBef>
              <a:spcAft>
                <a:spcPts val="1000"/>
              </a:spcAft>
              <a:buFont typeface="Symbol"/>
              <a:buChar char=""/>
              <a:defRPr/>
            </a:pPr>
            <a:r>
              <a:rPr lang="en-US" dirty="0">
                <a:latin typeface="Times New Roman"/>
                <a:ea typeface="Calibri"/>
                <a:cs typeface="Arial"/>
              </a:rPr>
              <a:t>The type of the elevators</a:t>
            </a:r>
          </a:p>
          <a:p>
            <a:pPr marL="342900" indent="-342900" fontAlgn="auto">
              <a:spcBef>
                <a:spcPts val="0"/>
              </a:spcBef>
              <a:spcAft>
                <a:spcPts val="1000"/>
              </a:spcAft>
              <a:defRPr/>
            </a:pPr>
            <a:r>
              <a:rPr lang="en-US" sz="1600" u="sng" dirty="0">
                <a:latin typeface="Times New Roman"/>
                <a:ea typeface="Calibri"/>
                <a:cs typeface="+mn-cs"/>
              </a:rPr>
              <a:t>(</a:t>
            </a:r>
            <a:r>
              <a:rPr lang="en-GB" sz="1600" u="sng" dirty="0">
                <a:latin typeface="Calibri"/>
                <a:ea typeface="Calibri"/>
                <a:cs typeface="Arial"/>
              </a:rPr>
              <a:t>2500Ib/400ft/min</a:t>
            </a:r>
            <a:r>
              <a:rPr lang="en-US" sz="1600" u="sng" dirty="0">
                <a:latin typeface="Times New Roman"/>
                <a:ea typeface="Calibri"/>
                <a:cs typeface="+mn-cs"/>
              </a:rPr>
              <a:t>) </a:t>
            </a:r>
            <a:endParaRPr lang="en-US" sz="1600" u="sng" dirty="0">
              <a:latin typeface="Calibri"/>
              <a:ea typeface="Calibri"/>
              <a:cs typeface="Arial"/>
            </a:endParaRPr>
          </a:p>
          <a:p>
            <a:pPr fontAlgn="auto">
              <a:spcBef>
                <a:spcPts val="0"/>
              </a:spcBef>
              <a:spcAft>
                <a:spcPts val="0"/>
              </a:spcAft>
              <a:defRPr/>
            </a:pPr>
            <a:endParaRPr lang="en-US" dirty="0">
              <a:latin typeface="+mn-lt"/>
              <a:cs typeface="+mn-cs"/>
            </a:endParaRPr>
          </a:p>
        </p:txBody>
      </p:sp>
      <p:sp>
        <p:nvSpPr>
          <p:cNvPr id="75787" name="TextBox 17"/>
          <p:cNvSpPr txBox="1">
            <a:spLocks noChangeArrowheads="1"/>
          </p:cNvSpPr>
          <p:nvPr/>
        </p:nvSpPr>
        <p:spPr bwMode="auto">
          <a:xfrm>
            <a:off x="1320800" y="4572000"/>
            <a:ext cx="8531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Arial" charset="0"/>
              <a:buChar char="•"/>
            </a:pPr>
            <a:r>
              <a:rPr lang="en-US" altLang="en-US">
                <a:latin typeface="Times New Roman" pitchFamily="18" charset="0"/>
              </a:rPr>
              <a:t>The number of elevators are two; the main one &amp; another one for services.</a:t>
            </a:r>
            <a:endParaRPr lang="en-US" altLang="en-US" u="sng"/>
          </a:p>
        </p:txBody>
      </p:sp>
      <p:sp>
        <p:nvSpPr>
          <p:cNvPr id="75788" name="TextBox 8"/>
          <p:cNvSpPr txBox="1">
            <a:spLocks noChangeArrowheads="1"/>
          </p:cNvSpPr>
          <p:nvPr/>
        </p:nvSpPr>
        <p:spPr bwMode="auto">
          <a:xfrm>
            <a:off x="1524000" y="819150"/>
            <a:ext cx="70088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rPr>
              <a:t>Elevator design system</a:t>
            </a:r>
          </a:p>
        </p:txBody>
      </p:sp>
    </p:spTree>
  </p:cSld>
  <p:clrMapOvr>
    <a:masterClrMapping/>
  </p:clrMapOvr>
  <p:transition>
    <p:pull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a:latin typeface="Elephant" panose="02020904090505020303" pitchFamily="18" charset="0"/>
                <a:cs typeface="Times New Roman" panose="02020603050405020304" pitchFamily="18" charset="0"/>
              </a:rPr>
              <a:t>Mechanical Design </a:t>
            </a:r>
          </a:p>
        </p:txBody>
      </p:sp>
      <p:sp>
        <p:nvSpPr>
          <p:cNvPr id="7680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680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2032000" y="801688"/>
            <a:ext cx="3351213" cy="460375"/>
          </a:xfrm>
          <a:prstGeom prst="rect">
            <a:avLst/>
          </a:prstGeom>
        </p:spPr>
        <p:txBody>
          <a:bodyPr>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Fire System:</a:t>
            </a:r>
          </a:p>
        </p:txBody>
      </p:sp>
      <p:pic>
        <p:nvPicPr>
          <p:cNvPr id="9" name="Picture 2"/>
          <p:cNvPicPr>
            <a:picLocks noChangeAspect="1" noChangeArrowheads="1"/>
          </p:cNvPicPr>
          <p:nvPr/>
        </p:nvPicPr>
        <p:blipFill>
          <a:blip r:embed="rId3" cstate="print"/>
          <a:srcRect/>
          <a:stretch>
            <a:fillRect/>
          </a:stretch>
        </p:blipFill>
        <p:spPr bwMode="auto">
          <a:xfrm>
            <a:off x="1687513" y="2133600"/>
            <a:ext cx="10313987" cy="4191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10" name="مستطيل 11"/>
          <p:cNvSpPr/>
          <p:nvPr/>
        </p:nvSpPr>
        <p:spPr>
          <a:xfrm>
            <a:off x="812589" y="1447800"/>
            <a:ext cx="2677814"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defTabSz="457200" fontAlgn="auto">
              <a:spcBef>
                <a:spcPts val="0"/>
              </a:spcBef>
              <a:spcAft>
                <a:spcPts val="0"/>
              </a:spcAft>
              <a:defRPr/>
            </a:pPr>
            <a:r>
              <a:rPr lang="en-US" sz="2800" b="1" dirty="0">
                <a:solidFill>
                  <a:schemeClr val="bg1"/>
                </a:solidFill>
                <a:latin typeface="Times New Roman" pitchFamily="18" charset="0"/>
                <a:ea typeface="SimSun" pitchFamily="2" charset="-122"/>
                <a:cs typeface="Tahoma" pitchFamily="34" charset="0"/>
              </a:rPr>
              <a:t>Fire Exits</a:t>
            </a:r>
            <a:endParaRPr lang="en-US" sz="2000" b="1" dirty="0">
              <a:solidFill>
                <a:schemeClr val="bg1"/>
              </a:solidFill>
              <a:latin typeface="Times New Roman" pitchFamily="18" charset="0"/>
              <a:ea typeface="SimSun" pitchFamily="2" charset="-122"/>
              <a:cs typeface="Tahoma" pitchFamily="34"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smtClean="0">
                <a:latin typeface="Elephant" panose="02020904090505020303" pitchFamily="18" charset="0"/>
                <a:cs typeface="Times New Roman" panose="02020603050405020304" pitchFamily="18" charset="0"/>
              </a:rPr>
              <a:t>Mechanical Design </a:t>
            </a:r>
            <a:endParaRPr lang="en-US" sz="3200" dirty="0" smtClean="0"/>
          </a:p>
        </p:txBody>
      </p:sp>
      <p:sp>
        <p:nvSpPr>
          <p:cNvPr id="7782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782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9" name="TextBox 6"/>
          <p:cNvSpPr txBox="1">
            <a:spLocks noChangeArrowheads="1"/>
          </p:cNvSpPr>
          <p:nvPr/>
        </p:nvSpPr>
        <p:spPr bwMode="auto">
          <a:xfrm>
            <a:off x="0" y="762000"/>
            <a:ext cx="15240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77831" name="Rectangle 9"/>
          <p:cNvSpPr>
            <a:spLocks noChangeArrowheads="1"/>
          </p:cNvSpPr>
          <p:nvPr/>
        </p:nvSpPr>
        <p:spPr bwMode="auto">
          <a:xfrm>
            <a:off x="914400" y="2362200"/>
            <a:ext cx="226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a:latin typeface="Times New Roman" pitchFamily="18" charset="0"/>
              </a:rPr>
              <a:t>Tow manual system: </a:t>
            </a:r>
          </a:p>
        </p:txBody>
      </p:sp>
      <p:sp>
        <p:nvSpPr>
          <p:cNvPr id="13" name="TextBox 12"/>
          <p:cNvSpPr txBox="1"/>
          <p:nvPr/>
        </p:nvSpPr>
        <p:spPr>
          <a:xfrm>
            <a:off x="609600" y="2971800"/>
            <a:ext cx="4062413" cy="646113"/>
          </a:xfrm>
          <a:prstGeom prst="rect">
            <a:avLst/>
          </a:prstGeom>
          <a:noFill/>
        </p:spPr>
        <p:txBody>
          <a:bodyPr>
            <a:spAutoFit/>
          </a:bodyPr>
          <a:lstStyle/>
          <a:p>
            <a:pPr marL="342900" indent="-342900" fontAlgn="auto">
              <a:spcBef>
                <a:spcPts val="0"/>
              </a:spcBef>
              <a:spcAft>
                <a:spcPts val="0"/>
              </a:spcAft>
              <a:buFont typeface="+mj-lt"/>
              <a:buAutoNum type="arabicPeriod"/>
              <a:defRPr/>
            </a:pPr>
            <a:r>
              <a:rPr lang="en-US" dirty="0">
                <a:latin typeface="Times New Roman"/>
                <a:ea typeface="Calibri"/>
                <a:cs typeface="Arial"/>
              </a:rPr>
              <a:t>fire extinguisher ( Class K)</a:t>
            </a:r>
          </a:p>
          <a:p>
            <a:pPr fontAlgn="auto">
              <a:spcBef>
                <a:spcPts val="0"/>
              </a:spcBef>
              <a:spcAft>
                <a:spcPts val="0"/>
              </a:spcAft>
              <a:defRPr/>
            </a:pPr>
            <a:endParaRPr lang="en-US" dirty="0">
              <a:latin typeface="+mn-lt"/>
              <a:cs typeface="+mn-cs"/>
            </a:endParaRPr>
          </a:p>
        </p:txBody>
      </p:sp>
      <p:pic>
        <p:nvPicPr>
          <p:cNvPr id="77833" name="Picture 15" descr="Portable Fire Extinguish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71225" y="1219200"/>
            <a:ext cx="1117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609600" y="3657600"/>
            <a:ext cx="4976813" cy="646113"/>
          </a:xfrm>
          <a:prstGeom prst="rect">
            <a:avLst/>
          </a:prstGeom>
          <a:noFill/>
        </p:spPr>
        <p:txBody>
          <a:bodyPr>
            <a:spAutoFit/>
          </a:bodyPr>
          <a:lstStyle/>
          <a:p>
            <a:pPr marL="342900" indent="-342900" fontAlgn="auto">
              <a:spcBef>
                <a:spcPts val="0"/>
              </a:spcBef>
              <a:spcAft>
                <a:spcPts val="0"/>
              </a:spcAft>
              <a:buFont typeface="+mj-lt"/>
              <a:buAutoNum type="arabicPeriod" startAt="2"/>
              <a:defRPr/>
            </a:pPr>
            <a:r>
              <a:rPr lang="en-US" dirty="0">
                <a:latin typeface="Times New Roman"/>
                <a:ea typeface="Calibri"/>
                <a:cs typeface="Arial"/>
              </a:rPr>
              <a:t>fire hose system(hose wheel)</a:t>
            </a:r>
          </a:p>
          <a:p>
            <a:pPr fontAlgn="auto">
              <a:spcBef>
                <a:spcPts val="0"/>
              </a:spcBef>
              <a:spcAft>
                <a:spcPts val="0"/>
              </a:spcAft>
              <a:defRPr/>
            </a:pPr>
            <a:endParaRPr lang="en-US" dirty="0">
              <a:latin typeface="+mn-lt"/>
              <a:cs typeface="+mn-cs"/>
            </a:endParaRPr>
          </a:p>
        </p:txBody>
      </p:sp>
      <p:sp>
        <p:nvSpPr>
          <p:cNvPr id="18" name="TextBox 8"/>
          <p:cNvSpPr txBox="1">
            <a:spLocks noChangeArrowheads="1"/>
          </p:cNvSpPr>
          <p:nvPr/>
        </p:nvSpPr>
        <p:spPr bwMode="auto">
          <a:xfrm>
            <a:off x="1524000" y="819150"/>
            <a:ext cx="7008813" cy="461963"/>
          </a:xfrm>
          <a:prstGeom prst="rect">
            <a:avLst/>
          </a:prstGeom>
          <a:noFill/>
          <a:ln w="9525">
            <a:noFill/>
            <a:miter lim="800000"/>
            <a:headEnd/>
            <a:tailEnd/>
          </a:ln>
        </p:spPr>
        <p:txBody>
          <a:bodyPr>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Fire System:</a:t>
            </a:r>
          </a:p>
        </p:txBody>
      </p:sp>
      <p:sp>
        <p:nvSpPr>
          <p:cNvPr id="19" name="مستطيل 11"/>
          <p:cNvSpPr/>
          <p:nvPr/>
        </p:nvSpPr>
        <p:spPr>
          <a:xfrm>
            <a:off x="812588" y="1447800"/>
            <a:ext cx="4266089"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defTabSz="457200" fontAlgn="auto">
              <a:spcBef>
                <a:spcPts val="0"/>
              </a:spcBef>
              <a:spcAft>
                <a:spcPts val="0"/>
              </a:spcAft>
              <a:defRPr/>
            </a:pPr>
            <a:r>
              <a:rPr lang="en-US" sz="2800" b="1" dirty="0">
                <a:solidFill>
                  <a:schemeClr val="bg1"/>
                </a:solidFill>
                <a:latin typeface="Times New Roman" pitchFamily="18" charset="0"/>
                <a:ea typeface="SimSun" pitchFamily="2" charset="-122"/>
                <a:cs typeface="Tahoma" pitchFamily="34" charset="0"/>
              </a:rPr>
              <a:t>Protection Systems:</a:t>
            </a:r>
            <a:endParaRPr lang="en-US" sz="2000" b="1" dirty="0">
              <a:solidFill>
                <a:schemeClr val="bg1"/>
              </a:solidFill>
              <a:latin typeface="Times New Roman" pitchFamily="18" charset="0"/>
              <a:ea typeface="SimSun" pitchFamily="2" charset="-122"/>
              <a:cs typeface="Tahoma" pitchFamily="34" charset="0"/>
            </a:endParaRPr>
          </a:p>
        </p:txBody>
      </p:sp>
      <p:pic>
        <p:nvPicPr>
          <p:cNvPr id="20" name="صورة 648" descr="Fire-Hose-Cabinet7.jpg"/>
          <p:cNvPicPr/>
          <p:nvPr/>
        </p:nvPicPr>
        <p:blipFill>
          <a:blip r:embed="rId4" cstate="print"/>
          <a:stretch>
            <a:fillRect/>
          </a:stretch>
        </p:blipFill>
        <p:spPr>
          <a:xfrm>
            <a:off x="6094413" y="2590800"/>
            <a:ext cx="5383212"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rtlCol="0"/>
          <a:lstStyle/>
          <a:p>
            <a:pPr fontAlgn="auto">
              <a:spcAft>
                <a:spcPts val="0"/>
              </a:spcAft>
              <a:defRPr/>
            </a:pPr>
            <a:r>
              <a:rPr lang="en-US" sz="3200" kern="0" dirty="0">
                <a:latin typeface="Elephant" panose="02020904090505020303" pitchFamily="18" charset="0"/>
                <a:cs typeface="Times New Roman" panose="02020603050405020304" pitchFamily="18" charset="0"/>
              </a:rPr>
              <a:t>Mechanical Design </a:t>
            </a:r>
          </a:p>
        </p:txBody>
      </p:sp>
      <p:sp>
        <p:nvSpPr>
          <p:cNvPr id="7885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885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2" name="مستطيل 1"/>
          <p:cNvSpPr/>
          <p:nvPr/>
        </p:nvSpPr>
        <p:spPr>
          <a:xfrm>
            <a:off x="2033588" y="762000"/>
            <a:ext cx="5788025" cy="461963"/>
          </a:xfrm>
          <a:prstGeom prst="rect">
            <a:avLst/>
          </a:prstGeom>
        </p:spPr>
        <p:txBody>
          <a:bodyPr>
            <a:spAutoFit/>
          </a:bodyPr>
          <a:lstStyle/>
          <a:p>
            <a:pPr fontAlgn="auto">
              <a:spcBef>
                <a:spcPts val="0"/>
              </a:spcBef>
              <a:spcAft>
                <a:spcPts val="0"/>
              </a:spcAft>
              <a:defRPr/>
            </a:pPr>
            <a:r>
              <a:rPr lang="en-US" sz="2400" kern="0" dirty="0">
                <a:solidFill>
                  <a:schemeClr val="bg1"/>
                </a:solidFill>
                <a:latin typeface="Elephant" panose="02020904090505020303" pitchFamily="18" charset="0"/>
                <a:cs typeface="Times New Roman" panose="02020603050405020304" pitchFamily="18" charset="0"/>
              </a:rPr>
              <a:t>HVAC  System:</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22400" y="2192770"/>
            <a:ext cx="9993313"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مستطيل 11"/>
          <p:cNvSpPr/>
          <p:nvPr/>
        </p:nvSpPr>
        <p:spPr>
          <a:xfrm>
            <a:off x="812588" y="1447800"/>
            <a:ext cx="5180251" cy="52322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a:spAutoFit/>
          </a:bodyPr>
          <a:lstStyle/>
          <a:p>
            <a:pPr defTabSz="457200" fontAlgn="auto">
              <a:spcBef>
                <a:spcPts val="0"/>
              </a:spcBef>
              <a:spcAft>
                <a:spcPts val="0"/>
              </a:spcAft>
              <a:defRPr/>
            </a:pPr>
            <a:r>
              <a:rPr lang="en-US" sz="2800" b="1" dirty="0">
                <a:solidFill>
                  <a:schemeClr val="bg1"/>
                </a:solidFill>
                <a:latin typeface="Times New Roman" pitchFamily="18" charset="0"/>
                <a:ea typeface="SimSun" pitchFamily="2" charset="-122"/>
                <a:cs typeface="Tahoma" pitchFamily="34" charset="0"/>
              </a:rPr>
              <a:t>Distribution of diffuser:</a:t>
            </a:r>
            <a:endParaRPr lang="en-US" sz="2000" b="1" dirty="0">
              <a:solidFill>
                <a:schemeClr val="bg1"/>
              </a:solidFill>
              <a:latin typeface="Times New Roman" pitchFamily="18" charset="0"/>
              <a:ea typeface="SimSun" pitchFamily="2" charset="-122"/>
              <a:cs typeface="Tahoma" pitchFamily="34"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0" y="0"/>
            <a:ext cx="10664825" cy="730250"/>
          </a:xfrm>
        </p:spPr>
        <p:txBody>
          <a:bodyPr rtlCol="0">
            <a:normAutofit fontScale="90000"/>
          </a:bodyPr>
          <a:lstStyle/>
          <a:p>
            <a:pPr fontAlgn="auto">
              <a:spcAft>
                <a:spcPts val="0"/>
              </a:spcAft>
              <a:defRPr/>
            </a:pPr>
            <a:r>
              <a:rPr lang="en-US" sz="3200" dirty="0">
                <a:latin typeface="Elephant" panose="02020904090505020303" pitchFamily="18" charset="0"/>
                <a:cs typeface="Times New Roman" panose="02020603050405020304" pitchFamily="18" charset="0"/>
              </a:rPr>
              <a:t> </a:t>
            </a:r>
            <a:r>
              <a:rPr lang="en-US" sz="3200" dirty="0" smtClean="0">
                <a:latin typeface="Elephant" panose="02020904090505020303" pitchFamily="18" charset="0"/>
                <a:cs typeface="Times New Roman" panose="02020603050405020304" pitchFamily="18" charset="0"/>
              </a:rPr>
              <a:t/>
            </a:r>
            <a:br>
              <a:rPr lang="en-US" sz="3200" dirty="0" smtClean="0">
                <a:latin typeface="Elephant" panose="02020904090505020303" pitchFamily="18" charset="0"/>
                <a:cs typeface="Times New Roman" panose="02020603050405020304" pitchFamily="18" charset="0"/>
              </a:rPr>
            </a:br>
            <a:r>
              <a:rPr lang="en-US" sz="3200" dirty="0" smtClean="0">
                <a:latin typeface="Elephant" panose="02020904090505020303" pitchFamily="18" charset="0"/>
                <a:cs typeface="Times New Roman" panose="02020603050405020304" pitchFamily="18" charset="0"/>
              </a:rPr>
              <a:t>Electric </a:t>
            </a:r>
            <a:r>
              <a:rPr lang="en-US" sz="3200" dirty="0">
                <a:latin typeface="Elephant" panose="02020904090505020303" pitchFamily="18" charset="0"/>
                <a:cs typeface="Times New Roman" panose="02020603050405020304" pitchFamily="18" charset="0"/>
              </a:rPr>
              <a:t>Design:</a:t>
            </a:r>
            <a:br>
              <a:rPr lang="en-US" sz="3200" dirty="0">
                <a:latin typeface="Elephant" panose="02020904090505020303" pitchFamily="18" charset="0"/>
                <a:cs typeface="Times New Roman" panose="02020603050405020304" pitchFamily="18" charset="0"/>
              </a:rPr>
            </a:br>
            <a:endParaRPr lang="en-US" sz="3200" kern="0" dirty="0">
              <a:latin typeface="Elephant" panose="02020904090505020303" pitchFamily="18" charset="0"/>
              <a:cs typeface="Times New Roman" panose="02020603050405020304" pitchFamily="18" charset="0"/>
            </a:endParaRPr>
          </a:p>
        </p:txBody>
      </p:sp>
      <p:sp>
        <p:nvSpPr>
          <p:cNvPr id="7987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7987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79879" name="مستطيل 1"/>
          <p:cNvSpPr>
            <a:spLocks noChangeArrowheads="1"/>
          </p:cNvSpPr>
          <p:nvPr/>
        </p:nvSpPr>
        <p:spPr bwMode="auto">
          <a:xfrm>
            <a:off x="2133600" y="762000"/>
            <a:ext cx="46720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cs typeface="Times New Roman" pitchFamily="18" charset="0"/>
              </a:rPr>
              <a:t>Outline</a:t>
            </a:r>
          </a:p>
        </p:txBody>
      </p:sp>
      <p:sp>
        <p:nvSpPr>
          <p:cNvPr id="3" name="مستطيل 2"/>
          <p:cNvSpPr/>
          <p:nvPr/>
        </p:nvSpPr>
        <p:spPr>
          <a:xfrm>
            <a:off x="1727200" y="1828800"/>
            <a:ext cx="6094413" cy="3000375"/>
          </a:xfrm>
          <a:prstGeom prst="rect">
            <a:avLst/>
          </a:prstGeom>
        </p:spPr>
        <p:txBody>
          <a:bodyPr>
            <a:spAutoFit/>
          </a:bodyPr>
          <a:lstStyle/>
          <a:p>
            <a:pPr marL="457200" indent="-457200" fontAlgn="auto">
              <a:lnSpc>
                <a:spcPct val="150000"/>
              </a:lnSpc>
              <a:spcBef>
                <a:spcPts val="0"/>
              </a:spcBef>
              <a:spcAft>
                <a:spcPts val="0"/>
              </a:spcAft>
              <a:buFont typeface="Arial" panose="020B0604020202020204" pitchFamily="34" charset="0"/>
              <a:buChar char="•"/>
              <a:defRPr/>
            </a:pPr>
            <a:r>
              <a:rPr lang="en-US" b="1" dirty="0">
                <a:latin typeface="Times New Roman" panose="02020603050405020304" pitchFamily="18" charset="0"/>
                <a:cs typeface="Times New Roman" panose="02020603050405020304" pitchFamily="18" charset="0"/>
              </a:rPr>
              <a:t>Power distribution.</a:t>
            </a:r>
          </a:p>
          <a:p>
            <a:pPr marL="457200" indent="-457200" fontAlgn="auto">
              <a:lnSpc>
                <a:spcPct val="150000"/>
              </a:lnSpc>
              <a:spcBef>
                <a:spcPts val="0"/>
              </a:spcBef>
              <a:spcAft>
                <a:spcPts val="0"/>
              </a:spcAft>
              <a:buFont typeface="Arial" panose="020B0604020202020204" pitchFamily="34" charset="0"/>
              <a:buChar char="•"/>
              <a:defRPr/>
            </a:pPr>
            <a:endParaRPr lang="en-US" b="1" dirty="0">
              <a:latin typeface="Times New Roman" panose="02020603050405020304" pitchFamily="18" charset="0"/>
              <a:cs typeface="Times New Roman" panose="02020603050405020304" pitchFamily="18" charset="0"/>
            </a:endParaRPr>
          </a:p>
          <a:p>
            <a:pPr marL="457200" indent="-457200" fontAlgn="auto">
              <a:lnSpc>
                <a:spcPct val="150000"/>
              </a:lnSpc>
              <a:spcBef>
                <a:spcPts val="0"/>
              </a:spcBef>
              <a:spcAft>
                <a:spcPts val="0"/>
              </a:spcAft>
              <a:buFont typeface="Arial" panose="020B0604020202020204" pitchFamily="34" charset="0"/>
              <a:buChar char="•"/>
              <a:defRPr/>
            </a:pPr>
            <a:r>
              <a:rPr lang="en-US" b="1" dirty="0">
                <a:latin typeface="Times New Roman" panose="02020603050405020304" pitchFamily="18" charset="0"/>
                <a:cs typeface="Times New Roman" panose="02020603050405020304" pitchFamily="18" charset="0"/>
              </a:rPr>
              <a:t>Manual lighting Design.</a:t>
            </a:r>
          </a:p>
          <a:p>
            <a:pPr marL="457200" indent="-457200" fontAlgn="auto">
              <a:lnSpc>
                <a:spcPct val="150000"/>
              </a:lnSpc>
              <a:spcBef>
                <a:spcPts val="0"/>
              </a:spcBef>
              <a:spcAft>
                <a:spcPts val="0"/>
              </a:spcAft>
              <a:buFont typeface="Arial" panose="020B0604020202020204" pitchFamily="34" charset="0"/>
              <a:buChar char="•"/>
              <a:defRPr/>
            </a:pPr>
            <a:endParaRPr lang="en-US" b="1" dirty="0">
              <a:latin typeface="Times New Roman" panose="02020603050405020304" pitchFamily="18" charset="0"/>
              <a:cs typeface="Times New Roman" panose="02020603050405020304" pitchFamily="18" charset="0"/>
            </a:endParaRPr>
          </a:p>
          <a:p>
            <a:pPr marL="342900" indent="-342900" fontAlgn="auto">
              <a:lnSpc>
                <a:spcPct val="150000"/>
              </a:lnSpc>
              <a:spcBef>
                <a:spcPts val="0"/>
              </a:spcBef>
              <a:spcAft>
                <a:spcPts val="0"/>
              </a:spcAft>
              <a:buFont typeface="Arial" panose="020B0604020202020204" pitchFamily="34" charset="0"/>
              <a:buChar char="•"/>
              <a:defRPr/>
            </a:pPr>
            <a:r>
              <a:rPr lang="en-US" b="1" dirty="0">
                <a:latin typeface="Times New Roman" panose="02020603050405020304" pitchFamily="18" charset="0"/>
                <a:cs typeface="Times New Roman" panose="02020603050405020304" pitchFamily="18" charset="0"/>
              </a:rPr>
              <a:t> Lighting Design by </a:t>
            </a:r>
            <a:r>
              <a:rPr lang="en-US" b="1" dirty="0" err="1">
                <a:latin typeface="Times New Roman" panose="02020603050405020304" pitchFamily="18" charset="0"/>
                <a:cs typeface="Times New Roman" panose="02020603050405020304" pitchFamily="18" charset="0"/>
              </a:rPr>
              <a:t>DIALux</a:t>
            </a:r>
            <a:r>
              <a:rPr lang="en-US" b="1" dirty="0">
                <a:latin typeface="Times New Roman" panose="02020603050405020304" pitchFamily="18" charset="0"/>
                <a:cs typeface="Times New Roman" panose="02020603050405020304" pitchFamily="18" charset="0"/>
              </a:rPr>
              <a:t>.</a:t>
            </a:r>
            <a:endParaRPr lang="en-US" b="1" dirty="0">
              <a:solidFill>
                <a:schemeClr val="accent2"/>
              </a:solidFill>
              <a:latin typeface="Times New Roman" panose="02020603050405020304" pitchFamily="18" charset="0"/>
              <a:cs typeface="Times New Roman" panose="02020603050405020304" pitchFamily="18" charset="0"/>
            </a:endParaRPr>
          </a:p>
          <a:p>
            <a:pPr marL="342900" indent="-342900" fontAlgn="auto">
              <a:lnSpc>
                <a:spcPct val="150000"/>
              </a:lnSpc>
              <a:spcBef>
                <a:spcPts val="0"/>
              </a:spcBef>
              <a:spcAft>
                <a:spcPts val="0"/>
              </a:spcAft>
              <a:buFont typeface="Arial" panose="020B0604020202020204" pitchFamily="34" charset="0"/>
              <a:buChar char="•"/>
              <a:defRPr/>
            </a:pPr>
            <a:endParaRPr lang="en-US" b="1" dirty="0">
              <a:solidFill>
                <a:schemeClr val="accent2"/>
              </a:solidFill>
              <a:latin typeface="Times New Roman" panose="02020603050405020304" pitchFamily="18" charset="0"/>
              <a:cs typeface="Times New Roman" panose="02020603050405020304" pitchFamily="18" charset="0"/>
            </a:endParaRPr>
          </a:p>
          <a:p>
            <a:pPr marL="342900" indent="-342900" fontAlgn="auto">
              <a:lnSpc>
                <a:spcPct val="150000"/>
              </a:lnSpc>
              <a:spcBef>
                <a:spcPts val="0"/>
              </a:spcBef>
              <a:spcAft>
                <a:spcPts val="0"/>
              </a:spcAft>
              <a:buFont typeface="Arial" panose="020B0604020202020204" pitchFamily="34" charset="0"/>
              <a:buChar char="•"/>
              <a:defRPr/>
            </a:pPr>
            <a:r>
              <a:rPr lang="en-US" b="1" dirty="0">
                <a:latin typeface="Times New Roman" panose="02020603050405020304" pitchFamily="18" charset="0"/>
                <a:cs typeface="Times New Roman" panose="02020603050405020304" pitchFamily="18" charset="0"/>
              </a:rPr>
              <a:t> Distribution board .</a:t>
            </a:r>
          </a:p>
        </p:txBody>
      </p:sp>
    </p:spTree>
  </p:cSld>
  <p:clrMapOvr>
    <a:masterClrMapping/>
  </p:clrMapOvr>
  <p:transition>
    <p:pull di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 Electric Design:</a:t>
            </a:r>
          </a:p>
        </p:txBody>
      </p:sp>
      <p:sp>
        <p:nvSpPr>
          <p:cNvPr id="8089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8090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80903" name="مستطيل 1"/>
          <p:cNvSpPr>
            <a:spLocks noChangeArrowheads="1"/>
          </p:cNvSpPr>
          <p:nvPr/>
        </p:nvSpPr>
        <p:spPr bwMode="auto">
          <a:xfrm>
            <a:off x="2133600" y="762000"/>
            <a:ext cx="46720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cs typeface="Times New Roman" pitchFamily="18" charset="0"/>
              </a:rPr>
              <a:t>Power distribution:</a:t>
            </a:r>
          </a:p>
        </p:txBody>
      </p:sp>
      <p:sp>
        <p:nvSpPr>
          <p:cNvPr id="80904" name="مستطيل 3"/>
          <p:cNvSpPr>
            <a:spLocks noChangeArrowheads="1"/>
          </p:cNvSpPr>
          <p:nvPr/>
        </p:nvSpPr>
        <p:spPr bwMode="auto">
          <a:xfrm>
            <a:off x="1422400" y="1454150"/>
            <a:ext cx="8328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a:latin typeface="Times New Roman" pitchFamily="18" charset="0"/>
                <a:ea typeface="Calibri" pitchFamily="34" charset="0"/>
                <a:cs typeface="Times New Roman" pitchFamily="18" charset="0"/>
              </a:rPr>
              <a:t>In our project we use normal socket (2A,5A) and special socket(16A). </a:t>
            </a:r>
            <a:endParaRPr lang="en-US" altLang="en-US">
              <a:ea typeface="Calibri" pitchFamily="34" charset="0"/>
              <a:cs typeface="Times New Roman" pitchFamily="18" charset="0"/>
            </a:endParaRPr>
          </a:p>
        </p:txBody>
      </p:sp>
      <p:pic>
        <p:nvPicPr>
          <p:cNvPr id="10"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2286000"/>
            <a:ext cx="12188826" cy="426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 Electric Design:</a:t>
            </a:r>
          </a:p>
        </p:txBody>
      </p:sp>
      <p:sp>
        <p:nvSpPr>
          <p:cNvPr id="8192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8192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81927" name="مستطيل 1"/>
          <p:cNvSpPr>
            <a:spLocks noChangeArrowheads="1"/>
          </p:cNvSpPr>
          <p:nvPr/>
        </p:nvSpPr>
        <p:spPr bwMode="auto">
          <a:xfrm>
            <a:off x="2133600" y="762000"/>
            <a:ext cx="46720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b="1">
                <a:solidFill>
                  <a:schemeClr val="bg1"/>
                </a:solidFill>
                <a:latin typeface="Times New Roman" pitchFamily="18" charset="0"/>
                <a:cs typeface="Times New Roman" pitchFamily="18" charset="0"/>
              </a:rPr>
              <a:t>Manual lighting Design:</a:t>
            </a:r>
          </a:p>
        </p:txBody>
      </p:sp>
      <p:pic>
        <p:nvPicPr>
          <p:cNvPr id="9" name="Picture 9"/>
          <p:cNvPicPr>
            <a:picLocks noChangeAspect="1" noChangeArrowheads="1"/>
          </p:cNvPicPr>
          <p:nvPr/>
        </p:nvPicPr>
        <p:blipFill>
          <a:blip r:embed="rId3" cstate="print"/>
          <a:srcRect/>
          <a:stretch>
            <a:fillRect/>
          </a:stretch>
        </p:blipFill>
        <p:spPr bwMode="auto">
          <a:xfrm>
            <a:off x="6196013" y="1371600"/>
            <a:ext cx="5789612" cy="2933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1929" name="مستطيل 3"/>
          <p:cNvSpPr>
            <a:spLocks noChangeArrowheads="1"/>
          </p:cNvSpPr>
          <p:nvPr/>
        </p:nvSpPr>
        <p:spPr bwMode="auto">
          <a:xfrm>
            <a:off x="1117600" y="1254125"/>
            <a:ext cx="40624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 typeface="Arial" charset="0"/>
              <a:buChar char="•"/>
            </a:pPr>
            <a:r>
              <a:rPr lang="en-US" altLang="en-US" sz="2000" b="1" u="sng">
                <a:latin typeface="Times New Roman" pitchFamily="18" charset="0"/>
                <a:cs typeface="Times New Roman" pitchFamily="18" charset="0"/>
              </a:rPr>
              <a:t>For artificial lighting </a:t>
            </a:r>
          </a:p>
        </p:txBody>
      </p:sp>
      <p:sp>
        <p:nvSpPr>
          <p:cNvPr id="81930" name="مستطيل 4"/>
          <p:cNvSpPr>
            <a:spLocks noChangeArrowheads="1"/>
          </p:cNvSpPr>
          <p:nvPr/>
        </p:nvSpPr>
        <p:spPr bwMode="auto">
          <a:xfrm>
            <a:off x="776288" y="1722438"/>
            <a:ext cx="2832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a:latin typeface="Times New Roman" pitchFamily="18" charset="0"/>
                <a:cs typeface="Times New Roman" pitchFamily="18" charset="0"/>
              </a:rPr>
              <a:t>Technical values for design</a:t>
            </a:r>
          </a:p>
        </p:txBody>
      </p:sp>
      <p:graphicFrame>
        <p:nvGraphicFramePr>
          <p:cNvPr id="13" name="Table 12"/>
          <p:cNvGraphicFramePr>
            <a:graphicFrameLocks noGrp="1"/>
          </p:cNvGraphicFramePr>
          <p:nvPr/>
        </p:nvGraphicFramePr>
        <p:xfrm>
          <a:off x="912812" y="2209800"/>
          <a:ext cx="3454400" cy="4188048"/>
        </p:xfrm>
        <a:graphic>
          <a:graphicData uri="http://schemas.openxmlformats.org/drawingml/2006/table">
            <a:tbl>
              <a:tblPr firstRow="1" bandRow="1">
                <a:tableStyleId>{7E9639D4-E3E2-4D34-9284-5A2195B3D0D7}</a:tableStyleId>
              </a:tblPr>
              <a:tblGrid>
                <a:gridCol w="1256147"/>
                <a:gridCol w="2198253"/>
              </a:tblGrid>
              <a:tr h="653242">
                <a:tc>
                  <a:txBody>
                    <a:bodyPr/>
                    <a:lstStyle/>
                    <a:p>
                      <a:r>
                        <a:rPr lang="en-US" sz="1800" dirty="0" smtClean="0"/>
                        <a:t>Function </a:t>
                      </a:r>
                      <a:endParaRPr lang="en-US" sz="1800" dirty="0"/>
                    </a:p>
                  </a:txBody>
                  <a:tcPr marL="121920" marR="121920" marT="45722" marB="45722"/>
                </a:tc>
                <a:tc>
                  <a:txBody>
                    <a:bodyPr/>
                    <a:lstStyle/>
                    <a:p>
                      <a:r>
                        <a:rPr lang="en-US" sz="1800" dirty="0" smtClean="0"/>
                        <a:t>Em (Lx)</a:t>
                      </a:r>
                      <a:endParaRPr lang="en-US" sz="1800" dirty="0"/>
                    </a:p>
                  </a:txBody>
                  <a:tcPr marL="121920" marR="121920" marT="45722" marB="45722"/>
                </a:tc>
              </a:tr>
              <a:tr h="486633">
                <a:tc>
                  <a:txBody>
                    <a:bodyPr/>
                    <a:lstStyle/>
                    <a:p>
                      <a:r>
                        <a:rPr lang="en-US" sz="1400" b="1" dirty="0" smtClean="0"/>
                        <a:t>Offices </a:t>
                      </a:r>
                      <a:endParaRPr lang="en-US" sz="1400" b="1" dirty="0"/>
                    </a:p>
                  </a:txBody>
                  <a:tcPr marL="121920" marR="121920" marT="45722" marB="45722"/>
                </a:tc>
                <a:tc>
                  <a:txBody>
                    <a:bodyPr/>
                    <a:lstStyle/>
                    <a:p>
                      <a:r>
                        <a:rPr lang="en-US" sz="1400" dirty="0" smtClean="0"/>
                        <a:t>500</a:t>
                      </a:r>
                      <a:endParaRPr lang="en-US" sz="1400" dirty="0"/>
                    </a:p>
                  </a:txBody>
                  <a:tcPr marL="121920" marR="121920" marT="45722" marB="45722"/>
                </a:tc>
              </a:tr>
              <a:tr h="152400">
                <a:tc>
                  <a:txBody>
                    <a:bodyPr/>
                    <a:lstStyle/>
                    <a:p>
                      <a:r>
                        <a:rPr lang="en-US" sz="1400" b="1" dirty="0" smtClean="0"/>
                        <a:t>Meeting room</a:t>
                      </a:r>
                      <a:endParaRPr lang="en-US" sz="1400" b="1" dirty="0"/>
                    </a:p>
                  </a:txBody>
                  <a:tcPr marL="121920" marR="121920" marT="45722" marB="45722"/>
                </a:tc>
                <a:tc>
                  <a:txBody>
                    <a:bodyPr/>
                    <a:lstStyle/>
                    <a:p>
                      <a:r>
                        <a:rPr lang="en-US" sz="1400" dirty="0" smtClean="0"/>
                        <a:t>750</a:t>
                      </a:r>
                      <a:endParaRPr lang="en-US" sz="1400" dirty="0"/>
                    </a:p>
                  </a:txBody>
                  <a:tcPr marL="121920" marR="121920" marT="45722" marB="45722"/>
                </a:tc>
              </a:tr>
              <a:tr h="483484">
                <a:tc>
                  <a:txBody>
                    <a:bodyPr/>
                    <a:lstStyle/>
                    <a:p>
                      <a:r>
                        <a:rPr lang="en-US" sz="1400" b="1" dirty="0" smtClean="0"/>
                        <a:t>Entrance hall</a:t>
                      </a:r>
                      <a:endParaRPr lang="en-US" sz="1400" b="1" dirty="0"/>
                    </a:p>
                  </a:txBody>
                  <a:tcPr marL="121920" marR="121920" marT="45722" marB="45722"/>
                </a:tc>
                <a:tc>
                  <a:txBody>
                    <a:bodyPr/>
                    <a:lstStyle/>
                    <a:p>
                      <a:r>
                        <a:rPr lang="en-US" sz="1400" dirty="0" smtClean="0"/>
                        <a:t>300</a:t>
                      </a:r>
                      <a:endParaRPr lang="en-US" sz="1400" dirty="0"/>
                    </a:p>
                  </a:txBody>
                  <a:tcPr marL="121920" marR="121920" marT="45722" marB="45722"/>
                </a:tc>
              </a:tr>
              <a:tr h="483484">
                <a:tc>
                  <a:txBody>
                    <a:bodyPr/>
                    <a:lstStyle/>
                    <a:p>
                      <a:r>
                        <a:rPr lang="en-US" sz="1400" b="1" dirty="0" smtClean="0"/>
                        <a:t>Computer room</a:t>
                      </a:r>
                      <a:endParaRPr lang="en-US" sz="1400" b="1" dirty="0"/>
                    </a:p>
                  </a:txBody>
                  <a:tcPr marL="121920" marR="121920" marT="45722" marB="45722"/>
                </a:tc>
                <a:tc>
                  <a:txBody>
                    <a:bodyPr/>
                    <a:lstStyle/>
                    <a:p>
                      <a:r>
                        <a:rPr lang="en-US" sz="1400" dirty="0" smtClean="0"/>
                        <a:t>500</a:t>
                      </a:r>
                      <a:endParaRPr lang="en-US" sz="1400" dirty="0"/>
                    </a:p>
                  </a:txBody>
                  <a:tcPr marL="121920" marR="121920" marT="45722" marB="45722"/>
                </a:tc>
              </a:tr>
              <a:tr h="492033">
                <a:tc>
                  <a:txBody>
                    <a:bodyPr/>
                    <a:lstStyle/>
                    <a:p>
                      <a:r>
                        <a:rPr lang="en-US" sz="1400" b="1" dirty="0" smtClean="0"/>
                        <a:t>Multipurpose hall</a:t>
                      </a:r>
                      <a:endParaRPr lang="en-US" sz="1400" b="1" dirty="0"/>
                    </a:p>
                  </a:txBody>
                  <a:tcPr marL="121920" marR="121920" marT="45722" marB="45722"/>
                </a:tc>
                <a:tc>
                  <a:txBody>
                    <a:bodyPr/>
                    <a:lstStyle/>
                    <a:p>
                      <a:r>
                        <a:rPr lang="en-US" sz="1400" dirty="0" smtClean="0"/>
                        <a:t>500</a:t>
                      </a:r>
                      <a:endParaRPr lang="en-US" sz="1400" dirty="0"/>
                    </a:p>
                  </a:txBody>
                  <a:tcPr marL="121920" marR="121920" marT="45722" marB="45722"/>
                </a:tc>
              </a:tr>
              <a:tr h="492033">
                <a:tc>
                  <a:txBody>
                    <a:bodyPr/>
                    <a:lstStyle/>
                    <a:p>
                      <a:r>
                        <a:rPr lang="en-US" sz="1400" b="1" dirty="0" smtClean="0"/>
                        <a:t>Corridors </a:t>
                      </a:r>
                      <a:endParaRPr lang="en-US" sz="1400" b="1" dirty="0"/>
                    </a:p>
                  </a:txBody>
                  <a:tcPr marL="121920" marR="121920" marT="45722" marB="45722"/>
                </a:tc>
                <a:tc>
                  <a:txBody>
                    <a:bodyPr/>
                    <a:lstStyle/>
                    <a:p>
                      <a:r>
                        <a:rPr lang="en-US" sz="1400" dirty="0" smtClean="0"/>
                        <a:t>150</a:t>
                      </a:r>
                    </a:p>
                    <a:p>
                      <a:endParaRPr lang="en-US" sz="1400" dirty="0" smtClean="0"/>
                    </a:p>
                  </a:txBody>
                  <a:tcPr marL="121920" marR="121920" marT="45722" marB="45722"/>
                </a:tc>
              </a:tr>
              <a:tr h="492033">
                <a:tc>
                  <a:txBody>
                    <a:bodyPr/>
                    <a:lstStyle/>
                    <a:p>
                      <a:r>
                        <a:rPr lang="en-US" sz="1400" b="1" dirty="0" smtClean="0"/>
                        <a:t>Stairs</a:t>
                      </a:r>
                      <a:r>
                        <a:rPr lang="en-US" sz="1400" b="1" baseline="0" dirty="0" smtClean="0"/>
                        <a:t> </a:t>
                      </a:r>
                      <a:endParaRPr lang="en-US" sz="1400" b="1" dirty="0"/>
                    </a:p>
                  </a:txBody>
                  <a:tcPr marL="121920" marR="121920" marT="45722" marB="45722"/>
                </a:tc>
                <a:tc>
                  <a:txBody>
                    <a:bodyPr/>
                    <a:lstStyle/>
                    <a:p>
                      <a:r>
                        <a:rPr lang="en-US" sz="1400" kern="1200" dirty="0" smtClean="0"/>
                        <a:t>100</a:t>
                      </a:r>
                      <a:endParaRPr lang="en-US" sz="1400" dirty="0"/>
                    </a:p>
                  </a:txBody>
                  <a:tcPr marL="121920" marR="121920" marT="45722" marB="45722"/>
                </a:tc>
              </a:tr>
            </a:tbl>
          </a:graphicData>
        </a:graphic>
      </p:graphicFrame>
      <p:graphicFrame>
        <p:nvGraphicFramePr>
          <p:cNvPr id="14" name="Table 13"/>
          <p:cNvGraphicFramePr>
            <a:graphicFrameLocks noGrp="1"/>
          </p:cNvGraphicFramePr>
          <p:nvPr/>
        </p:nvGraphicFramePr>
        <p:xfrm>
          <a:off x="6856412" y="4495800"/>
          <a:ext cx="4468812" cy="1935163"/>
        </p:xfrm>
        <a:graphic>
          <a:graphicData uri="http://schemas.openxmlformats.org/drawingml/2006/table">
            <a:tbl>
              <a:tblPr firstRow="1" bandRow="1">
                <a:tableStyleId>{7E9639D4-E3E2-4D34-9284-5A2195B3D0D7}</a:tableStyleId>
              </a:tblPr>
              <a:tblGrid>
                <a:gridCol w="1625023"/>
                <a:gridCol w="2843789"/>
              </a:tblGrid>
              <a:tr h="414450">
                <a:tc>
                  <a:txBody>
                    <a:bodyPr/>
                    <a:lstStyle/>
                    <a:p>
                      <a:r>
                        <a:rPr lang="en-US" sz="1800" dirty="0" smtClean="0"/>
                        <a:t>Function </a:t>
                      </a:r>
                      <a:endParaRPr lang="en-US" sz="1800" dirty="0"/>
                    </a:p>
                  </a:txBody>
                  <a:tcPr marL="121876" marR="121876" marT="45713" marB="45713"/>
                </a:tc>
                <a:tc>
                  <a:txBody>
                    <a:bodyPr/>
                    <a:lstStyle/>
                    <a:p>
                      <a:r>
                        <a:rPr lang="en-US" sz="1800" dirty="0" smtClean="0"/>
                        <a:t>Height </a:t>
                      </a:r>
                      <a:endParaRPr lang="en-US" sz="1800" dirty="0"/>
                    </a:p>
                  </a:txBody>
                  <a:tcPr marL="121876" marR="121876" marT="45713" marB="45713"/>
                </a:tc>
              </a:tr>
              <a:tr h="414450">
                <a:tc>
                  <a:txBody>
                    <a:bodyPr/>
                    <a:lstStyle/>
                    <a:p>
                      <a:r>
                        <a:rPr lang="en-US" sz="1400" dirty="0" smtClean="0"/>
                        <a:t>Offices </a:t>
                      </a:r>
                      <a:endParaRPr lang="en-US" sz="1400" dirty="0"/>
                    </a:p>
                  </a:txBody>
                  <a:tcPr marL="121876" marR="121876" marT="45713" marB="45713"/>
                </a:tc>
                <a:tc>
                  <a:txBody>
                    <a:bodyPr/>
                    <a:lstStyle/>
                    <a:p>
                      <a:r>
                        <a:rPr lang="en-US" sz="1400" dirty="0" smtClean="0"/>
                        <a:t>Desktop-75cm</a:t>
                      </a:r>
                      <a:endParaRPr lang="en-US" sz="1400" dirty="0"/>
                    </a:p>
                  </a:txBody>
                  <a:tcPr marL="121876" marR="121876" marT="45713" marB="45713"/>
                </a:tc>
              </a:tr>
              <a:tr h="414450">
                <a:tc>
                  <a:txBody>
                    <a:bodyPr/>
                    <a:lstStyle/>
                    <a:p>
                      <a:r>
                        <a:rPr lang="en-US" sz="1400" dirty="0" smtClean="0"/>
                        <a:t>Corridors </a:t>
                      </a:r>
                      <a:endParaRPr lang="en-US" sz="1400" dirty="0"/>
                    </a:p>
                  </a:txBody>
                  <a:tcPr marL="121876" marR="121876" marT="45713" marB="45713"/>
                </a:tc>
                <a:tc>
                  <a:txBody>
                    <a:bodyPr/>
                    <a:lstStyle/>
                    <a:p>
                      <a:r>
                        <a:rPr lang="en-US" sz="1400" dirty="0" smtClean="0"/>
                        <a:t>Ground</a:t>
                      </a:r>
                      <a:r>
                        <a:rPr lang="en-US" sz="1400" baseline="0" dirty="0" smtClean="0"/>
                        <a:t> level</a:t>
                      </a:r>
                      <a:endParaRPr lang="en-US" sz="1400" dirty="0"/>
                    </a:p>
                  </a:txBody>
                  <a:tcPr marL="121876" marR="121876" marT="45713" marB="45713"/>
                </a:tc>
              </a:tr>
              <a:tr h="691813">
                <a:tc>
                  <a:txBody>
                    <a:bodyPr/>
                    <a:lstStyle/>
                    <a:p>
                      <a:r>
                        <a:rPr lang="en-US" sz="1400" dirty="0" smtClean="0"/>
                        <a:t>Stairs</a:t>
                      </a:r>
                      <a:r>
                        <a:rPr lang="en-US" sz="1400" baseline="0" dirty="0" smtClean="0"/>
                        <a:t> </a:t>
                      </a:r>
                      <a:endParaRPr lang="en-US" sz="1400" dirty="0"/>
                    </a:p>
                  </a:txBody>
                  <a:tcPr marL="121876" marR="121876" marT="45713" marB="45713"/>
                </a:tc>
                <a:tc>
                  <a:txBody>
                    <a:bodyPr/>
                    <a:lstStyle/>
                    <a:p>
                      <a:r>
                        <a:rPr lang="en-US" sz="1400" kern="1200" dirty="0" smtClean="0"/>
                        <a:t>The level of pedal stairs</a:t>
                      </a:r>
                      <a:endParaRPr lang="en-US" sz="1400" dirty="0"/>
                    </a:p>
                  </a:txBody>
                  <a:tcPr marL="121876" marR="121876" marT="45713" marB="45713"/>
                </a:tc>
              </a:tr>
            </a:tbl>
          </a:graphicData>
        </a:graphic>
      </p:graphicFrame>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524000" y="0"/>
            <a:ext cx="10664825" cy="730250"/>
          </a:xfrm>
        </p:spPr>
        <p:txBody>
          <a:bodyPr/>
          <a:lstStyle/>
          <a:p>
            <a:r>
              <a:rPr lang="en-US" altLang="en-US" sz="3200" smtClean="0">
                <a:latin typeface="Elephant" pitchFamily="18" charset="0"/>
              </a:rPr>
              <a:t>General Information</a:t>
            </a:r>
          </a:p>
        </p:txBody>
      </p:sp>
      <p:sp>
        <p:nvSpPr>
          <p:cNvPr id="1433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434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4343" name="مستطيل 1"/>
          <p:cNvSpPr>
            <a:spLocks noChangeArrowheads="1"/>
          </p:cNvSpPr>
          <p:nvPr/>
        </p:nvSpPr>
        <p:spPr bwMode="auto">
          <a:xfrm>
            <a:off x="2133600" y="762000"/>
            <a:ext cx="8531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a:solidFill>
                  <a:schemeClr val="bg1"/>
                </a:solidFill>
                <a:latin typeface="Elephant" pitchFamily="18" charset="0"/>
              </a:rPr>
              <a:t>A- Sun path &amp; Wind movement:</a:t>
            </a:r>
          </a:p>
        </p:txBody>
      </p:sp>
      <p:pic>
        <p:nvPicPr>
          <p:cNvPr id="9" name="Picture 12"/>
          <p:cNvPicPr/>
          <p:nvPr/>
        </p:nvPicPr>
        <p:blipFill>
          <a:blip r:embed="rId3" cstate="print"/>
          <a:srcRect/>
          <a:stretch>
            <a:fillRect/>
          </a:stretch>
        </p:blipFill>
        <p:spPr bwMode="auto">
          <a:xfrm>
            <a:off x="6704013" y="1600200"/>
            <a:ext cx="4672012"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p:nvPr/>
        </p:nvPicPr>
        <p:blipFill>
          <a:blip r:embed="rId4" cstate="print"/>
          <a:srcRect/>
          <a:stretch>
            <a:fillRect/>
          </a:stretch>
        </p:blipFill>
        <p:spPr bwMode="auto">
          <a:xfrm>
            <a:off x="684212" y="2590800"/>
            <a:ext cx="4724400"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 Electric Design:</a:t>
            </a:r>
          </a:p>
        </p:txBody>
      </p:sp>
      <p:sp>
        <p:nvSpPr>
          <p:cNvPr id="8294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8294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82951" name="مستطيل 1"/>
          <p:cNvSpPr>
            <a:spLocks noChangeArrowheads="1"/>
          </p:cNvSpPr>
          <p:nvPr/>
        </p:nvSpPr>
        <p:spPr bwMode="auto">
          <a:xfrm>
            <a:off x="2032000" y="685800"/>
            <a:ext cx="7110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150000"/>
              </a:lnSpc>
            </a:pPr>
            <a:r>
              <a:rPr lang="en-US" altLang="en-US" sz="2400">
                <a:solidFill>
                  <a:schemeClr val="bg1"/>
                </a:solidFill>
                <a:latin typeface="Elephant" pitchFamily="18" charset="0"/>
                <a:cs typeface="Times New Roman" pitchFamily="18" charset="0"/>
              </a:rPr>
              <a:t> Lighting Design by DIALux.</a:t>
            </a:r>
          </a:p>
        </p:txBody>
      </p:sp>
      <p:sp>
        <p:nvSpPr>
          <p:cNvPr id="82952" name="مستطيل 2"/>
          <p:cNvSpPr>
            <a:spLocks noChangeArrowheads="1"/>
          </p:cNvSpPr>
          <p:nvPr/>
        </p:nvSpPr>
        <p:spPr bwMode="auto">
          <a:xfrm>
            <a:off x="1976438" y="1489075"/>
            <a:ext cx="33258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b="1">
                <a:latin typeface="Times New Roman" pitchFamily="18" charset="0"/>
                <a:cs typeface="Times New Roman" pitchFamily="18" charset="0"/>
              </a:rPr>
              <a:t>Lighting units used in DIALux .</a:t>
            </a:r>
          </a:p>
        </p:txBody>
      </p:sp>
      <p:pic>
        <p:nvPicPr>
          <p:cNvPr id="14" name="صورة 665"/>
          <p:cNvPicPr/>
          <p:nvPr/>
        </p:nvPicPr>
        <p:blipFill>
          <a:blip r:embed="rId3" cstate="print"/>
          <a:srcRect/>
          <a:stretch>
            <a:fillRect/>
          </a:stretch>
        </p:blipFill>
        <p:spPr bwMode="auto">
          <a:xfrm>
            <a:off x="958850" y="2362200"/>
            <a:ext cx="1930400" cy="1206500"/>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pic>
        <p:nvPicPr>
          <p:cNvPr id="15" name="صورة 664"/>
          <p:cNvPicPr/>
          <p:nvPr/>
        </p:nvPicPr>
        <p:blipFill>
          <a:blip r:embed="rId4" cstate="print"/>
          <a:srcRect/>
          <a:stretch>
            <a:fillRect/>
          </a:stretch>
        </p:blipFill>
        <p:spPr bwMode="auto">
          <a:xfrm>
            <a:off x="4672013" y="2362200"/>
            <a:ext cx="2066925" cy="1206500"/>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pic>
        <p:nvPicPr>
          <p:cNvPr id="16" name="صورة 696"/>
          <p:cNvPicPr/>
          <p:nvPr/>
        </p:nvPicPr>
        <p:blipFill>
          <a:blip r:embed="rId5" cstate="print"/>
          <a:srcRect/>
          <a:stretch>
            <a:fillRect/>
          </a:stretch>
        </p:blipFill>
        <p:spPr bwMode="auto">
          <a:xfrm>
            <a:off x="8837613" y="2362200"/>
            <a:ext cx="2147887" cy="1206500"/>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pic>
        <p:nvPicPr>
          <p:cNvPr id="17" name="صورة 657"/>
          <p:cNvPicPr/>
          <p:nvPr/>
        </p:nvPicPr>
        <p:blipFill>
          <a:blip r:embed="rId6" cstate="print"/>
          <a:srcRect/>
          <a:stretch>
            <a:fillRect/>
          </a:stretch>
        </p:blipFill>
        <p:spPr bwMode="auto">
          <a:xfrm>
            <a:off x="915988" y="4730750"/>
            <a:ext cx="1941512" cy="1314450"/>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pic>
        <p:nvPicPr>
          <p:cNvPr id="18" name="صورة 663"/>
          <p:cNvPicPr/>
          <p:nvPr/>
        </p:nvPicPr>
        <p:blipFill>
          <a:blip r:embed="rId7" cstate="print"/>
          <a:srcRect/>
          <a:stretch>
            <a:fillRect/>
          </a:stretch>
        </p:blipFill>
        <p:spPr bwMode="auto">
          <a:xfrm>
            <a:off x="4727575" y="4730750"/>
            <a:ext cx="1955800" cy="1208088"/>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pic>
        <p:nvPicPr>
          <p:cNvPr id="19" name="صورة 659"/>
          <p:cNvPicPr/>
          <p:nvPr/>
        </p:nvPicPr>
        <p:blipFill>
          <a:blip r:embed="rId8" cstate="print"/>
          <a:srcRect/>
          <a:stretch>
            <a:fillRect/>
          </a:stretch>
        </p:blipFill>
        <p:spPr bwMode="auto">
          <a:xfrm>
            <a:off x="8662988" y="4730750"/>
            <a:ext cx="2322512" cy="1208088"/>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par>
                                <p:cTn id="17" presetID="3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90"/>
                                          </p:val>
                                        </p:tav>
                                        <p:tav tm="100000">
                                          <p:val>
                                            <p:fltVal val="0"/>
                                          </p:val>
                                        </p:tav>
                                      </p:tavLst>
                                    </p:anim>
                                    <p:animEffect transition="in" filter="fade">
                                      <p:cBhvr>
                                        <p:cTn id="22" dur="1000"/>
                                        <p:tgtEl>
                                          <p:spTgt spid="16"/>
                                        </p:tgtEl>
                                      </p:cBhvr>
                                    </p:animEffect>
                                  </p:childTnLst>
                                </p:cTn>
                              </p:par>
                              <p:par>
                                <p:cTn id="23" presetID="3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1000" fill="hold"/>
                                        <p:tgtEl>
                                          <p:spTgt spid="19"/>
                                        </p:tgtEl>
                                        <p:attrNameLst>
                                          <p:attrName>ppt_w</p:attrName>
                                        </p:attrNameLst>
                                      </p:cBhvr>
                                      <p:tavLst>
                                        <p:tav tm="0">
                                          <p:val>
                                            <p:fltVal val="0"/>
                                          </p:val>
                                        </p:tav>
                                        <p:tav tm="100000">
                                          <p:val>
                                            <p:strVal val="#ppt_w"/>
                                          </p:val>
                                        </p:tav>
                                      </p:tavLst>
                                    </p:anim>
                                    <p:anim calcmode="lin" valueType="num">
                                      <p:cBhvr>
                                        <p:cTn id="26" dur="1000" fill="hold"/>
                                        <p:tgtEl>
                                          <p:spTgt spid="19"/>
                                        </p:tgtEl>
                                        <p:attrNameLst>
                                          <p:attrName>ppt_h</p:attrName>
                                        </p:attrNameLst>
                                      </p:cBhvr>
                                      <p:tavLst>
                                        <p:tav tm="0">
                                          <p:val>
                                            <p:fltVal val="0"/>
                                          </p:val>
                                        </p:tav>
                                        <p:tav tm="100000">
                                          <p:val>
                                            <p:strVal val="#ppt_h"/>
                                          </p:val>
                                        </p:tav>
                                      </p:tavLst>
                                    </p:anim>
                                    <p:anim calcmode="lin" valueType="num">
                                      <p:cBhvr>
                                        <p:cTn id="27" dur="1000" fill="hold"/>
                                        <p:tgtEl>
                                          <p:spTgt spid="19"/>
                                        </p:tgtEl>
                                        <p:attrNameLst>
                                          <p:attrName>style.rotation</p:attrName>
                                        </p:attrNameLst>
                                      </p:cBhvr>
                                      <p:tavLst>
                                        <p:tav tm="0">
                                          <p:val>
                                            <p:fltVal val="90"/>
                                          </p:val>
                                        </p:tav>
                                        <p:tav tm="100000">
                                          <p:val>
                                            <p:fltVal val="0"/>
                                          </p:val>
                                        </p:tav>
                                      </p:tavLst>
                                    </p:anim>
                                    <p:animEffect transition="in" filter="fade">
                                      <p:cBhvr>
                                        <p:cTn id="28" dur="1000"/>
                                        <p:tgtEl>
                                          <p:spTgt spid="19"/>
                                        </p:tgtEl>
                                      </p:cBhvr>
                                    </p:animEffect>
                                  </p:childTnLst>
                                </p:cTn>
                              </p:par>
                              <p:par>
                                <p:cTn id="29" presetID="3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1000" fill="hold"/>
                                        <p:tgtEl>
                                          <p:spTgt spid="18"/>
                                        </p:tgtEl>
                                        <p:attrNameLst>
                                          <p:attrName>ppt_w</p:attrName>
                                        </p:attrNameLst>
                                      </p:cBhvr>
                                      <p:tavLst>
                                        <p:tav tm="0">
                                          <p:val>
                                            <p:fltVal val="0"/>
                                          </p:val>
                                        </p:tav>
                                        <p:tav tm="100000">
                                          <p:val>
                                            <p:strVal val="#ppt_w"/>
                                          </p:val>
                                        </p:tav>
                                      </p:tavLst>
                                    </p:anim>
                                    <p:anim calcmode="lin" valueType="num">
                                      <p:cBhvr>
                                        <p:cTn id="32" dur="1000" fill="hold"/>
                                        <p:tgtEl>
                                          <p:spTgt spid="18"/>
                                        </p:tgtEl>
                                        <p:attrNameLst>
                                          <p:attrName>ppt_h</p:attrName>
                                        </p:attrNameLst>
                                      </p:cBhvr>
                                      <p:tavLst>
                                        <p:tav tm="0">
                                          <p:val>
                                            <p:fltVal val="0"/>
                                          </p:val>
                                        </p:tav>
                                        <p:tav tm="100000">
                                          <p:val>
                                            <p:strVal val="#ppt_h"/>
                                          </p:val>
                                        </p:tav>
                                      </p:tavLst>
                                    </p:anim>
                                    <p:anim calcmode="lin" valueType="num">
                                      <p:cBhvr>
                                        <p:cTn id="33" dur="1000" fill="hold"/>
                                        <p:tgtEl>
                                          <p:spTgt spid="18"/>
                                        </p:tgtEl>
                                        <p:attrNameLst>
                                          <p:attrName>style.rotation</p:attrName>
                                        </p:attrNameLst>
                                      </p:cBhvr>
                                      <p:tavLst>
                                        <p:tav tm="0">
                                          <p:val>
                                            <p:fltVal val="90"/>
                                          </p:val>
                                        </p:tav>
                                        <p:tav tm="100000">
                                          <p:val>
                                            <p:fltVal val="0"/>
                                          </p:val>
                                        </p:tav>
                                      </p:tavLst>
                                    </p:anim>
                                    <p:animEffect transition="in" filter="fade">
                                      <p:cBhvr>
                                        <p:cTn id="34" dur="1000"/>
                                        <p:tgtEl>
                                          <p:spTgt spid="18"/>
                                        </p:tgtEl>
                                      </p:cBhvr>
                                    </p:animEffect>
                                  </p:childTnLst>
                                </p:cTn>
                              </p:par>
                              <p:par>
                                <p:cTn id="35" presetID="31"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 Electric Design:</a:t>
            </a:r>
          </a:p>
        </p:txBody>
      </p:sp>
      <p:sp>
        <p:nvSpPr>
          <p:cNvPr id="8397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8397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83975" name="مستطيل 1"/>
          <p:cNvSpPr>
            <a:spLocks noChangeArrowheads="1"/>
          </p:cNvSpPr>
          <p:nvPr/>
        </p:nvSpPr>
        <p:spPr bwMode="auto">
          <a:xfrm>
            <a:off x="2133600" y="762000"/>
            <a:ext cx="10563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a:solidFill>
                  <a:schemeClr val="bg1"/>
                </a:solidFill>
                <a:latin typeface="Elephant" pitchFamily="18" charset="0"/>
                <a:ea typeface="Times New Roman" pitchFamily="18" charset="0"/>
              </a:rPr>
              <a:t>light distribution in meeting room with DIALux:-</a:t>
            </a:r>
          </a:p>
        </p:txBody>
      </p:sp>
      <p:pic>
        <p:nvPicPr>
          <p:cNvPr id="9" name="Picture 8"/>
          <p:cNvPicPr>
            <a:picLocks noChangeAspect="1"/>
          </p:cNvPicPr>
          <p:nvPr/>
        </p:nvPicPr>
        <p:blipFill>
          <a:blip r:embed="rId3" cstate="print"/>
          <a:stretch>
            <a:fillRect/>
          </a:stretch>
        </p:blipFill>
        <p:spPr>
          <a:xfrm>
            <a:off x="101601" y="1223964"/>
            <a:ext cx="12087224" cy="5326062"/>
          </a:xfrm>
          <a:prstGeom prst="rect">
            <a:avLst/>
          </a:prstGeom>
        </p:spPr>
      </p:pic>
    </p:spTree>
  </p:cSld>
  <p:clrMapOvr>
    <a:masterClrMapping/>
  </p:clrMapOvr>
  <p:transition>
    <p:pull dir="d"/>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 Electric Design:</a:t>
            </a:r>
          </a:p>
        </p:txBody>
      </p:sp>
      <p:sp>
        <p:nvSpPr>
          <p:cNvPr id="8499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8499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84999" name="مستطيل 1"/>
          <p:cNvSpPr>
            <a:spLocks noChangeArrowheads="1"/>
          </p:cNvSpPr>
          <p:nvPr/>
        </p:nvSpPr>
        <p:spPr bwMode="auto">
          <a:xfrm>
            <a:off x="1828800" y="762000"/>
            <a:ext cx="92424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lnSpc>
                <a:spcPct val="115000"/>
              </a:lnSpc>
              <a:spcAft>
                <a:spcPts val="1000"/>
              </a:spcAft>
            </a:pPr>
            <a:r>
              <a:rPr lang="en-US" altLang="en-US" sz="2400">
                <a:solidFill>
                  <a:schemeClr val="bg1"/>
                </a:solidFill>
                <a:latin typeface="Elephant" pitchFamily="18" charset="0"/>
                <a:ea typeface="Times New Roman" pitchFamily="18" charset="0"/>
              </a:rPr>
              <a:t>light result for meeting room in DIALux</a:t>
            </a:r>
            <a:r>
              <a:rPr lang="en-US" altLang="en-US" sz="1600">
                <a:solidFill>
                  <a:schemeClr val="bg1"/>
                </a:solidFill>
                <a:latin typeface="Elephant" pitchFamily="18" charset="0"/>
                <a:ea typeface="Times New Roman" pitchFamily="18" charset="0"/>
              </a:rPr>
              <a:t>:-</a:t>
            </a:r>
            <a:endParaRPr lang="en-US" altLang="en-US" sz="2000">
              <a:solidFill>
                <a:schemeClr val="bg1"/>
              </a:solidFill>
              <a:latin typeface="Elephant" pitchFamily="18" charset="0"/>
              <a:ea typeface="Times New Roman" pitchFamily="18" charset="0"/>
            </a:endParaRPr>
          </a:p>
        </p:txBody>
      </p:sp>
      <p:sp>
        <p:nvSpPr>
          <p:cNvPr id="85000" name="مستطيل 2"/>
          <p:cNvSpPr>
            <a:spLocks noChangeArrowheads="1"/>
          </p:cNvSpPr>
          <p:nvPr/>
        </p:nvSpPr>
        <p:spPr bwMode="auto">
          <a:xfrm>
            <a:off x="762000" y="1454150"/>
            <a:ext cx="8937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b="1" dirty="0">
              <a:latin typeface="Times New Roman" pitchFamily="18" charset="0"/>
              <a:cs typeface="Times New Roman" pitchFamily="18" charset="0"/>
            </a:endParaRPr>
          </a:p>
        </p:txBody>
      </p:sp>
      <p:sp>
        <p:nvSpPr>
          <p:cNvPr id="10" name="Rectangle 9"/>
          <p:cNvSpPr/>
          <p:nvPr/>
        </p:nvSpPr>
        <p:spPr>
          <a:xfrm>
            <a:off x="608012" y="1447800"/>
            <a:ext cx="7010400" cy="369332"/>
          </a:xfrm>
          <a:prstGeom prst="rect">
            <a:avLst/>
          </a:prstGeom>
        </p:spPr>
        <p:txBody>
          <a:bodyPr wrap="square">
            <a:spAutoFit/>
          </a:bodyPr>
          <a:lstStyle/>
          <a:p>
            <a:r>
              <a:rPr lang="en-US" altLang="en-US" b="1" dirty="0" smtClean="0">
                <a:latin typeface="Times New Roman" pitchFamily="18" charset="0"/>
                <a:cs typeface="Times New Roman" pitchFamily="18" charset="0"/>
              </a:rPr>
              <a:t>Average </a:t>
            </a:r>
            <a:r>
              <a:rPr lang="en-US" altLang="en-US" b="1" dirty="0" err="1" smtClean="0">
                <a:latin typeface="Times New Roman" pitchFamily="18" charset="0"/>
                <a:cs typeface="Times New Roman" pitchFamily="18" charset="0"/>
              </a:rPr>
              <a:t>illuminances</a:t>
            </a:r>
            <a:r>
              <a:rPr lang="en-US" altLang="en-US" b="1" dirty="0" smtClean="0">
                <a:latin typeface="Times New Roman" pitchFamily="18" charset="0"/>
                <a:cs typeface="Times New Roman" pitchFamily="18" charset="0"/>
              </a:rPr>
              <a:t>[lx] =Direct + indirect = </a:t>
            </a:r>
            <a:r>
              <a:rPr lang="en-US" b="1" dirty="0" smtClean="0">
                <a:latin typeface="Times New Roman" panose="02020603050405020304" pitchFamily="18" charset="0"/>
                <a:cs typeface="Times New Roman" panose="02020603050405020304" pitchFamily="18" charset="0"/>
              </a:rPr>
              <a:t>524+227 </a:t>
            </a:r>
            <a:r>
              <a:rPr lang="en-US" altLang="en-US" b="1" dirty="0" smtClean="0">
                <a:latin typeface="Times New Roman" pitchFamily="18" charset="0"/>
                <a:cs typeface="Times New Roman" pitchFamily="18" charset="0"/>
              </a:rPr>
              <a:t>= 751&gt;700</a:t>
            </a:r>
            <a:endParaRPr lang="en-US" altLang="en-US" b="1" dirty="0">
              <a:latin typeface="Times New Roman" pitchFamily="18" charset="0"/>
              <a:cs typeface="Times New Roman" pitchFamily="18" charset="0"/>
            </a:endParaRPr>
          </a:p>
        </p:txBody>
      </p:sp>
      <p:pic>
        <p:nvPicPr>
          <p:cNvPr id="11" name="صورة 66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94812" y="1792568"/>
            <a:ext cx="1447800" cy="1019175"/>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pic>
        <p:nvPicPr>
          <p:cNvPr id="12" name="Picture 11"/>
          <p:cNvPicPr>
            <a:picLocks noChangeAspect="1"/>
          </p:cNvPicPr>
          <p:nvPr/>
        </p:nvPicPr>
        <p:blipFill>
          <a:blip r:embed="rId4" cstate="print"/>
          <a:stretch>
            <a:fillRect/>
          </a:stretch>
        </p:blipFill>
        <p:spPr>
          <a:xfrm>
            <a:off x="287052" y="4164439"/>
            <a:ext cx="8017160" cy="1028700"/>
          </a:xfrm>
          <a:prstGeom prst="rect">
            <a:avLst/>
          </a:prstGeom>
        </p:spPr>
      </p:pic>
      <p:pic>
        <p:nvPicPr>
          <p:cNvPr id="13" name="Picture 12"/>
          <p:cNvPicPr>
            <a:picLocks noChangeAspect="1"/>
          </p:cNvPicPr>
          <p:nvPr/>
        </p:nvPicPr>
        <p:blipFill>
          <a:blip r:embed="rId5" cstate="print"/>
          <a:stretch>
            <a:fillRect/>
          </a:stretch>
        </p:blipFill>
        <p:spPr>
          <a:xfrm>
            <a:off x="287052" y="1831976"/>
            <a:ext cx="8017160" cy="2320924"/>
          </a:xfrm>
          <a:prstGeom prst="rect">
            <a:avLst/>
          </a:prstGeom>
        </p:spPr>
      </p:pic>
      <p:pic>
        <p:nvPicPr>
          <p:cNvPr id="14" name="Picture 13"/>
          <p:cNvPicPr>
            <a:picLocks noChangeAspect="1"/>
          </p:cNvPicPr>
          <p:nvPr/>
        </p:nvPicPr>
        <p:blipFill>
          <a:blip r:embed="rId6" cstate="print"/>
          <a:stretch>
            <a:fillRect/>
          </a:stretch>
        </p:blipFill>
        <p:spPr>
          <a:xfrm>
            <a:off x="287052" y="5165843"/>
            <a:ext cx="8017160" cy="1095375"/>
          </a:xfrm>
          <a:prstGeom prst="rect">
            <a:avLst/>
          </a:prstGeom>
        </p:spPr>
      </p:pic>
      <p:sp>
        <p:nvSpPr>
          <p:cNvPr id="15" name="Rectangle 14"/>
          <p:cNvSpPr/>
          <p:nvPr/>
        </p:nvSpPr>
        <p:spPr>
          <a:xfrm>
            <a:off x="8532812" y="3103417"/>
            <a:ext cx="3307316" cy="253916"/>
          </a:xfrm>
          <a:prstGeom prst="rect">
            <a:avLst/>
          </a:prstGeom>
        </p:spPr>
        <p:txBody>
          <a:bodyPr wrap="none">
            <a:spAutoFit/>
          </a:bodyPr>
          <a:lstStyle/>
          <a:p>
            <a:r>
              <a:rPr lang="en-US" sz="1050" dirty="0"/>
              <a:t>OSRAM 4008321380937 DEDRA T5 VABS KIT 4x14W/840</a:t>
            </a:r>
          </a:p>
        </p:txBody>
      </p:sp>
    </p:spTree>
  </p:cSld>
  <p:clrMapOvr>
    <a:masterClrMapping/>
  </p:clrMapOvr>
  <p:transition>
    <p:pull dir="d"/>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 Electric Design:</a:t>
            </a:r>
          </a:p>
        </p:txBody>
      </p:sp>
      <p:sp>
        <p:nvSpPr>
          <p:cNvPr id="8601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8602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86023" name="مستطيل 1"/>
          <p:cNvSpPr>
            <a:spLocks noChangeArrowheads="1"/>
          </p:cNvSpPr>
          <p:nvPr/>
        </p:nvSpPr>
        <p:spPr bwMode="auto">
          <a:xfrm>
            <a:off x="2133600" y="762000"/>
            <a:ext cx="89376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a:solidFill>
                  <a:schemeClr val="bg1"/>
                </a:solidFill>
                <a:latin typeface="Elephant" pitchFamily="18" charset="0"/>
                <a:ea typeface="Times New Roman" pitchFamily="18" charset="0"/>
              </a:rPr>
              <a:t>light distribution in office1 with DIALux:-</a:t>
            </a:r>
          </a:p>
        </p:txBody>
      </p:sp>
      <p:pic>
        <p:nvPicPr>
          <p:cNvPr id="9"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236947"/>
            <a:ext cx="6032311" cy="4873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4" cstate="print"/>
          <a:stretch>
            <a:fillRect/>
          </a:stretch>
        </p:blipFill>
        <p:spPr>
          <a:xfrm>
            <a:off x="6170612" y="1205197"/>
            <a:ext cx="6032310" cy="4873342"/>
          </a:xfrm>
          <a:prstGeom prst="rect">
            <a:avLst/>
          </a:prstGeom>
        </p:spPr>
      </p:pic>
      <p:sp>
        <p:nvSpPr>
          <p:cNvPr id="11" name="TextBox 10"/>
          <p:cNvSpPr txBox="1"/>
          <p:nvPr/>
        </p:nvSpPr>
        <p:spPr>
          <a:xfrm>
            <a:off x="874713" y="6093204"/>
            <a:ext cx="3429000" cy="369332"/>
          </a:xfrm>
          <a:prstGeom prst="rect">
            <a:avLst/>
          </a:prstGeom>
          <a:noFill/>
        </p:spPr>
        <p:txBody>
          <a:bodyPr wrap="square" rtlCol="0">
            <a:spAutoFit/>
          </a:bodyPr>
          <a:lstStyle/>
          <a:p>
            <a:r>
              <a:rPr lang="en-US" altLang="en-US" dirty="0">
                <a:latin typeface="Times New Roman" panose="02020603050405020304" pitchFamily="18" charset="0"/>
                <a:ea typeface="Times New Roman" pitchFamily="18" charset="0"/>
                <a:cs typeface="Times New Roman" panose="02020603050405020304" pitchFamily="18" charset="0"/>
              </a:rPr>
              <a:t>light distribution in </a:t>
            </a:r>
            <a:r>
              <a:rPr lang="en-US" altLang="en-US" dirty="0" smtClean="0">
                <a:latin typeface="Times New Roman" panose="02020603050405020304" pitchFamily="18" charset="0"/>
                <a:ea typeface="Times New Roman" pitchFamily="18" charset="0"/>
                <a:cs typeface="Times New Roman" panose="02020603050405020304" pitchFamily="18" charset="0"/>
              </a:rPr>
              <a:t>office 1</a:t>
            </a:r>
            <a:endParaRPr lang="en-US" dirty="0">
              <a:latin typeface="Times New Roman" panose="02020603050405020304" pitchFamily="18" charset="0"/>
              <a:cs typeface="Times New Roman" panose="02020603050405020304" pitchFamily="18" charset="0"/>
            </a:endParaRPr>
          </a:p>
        </p:txBody>
      </p:sp>
      <p:sp>
        <p:nvSpPr>
          <p:cNvPr id="12" name="Rectangle 11"/>
          <p:cNvSpPr/>
          <p:nvPr/>
        </p:nvSpPr>
        <p:spPr>
          <a:xfrm>
            <a:off x="8380412" y="6134698"/>
            <a:ext cx="2017347" cy="369332"/>
          </a:xfrm>
          <a:prstGeom prst="rect">
            <a:avLst/>
          </a:prstGeom>
        </p:spPr>
        <p:txBody>
          <a:bodyPr wrap="none">
            <a:spAutoFit/>
          </a:bodyPr>
          <a:lstStyle/>
          <a:p>
            <a:r>
              <a:rPr lang="en-GB" altLang="en-US" dirty="0">
                <a:latin typeface="Times New Roman" panose="02020603050405020304" pitchFamily="18" charset="0"/>
                <a:cs typeface="Times New Roman" panose="02020603050405020304" pitchFamily="18" charset="0"/>
              </a:rPr>
              <a:t>Work plane display </a:t>
            </a: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transition>
    <p:pull dir="d"/>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 Electric Design:</a:t>
            </a:r>
            <a:endParaRPr lang="en-US" altLang="en-US" sz="3200" smtClean="0"/>
          </a:p>
        </p:txBody>
      </p:sp>
      <p:sp>
        <p:nvSpPr>
          <p:cNvPr id="8806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8806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88071" name="مستطيل 1"/>
          <p:cNvSpPr>
            <a:spLocks noChangeArrowheads="1"/>
          </p:cNvSpPr>
          <p:nvPr/>
        </p:nvSpPr>
        <p:spPr bwMode="auto">
          <a:xfrm>
            <a:off x="2133600" y="762000"/>
            <a:ext cx="7820025"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lnSpc>
                <a:spcPct val="115000"/>
              </a:lnSpc>
              <a:spcAft>
                <a:spcPts val="1000"/>
              </a:spcAft>
            </a:pPr>
            <a:r>
              <a:rPr lang="en-US" altLang="en-US" sz="2000">
                <a:solidFill>
                  <a:schemeClr val="bg1"/>
                </a:solidFill>
                <a:latin typeface="Elephant" pitchFamily="18" charset="0"/>
                <a:ea typeface="Times New Roman" pitchFamily="18" charset="0"/>
              </a:rPr>
              <a:t>light result for meeting room in DIALux:-</a:t>
            </a:r>
          </a:p>
        </p:txBody>
      </p:sp>
      <p:sp>
        <p:nvSpPr>
          <p:cNvPr id="88072" name="مستطيل 2"/>
          <p:cNvSpPr>
            <a:spLocks noChangeArrowheads="1"/>
          </p:cNvSpPr>
          <p:nvPr/>
        </p:nvSpPr>
        <p:spPr bwMode="auto">
          <a:xfrm>
            <a:off x="1446212" y="1371600"/>
            <a:ext cx="8678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dirty="0">
                <a:latin typeface="Times New Roman" pitchFamily="18" charset="0"/>
                <a:cs typeface="Times New Roman" pitchFamily="18" charset="0"/>
              </a:rPr>
              <a:t>Average </a:t>
            </a:r>
            <a:r>
              <a:rPr lang="en-US" altLang="en-US" b="1" dirty="0" err="1">
                <a:latin typeface="Times New Roman" pitchFamily="18" charset="0"/>
                <a:cs typeface="Times New Roman" pitchFamily="18" charset="0"/>
              </a:rPr>
              <a:t>illuminances</a:t>
            </a:r>
            <a:r>
              <a:rPr lang="en-US" altLang="en-US" b="1" dirty="0">
                <a:latin typeface="Times New Roman" pitchFamily="18" charset="0"/>
                <a:cs typeface="Times New Roman" pitchFamily="18" charset="0"/>
              </a:rPr>
              <a:t>[lx] =</a:t>
            </a:r>
            <a:r>
              <a:rPr lang="en-US" altLang="en-US" b="1" dirty="0" err="1" smtClean="0">
                <a:latin typeface="Times New Roman" pitchFamily="18" charset="0"/>
                <a:cs typeface="Times New Roman" pitchFamily="18" charset="0"/>
              </a:rPr>
              <a:t>Direct+indirect</a:t>
            </a:r>
            <a:r>
              <a:rPr lang="en-US" altLang="en-US" b="1" dirty="0" smtClean="0">
                <a:latin typeface="Times New Roman" pitchFamily="18" charset="0"/>
                <a:cs typeface="Times New Roman" pitchFamily="18" charset="0"/>
              </a:rPr>
              <a:t>=354+171=515&gt;500</a:t>
            </a:r>
            <a:endParaRPr lang="en-US" altLang="en-US" b="1" dirty="0">
              <a:latin typeface="Times New Roman" pitchFamily="18" charset="0"/>
              <a:cs typeface="Times New Roman" pitchFamily="18" charset="0"/>
            </a:endParaRPr>
          </a:p>
        </p:txBody>
      </p:sp>
      <p:pic>
        <p:nvPicPr>
          <p:cNvPr id="11" name="صورة 66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42450" y="1824129"/>
            <a:ext cx="1466850" cy="1323975"/>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sp>
        <p:nvSpPr>
          <p:cNvPr id="12" name="Rectangle 11"/>
          <p:cNvSpPr/>
          <p:nvPr/>
        </p:nvSpPr>
        <p:spPr>
          <a:xfrm>
            <a:off x="5561012" y="3434523"/>
            <a:ext cx="6092825" cy="461665"/>
          </a:xfrm>
          <a:prstGeom prst="rect">
            <a:avLst/>
          </a:prstGeom>
        </p:spPr>
        <p:txBody>
          <a:bodyPr>
            <a:spAutoFit/>
          </a:bodyPr>
          <a:lstStyle/>
          <a:p>
            <a:pPr algn="r"/>
            <a:r>
              <a:rPr lang="en-US" sz="1200" dirty="0"/>
              <a:t>OSRAM 4050737038117 Siteco louvre lum</a:t>
            </a:r>
            <a:r>
              <a:rPr lang="en-US" sz="1200" dirty="0" smtClean="0"/>
              <a:t>.</a:t>
            </a:r>
          </a:p>
          <a:p>
            <a:pPr algn="r"/>
            <a:r>
              <a:rPr lang="en-US" sz="1200" dirty="0" smtClean="0"/>
              <a:t> </a:t>
            </a:r>
            <a:r>
              <a:rPr lang="en-US" sz="1200" dirty="0"/>
              <a:t>M,3x14W,T16,ECG,dir ALU MT</a:t>
            </a:r>
          </a:p>
        </p:txBody>
      </p:sp>
      <p:pic>
        <p:nvPicPr>
          <p:cNvPr id="13" name="صورة 679"/>
          <p:cNvPicPr/>
          <p:nvPr/>
        </p:nvPicPr>
        <p:blipFill>
          <a:blip r:embed="rId4" cstate="print"/>
          <a:srcRect/>
          <a:stretch>
            <a:fillRect/>
          </a:stretch>
        </p:blipFill>
        <p:spPr bwMode="auto">
          <a:xfrm>
            <a:off x="379412" y="5410200"/>
            <a:ext cx="8177213" cy="1050268"/>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pic>
        <p:nvPicPr>
          <p:cNvPr id="14" name="صورة 685"/>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9412" y="1905000"/>
            <a:ext cx="8151811" cy="3418818"/>
          </a:xfrm>
          <a:prstGeom prst="rect">
            <a:avLst/>
          </a:prstGeom>
          <a:ln w="38100" cap="sq">
            <a:solidFill>
              <a:srgbClr val="00206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 Electric Design:</a:t>
            </a:r>
            <a:endParaRPr lang="en-US" altLang="en-US" sz="3200" smtClean="0"/>
          </a:p>
        </p:txBody>
      </p:sp>
      <p:sp>
        <p:nvSpPr>
          <p:cNvPr id="89091"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89092"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3"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89095" name="مستطيل 1"/>
          <p:cNvSpPr>
            <a:spLocks noChangeArrowheads="1"/>
          </p:cNvSpPr>
          <p:nvPr/>
        </p:nvSpPr>
        <p:spPr bwMode="auto">
          <a:xfrm>
            <a:off x="1828800" y="762000"/>
            <a:ext cx="10360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a:solidFill>
                  <a:schemeClr val="bg1"/>
                </a:solidFill>
                <a:latin typeface="Elephant" pitchFamily="18" charset="0"/>
                <a:cs typeface="Times New Roman" pitchFamily="18" charset="0"/>
              </a:rPr>
              <a:t>Lighting units and switches distribution for ground floor </a:t>
            </a:r>
          </a:p>
        </p:txBody>
      </p:sp>
      <p:pic>
        <p:nvPicPr>
          <p:cNvPr id="10"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242100"/>
            <a:ext cx="8304212" cy="53079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aphicFrame>
        <p:nvGraphicFramePr>
          <p:cNvPr id="11" name="جدول 3"/>
          <p:cNvGraphicFramePr>
            <a:graphicFrameLocks noGrp="1"/>
          </p:cNvGraphicFramePr>
          <p:nvPr>
            <p:extLst>
              <p:ext uri="{D42A27DB-BD31-4B8C-83A1-F6EECF244321}">
                <p14:modId xmlns:p14="http://schemas.microsoft.com/office/powerpoint/2010/main" val="4289586062"/>
              </p:ext>
            </p:extLst>
          </p:nvPr>
        </p:nvGraphicFramePr>
        <p:xfrm>
          <a:off x="8436827" y="2003643"/>
          <a:ext cx="3059243" cy="822960"/>
        </p:xfrm>
        <a:graphic>
          <a:graphicData uri="http://schemas.openxmlformats.org/drawingml/2006/table">
            <a:tbl>
              <a:tblPr firstRow="1" firstCol="1" bandRow="1">
                <a:tableStyleId>{FABFCF23-3B69-468F-B69F-88F6DE6A72F2}</a:tableStyleId>
              </a:tblPr>
              <a:tblGrid>
                <a:gridCol w="2027060"/>
                <a:gridCol w="1032183"/>
              </a:tblGrid>
              <a:tr h="780415">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en-US" dirty="0" smtClean="0"/>
                        <a:t>Total lighting load</a:t>
                      </a:r>
                    </a:p>
                    <a:p>
                      <a:pPr marL="0" marR="0" algn="ctr" rtl="1">
                        <a:lnSpc>
                          <a:spcPct val="150000"/>
                        </a:lnSpc>
                        <a:spcBef>
                          <a:spcPts val="0"/>
                        </a:spcBef>
                        <a:spcAft>
                          <a:spcPts val="0"/>
                        </a:spcAft>
                      </a:pPr>
                      <a:endParaRPr lang="en-US" sz="1800" dirty="0">
                        <a:effectLst/>
                        <a:latin typeface="Calibri"/>
                        <a:ea typeface="Times New Roman"/>
                        <a:cs typeface="Arial"/>
                      </a:endParaRPr>
                    </a:p>
                  </a:txBody>
                  <a:tcPr marL="91416" marR="91416" marT="0" marB="0"/>
                </a:tc>
                <a:tc>
                  <a:txBody>
                    <a:bodyPr/>
                    <a:lstStyle/>
                    <a:p>
                      <a:pPr marL="0" marR="0" algn="ctr" rtl="1">
                        <a:lnSpc>
                          <a:spcPct val="115000"/>
                        </a:lnSpc>
                        <a:spcBef>
                          <a:spcPts val="0"/>
                        </a:spcBef>
                        <a:spcAft>
                          <a:spcPts val="0"/>
                        </a:spcAft>
                      </a:pPr>
                      <a:r>
                        <a:rPr lang="en-US" dirty="0" smtClean="0"/>
                        <a:t>6960 watt</a:t>
                      </a:r>
                      <a:endParaRPr lang="en-US" sz="1800" dirty="0">
                        <a:effectLst/>
                        <a:latin typeface="Calibri"/>
                        <a:ea typeface="Times New Roman"/>
                        <a:cs typeface="Arial"/>
                      </a:endParaRPr>
                    </a:p>
                  </a:txBody>
                  <a:tcPr marL="91416" marR="91416" marT="0" marB="0"/>
                </a:tc>
              </a:tr>
            </a:tbl>
          </a:graphicData>
        </a:graphic>
      </p:graphicFrame>
      <p:graphicFrame>
        <p:nvGraphicFramePr>
          <p:cNvPr id="12" name="جدول 3"/>
          <p:cNvGraphicFramePr>
            <a:graphicFrameLocks noGrp="1"/>
          </p:cNvGraphicFramePr>
          <p:nvPr>
            <p:extLst>
              <p:ext uri="{D42A27DB-BD31-4B8C-83A1-F6EECF244321}">
                <p14:modId xmlns:p14="http://schemas.microsoft.com/office/powerpoint/2010/main" val="2168424967"/>
              </p:ext>
            </p:extLst>
          </p:nvPr>
        </p:nvGraphicFramePr>
        <p:xfrm>
          <a:off x="8423179" y="2907863"/>
          <a:ext cx="3059243" cy="822960"/>
        </p:xfrm>
        <a:graphic>
          <a:graphicData uri="http://schemas.openxmlformats.org/drawingml/2006/table">
            <a:tbl>
              <a:tblPr firstRow="1" firstCol="1" bandRow="1">
                <a:tableStyleId>{5A111915-BE36-4E01-A7E5-04B1672EAD32}</a:tableStyleId>
              </a:tblPr>
              <a:tblGrid>
                <a:gridCol w="2027060"/>
                <a:gridCol w="1032183"/>
              </a:tblGrid>
              <a:tr h="457200">
                <a:tc>
                  <a:txBody>
                    <a:bodyPr/>
                    <a:lstStyle/>
                    <a:p>
                      <a:pPr marL="0" marR="0" algn="ctr" rtl="1">
                        <a:lnSpc>
                          <a:spcPct val="150000"/>
                        </a:lnSpc>
                        <a:spcBef>
                          <a:spcPts val="0"/>
                        </a:spcBef>
                        <a:spcAft>
                          <a:spcPts val="0"/>
                        </a:spcAft>
                      </a:pPr>
                      <a:r>
                        <a:rPr lang="en-US" dirty="0" smtClean="0"/>
                        <a:t>Total number of lamp</a:t>
                      </a:r>
                      <a:endParaRPr lang="en-US" sz="1800" dirty="0">
                        <a:effectLst/>
                        <a:latin typeface="Calibri"/>
                        <a:ea typeface="Times New Roman"/>
                        <a:cs typeface="Arial"/>
                      </a:endParaRPr>
                    </a:p>
                  </a:txBody>
                  <a:tcPr marL="91416" marR="91416" marT="0" marB="0"/>
                </a:tc>
                <a:tc>
                  <a:txBody>
                    <a:bodyPr/>
                    <a:lstStyle/>
                    <a:p>
                      <a:pPr marL="0" marR="0" algn="ctr" rtl="1">
                        <a:lnSpc>
                          <a:spcPct val="115000"/>
                        </a:lnSpc>
                        <a:spcBef>
                          <a:spcPts val="0"/>
                        </a:spcBef>
                        <a:spcAft>
                          <a:spcPts val="0"/>
                        </a:spcAft>
                      </a:pPr>
                      <a:r>
                        <a:rPr lang="en-US" sz="1800" dirty="0" smtClean="0">
                          <a:effectLst/>
                        </a:rPr>
                        <a:t>119</a:t>
                      </a:r>
                      <a:r>
                        <a:rPr lang="en-US" sz="1800" baseline="0" dirty="0" smtClean="0">
                          <a:effectLst/>
                        </a:rPr>
                        <a:t> lamp</a:t>
                      </a:r>
                      <a:endParaRPr lang="en-US" sz="1800" dirty="0">
                        <a:effectLst/>
                        <a:latin typeface="Calibri"/>
                        <a:ea typeface="Times New Roman"/>
                        <a:cs typeface="Arial"/>
                      </a:endParaRPr>
                    </a:p>
                  </a:txBody>
                  <a:tcPr marL="91416" marR="91416" marT="0" marB="0"/>
                </a:tc>
              </a:tr>
            </a:tbl>
          </a:graphicData>
        </a:graphic>
      </p:graphicFrame>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1524000" y="0"/>
            <a:ext cx="10664825" cy="730250"/>
          </a:xfrm>
        </p:spPr>
        <p:txBody>
          <a:bodyPr/>
          <a:lstStyle/>
          <a:p>
            <a:r>
              <a:rPr lang="en-US" altLang="en-US" sz="3200" smtClean="0">
                <a:latin typeface="Elephant" pitchFamily="18" charset="0"/>
                <a:cs typeface="Times New Roman" pitchFamily="18" charset="0"/>
              </a:rPr>
              <a:t> Electric Design:</a:t>
            </a:r>
            <a:endParaRPr lang="en-US" altLang="en-US" sz="3200" smtClean="0"/>
          </a:p>
        </p:txBody>
      </p:sp>
      <p:sp>
        <p:nvSpPr>
          <p:cNvPr id="90115"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90116"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17"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90119" name="مستطيل 1"/>
          <p:cNvSpPr>
            <a:spLocks noChangeArrowheads="1"/>
          </p:cNvSpPr>
          <p:nvPr/>
        </p:nvSpPr>
        <p:spPr bwMode="auto">
          <a:xfrm>
            <a:off x="2133600" y="762000"/>
            <a:ext cx="46720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a:solidFill>
                  <a:schemeClr val="bg1"/>
                </a:solidFill>
                <a:latin typeface="Elephant" pitchFamily="18" charset="0"/>
                <a:cs typeface="Times New Roman" pitchFamily="18" charset="0"/>
              </a:rPr>
              <a:t>Distribution board :</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223963"/>
            <a:ext cx="12188825" cy="5253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1524000" y="0"/>
            <a:ext cx="10664825" cy="730250"/>
          </a:xfrm>
        </p:spPr>
        <p:txBody>
          <a:bodyPr/>
          <a:lstStyle/>
          <a:p>
            <a:pPr marL="342900" indent="-342900" algn="ctr"/>
            <a:r>
              <a:rPr lang="en-US" altLang="en-US" sz="2400" smtClean="0">
                <a:latin typeface="Elephant" pitchFamily="18" charset="0"/>
              </a:rPr>
              <a:t>Quantity surveying </a:t>
            </a:r>
            <a:endParaRPr lang="en-US" altLang="en-US" sz="1600" smtClean="0">
              <a:latin typeface="Elephant" pitchFamily="18" charset="0"/>
            </a:endParaRPr>
          </a:p>
        </p:txBody>
      </p:sp>
      <p:sp>
        <p:nvSpPr>
          <p:cNvPr id="9113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9114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91143" name="مستطيل 1"/>
          <p:cNvSpPr>
            <a:spLocks noChangeArrowheads="1"/>
          </p:cNvSpPr>
          <p:nvPr/>
        </p:nvSpPr>
        <p:spPr bwMode="auto">
          <a:xfrm>
            <a:off x="1828800" y="762000"/>
            <a:ext cx="8734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lvl="1"/>
            <a:r>
              <a:rPr lang="en-US" altLang="en-US" sz="2400">
                <a:solidFill>
                  <a:schemeClr val="bg1"/>
                </a:solidFill>
                <a:latin typeface="Elephant" pitchFamily="18" charset="0"/>
              </a:rPr>
              <a:t>Quantity surveying </a:t>
            </a:r>
            <a:endParaRPr lang="en-US" altLang="en-US" sz="1600">
              <a:solidFill>
                <a:schemeClr val="bg1"/>
              </a:solidFill>
              <a:latin typeface="Elephant" pitchFamily="18" charset="0"/>
            </a:endParaRPr>
          </a:p>
        </p:txBody>
      </p:sp>
      <p:graphicFrame>
        <p:nvGraphicFramePr>
          <p:cNvPr id="4" name="جدول 3"/>
          <p:cNvGraphicFramePr>
            <a:graphicFrameLocks noGrp="1"/>
          </p:cNvGraphicFramePr>
          <p:nvPr/>
        </p:nvGraphicFramePr>
        <p:xfrm>
          <a:off x="0" y="1244600"/>
          <a:ext cx="12188824" cy="5305441"/>
        </p:xfrm>
        <a:graphic>
          <a:graphicData uri="http://schemas.openxmlformats.org/drawingml/2006/table">
            <a:tbl>
              <a:tblPr/>
              <a:tblGrid>
                <a:gridCol w="666143"/>
                <a:gridCol w="1681218"/>
                <a:gridCol w="654247"/>
                <a:gridCol w="761307"/>
                <a:gridCol w="1070586"/>
                <a:gridCol w="1213331"/>
                <a:gridCol w="1391763"/>
                <a:gridCol w="1221262"/>
                <a:gridCol w="1367971"/>
                <a:gridCol w="1177644"/>
                <a:gridCol w="983352"/>
              </a:tblGrid>
              <a:tr h="251507">
                <a:tc rowSpan="2">
                  <a:txBody>
                    <a:bodyPr/>
                    <a:lstStyle/>
                    <a:p>
                      <a:pPr algn="ctr" rtl="0" fontAlgn="ctr"/>
                      <a:r>
                        <a:rPr lang="en-US" sz="700" b="1" i="0" u="none" strike="noStrike" dirty="0">
                          <a:solidFill>
                            <a:srgbClr val="000000"/>
                          </a:solidFill>
                          <a:effectLst/>
                          <a:latin typeface="Times New Roman"/>
                        </a:rPr>
                        <a:t>Item</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rowSpan="2">
                  <a:txBody>
                    <a:bodyPr/>
                    <a:lstStyle/>
                    <a:p>
                      <a:pPr algn="ctr" rtl="0" fontAlgn="ctr"/>
                      <a:r>
                        <a:rPr lang="en-US" sz="700" b="1" i="0" u="none" strike="noStrike" dirty="0">
                          <a:solidFill>
                            <a:srgbClr val="000000"/>
                          </a:solidFill>
                          <a:effectLst/>
                          <a:latin typeface="Times New Roman"/>
                        </a:rPr>
                        <a:t> Item Description</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rowSpan="2">
                  <a:txBody>
                    <a:bodyPr/>
                    <a:lstStyle/>
                    <a:p>
                      <a:pPr algn="ctr" rtl="0" fontAlgn="ctr"/>
                      <a:r>
                        <a:rPr lang="en-US" sz="700" b="1" i="0" u="none" strike="noStrike" dirty="0">
                          <a:solidFill>
                            <a:srgbClr val="000000"/>
                          </a:solidFill>
                          <a:effectLst/>
                          <a:latin typeface="Times New Roman"/>
                        </a:rPr>
                        <a:t>Unit</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rowSpan="2">
                  <a:txBody>
                    <a:bodyPr/>
                    <a:lstStyle/>
                    <a:p>
                      <a:pPr algn="ctr" rtl="0" fontAlgn="ctr"/>
                      <a:r>
                        <a:rPr lang="en-US" sz="700" b="1" i="0" u="none" strike="noStrike" dirty="0">
                          <a:solidFill>
                            <a:srgbClr val="000000"/>
                          </a:solidFill>
                          <a:effectLst/>
                          <a:latin typeface="Times New Roman"/>
                        </a:rPr>
                        <a:t>Quantity</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gridSpan="3">
                  <a:txBody>
                    <a:bodyPr/>
                    <a:lstStyle/>
                    <a:p>
                      <a:pPr algn="ctr" rtl="0" fontAlgn="ctr"/>
                      <a:r>
                        <a:rPr lang="en-US" sz="700" b="1" i="0" u="none" strike="noStrike">
                          <a:solidFill>
                            <a:srgbClr val="000000"/>
                          </a:solidFill>
                          <a:effectLst/>
                          <a:latin typeface="Times New Roman"/>
                        </a:rPr>
                        <a:t>Direct Cost (NIS/ unit)</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hMerge="1">
                  <a:txBody>
                    <a:bodyPr/>
                    <a:lstStyle/>
                    <a:p>
                      <a:endParaRPr lang="en-US"/>
                    </a:p>
                  </a:txBody>
                  <a:tcPr/>
                </a:tc>
                <a:tc hMerge="1">
                  <a:txBody>
                    <a:bodyPr/>
                    <a:lstStyle/>
                    <a:p>
                      <a:endParaRPr lang="en-US"/>
                    </a:p>
                  </a:txBody>
                  <a:tcPr/>
                </a:tc>
                <a:tc rowSpan="2">
                  <a:txBody>
                    <a:bodyPr/>
                    <a:lstStyle/>
                    <a:p>
                      <a:pPr algn="ctr" rtl="0" fontAlgn="ctr"/>
                      <a:r>
                        <a:rPr lang="en-US" sz="700" b="1" i="0" u="none" strike="noStrike">
                          <a:solidFill>
                            <a:srgbClr val="000000"/>
                          </a:solidFill>
                          <a:effectLst/>
                          <a:latin typeface="Times New Roman"/>
                        </a:rPr>
                        <a:t>Unit Cost (NIS/unit ) </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rowSpan="2">
                  <a:txBody>
                    <a:bodyPr/>
                    <a:lstStyle/>
                    <a:p>
                      <a:pPr algn="ctr" rtl="0" fontAlgn="ctr"/>
                      <a:r>
                        <a:rPr lang="en-US" sz="700" b="1" i="0" u="none" strike="noStrike">
                          <a:solidFill>
                            <a:srgbClr val="000000"/>
                          </a:solidFill>
                          <a:effectLst/>
                          <a:latin typeface="Times New Roman"/>
                        </a:rPr>
                        <a:t>Total Direct cost (NIS)</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rowSpan="2">
                  <a:txBody>
                    <a:bodyPr/>
                    <a:lstStyle/>
                    <a:p>
                      <a:pPr algn="ctr" rtl="0" fontAlgn="ctr"/>
                      <a:r>
                        <a:rPr lang="en-US" sz="700" b="1" i="0" u="none" strike="noStrike">
                          <a:solidFill>
                            <a:srgbClr val="000000"/>
                          </a:solidFill>
                          <a:effectLst/>
                          <a:latin typeface="Times New Roman"/>
                        </a:rPr>
                        <a:t>Unit Price (NIS )</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rowSpan="2">
                  <a:txBody>
                    <a:bodyPr/>
                    <a:lstStyle/>
                    <a:p>
                      <a:pPr algn="ctr" rtl="0" fontAlgn="ctr"/>
                      <a:r>
                        <a:rPr lang="en-US" sz="700" b="1" i="0" u="none" strike="noStrike" dirty="0">
                          <a:solidFill>
                            <a:srgbClr val="000000"/>
                          </a:solidFill>
                          <a:effectLst/>
                          <a:latin typeface="Times New Roman"/>
                        </a:rPr>
                        <a:t>Total Price (NIS )</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r>
              <a:tr h="196268">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rtl="0" fontAlgn="ctr"/>
                      <a:r>
                        <a:rPr lang="en-US" sz="700" b="1" i="0" u="none" strike="noStrike" dirty="0">
                          <a:solidFill>
                            <a:srgbClr val="000000"/>
                          </a:solidFill>
                          <a:effectLst/>
                          <a:latin typeface="Times New Roman"/>
                        </a:rPr>
                        <a:t>Labor Cost</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a:txBody>
                    <a:bodyPr/>
                    <a:lstStyle/>
                    <a:p>
                      <a:pPr algn="ctr" rtl="0" fontAlgn="ctr"/>
                      <a:r>
                        <a:rPr lang="en-US" sz="700" b="1" i="0" u="none" strike="noStrike">
                          <a:solidFill>
                            <a:srgbClr val="000000"/>
                          </a:solidFill>
                          <a:effectLst/>
                          <a:latin typeface="Times New Roman"/>
                        </a:rPr>
                        <a:t>Material Cost</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a:txBody>
                    <a:bodyPr/>
                    <a:lstStyle/>
                    <a:p>
                      <a:pPr algn="ctr" rtl="0" fontAlgn="ctr"/>
                      <a:r>
                        <a:rPr lang="en-US" sz="700" b="1" i="0" u="none" strike="noStrike">
                          <a:solidFill>
                            <a:srgbClr val="000000"/>
                          </a:solidFill>
                          <a:effectLst/>
                          <a:latin typeface="Times New Roman"/>
                        </a:rPr>
                        <a:t>Equipment cost</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C6EA"/>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47202">
                <a:tc>
                  <a:txBody>
                    <a:bodyPr/>
                    <a:lstStyle/>
                    <a:p>
                      <a:pPr algn="l" rtl="0" fontAlgn="ctr"/>
                      <a:r>
                        <a:rPr lang="en-US" sz="700" b="1" i="0" u="none" strike="noStrike">
                          <a:solidFill>
                            <a:srgbClr val="000000"/>
                          </a:solidFill>
                          <a:effectLst/>
                          <a:latin typeface="Times New Roman"/>
                        </a:rPr>
                        <a:t>1.1</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gridSpan="10">
                  <a:txBody>
                    <a:bodyPr/>
                    <a:lstStyle/>
                    <a:p>
                      <a:pPr algn="l" rtl="0" fontAlgn="ctr"/>
                      <a:r>
                        <a:rPr lang="en-US" sz="700" b="1" i="0" u="none" strike="noStrike">
                          <a:solidFill>
                            <a:srgbClr val="000000"/>
                          </a:solidFill>
                          <a:effectLst/>
                          <a:latin typeface="Times New Roman"/>
                        </a:rPr>
                        <a:t>Earth Work</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7202">
                <a:tc>
                  <a:txBody>
                    <a:bodyPr/>
                    <a:lstStyle/>
                    <a:p>
                      <a:pPr algn="l" rtl="0" fontAlgn="ctr"/>
                      <a:r>
                        <a:rPr lang="en-US" sz="700" b="1" i="0" u="none" strike="noStrike">
                          <a:solidFill>
                            <a:srgbClr val="215867"/>
                          </a:solidFill>
                          <a:effectLst/>
                          <a:latin typeface="Times New Roman"/>
                        </a:rPr>
                        <a:t>1.1.1</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Excavation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CM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4590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17.0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5214.2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1.1.2</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Back Filling</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CM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219.92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659.76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3.41</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749.5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000000"/>
                          </a:solidFill>
                          <a:effectLst/>
                          <a:latin typeface="Times New Roman"/>
                        </a:rPr>
                        <a:t>1.2</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Form Work</a:t>
                      </a:r>
                    </a:p>
                  </a:txBody>
                  <a:tcPr marL="8131" marR="8131" marT="6100" marB="0" anchor="ctr">
                    <a:lnL w="12700" cap="flat" cmpd="sng" algn="ctr">
                      <a:solidFill>
                        <a:srgbClr val="3F3F3F"/>
                      </a:solidFill>
                      <a:prstDash val="solid"/>
                      <a:round/>
                      <a:headEnd type="none" w="med" len="med"/>
                      <a:tailEnd type="none" w="med" len="med"/>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dirty="0">
                          <a:solidFill>
                            <a:srgbClr val="000000"/>
                          </a:solidFill>
                          <a:effectLst/>
                          <a:latin typeface="Times New Roman"/>
                        </a:rPr>
                        <a:t> </a:t>
                      </a:r>
                    </a:p>
                  </a:txBody>
                  <a:tcPr marL="8131" marR="8131" marT="610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147202">
                <a:tc>
                  <a:txBody>
                    <a:bodyPr/>
                    <a:lstStyle/>
                    <a:p>
                      <a:pPr algn="l" rtl="0" fontAlgn="ctr"/>
                      <a:r>
                        <a:rPr lang="en-US" sz="700" b="1" i="0" u="none" strike="noStrike">
                          <a:solidFill>
                            <a:srgbClr val="215867"/>
                          </a:solidFill>
                          <a:effectLst/>
                          <a:latin typeface="Times New Roman"/>
                        </a:rPr>
                        <a:t>1.2.1</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Foundation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121.84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7066.72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65.89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8027.8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1.2.2</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Column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212.25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12310.5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65.89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13984.7</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1.2.3</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Tie beams</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168.92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9797.36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65.89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11129.8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1.2.4</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Slab</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734.6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42606.8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65.89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48401.3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1.2.5</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Stairs</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34.717</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2013.586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65.89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2287.4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000000"/>
                          </a:solidFill>
                          <a:effectLst/>
                          <a:latin typeface="Times New Roman"/>
                        </a:rPr>
                        <a:t>1.3</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Concrete Work</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w="12700" cap="flat" cmpd="sng" algn="ctr">
                      <a:solidFill>
                        <a:srgbClr val="000000"/>
                      </a:solidFill>
                      <a:prstDash val="solid"/>
                      <a:round/>
                      <a:headEnd type="none" w="med" len="med"/>
                      <a:tailEnd type="none" w="med" len="med"/>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dirty="0">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dirty="0">
                          <a:solidFill>
                            <a:srgbClr val="000000"/>
                          </a:solidFill>
                          <a:effectLst/>
                          <a:latin typeface="Times New Roman"/>
                        </a:rPr>
                        <a:t> </a:t>
                      </a:r>
                    </a:p>
                  </a:txBody>
                  <a:tcPr marL="8131" marR="8131" marT="610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147202">
                <a:tc>
                  <a:txBody>
                    <a:bodyPr/>
                    <a:lstStyle/>
                    <a:p>
                      <a:pPr algn="l" rtl="0" fontAlgn="ctr"/>
                      <a:r>
                        <a:rPr lang="en-US" sz="700" b="1" i="0" u="none" strike="noStrike">
                          <a:solidFill>
                            <a:srgbClr val="215867"/>
                          </a:solidFill>
                          <a:effectLst/>
                          <a:latin typeface="Times New Roman"/>
                        </a:rPr>
                        <a:t>1.3.1</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Foundation </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CM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86.08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27115.2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357.84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30802.9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1.3.2</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Column </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CM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16.232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5113.08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357.84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5808.5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1.3.3</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Tie beams </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CM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11970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357.84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13597.9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1.3.4</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Slab</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CM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89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28035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357.84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31847.8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1.3.5</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Beams</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CM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50.46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315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15894.9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357.84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18056.6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1.3.6</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Stairs </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CM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7.935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315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2499.525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357.84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2839.5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000000"/>
                          </a:solidFill>
                          <a:effectLst/>
                          <a:latin typeface="Times New Roman"/>
                        </a:rPr>
                        <a:t>1.4</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Steel Work</a:t>
                      </a:r>
                    </a:p>
                  </a:txBody>
                  <a:tcPr marL="8131" marR="8131" marT="6100" marB="0" anchor="ctr">
                    <a:lnL w="12700" cap="flat" cmpd="sng" algn="ctr">
                      <a:solidFill>
                        <a:srgbClr val="3F3F3F"/>
                      </a:solidFill>
                      <a:prstDash val="solid"/>
                      <a:round/>
                      <a:headEnd type="none" w="med" len="med"/>
                      <a:tailEnd type="none" w="med" len="med"/>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dirty="0">
                          <a:solidFill>
                            <a:srgbClr val="000000"/>
                          </a:solidFill>
                          <a:effectLst/>
                          <a:latin typeface="Times New Roman"/>
                        </a:rPr>
                        <a:t> </a:t>
                      </a:r>
                    </a:p>
                  </a:txBody>
                  <a:tcPr marL="8131" marR="8131" marT="610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147202">
                <a:tc>
                  <a:txBody>
                    <a:bodyPr/>
                    <a:lstStyle/>
                    <a:p>
                      <a:pPr algn="l" rtl="0" fontAlgn="ctr"/>
                      <a:r>
                        <a:rPr lang="en-US" sz="700" b="1" i="0" u="none" strike="noStrike">
                          <a:solidFill>
                            <a:srgbClr val="215867"/>
                          </a:solidFill>
                          <a:effectLst/>
                          <a:latin typeface="Times New Roman"/>
                        </a:rPr>
                        <a:t>1.4.1</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Foundation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Ton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2.03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21450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3600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7308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4089.6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8301.9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1.4.2</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Column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Ton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3600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10440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4089.6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11859.8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1.4.3</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Tie beams</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Ton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1.23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3600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4428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4089.6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5030.2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1.4.4</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Slab </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Ton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3600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16200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4089.6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18403.2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1.4.5</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Beams</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Ton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5.275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3600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18990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4089.6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21572.6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1.4.5</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Stairs</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Ton</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14.2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3600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51120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4089.6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58072.3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000000"/>
                          </a:solidFill>
                          <a:effectLst/>
                          <a:latin typeface="Times New Roman"/>
                        </a:rPr>
                        <a:t>1.5</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Finishing</a:t>
                      </a:r>
                    </a:p>
                  </a:txBody>
                  <a:tcPr marL="8131" marR="8131" marT="6100" marB="0" anchor="ctr">
                    <a:lnL w="12700" cap="flat" cmpd="sng" algn="ctr">
                      <a:solidFill>
                        <a:srgbClr val="3F3F3F"/>
                      </a:solidFill>
                      <a:prstDash val="solid"/>
                      <a:round/>
                      <a:headEnd type="none" w="med" len="med"/>
                      <a:tailEnd type="none" w="med" len="med"/>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a:solidFill>
                            <a:srgbClr val="000000"/>
                          </a:solidFill>
                          <a:effectLst/>
                          <a:latin typeface="Times New Roman"/>
                        </a:rPr>
                        <a:t> </a:t>
                      </a:r>
                    </a:p>
                  </a:txBody>
                  <a:tcPr marL="8131" marR="8131" marT="6100" marB="0" anchor="ctr">
                    <a:lnL>
                      <a:noFill/>
                    </a:lnL>
                    <a:lnR>
                      <a:noFill/>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DE9D9"/>
                    </a:solidFill>
                  </a:tcPr>
                </a:tc>
                <a:tc>
                  <a:txBody>
                    <a:bodyPr/>
                    <a:lstStyle/>
                    <a:p>
                      <a:pPr algn="l" rtl="0" fontAlgn="ctr"/>
                      <a:r>
                        <a:rPr lang="en-US" sz="700" b="1" i="0" u="none" strike="noStrike" dirty="0">
                          <a:solidFill>
                            <a:srgbClr val="000000"/>
                          </a:solidFill>
                          <a:effectLst/>
                          <a:latin typeface="Times New Roman"/>
                        </a:rPr>
                        <a:t> </a:t>
                      </a:r>
                    </a:p>
                  </a:txBody>
                  <a:tcPr marL="8131" marR="8131" marT="610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147202">
                <a:tc>
                  <a:txBody>
                    <a:bodyPr/>
                    <a:lstStyle/>
                    <a:p>
                      <a:pPr algn="l" rtl="0" fontAlgn="ctr"/>
                      <a:r>
                        <a:rPr lang="en-US" sz="700" b="1" i="0" u="none" strike="noStrike">
                          <a:solidFill>
                            <a:srgbClr val="215867"/>
                          </a:solidFill>
                          <a:effectLst/>
                          <a:latin typeface="Times New Roman"/>
                        </a:rPr>
                        <a:t>1.5.1</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Block</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4213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8</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42130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11.36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47859.7</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1.5.2</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internal plastering </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1450.65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14506.5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11.36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16479.4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1.5.3</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Stone</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712.99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90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64169.1</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102.24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72896.1</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1.5.4</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Tiles</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1043.25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65724.435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71.57</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74663.0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1.5.5</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Painting</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1450.65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47871.45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37.49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54382.0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1.5.6</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Windows</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Unit</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163.2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310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50592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352.16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57472.5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a:solidFill>
                            <a:srgbClr val="215867"/>
                          </a:solidFill>
                          <a:effectLst/>
                          <a:latin typeface="Times New Roman"/>
                        </a:rPr>
                        <a:t>1.5.7</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Doors</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Unit</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64.76</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12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700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712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46109.12</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808.83</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52380.0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FFFFF"/>
                    </a:solidFill>
                  </a:tcPr>
                </a:tc>
              </a:tr>
              <a:tr h="147202">
                <a:tc>
                  <a:txBody>
                    <a:bodyPr/>
                    <a:lstStyle/>
                    <a:p>
                      <a:pPr algn="l" rtl="0" fontAlgn="ctr"/>
                      <a:r>
                        <a:rPr lang="en-US" sz="700" b="1" i="0" u="none" strike="noStrike" dirty="0">
                          <a:solidFill>
                            <a:srgbClr val="215867"/>
                          </a:solidFill>
                          <a:effectLst/>
                          <a:latin typeface="Times New Roman"/>
                        </a:rPr>
                        <a:t>1.5.8</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n-US" sz="700" b="1" i="0" u="none" strike="noStrike">
                          <a:solidFill>
                            <a:srgbClr val="215867"/>
                          </a:solidFill>
                          <a:effectLst/>
                          <a:latin typeface="Times New Roman"/>
                        </a:rPr>
                        <a:t>Insulation</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SM</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945.29</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2.5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50</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a:solidFill>
                            <a:srgbClr val="000000"/>
                          </a:solidFill>
                          <a:effectLst/>
                          <a:latin typeface="Times New Roman"/>
                        </a:rPr>
                        <a:t>ـــــــ</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52.5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49627.725</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59.64</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700" b="1" i="0" u="none" strike="noStrike" dirty="0">
                          <a:solidFill>
                            <a:srgbClr val="000000"/>
                          </a:solidFill>
                          <a:effectLst/>
                          <a:latin typeface="Times New Roman"/>
                        </a:rPr>
                        <a:t>56377.1</a:t>
                      </a:r>
                    </a:p>
                  </a:txBody>
                  <a:tcPr marL="8131" marR="8131" marT="610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47202">
                <a:tc gridSpan="8">
                  <a:txBody>
                    <a:bodyPr/>
                    <a:lstStyle/>
                    <a:p>
                      <a:pPr algn="ctr" rtl="0" fontAlgn="ctr"/>
                      <a:r>
                        <a:rPr lang="en-US" sz="700" b="1" i="0" u="none" strike="noStrike" dirty="0">
                          <a:solidFill>
                            <a:srgbClr val="000000"/>
                          </a:solidFill>
                          <a:effectLst/>
                          <a:latin typeface="Times New Roman"/>
                        </a:rPr>
                        <a:t>Total </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rtl="0" fontAlgn="ctr"/>
                      <a:r>
                        <a:rPr lang="en-US" sz="700" b="1" i="0" u="none" strike="noStrike">
                          <a:solidFill>
                            <a:srgbClr val="000000"/>
                          </a:solidFill>
                          <a:effectLst/>
                          <a:latin typeface="Times New Roman"/>
                        </a:rPr>
                        <a:t>658888.761</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algn="ctr" rtl="0" fontAlgn="ctr"/>
                      <a:r>
                        <a:rPr lang="en-US" sz="700" b="1" i="0" u="none" strike="noStrike">
                          <a:solidFill>
                            <a:srgbClr val="000000"/>
                          </a:solidFill>
                          <a:effectLst/>
                          <a:latin typeface="Times New Roman"/>
                        </a:rPr>
                        <a:t> </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c>
                  <a:txBody>
                    <a:bodyPr/>
                    <a:lstStyle/>
                    <a:p>
                      <a:pPr algn="ctr" rtl="0" fontAlgn="ctr"/>
                      <a:r>
                        <a:rPr lang="en-US" sz="700" b="1" i="0" u="none" strike="noStrike" dirty="0">
                          <a:solidFill>
                            <a:srgbClr val="000000"/>
                          </a:solidFill>
                          <a:effectLst/>
                          <a:latin typeface="Times New Roman"/>
                        </a:rPr>
                        <a:t>748497.6</a:t>
                      </a:r>
                    </a:p>
                  </a:txBody>
                  <a:tcPr marL="8131" marR="8131" marT="61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bl>
          </a:graphicData>
        </a:graphic>
      </p:graphicFrame>
    </p:spTree>
  </p:cSld>
  <p:clrMapOvr>
    <a:masterClrMapping/>
  </p:clrMapOvr>
  <p:transition>
    <p:pull dir="d"/>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1524000" y="0"/>
            <a:ext cx="10664825" cy="730250"/>
          </a:xfrm>
        </p:spPr>
        <p:txBody>
          <a:bodyPr/>
          <a:lstStyle/>
          <a:p>
            <a:pPr marL="342900" indent="-342900" algn="ctr"/>
            <a:r>
              <a:rPr lang="en-US" altLang="en-US" sz="2400" smtClean="0">
                <a:latin typeface="Elephant" pitchFamily="18" charset="0"/>
              </a:rPr>
              <a:t>Quantity surveying </a:t>
            </a:r>
            <a:endParaRPr lang="en-US" altLang="en-US" sz="1600" smtClean="0">
              <a:latin typeface="Elephant" pitchFamily="18" charset="0"/>
            </a:endParaRPr>
          </a:p>
        </p:txBody>
      </p:sp>
      <p:sp>
        <p:nvSpPr>
          <p:cNvPr id="92163"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92164"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5"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92167" name="مستطيل 1"/>
          <p:cNvSpPr>
            <a:spLocks noChangeArrowheads="1"/>
          </p:cNvSpPr>
          <p:nvPr/>
        </p:nvSpPr>
        <p:spPr bwMode="auto">
          <a:xfrm>
            <a:off x="1828800" y="762000"/>
            <a:ext cx="68056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pitchFamily="34" charset="0"/>
              </a:defRPr>
            </a:lvl1pPr>
            <a:lvl2pPr>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lvl="1"/>
            <a:r>
              <a:rPr lang="en-US" altLang="en-US" sz="2400">
                <a:solidFill>
                  <a:schemeClr val="bg1"/>
                </a:solidFill>
                <a:latin typeface="Elephant" pitchFamily="18" charset="0"/>
              </a:rPr>
              <a:t>Quantity surveying </a:t>
            </a:r>
            <a:endParaRPr lang="en-US" altLang="en-US" sz="1600">
              <a:solidFill>
                <a:schemeClr val="bg1"/>
              </a:solidFill>
              <a:latin typeface="Elephant" pitchFamily="18" charset="0"/>
            </a:endParaRPr>
          </a:p>
        </p:txBody>
      </p:sp>
      <p:sp>
        <p:nvSpPr>
          <p:cNvPr id="92168" name="مستطيل 2"/>
          <p:cNvSpPr>
            <a:spLocks noChangeArrowheads="1"/>
          </p:cNvSpPr>
          <p:nvPr/>
        </p:nvSpPr>
        <p:spPr bwMode="auto">
          <a:xfrm>
            <a:off x="1422400" y="1752600"/>
            <a:ext cx="89376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b="1">
                <a:solidFill>
                  <a:srgbClr val="1D4E0A"/>
                </a:solidFill>
                <a:latin typeface="Times New Roman" pitchFamily="18" charset="0"/>
                <a:cs typeface="Times New Roman" pitchFamily="18" charset="0"/>
              </a:rPr>
              <a:t>The total cost for our project for all element without</a:t>
            </a:r>
            <a:br>
              <a:rPr lang="en-US" altLang="en-US" b="1">
                <a:solidFill>
                  <a:srgbClr val="1D4E0A"/>
                </a:solidFill>
                <a:latin typeface="Times New Roman" pitchFamily="18" charset="0"/>
                <a:cs typeface="Times New Roman" pitchFamily="18" charset="0"/>
              </a:rPr>
            </a:br>
            <a:r>
              <a:rPr lang="en-US" altLang="en-US" b="1">
                <a:solidFill>
                  <a:srgbClr val="1D4E0A"/>
                </a:solidFill>
                <a:latin typeface="Times New Roman" pitchFamily="18" charset="0"/>
                <a:cs typeface="Times New Roman" pitchFamily="18" charset="0"/>
              </a:rPr>
              <a:t> mechanical &amp; electrical elements.</a:t>
            </a:r>
            <a:endParaRPr lang="en-US" altLang="en-US" b="1">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3250354" y="3124200"/>
          <a:ext cx="5733827" cy="533400"/>
        </p:xfrm>
        <a:graphic>
          <a:graphicData uri="http://schemas.openxmlformats.org/drawingml/2006/table">
            <a:tbl>
              <a:tblPr firstRow="1" firstCol="1" bandRow="1">
                <a:tableStyleId>{284E427A-3D55-4303-BF80-6455036E1DE7}</a:tableStyleId>
              </a:tblPr>
              <a:tblGrid>
                <a:gridCol w="3799243"/>
                <a:gridCol w="1934584"/>
              </a:tblGrid>
              <a:tr h="533400">
                <a:tc>
                  <a:txBody>
                    <a:bodyPr/>
                    <a:lstStyle/>
                    <a:p>
                      <a:pPr marL="0" marR="0" algn="ctr" rtl="1">
                        <a:lnSpc>
                          <a:spcPct val="150000"/>
                        </a:lnSpc>
                        <a:spcBef>
                          <a:spcPts val="0"/>
                        </a:spcBef>
                        <a:spcAft>
                          <a:spcPts val="0"/>
                        </a:spcAft>
                      </a:pPr>
                      <a:r>
                        <a:rPr lang="en-US" sz="2000" dirty="0">
                          <a:effectLst/>
                        </a:rPr>
                        <a:t>Total price (NIS)</a:t>
                      </a:r>
                      <a:endParaRPr lang="en-US" sz="1800" dirty="0">
                        <a:effectLst/>
                        <a:latin typeface="Calibri"/>
                        <a:ea typeface="Times New Roman"/>
                        <a:cs typeface="Arial"/>
                      </a:endParaRPr>
                    </a:p>
                  </a:txBody>
                  <a:tcPr marL="91416" marR="91416" marT="0" marB="0"/>
                </a:tc>
                <a:tc>
                  <a:txBody>
                    <a:bodyPr/>
                    <a:lstStyle/>
                    <a:p>
                      <a:pPr marL="0" marR="0" algn="ctr" rtl="1">
                        <a:lnSpc>
                          <a:spcPct val="115000"/>
                        </a:lnSpc>
                        <a:spcBef>
                          <a:spcPts val="0"/>
                        </a:spcBef>
                        <a:spcAft>
                          <a:spcPts val="0"/>
                        </a:spcAft>
                      </a:pPr>
                      <a:r>
                        <a:rPr lang="en-US" sz="2000" dirty="0">
                          <a:effectLst/>
                        </a:rPr>
                        <a:t>748497.6</a:t>
                      </a:r>
                      <a:endParaRPr lang="en-US" sz="1800" dirty="0">
                        <a:effectLst/>
                        <a:latin typeface="Calibri"/>
                        <a:ea typeface="Times New Roman"/>
                        <a:cs typeface="Arial"/>
                      </a:endParaRPr>
                    </a:p>
                  </a:txBody>
                  <a:tcPr marL="91416" marR="91416" marT="0" marB="0"/>
                </a:tc>
              </a:tr>
            </a:tbl>
          </a:graphicData>
        </a:graphic>
      </p:graphicFrame>
    </p:spTree>
  </p:cSld>
  <p:clrMapOvr>
    <a:masterClrMapping/>
  </p:clrMapOvr>
  <p:transition>
    <p:pull dir="d"/>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1524000" y="0"/>
            <a:ext cx="10664825" cy="730250"/>
          </a:xfrm>
        </p:spPr>
        <p:txBody>
          <a:bodyPr/>
          <a:lstStyle/>
          <a:p>
            <a:r>
              <a:rPr lang="en-US" altLang="en-US" sz="3200" smtClean="0"/>
              <a:t>Introduction about Green Buildings:</a:t>
            </a:r>
          </a:p>
        </p:txBody>
      </p:sp>
      <p:sp>
        <p:nvSpPr>
          <p:cNvPr id="93187"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93188"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9"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93191" name="مستطيل 1"/>
          <p:cNvSpPr>
            <a:spLocks noChangeArrowheads="1"/>
          </p:cNvSpPr>
          <p:nvPr/>
        </p:nvSpPr>
        <p:spPr bwMode="auto">
          <a:xfrm>
            <a:off x="2133600" y="762000"/>
            <a:ext cx="46720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400" b="1">
                <a:solidFill>
                  <a:schemeClr val="bg1"/>
                </a:solidFill>
                <a:latin typeface="Times New Roman" pitchFamily="18" charset="0"/>
                <a:cs typeface="Times New Roman" pitchFamily="18" charset="0"/>
              </a:rPr>
              <a:t>Manual lighting Design:</a:t>
            </a:r>
          </a:p>
        </p:txBody>
      </p:sp>
      <p:pic>
        <p:nvPicPr>
          <p:cNvPr id="9" name="صورة 1" descr="thanks.gif"/>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60813" y="1223963"/>
            <a:ext cx="8228012" cy="532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Diagram 7"/>
          <p:cNvGraphicFramePr/>
          <p:nvPr/>
        </p:nvGraphicFramePr>
        <p:xfrm>
          <a:off x="304721" y="3429000"/>
          <a:ext cx="4875530" cy="2971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524000" y="0"/>
            <a:ext cx="10664825" cy="730250"/>
          </a:xfrm>
        </p:spPr>
        <p:txBody>
          <a:bodyPr/>
          <a:lstStyle/>
          <a:p>
            <a:r>
              <a:rPr lang="en-US" altLang="en-US" sz="3200" b="1" i="1" dirty="0" smtClean="0">
                <a:latin typeface="Monotype Corsiva" pitchFamily="66" charset="0"/>
              </a:rPr>
              <a:t>Architectural  design</a:t>
            </a:r>
            <a:endParaRPr lang="en-US" altLang="en-US" sz="3200" dirty="0" smtClean="0">
              <a:latin typeface="Elephant" pitchFamily="18" charset="0"/>
            </a:endParaRPr>
          </a:p>
        </p:txBody>
      </p:sp>
      <p:sp>
        <p:nvSpPr>
          <p:cNvPr id="14339"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1600" b="1" smtClean="0">
                <a:solidFill>
                  <a:schemeClr val="bg1"/>
                </a:solidFill>
              </a:rPr>
              <a:t>An-Najah National University</a:t>
            </a:r>
          </a:p>
        </p:txBody>
      </p:sp>
      <p:pic>
        <p:nvPicPr>
          <p:cNvPr id="14340" name="Picture 4" descr="شعار الجامع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600" y="76200"/>
            <a:ext cx="1320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Box 6"/>
          <p:cNvSpPr txBox="1">
            <a:spLocks noChangeArrowheads="1"/>
          </p:cNvSpPr>
          <p:nvPr/>
        </p:nvSpPr>
        <p:spPr bwMode="auto">
          <a:xfrm>
            <a:off x="0" y="762000"/>
            <a:ext cx="142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en-US" sz="1300" b="1" i="1">
                <a:solidFill>
                  <a:schemeClr val="bg1"/>
                </a:solidFill>
              </a:rPr>
              <a:t>Building Engineering</a:t>
            </a:r>
          </a:p>
        </p:txBody>
      </p:sp>
      <p:sp>
        <p:nvSpPr>
          <p:cNvPr id="8" name="TextBox 7"/>
          <p:cNvSpPr txBox="1"/>
          <p:nvPr/>
        </p:nvSpPr>
        <p:spPr>
          <a:xfrm>
            <a:off x="0" y="6550025"/>
            <a:ext cx="2540000" cy="269875"/>
          </a:xfrm>
          <a:prstGeom prst="rect">
            <a:avLst/>
          </a:prstGeom>
          <a:noFill/>
        </p:spPr>
        <p:txBody>
          <a:bodyPr>
            <a:spAutoFit/>
          </a:bodyPr>
          <a:lstStyle/>
          <a:p>
            <a:pPr fontAlgn="auto">
              <a:spcBef>
                <a:spcPts val="0"/>
              </a:spcBef>
              <a:spcAft>
                <a:spcPts val="0"/>
              </a:spcAft>
              <a:defRPr/>
            </a:pPr>
            <a:r>
              <a:rPr lang="en-US" sz="1150" b="1" dirty="0">
                <a:solidFill>
                  <a:schemeClr val="bg1"/>
                </a:solidFill>
                <a:latin typeface="Arial" pitchFamily="34" charset="0"/>
                <a:cs typeface="Arial" pitchFamily="34" charset="0"/>
              </a:rPr>
              <a:t>Graduation Project</a:t>
            </a:r>
          </a:p>
        </p:txBody>
      </p:sp>
      <p:sp>
        <p:nvSpPr>
          <p:cNvPr id="14343" name="مستطيل 1"/>
          <p:cNvSpPr>
            <a:spLocks noChangeArrowheads="1"/>
          </p:cNvSpPr>
          <p:nvPr/>
        </p:nvSpPr>
        <p:spPr bwMode="auto">
          <a:xfrm>
            <a:off x="2133600" y="762000"/>
            <a:ext cx="8531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2000" dirty="0" smtClean="0">
                <a:solidFill>
                  <a:schemeClr val="bg1"/>
                </a:solidFill>
                <a:latin typeface="Elephant" pitchFamily="18" charset="0"/>
              </a:rPr>
              <a:t>Outline:</a:t>
            </a:r>
            <a:endParaRPr lang="en-US" altLang="en-US" sz="2000" dirty="0">
              <a:solidFill>
                <a:schemeClr val="bg1"/>
              </a:solidFill>
              <a:latin typeface="Elephant" pitchFamily="18" charset="0"/>
            </a:endParaRPr>
          </a:p>
        </p:txBody>
      </p:sp>
      <p:sp>
        <p:nvSpPr>
          <p:cNvPr id="10" name="Rectangle 9"/>
          <p:cNvSpPr/>
          <p:nvPr/>
        </p:nvSpPr>
        <p:spPr>
          <a:xfrm>
            <a:off x="760412" y="1828800"/>
            <a:ext cx="6092825" cy="2585323"/>
          </a:xfrm>
          <a:prstGeom prst="rect">
            <a:avLst/>
          </a:prstGeom>
        </p:spPr>
        <p:txBody>
          <a:bodyPr>
            <a:spAutoFit/>
          </a:bodyPr>
          <a:lstStyle/>
          <a:p>
            <a:pPr>
              <a:buFont typeface="Wingdings" pitchFamily="2" charset="2"/>
              <a:buChar char="q"/>
            </a:pPr>
            <a:r>
              <a:rPr lang="en-US" altLang="en-US" b="1" dirty="0" smtClean="0">
                <a:latin typeface="Times New Roman" pitchFamily="18" charset="0"/>
                <a:cs typeface="Times New Roman" pitchFamily="18" charset="0"/>
              </a:rPr>
              <a:t>  Location &amp; site characteristics.</a:t>
            </a:r>
            <a:endParaRPr lang="en-US" altLang="en-US" dirty="0" smtClean="0">
              <a:latin typeface="Elephant" pitchFamily="18" charset="0"/>
            </a:endParaRPr>
          </a:p>
          <a:p>
            <a:pPr>
              <a:buFont typeface="Wingdings" pitchFamily="2" charset="2"/>
              <a:buChar char="q"/>
            </a:pPr>
            <a:endParaRPr lang="en-US" altLang="en-US" dirty="0" smtClean="0">
              <a:solidFill>
                <a:srgbClr val="1D4E0A"/>
              </a:solidFill>
              <a:latin typeface="Elephant" pitchFamily="18" charset="0"/>
            </a:endParaRPr>
          </a:p>
          <a:p>
            <a:pPr>
              <a:buFont typeface="Wingdings" pitchFamily="2" charset="2"/>
              <a:buChar char="q"/>
            </a:pPr>
            <a:r>
              <a:rPr lang="en-US" altLang="en-US" b="1" dirty="0" smtClean="0">
                <a:latin typeface="Times New Roman" pitchFamily="18" charset="0"/>
                <a:cs typeface="Times New Roman" pitchFamily="18" charset="0"/>
              </a:rPr>
              <a:t> Site Plan.</a:t>
            </a:r>
          </a:p>
          <a:p>
            <a:pPr>
              <a:buFont typeface="Wingdings" pitchFamily="2" charset="2"/>
              <a:buChar char="q"/>
            </a:pPr>
            <a:endParaRPr lang="en-US" altLang="en-US" b="1" dirty="0" smtClean="0">
              <a:latin typeface="Times New Roman" pitchFamily="18" charset="0"/>
              <a:cs typeface="Times New Roman" pitchFamily="18" charset="0"/>
            </a:endParaRPr>
          </a:p>
          <a:p>
            <a:pPr>
              <a:buFont typeface="Wingdings" pitchFamily="2" charset="2"/>
              <a:buChar char="q"/>
            </a:pPr>
            <a:r>
              <a:rPr lang="en-US" altLang="en-US" b="1" dirty="0" smtClean="0">
                <a:latin typeface="Times New Roman" pitchFamily="18" charset="0"/>
                <a:cs typeface="Times New Roman" pitchFamily="18" charset="0"/>
              </a:rPr>
              <a:t> Ground, First , Basement &amp; Roof Plans.</a:t>
            </a:r>
          </a:p>
          <a:p>
            <a:pPr>
              <a:buFont typeface="Wingdings" pitchFamily="2" charset="2"/>
              <a:buChar char="q"/>
            </a:pPr>
            <a:endParaRPr lang="en-US" altLang="en-US" b="1" dirty="0" smtClean="0">
              <a:latin typeface="Times New Roman" pitchFamily="18" charset="0"/>
              <a:cs typeface="Times New Roman" pitchFamily="18" charset="0"/>
            </a:endParaRPr>
          </a:p>
          <a:p>
            <a:pPr>
              <a:buFont typeface="Wingdings" pitchFamily="2" charset="2"/>
              <a:buChar char="q"/>
            </a:pPr>
            <a:r>
              <a:rPr lang="en-US" altLang="en-US" b="1" dirty="0" smtClean="0">
                <a:latin typeface="Times New Roman" pitchFamily="18" charset="0"/>
                <a:cs typeface="Times New Roman" pitchFamily="18" charset="0"/>
              </a:rPr>
              <a:t> Elevations.</a:t>
            </a:r>
          </a:p>
          <a:p>
            <a:pPr>
              <a:buFont typeface="Wingdings" pitchFamily="2" charset="2"/>
              <a:buChar char="q"/>
            </a:pPr>
            <a:endParaRPr lang="en-US" altLang="en-US" b="1" dirty="0" smtClean="0">
              <a:latin typeface="Times New Roman" pitchFamily="18" charset="0"/>
              <a:cs typeface="Times New Roman" pitchFamily="18" charset="0"/>
            </a:endParaRPr>
          </a:p>
          <a:p>
            <a:pPr>
              <a:buFont typeface="Wingdings" pitchFamily="2" charset="2"/>
              <a:buChar char="q"/>
            </a:pPr>
            <a:r>
              <a:rPr lang="en-US" altLang="en-US" b="1" dirty="0" smtClean="0">
                <a:latin typeface="Times New Roman" pitchFamily="18" charset="0"/>
                <a:cs typeface="Times New Roman" pitchFamily="18" charset="0"/>
              </a:rPr>
              <a:t> Sections.</a:t>
            </a:r>
            <a:endParaRPr lang="en-US" dirty="0"/>
          </a:p>
        </p:txBody>
      </p:sp>
    </p:spTree>
  </p:cSld>
  <p:clrMapOvr>
    <a:masterClrMapping/>
  </p:clrMapOvr>
  <p:transition>
    <p:pull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1324</TotalTime>
  <Words>3799</Words>
  <Application>Microsoft Office PowerPoint</Application>
  <PresentationFormat>مخصص</PresentationFormat>
  <Paragraphs>1687</Paragraphs>
  <Slides>89</Slides>
  <Notes>12</Notes>
  <HiddenSlides>0</HiddenSlides>
  <MMClips>0</MMClips>
  <ScaleCrop>false</ScaleCrop>
  <HeadingPairs>
    <vt:vector size="4" baseType="variant">
      <vt:variant>
        <vt:lpstr>نسق</vt:lpstr>
      </vt:variant>
      <vt:variant>
        <vt:i4>1</vt:i4>
      </vt:variant>
      <vt:variant>
        <vt:lpstr>عناوين الشرائح</vt:lpstr>
      </vt:variant>
      <vt:variant>
        <vt:i4>89</vt:i4>
      </vt:variant>
    </vt:vector>
  </HeadingPairs>
  <TitlesOfParts>
    <vt:vector size="90" baseType="lpstr">
      <vt:lpstr>Office Theme</vt:lpstr>
      <vt:lpstr>عرض تقديمي في PowerPoint</vt:lpstr>
      <vt:lpstr>Prepared By : Wala’ Ihbeashih-   Wala’ Hourane- Ghadeer Ahmad        </vt:lpstr>
      <vt:lpstr>Outlines for our presentation:</vt:lpstr>
      <vt:lpstr>Introduction about Green Buildings:</vt:lpstr>
      <vt:lpstr>Introduction about Green Buildings:</vt:lpstr>
      <vt:lpstr>General Information</vt:lpstr>
      <vt:lpstr>General Information</vt:lpstr>
      <vt:lpstr>General Information</vt:lpstr>
      <vt:lpstr>Architectural  design</vt:lpstr>
      <vt:lpstr>General Information</vt:lpstr>
      <vt:lpstr>Architectural  design</vt:lpstr>
      <vt:lpstr>Architectural  design</vt:lpstr>
      <vt:lpstr>Architectural  design</vt:lpstr>
      <vt:lpstr>Architectural  design</vt:lpstr>
      <vt:lpstr>Architectural  design</vt:lpstr>
      <vt:lpstr>Architectural  design</vt:lpstr>
      <vt:lpstr>Architectural  design</vt:lpstr>
      <vt:lpstr>Architectural  design</vt:lpstr>
      <vt:lpstr>Architectural  design</vt:lpstr>
      <vt:lpstr>Environmental &amp; Green building Evaluation: </vt:lpstr>
      <vt:lpstr>Environmental &amp; Green building Evaluation: </vt:lpstr>
      <vt:lpstr>Environmental &amp; Green building Evaluation: </vt:lpstr>
      <vt:lpstr>Environmental &amp; Green building Evaluation: </vt:lpstr>
      <vt:lpstr>Environmental &amp; Green building Evaluation: </vt:lpstr>
      <vt:lpstr>Environmental &amp; Green building Evaluation: </vt:lpstr>
      <vt:lpstr>Environmental &amp; Green building Evaluation:</vt:lpstr>
      <vt:lpstr>Environmental &amp; Green building Evaluation:</vt:lpstr>
      <vt:lpstr>Environmental &amp; Green building Evaluation:</vt:lpstr>
      <vt:lpstr>Environmental &amp; Green building Evaluation:</vt:lpstr>
      <vt:lpstr>Environmental &amp; Green building Evaluation:</vt:lpstr>
      <vt:lpstr>Environmental &amp; Green building Evaluation:</vt:lpstr>
      <vt:lpstr>Environmental &amp; Green building Evaluation: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Mechanical Design </vt:lpstr>
      <vt:lpstr>Mechanical Design </vt:lpstr>
      <vt:lpstr>Mechanical Design </vt:lpstr>
      <vt:lpstr>Mechanical Design </vt:lpstr>
      <vt:lpstr>Mechanical Design </vt:lpstr>
      <vt:lpstr>Mechanical Design </vt:lpstr>
      <vt:lpstr>Mechanical Design </vt:lpstr>
      <vt:lpstr>Mechanical Design </vt:lpstr>
      <vt:lpstr>Mechanical Design </vt:lpstr>
      <vt:lpstr>Mechanical Design </vt:lpstr>
      <vt:lpstr>  Electric Design: </vt:lpstr>
      <vt:lpstr> Electric Design:</vt:lpstr>
      <vt:lpstr> Electric Design:</vt:lpstr>
      <vt:lpstr> Electric Design:</vt:lpstr>
      <vt:lpstr> Electric Design:</vt:lpstr>
      <vt:lpstr> Electric Design:</vt:lpstr>
      <vt:lpstr> Electric Design:</vt:lpstr>
      <vt:lpstr> Electric Design:</vt:lpstr>
      <vt:lpstr> Electric Design:</vt:lpstr>
      <vt:lpstr> Electric Design:</vt:lpstr>
      <vt:lpstr>Quantity surveying </vt:lpstr>
      <vt:lpstr>Quantity surveying </vt:lpstr>
      <vt:lpstr>Introduction about Green Buildings: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HOME</dc:creator>
  <cp:lastModifiedBy>HP</cp:lastModifiedBy>
  <cp:revision>153</cp:revision>
  <dcterms:created xsi:type="dcterms:W3CDTF">2013-12-26T00:34:59Z</dcterms:created>
  <dcterms:modified xsi:type="dcterms:W3CDTF">2013-12-28T21:56:52Z</dcterms:modified>
</cp:coreProperties>
</file>