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852" r:id="rId2"/>
    <p:sldMasterId id="2147483864" r:id="rId3"/>
    <p:sldMasterId id="2147483876" r:id="rId4"/>
    <p:sldMasterId id="2147483888" r:id="rId5"/>
    <p:sldMasterId id="2147483900" r:id="rId6"/>
    <p:sldMasterId id="2147483912" r:id="rId7"/>
    <p:sldMasterId id="2147483972" r:id="rId8"/>
    <p:sldMasterId id="2147483984" r:id="rId9"/>
  </p:sldMasterIdLst>
  <p:sldIdLst>
    <p:sldId id="256" r:id="rId10"/>
    <p:sldId id="264" r:id="rId11"/>
    <p:sldId id="279" r:id="rId12"/>
    <p:sldId id="344" r:id="rId13"/>
    <p:sldId id="345" r:id="rId14"/>
    <p:sldId id="346" r:id="rId15"/>
    <p:sldId id="262" r:id="rId16"/>
    <p:sldId id="257" r:id="rId17"/>
    <p:sldId id="258" r:id="rId18"/>
    <p:sldId id="321" r:id="rId19"/>
    <p:sldId id="325" r:id="rId20"/>
    <p:sldId id="280" r:id="rId21"/>
    <p:sldId id="281" r:id="rId22"/>
    <p:sldId id="286" r:id="rId23"/>
    <p:sldId id="287" r:id="rId24"/>
    <p:sldId id="288" r:id="rId25"/>
    <p:sldId id="289" r:id="rId26"/>
    <p:sldId id="290" r:id="rId27"/>
    <p:sldId id="322" r:id="rId28"/>
    <p:sldId id="291" r:id="rId29"/>
    <p:sldId id="323" r:id="rId30"/>
    <p:sldId id="293" r:id="rId31"/>
    <p:sldId id="294" r:id="rId32"/>
    <p:sldId id="324" r:id="rId33"/>
    <p:sldId id="326" r:id="rId34"/>
    <p:sldId id="327" r:id="rId35"/>
    <p:sldId id="328" r:id="rId36"/>
    <p:sldId id="329" r:id="rId37"/>
    <p:sldId id="330" r:id="rId38"/>
    <p:sldId id="331" r:id="rId39"/>
    <p:sldId id="332" r:id="rId40"/>
    <p:sldId id="333" r:id="rId41"/>
    <p:sldId id="334" r:id="rId42"/>
    <p:sldId id="347" r:id="rId43"/>
    <p:sldId id="348" r:id="rId44"/>
    <p:sldId id="335" r:id="rId45"/>
    <p:sldId id="336" r:id="rId46"/>
    <p:sldId id="337" r:id="rId47"/>
    <p:sldId id="338" r:id="rId48"/>
    <p:sldId id="339" r:id="rId49"/>
    <p:sldId id="340" r:id="rId50"/>
    <p:sldId id="341" r:id="rId51"/>
    <p:sldId id="342" r:id="rId52"/>
    <p:sldId id="343" r:id="rId53"/>
    <p:sldId id="349" r:id="rId54"/>
    <p:sldId id="352" r:id="rId55"/>
    <p:sldId id="353" r:id="rId56"/>
    <p:sldId id="354" r:id="rId57"/>
    <p:sldId id="355" r:id="rId58"/>
    <p:sldId id="356" r:id="rId59"/>
    <p:sldId id="358" r:id="rId60"/>
    <p:sldId id="357" r:id="rId61"/>
    <p:sldId id="359" r:id="rId62"/>
    <p:sldId id="360" r:id="rId63"/>
    <p:sldId id="361" r:id="rId64"/>
    <p:sldId id="362" r:id="rId65"/>
    <p:sldId id="363" r:id="rId66"/>
    <p:sldId id="364" r:id="rId67"/>
    <p:sldId id="365" r:id="rId68"/>
    <p:sldId id="366" r:id="rId69"/>
    <p:sldId id="367" r:id="rId70"/>
    <p:sldId id="368" r:id="rId71"/>
    <p:sldId id="369" r:id="rId72"/>
    <p:sldId id="370" r:id="rId73"/>
    <p:sldId id="372" r:id="rId74"/>
  </p:sldIdLst>
  <p:sldSz cx="9144000" cy="6858000" type="screen4x3"/>
  <p:notesSz cx="6858000" cy="9144000"/>
  <p:defaultTextStyle>
    <a:defPPr>
      <a:defRPr lang="en-US"/>
    </a:defPPr>
    <a:lvl1pPr marL="0" algn="l" defTabSz="9036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1825" algn="l" defTabSz="9036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3675" algn="l" defTabSz="9036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55511" algn="l" defTabSz="9036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07361" algn="l" defTabSz="9036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59185" algn="l" defTabSz="9036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11010" algn="l" defTabSz="9036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62849" algn="l" defTabSz="9036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14688" algn="l" defTabSz="90367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slide" Target="slides/slide54.xml"/><Relationship Id="rId68" Type="http://schemas.openxmlformats.org/officeDocument/2006/relationships/slide" Target="slides/slide59.xml"/><Relationship Id="rId76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74" Type="http://schemas.openxmlformats.org/officeDocument/2006/relationships/slide" Target="slides/slide6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61" Type="http://schemas.openxmlformats.org/officeDocument/2006/relationships/slide" Target="slides/slide5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73" Type="http://schemas.openxmlformats.org/officeDocument/2006/relationships/slide" Target="slides/slide64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slide" Target="slides/slide60.xml"/><Relationship Id="rId77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slide" Target="slides/slide6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slide" Target="slides/slide58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slide" Target="slides/slide61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1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1" y="5003322"/>
            <a:ext cx="6172200" cy="1371600"/>
          </a:xfrm>
        </p:spPr>
        <p:txBody>
          <a:bodyPr/>
          <a:lstStyle>
            <a:lvl1pPr marL="0" indent="0" algn="l">
              <a:buNone/>
              <a:defRPr sz="1600" b="1">
                <a:solidFill>
                  <a:schemeClr val="tx2"/>
                </a:solidFill>
              </a:defRPr>
            </a:lvl1pPr>
            <a:lvl2pPr marL="409514" indent="0" algn="ctr">
              <a:buNone/>
            </a:lvl2pPr>
            <a:lvl3pPr marL="819067" indent="0" algn="ctr">
              <a:buNone/>
            </a:lvl3pPr>
            <a:lvl4pPr marL="1228599" indent="0" algn="ctr">
              <a:buNone/>
            </a:lvl4pPr>
            <a:lvl5pPr marL="1638140" indent="0" algn="ctr">
              <a:buNone/>
            </a:lvl5pPr>
            <a:lvl6pPr marL="2047662" indent="0" algn="ctr">
              <a:buNone/>
            </a:lvl6pPr>
            <a:lvl7pPr marL="2457190" indent="0" algn="ctr">
              <a:buNone/>
            </a:lvl7pPr>
            <a:lvl8pPr marL="2866723" indent="0" algn="ctr">
              <a:buNone/>
            </a:lvl8pPr>
            <a:lvl9pPr marL="3276261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76"/>
            <a:ext cx="3657600" cy="384049"/>
          </a:xfrm>
        </p:spPr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321" y="5788152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6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41230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91608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755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754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10701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1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1" y="5003322"/>
            <a:ext cx="6172200" cy="1371600"/>
          </a:xfrm>
        </p:spPr>
        <p:txBody>
          <a:bodyPr/>
          <a:lstStyle>
            <a:lvl1pPr marL="0" indent="0" algn="l">
              <a:buNone/>
              <a:defRPr sz="1600" b="1">
                <a:solidFill>
                  <a:schemeClr val="tx2"/>
                </a:solidFill>
              </a:defRPr>
            </a:lvl1pPr>
            <a:lvl2pPr marL="411113" indent="0" algn="ctr">
              <a:buNone/>
            </a:lvl2pPr>
            <a:lvl3pPr marL="822266" indent="0" algn="ctr">
              <a:buNone/>
            </a:lvl3pPr>
            <a:lvl4pPr marL="1233400" indent="0" algn="ctr">
              <a:buNone/>
            </a:lvl4pPr>
            <a:lvl5pPr marL="1644539" indent="0" algn="ctr">
              <a:buNone/>
            </a:lvl5pPr>
            <a:lvl6pPr marL="2055668" indent="0" algn="ctr">
              <a:buNone/>
            </a:lvl6pPr>
            <a:lvl7pPr marL="2466794" indent="0" algn="ctr">
              <a:buNone/>
            </a:lvl7pPr>
            <a:lvl8pPr marL="2877924" indent="0" algn="ctr">
              <a:buNone/>
            </a:lvl8pPr>
            <a:lvl9pPr marL="3289063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76"/>
            <a:ext cx="3657600" cy="384049"/>
          </a:xfrm>
        </p:spPr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82" y="5788152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6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446053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1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792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1" y="2895600"/>
            <a:ext cx="6172200" cy="2053590"/>
          </a:xfrm>
        </p:spPr>
        <p:txBody>
          <a:bodyPr/>
          <a:lstStyle>
            <a:lvl1pPr algn="l">
              <a:buNone/>
              <a:defRPr sz="27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1" y="5010150"/>
            <a:ext cx="6172200" cy="1371600"/>
          </a:xfrm>
        </p:spPr>
        <p:txBody>
          <a:bodyPr anchor="t"/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D2D2D2"/>
                </a:solidFill>
              </a:rPr>
              <a:pPr/>
              <a:t>22/03/1438</a:t>
            </a:fld>
            <a:endParaRPr lang="ar-JO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16"/>
            <a:ext cx="3657600" cy="384049"/>
          </a:xfrm>
        </p:spPr>
        <p:txBody>
          <a:bodyPr/>
          <a:lstStyle/>
          <a:p>
            <a:endParaRPr lang="ar-JO">
              <a:solidFill>
                <a:srgbClr val="D2D2D2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82" y="5791200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8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024461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01391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71214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985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943576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1" y="3200410"/>
            <a:ext cx="6309360" cy="457200"/>
          </a:xfrm>
        </p:spPr>
        <p:txBody>
          <a:bodyPr anchor="b"/>
          <a:lstStyle>
            <a:lvl1pPr algn="l">
              <a:buNone/>
              <a:defRPr sz="18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2" y="274320"/>
            <a:ext cx="1527048" cy="4983480"/>
          </a:xfrm>
        </p:spPr>
        <p:txBody>
          <a:bodyPr/>
          <a:lstStyle>
            <a:lvl1pPr marL="0" indent="0">
              <a:spcBef>
                <a:spcPts val="363"/>
              </a:spcBef>
              <a:spcAft>
                <a:spcPts val="906"/>
              </a:spcAft>
              <a:buNone/>
              <a:defRPr sz="1100"/>
            </a:lvl1pPr>
            <a:lvl2pPr>
              <a:buNone/>
              <a:defRPr sz="1100"/>
            </a:lvl2pPr>
            <a:lvl3pPr>
              <a:buNone/>
              <a:defRPr sz="9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75" y="274320"/>
            <a:ext cx="5638801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652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1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1274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10"/>
            <a:ext cx="6309360" cy="457200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29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82216" tIns="41120" rIns="82216" bIns="41120" numCol="1" spcCol="246669" rtlCol="0" fromWordArt="0" anchor="t" anchorCtr="0" forceAA="0" compatLnSpc="1">
            <a:normAutofit/>
          </a:bodyPr>
          <a:lstStyle>
            <a:lvl1pPr marL="0" indent="0">
              <a:spcBef>
                <a:spcPts val="90"/>
              </a:spcBef>
              <a:spcAft>
                <a:spcPts val="363"/>
              </a:spcAft>
              <a:buFontTx/>
              <a:buNone/>
              <a:defRPr sz="11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339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21754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716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715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595519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1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1" y="5003322"/>
            <a:ext cx="6172200" cy="1371600"/>
          </a:xfrm>
        </p:spPr>
        <p:txBody>
          <a:bodyPr/>
          <a:lstStyle>
            <a:lvl1pPr marL="0" indent="0" algn="l">
              <a:buNone/>
              <a:defRPr sz="1600" b="1">
                <a:solidFill>
                  <a:schemeClr val="tx2"/>
                </a:solidFill>
              </a:defRPr>
            </a:lvl1pPr>
            <a:lvl2pPr marL="411525" indent="0" algn="ctr">
              <a:buNone/>
            </a:lvl2pPr>
            <a:lvl3pPr marL="823087" indent="0" algn="ctr">
              <a:buNone/>
            </a:lvl3pPr>
            <a:lvl4pPr marL="1234633" indent="0" algn="ctr">
              <a:buNone/>
            </a:lvl4pPr>
            <a:lvl5pPr marL="1646180" indent="0" algn="ctr">
              <a:buNone/>
            </a:lvl5pPr>
            <a:lvl6pPr marL="2057726" indent="0" algn="ctr">
              <a:buNone/>
            </a:lvl6pPr>
            <a:lvl7pPr marL="2469263" indent="0" algn="ctr">
              <a:buNone/>
            </a:lvl7pPr>
            <a:lvl8pPr marL="2880803" indent="0" algn="ctr">
              <a:buNone/>
            </a:lvl8pPr>
            <a:lvl9pPr marL="3292353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76"/>
            <a:ext cx="3657600" cy="384049"/>
          </a:xfrm>
        </p:spPr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72" y="5788152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6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42935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1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8174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1" y="2895600"/>
            <a:ext cx="6172200" cy="2053590"/>
          </a:xfrm>
        </p:spPr>
        <p:txBody>
          <a:bodyPr/>
          <a:lstStyle>
            <a:lvl1pPr algn="l">
              <a:buNone/>
              <a:defRPr sz="27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1" y="5010150"/>
            <a:ext cx="6172200" cy="1371600"/>
          </a:xfrm>
        </p:spPr>
        <p:txBody>
          <a:bodyPr anchor="t"/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D2D2D2"/>
                </a:solidFill>
              </a:rPr>
              <a:pPr/>
              <a:t>22/03/1438</a:t>
            </a:fld>
            <a:endParaRPr lang="ar-JO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16"/>
            <a:ext cx="3657600" cy="384049"/>
          </a:xfrm>
        </p:spPr>
        <p:txBody>
          <a:bodyPr/>
          <a:lstStyle/>
          <a:p>
            <a:endParaRPr lang="ar-JO">
              <a:solidFill>
                <a:srgbClr val="D2D2D2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72" y="5791200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8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94950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705930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92045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4350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72593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1" y="2895600"/>
            <a:ext cx="6172200" cy="2053590"/>
          </a:xfrm>
        </p:spPr>
        <p:txBody>
          <a:bodyPr/>
          <a:lstStyle>
            <a:lvl1pPr algn="l">
              <a:buNone/>
              <a:defRPr sz="27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1" y="5010150"/>
            <a:ext cx="6172200" cy="1371600"/>
          </a:xfrm>
        </p:spPr>
        <p:txBody>
          <a:bodyPr anchor="t"/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D2D2D2"/>
                </a:solidFill>
              </a:rPr>
              <a:pPr/>
              <a:t>22/03/1438</a:t>
            </a:fld>
            <a:endParaRPr lang="ar-JO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16"/>
            <a:ext cx="3657600" cy="384049"/>
          </a:xfrm>
        </p:spPr>
        <p:txBody>
          <a:bodyPr/>
          <a:lstStyle/>
          <a:p>
            <a:endParaRPr lang="ar-JO">
              <a:solidFill>
                <a:srgbClr val="D2D2D2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321" y="5791200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8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11614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1" y="3200410"/>
            <a:ext cx="6309360" cy="457200"/>
          </a:xfrm>
        </p:spPr>
        <p:txBody>
          <a:bodyPr anchor="b"/>
          <a:lstStyle>
            <a:lvl1pPr algn="l">
              <a:buNone/>
              <a:defRPr sz="18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2" y="274320"/>
            <a:ext cx="1527048" cy="4983480"/>
          </a:xfrm>
        </p:spPr>
        <p:txBody>
          <a:bodyPr/>
          <a:lstStyle>
            <a:lvl1pPr marL="0" indent="0">
              <a:spcBef>
                <a:spcPts val="363"/>
              </a:spcBef>
              <a:spcAft>
                <a:spcPts val="906"/>
              </a:spcAft>
              <a:buNone/>
              <a:defRPr sz="1100"/>
            </a:lvl1pPr>
            <a:lvl2pPr>
              <a:buNone/>
              <a:defRPr sz="1100"/>
            </a:lvl2pPr>
            <a:lvl3pPr>
              <a:buNone/>
              <a:defRPr sz="9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65" y="274320"/>
            <a:ext cx="5638801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710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10"/>
            <a:ext cx="6309360" cy="457200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29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82300" tIns="41160" rIns="82300" bIns="41160" numCol="1" spcCol="246918" rtlCol="0" fromWordArt="0" anchor="t" anchorCtr="0" forceAA="0" compatLnSpc="1">
            <a:normAutofit/>
          </a:bodyPr>
          <a:lstStyle>
            <a:lvl1pPr marL="0" indent="0">
              <a:spcBef>
                <a:spcPts val="90"/>
              </a:spcBef>
              <a:spcAft>
                <a:spcPts val="363"/>
              </a:spcAft>
              <a:buFontTx/>
              <a:buNone/>
              <a:defRPr sz="11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1571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687181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706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705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982459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1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1" y="5003322"/>
            <a:ext cx="6172200" cy="1371600"/>
          </a:xfrm>
        </p:spPr>
        <p:txBody>
          <a:bodyPr/>
          <a:lstStyle>
            <a:lvl1pPr marL="0" indent="0" algn="l">
              <a:buNone/>
              <a:defRPr sz="1600" b="1">
                <a:solidFill>
                  <a:schemeClr val="tx2"/>
                </a:solidFill>
              </a:defRPr>
            </a:lvl1pPr>
            <a:lvl2pPr marL="411976" indent="0" algn="ctr">
              <a:buNone/>
            </a:lvl2pPr>
            <a:lvl3pPr marL="823992" indent="0" algn="ctr">
              <a:buNone/>
            </a:lvl3pPr>
            <a:lvl4pPr marL="1235990" indent="0" algn="ctr">
              <a:buNone/>
            </a:lvl4pPr>
            <a:lvl5pPr marL="1647987" indent="0" algn="ctr">
              <a:buNone/>
            </a:lvl5pPr>
            <a:lvl6pPr marL="2059991" indent="0" algn="ctr">
              <a:buNone/>
            </a:lvl6pPr>
            <a:lvl7pPr marL="2471980" indent="0" algn="ctr">
              <a:buNone/>
            </a:lvl7pPr>
            <a:lvl8pPr marL="2883974" indent="0" algn="ctr">
              <a:buNone/>
            </a:lvl8pPr>
            <a:lvl9pPr marL="3295975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76"/>
            <a:ext cx="3657600" cy="384049"/>
          </a:xfrm>
        </p:spPr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61" y="5788152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6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31562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1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2498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1" y="2895600"/>
            <a:ext cx="6172200" cy="2053590"/>
          </a:xfrm>
        </p:spPr>
        <p:txBody>
          <a:bodyPr/>
          <a:lstStyle>
            <a:lvl1pPr algn="l">
              <a:buNone/>
              <a:defRPr sz="27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1" y="5010150"/>
            <a:ext cx="6172200" cy="1371600"/>
          </a:xfrm>
        </p:spPr>
        <p:txBody>
          <a:bodyPr anchor="t"/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D2D2D2"/>
                </a:solidFill>
              </a:rPr>
              <a:pPr/>
              <a:t>22/03/1438</a:t>
            </a:fld>
            <a:endParaRPr lang="ar-JO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16"/>
            <a:ext cx="3657600" cy="384049"/>
          </a:xfrm>
        </p:spPr>
        <p:txBody>
          <a:bodyPr/>
          <a:lstStyle/>
          <a:p>
            <a:endParaRPr lang="ar-JO">
              <a:solidFill>
                <a:srgbClr val="D2D2D2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61" y="5791200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8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500601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547730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13258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8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12947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485704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1" y="3200410"/>
            <a:ext cx="6309360" cy="457200"/>
          </a:xfrm>
        </p:spPr>
        <p:txBody>
          <a:bodyPr anchor="b"/>
          <a:lstStyle>
            <a:lvl1pPr algn="l">
              <a:buNone/>
              <a:defRPr sz="18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2" y="274320"/>
            <a:ext cx="1527048" cy="4983480"/>
          </a:xfrm>
        </p:spPr>
        <p:txBody>
          <a:bodyPr/>
          <a:lstStyle>
            <a:lvl1pPr marL="0" indent="0">
              <a:spcBef>
                <a:spcPts val="363"/>
              </a:spcBef>
              <a:spcAft>
                <a:spcPts val="906"/>
              </a:spcAft>
              <a:buNone/>
              <a:defRPr sz="1100"/>
            </a:lvl1pPr>
            <a:lvl2pPr>
              <a:buNone/>
              <a:defRPr sz="1100"/>
            </a:lvl2pPr>
            <a:lvl3pPr>
              <a:buNone/>
              <a:defRPr sz="9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54" y="274320"/>
            <a:ext cx="5638801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305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10"/>
            <a:ext cx="6309360" cy="457200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29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82393" tIns="41204" rIns="82393" bIns="41204" numCol="1" spcCol="247192" rtlCol="0" fromWordArt="0" anchor="t" anchorCtr="0" forceAA="0" compatLnSpc="1">
            <a:normAutofit/>
          </a:bodyPr>
          <a:lstStyle>
            <a:lvl1pPr marL="0" indent="0">
              <a:spcBef>
                <a:spcPts val="90"/>
              </a:spcBef>
              <a:spcAft>
                <a:spcPts val="363"/>
              </a:spcAft>
              <a:buFontTx/>
              <a:buNone/>
              <a:defRPr sz="11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6507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871070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95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94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5008493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1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1" y="5003322"/>
            <a:ext cx="6172200" cy="1371600"/>
          </a:xfrm>
        </p:spPr>
        <p:txBody>
          <a:bodyPr/>
          <a:lstStyle>
            <a:lvl1pPr marL="0" indent="0" algn="l">
              <a:buNone/>
              <a:defRPr sz="1600" b="1">
                <a:solidFill>
                  <a:schemeClr val="tx2"/>
                </a:solidFill>
              </a:defRPr>
            </a:lvl1pPr>
            <a:lvl2pPr marL="412475" indent="0" algn="ctr">
              <a:buNone/>
            </a:lvl2pPr>
            <a:lvl3pPr marL="824982" indent="0" algn="ctr">
              <a:buNone/>
            </a:lvl3pPr>
            <a:lvl4pPr marL="1237475" indent="0" algn="ctr">
              <a:buNone/>
            </a:lvl4pPr>
            <a:lvl5pPr marL="1649967" indent="0" algn="ctr">
              <a:buNone/>
            </a:lvl5pPr>
            <a:lvl6pPr marL="2062464" indent="0" algn="ctr">
              <a:buNone/>
            </a:lvl6pPr>
            <a:lvl7pPr marL="2474949" indent="0" algn="ctr">
              <a:buNone/>
            </a:lvl7pPr>
            <a:lvl8pPr marL="2887439" indent="0" algn="ctr">
              <a:buNone/>
            </a:lvl8pPr>
            <a:lvl9pPr marL="3299933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76"/>
            <a:ext cx="3657600" cy="384049"/>
          </a:xfrm>
        </p:spPr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49" y="5788152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6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771722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1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2874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1" y="2895600"/>
            <a:ext cx="6172200" cy="2053590"/>
          </a:xfrm>
        </p:spPr>
        <p:txBody>
          <a:bodyPr/>
          <a:lstStyle>
            <a:lvl1pPr algn="l">
              <a:buNone/>
              <a:defRPr sz="27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1" y="5010150"/>
            <a:ext cx="6172200" cy="1371600"/>
          </a:xfrm>
        </p:spPr>
        <p:txBody>
          <a:bodyPr anchor="t"/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D2D2D2"/>
                </a:solidFill>
              </a:rPr>
              <a:pPr/>
              <a:t>22/03/1438</a:t>
            </a:fld>
            <a:endParaRPr lang="ar-JO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16"/>
            <a:ext cx="3657600" cy="384049"/>
          </a:xfrm>
        </p:spPr>
        <p:txBody>
          <a:bodyPr/>
          <a:lstStyle/>
          <a:p>
            <a:endParaRPr lang="ar-JO">
              <a:solidFill>
                <a:srgbClr val="D2D2D2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49" y="5791200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8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60643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820884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7232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6007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9899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362334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1" y="3200410"/>
            <a:ext cx="6309360" cy="457200"/>
          </a:xfrm>
        </p:spPr>
        <p:txBody>
          <a:bodyPr anchor="b"/>
          <a:lstStyle>
            <a:lvl1pPr algn="l">
              <a:buNone/>
              <a:defRPr sz="18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2" y="274320"/>
            <a:ext cx="1527048" cy="4983480"/>
          </a:xfrm>
        </p:spPr>
        <p:txBody>
          <a:bodyPr/>
          <a:lstStyle>
            <a:lvl1pPr marL="0" indent="0">
              <a:spcBef>
                <a:spcPts val="363"/>
              </a:spcBef>
              <a:spcAft>
                <a:spcPts val="906"/>
              </a:spcAft>
              <a:buNone/>
              <a:defRPr sz="1100"/>
            </a:lvl1pPr>
            <a:lvl2pPr>
              <a:buNone/>
              <a:defRPr sz="1100"/>
            </a:lvl2pPr>
            <a:lvl3pPr>
              <a:buNone/>
              <a:defRPr sz="9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42" y="274320"/>
            <a:ext cx="5638801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216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10"/>
            <a:ext cx="6309360" cy="457200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29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82494" tIns="41252" rIns="82494" bIns="41252" numCol="1" spcCol="247491" rtlCol="0" fromWordArt="0" anchor="t" anchorCtr="0" forceAA="0" compatLnSpc="1">
            <a:normAutofit/>
          </a:bodyPr>
          <a:lstStyle>
            <a:lvl1pPr marL="0" indent="0">
              <a:spcBef>
                <a:spcPts val="90"/>
              </a:spcBef>
              <a:spcAft>
                <a:spcPts val="363"/>
              </a:spcAft>
              <a:buFontTx/>
              <a:buNone/>
              <a:defRPr sz="11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7691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598392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83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8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1499180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1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1" y="5003322"/>
            <a:ext cx="6172200" cy="1371600"/>
          </a:xfrm>
        </p:spPr>
        <p:txBody>
          <a:bodyPr/>
          <a:lstStyle>
            <a:lvl1pPr marL="0" indent="0" algn="l">
              <a:buNone/>
              <a:defRPr sz="1600" b="1">
                <a:solidFill>
                  <a:schemeClr val="tx2"/>
                </a:solidFill>
              </a:defRPr>
            </a:lvl1pPr>
            <a:lvl2pPr marL="413016" indent="0" algn="ctr">
              <a:buNone/>
            </a:lvl2pPr>
            <a:lvl3pPr marL="826056" indent="0" algn="ctr">
              <a:buNone/>
            </a:lvl3pPr>
            <a:lvl4pPr marL="1239085" indent="0" algn="ctr">
              <a:buNone/>
            </a:lvl4pPr>
            <a:lvl5pPr marL="1652113" indent="0" algn="ctr">
              <a:buNone/>
            </a:lvl5pPr>
            <a:lvl6pPr marL="2065145" indent="0" algn="ctr">
              <a:buNone/>
            </a:lvl6pPr>
            <a:lvl7pPr marL="2478172" indent="0" algn="ctr">
              <a:buNone/>
            </a:lvl7pPr>
            <a:lvl8pPr marL="2891196" indent="0" algn="ctr">
              <a:buNone/>
            </a:lvl8pPr>
            <a:lvl9pPr marL="3304226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76"/>
            <a:ext cx="3657600" cy="384049"/>
          </a:xfrm>
        </p:spPr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36" y="5788152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6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67848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1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8151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1" y="2895600"/>
            <a:ext cx="6172200" cy="2053590"/>
          </a:xfrm>
        </p:spPr>
        <p:txBody>
          <a:bodyPr/>
          <a:lstStyle>
            <a:lvl1pPr algn="l">
              <a:buNone/>
              <a:defRPr sz="27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1" y="5010150"/>
            <a:ext cx="6172200" cy="1371600"/>
          </a:xfrm>
        </p:spPr>
        <p:txBody>
          <a:bodyPr anchor="t"/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D2D2D2"/>
                </a:solidFill>
              </a:rPr>
              <a:pPr/>
              <a:t>22/03/1438</a:t>
            </a:fld>
            <a:endParaRPr lang="ar-JO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16"/>
            <a:ext cx="3657600" cy="384049"/>
          </a:xfrm>
        </p:spPr>
        <p:txBody>
          <a:bodyPr/>
          <a:lstStyle/>
          <a:p>
            <a:endParaRPr lang="ar-JO">
              <a:solidFill>
                <a:srgbClr val="D2D2D2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1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599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19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39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1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1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8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36" y="5791200"/>
            <a:ext cx="274321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8" y="4928702"/>
            <a:ext cx="609600" cy="517524"/>
          </a:xfrm>
        </p:spPr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93851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6814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77063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8152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52588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740177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1" y="3200410"/>
            <a:ext cx="6309360" cy="457200"/>
          </a:xfrm>
        </p:spPr>
        <p:txBody>
          <a:bodyPr anchor="b"/>
          <a:lstStyle>
            <a:lvl1pPr algn="l">
              <a:buNone/>
              <a:defRPr sz="18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2" y="274320"/>
            <a:ext cx="1527048" cy="4983480"/>
          </a:xfrm>
        </p:spPr>
        <p:txBody>
          <a:bodyPr/>
          <a:lstStyle>
            <a:lvl1pPr marL="0" indent="0">
              <a:spcBef>
                <a:spcPts val="363"/>
              </a:spcBef>
              <a:spcAft>
                <a:spcPts val="906"/>
              </a:spcAft>
              <a:buNone/>
              <a:defRPr sz="1100"/>
            </a:lvl1pPr>
            <a:lvl2pPr>
              <a:buNone/>
              <a:defRPr sz="1100"/>
            </a:lvl2pPr>
            <a:lvl3pPr>
              <a:buNone/>
              <a:defRPr sz="9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29" y="274320"/>
            <a:ext cx="5638801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830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10"/>
            <a:ext cx="6309360" cy="457200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29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82603" tIns="41304" rIns="82603" bIns="41304" numCol="1" spcCol="247815" rtlCol="0" fromWordArt="0" anchor="t" anchorCtr="0" forceAA="0" compatLnSpc="1">
            <a:normAutofit/>
          </a:bodyPr>
          <a:lstStyle>
            <a:lvl1pPr marL="0" indent="0">
              <a:spcBef>
                <a:spcPts val="90"/>
              </a:spcBef>
              <a:spcAft>
                <a:spcPts val="363"/>
              </a:spcAft>
              <a:buFontTx/>
              <a:buNone/>
              <a:defRPr sz="11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2628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0814630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70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6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9176974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D2D2D2"/>
                </a:solidFill>
              </a:rPr>
              <a:pPr/>
              <a:t>22/03/1438</a:t>
            </a:fld>
            <a:endParaRPr lang="ar-JO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0510630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1" y="3200410"/>
            <a:ext cx="6309360" cy="457200"/>
          </a:xfrm>
        </p:spPr>
        <p:txBody>
          <a:bodyPr anchor="b"/>
          <a:lstStyle>
            <a:lvl1pPr algn="l">
              <a:buNone/>
              <a:defRPr sz="18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2" y="274320"/>
            <a:ext cx="1527048" cy="4983480"/>
          </a:xfrm>
        </p:spPr>
        <p:txBody>
          <a:bodyPr/>
          <a:lstStyle>
            <a:lvl1pPr marL="0" indent="0">
              <a:spcBef>
                <a:spcPts val="363"/>
              </a:spcBef>
              <a:spcAft>
                <a:spcPts val="906"/>
              </a:spcAft>
              <a:buNone/>
              <a:defRPr sz="1100"/>
            </a:lvl1pPr>
            <a:lvl2pPr>
              <a:buNone/>
              <a:defRPr sz="1100"/>
            </a:lvl2pPr>
            <a:lvl3pPr>
              <a:buNone/>
              <a:defRPr sz="9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914" y="274320"/>
            <a:ext cx="5638801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398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10"/>
            <a:ext cx="6309360" cy="457200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29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81888" tIns="40964" rIns="81888" bIns="40964" numCol="1" spcCol="245702" rtlCol="0" fromWordArt="0" anchor="t" anchorCtr="0" forceAA="0" compatLnSpc="1">
            <a:normAutofit/>
          </a:bodyPr>
          <a:lstStyle>
            <a:lvl1pPr marL="0" indent="0">
              <a:spcBef>
                <a:spcPts val="90"/>
              </a:spcBef>
              <a:spcAft>
                <a:spcPts val="363"/>
              </a:spcAft>
              <a:buFontTx/>
              <a:buNone/>
              <a:defRPr sz="11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1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JO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86772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D2D2D2"/>
                </a:solidFill>
              </a:rPr>
              <a:pPr/>
              <a:t>22/03/1438</a:t>
            </a:fld>
            <a:endParaRPr lang="ar-JO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CFCB-6835-4348-A887-4AC760CA3509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1" cy="1143000"/>
          </a:xfrm>
          <a:prstGeom prst="rect">
            <a:avLst/>
          </a:prstGeom>
        </p:spPr>
        <p:txBody>
          <a:bodyPr vert="horz" lIns="81888" tIns="40964" rIns="81888" bIns="40964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1" cy="4873752"/>
          </a:xfrm>
          <a:prstGeom prst="rect">
            <a:avLst/>
          </a:prstGeom>
        </p:spPr>
        <p:txBody>
          <a:bodyPr vert="horz" lIns="81888" tIns="40964" rIns="81888" bIns="40964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6"/>
            <a:ext cx="2011680" cy="384049"/>
          </a:xfrm>
          <a:prstGeom prst="rect">
            <a:avLst/>
          </a:prstGeom>
        </p:spPr>
        <p:txBody>
          <a:bodyPr vert="horz" lIns="81888" tIns="40964" rIns="81888" bIns="40964" anchor="ctr" anchorCtr="0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19067" rtl="1"/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 defTabSz="819067" rtl="1"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5" y="3737240"/>
            <a:ext cx="3200400" cy="365760"/>
          </a:xfrm>
          <a:prstGeom prst="rect">
            <a:avLst/>
          </a:prstGeom>
        </p:spPr>
        <p:txBody>
          <a:bodyPr vert="horz" lIns="81888" tIns="40964" rIns="81888" bIns="40964" anchor="ctr" anchorCtr="0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19067" rtl="1"/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1888" tIns="40964" rIns="81888" bIns="40964" anchor="t" compatLnSpc="1"/>
          <a:lstStyle/>
          <a:p>
            <a:pPr algn="r" defTabSz="81906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1888" tIns="40964" rIns="81888" bIns="40964" anchor="ctr"/>
          <a:lstStyle/>
          <a:p>
            <a:pPr algn="ctr" defTabSz="81906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lIns="81888" tIns="40964" rIns="81888" bIns="40964" anchor="ctr"/>
          <a:lstStyle>
            <a:lvl1pPr algn="ctr" eaLnBrk="1" latinLnBrk="0" hangingPunct="1">
              <a:defRPr kumimoji="0" sz="1300" b="1">
                <a:solidFill>
                  <a:srgbClr val="FFFFFF"/>
                </a:solidFill>
              </a:defRPr>
            </a:lvl1pPr>
          </a:lstStyle>
          <a:p>
            <a:pPr defTabSz="819067" rtl="1"/>
            <a:fld id="{9C0DCFCB-6835-4348-A887-4AC760CA3509}" type="slidenum">
              <a:rPr lang="ar-JO" smtClean="0"/>
              <a:pPr defTabSz="819067" rtl="1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30372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1" eaLnBrk="1" latinLnBrk="0" hangingPunct="1">
        <a:spcBef>
          <a:spcPct val="0"/>
        </a:spcBef>
        <a:buNone/>
        <a:defRPr kumimoji="0" sz="27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5702" indent="-245702" algn="r" rtl="1" eaLnBrk="1" latinLnBrk="0" hangingPunct="1">
        <a:spcBef>
          <a:spcPts val="544"/>
        </a:spcBef>
        <a:buClr>
          <a:schemeClr val="accent1"/>
        </a:buClr>
        <a:buSzPct val="7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73339" indent="-245702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19067" indent="-163774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4785" indent="-163774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10513" indent="-163774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56231" indent="-163774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1801947" indent="-163774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047662" indent="-163774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3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293380" indent="-163774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09514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819067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228599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63814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047662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45719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86672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276261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1" cy="1143000"/>
          </a:xfrm>
          <a:prstGeom prst="rect">
            <a:avLst/>
          </a:prstGeom>
        </p:spPr>
        <p:txBody>
          <a:bodyPr vert="horz" lIns="82216" tIns="41120" rIns="82216" bIns="4112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1" cy="4873752"/>
          </a:xfrm>
          <a:prstGeom prst="rect">
            <a:avLst/>
          </a:prstGeom>
        </p:spPr>
        <p:txBody>
          <a:bodyPr vert="horz" lIns="82216" tIns="41120" rIns="82216" bIns="4112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6"/>
            <a:ext cx="2011680" cy="384049"/>
          </a:xfrm>
          <a:prstGeom prst="rect">
            <a:avLst/>
          </a:prstGeom>
        </p:spPr>
        <p:txBody>
          <a:bodyPr vert="horz" lIns="82216" tIns="41120" rIns="82216" bIns="41120" anchor="ctr" anchorCtr="0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22266" rtl="1"/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 defTabSz="822266" rtl="1"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5" y="3737240"/>
            <a:ext cx="3200400" cy="365760"/>
          </a:xfrm>
          <a:prstGeom prst="rect">
            <a:avLst/>
          </a:prstGeom>
        </p:spPr>
        <p:txBody>
          <a:bodyPr vert="horz" lIns="82216" tIns="41120" rIns="82216" bIns="41120" anchor="ctr" anchorCtr="0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22266" rtl="1"/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16" tIns="41120" rIns="82216" bIns="41120" anchor="t" compatLnSpc="1"/>
          <a:lstStyle/>
          <a:p>
            <a:pPr algn="r" defTabSz="82226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216" tIns="41120" rIns="82216" bIns="41120" anchor="ctr"/>
          <a:lstStyle/>
          <a:p>
            <a:pPr algn="ctr" defTabSz="82226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lIns="82216" tIns="41120" rIns="82216" bIns="41120" anchor="ctr"/>
          <a:lstStyle>
            <a:lvl1pPr algn="ctr" eaLnBrk="1" latinLnBrk="0" hangingPunct="1">
              <a:defRPr kumimoji="0" sz="1300" b="1">
                <a:solidFill>
                  <a:srgbClr val="FFFFFF"/>
                </a:solidFill>
              </a:defRPr>
            </a:lvl1pPr>
          </a:lstStyle>
          <a:p>
            <a:pPr defTabSz="822266" rtl="1"/>
            <a:fld id="{9C0DCFCB-6835-4348-A887-4AC760CA3509}" type="slidenum">
              <a:rPr lang="ar-JO" smtClean="0"/>
              <a:pPr defTabSz="822266" rtl="1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9443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1" eaLnBrk="1" latinLnBrk="0" hangingPunct="1">
        <a:spcBef>
          <a:spcPct val="0"/>
        </a:spcBef>
        <a:buNone/>
        <a:defRPr kumimoji="0" sz="27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6669" indent="-246669" algn="r" rtl="1" eaLnBrk="1" latinLnBrk="0" hangingPunct="1">
        <a:spcBef>
          <a:spcPts val="544"/>
        </a:spcBef>
        <a:buClr>
          <a:schemeClr val="accent1"/>
        </a:buClr>
        <a:buSzPct val="7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75581" indent="-246669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22266" indent="-16443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8944" indent="-16443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15628" indent="-16443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62311" indent="-16443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1809003" indent="-16443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055668" indent="-16443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3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302339" indent="-16443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1111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822266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233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644539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055668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466794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877924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28906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1" cy="1143000"/>
          </a:xfrm>
          <a:prstGeom prst="rect">
            <a:avLst/>
          </a:prstGeom>
        </p:spPr>
        <p:txBody>
          <a:bodyPr vert="horz" lIns="82300" tIns="41160" rIns="82300" bIns="4116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1" cy="4873752"/>
          </a:xfrm>
          <a:prstGeom prst="rect">
            <a:avLst/>
          </a:prstGeom>
        </p:spPr>
        <p:txBody>
          <a:bodyPr vert="horz" lIns="82300" tIns="41160" rIns="82300" bIns="4116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6"/>
            <a:ext cx="2011680" cy="384049"/>
          </a:xfrm>
          <a:prstGeom prst="rect">
            <a:avLst/>
          </a:prstGeom>
        </p:spPr>
        <p:txBody>
          <a:bodyPr vert="horz" lIns="82300" tIns="41160" rIns="82300" bIns="41160" anchor="ctr" anchorCtr="0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23087" rtl="1"/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 defTabSz="823087" rtl="1"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5" y="3737240"/>
            <a:ext cx="3200400" cy="365760"/>
          </a:xfrm>
          <a:prstGeom prst="rect">
            <a:avLst/>
          </a:prstGeom>
        </p:spPr>
        <p:txBody>
          <a:bodyPr vert="horz" lIns="82300" tIns="41160" rIns="82300" bIns="41160" anchor="ctr" anchorCtr="0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23087" rtl="1"/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0" tIns="41160" rIns="82300" bIns="41160" anchor="t" compatLnSpc="1"/>
          <a:lstStyle/>
          <a:p>
            <a:pPr algn="r" defTabSz="823087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00" tIns="41160" rIns="82300" bIns="41160" anchor="ctr"/>
          <a:lstStyle/>
          <a:p>
            <a:pPr algn="ctr" defTabSz="823087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lIns="82300" tIns="41160" rIns="82300" bIns="41160" anchor="ctr"/>
          <a:lstStyle>
            <a:lvl1pPr algn="ctr" eaLnBrk="1" latinLnBrk="0" hangingPunct="1">
              <a:defRPr kumimoji="0" sz="1300" b="1">
                <a:solidFill>
                  <a:srgbClr val="FFFFFF"/>
                </a:solidFill>
              </a:defRPr>
            </a:lvl1pPr>
          </a:lstStyle>
          <a:p>
            <a:pPr defTabSz="823087" rtl="1"/>
            <a:fld id="{9C0DCFCB-6835-4348-A887-4AC760CA3509}" type="slidenum">
              <a:rPr lang="ar-JO" smtClean="0"/>
              <a:pPr defTabSz="823087" rtl="1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4878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1" eaLnBrk="1" latinLnBrk="0" hangingPunct="1">
        <a:spcBef>
          <a:spcPct val="0"/>
        </a:spcBef>
        <a:buNone/>
        <a:defRPr kumimoji="0" sz="27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6918" indent="-246918" algn="r" rtl="1" eaLnBrk="1" latinLnBrk="0" hangingPunct="1">
        <a:spcBef>
          <a:spcPts val="544"/>
        </a:spcBef>
        <a:buClr>
          <a:schemeClr val="accent1"/>
        </a:buClr>
        <a:buSzPct val="7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76158" indent="-24691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23087" indent="-164598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0014" indent="-164598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16942" indent="-164598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63872" indent="-164598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1810813" indent="-164598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057726" indent="-164598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3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304644" indent="-164598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11525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823087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23463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64618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057726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46926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88080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29235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1" cy="1143000"/>
          </a:xfrm>
          <a:prstGeom prst="rect">
            <a:avLst/>
          </a:prstGeom>
        </p:spPr>
        <p:txBody>
          <a:bodyPr vert="horz" lIns="82393" tIns="41204" rIns="82393" bIns="41204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1" cy="4873752"/>
          </a:xfrm>
          <a:prstGeom prst="rect">
            <a:avLst/>
          </a:prstGeom>
        </p:spPr>
        <p:txBody>
          <a:bodyPr vert="horz" lIns="82393" tIns="41204" rIns="82393" bIns="41204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6"/>
            <a:ext cx="2011680" cy="384049"/>
          </a:xfrm>
          <a:prstGeom prst="rect">
            <a:avLst/>
          </a:prstGeom>
        </p:spPr>
        <p:txBody>
          <a:bodyPr vert="horz" lIns="82393" tIns="41204" rIns="82393" bIns="41204" anchor="ctr" anchorCtr="0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23992" rtl="1"/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 defTabSz="823992" rtl="1"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5" y="3737240"/>
            <a:ext cx="3200400" cy="365760"/>
          </a:xfrm>
          <a:prstGeom prst="rect">
            <a:avLst/>
          </a:prstGeom>
        </p:spPr>
        <p:txBody>
          <a:bodyPr vert="horz" lIns="82393" tIns="41204" rIns="82393" bIns="41204" anchor="ctr" anchorCtr="0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23992" rtl="1"/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93" tIns="41204" rIns="82393" bIns="41204" anchor="t" compatLnSpc="1"/>
          <a:lstStyle/>
          <a:p>
            <a:pPr algn="r" defTabSz="82399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393" tIns="41204" rIns="82393" bIns="41204" anchor="ctr"/>
          <a:lstStyle/>
          <a:p>
            <a:pPr algn="ctr" defTabSz="82399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lIns="82393" tIns="41204" rIns="82393" bIns="41204" anchor="ctr"/>
          <a:lstStyle>
            <a:lvl1pPr algn="ctr" eaLnBrk="1" latinLnBrk="0" hangingPunct="1">
              <a:defRPr kumimoji="0" sz="1300" b="1">
                <a:solidFill>
                  <a:srgbClr val="FFFFFF"/>
                </a:solidFill>
              </a:defRPr>
            </a:lvl1pPr>
          </a:lstStyle>
          <a:p>
            <a:pPr defTabSz="823992" rtl="1"/>
            <a:fld id="{9C0DCFCB-6835-4348-A887-4AC760CA3509}" type="slidenum">
              <a:rPr lang="ar-JO" smtClean="0"/>
              <a:pPr defTabSz="823992" rtl="1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10548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1" eaLnBrk="1" latinLnBrk="0" hangingPunct="1">
        <a:spcBef>
          <a:spcPct val="0"/>
        </a:spcBef>
        <a:buNone/>
        <a:defRPr kumimoji="0" sz="27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7192" indent="-247192" algn="r" rtl="1" eaLnBrk="1" latinLnBrk="0" hangingPunct="1">
        <a:spcBef>
          <a:spcPts val="544"/>
        </a:spcBef>
        <a:buClr>
          <a:schemeClr val="accent1"/>
        </a:buClr>
        <a:buSzPct val="7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76793" indent="-247192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23992" indent="-164784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1191" indent="-164784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18393" indent="-164784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65590" indent="-164784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1812804" indent="-164784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059991" indent="-164784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3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307183" indent="-164784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11976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823992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23599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647987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059991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47198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883974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295975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1" cy="1143000"/>
          </a:xfrm>
          <a:prstGeom prst="rect">
            <a:avLst/>
          </a:prstGeom>
        </p:spPr>
        <p:txBody>
          <a:bodyPr vert="horz" lIns="82494" tIns="41252" rIns="82494" bIns="41252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1" cy="4873752"/>
          </a:xfrm>
          <a:prstGeom prst="rect">
            <a:avLst/>
          </a:prstGeom>
        </p:spPr>
        <p:txBody>
          <a:bodyPr vert="horz" lIns="82494" tIns="41252" rIns="82494" bIns="41252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6"/>
            <a:ext cx="2011680" cy="384049"/>
          </a:xfrm>
          <a:prstGeom prst="rect">
            <a:avLst/>
          </a:prstGeom>
        </p:spPr>
        <p:txBody>
          <a:bodyPr vert="horz" lIns="82494" tIns="41252" rIns="82494" bIns="41252" anchor="ctr" anchorCtr="0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24982" rtl="1"/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 defTabSz="824982" rtl="1"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5" y="3737240"/>
            <a:ext cx="3200400" cy="365760"/>
          </a:xfrm>
          <a:prstGeom prst="rect">
            <a:avLst/>
          </a:prstGeom>
        </p:spPr>
        <p:txBody>
          <a:bodyPr vert="horz" lIns="82494" tIns="41252" rIns="82494" bIns="41252" anchor="ctr" anchorCtr="0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24982" rtl="1"/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494" tIns="41252" rIns="82494" bIns="41252" anchor="t" compatLnSpc="1"/>
          <a:lstStyle/>
          <a:p>
            <a:pPr algn="r" defTabSz="824982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494" tIns="41252" rIns="82494" bIns="41252" anchor="ctr"/>
          <a:lstStyle/>
          <a:p>
            <a:pPr algn="ctr" defTabSz="824982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lIns="82494" tIns="41252" rIns="82494" bIns="41252" anchor="ctr"/>
          <a:lstStyle>
            <a:lvl1pPr algn="ctr" eaLnBrk="1" latinLnBrk="0" hangingPunct="1">
              <a:defRPr kumimoji="0" sz="1300" b="1">
                <a:solidFill>
                  <a:srgbClr val="FFFFFF"/>
                </a:solidFill>
              </a:defRPr>
            </a:lvl1pPr>
          </a:lstStyle>
          <a:p>
            <a:pPr defTabSz="824982" rtl="1"/>
            <a:fld id="{9C0DCFCB-6835-4348-A887-4AC760CA3509}" type="slidenum">
              <a:rPr lang="ar-JO" smtClean="0"/>
              <a:pPr defTabSz="824982" rtl="1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4834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1" eaLnBrk="1" latinLnBrk="0" hangingPunct="1">
        <a:spcBef>
          <a:spcPct val="0"/>
        </a:spcBef>
        <a:buNone/>
        <a:defRPr kumimoji="0" sz="27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7491" indent="-247491" algn="r" rtl="1" eaLnBrk="1" latinLnBrk="0" hangingPunct="1">
        <a:spcBef>
          <a:spcPts val="544"/>
        </a:spcBef>
        <a:buClr>
          <a:schemeClr val="accent1"/>
        </a:buClr>
        <a:buSzPct val="7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77485" indent="-247491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82" indent="-164986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2477" indent="-164986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19976" indent="-164986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67469" indent="-164986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1814976" indent="-164986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062464" indent="-164986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3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309954" indent="-164986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12475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824982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237475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649967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062464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474949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887439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29993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1" cy="1143000"/>
          </a:xfrm>
          <a:prstGeom prst="rect">
            <a:avLst/>
          </a:prstGeom>
        </p:spPr>
        <p:txBody>
          <a:bodyPr vert="horz" lIns="82603" tIns="41304" rIns="82603" bIns="41304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1" cy="4873752"/>
          </a:xfrm>
          <a:prstGeom prst="rect">
            <a:avLst/>
          </a:prstGeom>
        </p:spPr>
        <p:txBody>
          <a:bodyPr vert="horz" lIns="82603" tIns="41304" rIns="82603" bIns="41304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6"/>
            <a:ext cx="2011680" cy="384049"/>
          </a:xfrm>
          <a:prstGeom prst="rect">
            <a:avLst/>
          </a:prstGeom>
        </p:spPr>
        <p:txBody>
          <a:bodyPr vert="horz" lIns="82603" tIns="41304" rIns="82603" bIns="41304" anchor="ctr" anchorCtr="0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26056" rtl="1"/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 defTabSz="826056" rtl="1"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5" y="3737240"/>
            <a:ext cx="3200400" cy="365760"/>
          </a:xfrm>
          <a:prstGeom prst="rect">
            <a:avLst/>
          </a:prstGeom>
        </p:spPr>
        <p:txBody>
          <a:bodyPr vert="horz" lIns="82603" tIns="41304" rIns="82603" bIns="41304" anchor="ctr" anchorCtr="0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pPr defTabSz="826056" rtl="1"/>
            <a:endParaRPr lang="ar-JO">
              <a:solidFill>
                <a:srgbClr val="666666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2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603" tIns="41304" rIns="82603" bIns="41304" anchor="t" compatLnSpc="1"/>
          <a:lstStyle/>
          <a:p>
            <a:pPr algn="r" defTabSz="826056" rtl="1"/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9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2603" tIns="41304" rIns="82603" bIns="41304" anchor="ctr"/>
          <a:lstStyle/>
          <a:p>
            <a:pPr algn="ctr" defTabSz="826056" rtl="1"/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lIns="82603" tIns="41304" rIns="82603" bIns="41304" anchor="ctr"/>
          <a:lstStyle>
            <a:lvl1pPr algn="ctr" eaLnBrk="1" latinLnBrk="0" hangingPunct="1">
              <a:defRPr kumimoji="0" sz="1300" b="1">
                <a:solidFill>
                  <a:srgbClr val="FFFFFF"/>
                </a:solidFill>
              </a:defRPr>
            </a:lvl1pPr>
          </a:lstStyle>
          <a:p>
            <a:pPr defTabSz="826056" rtl="1"/>
            <a:fld id="{9C0DCFCB-6835-4348-A887-4AC760CA3509}" type="slidenum">
              <a:rPr lang="ar-JO" smtClean="0"/>
              <a:pPr defTabSz="826056" rtl="1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80237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1" eaLnBrk="1" latinLnBrk="0" hangingPunct="1">
        <a:spcBef>
          <a:spcPct val="0"/>
        </a:spcBef>
        <a:buNone/>
        <a:defRPr kumimoji="0" sz="27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7815" indent="-247815" algn="r" rtl="1" eaLnBrk="1" latinLnBrk="0" hangingPunct="1">
        <a:spcBef>
          <a:spcPts val="544"/>
        </a:spcBef>
        <a:buClr>
          <a:schemeClr val="accent1"/>
        </a:buClr>
        <a:buSzPct val="7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78237" indent="-247815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26056" indent="-165204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3872" indent="-165204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1692" indent="-165204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69508" indent="-165204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1817329" indent="-165204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065145" indent="-165204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3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312961" indent="-165204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13016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826056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239085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65211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065145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478172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891196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304226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defTabSz="818821" rtl="1"/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 defTabSz="818821" rtl="1"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defTabSz="818821" rtl="1"/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defTabSz="818821" rtl="1"/>
            <a:fld id="{9C0DCFCB-6835-4348-A887-4AC760CA3509}" type="slidenum">
              <a:rPr lang="ar-JO" smtClean="0"/>
              <a:pPr defTabSz="818821" rtl="1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defTabSz="818821" rtl="1"/>
            <a:fld id="{303506F2-B566-495D-B078-070BC5ACD38C}" type="datetimeFigureOut">
              <a:rPr lang="ar-JO" smtClean="0">
                <a:solidFill>
                  <a:srgbClr val="666666"/>
                </a:solidFill>
              </a:rPr>
              <a:pPr defTabSz="818821" rtl="1"/>
              <a:t>22/03/1438</a:t>
            </a:fld>
            <a:endParaRPr lang="ar-JO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defTabSz="818821" rtl="1"/>
            <a:endParaRPr lang="ar-JO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defTabSz="818821" rtl="1"/>
            <a:fld id="{9C0DCFCB-6835-4348-A887-4AC760CA3509}" type="slidenum">
              <a:rPr lang="ar-JO" smtClean="0"/>
              <a:pPr defTabSz="818821" rtl="1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68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0200" y="304800"/>
            <a:ext cx="7391400" cy="1383995"/>
          </a:xfrm>
          <a:prstGeom prst="rect">
            <a:avLst/>
          </a:prstGeom>
          <a:noFill/>
        </p:spPr>
        <p:txBody>
          <a:bodyPr wrap="square" lIns="90377" tIns="45225" rIns="90377" bIns="45225" rtlCol="0">
            <a:spAutoFit/>
          </a:bodyPr>
          <a:lstStyle/>
          <a:p>
            <a:pPr algn="ctr"/>
            <a:r>
              <a:rPr lang="en-US" sz="2800" b="1" dirty="0">
                <a:cs typeface="+mj-cs"/>
              </a:rPr>
              <a:t>Structural Design of Commercial Building under Gravity and Seismic Loads</a:t>
            </a:r>
            <a:endParaRPr lang="en-US" sz="2800" dirty="0">
              <a:cs typeface="+mj-cs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2943225" y="1990843"/>
            <a:ext cx="4476750" cy="953108"/>
          </a:xfrm>
          <a:prstGeom prst="rect">
            <a:avLst/>
          </a:prstGeom>
          <a:noFill/>
        </p:spPr>
        <p:txBody>
          <a:bodyPr wrap="square" lIns="90377" tIns="45225" rIns="90377" bIns="45225" rtlCol="1">
            <a:spAutoFit/>
          </a:bodyPr>
          <a:lstStyle/>
          <a:p>
            <a:pPr algn="ctr"/>
            <a:r>
              <a:rPr lang="en-US" dirty="0" smtClean="0"/>
              <a:t>Prepared By: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err="1" smtClean="0"/>
              <a:t>Razan</a:t>
            </a:r>
            <a:r>
              <a:rPr lang="en-US" dirty="0" smtClean="0"/>
              <a:t> </a:t>
            </a:r>
            <a:r>
              <a:rPr lang="en-US" dirty="0" err="1" smtClean="0"/>
              <a:t>Zaidan</a:t>
            </a:r>
            <a:r>
              <a:rPr lang="en-US" dirty="0" smtClean="0"/>
              <a:t>         </a:t>
            </a:r>
            <a:r>
              <a:rPr lang="en-US" sz="2000" dirty="0" err="1" smtClean="0"/>
              <a:t>Rawya</a:t>
            </a:r>
            <a:r>
              <a:rPr lang="en-US" sz="2000" dirty="0" smtClean="0"/>
              <a:t> </a:t>
            </a:r>
            <a:r>
              <a:rPr lang="en-US" sz="2000" dirty="0" err="1" smtClean="0"/>
              <a:t>Amarneh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895600" y="3581475"/>
            <a:ext cx="4572000" cy="922330"/>
          </a:xfrm>
          <a:prstGeom prst="rect">
            <a:avLst/>
          </a:prstGeom>
          <a:noFill/>
        </p:spPr>
        <p:txBody>
          <a:bodyPr wrap="square" lIns="90377" tIns="45225" rIns="90377" bIns="45225" rtlCol="1">
            <a:spAutoFit/>
          </a:bodyPr>
          <a:lstStyle/>
          <a:p>
            <a:pPr algn="ctr"/>
            <a:r>
              <a:rPr lang="en-US" dirty="0" smtClean="0"/>
              <a:t>Under Supervision of: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Dr. Mohammed </a:t>
            </a:r>
            <a:r>
              <a:rPr lang="en-US" dirty="0" err="1" smtClean="0"/>
              <a:t>Samaaneh</a:t>
            </a:r>
            <a:r>
              <a:rPr lang="en-US" dirty="0" smtClean="0"/>
              <a:t>.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type="subTitle" idx="1"/>
          </p:nvPr>
        </p:nvSpPr>
        <p:spPr>
          <a:xfrm>
            <a:off x="457200" y="1981200"/>
            <a:ext cx="8077200" cy="14478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5400" dirty="0" smtClean="0">
                <a:latin typeface="Baskerville Old Face" pitchFamily="18" charset="0"/>
              </a:rPr>
              <a:t>Preliminary Design of the Structure</a:t>
            </a:r>
            <a:endParaRPr lang="ar-SA" sz="54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4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https://fb-s-b-a.akamaihd.net/h-ak-xtp1/v/t34.0-12/15327796_1161821953900145_281941793_n.png?oh=7efa4126c62138963e2ac38c46df1910&amp;oe=5845BA98&amp;__gda__=1480961577_165d873e5d1c1a39dad07a0d946089c7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4"/>
          <a:stretch/>
        </p:blipFill>
        <p:spPr bwMode="auto">
          <a:xfrm>
            <a:off x="838200" y="1371600"/>
            <a:ext cx="7010400" cy="4648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295400" y="457200"/>
            <a:ext cx="2667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Structural system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8473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20688"/>
            <a:ext cx="7677945" cy="27321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30278" algn="ctr">
              <a:lnSpc>
                <a:spcPct val="115000"/>
              </a:lnSpc>
              <a:spcAft>
                <a:spcPts val="906"/>
              </a:spcAft>
            </a:pPr>
            <a:r>
              <a:rPr lang="en-US" sz="3600" i="1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Analysis and Design using SAP program</a:t>
            </a:r>
            <a:r>
              <a:rPr lang="en-US" sz="3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/>
            </a:r>
            <a:br>
              <a:rPr lang="en-US" sz="3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</a:br>
            <a:endParaRPr lang="ar-JO" sz="3600" dirty="0">
              <a:latin typeface="Segoe UI Black" pitchFamily="34" charset="0"/>
              <a:ea typeface="Segoe UI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48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1" cy="563562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sz="3200" b="1" dirty="0">
                <a:solidFill>
                  <a:schemeClr val="tx1"/>
                </a:solidFill>
              </a:rPr>
              <a:t>3D model of s</a:t>
            </a:r>
            <a:r>
              <a:rPr lang="en-US" sz="3200" b="1" dirty="0" smtClean="0">
                <a:solidFill>
                  <a:schemeClr val="tx1"/>
                </a:solidFill>
              </a:rPr>
              <a:t>tructure</a:t>
            </a:r>
            <a:endParaRPr lang="ar-JO" sz="3200" b="1" dirty="0">
              <a:solidFill>
                <a:schemeClr val="tx1"/>
              </a:solidFill>
            </a:endParaRPr>
          </a:p>
        </p:txBody>
      </p:sp>
      <p:pic>
        <p:nvPicPr>
          <p:cNvPr id="5" name="صورة 4"/>
          <p:cNvPicPr/>
          <p:nvPr/>
        </p:nvPicPr>
        <p:blipFill rotWithShape="1">
          <a:blip r:embed="rId2"/>
          <a:srcRect l="29487" t="22295" r="32262" b="12100"/>
          <a:stretch/>
        </p:blipFill>
        <p:spPr bwMode="auto">
          <a:xfrm>
            <a:off x="2209800" y="1066800"/>
            <a:ext cx="4451667" cy="54863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1615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1" cy="487362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Check of model</a:t>
            </a:r>
            <a:endParaRPr lang="ar-JO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7467601" cy="381000"/>
          </a:xfrm>
        </p:spPr>
        <p:txBody>
          <a:bodyPr>
            <a:normAutofit fontScale="92500" lnSpcReduction="2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Compatibility check</a:t>
            </a:r>
          </a:p>
          <a:p>
            <a:pPr algn="l" rtl="0">
              <a:buFont typeface="Wingdings" pitchFamily="2" charset="2"/>
              <a:buChar char="v"/>
            </a:pPr>
            <a:endParaRPr lang="en-US" dirty="0"/>
          </a:p>
        </p:txBody>
      </p:sp>
      <p:pic>
        <p:nvPicPr>
          <p:cNvPr id="5" name="صورة 4"/>
          <p:cNvPicPr/>
          <p:nvPr/>
        </p:nvPicPr>
        <p:blipFill rotWithShape="1">
          <a:blip r:embed="rId2"/>
          <a:srcRect l="34616" t="18567" r="33334" b="15309"/>
          <a:stretch/>
        </p:blipFill>
        <p:spPr bwMode="auto">
          <a:xfrm>
            <a:off x="2209800" y="1447800"/>
            <a:ext cx="4267200" cy="5029200"/>
          </a:xfrm>
          <a:prstGeom prst="rect">
            <a:avLst/>
          </a:prstGeom>
          <a:ln w="3175" cap="sq" cmpd="thickThin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8991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260658"/>
                <a:ext cx="7467601" cy="6213304"/>
              </a:xfrm>
            </p:spPr>
            <p:txBody>
              <a:bodyPr/>
              <a:lstStyle/>
              <a:p>
                <a:pPr algn="l" rtl="0">
                  <a:buFont typeface="Wingdings" pitchFamily="2" charset="2"/>
                  <a:buChar char="v"/>
                </a:pPr>
                <a:r>
                  <a:rPr lang="en-US" dirty="0" smtClean="0"/>
                  <a:t>Equilibrium check</a:t>
                </a:r>
              </a:p>
              <a:p>
                <a:pPr algn="l" rtl="0">
                  <a:buFont typeface="Wingdings" pitchFamily="2" charset="2"/>
                  <a:buChar char="v"/>
                </a:pPr>
                <a:endParaRPr lang="en-US" dirty="0"/>
              </a:p>
              <a:p>
                <a:pPr lvl="0" algn="l" rtl="0"/>
                <a:r>
                  <a:rPr lang="en-US" sz="1600" dirty="0"/>
                  <a:t>Total hand calculation Dead load = </a:t>
                </a:r>
                <a:r>
                  <a:rPr lang="en-US" sz="1600" b="1" dirty="0"/>
                  <a:t>55406.62 </a:t>
                </a:r>
                <a:r>
                  <a:rPr lang="en-US" sz="1600" b="1" dirty="0" err="1"/>
                  <a:t>kN.</a:t>
                </a:r>
                <a:endParaRPr lang="en-US" sz="1600" dirty="0">
                  <a:effectLst/>
                </a:endParaRPr>
              </a:p>
              <a:p>
                <a:pPr algn="l" rtl="0"/>
                <a:endParaRPr lang="en-US" sz="1600" dirty="0">
                  <a:effectLst/>
                </a:endParaRPr>
              </a:p>
              <a:p>
                <a:pPr lvl="0" algn="l" rtl="0"/>
                <a:r>
                  <a:rPr lang="en-US" sz="1600" dirty="0"/>
                  <a:t>SAP result = </a:t>
                </a:r>
                <a:r>
                  <a:rPr lang="en-US" sz="1600" b="1" dirty="0"/>
                  <a:t>55749.483 </a:t>
                </a:r>
                <a:r>
                  <a:rPr lang="en-US" sz="1600" b="1" dirty="0" err="1"/>
                  <a:t>kN</a:t>
                </a:r>
                <a:r>
                  <a:rPr lang="en-US" sz="1600" b="1" dirty="0" err="1" smtClean="0"/>
                  <a:t>.</a:t>
                </a:r>
                <a:endParaRPr lang="en-US" sz="1600" b="1" dirty="0" smtClean="0"/>
              </a:p>
              <a:p>
                <a:pPr marL="0" lvl="0" indent="0" algn="l" rtl="0">
                  <a:buNone/>
                </a:pPr>
                <a:endParaRPr lang="en-US" sz="1600" b="1" dirty="0"/>
              </a:p>
              <a:p>
                <a:pPr marL="0" lvl="0" indent="0" algn="l" rtl="0">
                  <a:buNone/>
                </a:pPr>
                <a:endParaRPr lang="en-US" sz="1600" b="1" dirty="0" smtClean="0"/>
              </a:p>
              <a:p>
                <a:pPr marL="0" lvl="0" indent="0" algn="l" rtl="0">
                  <a:buNone/>
                </a:pPr>
                <a:endParaRPr lang="en-US" sz="1600" b="1" dirty="0">
                  <a:effectLst/>
                </a:endParaRPr>
              </a:p>
              <a:p>
                <a:pPr marL="0" lvl="0" indent="0" algn="l" rtl="0">
                  <a:buNone/>
                </a:pPr>
                <a:endParaRPr lang="en-US" sz="1600" dirty="0">
                  <a:effectLst/>
                </a:endParaRPr>
              </a:p>
              <a:p>
                <a:pPr marL="0" indent="0" algn="l" rtl="0">
                  <a:buNone/>
                </a:pPr>
                <a:endParaRPr lang="en-US" sz="1600" dirty="0"/>
              </a:p>
              <a:p>
                <a:pPr lvl="0" algn="l" rtl="0"/>
                <a:endParaRPr lang="en-US" sz="1600" dirty="0" smtClean="0"/>
              </a:p>
              <a:p>
                <a:pPr lvl="0" algn="l" rtl="0"/>
                <a:endParaRPr lang="en-US" sz="1600" dirty="0"/>
              </a:p>
              <a:p>
                <a:pPr lvl="0" algn="l" rtl="0"/>
                <a:endParaRPr lang="en-US" sz="1600" dirty="0" smtClean="0"/>
              </a:p>
              <a:p>
                <a:pPr lvl="0" algn="l" rtl="0"/>
                <a:r>
                  <a:rPr lang="en-US" sz="1600" dirty="0" smtClean="0"/>
                  <a:t>Percent </a:t>
                </a:r>
                <a:r>
                  <a:rPr lang="en-US" sz="1600" dirty="0"/>
                  <a:t>of 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55749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483</m:t>
                        </m:r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r>
                          <a:rPr lang="en-US" sz="1600" i="1">
                            <a:latin typeface="Cambria Math"/>
                          </a:rPr>
                          <m:t>55406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62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55749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483</m:t>
                        </m:r>
                      </m:den>
                    </m:f>
                  </m:oMath>
                </a14:m>
                <a:r>
                  <a:rPr lang="en-US" sz="1600" dirty="0"/>
                  <a:t> *100% = 0.62% &lt; 5% → OK.</a:t>
                </a:r>
                <a:endParaRPr lang="en-US" sz="1600" dirty="0">
                  <a:effectLst/>
                </a:endParaRPr>
              </a:p>
              <a:p>
                <a:pPr marL="0" indent="0" algn="l" rtl="0">
                  <a:buNone/>
                </a:pPr>
                <a:endParaRPr lang="en-US" sz="1600" dirty="0"/>
              </a:p>
              <a:p>
                <a:pPr marL="0" indent="0" algn="l" rtl="0">
                  <a:buNone/>
                </a:pPr>
                <a:endParaRPr lang="en-US" sz="1600" dirty="0"/>
              </a:p>
              <a:p>
                <a:pPr algn="l" rtl="0">
                  <a:buFont typeface="Wingdings" pitchFamily="2" charset="2"/>
                  <a:buChar char="v"/>
                </a:pPr>
                <a:endParaRPr lang="en-US" dirty="0" smtClean="0"/>
              </a:p>
              <a:p>
                <a:pPr algn="l" rtl="0">
                  <a:buFont typeface="Wingdings" pitchFamily="2" charset="2"/>
                  <a:buChar char="v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260658"/>
                <a:ext cx="7467601" cy="6213304"/>
              </a:xfrm>
              <a:blipFill rotWithShape="1">
                <a:blip r:embed="rId2"/>
                <a:stretch>
                  <a:fillRect l="-408" t="-68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/>
          <p:nvPr/>
        </p:nvPicPr>
        <p:blipFill rotWithShape="1">
          <a:blip r:embed="rId3"/>
          <a:srcRect l="27839" t="18241" r="4395" b="61889"/>
          <a:stretch/>
        </p:blipFill>
        <p:spPr bwMode="auto">
          <a:xfrm>
            <a:off x="1295400" y="2438400"/>
            <a:ext cx="5981700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4492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88640"/>
                <a:ext cx="7467601" cy="6285312"/>
              </a:xfrm>
            </p:spPr>
            <p:txBody>
              <a:bodyPr/>
              <a:lstStyle/>
              <a:p>
                <a:pPr marL="308626" indent="-308626" algn="l" rtl="0">
                  <a:lnSpc>
                    <a:spcPct val="115000"/>
                  </a:lnSpc>
                  <a:buFont typeface="Symbol"/>
                  <a:buChar char=""/>
                  <a:tabLst>
                    <a:tab pos="1786608" algn="l"/>
                  </a:tabLst>
                </a:pPr>
                <a:r>
                  <a:rPr lang="en-US" u="sng" dirty="0">
                    <a:latin typeface="Times New Roman"/>
                    <a:ea typeface="Calibri"/>
                    <a:cs typeface="Arial"/>
                  </a:rPr>
                  <a:t>Live load:</a:t>
                </a: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lvl="0" algn="l" rtl="0"/>
                <a:r>
                  <a:rPr lang="en-US" sz="1800" dirty="0" smtClean="0"/>
                  <a:t>Hand </a:t>
                </a:r>
                <a:r>
                  <a:rPr lang="en-US" sz="1800" dirty="0"/>
                  <a:t>calculation:</a:t>
                </a:r>
                <a:endParaRPr lang="en-US" sz="1800" dirty="0">
                  <a:effectLst/>
                </a:endParaRPr>
              </a:p>
              <a:p>
                <a:pPr marL="0" indent="0" algn="l" rtl="0">
                  <a:buNone/>
                </a:pPr>
                <a:r>
                  <a:rPr lang="en-US" sz="1800" dirty="0" smtClean="0"/>
                  <a:t> {(</a:t>
                </a:r>
                <a:r>
                  <a:rPr lang="en-US" sz="1800" dirty="0"/>
                  <a:t>427.8896*3+342.5+457.1*6)*5} +{ (457.1)*10}=</a:t>
                </a:r>
                <a:r>
                  <a:rPr lang="en-US" sz="1800" b="1" dirty="0"/>
                  <a:t>26415 </a:t>
                </a:r>
                <a:r>
                  <a:rPr lang="en-US" sz="1800" b="1" dirty="0" err="1"/>
                  <a:t>kN.</a:t>
                </a:r>
                <a:endParaRPr lang="en-US" sz="1800" dirty="0">
                  <a:effectLst/>
                </a:endParaRPr>
              </a:p>
              <a:p>
                <a:pPr lvl="0" algn="l" rtl="0"/>
                <a:r>
                  <a:rPr lang="en-US" sz="1800" dirty="0"/>
                  <a:t>SAP result = </a:t>
                </a:r>
                <a:r>
                  <a:rPr lang="en-US" sz="1800" b="1" dirty="0"/>
                  <a:t>26511.4 </a:t>
                </a:r>
                <a:r>
                  <a:rPr lang="en-US" sz="1800" b="1" dirty="0" err="1"/>
                  <a:t>kN</a:t>
                </a:r>
                <a:r>
                  <a:rPr lang="en-US" sz="1800" b="1" dirty="0" err="1" smtClean="0"/>
                  <a:t>.</a:t>
                </a:r>
                <a:endParaRPr lang="en-US" sz="1800" b="1" dirty="0" smtClean="0"/>
              </a:p>
              <a:p>
                <a:pPr marL="0" lvl="0" indent="0" algn="l" rtl="0">
                  <a:buNone/>
                </a:pPr>
                <a:endParaRPr lang="en-US" sz="1800" b="1" dirty="0" smtClean="0"/>
              </a:p>
              <a:p>
                <a:pPr marL="0" lvl="0" indent="0" algn="l" rtl="0">
                  <a:buNone/>
                </a:pPr>
                <a:endParaRPr lang="en-US" sz="1800" b="1" dirty="0">
                  <a:effectLst/>
                </a:endParaRPr>
              </a:p>
              <a:p>
                <a:pPr lvl="0" algn="l" rtl="0"/>
                <a:endParaRPr lang="en-US" sz="1800" b="1" dirty="0" smtClean="0"/>
              </a:p>
              <a:p>
                <a:pPr lvl="0" algn="l" rtl="0"/>
                <a:endParaRPr lang="en-US" sz="1800" b="1" dirty="0">
                  <a:effectLst/>
                </a:endParaRPr>
              </a:p>
              <a:p>
                <a:pPr marL="0" lvl="0" indent="0" algn="l" rtl="0">
                  <a:buNone/>
                </a:pPr>
                <a:endParaRPr lang="en-US" sz="1800" b="1" dirty="0" smtClean="0"/>
              </a:p>
              <a:p>
                <a:pPr marL="0" lvl="0" indent="0" algn="l" rtl="0">
                  <a:buNone/>
                </a:pPr>
                <a:endParaRPr lang="en-US" sz="1800" dirty="0">
                  <a:effectLst/>
                </a:endParaRPr>
              </a:p>
              <a:p>
                <a:pPr lvl="0" algn="l" rtl="0"/>
                <a:endParaRPr lang="en-US" sz="1800" dirty="0" smtClean="0"/>
              </a:p>
              <a:p>
                <a:pPr lvl="0" algn="l" rtl="0"/>
                <a:r>
                  <a:rPr lang="en-US" sz="1800" dirty="0" smtClean="0"/>
                  <a:t>Percent </a:t>
                </a:r>
                <a:r>
                  <a:rPr lang="en-US" sz="1800" dirty="0"/>
                  <a:t>of 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26511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4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26414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26511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1800" dirty="0"/>
                  <a:t> * 100% = .36%.</a:t>
                </a:r>
                <a:endParaRPr lang="en-US" sz="1800" dirty="0">
                  <a:effectLst/>
                </a:endParaRPr>
              </a:p>
              <a:p>
                <a:pPr marL="0" indent="0" algn="l" rtl="0">
                  <a:lnSpc>
                    <a:spcPct val="115000"/>
                  </a:lnSpc>
                  <a:spcAft>
                    <a:spcPts val="906"/>
                  </a:spcAft>
                  <a:buNone/>
                  <a:tabLst>
                    <a:tab pos="1786608" algn="l"/>
                  </a:tabLst>
                </a:pP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algn="l"/>
                <a:endParaRPr lang="ar-J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88640"/>
                <a:ext cx="7467601" cy="6285312"/>
              </a:xfrm>
              <a:blipFill rotWithShape="1">
                <a:blip r:embed="rId2"/>
                <a:stretch>
                  <a:fillRect l="-490" t="-38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/>
          <p:nvPr/>
        </p:nvPicPr>
        <p:blipFill rotWithShape="1">
          <a:blip r:embed="rId3"/>
          <a:srcRect l="28389" t="16287" r="4211" b="62866"/>
          <a:stretch/>
        </p:blipFill>
        <p:spPr bwMode="auto">
          <a:xfrm>
            <a:off x="1600200" y="2308185"/>
            <a:ext cx="5757500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2341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88640"/>
                <a:ext cx="7467601" cy="6285312"/>
              </a:xfrm>
            </p:spPr>
            <p:txBody>
              <a:bodyPr/>
              <a:lstStyle/>
              <a:p>
                <a:pPr marL="308966" indent="-308966" algn="l" rtl="0">
                  <a:lnSpc>
                    <a:spcPct val="115000"/>
                  </a:lnSpc>
                  <a:buFont typeface="Symbol"/>
                  <a:buChar char=""/>
                  <a:tabLst>
                    <a:tab pos="1788575" algn="l"/>
                  </a:tabLst>
                </a:pPr>
                <a:r>
                  <a:rPr lang="en-US" u="sng" dirty="0">
                    <a:latin typeface="Times New Roman"/>
                    <a:ea typeface="Calibri"/>
                    <a:cs typeface="Arial"/>
                  </a:rPr>
                  <a:t>Super Imposed load </a:t>
                </a: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lvl="0" algn="l" rtl="0"/>
                <a:r>
                  <a:rPr lang="en-US" sz="1800" dirty="0"/>
                  <a:t>Hand Calculation</a:t>
                </a:r>
                <a:endParaRPr lang="en-US" sz="1800" dirty="0">
                  <a:effectLst/>
                </a:endParaRPr>
              </a:p>
              <a:p>
                <a:pPr marL="0" indent="0" algn="l" rtl="0">
                  <a:buNone/>
                </a:pPr>
                <a:r>
                  <a:rPr lang="en-US" sz="1800" dirty="0" smtClean="0"/>
                  <a:t>- Super </a:t>
                </a:r>
                <a:r>
                  <a:rPr lang="en-US" sz="1800" dirty="0"/>
                  <a:t>Imposed load = slabs areas * 4.4 = 4825.8*4.4</a:t>
                </a:r>
                <a:r>
                  <a:rPr lang="en-US" sz="1800" b="1" dirty="0"/>
                  <a:t> = 21233.5 </a:t>
                </a:r>
                <a:r>
                  <a:rPr lang="en-US" sz="1800" b="1" dirty="0" err="1" smtClean="0"/>
                  <a:t>kN.</a:t>
                </a:r>
                <a:endParaRPr lang="en-US" sz="1800" dirty="0">
                  <a:effectLst/>
                </a:endParaRPr>
              </a:p>
              <a:p>
                <a:pPr lvl="0" algn="l" rtl="0"/>
                <a:r>
                  <a:rPr lang="en-US" sz="1800" dirty="0"/>
                  <a:t>SAP result = </a:t>
                </a:r>
                <a:r>
                  <a:rPr lang="en-US" sz="1800" b="1" dirty="0"/>
                  <a:t>21308.5 </a:t>
                </a:r>
                <a:r>
                  <a:rPr lang="en-US" sz="1800" b="1" dirty="0" err="1"/>
                  <a:t>kN</a:t>
                </a:r>
                <a:r>
                  <a:rPr lang="en-US" sz="1800" b="1" dirty="0" err="1" smtClean="0"/>
                  <a:t>.</a:t>
                </a:r>
                <a:endParaRPr lang="en-US" sz="1800" b="1" dirty="0" smtClean="0"/>
              </a:p>
              <a:p>
                <a:pPr marL="0" lvl="0" indent="0" algn="l" rtl="0">
                  <a:buNone/>
                </a:pPr>
                <a:endParaRPr lang="en-US" sz="1800" b="1" dirty="0" smtClean="0"/>
              </a:p>
              <a:p>
                <a:pPr marL="0" lvl="0" indent="0" algn="l" rtl="0">
                  <a:buNone/>
                </a:pPr>
                <a:endParaRPr lang="en-US" sz="1800" b="1" dirty="0">
                  <a:effectLst/>
                </a:endParaRPr>
              </a:p>
              <a:p>
                <a:pPr lvl="0" algn="l" rtl="0"/>
                <a:endParaRPr lang="en-US" sz="1800" b="1" dirty="0" smtClean="0"/>
              </a:p>
              <a:p>
                <a:pPr lvl="0" algn="l" rtl="0"/>
                <a:endParaRPr lang="en-US" sz="1800" b="1" dirty="0">
                  <a:effectLst/>
                </a:endParaRPr>
              </a:p>
              <a:p>
                <a:pPr lvl="0" algn="l" rtl="0"/>
                <a:endParaRPr lang="en-US" sz="1800" b="1" dirty="0" smtClean="0"/>
              </a:p>
              <a:p>
                <a:pPr lvl="0" algn="l" rtl="0"/>
                <a:endParaRPr lang="en-US" sz="1800" b="1" dirty="0">
                  <a:effectLst/>
                </a:endParaRPr>
              </a:p>
              <a:p>
                <a:pPr marL="0" lvl="0" indent="0" algn="l" rtl="0">
                  <a:buNone/>
                </a:pPr>
                <a:endParaRPr lang="en-US" sz="1800" dirty="0">
                  <a:effectLst/>
                </a:endParaRPr>
              </a:p>
              <a:p>
                <a:pPr lvl="0" algn="l" rtl="0"/>
                <a:r>
                  <a:rPr lang="en-US" sz="1800" dirty="0" smtClean="0"/>
                  <a:t>Percent </a:t>
                </a:r>
                <a:r>
                  <a:rPr lang="en-US" sz="1800" dirty="0"/>
                  <a:t>of 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21308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5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21233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21308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1800" dirty="0"/>
                  <a:t> * 100% = .35%.&lt; 5% Ok.</a:t>
                </a:r>
                <a:endParaRPr lang="en-US" sz="1800" dirty="0">
                  <a:effectLst/>
                </a:endParaRPr>
              </a:p>
              <a:p>
                <a:pPr marL="0" indent="0" algn="l" rtl="0">
                  <a:lnSpc>
                    <a:spcPct val="115000"/>
                  </a:lnSpc>
                  <a:spcAft>
                    <a:spcPts val="906"/>
                  </a:spcAft>
                  <a:buNone/>
                  <a:tabLst>
                    <a:tab pos="1788575" algn="l"/>
                  </a:tabLst>
                </a:pP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marL="0" indent="0" algn="l" rtl="0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88640"/>
                <a:ext cx="7467601" cy="6285312"/>
              </a:xfrm>
              <a:blipFill rotWithShape="1">
                <a:blip r:embed="rId2"/>
                <a:stretch>
                  <a:fillRect l="-816" t="-38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/>
          <p:nvPr/>
        </p:nvPicPr>
        <p:blipFill rotWithShape="1">
          <a:blip r:embed="rId3"/>
          <a:srcRect l="27656" t="18241" r="4579" b="60260"/>
          <a:stretch/>
        </p:blipFill>
        <p:spPr bwMode="auto">
          <a:xfrm>
            <a:off x="1066800" y="2132635"/>
            <a:ext cx="6264275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6111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260658"/>
                <a:ext cx="7467601" cy="6213304"/>
              </a:xfrm>
            </p:spPr>
            <p:txBody>
              <a:bodyPr/>
              <a:lstStyle/>
              <a:p>
                <a:pPr marL="309338" indent="-309338" algn="l" rtl="0">
                  <a:lnSpc>
                    <a:spcPct val="115000"/>
                  </a:lnSpc>
                  <a:buFont typeface="Symbol"/>
                  <a:buChar char=""/>
                  <a:tabLst>
                    <a:tab pos="3580879" algn="l"/>
                  </a:tabLst>
                </a:pPr>
                <a:r>
                  <a:rPr lang="en-US" u="sng" dirty="0">
                    <a:latin typeface="Times New Roman"/>
                    <a:ea typeface="Calibri"/>
                    <a:cs typeface="Arial"/>
                  </a:rPr>
                  <a:t>Wall weight</a:t>
                </a:r>
                <a:r>
                  <a:rPr lang="en-US" u="sng" dirty="0" smtClean="0">
                    <a:latin typeface="Times New Roman"/>
                    <a:ea typeface="Calibri"/>
                    <a:cs typeface="Arial"/>
                  </a:rPr>
                  <a:t>:</a:t>
                </a: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lvl="0" algn="l" rtl="0"/>
                <a:r>
                  <a:rPr lang="en-US" dirty="0"/>
                  <a:t>Hand Calculation:</a:t>
                </a:r>
                <a:endParaRPr lang="en-US" dirty="0">
                  <a:effectLst/>
                </a:endParaRPr>
              </a:p>
              <a:p>
                <a:pPr algn="l" rtl="0">
                  <a:buFontTx/>
                  <a:buChar char="-"/>
                </a:pPr>
                <a:r>
                  <a:rPr lang="en-US" dirty="0" smtClean="0"/>
                  <a:t>Wall </a:t>
                </a:r>
                <a:r>
                  <a:rPr lang="en-US" dirty="0"/>
                  <a:t>weight =(78.5*3+39.4+55*6) * 21+75.2*14 = </a:t>
                </a:r>
                <a:r>
                  <a:rPr lang="en-US" b="1" dirty="0"/>
                  <a:t>13755</a:t>
                </a:r>
                <a:r>
                  <a:rPr lang="en-US" dirty="0"/>
                  <a:t> </a:t>
                </a:r>
                <a:r>
                  <a:rPr lang="en-US" dirty="0" err="1"/>
                  <a:t>kN</a:t>
                </a:r>
                <a:r>
                  <a:rPr lang="en-US" dirty="0" err="1" smtClean="0"/>
                  <a:t>.</a:t>
                </a:r>
                <a:endParaRPr lang="en-US" dirty="0" smtClean="0"/>
              </a:p>
              <a:p>
                <a:pPr algn="l" rtl="0">
                  <a:buFontTx/>
                  <a:buChar char="-"/>
                </a:pPr>
                <a:endParaRPr lang="en-US" dirty="0" smtClean="0"/>
              </a:p>
              <a:p>
                <a:pPr algn="l" rtl="0">
                  <a:buFontTx/>
                  <a:buChar char="-"/>
                </a:pPr>
                <a:endParaRPr lang="en-US" dirty="0"/>
              </a:p>
              <a:p>
                <a:pPr marL="0" indent="0" algn="l" rtl="0">
                  <a:buNone/>
                </a:pPr>
                <a:endParaRPr lang="en-US" dirty="0" smtClean="0"/>
              </a:p>
              <a:p>
                <a:pPr algn="l" rtl="0">
                  <a:buFontTx/>
                  <a:buChar char="-"/>
                </a:pPr>
                <a:endParaRPr lang="en-US" dirty="0">
                  <a:effectLst/>
                </a:endParaRPr>
              </a:p>
              <a:p>
                <a:pPr marL="0" indent="0" algn="l" rtl="0">
                  <a:buNone/>
                </a:pPr>
                <a:r>
                  <a:rPr lang="en-US" dirty="0" smtClean="0"/>
                  <a:t> </a:t>
                </a:r>
                <a:endParaRPr lang="en-US" dirty="0">
                  <a:effectLst/>
                </a:endParaRPr>
              </a:p>
              <a:p>
                <a:pPr lvl="0" algn="l" rtl="0"/>
                <a:r>
                  <a:rPr lang="en-US" dirty="0"/>
                  <a:t>SAP result = </a:t>
                </a:r>
                <a:r>
                  <a:rPr lang="en-US" b="1" dirty="0"/>
                  <a:t>13787.2 </a:t>
                </a:r>
                <a:r>
                  <a:rPr lang="en-US" b="1" dirty="0" err="1"/>
                  <a:t>kN.</a:t>
                </a:r>
                <a:endParaRPr lang="en-US" dirty="0">
                  <a:effectLst/>
                </a:endParaRPr>
              </a:p>
              <a:p>
                <a:pPr lvl="0" algn="l" rtl="0"/>
                <a:r>
                  <a:rPr lang="en-US" dirty="0" smtClean="0"/>
                  <a:t>Percent </a:t>
                </a:r>
                <a:r>
                  <a:rPr lang="en-US" dirty="0"/>
                  <a:t>of 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13787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13755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13787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* 100% = .23% &lt; 5% Ok.</a:t>
                </a:r>
                <a:endParaRPr lang="en-US" dirty="0">
                  <a:effectLst/>
                </a:endParaRPr>
              </a:p>
              <a:p>
                <a:pPr marL="0" indent="0" algn="l" rtl="0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260658"/>
                <a:ext cx="7467601" cy="6213304"/>
              </a:xfrm>
              <a:blipFill rotWithShape="1">
                <a:blip r:embed="rId2"/>
                <a:stretch>
                  <a:fillRect l="-490" t="-393" r="-98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/>
          <p:nvPr/>
        </p:nvPicPr>
        <p:blipFill rotWithShape="1">
          <a:blip r:embed="rId3"/>
          <a:srcRect l="27657" t="17916" r="4761" b="61563"/>
          <a:stretch/>
        </p:blipFill>
        <p:spPr bwMode="auto">
          <a:xfrm>
            <a:off x="1143000" y="2133600"/>
            <a:ext cx="6086475" cy="152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4048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260658"/>
                <a:ext cx="7467601" cy="6213304"/>
              </a:xfrm>
            </p:spPr>
            <p:txBody>
              <a:bodyPr/>
              <a:lstStyle/>
              <a:p>
                <a:pPr marL="309338" indent="-309338" algn="l" rtl="0">
                  <a:lnSpc>
                    <a:spcPct val="115000"/>
                  </a:lnSpc>
                  <a:buFont typeface="Symbol"/>
                  <a:buChar char=""/>
                  <a:tabLst>
                    <a:tab pos="3580879" algn="l"/>
                  </a:tabLst>
                </a:pPr>
                <a:r>
                  <a:rPr lang="en-US" u="sng" dirty="0" smtClean="0">
                    <a:latin typeface="Times New Roman"/>
                    <a:ea typeface="Calibri"/>
                    <a:cs typeface="Arial"/>
                  </a:rPr>
                  <a:t>Glass </a:t>
                </a:r>
                <a:r>
                  <a:rPr lang="en-US" u="sng" dirty="0">
                    <a:latin typeface="Times New Roman"/>
                    <a:ea typeface="Calibri"/>
                    <a:cs typeface="Arial"/>
                  </a:rPr>
                  <a:t>weight</a:t>
                </a:r>
                <a:r>
                  <a:rPr lang="en-US" u="sng" dirty="0" smtClean="0">
                    <a:latin typeface="Times New Roman"/>
                    <a:ea typeface="Calibri"/>
                    <a:cs typeface="Arial"/>
                  </a:rPr>
                  <a:t>:</a:t>
                </a:r>
              </a:p>
              <a:p>
                <a:pPr lvl="0" algn="l" rtl="0"/>
                <a:r>
                  <a:rPr lang="en-US" dirty="0"/>
                  <a:t>Hand Calculation:</a:t>
                </a:r>
                <a:endParaRPr lang="en-US" dirty="0">
                  <a:effectLst/>
                </a:endParaRPr>
              </a:p>
              <a:p>
                <a:pPr marL="0" indent="0" algn="l" rtl="0">
                  <a:buNone/>
                </a:pPr>
                <a:r>
                  <a:rPr lang="en-US" dirty="0" smtClean="0"/>
                  <a:t>- Glass weight </a:t>
                </a:r>
                <a:r>
                  <a:rPr lang="en-US" dirty="0"/>
                  <a:t>= (16.23+18.44*6)*2.2 = </a:t>
                </a:r>
                <a:r>
                  <a:rPr lang="en-US" b="1" dirty="0"/>
                  <a:t>279.114 </a:t>
                </a:r>
                <a:r>
                  <a:rPr lang="en-US" b="1" dirty="0" err="1"/>
                  <a:t>kN.</a:t>
                </a:r>
                <a:endParaRPr lang="en-US" dirty="0">
                  <a:effectLst/>
                </a:endParaRPr>
              </a:p>
              <a:p>
                <a:pPr lvl="0" algn="l" rtl="0"/>
                <a:r>
                  <a:rPr lang="en-US" dirty="0"/>
                  <a:t>SAP result = </a:t>
                </a:r>
                <a:r>
                  <a:rPr lang="en-US" b="1" dirty="0"/>
                  <a:t>279.2 </a:t>
                </a:r>
                <a:r>
                  <a:rPr lang="en-US" b="1" dirty="0" err="1"/>
                  <a:t>kN</a:t>
                </a:r>
                <a:r>
                  <a:rPr lang="en-US" b="1" dirty="0" err="1" smtClean="0"/>
                  <a:t>.</a:t>
                </a:r>
                <a:endParaRPr lang="en-US" b="1" dirty="0" smtClean="0"/>
              </a:p>
              <a:p>
                <a:pPr marL="0" lvl="0" indent="0" algn="l" rtl="0">
                  <a:buNone/>
                </a:pPr>
                <a:endParaRPr lang="en-US" b="1" dirty="0" smtClean="0"/>
              </a:p>
              <a:p>
                <a:pPr lvl="0" algn="l" rtl="0"/>
                <a:endParaRPr lang="en-US" b="1" dirty="0">
                  <a:effectLst/>
                </a:endParaRPr>
              </a:p>
              <a:p>
                <a:pPr lvl="0" algn="l" rtl="0"/>
                <a:endParaRPr lang="en-US" b="1" dirty="0" smtClean="0"/>
              </a:p>
              <a:p>
                <a:pPr lvl="0" algn="l" rtl="0"/>
                <a:endParaRPr lang="en-US" b="1" dirty="0">
                  <a:effectLst/>
                </a:endParaRPr>
              </a:p>
              <a:p>
                <a:pPr marL="0" lvl="0" indent="0" algn="l" rtl="0">
                  <a:buNone/>
                </a:pPr>
                <a:endParaRPr lang="en-US" b="1" dirty="0"/>
              </a:p>
              <a:p>
                <a:pPr marL="0" lvl="0" indent="0" algn="l" rtl="0">
                  <a:buNone/>
                </a:pPr>
                <a:endParaRPr lang="en-US" dirty="0">
                  <a:effectLst/>
                </a:endParaRPr>
              </a:p>
              <a:p>
                <a:pPr lvl="0" algn="l" rtl="0"/>
                <a:r>
                  <a:rPr lang="en-US" dirty="0" smtClean="0"/>
                  <a:t>Percent </a:t>
                </a:r>
                <a:r>
                  <a:rPr lang="en-US" dirty="0"/>
                  <a:t>of 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279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279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114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279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* 100% = .03% &lt; 5% Ok.</a:t>
                </a:r>
                <a:endParaRPr lang="en-US" dirty="0">
                  <a:effectLst/>
                </a:endParaRPr>
              </a:p>
              <a:p>
                <a:pPr marL="0" indent="0" algn="l" rtl="0">
                  <a:lnSpc>
                    <a:spcPct val="115000"/>
                  </a:lnSpc>
                  <a:buNone/>
                  <a:tabLst>
                    <a:tab pos="3580879" algn="l"/>
                  </a:tabLst>
                </a:pPr>
                <a:endParaRPr lang="ar-J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260658"/>
                <a:ext cx="7467601" cy="6213304"/>
              </a:xfrm>
              <a:blipFill rotWithShape="1">
                <a:blip r:embed="rId2"/>
                <a:stretch>
                  <a:fillRect l="-1143" t="-39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/>
          <p:nvPr/>
        </p:nvPicPr>
        <p:blipFill rotWithShape="1">
          <a:blip r:embed="rId3"/>
          <a:srcRect l="28205" t="18567" r="3846" b="60912"/>
          <a:stretch/>
        </p:blipFill>
        <p:spPr bwMode="auto">
          <a:xfrm>
            <a:off x="990600" y="2209800"/>
            <a:ext cx="6479921" cy="1600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4245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7467600" cy="601675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Presentation Contents: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1- Project Description.</a:t>
            </a:r>
          </a:p>
          <a:p>
            <a:pPr marL="0" indent="0">
              <a:buNone/>
            </a:pPr>
            <a:r>
              <a:rPr lang="en-US" dirty="0" smtClean="0"/>
              <a:t>2- Site and Geological Information.</a:t>
            </a:r>
          </a:p>
          <a:p>
            <a:pPr marL="0" indent="0">
              <a:buNone/>
            </a:pPr>
            <a:r>
              <a:rPr lang="en-US" dirty="0" smtClean="0"/>
              <a:t>3- General Notes.</a:t>
            </a:r>
          </a:p>
          <a:p>
            <a:pPr marL="0" indent="0">
              <a:buNone/>
            </a:pPr>
            <a:r>
              <a:rPr lang="en-US" dirty="0" smtClean="0"/>
              <a:t>4- Preliminary Design of the Project.</a:t>
            </a:r>
          </a:p>
          <a:p>
            <a:pPr marL="0" indent="0">
              <a:buNone/>
            </a:pPr>
            <a:r>
              <a:rPr lang="en-US" dirty="0" smtClean="0"/>
              <a:t>5- 3D Modeling and Design of the Project.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8079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260658"/>
                <a:ext cx="8291265" cy="6213304"/>
              </a:xfrm>
            </p:spPr>
            <p:txBody>
              <a:bodyPr>
                <a:normAutofit/>
              </a:bodyPr>
              <a:lstStyle/>
              <a:p>
                <a:pPr algn="l" rtl="0">
                  <a:buFont typeface="Wingdings" pitchFamily="2" charset="2"/>
                  <a:buChar char="v"/>
                </a:pPr>
                <a:r>
                  <a:rPr lang="en-US" sz="2500" dirty="0" smtClean="0">
                    <a:latin typeface="Times New Roman"/>
                    <a:ea typeface="Calibri"/>
                  </a:rPr>
                  <a:t>Stress Strain relationship</a:t>
                </a:r>
                <a:endParaRPr lang="en-US" sz="2500" b="1" dirty="0">
                  <a:latin typeface="Times New Roman"/>
                  <a:ea typeface="Calibri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r>
                  <a:rPr lang="en-US" sz="1800" u="sng" dirty="0">
                    <a:latin typeface="Times New Roman"/>
                    <a:ea typeface="Calibri"/>
                    <a:cs typeface="Arial"/>
                  </a:rPr>
                  <a:t>Slab</a:t>
                </a:r>
                <a:r>
                  <a:rPr lang="en-US" sz="1800" u="sng" dirty="0" smtClean="0">
                    <a:latin typeface="Times New Roman"/>
                    <a:ea typeface="Calibri"/>
                    <a:cs typeface="Arial"/>
                  </a:rPr>
                  <a:t>:</a:t>
                </a: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 smtClean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 smtClean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 smtClean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 smtClean="0">
                  <a:latin typeface="Times New Roman"/>
                  <a:ea typeface="Calibri"/>
                  <a:cs typeface="Arial"/>
                </a:endParaRPr>
              </a:p>
              <a:p>
                <a:pPr marL="0" indent="0" algn="l" rtl="0">
                  <a:lnSpc>
                    <a:spcPct val="115000"/>
                  </a:lnSpc>
                  <a:buNone/>
                  <a:tabLst>
                    <a:tab pos="4248037" algn="l"/>
                  </a:tabLst>
                </a:pP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Blip>
                    <a:blip r:embed="rId2"/>
                  </a:buBlip>
                  <a:tabLst>
                    <a:tab pos="4248037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i="0">
                            <a:latin typeface="Cambria Math"/>
                          </a:rPr>
                          <m:t>Moment</m:t>
                        </m:r>
                      </m:e>
                      <m:sub>
                        <m:r>
                          <a:rPr lang="en-US" sz="1800" i="0">
                            <a:latin typeface="Cambria Math"/>
                          </a:rPr>
                          <m:t>(</m:t>
                        </m:r>
                        <m:r>
                          <a:rPr lang="en-US" sz="1800" b="0" i="0" smtClean="0">
                            <a:latin typeface="Cambria Math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D</m:t>
                        </m:r>
                        <m:r>
                          <a:rPr lang="en-US" sz="1800" i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1800" dirty="0"/>
                  <a:t> =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42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588</m:t>
                        </m:r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r>
                          <a:rPr lang="en-US" sz="1800" i="1">
                            <a:latin typeface="Cambria Math"/>
                          </a:rPr>
                          <m:t>26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66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/>
                  <a:t> + 19.3 = </a:t>
                </a:r>
                <a:r>
                  <a:rPr lang="en-US" sz="1800" b="1" dirty="0"/>
                  <a:t>53.924 </a:t>
                </a:r>
                <a:r>
                  <a:rPr lang="en-US" sz="1800" b="1" dirty="0" err="1" smtClean="0"/>
                  <a:t>kN.m</a:t>
                </a:r>
                <a:endParaRPr lang="en-US" sz="1800" b="1" dirty="0" smtClean="0"/>
              </a:p>
              <a:p>
                <a:pPr lvl="0"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𝑀𝑜𝑚𝑒𝑛𝑡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𝑆𝐴𝑃</m:t>
                        </m:r>
                        <m:r>
                          <a:rPr lang="en-US" sz="1800" i="1">
                            <a:latin typeface="Cambria Math"/>
                          </a:rPr>
                          <m:t>,  </m:t>
                        </m:r>
                        <m:r>
                          <a:rPr lang="en-US" sz="1800" i="1">
                            <a:latin typeface="Cambria Math"/>
                          </a:rPr>
                          <m:t>𝑈𝑙𝑡𝑖𝑚𝑎𝑡𝑒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18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35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73</m:t>
                        </m:r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r>
                          <a:rPr lang="en-US" sz="1800" i="1">
                            <a:latin typeface="Cambria Math"/>
                          </a:rPr>
                          <m:t>26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/>
                  <a:t> + 24.3 = </a:t>
                </a:r>
                <a:r>
                  <a:rPr lang="en-US" sz="1800" b="1" dirty="0"/>
                  <a:t>55.55 </a:t>
                </a:r>
                <a:r>
                  <a:rPr lang="en-US" sz="1800" b="1" dirty="0" err="1"/>
                  <a:t>kN.m</a:t>
                </a:r>
                <a:endParaRPr lang="en-US" sz="1800" b="1" dirty="0"/>
              </a:p>
              <a:p>
                <a:pPr lvl="0" algn="l" rtl="0"/>
                <a:r>
                  <a:rPr lang="en-US" sz="1800" dirty="0"/>
                  <a:t>% of 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55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55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53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924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55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55</m:t>
                        </m:r>
                      </m:den>
                    </m:f>
                  </m:oMath>
                </a14:m>
                <a:r>
                  <a:rPr lang="en-US" sz="1800" dirty="0"/>
                  <a:t> * 100% = 2.9% &lt; 5% → ok</a:t>
                </a:r>
                <a:r>
                  <a:rPr lang="en-US" sz="1800" dirty="0" smtClean="0"/>
                  <a:t>.</a:t>
                </a:r>
                <a:endParaRPr lang="en-US" sz="1800" dirty="0"/>
              </a:p>
              <a:p>
                <a:pPr marL="309741" indent="-309741" algn="l" rtl="0">
                  <a:lnSpc>
                    <a:spcPct val="115000"/>
                  </a:lnSpc>
                  <a:buBlip>
                    <a:blip r:embed="rId2"/>
                  </a:buBlip>
                  <a:tabLst>
                    <a:tab pos="4248037" algn="l"/>
                  </a:tabLst>
                </a:pP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marL="0" indent="0" algn="l" rtl="0">
                  <a:lnSpc>
                    <a:spcPct val="115000"/>
                  </a:lnSpc>
                  <a:buNone/>
                  <a:tabLst>
                    <a:tab pos="4248037" algn="l"/>
                  </a:tabLst>
                </a:pP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marL="0" indent="0" algn="l" rtl="0">
                  <a:buNone/>
                </a:pPr>
                <a:endParaRPr lang="ar-JO" sz="25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260658"/>
                <a:ext cx="8291265" cy="6213304"/>
              </a:xfrm>
              <a:blipFill rotWithShape="1">
                <a:blip r:embed="rId3"/>
                <a:stretch>
                  <a:fillRect l="-515" t="-88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 descr="2.PNG"/>
          <p:cNvPicPr/>
          <p:nvPr/>
        </p:nvPicPr>
        <p:blipFill rotWithShape="1">
          <a:blip r:embed="rId4" cstate="print"/>
          <a:srcRect b="11133"/>
          <a:stretch/>
        </p:blipFill>
        <p:spPr>
          <a:xfrm>
            <a:off x="1981200" y="990601"/>
            <a:ext cx="5486400" cy="335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19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260658"/>
                <a:ext cx="8291265" cy="6213304"/>
              </a:xfrm>
            </p:spPr>
            <p:txBody>
              <a:bodyPr>
                <a:normAutofit/>
              </a:bodyPr>
              <a:lstStyle/>
              <a:p>
                <a:pPr algn="l" rtl="0">
                  <a:buFont typeface="Wingdings" pitchFamily="2" charset="2"/>
                  <a:buChar char="v"/>
                </a:pPr>
                <a:r>
                  <a:rPr lang="en-US" sz="2500" dirty="0" smtClean="0">
                    <a:latin typeface="Times New Roman"/>
                    <a:ea typeface="Calibri"/>
                  </a:rPr>
                  <a:t>Stress Strain relationship</a:t>
                </a:r>
                <a:endParaRPr lang="en-US" sz="2500" b="1" dirty="0">
                  <a:latin typeface="Times New Roman"/>
                  <a:ea typeface="Calibri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r>
                  <a:rPr lang="en-US" sz="1800" u="sng" dirty="0" smtClean="0">
                    <a:latin typeface="Times New Roman"/>
                    <a:ea typeface="Calibri"/>
                    <a:cs typeface="Arial"/>
                  </a:rPr>
                  <a:t>Beam:</a:t>
                </a:r>
              </a:p>
              <a:p>
                <a:pPr marL="0" indent="0" algn="l" rtl="0">
                  <a:lnSpc>
                    <a:spcPct val="115000"/>
                  </a:lnSpc>
                  <a:buNone/>
                  <a:tabLst>
                    <a:tab pos="4248037" algn="l"/>
                  </a:tabLst>
                </a:pPr>
                <a:endParaRPr lang="en-US" sz="1800" u="sng" dirty="0" smtClean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 smtClean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 smtClean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>
                  <a:latin typeface="Times New Roman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Font typeface="Symbol"/>
                  <a:buChar char=""/>
                  <a:tabLst>
                    <a:tab pos="4248037" algn="l"/>
                  </a:tabLst>
                </a:pPr>
                <a:endParaRPr lang="en-US" sz="1800" u="sng" dirty="0" smtClean="0">
                  <a:latin typeface="Times New Roman"/>
                  <a:ea typeface="Calibri"/>
                  <a:cs typeface="Arial"/>
                </a:endParaRPr>
              </a:p>
              <a:p>
                <a:pPr marL="0" indent="0" algn="l" rtl="0">
                  <a:lnSpc>
                    <a:spcPct val="115000"/>
                  </a:lnSpc>
                  <a:buNone/>
                  <a:tabLst>
                    <a:tab pos="4248037" algn="l"/>
                  </a:tabLst>
                </a:pP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marL="309741" indent="-309741" algn="l" rtl="0">
                  <a:lnSpc>
                    <a:spcPct val="115000"/>
                  </a:lnSpc>
                  <a:buBlip>
                    <a:blip r:embed="rId2"/>
                  </a:buBlip>
                  <a:tabLst>
                    <a:tab pos="4248037" algn="l"/>
                  </a:tabLst>
                </a:pPr>
                <a:endParaRPr lang="en-US" sz="1800" dirty="0" smtClean="0"/>
              </a:p>
              <a:p>
                <a:pPr marL="309741" indent="-309741" algn="l" rtl="0">
                  <a:lnSpc>
                    <a:spcPct val="115000"/>
                  </a:lnSpc>
                  <a:buBlip>
                    <a:blip r:embed="rId2"/>
                  </a:buBlip>
                  <a:tabLst>
                    <a:tab pos="4248037" algn="l"/>
                  </a:tabLst>
                </a:pPr>
                <a:endParaRPr lang="en-US" sz="1800" dirty="0"/>
              </a:p>
              <a:p>
                <a:pPr marL="309741" indent="-309741" algn="l" rtl="0">
                  <a:lnSpc>
                    <a:spcPct val="115000"/>
                  </a:lnSpc>
                  <a:buBlip>
                    <a:blip r:embed="rId2"/>
                  </a:buBlip>
                  <a:tabLst>
                    <a:tab pos="4248037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i="0">
                            <a:latin typeface="Cambria Math"/>
                          </a:rPr>
                          <m:t>Moment</m:t>
                        </m:r>
                      </m:e>
                      <m:sub>
                        <m:r>
                          <a:rPr lang="en-US" sz="1800" i="0">
                            <a:latin typeface="Cambria Math"/>
                          </a:rPr>
                          <m:t>(</m:t>
                        </m:r>
                        <m:r>
                          <a:rPr lang="en-US" sz="1800" b="0" i="0" smtClean="0">
                            <a:latin typeface="Cambria Math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D</m:t>
                        </m:r>
                        <m:r>
                          <a:rPr lang="en-US" sz="1800" i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1800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22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76</m:t>
                        </m:r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r>
                          <a:rPr lang="en-US" sz="1800" i="1">
                            <a:latin typeface="Cambria Math"/>
                          </a:rPr>
                          <m:t>10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33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/>
                  <a:t> + 16 = 32.5 </a:t>
                </a:r>
                <a:r>
                  <a:rPr lang="en-US" sz="1800" dirty="0" err="1"/>
                  <a:t>kN.m</a:t>
                </a:r>
                <a:endParaRPr lang="en-US" sz="1800" dirty="0" smtClean="0"/>
              </a:p>
              <a:p>
                <a:pPr marL="309741" lvl="0" indent="-309741" algn="l" rtl="0">
                  <a:lnSpc>
                    <a:spcPct val="115000"/>
                  </a:lnSpc>
                  <a:buBlip>
                    <a:blip r:embed="rId2"/>
                  </a:buBlip>
                  <a:tabLst>
                    <a:tab pos="4248037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𝑀𝑜𝑚𝑒𝑛𝑡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𝑆𝐴𝑃</m:t>
                        </m:r>
                        <m:r>
                          <a:rPr lang="en-US" sz="1800" i="1">
                            <a:latin typeface="Cambria Math"/>
                          </a:rPr>
                          <m:t>,  </m:t>
                        </m:r>
                        <m:r>
                          <a:rPr lang="en-US" sz="1800" i="1">
                            <a:latin typeface="Cambria Math"/>
                          </a:rPr>
                          <m:t>𝑈𝑙𝑡𝑖𝑚𝑎𝑡𝑒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sz="18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10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r>
                          <a:rPr lang="en-US" sz="1800" i="1">
                            <a:latin typeface="Cambria Math"/>
                          </a:rPr>
                          <m:t>17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68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/>
                  <a:t> + 16.45 = 30.4 </a:t>
                </a:r>
                <a:r>
                  <a:rPr lang="en-US" sz="1800" dirty="0" err="1"/>
                  <a:t>kN.m</a:t>
                </a:r>
                <a:endParaRPr lang="en-US" sz="1800" dirty="0"/>
              </a:p>
              <a:p>
                <a:pPr marL="309741" lvl="0" indent="-309741" algn="l" rtl="0">
                  <a:lnSpc>
                    <a:spcPct val="115000"/>
                  </a:lnSpc>
                  <a:buBlip>
                    <a:blip r:embed="rId2"/>
                  </a:buBlip>
                  <a:tabLst>
                    <a:tab pos="4248037" algn="l"/>
                  </a:tabLst>
                </a:pPr>
                <a:r>
                  <a:rPr lang="en-US" sz="1800" dirty="0"/>
                  <a:t>% of 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32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5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30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32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1800" dirty="0"/>
                  <a:t> * 100% = 6.5% &lt; 10 % → ok.</a:t>
                </a:r>
              </a:p>
              <a:p>
                <a:pPr marL="0" indent="0" algn="l" rtl="0">
                  <a:lnSpc>
                    <a:spcPct val="115000"/>
                  </a:lnSpc>
                  <a:buNone/>
                  <a:tabLst>
                    <a:tab pos="4248037" algn="l"/>
                  </a:tabLst>
                </a:pP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marL="0" indent="0" algn="l" rtl="0">
                  <a:lnSpc>
                    <a:spcPct val="115000"/>
                  </a:lnSpc>
                  <a:buNone/>
                  <a:tabLst>
                    <a:tab pos="4248037" algn="l"/>
                  </a:tabLst>
                </a:pP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marL="0" indent="0" algn="l" rtl="0">
                  <a:buNone/>
                </a:pPr>
                <a:endParaRPr lang="ar-JO" sz="25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260658"/>
                <a:ext cx="8291265" cy="6213304"/>
              </a:xfrm>
              <a:blipFill rotWithShape="1">
                <a:blip r:embed="rId3"/>
                <a:stretch>
                  <a:fillRect l="-515" t="-88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1066800"/>
            <a:ext cx="5657850" cy="350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600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1" cy="609600"/>
          </a:xfrm>
        </p:spPr>
        <p:txBody>
          <a:bodyPr>
            <a:normAutofit fontScale="90000"/>
          </a:bodyPr>
          <a:lstStyle/>
          <a:p>
            <a:pPr marL="414186" indent="-414186" rtl="0"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1"/>
                </a:solidFill>
              </a:rPr>
              <a:t>Check deflection</a:t>
            </a:r>
            <a:endParaRPr lang="ar-JO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7566"/>
            <a:ext cx="7467601" cy="5277200"/>
          </a:xfrm>
        </p:spPr>
        <p:txBody>
          <a:bodyPr/>
          <a:lstStyle/>
          <a:p>
            <a:pPr marL="310640" indent="-310640" algn="l" rtl="0">
              <a:lnSpc>
                <a:spcPct val="115000"/>
              </a:lnSpc>
              <a:spcAft>
                <a:spcPts val="906"/>
              </a:spcAft>
              <a:buFont typeface="+mj-lt"/>
              <a:buAutoNum type="arabicPeriod"/>
            </a:pPr>
            <a:r>
              <a:rPr lang="en-US" sz="1400" b="1" dirty="0" smtClean="0">
                <a:latin typeface="Times New Roman"/>
                <a:ea typeface="Calibri"/>
                <a:cs typeface="Arial"/>
              </a:rPr>
              <a:t>Slab deflection from service load:</a:t>
            </a:r>
          </a:p>
          <a:p>
            <a:pPr marL="0" indent="0" algn="l" rtl="0">
              <a:lnSpc>
                <a:spcPct val="115000"/>
              </a:lnSpc>
              <a:spcAft>
                <a:spcPts val="906"/>
              </a:spcAft>
              <a:buNone/>
            </a:pPr>
            <a:endParaRPr lang="en-US" sz="1600" dirty="0">
              <a:latin typeface="Calibri"/>
              <a:ea typeface="Calibri"/>
              <a:cs typeface="Arial"/>
            </a:endParaRPr>
          </a:p>
          <a:p>
            <a:pPr marL="0" indent="0" algn="l" rtl="0">
              <a:lnSpc>
                <a:spcPct val="115000"/>
              </a:lnSpc>
              <a:spcAft>
                <a:spcPts val="906"/>
              </a:spcAft>
              <a:buNone/>
            </a:pPr>
            <a:endParaRPr lang="en-US" sz="1900" b="1" dirty="0">
              <a:latin typeface="Times New Roman"/>
              <a:ea typeface="Calibri"/>
              <a:cs typeface="Arial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447800"/>
            <a:ext cx="5657215" cy="3581400"/>
          </a:xfrm>
          <a:prstGeom prst="rect">
            <a:avLst/>
          </a:prstGeom>
          <a:ln w="3175" cap="sq" cmpd="thickThin">
            <a:solidFill>
              <a:schemeClr val="bg1">
                <a:lumMod val="9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ستطيل 3"/>
              <p:cNvSpPr/>
              <p:nvPr/>
            </p:nvSpPr>
            <p:spPr>
              <a:xfrm>
                <a:off x="1419224" y="5334000"/>
                <a:ext cx="6353176" cy="7621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- Max </a:t>
                </a:r>
                <a:r>
                  <a:rPr lang="en-US" dirty="0"/>
                  <a:t>deflection ( as shown in figure) = 24.4 mm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- </a:t>
                </a:r>
                <a:r>
                  <a:rPr lang="en-US" dirty="0"/>
                  <a:t>Allowable deflection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dirty="0"/>
                  <a:t> = 45.8 mm &gt; 28.4 mm. → ok.</a:t>
                </a:r>
              </a:p>
            </p:txBody>
          </p:sp>
        </mc:Choice>
        <mc:Fallback xmlns="">
          <p:sp>
            <p:nvSpPr>
              <p:cNvPr id="4" name="مستطيل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9224" y="5334000"/>
                <a:ext cx="6353176" cy="762196"/>
              </a:xfrm>
              <a:prstGeom prst="rect">
                <a:avLst/>
              </a:prstGeom>
              <a:blipFill rotWithShape="1">
                <a:blip r:embed="rId3"/>
                <a:stretch>
                  <a:fillRect l="-864" t="-4000" b="-320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109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50"/>
                <a:ext cx="7467601" cy="6213304"/>
              </a:xfrm>
            </p:spPr>
            <p:txBody>
              <a:bodyPr/>
              <a:lstStyle/>
              <a:p>
                <a:pPr marL="0" indent="0" algn="l" rtl="0">
                  <a:lnSpc>
                    <a:spcPct val="115000"/>
                  </a:lnSpc>
                  <a:spcAft>
                    <a:spcPts val="906"/>
                  </a:spcAft>
                  <a:buNone/>
                </a:pPr>
                <a:r>
                  <a:rPr lang="en-US" sz="1900" b="1" dirty="0" smtClean="0">
                    <a:latin typeface="Times New Roman"/>
                    <a:ea typeface="Calibri"/>
                    <a:cs typeface="Arial"/>
                  </a:rPr>
                  <a:t>2. Slab Long term deflection :</a:t>
                </a:r>
              </a:p>
              <a:p>
                <a:pPr marL="0" indent="0" algn="l" rtl="0">
                  <a:lnSpc>
                    <a:spcPct val="115000"/>
                  </a:lnSpc>
                  <a:spcAft>
                    <a:spcPts val="906"/>
                  </a:spcAft>
                  <a:buNone/>
                </a:pPr>
                <a:r>
                  <a:rPr lang="en-US" sz="1500" dirty="0">
                    <a:latin typeface="Times New Roman"/>
                    <a:ea typeface="Calibri"/>
                    <a:cs typeface="Arial"/>
                  </a:rPr>
                  <a:t>From SAP </a:t>
                </a:r>
              </a:p>
              <a:p>
                <a:pPr marL="0" indent="0" algn="l" rtl="0">
                  <a:lnSpc>
                    <a:spcPct val="115000"/>
                  </a:lnSpc>
                  <a:spcAft>
                    <a:spcPts val="906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∆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/>
                    <a:ea typeface="Calibri"/>
                  </a:rPr>
                  <a:t> = </a:t>
                </a:r>
                <a:r>
                  <a:rPr lang="en-US" sz="1500" dirty="0" smtClean="0">
                    <a:latin typeface="Times New Roman"/>
                    <a:ea typeface="Calibri"/>
                  </a:rPr>
                  <a:t>4.2 </a:t>
                </a:r>
                <a:r>
                  <a:rPr lang="en-US" sz="1500" dirty="0">
                    <a:latin typeface="Times New Roman"/>
                    <a:ea typeface="Calibri"/>
                  </a:rPr>
                  <a:t>mm </a:t>
                </a:r>
              </a:p>
              <a:p>
                <a:pPr marL="0" indent="0" algn="l" rtl="0">
                  <a:lnSpc>
                    <a:spcPct val="115000"/>
                  </a:lnSpc>
                  <a:spcAft>
                    <a:spcPts val="906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∆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500" dirty="0" smtClean="0">
                    <a:latin typeface="Times New Roman"/>
                    <a:ea typeface="Calibri"/>
                  </a:rPr>
                  <a:t> </a:t>
                </a:r>
                <a:r>
                  <a:rPr lang="en-US" sz="1500" dirty="0">
                    <a:latin typeface="Times New Roman"/>
                    <a:ea typeface="Calibri"/>
                  </a:rPr>
                  <a:t>=</a:t>
                </a:r>
                <a:r>
                  <a:rPr lang="en-US" sz="1500" dirty="0" smtClean="0">
                    <a:latin typeface="Times New Roman"/>
                    <a:ea typeface="Calibri"/>
                  </a:rPr>
                  <a:t> 10.3 </a:t>
                </a:r>
                <a:r>
                  <a:rPr lang="en-US" sz="1500" dirty="0">
                    <a:latin typeface="Times New Roman"/>
                    <a:ea typeface="Calibri"/>
                  </a:rPr>
                  <a:t>mm </a:t>
                </a:r>
              </a:p>
              <a:p>
                <a:pPr marL="414186" algn="l" rtl="0">
                  <a:lnSpc>
                    <a:spcPct val="11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∆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𝐿𝑇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/>
                    <a:ea typeface="Calibri"/>
                    <a:cs typeface="Arial"/>
                  </a:rPr>
                  <a:t> =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sSub>
                      <m:sSubPr>
                        <m:ctrlP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∆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𝐿</m:t>
                        </m:r>
                      </m:sub>
                    </m:sSub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+ </m:t>
                    </m:r>
                    <m:sSub>
                      <m:sSubPr>
                        <m:ctrlPr>
                          <a:rPr lang="en-US" sz="1500" i="1"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Times New Roman"/>
                            <a:cs typeface="Times New Roman"/>
                          </a:rPr>
                          <m:t>ƛ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Times New Roman"/>
                            <a:cs typeface="Times New Roman"/>
                          </a:rPr>
                          <m:t>∞</m:t>
                        </m:r>
                      </m:sub>
                    </m:sSub>
                    <m:sSub>
                      <m:sSubPr>
                        <m:ctrlP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∆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𝐷</m:t>
                        </m:r>
                      </m:sub>
                    </m:sSub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+</m:t>
                    </m:r>
                    <m:sSub>
                      <m:sSubPr>
                        <m:ctrlPr>
                          <a:rPr lang="en-US" sz="1500" i="1"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Times New Roman"/>
                            <a:cs typeface="Times New Roman"/>
                          </a:rPr>
                          <m:t>ƛ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Times New Roman"/>
                            <a:cs typeface="Times New Roman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∆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𝐿𝑆</m:t>
                        </m:r>
                      </m:sub>
                    </m:sSub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</m:oMath>
                </a14:m>
                <a:endParaRPr lang="en-US" sz="1500" dirty="0">
                  <a:latin typeface="Calibri"/>
                  <a:ea typeface="Calibri"/>
                  <a:cs typeface="Arial"/>
                </a:endParaRPr>
              </a:p>
              <a:p>
                <a:pPr marL="414186" algn="l" rtl="0">
                  <a:lnSpc>
                    <a:spcPct val="11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∆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𝐿𝑇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/>
                    <a:ea typeface="Calibri"/>
                    <a:cs typeface="Arial"/>
                  </a:rPr>
                  <a:t> =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sSub>
                      <m:sSubPr>
                        <m:ctrlP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∆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𝐿</m:t>
                        </m:r>
                      </m:sub>
                    </m:sSub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+ </m:t>
                    </m:r>
                    <m:r>
                      <a:rPr lang="en-US" sz="1500" i="1">
                        <a:latin typeface="Cambria Math"/>
                        <a:ea typeface="Times New Roman"/>
                        <a:cs typeface="Times New Roman"/>
                      </a:rPr>
                      <m:t>2</m:t>
                    </m:r>
                    <m:sSub>
                      <m:sSubPr>
                        <m:ctrlP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∆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𝐷</m:t>
                        </m:r>
                      </m:sub>
                    </m:sSub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+</m:t>
                    </m:r>
                    <m:r>
                      <a:rPr lang="en-US" sz="1500" i="1">
                        <a:latin typeface="Cambria Math"/>
                        <a:ea typeface="Times New Roman"/>
                        <a:cs typeface="Times New Roman"/>
                      </a:rPr>
                      <m:t>2</m:t>
                    </m:r>
                    <m:r>
                      <a:rPr lang="en-US" sz="1500" i="1">
                        <a:latin typeface="Cambria Math"/>
                        <a:ea typeface="Times New Roman"/>
                        <a:cs typeface="Times New Roman"/>
                      </a:rPr>
                      <m:t>∗.</m:t>
                    </m:r>
                    <m:r>
                      <a:rPr lang="en-US" sz="1500" i="1">
                        <a:latin typeface="Cambria Math"/>
                        <a:ea typeface="Times New Roman"/>
                        <a:cs typeface="Times New Roman"/>
                      </a:rPr>
                      <m:t>05</m:t>
                    </m:r>
                    <m:sSub>
                      <m:sSubPr>
                        <m:ctrlP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∆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𝐿</m:t>
                        </m:r>
                      </m:sub>
                    </m:sSub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</m:oMath>
                </a14:m>
                <a:endParaRPr lang="en-US" sz="1500" dirty="0">
                  <a:latin typeface="Calibri"/>
                  <a:ea typeface="Calibri"/>
                  <a:cs typeface="Arial"/>
                </a:endParaRPr>
              </a:p>
              <a:p>
                <a:pPr marL="414186" algn="l" rtl="0">
                  <a:lnSpc>
                    <a:spcPct val="115000"/>
                  </a:lnSpc>
                  <a:spcAft>
                    <a:spcPts val="906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∆</m:t>
                        </m:r>
                      </m:e>
                      <m:sub>
                        <m:r>
                          <a:rPr lang="en-US" sz="1500" i="1">
                            <a:latin typeface="Cambria Math"/>
                            <a:ea typeface="Calibri"/>
                            <a:cs typeface="Times New Roman"/>
                          </a:rPr>
                          <m:t>𝐿𝑇</m:t>
                        </m:r>
                      </m:sub>
                    </m:sSub>
                  </m:oMath>
                </a14:m>
                <a:r>
                  <a:rPr lang="en-US" sz="1500" dirty="0">
                    <a:latin typeface="Times New Roman"/>
                    <a:ea typeface="Calibri"/>
                    <a:cs typeface="Arial"/>
                  </a:rPr>
                  <a:t> =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1</m:t>
                    </m:r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.</m:t>
                    </m:r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5</m:t>
                    </m:r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∗</m:t>
                    </m:r>
                    <m:r>
                      <a:rPr lang="en-US" sz="1500" b="0" i="1" smtClean="0">
                        <a:latin typeface="Cambria Math"/>
                        <a:ea typeface="Calibri"/>
                        <a:cs typeface="Times New Roman"/>
                      </a:rPr>
                      <m:t>4</m:t>
                    </m:r>
                    <m:r>
                      <a:rPr lang="en-US" sz="1500" b="0" i="1" smtClean="0">
                        <a:latin typeface="Cambria Math"/>
                        <a:ea typeface="Calibri"/>
                        <a:cs typeface="Times New Roman"/>
                      </a:rPr>
                      <m:t>.</m:t>
                    </m:r>
                    <m:r>
                      <a:rPr lang="en-US" sz="1500" b="0" i="1" smtClean="0">
                        <a:latin typeface="Cambria Math"/>
                        <a:ea typeface="Calibri"/>
                        <a:cs typeface="Times New Roman"/>
                      </a:rPr>
                      <m:t>2</m:t>
                    </m:r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+</m:t>
                    </m:r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2</m:t>
                    </m:r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∗</m:t>
                    </m:r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1</m:t>
                    </m:r>
                    <m:r>
                      <a:rPr lang="en-US" sz="1500" b="0" i="1" smtClean="0">
                        <a:latin typeface="Cambria Math"/>
                        <a:ea typeface="Calibri"/>
                        <a:cs typeface="Times New Roman"/>
                      </a:rPr>
                      <m:t>0</m:t>
                    </m:r>
                    <m:r>
                      <a:rPr lang="en-US" sz="1500" b="0" i="1" smtClean="0">
                        <a:latin typeface="Cambria Math"/>
                        <a:ea typeface="Calibri"/>
                        <a:cs typeface="Times New Roman"/>
                      </a:rPr>
                      <m:t>.</m:t>
                    </m:r>
                    <m:r>
                      <a:rPr lang="en-US" sz="1500" b="0" i="1" smtClean="0">
                        <a:latin typeface="Cambria Math"/>
                        <a:ea typeface="Calibri"/>
                        <a:cs typeface="Times New Roman"/>
                      </a:rPr>
                      <m:t>3</m:t>
                    </m:r>
                    <m:r>
                      <a:rPr lang="en-US" sz="1500" i="1"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</m:oMath>
                </a14:m>
                <a:r>
                  <a:rPr lang="en-US" sz="1500" dirty="0">
                    <a:latin typeface="Times New Roman"/>
                    <a:ea typeface="Times New Roman"/>
                    <a:cs typeface="Arial"/>
                  </a:rPr>
                  <a:t>= </a:t>
                </a:r>
                <a:r>
                  <a:rPr lang="en-US" sz="1500" dirty="0" smtClean="0">
                    <a:latin typeface="Times New Roman"/>
                    <a:ea typeface="Times New Roman"/>
                    <a:cs typeface="Arial"/>
                  </a:rPr>
                  <a:t>26.9 </a:t>
                </a:r>
                <a:r>
                  <a:rPr lang="en-US" sz="1500" dirty="0">
                    <a:latin typeface="Times New Roman"/>
                    <a:ea typeface="Times New Roman"/>
                    <a:cs typeface="Arial"/>
                  </a:rPr>
                  <a:t>mm &lt; 45.8 mm. → </a:t>
                </a:r>
                <a:r>
                  <a:rPr lang="en-US" sz="1500" dirty="0" smtClean="0">
                    <a:latin typeface="Times New Roman"/>
                    <a:ea typeface="Times New Roman"/>
                    <a:cs typeface="Arial"/>
                  </a:rPr>
                  <a:t>ok.</a:t>
                </a:r>
              </a:p>
              <a:p>
                <a:pPr marL="165649" indent="0" algn="l" rtl="0">
                  <a:lnSpc>
                    <a:spcPct val="115000"/>
                  </a:lnSpc>
                  <a:spcAft>
                    <a:spcPts val="906"/>
                  </a:spcAft>
                  <a:buNone/>
                </a:pPr>
                <a:r>
                  <a:rPr lang="en-US" sz="1800" b="1" dirty="0" smtClean="0">
                    <a:latin typeface="Times New Roman"/>
                    <a:ea typeface="Calibri"/>
                    <a:cs typeface="Arial"/>
                  </a:rPr>
                  <a:t>3. Beam deflection :</a:t>
                </a:r>
                <a:endParaRPr lang="en-US" sz="1800" b="1" dirty="0" smtClean="0">
                  <a:latin typeface="Times New Roman"/>
                  <a:ea typeface="Times New Roman"/>
                  <a:cs typeface="Arial"/>
                </a:endParaRP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𝐴𝑙𝑙𝑜𝑤𝑎𝑏𝑙𝑒</m:t>
                        </m:r>
                      </m:sub>
                    </m:sSub>
                  </m:oMath>
                </a14:m>
                <a:r>
                  <a:rPr lang="en-US" sz="1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𝑆𝑝𝑎𝑛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r>
                          <a:rPr lang="en-US" sz="1600" i="1">
                            <a:latin typeface="Cambria Math"/>
                          </a:rPr>
                          <m:t>𝐿𝑒𝑛𝑔𝑡</m:t>
                        </m:r>
                        <m:r>
                          <a:rPr lang="en-US" sz="1600" i="1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480</m:t>
                        </m:r>
                      </m:den>
                    </m:f>
                  </m:oMath>
                </a14:m>
                <a:r>
                  <a:rPr lang="en-US" sz="1600" dirty="0"/>
                  <a:t> ( ACI 318-11, 9.5(b), Floor slab with partitions not likely to be damaged by large deflection ).</a:t>
                </a: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𝐴𝑙𝑙𝑜𝑤𝑎𝑏𝑙𝑒</m:t>
                        </m:r>
                      </m:sub>
                    </m:sSub>
                  </m:oMath>
                </a14:m>
                <a:r>
                  <a:rPr lang="en-US" sz="1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sz="1600" dirty="0"/>
                  <a:t> = 45.8 mm.</a:t>
                </a:r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𝑆𝑒𝑟𝑣𝑖𝑐𝑒</m:t>
                        </m:r>
                      </m:sub>
                    </m:sSub>
                  </m:oMath>
                </a14:m>
                <a:r>
                  <a:rPr lang="en-US" sz="1600" dirty="0"/>
                  <a:t> = 40.8 mm &lt; 45.8 mm.→ ok.</a:t>
                </a:r>
              </a:p>
              <a:p>
                <a:pPr marL="165649" indent="0" algn="l" rtl="0">
                  <a:lnSpc>
                    <a:spcPct val="115000"/>
                  </a:lnSpc>
                  <a:spcAft>
                    <a:spcPts val="906"/>
                  </a:spcAft>
                  <a:buNone/>
                </a:pPr>
                <a:endParaRPr lang="en-US" sz="1500" dirty="0">
                  <a:latin typeface="Calibri"/>
                  <a:ea typeface="Calibri"/>
                  <a:cs typeface="Arial"/>
                </a:endParaRPr>
              </a:p>
              <a:p>
                <a:pPr marL="0" indent="0" algn="l" rtl="0">
                  <a:lnSpc>
                    <a:spcPct val="115000"/>
                  </a:lnSpc>
                  <a:spcAft>
                    <a:spcPts val="906"/>
                  </a:spcAft>
                  <a:buNone/>
                </a:pPr>
                <a:endParaRPr lang="en-US" dirty="0" smtClean="0">
                  <a:latin typeface="Times New Roman"/>
                  <a:ea typeface="Calibri"/>
                  <a:cs typeface="Arial"/>
                </a:endParaRPr>
              </a:p>
              <a:p>
                <a:pPr marL="0" indent="0" algn="l" rtl="0">
                  <a:lnSpc>
                    <a:spcPct val="115000"/>
                  </a:lnSpc>
                  <a:spcAft>
                    <a:spcPts val="906"/>
                  </a:spcAft>
                  <a:buNone/>
                </a:pPr>
                <a:endParaRPr lang="en-US" sz="1800" dirty="0">
                  <a:latin typeface="Calibri"/>
                  <a:ea typeface="Calibri"/>
                  <a:cs typeface="Arial"/>
                </a:endParaRPr>
              </a:p>
              <a:p>
                <a:pPr algn="l" rtl="0"/>
                <a:endParaRPr lang="ar-J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260650"/>
                <a:ext cx="7467601" cy="6213304"/>
              </a:xfrm>
              <a:blipFill rotWithShape="1">
                <a:blip r:embed="rId2"/>
                <a:stretch>
                  <a:fillRect l="-898" t="-29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892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"/>
            <a:ext cx="7467601" cy="6092952"/>
          </a:xfrm>
        </p:spPr>
        <p:txBody>
          <a:bodyPr>
            <a:normAutofit lnSpcReduction="10000"/>
          </a:bodyPr>
          <a:lstStyle/>
          <a:p>
            <a:pPr lvl="0" algn="l" rtl="0"/>
            <a:r>
              <a:rPr lang="en-US" dirty="0"/>
              <a:t>From Section 1630.2.2 in UBC 97:</a:t>
            </a:r>
          </a:p>
          <a:p>
            <a:pPr algn="l" rtl="0"/>
            <a:r>
              <a:rPr lang="en-US" dirty="0"/>
              <a:t>T = (Ct) (</a:t>
            </a:r>
            <a:r>
              <a:rPr lang="en-US" dirty="0" err="1"/>
              <a:t>hn</a:t>
            </a:r>
            <a:r>
              <a:rPr lang="en-US" dirty="0"/>
              <a:t>) ^</a:t>
            </a:r>
            <a:r>
              <a:rPr lang="en-US" baseline="30000" dirty="0"/>
              <a:t> (</a:t>
            </a:r>
            <a:r>
              <a:rPr lang="en-US" baseline="30000" dirty="0" smtClean="0"/>
              <a:t>3/4) </a:t>
            </a:r>
            <a:endParaRPr lang="en-US" dirty="0"/>
          </a:p>
          <a:p>
            <a:pPr algn="l" rtl="0"/>
            <a:r>
              <a:rPr lang="en-US" dirty="0"/>
              <a:t>T= (0.03) (108.27) ^</a:t>
            </a:r>
            <a:r>
              <a:rPr lang="en-US" baseline="30000" dirty="0"/>
              <a:t>0.75</a:t>
            </a:r>
            <a:r>
              <a:rPr lang="en-US" dirty="0"/>
              <a:t> = 1 sec. </a:t>
            </a:r>
          </a:p>
          <a:p>
            <a:pPr algn="l" rtl="0"/>
            <a:r>
              <a:rPr lang="en-US" dirty="0" smtClean="0"/>
              <a:t>SAP </a:t>
            </a:r>
            <a:r>
              <a:rPr lang="en-US" dirty="0"/>
              <a:t>Result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 </a:t>
            </a:r>
            <a:r>
              <a:rPr lang="en-US" dirty="0"/>
              <a:t>= 1.85 sec.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" name="صورة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9" b="3164"/>
          <a:stretch/>
        </p:blipFill>
        <p:spPr bwMode="auto">
          <a:xfrm>
            <a:off x="2507297" y="1981200"/>
            <a:ext cx="3664903" cy="3686175"/>
          </a:xfrm>
          <a:prstGeom prst="rect">
            <a:avLst/>
          </a:prstGeom>
          <a:ln w="3175" cap="sq" cmpd="thickThin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579724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209800"/>
            <a:ext cx="6172200" cy="14478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30278" algn="ctr" rtl="0">
              <a:lnSpc>
                <a:spcPct val="115000"/>
              </a:lnSpc>
              <a:spcAft>
                <a:spcPts val="906"/>
              </a:spcAft>
            </a:pPr>
            <a:r>
              <a:rPr lang="en-US" sz="3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/>
            </a:r>
            <a:br>
              <a:rPr lang="en-US" sz="3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</a:br>
            <a:r>
              <a:rPr lang="en-US" sz="3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Seismic Analysis of the Structure </a:t>
            </a:r>
            <a:endParaRPr lang="ar-JO" sz="3600" dirty="0">
              <a:latin typeface="Segoe UI Black" pitchFamily="34" charset="0"/>
              <a:ea typeface="Segoe UI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76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1" cy="487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Period Calculations</a:t>
            </a:r>
            <a:endParaRPr lang="ar-SA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990600"/>
                <a:ext cx="7467601" cy="4873752"/>
              </a:xfrm>
            </p:spPr>
            <p:txBody>
              <a:bodyPr/>
              <a:lstStyle/>
              <a:p>
                <a:pPr algn="l" rtl="0">
                  <a:buFont typeface="Wingdings" pitchFamily="2" charset="2"/>
                  <a:buChar char="v"/>
                </a:pPr>
                <a:r>
                  <a:rPr lang="en-US" dirty="0" smtClean="0"/>
                  <a:t>Method A: </a:t>
                </a:r>
              </a:p>
              <a:p>
                <a:pPr lvl="0" algn="l" rtl="0"/>
                <a:r>
                  <a:rPr lang="en-US" dirty="0"/>
                  <a:t>From Section 1630.2.2 in UBC 97:</a:t>
                </a:r>
              </a:p>
              <a:p>
                <a:pPr algn="l" rtl="0"/>
                <a:r>
                  <a:rPr lang="en-US" dirty="0"/>
                  <a:t>T = (Ct)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) ^</a:t>
                </a:r>
                <a:r>
                  <a:rPr lang="en-US" baseline="30000" dirty="0"/>
                  <a:t> (3/4)</a:t>
                </a:r>
                <a:r>
                  <a:rPr lang="en-US" dirty="0"/>
                  <a:t>……….. (4.1)</a:t>
                </a:r>
              </a:p>
              <a:p>
                <a:pPr algn="l" rtl="0"/>
                <a:r>
                  <a:rPr lang="en-US" dirty="0"/>
                  <a:t>Where:</a:t>
                </a:r>
              </a:p>
              <a:p>
                <a:pPr algn="l" rtl="0"/>
                <a:r>
                  <a:rPr lang="en-US" dirty="0"/>
                  <a:t>Ct =0.035 for steel moment-resisting frames.</a:t>
                </a:r>
              </a:p>
              <a:p>
                <a:pPr algn="l" rtl="0"/>
                <a:r>
                  <a:rPr lang="en-US" dirty="0"/>
                  <a:t>Ct =0.03 for reinforced concrete moment-resisting frames and eccentrically braced frames.</a:t>
                </a:r>
              </a:p>
              <a:p>
                <a:pPr algn="l" rtl="0"/>
                <a:r>
                  <a:rPr lang="en-US" dirty="0"/>
                  <a:t>Ct =0.02 for all other buildings.</a:t>
                </a:r>
              </a:p>
              <a:p>
                <a:pPr algn="l" rtl="0"/>
                <a:r>
                  <a:rPr lang="en-US" dirty="0"/>
                  <a:t>T= (0.03) (108.27) ^</a:t>
                </a:r>
                <a:r>
                  <a:rPr lang="en-US" baseline="30000" dirty="0"/>
                  <a:t>0.75</a:t>
                </a:r>
                <a:r>
                  <a:rPr lang="en-US" dirty="0"/>
                  <a:t> = 1.01 sec.</a:t>
                </a:r>
              </a:p>
              <a:p>
                <a:pPr marL="0" indent="0" algn="l" rtl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33400" y="990600"/>
                <a:ext cx="7467601" cy="4873752"/>
              </a:xfrm>
              <a:blipFill rotWithShape="1">
                <a:blip r:embed="rId2"/>
                <a:stretch>
                  <a:fillRect l="-408" t="-87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356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0552"/>
          </a:xfrm>
        </p:spPr>
        <p:txBody>
          <a:bodyPr/>
          <a:lstStyle/>
          <a:p>
            <a:pPr lvl="0" algn="l" rtl="0">
              <a:buFont typeface="Wingdings" pitchFamily="2" charset="2"/>
              <a:buChar char="v"/>
            </a:pPr>
            <a:r>
              <a:rPr lang="en-US" dirty="0" smtClean="0"/>
              <a:t>SAP2000 </a:t>
            </a:r>
            <a:r>
              <a:rPr lang="en-US" dirty="0"/>
              <a:t>Program: </a:t>
            </a:r>
          </a:p>
          <a:p>
            <a:pPr algn="l" rtl="0"/>
            <a:r>
              <a:rPr lang="en-US" dirty="0"/>
              <a:t>The Value from SAP must be smaller than (1.4* T</a:t>
            </a:r>
            <a:r>
              <a:rPr lang="en-US" baseline="-25000" dirty="0"/>
              <a:t> Method-A</a:t>
            </a:r>
            <a:r>
              <a:rPr lang="en-US" dirty="0" smtClean="0"/>
              <a:t>)</a:t>
            </a:r>
          </a:p>
          <a:p>
            <a:pPr marL="0" indent="0" algn="l" rtl="0">
              <a:buNone/>
            </a:pPr>
            <a:endParaRPr lang="en-US" dirty="0"/>
          </a:p>
          <a:p>
            <a:pPr marL="457200" indent="-457200" algn="l" rtl="0">
              <a:buFont typeface="+mj-lt"/>
              <a:buAutoNum type="alphaUcPeriod"/>
            </a:pPr>
            <a:r>
              <a:rPr lang="en-US" u="sng" dirty="0" smtClean="0"/>
              <a:t>X-direction</a:t>
            </a:r>
            <a:r>
              <a:rPr lang="en-US" u="sng" dirty="0"/>
              <a:t>:-</a:t>
            </a:r>
            <a:endParaRPr lang="en-US" dirty="0"/>
          </a:p>
          <a:p>
            <a:pPr algn="l" rtl="0"/>
            <a:r>
              <a:rPr lang="en-US" dirty="0"/>
              <a:t>      T = 1.4 Sec.</a:t>
            </a:r>
          </a:p>
          <a:p>
            <a:pPr algn="l" rtl="0"/>
            <a:r>
              <a:rPr lang="en-US" dirty="0"/>
              <a:t>     (1.4) ( </a:t>
            </a:r>
            <a:r>
              <a:rPr lang="en-US" dirty="0" err="1"/>
              <a:t>T</a:t>
            </a:r>
            <a:r>
              <a:rPr lang="en-US" baseline="-25000" dirty="0" err="1"/>
              <a:t>method</a:t>
            </a:r>
            <a:r>
              <a:rPr lang="en-US" baseline="-25000" dirty="0"/>
              <a:t> A</a:t>
            </a:r>
            <a:r>
              <a:rPr lang="en-US" dirty="0"/>
              <a:t>) = (1.4*1.01) = 1.414 Sec. &gt; 1.4 Sec </a:t>
            </a:r>
            <a:r>
              <a:rPr lang="en-US" dirty="0" smtClean="0"/>
              <a:t>→</a:t>
            </a:r>
            <a:r>
              <a:rPr lang="en-US" u="sng" dirty="0" smtClean="0"/>
              <a:t>OK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sz="1800" dirty="0" smtClean="0">
                <a:solidFill>
                  <a:srgbClr val="002060"/>
                </a:solidFill>
              </a:rPr>
              <a:t>B.    </a:t>
            </a:r>
            <a:r>
              <a:rPr lang="en-US" u="sng" dirty="0"/>
              <a:t>Y- direction:-</a:t>
            </a:r>
            <a:endParaRPr lang="en-US" dirty="0"/>
          </a:p>
          <a:p>
            <a:pPr algn="l" rtl="0"/>
            <a:r>
              <a:rPr lang="en-US" dirty="0"/>
              <a:t>     T = 1.28 Sec.</a:t>
            </a:r>
          </a:p>
          <a:p>
            <a:pPr algn="l" rtl="0"/>
            <a:r>
              <a:rPr lang="en-US" dirty="0"/>
              <a:t>     (1.4) ( </a:t>
            </a:r>
            <a:r>
              <a:rPr lang="en-US" dirty="0" err="1"/>
              <a:t>T</a:t>
            </a:r>
            <a:r>
              <a:rPr lang="en-US" baseline="-25000" dirty="0" err="1"/>
              <a:t>method</a:t>
            </a:r>
            <a:r>
              <a:rPr lang="en-US" baseline="-25000" dirty="0"/>
              <a:t> A</a:t>
            </a:r>
            <a:r>
              <a:rPr lang="en-US" dirty="0"/>
              <a:t>) = (1.4*1.01) = 1.414 Sec. &gt; 1.28 </a:t>
            </a:r>
            <a:r>
              <a:rPr lang="en-US" dirty="0" smtClean="0"/>
              <a:t>Sec →</a:t>
            </a:r>
            <a:r>
              <a:rPr lang="en-US" u="sng" dirty="0" smtClean="0"/>
              <a:t>OK</a:t>
            </a:r>
            <a:endParaRPr lang="en-US" dirty="0"/>
          </a:p>
          <a:p>
            <a:pPr algn="l" rtl="0">
              <a:buFont typeface="Wingdings" pitchFamily="2" charset="2"/>
              <a:buChar char="v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538159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7467601" cy="6169152"/>
          </a:xfrm>
        </p:spPr>
        <p:txBody>
          <a:bodyPr/>
          <a:lstStyle/>
          <a:p>
            <a:pPr algn="l" rtl="0"/>
            <a:r>
              <a:rPr lang="en-US" dirty="0" smtClean="0"/>
              <a:t>Seismic Analysis of the Structure:</a:t>
            </a:r>
          </a:p>
          <a:p>
            <a:pPr marL="0" indent="0" algn="l" rtl="0">
              <a:buNone/>
            </a:pPr>
            <a:endParaRPr lang="en-US" dirty="0" smtClean="0"/>
          </a:p>
          <a:p>
            <a:pPr lvl="0" algn="l" rtl="0">
              <a:buFont typeface="Arial" pitchFamily="34" charset="0"/>
              <a:buChar char="•"/>
            </a:pPr>
            <a:r>
              <a:rPr lang="en-US" sz="1400" b="1" dirty="0"/>
              <a:t>Determine seismic zone factor (Z):</a:t>
            </a:r>
            <a:endParaRPr lang="en-US" sz="1400" dirty="0"/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" name="Picture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751330"/>
            <a:ext cx="2767330" cy="3735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174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7467601" cy="6169152"/>
          </a:xfrm>
        </p:spPr>
        <p:txBody>
          <a:bodyPr/>
          <a:lstStyle/>
          <a:p>
            <a:pPr lvl="0" algn="l" rtl="0"/>
            <a:r>
              <a:rPr lang="en-US" b="1" dirty="0"/>
              <a:t>Determine site soil classification:</a:t>
            </a:r>
            <a:endParaRPr lang="en-US" dirty="0"/>
          </a:p>
          <a:p>
            <a:pPr marL="0" lvl="0" indent="0" algn="l" rtl="0">
              <a:buNone/>
            </a:pPr>
            <a:r>
              <a:rPr lang="en-US" sz="1600" dirty="0" smtClean="0"/>
              <a:t> - The </a:t>
            </a:r>
            <a:r>
              <a:rPr lang="en-US" sz="1600" dirty="0"/>
              <a:t>Soil profile is found to be (SC</a:t>
            </a:r>
            <a:r>
              <a:rPr lang="en-US" sz="1600" dirty="0" smtClean="0"/>
              <a:t>).</a:t>
            </a:r>
          </a:p>
          <a:p>
            <a:pPr marL="0" lvl="0" indent="0" algn="l" rtl="0">
              <a:buNone/>
            </a:pPr>
            <a:endParaRPr lang="en-US" sz="1600" dirty="0"/>
          </a:p>
          <a:p>
            <a:pPr lvl="0" algn="l" rtl="0"/>
            <a:r>
              <a:rPr lang="en-US" b="1" dirty="0"/>
              <a:t>Determine (</a:t>
            </a:r>
            <a:r>
              <a:rPr lang="en-US" b="1" dirty="0" err="1"/>
              <a:t>Ca</a:t>
            </a:r>
            <a:r>
              <a:rPr lang="en-US" b="1" dirty="0"/>
              <a:t>) and (</a:t>
            </a:r>
            <a:r>
              <a:rPr lang="en-US" b="1" dirty="0" err="1"/>
              <a:t>Cv</a:t>
            </a:r>
            <a:r>
              <a:rPr lang="en-US" b="1" dirty="0"/>
              <a:t>) based on site soil classification</a:t>
            </a:r>
            <a:r>
              <a:rPr lang="en-US" b="1" dirty="0" smtClean="0"/>
              <a:t>:</a:t>
            </a:r>
            <a:endParaRPr lang="en-US" dirty="0"/>
          </a:p>
          <a:p>
            <a:pPr marL="0" lvl="0" indent="0" algn="l" rtl="0">
              <a:buNone/>
            </a:pPr>
            <a:r>
              <a:rPr lang="en-US" sz="1600" dirty="0" smtClean="0"/>
              <a:t>- Seismic </a:t>
            </a:r>
            <a:r>
              <a:rPr lang="en-US" sz="1600" dirty="0"/>
              <a:t>coefficients: </a:t>
            </a:r>
            <a:r>
              <a:rPr lang="en-US" sz="1600" dirty="0" err="1"/>
              <a:t>Ca</a:t>
            </a:r>
            <a:r>
              <a:rPr lang="en-US" sz="1600" dirty="0"/>
              <a:t> = 0.24, </a:t>
            </a:r>
            <a:r>
              <a:rPr lang="en-US" sz="1600" dirty="0" err="1"/>
              <a:t>Cv</a:t>
            </a:r>
            <a:r>
              <a:rPr lang="en-US" sz="1600" dirty="0"/>
              <a:t> = 0.32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514600"/>
            <a:ext cx="5657850" cy="156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85" descr="C:\Users\Amjad\Desktop\v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2" y="4495800"/>
            <a:ext cx="5419725" cy="996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669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600200" y="762064"/>
            <a:ext cx="3733799" cy="460665"/>
          </a:xfrm>
          <a:prstGeom prst="rect">
            <a:avLst/>
          </a:prstGeom>
          <a:noFill/>
        </p:spPr>
        <p:txBody>
          <a:bodyPr wrap="square" lIns="90377" tIns="45225" rIns="90377" bIns="45225" rtlCol="1">
            <a:spAutoFit/>
          </a:bodyPr>
          <a:lstStyle/>
          <a:p>
            <a:pPr marL="282387" indent="-282387">
              <a:buFont typeface="Arial" pitchFamily="34" charset="0"/>
              <a:buChar char="•"/>
            </a:pPr>
            <a:r>
              <a:rPr lang="en-US" sz="2400" dirty="0" smtClean="0"/>
              <a:t>Project Description</a:t>
            </a:r>
            <a:r>
              <a:rPr lang="en-US" dirty="0" smtClean="0"/>
              <a:t>: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عنصر نائب للمحتوى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79123345"/>
                  </p:ext>
                </p:extLst>
              </p:nvPr>
            </p:nvGraphicFramePr>
            <p:xfrm>
              <a:off x="838200" y="1371598"/>
              <a:ext cx="6400800" cy="4724405"/>
            </p:xfrm>
            <a:graphic>
              <a:graphicData uri="http://schemas.openxmlformats.org/drawingml/2006/table">
                <a:tbl>
                  <a:tblPr rtl="1" firstRow="1" firstCol="1" bandRow="1">
                    <a:tableStyleId>{5C22544A-7EE6-4342-B048-85BDC9FD1C3A}</a:tableStyleId>
                  </a:tblPr>
                  <a:tblGrid>
                    <a:gridCol w="1929747"/>
                    <a:gridCol w="1365012"/>
                    <a:gridCol w="1346566"/>
                    <a:gridCol w="1759475"/>
                  </a:tblGrid>
                  <a:tr h="320843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Use of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Height (m)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Area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200">
                                      <a:effectLst/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7883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Parking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969.8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Third Basement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7883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Parking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969.8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Second Basement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51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Stores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969.8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First Basement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09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878.0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Ground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09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First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7883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Second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458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 and apartments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Third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458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 and apartments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Fourth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458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 and apartments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Fifth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458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 and apartments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Sixth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458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 and apartments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Seventh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51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2.85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78.9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Staircase 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09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35.85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10546.5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Total</a:t>
                          </a:r>
                          <a:endParaRPr lang="en-US" sz="1100" dirty="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عنصر نائب للمحتوى 2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879123345"/>
                  </p:ext>
                </p:extLst>
              </p:nvPr>
            </p:nvGraphicFramePr>
            <p:xfrm>
              <a:off x="838200" y="1371598"/>
              <a:ext cx="6400800" cy="4724405"/>
            </p:xfrm>
            <a:graphic>
              <a:graphicData uri="http://schemas.openxmlformats.org/drawingml/2006/table">
                <a:tbl>
                  <a:tblPr rtl="1" firstRow="1" firstCol="1" bandRow="1">
                    <a:tableStyleId>{5C22544A-7EE6-4342-B048-85BDC9FD1C3A}</a:tableStyleId>
                  </a:tblPr>
                  <a:tblGrid>
                    <a:gridCol w="1929747"/>
                    <a:gridCol w="1365012"/>
                    <a:gridCol w="1346566"/>
                    <a:gridCol w="1759475"/>
                  </a:tblGrid>
                  <a:tr h="320843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Use of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Height (m)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44796" t="-15094" r="-130769" b="-13622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7883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Parking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969.8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Third Basement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7883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Parking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969.8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Second Basement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51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Stores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969.8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First Basement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09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878.0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Ground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09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First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7883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Second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458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 and apartments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Third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458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 and apartments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Fourth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458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 and apartments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Fifth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458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 and apartments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Sixth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458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Gallery and apartments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954.3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Seventh floor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51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2.85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78.9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Staircase 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09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-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35.85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10546.5</a:t>
                          </a:r>
                          <a:endParaRPr lang="en-US" sz="110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Total</a:t>
                          </a:r>
                          <a:endParaRPr lang="en-US" sz="1100" dirty="0">
                            <a:effectLst/>
                            <a:latin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7084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7467601" cy="6016752"/>
          </a:xfrm>
        </p:spPr>
        <p:txBody>
          <a:bodyPr/>
          <a:lstStyle/>
          <a:p>
            <a:pPr lvl="0" algn="l" rtl="0"/>
            <a:r>
              <a:rPr lang="en-US" b="1" dirty="0"/>
              <a:t>Determine occupancy type</a:t>
            </a:r>
            <a:r>
              <a:rPr lang="en-US" b="1" dirty="0" smtClean="0"/>
              <a:t>:</a:t>
            </a:r>
            <a:r>
              <a:rPr lang="en-US" dirty="0"/>
              <a:t> </a:t>
            </a:r>
          </a:p>
          <a:p>
            <a:pPr algn="l" rtl="0">
              <a:buFontTx/>
              <a:buChar char="-"/>
            </a:pPr>
            <a:r>
              <a:rPr lang="en-US" dirty="0" smtClean="0"/>
              <a:t>I </a:t>
            </a:r>
            <a:r>
              <a:rPr lang="en-US" dirty="0"/>
              <a:t>= Importance Factor: From table 16-K—occupancy category in UBC-97</a:t>
            </a:r>
            <a:r>
              <a:rPr lang="en-US" dirty="0" smtClean="0"/>
              <a:t>.</a:t>
            </a:r>
            <a:endParaRPr lang="en-US" dirty="0"/>
          </a:p>
          <a:p>
            <a:pPr algn="l" rtl="0">
              <a:buFontTx/>
              <a:buChar char="-"/>
            </a:pPr>
            <a:r>
              <a:rPr lang="en-US" dirty="0" smtClean="0"/>
              <a:t>I </a:t>
            </a:r>
            <a:r>
              <a:rPr lang="en-US" dirty="0"/>
              <a:t>= 1.</a:t>
            </a:r>
            <a:r>
              <a:rPr lang="ar-SA" dirty="0"/>
              <a:t>00</a:t>
            </a:r>
            <a:r>
              <a:rPr lang="en-US" dirty="0"/>
              <a:t> (Standard Occupancy Structures</a:t>
            </a:r>
            <a:r>
              <a:rPr lang="en-US" dirty="0" smtClean="0"/>
              <a:t>).</a:t>
            </a:r>
          </a:p>
          <a:p>
            <a:pPr algn="l" rtl="0">
              <a:buFontTx/>
              <a:buChar char="-"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" name="صورة 3"/>
          <p:cNvPicPr/>
          <p:nvPr/>
        </p:nvPicPr>
        <p:blipFill rotWithShape="1">
          <a:blip r:embed="rId2"/>
          <a:srcRect l="22866" t="22333" r="25406" b="15000"/>
          <a:stretch/>
        </p:blipFill>
        <p:spPr bwMode="auto">
          <a:xfrm>
            <a:off x="1371600" y="2286000"/>
            <a:ext cx="5527040" cy="42633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2463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7467601" cy="6169152"/>
          </a:xfrm>
        </p:spPr>
        <p:txBody>
          <a:bodyPr/>
          <a:lstStyle/>
          <a:p>
            <a:pPr lvl="0" algn="l" rtl="0">
              <a:buFont typeface="Courier New" pitchFamily="49" charset="0"/>
              <a:buChar char="o"/>
            </a:pPr>
            <a:r>
              <a:rPr lang="en-US" b="1" dirty="0"/>
              <a:t>Determine modification factor(R</a:t>
            </a:r>
            <a:r>
              <a:rPr lang="en-US" b="1" dirty="0" smtClean="0"/>
              <a:t>):</a:t>
            </a:r>
          </a:p>
          <a:p>
            <a:pPr marL="0" lv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3525" y="1219200"/>
            <a:ext cx="57912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07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1000"/>
                <a:ext cx="7467601" cy="6092952"/>
              </a:xfrm>
            </p:spPr>
            <p:txBody>
              <a:bodyPr>
                <a:normAutofit lnSpcReduction="10000"/>
              </a:bodyPr>
              <a:lstStyle/>
              <a:p>
                <a:pPr algn="l" rtl="0">
                  <a:buFontTx/>
                  <a:buChar char="-"/>
                </a:pPr>
                <a:r>
                  <a:rPr lang="en-US" dirty="0" smtClean="0"/>
                  <a:t>In </a:t>
                </a:r>
                <a:r>
                  <a:rPr lang="en-US" dirty="0"/>
                  <a:t>this project Equivalent Static and response </a:t>
                </a:r>
                <a:r>
                  <a:rPr lang="en-US" dirty="0" smtClean="0"/>
                  <a:t>spectrum </a:t>
                </a:r>
                <a:r>
                  <a:rPr lang="en-US" dirty="0"/>
                  <a:t>methods will be used for calculating the seismic load</a:t>
                </a:r>
                <a:r>
                  <a:rPr lang="en-US" dirty="0" smtClean="0"/>
                  <a:t>.</a:t>
                </a:r>
              </a:p>
              <a:p>
                <a:pPr lvl="0" algn="l" rtl="0"/>
                <a:r>
                  <a:rPr lang="en-US" b="1" dirty="0"/>
                  <a:t>Calculate Base shear Manually</a:t>
                </a:r>
                <a:r>
                  <a:rPr lang="en-US" b="1" dirty="0" smtClean="0"/>
                  <a:t>:</a:t>
                </a:r>
              </a:p>
              <a:p>
                <a:pPr marL="0" lvl="0" indent="0" algn="l" rtl="0">
                  <a:buNone/>
                </a:pPr>
                <a:r>
                  <a:rPr lang="en-US" dirty="0"/>
                  <a:t> </a:t>
                </a:r>
                <a:r>
                  <a:rPr lang="en-US" sz="1800" dirty="0" smtClean="0"/>
                  <a:t>the least of  </a:t>
                </a:r>
                <a:r>
                  <a:rPr lang="en-US" dirty="0" smtClean="0"/>
                  <a:t>V=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𝑣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  <m:r>
                          <a:rPr lang="en-US" b="0" i="1" smtClean="0"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den>
                    </m:f>
                    <m:r>
                      <a:rPr lang="en-US" b="0" i="0" smtClean="0">
                        <a:latin typeface="Cambria Math"/>
                      </a:rPr>
                      <m:t> ∗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W</m:t>
                    </m:r>
                  </m:oMath>
                </a14:m>
                <a:r>
                  <a:rPr lang="en-US" sz="1800" dirty="0" smtClean="0"/>
                  <a:t> or  </a:t>
                </a:r>
                <a:r>
                  <a:rPr lang="en-US" dirty="0" smtClean="0"/>
                  <a:t>V= 2.5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∗</m:t>
                    </m:r>
                    <m:r>
                      <a:rPr lang="en-US" b="0" i="1" smtClean="0">
                        <a:latin typeface="Cambria Math"/>
                      </a:rPr>
                      <m:t>𝑊</m:t>
                    </m:r>
                  </m:oMath>
                </a14:m>
                <a:endParaRPr lang="en-US" dirty="0"/>
              </a:p>
              <a:p>
                <a:pPr lvl="0" algn="l" rtl="0">
                  <a:buFontTx/>
                  <a:buChar char="-"/>
                </a:pPr>
                <a:r>
                  <a:rPr lang="en-US" sz="1600" b="1" dirty="0" smtClean="0"/>
                  <a:t>In </a:t>
                </a:r>
                <a:r>
                  <a:rPr lang="en-US" sz="1600" b="1" dirty="0"/>
                  <a:t>X-direction</a:t>
                </a:r>
                <a:r>
                  <a:rPr lang="en-US" sz="1600" b="1" dirty="0" smtClean="0"/>
                  <a:t>:</a:t>
                </a:r>
                <a:endParaRPr lang="en-US" sz="1600" dirty="0"/>
              </a:p>
              <a:p>
                <a:pPr algn="l" rtl="0"/>
                <a:r>
                  <a:rPr lang="en-US" sz="1600" dirty="0"/>
                  <a:t>Cs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v</m:t>
                            </m:r>
                          </m:sub>
                        </m:sSub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I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R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T</m:t>
                        </m:r>
                      </m:den>
                    </m:f>
                  </m:oMath>
                </a14:m>
                <a:r>
                  <a:rPr lang="en-US" sz="1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/>
                          </a:rPr>
                          <m:t>0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32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X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a:rPr lang="en-US" sz="160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5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5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X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a:rPr lang="en-US" sz="1600">
                            <a:latin typeface="Cambria Math"/>
                          </a:rPr>
                          <m:t>1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01</m:t>
                        </m:r>
                      </m:den>
                    </m:f>
                  </m:oMath>
                </a14:m>
                <a:r>
                  <a:rPr lang="en-US" sz="1600" dirty="0"/>
                  <a:t> = 0.058</a:t>
                </a:r>
              </a:p>
              <a:p>
                <a:pPr algn="l" rtl="0"/>
                <a:r>
                  <a:rPr lang="en-US" sz="1600" dirty="0"/>
                  <a:t>Cs </a:t>
                </a:r>
                <a:r>
                  <a:rPr lang="en-US" sz="1600" baseline="-25000" dirty="0"/>
                  <a:t>max</a:t>
                </a:r>
                <a:r>
                  <a:rPr lang="en-US" sz="1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/>
                          </a:rPr>
                          <m:t>2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5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a</m:t>
                            </m:r>
                          </m:sub>
                        </m:sSub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I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R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1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/>
                          </a:rPr>
                          <m:t>2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5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X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a:rPr lang="en-US" sz="1600">
                            <a:latin typeface="Cambria Math"/>
                          </a:rPr>
                          <m:t>0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24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X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a:rPr lang="en-US" sz="160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5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1600" dirty="0"/>
                  <a:t> = 0.109.</a:t>
                </a:r>
              </a:p>
              <a:p>
                <a:pPr algn="l" rtl="0"/>
                <a:r>
                  <a:rPr lang="en-US" sz="1600" dirty="0"/>
                  <a:t>Cs </a:t>
                </a:r>
                <a:r>
                  <a:rPr lang="en-US" sz="1600" baseline="-25000" dirty="0"/>
                  <a:t>min</a:t>
                </a:r>
                <a:r>
                  <a:rPr lang="en-US" sz="1600" dirty="0"/>
                  <a:t> = 0.11 </a:t>
                </a:r>
                <a:r>
                  <a:rPr lang="en-US" sz="1600" dirty="0" err="1"/>
                  <a:t>Ca</a:t>
                </a:r>
                <a:r>
                  <a:rPr lang="en-US" sz="1600" dirty="0"/>
                  <a:t> I = 0.11 * 0.24 * 1= 0.0264.</a:t>
                </a:r>
              </a:p>
              <a:p>
                <a:pPr algn="l" rtl="0"/>
                <a:r>
                  <a:rPr lang="en-US" sz="1600" dirty="0"/>
                  <a:t>Cs </a:t>
                </a:r>
                <a:r>
                  <a:rPr lang="en-US" sz="1600" baseline="-25000" dirty="0"/>
                  <a:t>min</a:t>
                </a:r>
                <a:r>
                  <a:rPr lang="en-US" sz="1600" dirty="0"/>
                  <a:t>&lt; Cs &lt; Cs </a:t>
                </a:r>
                <a:r>
                  <a:rPr lang="en-US" sz="1600" baseline="-25000" dirty="0"/>
                  <a:t>max </a:t>
                </a:r>
                <a:r>
                  <a:rPr lang="en-US" sz="1600" dirty="0">
                    <a:sym typeface="Wingdings"/>
                  </a:rPr>
                  <a:t></a:t>
                </a:r>
                <a:r>
                  <a:rPr lang="en-US" sz="1600" dirty="0"/>
                  <a:t>OK.</a:t>
                </a:r>
              </a:p>
              <a:p>
                <a:pPr algn="l" rtl="0"/>
                <a:r>
                  <a:rPr lang="en-US" sz="1600" dirty="0"/>
                  <a:t>Base shear (V) = Cs * W = 0.058 *(55749.48 + 21308.5 + .25*26511.4 + 13787.155 + 279.2) = 5669.6 </a:t>
                </a:r>
                <a:r>
                  <a:rPr lang="en-US" sz="1600" dirty="0" err="1"/>
                  <a:t>kN</a:t>
                </a:r>
                <a:r>
                  <a:rPr lang="en-US" sz="1600" dirty="0" err="1" smtClean="0"/>
                  <a:t>.</a:t>
                </a:r>
                <a:endParaRPr lang="en-US" sz="1600" dirty="0" smtClean="0"/>
              </a:p>
              <a:p>
                <a:pPr marL="0" indent="0" algn="l" rtl="0">
                  <a:buNone/>
                </a:pPr>
                <a:endParaRPr lang="en-US" sz="1600" dirty="0"/>
              </a:p>
              <a:p>
                <a:pPr lvl="0" algn="l" rtl="0">
                  <a:buFontTx/>
                  <a:buChar char="-"/>
                </a:pPr>
                <a:r>
                  <a:rPr lang="en-US" sz="1600" b="1" dirty="0" smtClean="0"/>
                  <a:t>In </a:t>
                </a:r>
                <a:r>
                  <a:rPr lang="en-US" sz="1600" b="1" dirty="0"/>
                  <a:t>Y-direction</a:t>
                </a:r>
                <a:r>
                  <a:rPr lang="en-US" sz="1600" b="1" dirty="0" smtClean="0"/>
                  <a:t>:</a:t>
                </a:r>
                <a:endParaRPr lang="en-US" sz="1600" dirty="0"/>
              </a:p>
              <a:p>
                <a:pPr algn="l" rtl="0"/>
                <a:r>
                  <a:rPr lang="en-US" sz="1600" dirty="0"/>
                  <a:t>Cs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v</m:t>
                            </m:r>
                          </m:sub>
                        </m:sSub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I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R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T</m:t>
                        </m:r>
                      </m:den>
                    </m:f>
                  </m:oMath>
                </a14:m>
                <a:r>
                  <a:rPr lang="en-US" sz="1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/>
                          </a:rPr>
                          <m:t>0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32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X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a:rPr lang="en-US" sz="160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>
                            <a:latin typeface="Cambria Math"/>
                          </a:rPr>
                          <m:t>5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5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X</m:t>
                        </m:r>
                        <m:r>
                          <a:rPr lang="en-US" sz="1600">
                            <a:latin typeface="Cambria Math"/>
                          </a:rPr>
                          <m:t> </m:t>
                        </m:r>
                        <m:r>
                          <a:rPr lang="en-US" sz="1600">
                            <a:latin typeface="Cambria Math"/>
                          </a:rPr>
                          <m:t>1</m:t>
                        </m:r>
                        <m:r>
                          <a:rPr lang="en-US" sz="1600">
                            <a:latin typeface="Cambria Math"/>
                          </a:rPr>
                          <m:t>.</m:t>
                        </m:r>
                        <m:r>
                          <a:rPr lang="en-US" sz="1600">
                            <a:latin typeface="Cambria Math"/>
                          </a:rPr>
                          <m:t>01</m:t>
                        </m:r>
                      </m:den>
                    </m:f>
                  </m:oMath>
                </a14:m>
                <a:r>
                  <a:rPr lang="en-US" sz="1600" dirty="0"/>
                  <a:t> = 0.058</a:t>
                </a:r>
              </a:p>
              <a:p>
                <a:pPr algn="l" rtl="0"/>
                <a:r>
                  <a:rPr lang="en-US" sz="1600" dirty="0"/>
                  <a:t>Cs min &lt; Cs &lt; Cs max </a:t>
                </a:r>
                <a:r>
                  <a:rPr lang="en-US" sz="1600" dirty="0">
                    <a:sym typeface="Wingdings"/>
                  </a:rPr>
                  <a:t></a:t>
                </a:r>
                <a:r>
                  <a:rPr lang="en-US" sz="1600" dirty="0"/>
                  <a:t>OK.</a:t>
                </a:r>
              </a:p>
              <a:p>
                <a:pPr algn="l" rtl="0"/>
                <a:r>
                  <a:rPr lang="en-US" sz="1600" dirty="0"/>
                  <a:t>Base shear (V) = Cs * W = 0.058 *97752.2 = 5669.6 </a:t>
                </a:r>
                <a:r>
                  <a:rPr lang="en-US" sz="1600" dirty="0" err="1"/>
                  <a:t>kN.</a:t>
                </a:r>
                <a:endParaRPr lang="en-US" sz="1600" dirty="0"/>
              </a:p>
              <a:p>
                <a:pPr marL="0" indent="0" algn="l" rtl="0">
                  <a:buNone/>
                </a:pPr>
                <a:endParaRPr lang="en-US" dirty="0" smtClean="0"/>
              </a:p>
              <a:p>
                <a:pPr marL="0" indent="0" algn="l" rtl="0">
                  <a:buNone/>
                </a:pPr>
                <a:endParaRPr lang="en-US" dirty="0" smtClean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381000"/>
                <a:ext cx="7467601" cy="6092952"/>
              </a:xfrm>
              <a:blipFill rotWithShape="1">
                <a:blip r:embed="rId2"/>
                <a:stretch>
                  <a:fillRect l="-490" t="-70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799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"/>
            <a:ext cx="7467601" cy="6092952"/>
          </a:xfrm>
        </p:spPr>
        <p:txBody>
          <a:bodyPr>
            <a:normAutofit/>
          </a:bodyPr>
          <a:lstStyle/>
          <a:p>
            <a:pPr lvl="0" algn="l" rtl="0"/>
            <a:r>
              <a:rPr lang="en-US" b="1" dirty="0"/>
              <a:t>Seismic Analysis Basic Definitions </a:t>
            </a:r>
            <a:r>
              <a:rPr lang="en-US" b="1" dirty="0" smtClean="0"/>
              <a:t>:</a:t>
            </a:r>
            <a:endParaRPr lang="en-US" dirty="0"/>
          </a:p>
          <a:p>
            <a:pPr marL="0" lvl="0" indent="0" algn="l" rtl="0">
              <a:buNone/>
            </a:pPr>
            <a:r>
              <a:rPr lang="en-US" sz="1800" dirty="0" smtClean="0"/>
              <a:t>- Define </a:t>
            </a:r>
            <a:r>
              <a:rPr lang="en-US" sz="1800" dirty="0"/>
              <a:t>modal acceleration in X and Y according to (Ritz vectors</a:t>
            </a:r>
            <a:r>
              <a:rPr lang="en-US" sz="1800" dirty="0" smtClean="0"/>
              <a:t>).</a:t>
            </a:r>
            <a:r>
              <a:rPr lang="en-US" sz="1800" dirty="0"/>
              <a:t> </a:t>
            </a:r>
            <a:endParaRPr lang="en-US" sz="1800" dirty="0" smtClean="0"/>
          </a:p>
          <a:p>
            <a:pPr lvl="0" algn="l" rtl="0"/>
            <a:endParaRPr lang="en-US" dirty="0"/>
          </a:p>
          <a:p>
            <a:pPr lvl="0" algn="l" rtl="0"/>
            <a:endParaRPr lang="en-US" dirty="0" smtClean="0"/>
          </a:p>
          <a:p>
            <a:pPr lvl="0" algn="l" rtl="0"/>
            <a:endParaRPr lang="en-US" dirty="0"/>
          </a:p>
          <a:p>
            <a:pPr lvl="0" algn="l" rtl="0"/>
            <a:endParaRPr lang="en-US" dirty="0" smtClean="0"/>
          </a:p>
          <a:p>
            <a:pPr lvl="0" algn="l" rtl="0"/>
            <a:endParaRPr lang="en-US" dirty="0"/>
          </a:p>
          <a:p>
            <a:pPr lvl="0" algn="l" rtl="0"/>
            <a:endParaRPr lang="en-US" dirty="0" smtClean="0"/>
          </a:p>
          <a:p>
            <a:pPr marL="0" lv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" name="صورة 3"/>
          <p:cNvPicPr/>
          <p:nvPr/>
        </p:nvPicPr>
        <p:blipFill rotWithShape="1">
          <a:blip r:embed="rId2"/>
          <a:srcRect l="20661" t="9881" r="20833" b="24660"/>
          <a:stretch/>
        </p:blipFill>
        <p:spPr bwMode="auto">
          <a:xfrm>
            <a:off x="1828799" y="1066800"/>
            <a:ext cx="4731385" cy="2590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صورة 4"/>
          <p:cNvPicPr/>
          <p:nvPr/>
        </p:nvPicPr>
        <p:blipFill rotWithShape="1">
          <a:blip r:embed="rId3"/>
          <a:srcRect l="18923" t="22541" r="22396" b="12000"/>
          <a:stretch/>
        </p:blipFill>
        <p:spPr bwMode="auto">
          <a:xfrm>
            <a:off x="1830070" y="3962400"/>
            <a:ext cx="4735830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9112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 rotWithShape="1">
          <a:blip r:embed="rId2"/>
          <a:srcRect l="16667" t="12659" r="16320" b="35468"/>
          <a:stretch/>
        </p:blipFill>
        <p:spPr bwMode="auto">
          <a:xfrm>
            <a:off x="533400" y="1066800"/>
            <a:ext cx="7467600" cy="3886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533400" y="457200"/>
            <a:ext cx="4800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Modal Mass Participation Ratio in X-DIR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618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066800" y="228600"/>
            <a:ext cx="5486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Modal Mass Participation Ratio in Y-DIR</a:t>
            </a:r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078" y="990600"/>
            <a:ext cx="6781800" cy="3886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659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228600"/>
            <a:ext cx="7467601" cy="4873752"/>
          </a:xfrm>
        </p:spPr>
        <p:txBody>
          <a:bodyPr>
            <a:normAutofit lnSpcReduction="10000"/>
          </a:bodyPr>
          <a:lstStyle/>
          <a:p>
            <a:pPr lvl="0" algn="l" rtl="0"/>
            <a:r>
              <a:rPr lang="en-US" dirty="0"/>
              <a:t>Define Mass Source</a:t>
            </a:r>
            <a:r>
              <a:rPr lang="en-US" dirty="0" smtClean="0"/>
              <a:t>:</a:t>
            </a:r>
          </a:p>
          <a:p>
            <a:pPr lvl="0" algn="l" rtl="0"/>
            <a:endParaRPr lang="en-US" dirty="0"/>
          </a:p>
          <a:p>
            <a:pPr marL="0" lvl="0" indent="0" algn="l" rtl="0">
              <a:buNone/>
            </a:pPr>
            <a:endParaRPr lang="en-US" dirty="0" smtClean="0"/>
          </a:p>
          <a:p>
            <a:pPr marL="0" lvl="0" indent="0" algn="l" rtl="0">
              <a:buNone/>
            </a:pPr>
            <a:endParaRPr lang="en-US" dirty="0"/>
          </a:p>
          <a:p>
            <a:pPr marL="0" lvl="0" indent="0" algn="l" rtl="0">
              <a:buNone/>
            </a:pPr>
            <a:endParaRPr lang="en-US" dirty="0" smtClean="0"/>
          </a:p>
          <a:p>
            <a:pPr marL="0" lvl="0" indent="0" algn="l" rtl="0">
              <a:buNone/>
            </a:pPr>
            <a:endParaRPr lang="en-US" dirty="0"/>
          </a:p>
          <a:p>
            <a:pPr marL="0" lvl="0" indent="0" algn="l" rtl="0">
              <a:buNone/>
            </a:pPr>
            <a:endParaRPr lang="en-US" dirty="0" smtClean="0"/>
          </a:p>
          <a:p>
            <a:pPr marL="0" lvl="0" indent="0" algn="l" rtl="0">
              <a:buNone/>
            </a:pPr>
            <a:endParaRPr lang="en-US" dirty="0"/>
          </a:p>
          <a:p>
            <a:pPr marL="0" lvl="0" indent="0" algn="l" rtl="0">
              <a:buNone/>
            </a:pPr>
            <a:endParaRPr lang="en-US" dirty="0" smtClean="0"/>
          </a:p>
          <a:p>
            <a:pPr marL="0" lvl="0" indent="0" algn="l" rtl="0">
              <a:buNone/>
            </a:pPr>
            <a:r>
              <a:rPr lang="en-US" dirty="0"/>
              <a:t>	</a:t>
            </a:r>
            <a:endParaRPr lang="en-US" sz="1800" dirty="0"/>
          </a:p>
          <a:p>
            <a:pPr lvl="0" algn="l" rtl="0">
              <a:buFontTx/>
              <a:buChar char="-"/>
            </a:pPr>
            <a:r>
              <a:rPr lang="en-US" sz="1800" dirty="0" smtClean="0"/>
              <a:t>Mass </a:t>
            </a:r>
            <a:r>
              <a:rPr lang="en-US" sz="1800" dirty="0"/>
              <a:t>includes = mass of (Dead load + Superimposed dead load + 0.25 Live load + Wall and Glass load</a:t>
            </a:r>
            <a:r>
              <a:rPr lang="en-US" sz="1800" dirty="0" smtClean="0"/>
              <a:t>).</a:t>
            </a:r>
          </a:p>
          <a:p>
            <a:pPr marL="0" lvl="0" indent="0" algn="l" rtl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ar-SA" dirty="0"/>
          </a:p>
        </p:txBody>
      </p:sp>
      <p:pic>
        <p:nvPicPr>
          <p:cNvPr id="4" name="صورة 3"/>
          <p:cNvPicPr/>
          <p:nvPr/>
        </p:nvPicPr>
        <p:blipFill rotWithShape="1">
          <a:blip r:embed="rId2"/>
          <a:srcRect l="34202" t="16674" r="35243" b="20647"/>
          <a:stretch/>
        </p:blipFill>
        <p:spPr bwMode="auto">
          <a:xfrm>
            <a:off x="2362200" y="990600"/>
            <a:ext cx="4038600" cy="28670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780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1" cy="6092952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b="1" dirty="0" smtClean="0"/>
              <a:t>Equivalent static method:</a:t>
            </a:r>
          </a:p>
          <a:p>
            <a:pPr lvl="0" algn="l" rtl="0"/>
            <a:r>
              <a:rPr lang="en-US" dirty="0"/>
              <a:t>Define function of Equivalent static:</a:t>
            </a:r>
          </a:p>
          <a:p>
            <a:pPr marL="0" lvl="0" indent="0" algn="l" rtl="0">
              <a:buNone/>
            </a:pPr>
            <a:r>
              <a:rPr lang="en-US" dirty="0" smtClean="0"/>
              <a:t>1- In X-</a:t>
            </a:r>
            <a:r>
              <a:rPr lang="en-US" dirty="0" err="1" smtClean="0"/>
              <a:t>Dir</a:t>
            </a:r>
            <a:r>
              <a:rPr lang="en-US" dirty="0" smtClean="0"/>
              <a:t>:</a:t>
            </a:r>
          </a:p>
          <a:p>
            <a:pPr marL="0" lvl="0" indent="0" algn="l" rtl="0">
              <a:buNone/>
            </a:pPr>
            <a:endParaRPr lang="en-US" dirty="0"/>
          </a:p>
        </p:txBody>
      </p:sp>
      <p:pic>
        <p:nvPicPr>
          <p:cNvPr id="5" name="صورة 4"/>
          <p:cNvPicPr/>
          <p:nvPr/>
        </p:nvPicPr>
        <p:blipFill rotWithShape="1">
          <a:blip r:embed="rId2"/>
          <a:srcRect l="15798" t="15439" r="42709" b="7678"/>
          <a:stretch/>
        </p:blipFill>
        <p:spPr bwMode="auto">
          <a:xfrm>
            <a:off x="2362517" y="1981200"/>
            <a:ext cx="4438015" cy="44957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993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1" cy="609295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2- In Y-</a:t>
            </a:r>
            <a:r>
              <a:rPr lang="en-US" dirty="0" err="1" smtClean="0"/>
              <a:t>Dir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" name="صورة 3"/>
          <p:cNvPicPr/>
          <p:nvPr/>
        </p:nvPicPr>
        <p:blipFill rotWithShape="1">
          <a:blip r:embed="rId2"/>
          <a:srcRect l="18750" t="13278" r="39931" b="9530"/>
          <a:stretch/>
        </p:blipFill>
        <p:spPr bwMode="auto">
          <a:xfrm>
            <a:off x="2378710" y="881062"/>
            <a:ext cx="4386580" cy="5095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0363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04800"/>
                <a:ext cx="7467601" cy="6169152"/>
              </a:xfrm>
            </p:spPr>
            <p:txBody>
              <a:bodyPr/>
              <a:lstStyle/>
              <a:p>
                <a:pPr lvl="0" algn="l" rtl="0">
                  <a:buFont typeface="Courier New" pitchFamily="49" charset="0"/>
                  <a:buChar char="o"/>
                </a:pPr>
                <a:r>
                  <a:rPr lang="en-US" b="1" dirty="0" smtClean="0"/>
                  <a:t>Base </a:t>
                </a:r>
                <a:r>
                  <a:rPr lang="en-US" b="1" dirty="0"/>
                  <a:t>Reactions SAP </a:t>
                </a:r>
                <a:r>
                  <a:rPr lang="en-US" b="1" dirty="0" smtClean="0"/>
                  <a:t>Results:</a:t>
                </a:r>
              </a:p>
              <a:p>
                <a:pPr lvl="0" algn="l" rtl="0">
                  <a:buFont typeface="Courier New" pitchFamily="49" charset="0"/>
                  <a:buChar char="o"/>
                </a:pPr>
                <a:endParaRPr lang="en-US" b="1" dirty="0"/>
              </a:p>
              <a:p>
                <a:pPr lvl="0" algn="l" rtl="0">
                  <a:buFont typeface="Courier New" pitchFamily="49" charset="0"/>
                  <a:buChar char="o"/>
                </a:pPr>
                <a:endParaRPr lang="en-US" b="1" dirty="0" smtClean="0"/>
              </a:p>
              <a:p>
                <a:pPr marL="0" lvl="0" indent="0" algn="l" rtl="0">
                  <a:buNone/>
                </a:pPr>
                <a:endParaRPr lang="en-US" b="1" dirty="0" smtClean="0"/>
              </a:p>
              <a:p>
                <a:pPr marL="0" lvl="0" indent="0" algn="l" rtl="0">
                  <a:buNone/>
                </a:pPr>
                <a:endParaRPr lang="en-US" b="1" dirty="0"/>
              </a:p>
              <a:p>
                <a:pPr lvl="0" algn="l" rtl="0">
                  <a:buFont typeface="Courier New" pitchFamily="49" charset="0"/>
                  <a:buChar char="o"/>
                </a:pPr>
                <a:endParaRPr lang="en-US" b="1" dirty="0" smtClean="0"/>
              </a:p>
              <a:p>
                <a:pPr lvl="0" algn="l" rtl="0">
                  <a:buFont typeface="Courier New" pitchFamily="49" charset="0"/>
                  <a:buChar char="o"/>
                </a:pPr>
                <a:endParaRPr lang="en-US" dirty="0"/>
              </a:p>
              <a:p>
                <a:pPr lvl="0" algn="l" rtl="0">
                  <a:buFontTx/>
                  <a:buChar char="-"/>
                </a:pPr>
                <a:r>
                  <a:rPr lang="en-US" dirty="0" smtClean="0"/>
                  <a:t>Percent </a:t>
                </a:r>
                <a:r>
                  <a:rPr lang="en-US" dirty="0"/>
                  <a:t>of 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5669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6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5588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067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5669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*100%</a:t>
                </a:r>
                <a:r>
                  <a:rPr lang="ar-SA" dirty="0"/>
                  <a:t>1.4 =.</a:t>
                </a:r>
                <a:r>
                  <a:rPr lang="en-US" dirty="0"/>
                  <a:t>% &lt; 5% → ok</a:t>
                </a:r>
                <a:r>
                  <a:rPr lang="en-US" dirty="0" smtClean="0"/>
                  <a:t>.</a:t>
                </a:r>
              </a:p>
              <a:p>
                <a:pPr marL="0" lv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304800"/>
                <a:ext cx="7467601" cy="6169152"/>
              </a:xfrm>
              <a:blipFill rotWithShape="1">
                <a:blip r:embed="rId2"/>
                <a:stretch>
                  <a:fillRect l="-490" t="-69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 descr="https://scontent-cdg2-1.xx.fbcdn.net/v/t34.0-12/15134359_1150255265056814_465462590_n.png?oh=05b047dacf7ca2d3fdb025c3156e838e&amp;oe=58332F9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44"/>
          <a:stretch/>
        </p:blipFill>
        <p:spPr bwMode="auto">
          <a:xfrm>
            <a:off x="1181100" y="1295400"/>
            <a:ext cx="6448425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632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Basment</a:t>
            </a:r>
            <a:r>
              <a:rPr lang="en-US" dirty="0" smtClean="0"/>
              <a:t> Floors Plan.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69" y="1600200"/>
            <a:ext cx="7162799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473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7467601" cy="6016752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Response Spectrum method:</a:t>
            </a:r>
          </a:p>
          <a:p>
            <a:pPr lvl="0" algn="l" rtl="0">
              <a:buFontTx/>
              <a:buChar char="-"/>
            </a:pPr>
            <a:r>
              <a:rPr lang="en-US" dirty="0" smtClean="0"/>
              <a:t>Define </a:t>
            </a:r>
            <a:r>
              <a:rPr lang="en-US" dirty="0"/>
              <a:t>function of Response Spectrum</a:t>
            </a:r>
            <a:r>
              <a:rPr lang="en-US" dirty="0" smtClean="0"/>
              <a:t>:</a:t>
            </a:r>
            <a:endParaRPr lang="en-US" dirty="0"/>
          </a:p>
          <a:p>
            <a:pPr marL="0" lvl="0" indent="0" algn="l" rtl="0">
              <a:buNone/>
            </a:pPr>
            <a:r>
              <a:rPr lang="en-US" dirty="0" smtClean="0"/>
              <a:t>1- In X-</a:t>
            </a:r>
            <a:r>
              <a:rPr lang="en-US" dirty="0" err="1" smtClean="0"/>
              <a:t>Dir</a:t>
            </a:r>
            <a:r>
              <a:rPr lang="en-US" dirty="0" smtClean="0"/>
              <a:t>:</a:t>
            </a:r>
          </a:p>
          <a:p>
            <a:pPr marL="0" lv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5122" name="Picture 2" descr="https://scontent-frt3-1.xx.fbcdn.net/v/t34.0-12/15151044_1150247125057628_1292708966_n.png?oh=c4466d3c3952454b60b70f12ac0f7b57&amp;oe=585CB9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81200"/>
            <a:ext cx="5867400" cy="384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90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1" cy="609295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2- In Y-</a:t>
            </a:r>
            <a:r>
              <a:rPr lang="en-US" dirty="0" err="1" smtClean="0"/>
              <a:t>Dir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6146" name="Picture 2" descr="https://fb-s-d-a.akamaihd.net/h-ak-xta1/v/t34.0-12/15128525_1150247158390958_1049249337_n.png?oh=061318ab01b299f60cf85c3dc10432c8&amp;oe=585CC3B6&amp;__gda__=1482533633_f5143a80393f75a14e7e8c1fbb9b2f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90600"/>
            <a:ext cx="5943600" cy="414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16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04800"/>
                <a:ext cx="8305800" cy="6169152"/>
              </a:xfrm>
            </p:spPr>
            <p:txBody>
              <a:bodyPr/>
              <a:lstStyle/>
              <a:p>
                <a:pPr lvl="0" algn="l" rtl="0"/>
                <a:r>
                  <a:rPr lang="en-US" b="1" dirty="0"/>
                  <a:t>Base Reactions SAP Results</a:t>
                </a:r>
                <a:r>
                  <a:rPr lang="en-US" b="1" dirty="0" smtClean="0"/>
                  <a:t>:</a:t>
                </a:r>
              </a:p>
              <a:p>
                <a:pPr lvl="0" algn="l" rtl="0"/>
                <a:endParaRPr lang="en-US" b="1" dirty="0"/>
              </a:p>
              <a:p>
                <a:pPr lvl="0" algn="l" rtl="0"/>
                <a:endParaRPr lang="en-US" b="1" dirty="0" smtClean="0"/>
              </a:p>
              <a:p>
                <a:pPr lvl="0" algn="l" rtl="0"/>
                <a:endParaRPr lang="en-US" b="1" dirty="0"/>
              </a:p>
              <a:p>
                <a:pPr lvl="0" algn="l" rtl="0"/>
                <a:endParaRPr lang="en-US" dirty="0"/>
              </a:p>
              <a:p>
                <a:pPr marL="0" lvl="0" indent="0" algn="l" rtl="0">
                  <a:buNone/>
                </a:pPr>
                <a:endParaRPr lang="en-US" dirty="0"/>
              </a:p>
              <a:p>
                <a:pPr lvl="0" algn="l" rtl="0">
                  <a:buFontTx/>
                  <a:buChar char="-"/>
                </a:pPr>
                <a:r>
                  <a:rPr lang="en-US" sz="1800" dirty="0" smtClean="0"/>
                  <a:t>Percent </a:t>
                </a:r>
                <a:r>
                  <a:rPr lang="en-US" sz="1800" dirty="0"/>
                  <a:t>of error (in X-</a:t>
                </a:r>
                <a:r>
                  <a:rPr lang="en-US" sz="1800" dirty="0" err="1"/>
                  <a:t>Dir</a:t>
                </a:r>
                <a:r>
                  <a:rPr lang="en-US" sz="1800" dirty="0"/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5669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6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3039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003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5669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1800" dirty="0"/>
                  <a:t> *100% = 46.4 &gt; 25% →Not ok</a:t>
                </a:r>
                <a:r>
                  <a:rPr lang="en-US" sz="1800" dirty="0" smtClean="0"/>
                  <a:t>.</a:t>
                </a:r>
                <a:endParaRPr lang="en-US" sz="1800" dirty="0"/>
              </a:p>
              <a:p>
                <a:pPr lvl="0" algn="l" rtl="0">
                  <a:buFontTx/>
                  <a:buChar char="-"/>
                </a:pPr>
                <a:r>
                  <a:rPr lang="en-US" sz="1800" dirty="0" smtClean="0"/>
                  <a:t>Percent </a:t>
                </a:r>
                <a:r>
                  <a:rPr lang="en-US" sz="1800" dirty="0"/>
                  <a:t>of error (in Y-</a:t>
                </a:r>
                <a:r>
                  <a:rPr lang="en-US" sz="1800" dirty="0" err="1"/>
                  <a:t>Dir</a:t>
                </a:r>
                <a:r>
                  <a:rPr lang="en-US" sz="1800" dirty="0"/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5669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6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3491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571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5669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1800" dirty="0"/>
                  <a:t> *100% = 38.4 &gt; 25% →Not ok</a:t>
                </a:r>
                <a:r>
                  <a:rPr lang="en-US" sz="1800" dirty="0" smtClean="0"/>
                  <a:t>.</a:t>
                </a:r>
              </a:p>
              <a:p>
                <a:pPr lvl="0" algn="l" rtl="0">
                  <a:buFontTx/>
                  <a:buChar char="-"/>
                </a:pPr>
                <a:endParaRPr lang="en-US" dirty="0"/>
              </a:p>
              <a:p>
                <a:pPr marL="0" indent="0" algn="l" rtl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304800"/>
                <a:ext cx="8305800" cy="6169152"/>
              </a:xfrm>
              <a:blipFill rotWithShape="1">
                <a:blip r:embed="rId2"/>
                <a:stretch>
                  <a:fillRect l="-367" t="-69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90600"/>
            <a:ext cx="5657850" cy="15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500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1000"/>
                <a:ext cx="7467601" cy="6092952"/>
              </a:xfrm>
            </p:spPr>
            <p:txBody>
              <a:bodyPr/>
              <a:lstStyle/>
              <a:p>
                <a:pPr marL="0" indent="0" algn="l" rtl="0">
                  <a:buNone/>
                </a:pPr>
                <a:r>
                  <a:rPr lang="en-US" dirty="0" smtClean="0"/>
                  <a:t>Modification of Response Spectrum scale factor:</a:t>
                </a:r>
              </a:p>
              <a:p>
                <a:pPr marL="0" indent="0" algn="l" rtl="0">
                  <a:buNone/>
                </a:pPr>
                <a:endParaRPr lang="en-US" dirty="0" smtClean="0"/>
              </a:p>
              <a:p>
                <a:pPr lvl="0" algn="l" rtl="0">
                  <a:buFontTx/>
                  <a:buChar char="-"/>
                </a:pPr>
                <a:r>
                  <a:rPr lang="en-GB" sz="1800" dirty="0" smtClean="0"/>
                  <a:t>For </a:t>
                </a:r>
                <a:r>
                  <a:rPr lang="en-GB" sz="1800" dirty="0"/>
                  <a:t>Force from Response Spectrum in X-Direction </a:t>
                </a:r>
                <a:r>
                  <a:rPr lang="en-GB" sz="1800" dirty="0" smtClean="0"/>
                  <a:t>: </a:t>
                </a:r>
                <a:endParaRPr lang="en-US" sz="1800" dirty="0"/>
              </a:p>
              <a:p>
                <a:pPr algn="l" rtl="0"/>
                <a:r>
                  <a:rPr lang="en-GB" sz="1800" dirty="0"/>
                  <a:t>New Scale factor in (U’1)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Equivelent</m:t>
                        </m:r>
                        <m:r>
                          <a:rPr lang="en-US" sz="1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static</m:t>
                        </m:r>
                        <m:r>
                          <a:rPr lang="en-US" sz="1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result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Responce</m:t>
                        </m:r>
                        <m:r>
                          <a:rPr lang="en-US" sz="1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spectrum</m:t>
                        </m:r>
                        <m:r>
                          <a:rPr lang="en-US" sz="1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result</m:t>
                        </m:r>
                        <m:r>
                          <a:rPr lang="en-US" sz="1800" b="0" i="0" smtClean="0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en-GB" sz="1800" dirty="0"/>
                  <a:t> X scale factor</a:t>
                </a:r>
                <a:endParaRPr lang="en-US" sz="1800" dirty="0"/>
              </a:p>
              <a:p>
                <a:pPr marL="0" indent="0" algn="l" rtl="0">
                  <a:buNone/>
                </a:pPr>
                <a:r>
                  <a:rPr lang="en-GB" sz="1800" dirty="0"/>
                  <a:t>     </a:t>
                </a:r>
                <a:r>
                  <a:rPr lang="en-GB" sz="1800" dirty="0" smtClean="0"/>
                  <a:t>                                   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1800" i="0">
                            <a:latin typeface="Cambria Math"/>
                          </a:rPr>
                          <m:t>5588</m:t>
                        </m:r>
                        <m:r>
                          <a:rPr lang="en-GB" sz="1800" i="0">
                            <a:latin typeface="Cambria Math"/>
                          </a:rPr>
                          <m:t>.</m:t>
                        </m:r>
                        <m:r>
                          <a:rPr lang="en-GB" sz="1800" i="0">
                            <a:latin typeface="Cambria Math"/>
                          </a:rPr>
                          <m:t>067</m:t>
                        </m:r>
                      </m:num>
                      <m:den>
                        <m:r>
                          <a:rPr lang="en-GB" sz="1800" i="0">
                            <a:latin typeface="Cambria Math"/>
                          </a:rPr>
                          <m:t>3039</m:t>
                        </m:r>
                        <m:r>
                          <a:rPr lang="en-GB" sz="1800" i="0">
                            <a:latin typeface="Cambria Math"/>
                          </a:rPr>
                          <m:t>.</m:t>
                        </m:r>
                        <m:r>
                          <a:rPr lang="en-GB" sz="1800" i="0">
                            <a:latin typeface="Cambria Math"/>
                          </a:rPr>
                          <m:t>003</m:t>
                        </m:r>
                        <m:r>
                          <a:rPr lang="en-GB" sz="1800" i="0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en-GB" sz="1800" dirty="0"/>
                  <a:t> X 1.78 *.9= 2.95</a:t>
                </a:r>
                <a:endParaRPr lang="en-US" sz="1800" dirty="0"/>
              </a:p>
              <a:p>
                <a:pPr algn="l" rtl="0"/>
                <a:r>
                  <a:rPr lang="en-GB" sz="1800" dirty="0"/>
                  <a:t>New Scale factor in (U’2) = </a:t>
                </a:r>
                <a14:m>
                  <m:oMath xmlns:m="http://schemas.openxmlformats.org/officeDocument/2006/math">
                    <m:r>
                      <a:rPr lang="en-GB" sz="1800">
                        <a:latin typeface="Cambria Math"/>
                      </a:rPr>
                      <m:t>.</m:t>
                    </m:r>
                    <m:r>
                      <a:rPr lang="en-GB" sz="1800">
                        <a:latin typeface="Cambria Math"/>
                      </a:rPr>
                      <m:t>3</m:t>
                    </m:r>
                    <m:r>
                      <a:rPr lang="en-GB" sz="1800" i="1">
                        <a:latin typeface="Cambria Math"/>
                      </a:rPr>
                      <m:t>∗</m:t>
                    </m:r>
                    <m:r>
                      <a:rPr lang="en-GB" sz="1800">
                        <a:latin typeface="Cambria Math"/>
                      </a:rPr>
                      <m:t>2</m:t>
                    </m:r>
                    <m:r>
                      <a:rPr lang="en-GB" sz="1800" i="1">
                        <a:latin typeface="Cambria Math"/>
                      </a:rPr>
                      <m:t>.</m:t>
                    </m:r>
                    <m:r>
                      <a:rPr lang="en-GB" sz="1800" i="1">
                        <a:latin typeface="Cambria Math"/>
                      </a:rPr>
                      <m:t>95</m:t>
                    </m:r>
                    <m:r>
                      <a:rPr lang="en-GB" sz="1800" i="1">
                        <a:latin typeface="Cambria Math"/>
                      </a:rPr>
                      <m:t>=</m:t>
                    </m:r>
                    <m:r>
                      <a:rPr lang="en-GB" sz="1800" i="1">
                        <a:latin typeface="Cambria Math"/>
                      </a:rPr>
                      <m:t>0</m:t>
                    </m:r>
                    <m:r>
                      <a:rPr lang="en-GB" sz="1800" i="1">
                        <a:latin typeface="Cambria Math"/>
                      </a:rPr>
                      <m:t>.</m:t>
                    </m:r>
                    <m:r>
                      <a:rPr lang="en-GB" sz="1800" i="1">
                        <a:latin typeface="Cambria Math"/>
                      </a:rPr>
                      <m:t>885</m:t>
                    </m:r>
                  </m:oMath>
                </a14:m>
                <a:r>
                  <a:rPr lang="en-US" sz="1800" dirty="0" smtClean="0"/>
                  <a:t>.</a:t>
                </a:r>
              </a:p>
              <a:p>
                <a:pPr marL="0" indent="0" algn="l" rtl="0">
                  <a:buNone/>
                </a:pPr>
                <a:endParaRPr lang="en-US" sz="1800" dirty="0"/>
              </a:p>
              <a:p>
                <a:pPr lvl="0" algn="l" rtl="0">
                  <a:buFontTx/>
                  <a:buChar char="-"/>
                </a:pPr>
                <a:r>
                  <a:rPr lang="en-GB" sz="1800" dirty="0" smtClean="0"/>
                  <a:t>For </a:t>
                </a:r>
                <a:r>
                  <a:rPr lang="en-GB" sz="1800" dirty="0"/>
                  <a:t>Force from Response Spectrum in Y-Direction :- </a:t>
                </a:r>
                <a:endParaRPr lang="en-US" sz="1800" dirty="0"/>
              </a:p>
              <a:p>
                <a:pPr algn="l" rtl="0"/>
                <a:r>
                  <a:rPr lang="en-GB" sz="1800" dirty="0"/>
                  <a:t>New Scale factor in y-direction (U’1)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Equivelent</m:t>
                        </m:r>
                        <m:r>
                          <a:rPr lang="en-US" sz="1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static</m:t>
                        </m:r>
                        <m:r>
                          <a:rPr lang="en-US" sz="1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800">
                            <a:latin typeface="Cambria Math"/>
                          </a:rPr>
                          <m:t>result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Responce</m:t>
                        </m:r>
                        <m:r>
                          <a:rPr lang="en-US" sz="1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Spectrum</m:t>
                        </m:r>
                        <m:r>
                          <a:rPr lang="en-US" sz="1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800">
                            <a:latin typeface="Cambria Math"/>
                          </a:rPr>
                          <m:t>result</m:t>
                        </m:r>
                      </m:den>
                    </m:f>
                  </m:oMath>
                </a14:m>
                <a:r>
                  <a:rPr lang="en-GB" sz="1800" dirty="0"/>
                  <a:t> X scale factor</a:t>
                </a:r>
                <a:endParaRPr lang="en-US" sz="1800" dirty="0"/>
              </a:p>
              <a:p>
                <a:pPr marL="0" indent="0" algn="l" rtl="0">
                  <a:buNone/>
                </a:pPr>
                <a:r>
                  <a:rPr lang="en-GB" sz="1800" dirty="0"/>
                  <a:t>                                                             </a:t>
                </a:r>
                <a:r>
                  <a:rPr lang="en-GB" sz="1800" dirty="0" smtClean="0"/>
                  <a:t>  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1800">
                            <a:latin typeface="Cambria Math"/>
                          </a:rPr>
                          <m:t>5588</m:t>
                        </m:r>
                        <m:r>
                          <a:rPr lang="en-GB" sz="1800">
                            <a:latin typeface="Cambria Math"/>
                          </a:rPr>
                          <m:t>.</m:t>
                        </m:r>
                        <m:r>
                          <a:rPr lang="en-GB" sz="1800">
                            <a:latin typeface="Cambria Math"/>
                          </a:rPr>
                          <m:t>068</m:t>
                        </m:r>
                      </m:num>
                      <m:den>
                        <m:r>
                          <a:rPr lang="en-GB" sz="1800" i="1">
                            <a:latin typeface="Cambria Math"/>
                          </a:rPr>
                          <m:t>3491</m:t>
                        </m:r>
                        <m:r>
                          <a:rPr lang="en-GB" sz="1800" i="1">
                            <a:latin typeface="Cambria Math"/>
                          </a:rPr>
                          <m:t>.</m:t>
                        </m:r>
                        <m:r>
                          <a:rPr lang="en-GB" sz="1800" i="1">
                            <a:latin typeface="Cambria Math"/>
                          </a:rPr>
                          <m:t>571</m:t>
                        </m:r>
                      </m:den>
                    </m:f>
                  </m:oMath>
                </a14:m>
                <a:r>
                  <a:rPr lang="en-GB" sz="1800" dirty="0"/>
                  <a:t> X 1.78*.9 = </a:t>
                </a:r>
                <a:r>
                  <a:rPr lang="en-US" sz="1800" dirty="0" smtClean="0"/>
                  <a:t>2.57</a:t>
                </a:r>
                <a:r>
                  <a:rPr lang="en-US" sz="1800" dirty="0"/>
                  <a:t> </a:t>
                </a:r>
              </a:p>
              <a:p>
                <a:pPr algn="l" rtl="0"/>
                <a:r>
                  <a:rPr lang="en-GB" sz="1800" dirty="0"/>
                  <a:t>New Scale factor in y-direction (U’2) = 0.3*2.57 = 0.771</a:t>
                </a:r>
                <a:endParaRPr lang="en-US" sz="1800" dirty="0"/>
              </a:p>
              <a:p>
                <a:pPr marL="0" indent="0" algn="l" rtl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381000"/>
                <a:ext cx="7467601" cy="6092952"/>
              </a:xfrm>
              <a:blipFill rotWithShape="1">
                <a:blip r:embed="rId2"/>
                <a:stretch>
                  <a:fillRect l="-1143" t="-701" r="-8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447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57200"/>
                <a:ext cx="8229600" cy="6016752"/>
              </a:xfrm>
            </p:spPr>
            <p:txBody>
              <a:bodyPr/>
              <a:lstStyle/>
              <a:p>
                <a:pPr lvl="0" algn="l" rtl="0"/>
                <a:r>
                  <a:rPr lang="en-US" dirty="0"/>
                  <a:t>So, after make analysis we get the expected results</a:t>
                </a:r>
                <a:r>
                  <a:rPr lang="en-US" dirty="0" smtClean="0"/>
                  <a:t>:</a:t>
                </a:r>
              </a:p>
              <a:p>
                <a:pPr marL="0" lvl="0" indent="0" algn="l" rtl="0">
                  <a:buNone/>
                </a:pPr>
                <a:endParaRPr lang="en-US" dirty="0" smtClean="0"/>
              </a:p>
              <a:p>
                <a:pPr lvl="0" algn="l" rtl="0"/>
                <a:endParaRPr lang="en-US" dirty="0"/>
              </a:p>
              <a:p>
                <a:pPr lvl="0" algn="l" rtl="0"/>
                <a:endParaRPr lang="en-US" dirty="0" smtClean="0"/>
              </a:p>
              <a:p>
                <a:pPr marL="0" lv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 </a:t>
                </a:r>
              </a:p>
              <a:p>
                <a:pPr lvl="0" algn="l" rtl="0"/>
                <a:endParaRPr lang="en-US" sz="1800" dirty="0" smtClean="0"/>
              </a:p>
              <a:p>
                <a:pPr lvl="0" algn="l" rtl="0"/>
                <a:r>
                  <a:rPr lang="en-US" sz="1800" dirty="0" smtClean="0"/>
                  <a:t>Percent </a:t>
                </a:r>
                <a:r>
                  <a:rPr lang="en-US" sz="1800" dirty="0"/>
                  <a:t>of error (in X-</a:t>
                </a:r>
                <a:r>
                  <a:rPr lang="en-US" sz="1800" dirty="0" err="1"/>
                  <a:t>Dir</a:t>
                </a:r>
                <a:r>
                  <a:rPr lang="en-US" sz="1800" dirty="0"/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5588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067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5034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801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5588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067</m:t>
                        </m:r>
                      </m:den>
                    </m:f>
                  </m:oMath>
                </a14:m>
                <a:r>
                  <a:rPr lang="en-US" sz="1800" dirty="0"/>
                  <a:t> *100% = 9.9% &lt; 25% → ok</a:t>
                </a:r>
                <a:r>
                  <a:rPr lang="en-US" sz="1800" dirty="0" smtClean="0"/>
                  <a:t>.</a:t>
                </a:r>
              </a:p>
              <a:p>
                <a:pPr marL="0" lvl="0" indent="0" algn="l" rtl="0">
                  <a:buNone/>
                </a:pPr>
                <a:endParaRPr lang="en-US" sz="1800" dirty="0"/>
              </a:p>
              <a:p>
                <a:pPr lvl="0" algn="l" rtl="0"/>
                <a:r>
                  <a:rPr lang="en-US" sz="1800" dirty="0"/>
                  <a:t>Percent of error (in Y-</a:t>
                </a:r>
                <a:r>
                  <a:rPr lang="en-US" sz="1800" dirty="0" err="1"/>
                  <a:t>Dir</a:t>
                </a:r>
                <a:r>
                  <a:rPr lang="en-US" sz="1800" dirty="0"/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5588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068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5030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924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5588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068</m:t>
                        </m:r>
                      </m:den>
                    </m:f>
                  </m:oMath>
                </a14:m>
                <a:r>
                  <a:rPr lang="en-US" sz="1800" dirty="0"/>
                  <a:t> *100% = 10% &lt; 25% → ok.</a:t>
                </a:r>
              </a:p>
              <a:p>
                <a:pPr marL="0" indent="0" algn="l" rtl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457200"/>
                <a:ext cx="8229600" cy="6016752"/>
              </a:xfrm>
              <a:blipFill rotWithShape="1">
                <a:blip r:embed="rId2"/>
                <a:stretch>
                  <a:fillRect l="-370" t="-70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 descr="https://fbcdn-sphotos-c-a.akamaihd.net/hphotos-ak-xpf1/v/t34.0-12/15134359_1150255265056814_465462590_n.png?oh=89406758144e3ee4cbb67c018e5a4314&amp;oe=58367B51&amp;__gda__=1479986945_95bd553a75cc5fcdf31d79573a5dd59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37"/>
          <a:stretch/>
        </p:blipFill>
        <p:spPr bwMode="auto">
          <a:xfrm>
            <a:off x="1524000" y="1295400"/>
            <a:ext cx="5657850" cy="1390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4618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>Structural Design of Concrete Members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7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The code used for design and detailing is ACI 318-11 regarding seismic and gravity loads.</a:t>
            </a:r>
          </a:p>
          <a:p>
            <a:pPr marL="457200" indent="-457200" algn="l" rtl="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sz="27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Provisions were applied to all structural members including:</a:t>
            </a:r>
          </a:p>
          <a:p>
            <a:pPr marL="857250" lvl="1" indent="-457200" algn="l" rtl="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Beams</a:t>
            </a:r>
          </a:p>
          <a:p>
            <a:pPr marL="857250" lvl="1" indent="-457200" algn="l" rtl="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Columns</a:t>
            </a:r>
          </a:p>
          <a:p>
            <a:pPr marL="857250" lvl="1" indent="-457200" algn="l" rtl="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Shear Walls</a:t>
            </a:r>
          </a:p>
          <a:p>
            <a:pPr marL="857250" lvl="1" indent="-457200" algn="l" rtl="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slabs</a:t>
            </a:r>
          </a:p>
          <a:p>
            <a:pPr marL="857250" lvl="1" indent="-457200" algn="l" rtl="0">
              <a:buClr>
                <a:schemeClr val="bg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50" b="1" dirty="0">
                <a:solidFill>
                  <a:schemeClr val="accent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Foundations</a:t>
            </a:r>
          </a:p>
          <a:p>
            <a:pPr marL="400050" lvl="1" indent="0">
              <a:buClr>
                <a:schemeClr val="bg1">
                  <a:lumMod val="50000"/>
                </a:schemeClr>
              </a:buClr>
              <a:buNone/>
            </a:pPr>
            <a:endParaRPr lang="en-US" sz="2450" b="1" dirty="0">
              <a:solidFill>
                <a:schemeClr val="accent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3869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1" cy="102076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7467601" cy="5254752"/>
          </a:xfrm>
        </p:spPr>
        <p:txBody>
          <a:bodyPr/>
          <a:lstStyle/>
          <a:p>
            <a:pPr algn="l" rtl="0"/>
            <a:r>
              <a:rPr lang="en-US" dirty="0" smtClean="0"/>
              <a:t>Beams layout for the roof</a:t>
            </a:r>
          </a:p>
          <a:p>
            <a:pPr algn="l" rtl="0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88392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20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for B20  </a:t>
            </a:r>
          </a:p>
          <a:p>
            <a:pPr algn="l" rtl="0"/>
            <a:r>
              <a:rPr lang="en-US" b="1" dirty="0" smtClean="0">
                <a:latin typeface="Tekton Pro" pitchFamily="34" charset="0"/>
              </a:rPr>
              <a:t>key for reinforcement </a:t>
            </a:r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pic>
        <p:nvPicPr>
          <p:cNvPr id="6" name="صورة 54" descr="https://fb-s-a-a.akamaihd.net/h-ak-xpa1/v/t34.0-12/15416895_1171200869628920_347641690_n.png?oh=4d4caff450d4a217e784ea7ddbc215c1&amp;oe=58508731&amp;__gda__=1481602575_ccbdb9db9002b3a4038c04148051d2ee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"/>
          <a:stretch/>
        </p:blipFill>
        <p:spPr bwMode="auto">
          <a:xfrm>
            <a:off x="228600" y="2362200"/>
            <a:ext cx="8458200" cy="3352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8233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Longitudinal steel</a:t>
            </a:r>
          </a:p>
          <a:p>
            <a:pPr algn="l" rtl="0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8682"/>
            <a:ext cx="8763000" cy="462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Stirrups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 rtl="0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0" y="2064224"/>
            <a:ext cx="8686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15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Floor Plan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78836"/>
            <a:ext cx="7086600" cy="4274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15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Beams detailing</a:t>
            </a:r>
          </a:p>
          <a:p>
            <a:pPr algn="l" rtl="0"/>
            <a:r>
              <a:rPr lang="en-US" dirty="0" smtClean="0"/>
              <a:t> </a:t>
            </a:r>
          </a:p>
          <a:p>
            <a:pPr algn="l" rtl="0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07" y="2057400"/>
            <a:ext cx="8458200" cy="26804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267200"/>
            <a:ext cx="4401164" cy="239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81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1" cy="86836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</a:t>
            </a:r>
            <a:r>
              <a:rPr lang="en-US" b="1" dirty="0" smtClean="0">
                <a:latin typeface="Tekton Pro" pitchFamily="34" charset="0"/>
              </a:rPr>
              <a:t>Members</a:t>
            </a:r>
            <a:br>
              <a:rPr lang="en-US" b="1" dirty="0" smtClean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467601" cy="5407152"/>
          </a:xfrm>
        </p:spPr>
        <p:txBody>
          <a:bodyPr/>
          <a:lstStyle/>
          <a:p>
            <a:pPr algn="l" rtl="0"/>
            <a:r>
              <a:rPr lang="en-US" dirty="0" smtClean="0"/>
              <a:t>Column layout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0"/>
            <a:ext cx="86106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3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Check slenderness :</a:t>
            </a:r>
            <a:endParaRPr lang="ar-SA" dirty="0" smtClean="0"/>
          </a:p>
          <a:p>
            <a:pPr marL="0" indent="0" algn="l" rtl="0">
              <a:buNone/>
            </a:pPr>
            <a:r>
              <a:rPr lang="en-US" dirty="0" smtClean="0"/>
              <a:t>For C10</a:t>
            </a:r>
          </a:p>
          <a:p>
            <a:pPr marL="0" indent="0" algn="l" rtl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60" y="2514600"/>
            <a:ext cx="2286000" cy="838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60" y="3124200"/>
            <a:ext cx="1828800" cy="8457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905000"/>
            <a:ext cx="5257800" cy="457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3973331"/>
            <a:ext cx="1338321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04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M2 =13.2 </a:t>
            </a:r>
            <a:r>
              <a:rPr lang="en-US" dirty="0" err="1"/>
              <a:t>kN.m</a:t>
            </a:r>
            <a:endParaRPr lang="ar-SA" dirty="0"/>
          </a:p>
          <a:p>
            <a:pPr marL="0" indent="0" algn="l" rtl="0">
              <a:buNone/>
            </a:pPr>
            <a:r>
              <a:rPr lang="en-US" dirty="0"/>
              <a:t>M1 =33 </a:t>
            </a:r>
            <a:r>
              <a:rPr lang="en-US" dirty="0" err="1" smtClean="0"/>
              <a:t>kN.m</a:t>
            </a:r>
            <a:endParaRPr lang="en-US" dirty="0" smtClean="0"/>
          </a:p>
          <a:p>
            <a:pPr marL="0" indent="0" algn="l" rtl="0">
              <a:buNone/>
            </a:pPr>
            <a:endParaRPr lang="ar-SA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14800"/>
            <a:ext cx="3696131" cy="24888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438401"/>
            <a:ext cx="25146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94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Design load </a:t>
            </a:r>
          </a:p>
          <a:p>
            <a:pPr algn="l" rtl="0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57400"/>
            <a:ext cx="2743200" cy="990600"/>
          </a:xfrm>
          <a:prstGeom prst="rect">
            <a:avLst/>
          </a:prstGeom>
        </p:spPr>
      </p:pic>
      <p:pic>
        <p:nvPicPr>
          <p:cNvPr id="5" name="صورة 4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2910385"/>
            <a:ext cx="6644185" cy="3962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745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680" y="1880886"/>
            <a:ext cx="6020640" cy="4315427"/>
          </a:xfrm>
        </p:spPr>
      </p:pic>
    </p:spTree>
    <p:extLst>
      <p:ext uri="{BB962C8B-B14F-4D97-AF65-F5344CB8AC3E}">
        <p14:creationId xmlns:p14="http://schemas.microsoft.com/office/powerpoint/2010/main" val="420692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b="1" dirty="0"/>
              <a:t>Columns detailing</a:t>
            </a:r>
            <a:r>
              <a:rPr lang="en-US" b="1" dirty="0" smtClean="0"/>
              <a:t>:</a:t>
            </a:r>
          </a:p>
          <a:p>
            <a:pPr lvl="0" algn="l" rtl="0"/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4" name="صورة 55" descr="https://fb-s-c-a.akamaihd.net/h-ak-xfa1/v/t34.0-12/15494074_1171206196295054_981083046_n.png?oh=2fb376f97393052f0cfac5bf3754cc73&amp;oe=5850892C&amp;__gda__=1481590801_381afba0c96a506231d8a4c8cd117ad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3"/>
          <a:stretch/>
        </p:blipFill>
        <p:spPr bwMode="auto">
          <a:xfrm>
            <a:off x="762000" y="2126729"/>
            <a:ext cx="3886200" cy="21595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صورة 258" descr="https://scontent-ams3-1.xx.fbcdn.net/v/t34.0-12/15497748_1171206192961721_807074024_n.png?oh=e4ca36a06a344cfd01453935f185721c&amp;oe=585057C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6"/>
          <a:stretch/>
        </p:blipFill>
        <p:spPr bwMode="auto">
          <a:xfrm>
            <a:off x="4876800" y="4406710"/>
            <a:ext cx="3810000" cy="24512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صورة 63" descr="https://fb-s-c-a.akamaihd.net/h-ak-xlt1/v/t34.0-12/15416140_1171206232961717_1723848138_n.png?oh=97d223299c4eac99d14ed9afda0b2f70&amp;oe=58504E92&amp;__gda__=1481655934_0a39c8b761a73db81c4e6e71267da844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6" r="20963"/>
          <a:stretch/>
        </p:blipFill>
        <p:spPr bwMode="auto">
          <a:xfrm>
            <a:off x="914400" y="4114800"/>
            <a:ext cx="2409825" cy="2571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299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b="1" dirty="0"/>
              <a:t>Columns detailing</a:t>
            </a:r>
            <a:r>
              <a:rPr lang="en-US" b="1" dirty="0" smtClean="0"/>
              <a:t>:</a:t>
            </a:r>
          </a:p>
          <a:p>
            <a:pPr marL="0" lvl="0" indent="0" algn="l" rtl="0">
              <a:buNone/>
            </a:pPr>
            <a:endParaRPr lang="en-US" b="1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709382"/>
            <a:ext cx="4763165" cy="475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68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Shear wall:</a:t>
            </a:r>
          </a:p>
          <a:p>
            <a:pPr algn="l" rtl="0"/>
            <a:endParaRPr lang="en-US" dirty="0"/>
          </a:p>
        </p:txBody>
      </p:sp>
      <p:pic>
        <p:nvPicPr>
          <p:cNvPr id="4" name="صورة 28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95600"/>
            <a:ext cx="6477000" cy="39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02" y="2438400"/>
            <a:ext cx="5059897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68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b="1" dirty="0" smtClean="0"/>
              <a:t>Shear Wall </a:t>
            </a:r>
            <a:r>
              <a:rPr lang="en-US" b="1" dirty="0"/>
              <a:t>detailing:</a:t>
            </a:r>
            <a:endParaRPr lang="en-US" dirty="0"/>
          </a:p>
          <a:p>
            <a:endParaRPr lang="en-US" dirty="0"/>
          </a:p>
        </p:txBody>
      </p:sp>
      <p:pic>
        <p:nvPicPr>
          <p:cNvPr id="4" name="صورة 27" descr="https://scontent-ams3-1.xx.fbcdn.net/v/t34.0-12/15424586_1171242152958125_1122655981_n.png?oh=bb8fb7fe0d3445324d63e6fbd1b0a88d&amp;oe=5850EC2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981200"/>
            <a:ext cx="5660390" cy="1682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48000"/>
            <a:ext cx="38862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68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Upper Floors Plan.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8915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02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Slab detailing for basement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57400"/>
            <a:ext cx="8686800" cy="462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68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Footing </a:t>
            </a:r>
          </a:p>
          <a:p>
            <a:pPr lvl="0" algn="l" rtl="0"/>
            <a:r>
              <a:rPr lang="en-US" b="1" dirty="0"/>
              <a:t>SAFE model</a:t>
            </a:r>
            <a:r>
              <a:rPr lang="en-US" b="1" dirty="0" smtClean="0"/>
              <a:t>:</a:t>
            </a:r>
          </a:p>
          <a:p>
            <a:pPr lvl="0" algn="l" rtl="0"/>
            <a:r>
              <a:rPr lang="en-US" b="1" dirty="0" smtClean="0"/>
              <a:t>Mat thickness = 1.3 m</a:t>
            </a:r>
          </a:p>
          <a:p>
            <a:pPr marL="0" lv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  <a:p>
            <a:endParaRPr lang="en-US" dirty="0"/>
          </a:p>
        </p:txBody>
      </p:sp>
      <p:pic>
        <p:nvPicPr>
          <p:cNvPr id="4" name="صورة 16" descr="model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2819400"/>
            <a:ext cx="8610600" cy="4022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1268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b="1" dirty="0"/>
              <a:t>Deflection check</a:t>
            </a:r>
            <a:r>
              <a:rPr lang="en-US" b="1" dirty="0" smtClean="0"/>
              <a:t>:</a:t>
            </a:r>
          </a:p>
          <a:p>
            <a:pPr algn="l" rtl="0"/>
            <a:r>
              <a:rPr lang="en-US" dirty="0"/>
              <a:t>Max deflection =0.7172 mm  &lt; 10 mm  →   ok. </a:t>
            </a:r>
          </a:p>
          <a:p>
            <a:pPr lvl="0" algn="l" rtl="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صورة 4" descr="def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2743200"/>
            <a:ext cx="8458200" cy="4114800"/>
          </a:xfrm>
          <a:prstGeom prst="rect">
            <a:avLst/>
          </a:prstGeom>
          <a:ln w="3175" cap="sq" cmpd="thickThin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1268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Mat deleting (Y-direction)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6256"/>
            <a:ext cx="8763000" cy="479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53051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ekton Pro" pitchFamily="34" charset="0"/>
              </a:rPr>
              <a:t/>
            </a:r>
            <a:br>
              <a:rPr lang="en-US" b="1" dirty="0">
                <a:latin typeface="Tekton Pro" pitchFamily="34" charset="0"/>
              </a:rPr>
            </a:br>
            <a:r>
              <a:rPr lang="en-US" b="1" dirty="0">
                <a:latin typeface="Tekton Pro" pitchFamily="34" charset="0"/>
              </a:rPr>
              <a:t>Structural Design of Concrete Members</a:t>
            </a:r>
            <a:br>
              <a:rPr lang="en-US" b="1" dirty="0">
                <a:latin typeface="Tekton Pro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Mat deleting </a:t>
            </a:r>
            <a:r>
              <a:rPr lang="en-US" dirty="0" smtClean="0"/>
              <a:t>(X-direction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57400"/>
            <a:ext cx="86106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7312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1524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R BLANCA" pitchFamily="2" charset="0"/>
              </a:rPr>
              <a:t>The End</a:t>
            </a:r>
            <a:endParaRPr lang="en-US" sz="9600" dirty="0">
              <a:solidFill>
                <a:schemeClr val="accent2">
                  <a:lumMod val="50000"/>
                </a:schemeClr>
              </a:solidFill>
              <a:latin typeface="AR BLANCA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8F03A-58E1-4ECA-9024-348A9A81A53D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5122" name="Picture 2" descr="D:\Engineering Documents\English For Work Place\39-Thank_You_note_festive PNG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09800"/>
            <a:ext cx="5565775" cy="3359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32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304868"/>
            <a:ext cx="6019800" cy="522220"/>
          </a:xfrm>
          <a:prstGeom prst="rect">
            <a:avLst/>
          </a:prstGeom>
          <a:noFill/>
        </p:spPr>
        <p:txBody>
          <a:bodyPr wrap="square" lIns="90377" tIns="45225" rIns="90377" bIns="45225" rtlCol="0">
            <a:spAutoFit/>
          </a:bodyPr>
          <a:lstStyle/>
          <a:p>
            <a:pPr marL="451825" indent="-451825">
              <a:buFont typeface="Arial" pitchFamily="34" charset="0"/>
              <a:buChar char="•"/>
            </a:pPr>
            <a:r>
              <a:rPr lang="en-US" sz="2800" dirty="0" smtClean="0"/>
              <a:t>Site Geological and Information: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عنصر نائب للمحتوى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0600"/>
                <a:ext cx="7467600" cy="487375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Al-</a:t>
                </a:r>
                <a:r>
                  <a:rPr lang="en-US" dirty="0" err="1"/>
                  <a:t>Affori</a:t>
                </a:r>
                <a:r>
                  <a:rPr lang="en-US" dirty="0"/>
                  <a:t> Building has a prime location as it resides on </a:t>
                </a:r>
                <a:r>
                  <a:rPr lang="en-US" dirty="0" err="1"/>
                  <a:t>Rafedia</a:t>
                </a:r>
                <a:r>
                  <a:rPr lang="en-US" dirty="0"/>
                  <a:t>  Street, Which considered as a vital street that witnesses a rapid development plan in the residential and commercial areas. 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The soil in the site is mainly rocky and has a bearing capacity of 300 </a:t>
                </a:r>
                <a:r>
                  <a:rPr lang="en-US" dirty="0" err="1" smtClean="0"/>
                  <a:t>kN</a:t>
                </a:r>
                <a:r>
                  <a:rPr lang="en-US" dirty="0" smtClean="0"/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ar-SA" dirty="0"/>
              </a:p>
            </p:txBody>
          </p:sp>
        </mc:Choice>
        <mc:Fallback xmlns="">
          <p:sp>
            <p:nvSpPr>
              <p:cNvPr id="2" name="عنصر نائب للمحتوى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990600"/>
                <a:ext cx="7467600" cy="4873752"/>
              </a:xfrm>
              <a:blipFill rotWithShape="1">
                <a:blip r:embed="rId2"/>
                <a:stretch>
                  <a:fillRect l="-1306" t="-1126" r="-163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609600"/>
          </a:xfrm>
        </p:spPr>
        <p:txBody>
          <a:bodyPr>
            <a:normAutofit fontScale="90000"/>
          </a:bodyPr>
          <a:lstStyle/>
          <a:p>
            <a:pPr marL="451825" indent="-451825">
              <a:buFont typeface="Arial" pitchFamily="34" charset="0"/>
              <a:buChar char="•"/>
            </a:pPr>
            <a:r>
              <a:rPr lang="en-US" dirty="0" smtClean="0"/>
              <a:t>General notes: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467600" cy="540715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1- Concrete compressive strength = 24 </a:t>
            </a:r>
            <a:r>
              <a:rPr lang="en-US" dirty="0" err="1" smtClean="0"/>
              <a:t>Mpa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2- Steel yield </a:t>
            </a:r>
            <a:r>
              <a:rPr lang="en-US" dirty="0"/>
              <a:t>strength of 420 </a:t>
            </a:r>
            <a:r>
              <a:rPr lang="en-US" dirty="0" err="1"/>
              <a:t>Mpa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3- The </a:t>
            </a:r>
            <a:r>
              <a:rPr lang="en-US" dirty="0"/>
              <a:t>soil bearing capacity is </a:t>
            </a:r>
            <a:r>
              <a:rPr lang="en-US" dirty="0" smtClean="0"/>
              <a:t>250 </a:t>
            </a:r>
            <a:r>
              <a:rPr lang="en-US" dirty="0" err="1"/>
              <a:t>kn</a:t>
            </a:r>
            <a:r>
              <a:rPr lang="en-US" dirty="0"/>
              <a:t>/m^2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4- Design Codes: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ACI 318-11.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ASCE 7-10.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UBC 97.</a:t>
            </a:r>
          </a:p>
          <a:p>
            <a:pPr>
              <a:buNone/>
            </a:pPr>
            <a:r>
              <a:rPr lang="en-US" dirty="0" smtClean="0"/>
              <a:t>5- </a:t>
            </a:r>
            <a:r>
              <a:rPr lang="en-US" dirty="0"/>
              <a:t>Design Programs: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 </a:t>
            </a:r>
            <a:r>
              <a:rPr lang="en-US" dirty="0"/>
              <a:t>SAP2000 program</a:t>
            </a:r>
            <a:r>
              <a:rPr lang="en-US" dirty="0" smtClean="0"/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SAFE Program.</a:t>
            </a:r>
            <a:endParaRPr lang="en-US" dirty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 </a:t>
            </a:r>
            <a:r>
              <a:rPr lang="en-US" dirty="0"/>
              <a:t>AutoCAD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3" y="-184119"/>
            <a:ext cx="182584" cy="368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377" tIns="45225" rIns="90377" bIns="45225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467600" cy="60167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5- Design loadings:</a:t>
            </a:r>
          </a:p>
          <a:p>
            <a:pPr>
              <a:buFontTx/>
              <a:buChar char="-"/>
            </a:pPr>
            <a:r>
              <a:rPr lang="en-US" dirty="0" smtClean="0"/>
              <a:t>All floors expect the roof floor:</a:t>
            </a:r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 Roof Floor: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جدول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6299298"/>
                  </p:ext>
                </p:extLst>
              </p:nvPr>
            </p:nvGraphicFramePr>
            <p:xfrm>
              <a:off x="1143000" y="1600200"/>
              <a:ext cx="6096000" cy="18389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048000"/>
                    <a:gridCol w="3048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Used Value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 4.4 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aseline="0" dirty="0" smtClean="0"/>
                            <a:t>SD 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22352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 5 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Live 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22352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 21 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/m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Wall Weight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22352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 2.2 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/m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Glass Weight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جدول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6299298"/>
                  </p:ext>
                </p:extLst>
              </p:nvPr>
            </p:nvGraphicFramePr>
            <p:xfrm>
              <a:off x="1143000" y="1600200"/>
              <a:ext cx="6096000" cy="18389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048000"/>
                    <a:gridCol w="3048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Used Value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" t="-111667" r="-100000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aseline="0" dirty="0" smtClean="0"/>
                            <a:t>SD </a:t>
                          </a:r>
                          <a:r>
                            <a:rPr lang="en-US" baseline="0" dirty="0" smtClean="0"/>
                            <a:t>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" t="-211667" r="-100000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Live 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 21 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/m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Wall Weight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 2.2 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/m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Glass </a:t>
                          </a:r>
                          <a:r>
                            <a:rPr lang="en-US" dirty="0" smtClean="0"/>
                            <a:t>Weight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8773353"/>
                  </p:ext>
                </p:extLst>
              </p:nvPr>
            </p:nvGraphicFramePr>
            <p:xfrm>
              <a:off x="1143000" y="4191000"/>
              <a:ext cx="6096000" cy="14833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048000"/>
                    <a:gridCol w="3048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Used Value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 4.4 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aseline="0" dirty="0" smtClean="0"/>
                            <a:t>SD 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 10 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Live 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 14 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/m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Wall Weight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جدول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8773353"/>
                  </p:ext>
                </p:extLst>
              </p:nvPr>
            </p:nvGraphicFramePr>
            <p:xfrm>
              <a:off x="1143000" y="4191000"/>
              <a:ext cx="6096000" cy="14833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048000"/>
                    <a:gridCol w="3048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Used Value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0" t="-109836" r="-100000" b="-2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baseline="0" dirty="0" smtClean="0"/>
                            <a:t>SD 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0" t="-213333" r="-100000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Live Load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 </a:t>
                          </a:r>
                          <a:r>
                            <a:rPr lang="en-US" dirty="0" smtClean="0"/>
                            <a:t>14 </a:t>
                          </a:r>
                          <a:r>
                            <a:rPr lang="en-US" dirty="0" err="1" smtClean="0"/>
                            <a:t>kN</a:t>
                          </a:r>
                          <a:r>
                            <a:rPr lang="en-US" dirty="0" smtClean="0"/>
                            <a:t>/m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 smtClean="0"/>
                            <a:t>Wall Weight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Oriel">
  <a:themeElements>
    <a:clrScheme name="Custom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00125C"/>
      </a:accent1>
      <a:accent2>
        <a:srgbClr val="008623"/>
      </a:accent2>
      <a:accent3>
        <a:srgbClr val="E0E0E0"/>
      </a:accent3>
      <a:accent4>
        <a:srgbClr val="3F3F3F"/>
      </a:accent4>
      <a:accent5>
        <a:srgbClr val="666666"/>
      </a:accent5>
      <a:accent6>
        <a:srgbClr val="A5A5A5"/>
      </a:accent6>
      <a:hlink>
        <a:srgbClr val="0288BE"/>
      </a:hlink>
      <a:folHlink>
        <a:srgbClr val="37FB09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Oriel">
  <a:themeElements>
    <a:clrScheme name="Custom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00125C"/>
      </a:accent1>
      <a:accent2>
        <a:srgbClr val="008623"/>
      </a:accent2>
      <a:accent3>
        <a:srgbClr val="E0E0E0"/>
      </a:accent3>
      <a:accent4>
        <a:srgbClr val="3F3F3F"/>
      </a:accent4>
      <a:accent5>
        <a:srgbClr val="666666"/>
      </a:accent5>
      <a:accent6>
        <a:srgbClr val="A5A5A5"/>
      </a:accent6>
      <a:hlink>
        <a:srgbClr val="0288BE"/>
      </a:hlink>
      <a:folHlink>
        <a:srgbClr val="37FB09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Oriel">
  <a:themeElements>
    <a:clrScheme name="Custom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00125C"/>
      </a:accent1>
      <a:accent2>
        <a:srgbClr val="008623"/>
      </a:accent2>
      <a:accent3>
        <a:srgbClr val="E0E0E0"/>
      </a:accent3>
      <a:accent4>
        <a:srgbClr val="3F3F3F"/>
      </a:accent4>
      <a:accent5>
        <a:srgbClr val="666666"/>
      </a:accent5>
      <a:accent6>
        <a:srgbClr val="A5A5A5"/>
      </a:accent6>
      <a:hlink>
        <a:srgbClr val="0288BE"/>
      </a:hlink>
      <a:folHlink>
        <a:srgbClr val="37FB09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0_Oriel">
  <a:themeElements>
    <a:clrScheme name="Custom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00125C"/>
      </a:accent1>
      <a:accent2>
        <a:srgbClr val="008623"/>
      </a:accent2>
      <a:accent3>
        <a:srgbClr val="E0E0E0"/>
      </a:accent3>
      <a:accent4>
        <a:srgbClr val="3F3F3F"/>
      </a:accent4>
      <a:accent5>
        <a:srgbClr val="666666"/>
      </a:accent5>
      <a:accent6>
        <a:srgbClr val="A5A5A5"/>
      </a:accent6>
      <a:hlink>
        <a:srgbClr val="0288BE"/>
      </a:hlink>
      <a:folHlink>
        <a:srgbClr val="37FB09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1_Oriel">
  <a:themeElements>
    <a:clrScheme name="Custom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00125C"/>
      </a:accent1>
      <a:accent2>
        <a:srgbClr val="008623"/>
      </a:accent2>
      <a:accent3>
        <a:srgbClr val="E0E0E0"/>
      </a:accent3>
      <a:accent4>
        <a:srgbClr val="3F3F3F"/>
      </a:accent4>
      <a:accent5>
        <a:srgbClr val="666666"/>
      </a:accent5>
      <a:accent6>
        <a:srgbClr val="A5A5A5"/>
      </a:accent6>
      <a:hlink>
        <a:srgbClr val="0288BE"/>
      </a:hlink>
      <a:folHlink>
        <a:srgbClr val="37FB09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Oriel">
  <a:themeElements>
    <a:clrScheme name="Custom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00125C"/>
      </a:accent1>
      <a:accent2>
        <a:srgbClr val="008623"/>
      </a:accent2>
      <a:accent3>
        <a:srgbClr val="E0E0E0"/>
      </a:accent3>
      <a:accent4>
        <a:srgbClr val="3F3F3F"/>
      </a:accent4>
      <a:accent5>
        <a:srgbClr val="666666"/>
      </a:accent5>
      <a:accent6>
        <a:srgbClr val="A5A5A5"/>
      </a:accent6>
      <a:hlink>
        <a:srgbClr val="0288BE"/>
      </a:hlink>
      <a:folHlink>
        <a:srgbClr val="37FB09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_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3968</TotalTime>
  <Words>1777</Words>
  <Application>Microsoft Office PowerPoint</Application>
  <PresentationFormat>On-screen Show (4:3)</PresentationFormat>
  <Paragraphs>424</Paragraphs>
  <Slides>65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65</vt:i4>
      </vt:variant>
    </vt:vector>
  </HeadingPairs>
  <TitlesOfParts>
    <vt:vector size="74" baseType="lpstr">
      <vt:lpstr>2_Oriel</vt:lpstr>
      <vt:lpstr>8_Oriel</vt:lpstr>
      <vt:lpstr>9_Oriel</vt:lpstr>
      <vt:lpstr>10_Oriel</vt:lpstr>
      <vt:lpstr>11_Oriel</vt:lpstr>
      <vt:lpstr>12_Oriel</vt:lpstr>
      <vt:lpstr>Clarity</vt:lpstr>
      <vt:lpstr>1_Clarity</vt:lpstr>
      <vt:lpstr>2_Clarity</vt:lpstr>
      <vt:lpstr>PowerPoint Presentation</vt:lpstr>
      <vt:lpstr>PowerPoint Presentation</vt:lpstr>
      <vt:lpstr>PowerPoint Presentation</vt:lpstr>
      <vt:lpstr>Basment Floors Plan.</vt:lpstr>
      <vt:lpstr>Ground Floor Plan </vt:lpstr>
      <vt:lpstr>Upper Floors Plan.</vt:lpstr>
      <vt:lpstr>PowerPoint Presentation</vt:lpstr>
      <vt:lpstr>General notes:</vt:lpstr>
      <vt:lpstr>PowerPoint Presentation</vt:lpstr>
      <vt:lpstr>PowerPoint Presentation</vt:lpstr>
      <vt:lpstr>PowerPoint Presentation</vt:lpstr>
      <vt:lpstr>Analysis and Design using SAP program </vt:lpstr>
      <vt:lpstr>3D model of structure</vt:lpstr>
      <vt:lpstr>Check of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Check deflection</vt:lpstr>
      <vt:lpstr>PowerPoint Presentation</vt:lpstr>
      <vt:lpstr>PowerPoint Presentation</vt:lpstr>
      <vt:lpstr> Seismic Analysis of the Structure </vt:lpstr>
      <vt:lpstr>Period Calculations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 of Concrete Members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 Structural Design of Concrete Members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admin</cp:lastModifiedBy>
  <cp:revision>83</cp:revision>
  <dcterms:created xsi:type="dcterms:W3CDTF">2006-08-16T00:00:00Z</dcterms:created>
  <dcterms:modified xsi:type="dcterms:W3CDTF">2016-12-21T20:40:40Z</dcterms:modified>
</cp:coreProperties>
</file>