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65"/>
  </p:notesMasterIdLst>
  <p:sldIdLst>
    <p:sldId id="256" r:id="rId2"/>
    <p:sldId id="259" r:id="rId3"/>
    <p:sldId id="295" r:id="rId4"/>
    <p:sldId id="260" r:id="rId5"/>
    <p:sldId id="261" r:id="rId6"/>
    <p:sldId id="262" r:id="rId7"/>
    <p:sldId id="294" r:id="rId8"/>
    <p:sldId id="263" r:id="rId9"/>
    <p:sldId id="264" r:id="rId10"/>
    <p:sldId id="265" r:id="rId11"/>
    <p:sldId id="266" r:id="rId12"/>
    <p:sldId id="353" r:id="rId13"/>
    <p:sldId id="31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82" r:id="rId23"/>
    <p:sldId id="284" r:id="rId24"/>
    <p:sldId id="290" r:id="rId25"/>
    <p:sldId id="289" r:id="rId26"/>
    <p:sldId id="291" r:id="rId27"/>
    <p:sldId id="292" r:id="rId28"/>
    <p:sldId id="308" r:id="rId29"/>
    <p:sldId id="310" r:id="rId30"/>
    <p:sldId id="311" r:id="rId31"/>
    <p:sldId id="312" r:id="rId32"/>
    <p:sldId id="313" r:id="rId33"/>
    <p:sldId id="314" r:id="rId34"/>
    <p:sldId id="316" r:id="rId35"/>
    <p:sldId id="317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19" r:id="rId44"/>
    <p:sldId id="324" r:id="rId45"/>
    <p:sldId id="325" r:id="rId46"/>
    <p:sldId id="326" r:id="rId47"/>
    <p:sldId id="327" r:id="rId48"/>
    <p:sldId id="328" r:id="rId49"/>
    <p:sldId id="329" r:id="rId50"/>
    <p:sldId id="330" r:id="rId51"/>
    <p:sldId id="331" r:id="rId52"/>
    <p:sldId id="332" r:id="rId53"/>
    <p:sldId id="333" r:id="rId54"/>
    <p:sldId id="334" r:id="rId55"/>
    <p:sldId id="335" r:id="rId56"/>
    <p:sldId id="336" r:id="rId57"/>
    <p:sldId id="337" r:id="rId58"/>
    <p:sldId id="338" r:id="rId59"/>
    <p:sldId id="339" r:id="rId60"/>
    <p:sldId id="340" r:id="rId61"/>
    <p:sldId id="341" r:id="rId62"/>
    <p:sldId id="342" r:id="rId63"/>
    <p:sldId id="343" r:id="rId64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C7B2D7-C66A-489C-861B-99EFC9C735D1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8C0625-C8BF-4AC7-8D31-406D409ECB71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87901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C0625-C8BF-4AC7-8D31-406D409ECB71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90474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216ABF9-047F-4C4E-BCC8-93D20F66415E}" type="datetimeFigureOut">
              <a:rPr lang="ar-JO" smtClean="0"/>
              <a:t>26/07/1436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B5CE2F6-1540-4E1A-ADC5-89025511B6B0}" type="slidenum">
              <a:rPr lang="ar-JO" smtClean="0"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848599" cy="2438400"/>
          </a:xfrm>
        </p:spPr>
        <p:txBody>
          <a:bodyPr/>
          <a:lstStyle/>
          <a:p>
            <a:pPr rtl="0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An-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Najah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 National University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Building Engineering Department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An Integrated Design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Of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 courthouse </a:t>
            </a:r>
            <a:endParaRPr lang="ar-JO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67862"/>
            <a:ext cx="8001000" cy="2556738"/>
          </a:xfrm>
        </p:spPr>
        <p:txBody>
          <a:bodyPr>
            <a:normAutofit fontScale="85000" lnSpcReduction="20000"/>
          </a:bodyPr>
          <a:lstStyle/>
          <a:p>
            <a:pPr rtl="0"/>
            <a:r>
              <a:rPr lang="en-US" b="1" dirty="0" smtClean="0"/>
              <a:t>Presented By:</a:t>
            </a:r>
          </a:p>
          <a:p>
            <a:pPr rtl="0"/>
            <a:r>
              <a:rPr lang="en-US" dirty="0" smtClean="0"/>
              <a:t>Ibrahim </a:t>
            </a:r>
            <a:r>
              <a:rPr lang="en-US" dirty="0" err="1" smtClean="0"/>
              <a:t>Suwan</a:t>
            </a:r>
            <a:r>
              <a:rPr lang="en-US" dirty="0" smtClean="0"/>
              <a:t> </a:t>
            </a:r>
          </a:p>
          <a:p>
            <a:pPr rtl="0"/>
            <a:r>
              <a:rPr lang="en-US" dirty="0" smtClean="0"/>
              <a:t>Omar </a:t>
            </a:r>
            <a:r>
              <a:rPr lang="en-US" dirty="0" err="1" smtClean="0"/>
              <a:t>Khader</a:t>
            </a:r>
            <a:endParaRPr lang="en-US" dirty="0" smtClean="0"/>
          </a:p>
          <a:p>
            <a:pPr rtl="0"/>
            <a:r>
              <a:rPr lang="en-US" dirty="0" err="1" smtClean="0"/>
              <a:t>Anas</a:t>
            </a:r>
            <a:r>
              <a:rPr lang="en-US" dirty="0" smtClean="0"/>
              <a:t> Abu </a:t>
            </a:r>
            <a:r>
              <a:rPr lang="en-US" dirty="0" err="1" smtClean="0"/>
              <a:t>Awad</a:t>
            </a:r>
            <a:endParaRPr lang="en-US" dirty="0" smtClean="0"/>
          </a:p>
          <a:p>
            <a:pPr rtl="0"/>
            <a:r>
              <a:rPr lang="en-US" dirty="0" err="1" smtClean="0"/>
              <a:t>Shahd</a:t>
            </a:r>
            <a:r>
              <a:rPr lang="en-US" dirty="0" smtClean="0"/>
              <a:t> </a:t>
            </a:r>
            <a:r>
              <a:rPr lang="en-US" dirty="0" err="1" smtClean="0"/>
              <a:t>Imer</a:t>
            </a:r>
            <a:endParaRPr lang="en-US" dirty="0" smtClean="0"/>
          </a:p>
          <a:p>
            <a:pPr rtl="0"/>
            <a:endParaRPr lang="en-US" dirty="0" smtClean="0"/>
          </a:p>
          <a:p>
            <a:pPr rtl="0"/>
            <a:r>
              <a:rPr lang="en-US" b="1" dirty="0" smtClean="0"/>
              <a:t>Supervisor:</a:t>
            </a:r>
          </a:p>
          <a:p>
            <a:pPr rtl="0"/>
            <a:r>
              <a:rPr lang="en-US" dirty="0" smtClean="0"/>
              <a:t>Eng. </a:t>
            </a:r>
            <a:r>
              <a:rPr lang="en-US" dirty="0" err="1" smtClean="0"/>
              <a:t>Abdulhakeem</a:t>
            </a:r>
            <a:r>
              <a:rPr lang="en-US" dirty="0" smtClean="0"/>
              <a:t> </a:t>
            </a:r>
            <a:r>
              <a:rPr lang="en-US" dirty="0" err="1" smtClean="0"/>
              <a:t>Juhari</a:t>
            </a:r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ar-JO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19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67021" cy="644729"/>
          </a:xfrm>
        </p:spPr>
        <p:txBody>
          <a:bodyPr/>
          <a:lstStyle/>
          <a:p>
            <a:pPr algn="l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Architectural Plans cont. 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85800" y="5867400"/>
            <a:ext cx="7756264" cy="8048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Ground Floor</a:t>
            </a:r>
            <a:endParaRPr lang="ar-JO" sz="2400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790">
            <a:off x="1063505" y="1403014"/>
            <a:ext cx="6787875" cy="434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1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67021" cy="644729"/>
          </a:xfrm>
        </p:spPr>
        <p:txBody>
          <a:bodyPr/>
          <a:lstStyle/>
          <a:p>
            <a:pPr algn="l"/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Architectural Plans cont. 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675933" y="1501533"/>
            <a:ext cx="7410112" cy="4091112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85800" y="5867400"/>
            <a:ext cx="7756264" cy="8048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First Floor</a:t>
            </a:r>
            <a:endParaRPr lang="ar-JO" sz="2400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81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67021" cy="644729"/>
          </a:xfrm>
        </p:spPr>
        <p:txBody>
          <a:bodyPr/>
          <a:lstStyle/>
          <a:p>
            <a:pPr algn="l"/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Architectural Plans cont. 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1040704" y="1503114"/>
            <a:ext cx="6721389" cy="4216644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85800" y="5867400"/>
            <a:ext cx="7756264" cy="8048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Second Floor</a:t>
            </a:r>
            <a:endParaRPr lang="ar-JO" sz="2400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658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Structural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0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sz="54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05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67021" cy="644729"/>
          </a:xfrm>
        </p:spPr>
        <p:txBody>
          <a:bodyPr/>
          <a:lstStyle/>
          <a:p>
            <a:pPr algn="l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Seismic Joints and Blocks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1200646" y="1515122"/>
            <a:ext cx="6749333" cy="4091112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85800" y="5867400"/>
            <a:ext cx="7756264" cy="804862"/>
          </a:xfrm>
        </p:spPr>
        <p:txBody>
          <a:bodyPr>
            <a:normAutofit fontScale="77500" lnSpcReduction="20000"/>
          </a:bodyPr>
          <a:lstStyle/>
          <a:p>
            <a:endParaRPr lang="en-US" sz="2400" dirty="0"/>
          </a:p>
          <a:p>
            <a:r>
              <a:rPr lang="en-US" sz="2400" dirty="0" smtClean="0"/>
              <a:t>The building consist of four blocks separated by 6 cm seismic  joints </a:t>
            </a:r>
            <a:endParaRPr lang="ar-JO" sz="2400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290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Materials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2248347"/>
            <a:ext cx="8534399" cy="3877815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 smtClean="0">
                <a:cs typeface="+mj-cs"/>
              </a:rPr>
              <a:t>Materials:</a:t>
            </a:r>
          </a:p>
          <a:p>
            <a:pPr marL="0" indent="0" algn="l" rtl="0">
              <a:buNone/>
            </a:pPr>
            <a:endParaRPr lang="en-US" sz="2200" dirty="0" smtClean="0">
              <a:cs typeface="+mj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721109"/>
              </p:ext>
            </p:extLst>
          </p:nvPr>
        </p:nvGraphicFramePr>
        <p:xfrm>
          <a:off x="838197" y="2743204"/>
          <a:ext cx="7467602" cy="3200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3801"/>
                <a:gridCol w="3733801"/>
              </a:tblGrid>
              <a:tr h="456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Section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              Material strength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Beams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               24 MPa (b300)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Slabs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               24 MPa (b300)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               28 MPa(b350)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Tie beam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24 </a:t>
                      </a:r>
                      <a:r>
                        <a:rPr lang="en-US" sz="1200" dirty="0" err="1">
                          <a:effectLst/>
                        </a:rPr>
                        <a:t>MPa</a:t>
                      </a:r>
                      <a:r>
                        <a:rPr lang="en-US" sz="1200" dirty="0">
                          <a:effectLst/>
                        </a:rPr>
                        <a:t> (b300)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Footings 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               28 MPa (b350)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Shear </a:t>
                      </a:r>
                      <a:r>
                        <a:rPr lang="en-US" sz="1200" dirty="0">
                          <a:effectLst/>
                        </a:rPr>
                        <a:t>walls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24 </a:t>
                      </a:r>
                      <a:r>
                        <a:rPr lang="en-US" sz="1200" dirty="0" err="1" smtClean="0">
                          <a:effectLst/>
                        </a:rPr>
                        <a:t>Mpa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(b300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90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Loads Calculation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Loads for block A:</a:t>
            </a:r>
          </a:p>
          <a:p>
            <a:pPr marL="0" indent="0" algn="l" rtl="0">
              <a:buNone/>
            </a:pPr>
            <a:endParaRPr lang="ar-JO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094392"/>
              </p:ext>
            </p:extLst>
          </p:nvPr>
        </p:nvGraphicFramePr>
        <p:xfrm>
          <a:off x="1066800" y="2819400"/>
          <a:ext cx="6203950" cy="2438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4921"/>
                <a:gridCol w="3229029"/>
              </a:tblGrid>
              <a:tr h="608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Types of load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Load KN/m</a:t>
                      </a:r>
                      <a:r>
                        <a:rPr lang="en-US" sz="1600" baseline="30000" dirty="0">
                          <a:effectLst/>
                          <a:cs typeface="+mj-cs"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610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Dead Load (Own weight)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cs typeface="+mj-cs"/>
                        </a:rPr>
                        <a:t>5.95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610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Super Imposed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  <a:tr h="610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Live Load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cs typeface="+mj-cs"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90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8062769" cy="415245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Seismic Factors used in deign:</a:t>
            </a:r>
          </a:p>
          <a:p>
            <a:pPr marL="0" indent="0" algn="l" rtl="0">
              <a:buNone/>
            </a:pPr>
            <a:endParaRPr lang="en-US" sz="2000" dirty="0" smtClean="0"/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Soil type </a:t>
            </a:r>
            <a:r>
              <a:rPr lang="en-US" altLang="zh-CN" dirty="0" err="1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Sc</a:t>
            </a:r>
            <a:r>
              <a:rPr lang="en-US" altLang="zh-CN" dirty="0" smtClean="0">
                <a:solidFill>
                  <a:schemeClr val="tx1"/>
                </a:solidFill>
                <a:latin typeface="Arial" pitchFamily="34" charset="0"/>
                <a:ea typeface="SimSun" pitchFamily="2" charset="-122"/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and </a:t>
            </a: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 bearing capacity of soil = 300 KN/m</a:t>
            </a:r>
            <a:r>
              <a:rPr lang="en-US" baseline="30000" dirty="0">
                <a:solidFill>
                  <a:schemeClr val="tx1"/>
                </a:solidFill>
              </a:rPr>
              <a:t>2 </a:t>
            </a: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Z=0.2 </a:t>
            </a: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I=1.25</a:t>
            </a:r>
            <a:endParaRPr lang="en-US" altLang="zh-CN" dirty="0">
              <a:solidFill>
                <a:schemeClr val="tx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Cv</a:t>
            </a:r>
            <a:r>
              <a:rPr lang="en-US" dirty="0" smtClean="0">
                <a:solidFill>
                  <a:schemeClr val="tx1"/>
                </a:solidFill>
              </a:rPr>
              <a:t>=0.32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dirty="0" err="1" smtClean="0">
                <a:solidFill>
                  <a:schemeClr val="tx1"/>
                </a:solidFill>
              </a:rPr>
              <a:t>Ca</a:t>
            </a:r>
            <a:r>
              <a:rPr lang="en-US" dirty="0" smtClean="0">
                <a:solidFill>
                  <a:schemeClr val="tx1"/>
                </a:solidFill>
              </a:rPr>
              <a:t>=0.24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R=5.5</a:t>
            </a:r>
            <a:endParaRPr lang="en-US" altLang="zh-CN" dirty="0">
              <a:solidFill>
                <a:schemeClr val="tx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0" indent="-342900" algn="l" rtl="0">
              <a:buClrTx/>
              <a:buNone/>
              <a:defRPr/>
            </a:pPr>
            <a:endParaRPr lang="ar-JO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ar-JO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Seismic Factors</a:t>
            </a:r>
            <a:endParaRPr lang="ar-JO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56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209800"/>
            <a:ext cx="8202705" cy="43434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Columns:</a:t>
            </a:r>
          </a:p>
          <a:p>
            <a:pPr marL="0" indent="0" algn="l" rtl="0">
              <a:buNone/>
            </a:pPr>
            <a:r>
              <a:rPr lang="en-US" dirty="0" smtClean="0"/>
              <a:t>All Columns have dimensions of 80cm*80cm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Footing:</a:t>
            </a:r>
          </a:p>
          <a:p>
            <a:pPr marL="342900" lvl="0" indent="-342900" algn="l" rtl="0">
              <a:buClrTx/>
              <a:buNone/>
              <a:defRPr/>
            </a:pPr>
            <a:r>
              <a:rPr lang="en-US" altLang="zh-CN" sz="2200" dirty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There are several types of footing:</a:t>
            </a:r>
            <a:r>
              <a:rPr lang="en-US" sz="2200" baseline="30000" dirty="0">
                <a:solidFill>
                  <a:schemeClr val="tx1"/>
                </a:solidFill>
              </a:rPr>
              <a:t> </a:t>
            </a:r>
            <a:endParaRPr lang="en-US" altLang="zh-CN" sz="2200" dirty="0">
              <a:solidFill>
                <a:schemeClr val="tx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altLang="zh-CN" sz="2200" dirty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Isolated footing</a:t>
            </a:r>
            <a:r>
              <a:rPr lang="en-US" altLang="zh-CN" sz="2200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altLang="zh-CN" sz="2200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Combined footing.</a:t>
            </a:r>
            <a:r>
              <a:rPr lang="en-US" altLang="zh-CN" sz="2200" dirty="0" smtClean="0">
                <a:solidFill>
                  <a:schemeClr val="tx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endParaRPr lang="en-US" altLang="zh-CN" sz="2200" dirty="0">
              <a:solidFill>
                <a:schemeClr val="tx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lvl="0" indent="-342900" algn="l" rtl="0">
              <a:buClrTx/>
              <a:buFont typeface="Wingdings" pitchFamily="2" charset="2"/>
              <a:buChar char="ü"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Wall </a:t>
            </a:r>
            <a:r>
              <a:rPr lang="en-US" sz="2200" dirty="0">
                <a:solidFill>
                  <a:schemeClr val="tx1"/>
                </a:solidFill>
              </a:rPr>
              <a:t>footing 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 algn="l" rtl="0">
              <a:buClrTx/>
              <a:buNone/>
              <a:defRPr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 algn="l" rtl="0">
              <a:buClrTx/>
              <a:buNone/>
              <a:defRPr/>
            </a:pPr>
            <a:endParaRPr lang="en-US" sz="2200" dirty="0">
              <a:solidFill>
                <a:schemeClr val="tx1"/>
              </a:solidFill>
            </a:endParaRPr>
          </a:p>
          <a:p>
            <a:pPr marL="342900" lvl="0" indent="-342900" algn="l" rtl="0">
              <a:buClrTx/>
              <a:buNone/>
              <a:defRPr/>
            </a:pPr>
            <a:endParaRPr lang="en-US" altLang="zh-CN" dirty="0">
              <a:solidFill>
                <a:schemeClr val="tx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Design</a:t>
            </a:r>
            <a:endParaRPr lang="ar-JO" b="1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975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248347"/>
            <a:ext cx="8228615" cy="4304853"/>
          </a:xfrm>
        </p:spPr>
        <p:txBody>
          <a:bodyPr/>
          <a:lstStyle/>
          <a:p>
            <a:pPr algn="l" rtl="0"/>
            <a:r>
              <a:rPr lang="en-US" dirty="0" smtClean="0"/>
              <a:t>Tie Beams:</a:t>
            </a:r>
          </a:p>
          <a:p>
            <a:pPr marL="0" indent="0" algn="l" rtl="0">
              <a:buNone/>
            </a:pPr>
            <a:r>
              <a:rPr lang="en-US" dirty="0" smtClean="0"/>
              <a:t>All Tie beams have dimensions of 45cm*60cm.</a:t>
            </a:r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Slabs:</a:t>
            </a:r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4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</a:t>
            </a:r>
            <a:r>
              <a:rPr lang="en-US" sz="4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Design cont.</a:t>
            </a:r>
            <a:endParaRPr lang="ar-JO" sz="45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61859"/>
              </p:ext>
            </p:extLst>
          </p:nvPr>
        </p:nvGraphicFramePr>
        <p:xfrm>
          <a:off x="1600200" y="4343400"/>
          <a:ext cx="5334000" cy="83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1799197"/>
                <a:gridCol w="1477403"/>
              </a:tblGrid>
              <a:tr h="505762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Block A,C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Block B,D</a:t>
                      </a:r>
                      <a:endParaRPr lang="en-US" sz="16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32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Slab Thickness (cm)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40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50</a:t>
                      </a:r>
                      <a:endParaRPr lang="en-US" sz="16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84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04853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>
                <a:cs typeface="+mj-cs"/>
              </a:rPr>
              <a:t>Introduction.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Architectural Design.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Structural Design.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Mechanical</a:t>
            </a:r>
            <a:r>
              <a:rPr lang="en-US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Design.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Electrical</a:t>
            </a:r>
            <a:r>
              <a:rPr lang="en-US" dirty="0" smtClean="0">
                <a:cs typeface="+mj-cs"/>
              </a:rPr>
              <a:t> </a:t>
            </a:r>
            <a:r>
              <a:rPr lang="en-US" dirty="0" smtClean="0">
                <a:cs typeface="+mj-cs"/>
              </a:rPr>
              <a:t>Design.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Environmental Design.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 smtClean="0">
                <a:cs typeface="+mj-cs"/>
              </a:rPr>
              <a:t>Quantity Survey</a:t>
            </a:r>
            <a:r>
              <a:rPr lang="en-US" dirty="0" smtClean="0">
                <a:cs typeface="+mj-cs"/>
              </a:rPr>
              <a:t>. </a:t>
            </a:r>
            <a:endParaRPr lang="ar-JO" dirty="0"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70156"/>
            <a:ext cx="7835153" cy="1054250"/>
          </a:xfrm>
        </p:spPr>
        <p:txBody>
          <a:bodyPr/>
          <a:lstStyle/>
          <a:p>
            <a:pPr algn="l"/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  <a:cs typeface="Arial" pitchFamily="34" charset="0"/>
              </a:rPr>
              <a:t>Outline</a:t>
            </a:r>
            <a:endParaRPr lang="ar-JO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  <a:cs typeface="Arial" pitchFamily="34" charset="0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8463" y="2286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49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Beams:</a:t>
            </a:r>
            <a:endParaRPr lang="ar-J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4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Design cont.</a:t>
            </a:r>
            <a:endParaRPr lang="ar-JO" sz="45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906047"/>
              </p:ext>
            </p:extLst>
          </p:nvPr>
        </p:nvGraphicFramePr>
        <p:xfrm>
          <a:off x="1098965" y="3200400"/>
          <a:ext cx="7010400" cy="19224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/>
                <a:gridCol w="3505200"/>
              </a:tblGrid>
              <a:tr h="6096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Beam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                     Dim(h*b) m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76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External Main beam 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                     1.20*0.6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76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Internal Main beam 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effectLst/>
                        </a:rPr>
                        <a:t>                     1.20*0.8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761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Secondary beam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</a:rPr>
                        <a:t>                      0.6*0.6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4384811" y="2057400"/>
            <a:ext cx="3158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solated footing : </a:t>
            </a:r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37" y="2090057"/>
            <a:ext cx="3940725" cy="3730033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4232411" y="3743451"/>
            <a:ext cx="4648200" cy="246899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Elements Details</a:t>
            </a:r>
            <a:endParaRPr lang="ar-JO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1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8584" y="20771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743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4724400" y="2057399"/>
            <a:ext cx="3158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Combined footing : </a:t>
            </a:r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2577202"/>
            <a:ext cx="4419601" cy="2400745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3965075" y="4079939"/>
            <a:ext cx="4952359" cy="211091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Details Cont.</a:t>
            </a:r>
            <a:endParaRPr lang="ar-JO" sz="4400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51257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377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4384811" y="2057400"/>
            <a:ext cx="3158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Retaining Wall : </a:t>
            </a:r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2487762"/>
            <a:ext cx="3699011" cy="4038600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4199846" y="3041667"/>
            <a:ext cx="4637883" cy="3355475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Details Cont.</a:t>
            </a:r>
            <a:endParaRPr lang="ar-JO" sz="4400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11344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796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4384811" y="2057400"/>
            <a:ext cx="3158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Design</a:t>
            </a:r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69213"/>
            <a:ext cx="4191000" cy="3505199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4048349" y="3642146"/>
            <a:ext cx="4940166" cy="2292279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Details Cont.</a:t>
            </a:r>
            <a:endParaRPr lang="ar-JO" sz="4400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3810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67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63230" y="1979803"/>
            <a:ext cx="40232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columns: </a:t>
            </a: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38" y="1568090"/>
            <a:ext cx="2212568" cy="4999252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2851303" y="2140030"/>
            <a:ext cx="3304822" cy="2362199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275746" y="4219914"/>
            <a:ext cx="4015453" cy="2170838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Details Cont.</a:t>
            </a:r>
            <a:endParaRPr lang="ar-JO" sz="4400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2" name="Picture 8" descr="شعار الجامعة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197936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72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8584" y="20771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32657" y="1968358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Beams: </a:t>
            </a: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772" y="5028011"/>
            <a:ext cx="2383536" cy="162847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93" y="2431143"/>
            <a:ext cx="8503807" cy="2496458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5028011"/>
            <a:ext cx="2521856" cy="162847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Details Cont.</a:t>
            </a:r>
            <a:endParaRPr lang="ar-JO" sz="4400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8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3"/>
          <p:cNvSpPr txBox="1"/>
          <p:nvPr/>
        </p:nvSpPr>
        <p:spPr>
          <a:xfrm>
            <a:off x="18143" y="2095107"/>
            <a:ext cx="5181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for Staircase: </a:t>
            </a:r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556772"/>
            <a:ext cx="6438705" cy="4178023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Structural Elements Details Cont.</a:t>
            </a:r>
            <a:endParaRPr lang="ar-JO" sz="44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Mechanical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0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sz="54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953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13942"/>
            <a:ext cx="6783420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Water supply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2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Introduction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56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13942"/>
            <a:ext cx="4804229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Water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supply cont.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3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9" y="1970568"/>
            <a:ext cx="5076371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Drainage System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6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970568"/>
            <a:ext cx="6324599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Rainwater Drainage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8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1" y="1898334"/>
            <a:ext cx="6019800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Fire Protection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7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70568"/>
            <a:ext cx="6324599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HVAC 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970568"/>
            <a:ext cx="6096000" cy="44487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Sprinklers, HVAC &amp; Luminaires</a:t>
            </a:r>
            <a:endParaRPr lang="ar-JO" sz="48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Electrical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0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sz="54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687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799" y="232229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5102064" y="1944266"/>
            <a:ext cx="4038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Lighting design for the library</a:t>
            </a:r>
            <a:endParaRPr lang="en-US" sz="24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200000">
            <a:off x="650987" y="2239210"/>
            <a:ext cx="3359705" cy="3808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900000">
            <a:off x="3896289" y="2988316"/>
            <a:ext cx="4859249" cy="2319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Lighting Design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9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799" y="232229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4191000" y="2056686"/>
            <a:ext cx="53719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Lighting design for the executive circle</a:t>
            </a:r>
            <a:endParaRPr lang="en-US" sz="24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200000">
            <a:off x="562285" y="2261918"/>
            <a:ext cx="3495987" cy="37822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900000">
            <a:off x="3856875" y="3129230"/>
            <a:ext cx="4859249" cy="23317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Lighting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Design Cont.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799" y="232229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مستطيل 7"/>
          <p:cNvSpPr/>
          <p:nvPr/>
        </p:nvSpPr>
        <p:spPr>
          <a:xfrm>
            <a:off x="4267200" y="2057400"/>
            <a:ext cx="61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Lighting design for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Judge Office</a:t>
            </a:r>
            <a:endParaRPr lang="en-US" sz="2400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-1200000">
            <a:off x="647205" y="2254975"/>
            <a:ext cx="3359705" cy="37561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900000">
            <a:off x="3852587" y="3462522"/>
            <a:ext cx="4859249" cy="16971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Lighting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Design Cont.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/>
              <a:t>Definition: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800" dirty="0" smtClean="0"/>
              <a:t>courthouse </a:t>
            </a:r>
            <a:r>
              <a:rPr lang="en-US" sz="2800" dirty="0"/>
              <a:t>is a </a:t>
            </a:r>
            <a:r>
              <a:rPr lang="en-US" sz="2800" dirty="0" smtClean="0"/>
              <a:t>governmental institution </a:t>
            </a:r>
            <a:r>
              <a:rPr lang="en-US" sz="2800" dirty="0"/>
              <a:t>that settles disputes between two or more entities,</a:t>
            </a:r>
            <a:endParaRPr lang="en-US" sz="2800" dirty="0" smtClean="0"/>
          </a:p>
          <a:p>
            <a:pPr marL="0" indent="0" algn="l" rtl="0">
              <a:lnSpc>
                <a:spcPct val="150000"/>
              </a:lnSpc>
              <a:buNone/>
            </a:pPr>
            <a:endParaRPr lang="ar-JO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Courthouse Definition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1524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342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03" y="2138266"/>
            <a:ext cx="4105524" cy="418633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4258936" y="3833310"/>
            <a:ext cx="4618045" cy="237472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Sockets Distribution </a:t>
            </a:r>
            <a:endParaRPr lang="ar-JO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1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8584" y="20771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46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1112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5999"/>
            <a:ext cx="6019800" cy="4147625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Lighting Distribution </a:t>
            </a:r>
            <a:endParaRPr lang="ar-JO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3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1" y="2090057"/>
            <a:ext cx="3920256" cy="3730033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900000">
            <a:off x="4247488" y="3743451"/>
            <a:ext cx="4618045" cy="246899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Cameras Distribution </a:t>
            </a:r>
            <a:endParaRPr lang="ar-JO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11" name="Picture 8" descr="شعار الجامعة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8584" y="20771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21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Environmental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0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sz="54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835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3810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195943" y="2313801"/>
            <a:ext cx="594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ECOTECT Program 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was used to:</a:t>
            </a:r>
            <a:b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 Analyze sun movement and natural lighting.</a:t>
            </a:r>
            <a:b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Calculate heating and cooling loads</a:t>
            </a:r>
            <a:endParaRPr lang="en-US" sz="2400" dirty="0"/>
          </a:p>
        </p:txBody>
      </p:sp>
      <p:pic>
        <p:nvPicPr>
          <p:cNvPr id="10" name="صورة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900000">
            <a:off x="4900584" y="3138323"/>
            <a:ext cx="3837312" cy="3306586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Ecotect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Model</a:t>
            </a:r>
            <a:endParaRPr lang="ar-JO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56956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457200" y="198566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layers for external walls </a:t>
            </a:r>
            <a:b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(U =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0.39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W/m</a:t>
            </a:r>
            <a:r>
              <a:rPr lang="en-US" sz="2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.k):</a:t>
            </a:r>
            <a:endParaRPr lang="en-US" sz="2400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The Materials used</a:t>
            </a:r>
            <a:r>
              <a:rPr lang="ar-J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</a:t>
            </a:r>
            <a:endParaRPr lang="ar-JO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800" y="3088091"/>
            <a:ext cx="4083873" cy="259318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03268"/>
              </p:ext>
            </p:extLst>
          </p:nvPr>
        </p:nvGraphicFramePr>
        <p:xfrm>
          <a:off x="990600" y="2895599"/>
          <a:ext cx="2971799" cy="3332491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407694"/>
                <a:gridCol w="1564105"/>
              </a:tblGrid>
              <a:tr h="6858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Material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Thickness (cm)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1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Limestone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 dirty="0">
                          <a:effectLst/>
                        </a:rPr>
                        <a:t>4</a:t>
                      </a:r>
                      <a:endParaRPr lang="ar-JO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1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Concrete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10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1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Block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10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1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Insulation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5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1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Block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10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1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Plaster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 dirty="0">
                          <a:effectLst/>
                        </a:rPr>
                        <a:t>1</a:t>
                      </a:r>
                      <a:endParaRPr lang="ar-JO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12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3814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228600" y="152897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457200" y="200872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layers for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ceiling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(U =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0.41W/m</a:t>
            </a:r>
            <a:r>
              <a:rPr lang="en-US" sz="2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.k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The Materials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used</a:t>
            </a:r>
            <a:r>
              <a:rPr lang="ar-J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cont.</a:t>
            </a:r>
            <a:endParaRPr lang="ar-JO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4883" y="3088091"/>
            <a:ext cx="3745707" cy="2593181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522623"/>
              </p:ext>
            </p:extLst>
          </p:nvPr>
        </p:nvGraphicFramePr>
        <p:xfrm>
          <a:off x="1032164" y="3200400"/>
          <a:ext cx="2930235" cy="297180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88006"/>
                <a:gridCol w="1542229"/>
              </a:tblGrid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Material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Thickness (cm)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Tiles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2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Screed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2.5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Sand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3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Concrete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8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Ytong block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32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Air gap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>
                          <a:effectLst/>
                        </a:rPr>
                        <a:t>50</a:t>
                      </a:r>
                      <a:endParaRPr lang="ar-JO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False ceiling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ar-JO" sz="1600" u="none" strike="noStrike" dirty="0">
                          <a:effectLst/>
                        </a:rPr>
                        <a:t>1.6</a:t>
                      </a:r>
                      <a:endParaRPr lang="ar-JO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21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492" y="46674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10" name="مستطيل 9"/>
          <p:cNvSpPr/>
          <p:nvPr/>
        </p:nvSpPr>
        <p:spPr>
          <a:xfrm>
            <a:off x="250371" y="1990635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Total heating load  and cooling load per 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=56.6 KWh</a:t>
            </a:r>
          </a:p>
          <a:p>
            <a:pPr algn="l" rtl="0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acceptable range from 30 to 80 KWh .</a:t>
            </a:r>
            <a:endParaRPr lang="en-US" sz="2400" dirty="0"/>
          </a:p>
        </p:txBody>
      </p:sp>
      <p:pic>
        <p:nvPicPr>
          <p:cNvPr id="11" name="عنصر نائب للمحتوى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3429001"/>
            <a:ext cx="6400800" cy="2967624"/>
          </a:xfrm>
          <a:prstGeom prst="rect">
            <a:avLst/>
          </a:prstGeom>
          <a:ln w="1905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570156"/>
            <a:ext cx="7987553" cy="1054250"/>
          </a:xfrm>
        </p:spPr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Thermal Calculation</a:t>
            </a:r>
            <a:endParaRPr lang="ar-JO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304800" y="2262294"/>
            <a:ext cx="2511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Judge office 1: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33400" y="342900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+mj-cs"/>
              </a:rPr>
              <a:t>DF=</a:t>
            </a:r>
            <a:r>
              <a:rPr lang="en-US" sz="2800" dirty="0" smtClean="0">
                <a:cs typeface="+mj-cs"/>
              </a:rPr>
              <a:t>4.25</a:t>
            </a:r>
            <a:r>
              <a:rPr lang="en-US" sz="2800" dirty="0" smtClean="0">
                <a:latin typeface="Times New Roman" pitchFamily="18" charset="0"/>
                <a:cs typeface="+mj-cs"/>
              </a:rPr>
              <a:t>%</a:t>
            </a:r>
            <a:endParaRPr lang="ar-JO" sz="2800" dirty="0">
              <a:latin typeface="Times New Roman" pitchFamily="18" charset="0"/>
              <a:cs typeface="+mj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Daylighting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calculation</a:t>
            </a:r>
            <a:endParaRPr lang="ar-JO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989943"/>
            <a:ext cx="5181600" cy="311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05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304800" y="2262294"/>
            <a:ext cx="2511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Judge office 3: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52400" y="3429000"/>
            <a:ext cx="297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DF=</a:t>
            </a:r>
            <a:r>
              <a:rPr lang="en-US" sz="2400" dirty="0" smtClean="0"/>
              <a:t>2.65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 less than 3%, We need Modification 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Daylighting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calculation cont.</a:t>
            </a:r>
            <a:endParaRPr lang="ar-JO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343" y="3200400"/>
            <a:ext cx="528129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133600"/>
            <a:ext cx="7745505" cy="4419600"/>
          </a:xfrm>
        </p:spPr>
        <p:txBody>
          <a:bodyPr/>
          <a:lstStyle/>
          <a:p>
            <a:pPr algn="l" rtl="0"/>
            <a:r>
              <a:rPr lang="en-US" dirty="0" smtClean="0"/>
              <a:t>Types </a:t>
            </a:r>
            <a:r>
              <a:rPr lang="en-US" dirty="0" smtClean="0"/>
              <a:t>of regular </a:t>
            </a:r>
            <a:r>
              <a:rPr lang="en-US" dirty="0" smtClean="0"/>
              <a:t>courts in Palestine</a:t>
            </a:r>
            <a:r>
              <a:rPr lang="en-US" dirty="0" smtClean="0"/>
              <a:t>:</a:t>
            </a:r>
          </a:p>
          <a:p>
            <a:pPr algn="l" rtl="0"/>
            <a:endParaRPr lang="en-US" dirty="0" smtClean="0"/>
          </a:p>
          <a:p>
            <a:pPr marL="925830" lvl="1" indent="-514350" algn="l" rtl="0">
              <a:buFont typeface="+mj-lt"/>
              <a:buAutoNum type="romanLcPeriod"/>
            </a:pPr>
            <a:r>
              <a:rPr lang="en-US" dirty="0"/>
              <a:t>Magistrates' </a:t>
            </a:r>
            <a:r>
              <a:rPr lang="en-US" dirty="0" smtClean="0"/>
              <a:t>court</a:t>
            </a:r>
          </a:p>
          <a:p>
            <a:pPr marL="925830" lvl="1" indent="-514350" algn="l" rtl="0">
              <a:buFont typeface="+mj-lt"/>
              <a:buAutoNum type="romanLcPeriod"/>
            </a:pPr>
            <a:endParaRPr lang="en-US" dirty="0" smtClean="0"/>
          </a:p>
          <a:p>
            <a:pPr marL="925830" lvl="1" indent="-514350" algn="l" rtl="0">
              <a:buFont typeface="+mj-lt"/>
              <a:buAutoNum type="romanLcPeriod"/>
            </a:pPr>
            <a:r>
              <a:rPr lang="en-US" dirty="0"/>
              <a:t>Lower </a:t>
            </a:r>
            <a:r>
              <a:rPr lang="en-US" dirty="0" smtClean="0"/>
              <a:t>Court. </a:t>
            </a:r>
            <a:endParaRPr lang="en-US" dirty="0" smtClean="0"/>
          </a:p>
          <a:p>
            <a:pPr marL="925830" lvl="1" indent="-514350" algn="l" rtl="0">
              <a:buFont typeface="+mj-lt"/>
              <a:buAutoNum type="romanLcPeriod"/>
            </a:pPr>
            <a:endParaRPr lang="en-US" dirty="0" smtClean="0"/>
          </a:p>
          <a:p>
            <a:pPr marL="925830" lvl="1" indent="-514350" algn="l" rtl="0">
              <a:buFont typeface="+mj-lt"/>
              <a:buAutoNum type="romanLcPeriod"/>
            </a:pPr>
            <a:r>
              <a:rPr lang="en-US" dirty="0"/>
              <a:t>Appellate </a:t>
            </a:r>
            <a:r>
              <a:rPr lang="en-US" dirty="0" smtClean="0"/>
              <a:t>Court.</a:t>
            </a:r>
          </a:p>
          <a:p>
            <a:pPr marL="411480" lvl="1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      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Courthouses Types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62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304800" y="2262294"/>
            <a:ext cx="63161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modification we made is to expand windows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1m to 1.2m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52400" y="3685374"/>
            <a:ext cx="297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After modification DF=3.91%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Daylighting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calculation cont.</a:t>
            </a:r>
            <a:endParaRPr lang="ar-JO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599206"/>
            <a:ext cx="4875816" cy="25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304800" y="2262294"/>
            <a:ext cx="2278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Courtroom1: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52400" y="3429000"/>
            <a:ext cx="297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DF=</a:t>
            </a:r>
            <a:r>
              <a:rPr lang="en-US" sz="2400" dirty="0" smtClean="0"/>
              <a:t>0.00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 less than 3%, We need Modification 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Daylighting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calculation cont.</a:t>
            </a:r>
            <a:endParaRPr lang="ar-JO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459024"/>
            <a:ext cx="5031845" cy="256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905000" y="259080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6000" dirty="0"/>
          </a:p>
        </p:txBody>
      </p:sp>
      <p:sp>
        <p:nvSpPr>
          <p:cNvPr id="9" name="مستطيل 8"/>
          <p:cNvSpPr/>
          <p:nvPr/>
        </p:nvSpPr>
        <p:spPr>
          <a:xfrm>
            <a:off x="304800" y="15240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/>
          </a:p>
        </p:txBody>
      </p:sp>
      <p:sp>
        <p:nvSpPr>
          <p:cNvPr id="10" name="مستطيل 9"/>
          <p:cNvSpPr/>
          <p:nvPr/>
        </p:nvSpPr>
        <p:spPr>
          <a:xfrm>
            <a:off x="304800" y="2262294"/>
            <a:ext cx="7096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Duo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architectural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concerns windows can’t be opened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52400" y="3429000"/>
            <a:ext cx="297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Then compensate the lack of natural lighting with artificial lighting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Daylighting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 calculation cont.</a:t>
            </a:r>
            <a:endParaRPr lang="ar-JO" dirty="0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1943-A3EB-4CA3-B278-21EA39F059C5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459024"/>
            <a:ext cx="5031845" cy="256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5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2248347"/>
            <a:ext cx="8534399" cy="4304853"/>
          </a:xfrm>
        </p:spPr>
        <p:txBody>
          <a:bodyPr>
            <a:noAutofit/>
          </a:bodyPr>
          <a:lstStyle/>
          <a:p>
            <a:pPr algn="l" rtl="0"/>
            <a:r>
              <a:rPr lang="en-US" dirty="0">
                <a:cs typeface="+mj-cs"/>
              </a:rPr>
              <a:t>In our project we have to maintain a confidential level.</a:t>
            </a:r>
            <a:br>
              <a:rPr lang="en-US" dirty="0">
                <a:cs typeface="+mj-cs"/>
              </a:rPr>
            </a:br>
            <a:r>
              <a:rPr lang="en-US" dirty="0">
                <a:cs typeface="+mj-cs"/>
              </a:rPr>
              <a:t>Basic partition’s STC= 36dB, so need to add modifications to reach 50 dB or more</a:t>
            </a:r>
            <a:r>
              <a:rPr lang="en-US" dirty="0" smtClean="0">
                <a:cs typeface="+mj-cs"/>
              </a:rPr>
              <a:t>.</a:t>
            </a:r>
          </a:p>
          <a:p>
            <a:pPr algn="l" rtl="0"/>
            <a:endParaRPr lang="en-US" dirty="0">
              <a:cs typeface="+mj-cs"/>
            </a:endParaRPr>
          </a:p>
          <a:p>
            <a:pPr algn="l" rtl="0"/>
            <a:r>
              <a:rPr lang="en-US" dirty="0">
                <a:cs typeface="+mj-cs"/>
              </a:rPr>
              <a:t>The modifications are:</a:t>
            </a:r>
          </a:p>
          <a:p>
            <a:pPr marL="0" lvl="0" indent="0" algn="l" rtl="0">
              <a:buNone/>
            </a:pPr>
            <a:r>
              <a:rPr lang="en-US" dirty="0" smtClean="0">
                <a:cs typeface="+mj-cs"/>
              </a:rPr>
              <a:t>Double </a:t>
            </a:r>
            <a:r>
              <a:rPr lang="en-US" dirty="0">
                <a:cs typeface="+mj-cs"/>
              </a:rPr>
              <a:t>gypsum board, both sides +4</a:t>
            </a:r>
          </a:p>
          <a:p>
            <a:pPr marL="0" lvl="0" indent="0" algn="l" rtl="0">
              <a:buNone/>
            </a:pPr>
            <a:r>
              <a:rPr lang="en-US" dirty="0">
                <a:cs typeface="+mj-cs"/>
              </a:rPr>
              <a:t>Double thickness insulation +6</a:t>
            </a:r>
          </a:p>
          <a:p>
            <a:pPr marL="0" lvl="0" indent="0" algn="l" rtl="0">
              <a:buNone/>
            </a:pPr>
            <a:r>
              <a:rPr lang="en-US" dirty="0">
                <a:cs typeface="+mj-cs"/>
              </a:rPr>
              <a:t>Plaster on both sides +4</a:t>
            </a:r>
          </a:p>
          <a:p>
            <a:pPr marL="0" indent="0" algn="l" rtl="0">
              <a:buNone/>
            </a:pPr>
            <a:r>
              <a:rPr lang="en-US" dirty="0">
                <a:cs typeface="+mj-cs"/>
              </a:rPr>
              <a:t>So, 36+4+4+6 = 50 dB</a:t>
            </a:r>
          </a:p>
          <a:p>
            <a:pPr algn="l" rtl="0"/>
            <a:endParaRPr lang="ar-JO" dirty="0"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STC Calculation</a:t>
            </a:r>
            <a:endParaRPr lang="ar-JO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330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STC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Calculation cont.</a:t>
            </a:r>
            <a:endParaRPr lang="ar-JO" dirty="0"/>
          </a:p>
        </p:txBody>
      </p:sp>
      <p:pic>
        <p:nvPicPr>
          <p:cNvPr id="4" name="Content Placeholder 3" descr="stc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2886546"/>
            <a:ext cx="4686592" cy="34855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370" y="3271130"/>
            <a:ext cx="287382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Section for modified partition </a:t>
            </a:r>
            <a:endParaRPr lang="ar-JO" sz="2400" dirty="0"/>
          </a:p>
        </p:txBody>
      </p:sp>
      <p:pic>
        <p:nvPicPr>
          <p:cNvPr id="7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75742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362200"/>
            <a:ext cx="7190674" cy="21335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IIC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Calculation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029200"/>
            <a:ext cx="80772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As </a:t>
            </a:r>
            <a:r>
              <a:rPr lang="en-US" dirty="0" smtClean="0"/>
              <a:t>shown </a:t>
            </a:r>
            <a:r>
              <a:rPr lang="en-US" dirty="0"/>
              <a:t>in the table above, our ceiling model complies with the last model in the table.</a:t>
            </a:r>
            <a:br>
              <a:rPr lang="en-US" dirty="0"/>
            </a:br>
            <a:r>
              <a:rPr lang="en-US" dirty="0"/>
              <a:t>in the model IIC was 68 dB, meanwhile our model is more dens and thicker than that model so its guaranteed that our model will provide the sufficient IIC range.</a:t>
            </a:r>
            <a:endParaRPr lang="ar-JO" dirty="0"/>
          </a:p>
        </p:txBody>
      </p:sp>
      <p:pic>
        <p:nvPicPr>
          <p:cNvPr id="7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69596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RT60</a:t>
            </a:r>
            <a:endParaRPr lang="ar-JO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048000"/>
            <a:ext cx="6820947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2209800"/>
            <a:ext cx="7924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/>
              <a:t>The following table shows the acoustical criteria for courthouse spaces:</a:t>
            </a:r>
            <a:endParaRPr lang="ar-JO" sz="2000" dirty="0"/>
          </a:p>
        </p:txBody>
      </p:sp>
      <p:pic>
        <p:nvPicPr>
          <p:cNvPr id="6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666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698805"/>
              </p:ext>
            </p:extLst>
          </p:nvPr>
        </p:nvGraphicFramePr>
        <p:xfrm>
          <a:off x="4495800" y="2209800"/>
          <a:ext cx="3200400" cy="409371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157983"/>
                <a:gridCol w="1042417"/>
              </a:tblGrid>
              <a:tr h="3162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cs typeface="+mj-cs"/>
                        </a:rPr>
                        <a:t>Material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α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cs typeface="+mj-cs"/>
                        </a:rPr>
                        <a:t>Terrazzo tiles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0.02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cs typeface="+mj-cs"/>
                        </a:rPr>
                        <a:t>Wood seats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0.88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cs typeface="+mj-cs"/>
                        </a:rPr>
                        <a:t>Wood Tables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0.07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Wooden floor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0.07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Walls (plaster)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0.03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Doors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0.07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447561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Suspended ceiling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0.92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171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Window (glass)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0.12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686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Acoustical tiles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0.53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Teaching board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cs typeface="+mj-cs"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cs typeface="+mj-cs"/>
                        </a:rPr>
                        <a:t>0.07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RT60 Cont.</a:t>
            </a:r>
            <a:endParaRPr lang="ar-JO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743200"/>
            <a:ext cx="2971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cs typeface="+mj-cs"/>
              </a:rPr>
              <a:t>The material used in the courthouse </a:t>
            </a:r>
            <a:endParaRPr lang="ar-JO" sz="2000" dirty="0">
              <a:cs typeface="+mj-cs"/>
            </a:endParaRPr>
          </a:p>
        </p:txBody>
      </p:sp>
      <p:pic>
        <p:nvPicPr>
          <p:cNvPr id="8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22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579502"/>
              </p:ext>
            </p:extLst>
          </p:nvPr>
        </p:nvGraphicFramePr>
        <p:xfrm>
          <a:off x="762000" y="2971800"/>
          <a:ext cx="7086598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2076"/>
                <a:gridCol w="1209103"/>
                <a:gridCol w="1664479"/>
                <a:gridCol w="753726"/>
                <a:gridCol w="753726"/>
                <a:gridCol w="826744"/>
                <a:gridCol w="826744"/>
              </a:tblGrid>
              <a:tr h="564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Courtroom 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5658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 describtion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α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Area* α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RT</a:t>
                      </a:r>
                      <a:r>
                        <a:rPr lang="en-US" sz="10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Floor Plan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Tiles</a:t>
                      </a:r>
                      <a:endParaRPr lang="en-US" sz="14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88.14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1.7628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0.671081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Wood Seats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10.68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0.88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9.3984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Tables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11.18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0.07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0.7826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Wooden floor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16.72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0.07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1.1704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Elevations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Walls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201.65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0.03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6.0495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Doors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6.25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0.07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0.4375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Ceiling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suspended ceiling 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128.2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117.944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87274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462.82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137.5452</a:t>
                      </a:r>
                      <a:endParaRPr lang="en-US" sz="14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RT60 Cont.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209800"/>
            <a:ext cx="5867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courtroom 1 RT60= 0.67 within the range (0.6-0.7), then O.K.</a:t>
            </a:r>
            <a:endParaRPr lang="ar-JO" dirty="0"/>
          </a:p>
        </p:txBody>
      </p:sp>
      <p:pic>
        <p:nvPicPr>
          <p:cNvPr id="7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09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RT60 Cont.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209800"/>
            <a:ext cx="6019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courtroom 2  RT60= 0.65 within the range (0.6-0.7), then O.K.</a:t>
            </a:r>
            <a:endParaRPr lang="ar-JO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ar-JO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268481"/>
              </p:ext>
            </p:extLst>
          </p:nvPr>
        </p:nvGraphicFramePr>
        <p:xfrm>
          <a:off x="1524000" y="2971800"/>
          <a:ext cx="6171882" cy="3353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600"/>
                <a:gridCol w="958629"/>
                <a:gridCol w="1434849"/>
                <a:gridCol w="712687"/>
                <a:gridCol w="649743"/>
                <a:gridCol w="712687"/>
                <a:gridCol w="712687"/>
              </a:tblGrid>
              <a:tr h="5098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Courtroom 2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5106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Area description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α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Area* α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RT60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 Plan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Tiles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72.54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1.4508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0.652521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Wood Seats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10.68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9.3984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Tables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11.18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0.7826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Wooden floor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14.27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0.9989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Elevations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170.51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5.1153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Doors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6.25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0.4375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suspended ceiling 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99.14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91.2088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384.57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109.3923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5924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9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19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3200"/>
            <a:ext cx="9144000" cy="41148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The Selected Site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The Selected site:</a:t>
            </a:r>
          </a:p>
          <a:p>
            <a:pPr algn="l" rtl="0"/>
            <a:endParaRPr lang="ar-JO" dirty="0"/>
          </a:p>
        </p:txBody>
      </p:sp>
      <p:sp>
        <p:nvSpPr>
          <p:cNvPr id="10" name="Rectangle 9"/>
          <p:cNvSpPr/>
          <p:nvPr/>
        </p:nvSpPr>
        <p:spPr>
          <a:xfrm>
            <a:off x="4236813" y="3244334"/>
            <a:ext cx="670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dirty="0"/>
          </a:p>
        </p:txBody>
      </p:sp>
      <p:sp>
        <p:nvSpPr>
          <p:cNvPr id="11" name="Rectangle 10"/>
          <p:cNvSpPr/>
          <p:nvPr/>
        </p:nvSpPr>
        <p:spPr>
          <a:xfrm>
            <a:off x="4236813" y="3244334"/>
            <a:ext cx="670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85955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RT60 Cont.</a:t>
            </a:r>
            <a:endParaRPr lang="ar-JO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209800"/>
            <a:ext cx="6477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For courtroom 2  RT60= 0.65 within the range (0.6-0.7), then O.K.</a:t>
            </a:r>
            <a:endParaRPr lang="ar-JO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ar-JO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17477"/>
              </p:ext>
            </p:extLst>
          </p:nvPr>
        </p:nvGraphicFramePr>
        <p:xfrm>
          <a:off x="1828800" y="2863388"/>
          <a:ext cx="5943599" cy="3581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3388"/>
                <a:gridCol w="1107812"/>
                <a:gridCol w="1277710"/>
                <a:gridCol w="686326"/>
                <a:gridCol w="625711"/>
                <a:gridCol w="686326"/>
                <a:gridCol w="686326"/>
              </a:tblGrid>
              <a:tr h="291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Registry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5744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Area description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Area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α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Area* α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RT60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190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Floor Plan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Tiles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149.7328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2.994656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0.592392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190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Wood Seats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7.4172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0.88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6.527136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91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Tables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26.46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1.8522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91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Elevations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186.215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5.58645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91630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sng" dirty="0">
                          <a:solidFill>
                            <a:schemeClr val="tx1"/>
                          </a:solidFill>
                          <a:effectLst/>
                        </a:rPr>
                        <a:t>Porous material</a:t>
                      </a:r>
                      <a:endParaRPr lang="en-US" sz="12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sng" dirty="0">
                          <a:effectLst/>
                        </a:rPr>
                        <a:t>55</a:t>
                      </a:r>
                      <a:endParaRPr lang="en-US" sz="1200" b="1" u="sng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sng" dirty="0">
                          <a:effectLst/>
                        </a:rPr>
                        <a:t>0.65</a:t>
                      </a:r>
                      <a:endParaRPr lang="en-US" sz="1200" b="1" u="sng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sng" dirty="0">
                          <a:effectLst/>
                        </a:rPr>
                        <a:t>35.75</a:t>
                      </a:r>
                      <a:endParaRPr lang="en-US" sz="1200" b="1" u="sng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91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windows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2916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Doors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0.63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  <a:tr h="41906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suspended ceiling 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183.61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0.92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168.9212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9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334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Quantity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0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Survey</a:t>
            </a:r>
            <a:endParaRPr lang="ar-JO" sz="54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150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2515" y="2248347"/>
            <a:ext cx="8316686" cy="4239539"/>
          </a:xfrm>
        </p:spPr>
        <p:txBody>
          <a:bodyPr/>
          <a:lstStyle/>
          <a:p>
            <a:pPr algn="l" rtl="0"/>
            <a:r>
              <a:rPr lang="en-US" dirty="0"/>
              <a:t>Floor Area = 2533.6 m</a:t>
            </a:r>
            <a:r>
              <a:rPr lang="en-US" baseline="30000" dirty="0"/>
              <a:t>2</a:t>
            </a:r>
            <a:r>
              <a:rPr lang="en-US" dirty="0"/>
              <a:t> , Total Building Area = 10,134 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Total Cost = 23,644,375 NIS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Cost/m</a:t>
            </a:r>
            <a:r>
              <a:rPr lang="en-US" baseline="30000" dirty="0" smtClean="0"/>
              <a:t>2</a:t>
            </a:r>
            <a:r>
              <a:rPr lang="en-US" dirty="0" smtClean="0"/>
              <a:t> = 2334 NIS</a:t>
            </a:r>
            <a:endParaRPr lang="ar-JO" dirty="0"/>
          </a:p>
          <a:p>
            <a:pPr marL="0" indent="0" algn="l" rtl="0">
              <a:buNone/>
            </a:pPr>
            <a:endParaRPr lang="ar-J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Project Cost</a:t>
            </a:r>
            <a:endParaRPr lang="ar-JO" dirty="0"/>
          </a:p>
        </p:txBody>
      </p:sp>
      <p:pic>
        <p:nvPicPr>
          <p:cNvPr id="4" name="Picture 3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060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68972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19905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Architectural </a:t>
            </a:r>
            <a:endParaRPr lang="ar-J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0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Design</a:t>
            </a:r>
            <a:endParaRPr lang="ar-JO" sz="5400" dirty="0"/>
          </a:p>
        </p:txBody>
      </p:sp>
      <p:pic>
        <p:nvPicPr>
          <p:cNvPr id="4" name="Picture 8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19305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914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67021" cy="644729"/>
          </a:xfrm>
        </p:spPr>
        <p:txBody>
          <a:bodyPr/>
          <a:lstStyle/>
          <a:p>
            <a:pPr algn="l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Site Plan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r="3370"/>
          <a:stretch>
            <a:fillRect/>
          </a:stretch>
        </p:blipFill>
        <p:spPr>
          <a:xfrm rot="240000">
            <a:off x="995216" y="1522204"/>
            <a:ext cx="7362764" cy="4091112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85800" y="5867400"/>
            <a:ext cx="7756264" cy="8048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Site Plan</a:t>
            </a:r>
            <a:endParaRPr lang="ar-JO" sz="2400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731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67021" cy="644729"/>
          </a:xfrm>
        </p:spPr>
        <p:txBody>
          <a:bodyPr/>
          <a:lstStyle/>
          <a:p>
            <a:pPr algn="l" rtl="0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Architectural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ityBlueprint" pitchFamily="2" charset="2"/>
              </a:rPr>
              <a:t>Plans</a:t>
            </a:r>
            <a:endParaRPr lang="ar-J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ityBlueprint" pitchFamily="2" charset="2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1147391" y="1517997"/>
            <a:ext cx="6938079" cy="4091112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85800" y="5867400"/>
            <a:ext cx="7756264" cy="8048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Basement Floor</a:t>
            </a:r>
            <a:endParaRPr lang="ar-JO" sz="2400" dirty="0"/>
          </a:p>
        </p:txBody>
      </p:sp>
      <p:pic>
        <p:nvPicPr>
          <p:cNvPr id="5" name="Picture 8" descr="شعار الجامعة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4800"/>
            <a:ext cx="1370616" cy="1285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81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9528</TotalTime>
  <Words>949</Words>
  <Application>Microsoft Office PowerPoint</Application>
  <PresentationFormat>On-screen Show (4:3)</PresentationFormat>
  <Paragraphs>470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Hardcover</vt:lpstr>
      <vt:lpstr>An-Najah National University Building Engineering Department An Integrated Design Of A courthouse </vt:lpstr>
      <vt:lpstr>Outline</vt:lpstr>
      <vt:lpstr>Introduction</vt:lpstr>
      <vt:lpstr>Courthouse Definition</vt:lpstr>
      <vt:lpstr>Courthouses Types</vt:lpstr>
      <vt:lpstr>The Selected Site</vt:lpstr>
      <vt:lpstr>Architectural </vt:lpstr>
      <vt:lpstr>Site Plan</vt:lpstr>
      <vt:lpstr>Architectural Plans</vt:lpstr>
      <vt:lpstr>Architectural Plans cont. </vt:lpstr>
      <vt:lpstr>Architectural Plans cont. </vt:lpstr>
      <vt:lpstr>Architectural Plans cont. </vt:lpstr>
      <vt:lpstr>Structural</vt:lpstr>
      <vt:lpstr>Seismic Joints and Blocks</vt:lpstr>
      <vt:lpstr>Materials</vt:lpstr>
      <vt:lpstr>Loads Calculation</vt:lpstr>
      <vt:lpstr>Seismic Factors</vt:lpstr>
      <vt:lpstr>Structural Elements Design</vt:lpstr>
      <vt:lpstr>Structural Elements Design cont.</vt:lpstr>
      <vt:lpstr>Structural Elements Design cont.</vt:lpstr>
      <vt:lpstr>Structural Elements Details</vt:lpstr>
      <vt:lpstr>Structural Elements Details Cont.</vt:lpstr>
      <vt:lpstr>Structural Elements Details Cont.</vt:lpstr>
      <vt:lpstr>Structural Elements Details Cont.</vt:lpstr>
      <vt:lpstr>Structural Elements Details Cont.</vt:lpstr>
      <vt:lpstr>Structural Elements Details Cont.</vt:lpstr>
      <vt:lpstr>Structural Elements Details Cont.</vt:lpstr>
      <vt:lpstr>Mechanical</vt:lpstr>
      <vt:lpstr>Water supply</vt:lpstr>
      <vt:lpstr>Water supply cont.</vt:lpstr>
      <vt:lpstr>Drainage System</vt:lpstr>
      <vt:lpstr>Rainwater Drainage</vt:lpstr>
      <vt:lpstr>Fire Protection</vt:lpstr>
      <vt:lpstr>HVAC </vt:lpstr>
      <vt:lpstr>Sprinklers, HVAC &amp; Luminaires</vt:lpstr>
      <vt:lpstr>Electrical </vt:lpstr>
      <vt:lpstr>Lighting Design</vt:lpstr>
      <vt:lpstr>Lighting Design Cont.</vt:lpstr>
      <vt:lpstr>Lighting Design Cont.</vt:lpstr>
      <vt:lpstr>Sockets Distribution </vt:lpstr>
      <vt:lpstr>Lighting Distribution </vt:lpstr>
      <vt:lpstr>Cameras Distribution </vt:lpstr>
      <vt:lpstr>Environmental </vt:lpstr>
      <vt:lpstr>Ecotect Model</vt:lpstr>
      <vt:lpstr>The Materials used </vt:lpstr>
      <vt:lpstr>The Materials used cont.</vt:lpstr>
      <vt:lpstr>Thermal Calculation</vt:lpstr>
      <vt:lpstr>Daylighting calculation</vt:lpstr>
      <vt:lpstr>Daylighting calculation cont.</vt:lpstr>
      <vt:lpstr>Daylighting calculation cont.</vt:lpstr>
      <vt:lpstr>Daylighting calculation cont.</vt:lpstr>
      <vt:lpstr>Daylighting calculation cont.</vt:lpstr>
      <vt:lpstr>STC Calculation</vt:lpstr>
      <vt:lpstr>STC Calculation cont.</vt:lpstr>
      <vt:lpstr>IIC Calculation</vt:lpstr>
      <vt:lpstr>RT60</vt:lpstr>
      <vt:lpstr>RT60 Cont.</vt:lpstr>
      <vt:lpstr>RT60 Cont.</vt:lpstr>
      <vt:lpstr>RT60 Cont.</vt:lpstr>
      <vt:lpstr>RT60 Cont.</vt:lpstr>
      <vt:lpstr>Quantity</vt:lpstr>
      <vt:lpstr>Project Cost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Building Engineering Department An Integrated Design For A courthouse</dc:title>
  <dc:creator>Omar Khader</dc:creator>
  <cp:lastModifiedBy>Omar Khader</cp:lastModifiedBy>
  <cp:revision>76</cp:revision>
  <dcterms:created xsi:type="dcterms:W3CDTF">2015-05-09T07:50:51Z</dcterms:created>
  <dcterms:modified xsi:type="dcterms:W3CDTF">2015-05-16T12:30:59Z</dcterms:modified>
</cp:coreProperties>
</file>