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499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1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231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187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151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646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606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650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57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129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907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995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313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83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575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350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480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5FBD042-5F84-4E48-921B-67AAD8EE94F0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0D78EA6-8229-4D69-8565-0D3FEB4AA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44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96389"/>
            <a:ext cx="9144000" cy="2625634"/>
          </a:xfrm>
        </p:spPr>
        <p:txBody>
          <a:bodyPr/>
          <a:lstStyle/>
          <a:p>
            <a:r>
              <a:rPr lang="en-GB" b="1" dirty="0" smtClean="0">
                <a:latin typeface="+mn-lt"/>
              </a:rPr>
              <a:t>Redesign of Malhees and Yafa streets</a:t>
            </a:r>
            <a:endParaRPr lang="en-GB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54735"/>
            <a:ext cx="9144000" cy="1655762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800" b="1" dirty="0" smtClean="0"/>
              <a:t>Hala Abu </a:t>
            </a:r>
            <a:r>
              <a:rPr lang="es-ES" sz="2800" b="1" dirty="0" err="1" smtClean="0"/>
              <a:t>zant</a:t>
            </a:r>
            <a:endParaRPr lang="es-ES" sz="28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800" b="1" dirty="0" err="1" smtClean="0"/>
              <a:t>Iman</a:t>
            </a:r>
            <a:r>
              <a:rPr lang="es-ES" sz="2800" b="1" dirty="0" smtClean="0"/>
              <a:t> Muna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800" b="1" dirty="0" err="1" smtClean="0"/>
              <a:t>Razan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Musmar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944215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839" y="1025919"/>
            <a:ext cx="8761413" cy="706964"/>
          </a:xfrm>
        </p:spPr>
        <p:txBody>
          <a:bodyPr/>
          <a:lstStyle/>
          <a:p>
            <a:pPr algn="ctr"/>
            <a:r>
              <a:rPr lang="en-GB" b="1" dirty="0" smtClean="0"/>
              <a:t>Data collection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892" y="2237739"/>
            <a:ext cx="2685526" cy="466271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Traffic count:</a:t>
            </a:r>
          </a:p>
        </p:txBody>
      </p:sp>
      <p:sp>
        <p:nvSpPr>
          <p:cNvPr id="4" name="Rectangle 3"/>
          <p:cNvSpPr/>
          <p:nvPr/>
        </p:nvSpPr>
        <p:spPr>
          <a:xfrm>
            <a:off x="382095" y="2927173"/>
            <a:ext cx="53415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 Tunis – Yafa Intersection (Roundabout)</a:t>
            </a:r>
          </a:p>
        </p:txBody>
      </p:sp>
      <p:sp>
        <p:nvSpPr>
          <p:cNvPr id="5" name="Rectangle 4"/>
          <p:cNvSpPr/>
          <p:nvPr/>
        </p:nvSpPr>
        <p:spPr>
          <a:xfrm>
            <a:off x="789195" y="3494449"/>
            <a:ext cx="251062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PH</a:t>
            </a:r>
            <a:r>
              <a:rPr lang="en-GB" sz="2000" dirty="0"/>
              <a:t>= 2:15-3:15 </a:t>
            </a:r>
            <a:r>
              <a:rPr lang="en-GB" sz="2000" dirty="0" smtClean="0"/>
              <a:t>p.m.</a:t>
            </a:r>
          </a:p>
          <a:p>
            <a:r>
              <a:rPr lang="en-GB" sz="2000" dirty="0" smtClean="0"/>
              <a:t>PHV</a:t>
            </a:r>
            <a:r>
              <a:rPr lang="en-GB" sz="2000" dirty="0"/>
              <a:t>= 2396 </a:t>
            </a:r>
            <a:r>
              <a:rPr lang="en-GB" sz="2000" dirty="0" err="1" smtClean="0"/>
              <a:t>veh</a:t>
            </a:r>
            <a:r>
              <a:rPr lang="en-GB" sz="2000" dirty="0" smtClean="0"/>
              <a:t>/hr</a:t>
            </a:r>
          </a:p>
          <a:p>
            <a:r>
              <a:rPr lang="en-GB" sz="2000" dirty="0" smtClean="0"/>
              <a:t>PF</a:t>
            </a:r>
            <a:r>
              <a:rPr lang="en-GB" sz="2000" dirty="0"/>
              <a:t>=  0.95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622" y="2390503"/>
            <a:ext cx="6254508" cy="44674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5361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3776" y="1065108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Data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450" y="2263865"/>
            <a:ext cx="2437332" cy="492397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Traffic count:</a:t>
            </a:r>
          </a:p>
        </p:txBody>
      </p:sp>
      <p:sp>
        <p:nvSpPr>
          <p:cNvPr id="4" name="Rectangle 3"/>
          <p:cNvSpPr/>
          <p:nvPr/>
        </p:nvSpPr>
        <p:spPr>
          <a:xfrm>
            <a:off x="619375" y="2944338"/>
            <a:ext cx="54377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Ring Road - </a:t>
            </a:r>
            <a:r>
              <a:rPr lang="en-GB" sz="2000" b="1" dirty="0" err="1"/>
              <a:t>Fadwa</a:t>
            </a:r>
            <a:r>
              <a:rPr lang="en-GB" sz="2000" b="1" dirty="0"/>
              <a:t> </a:t>
            </a:r>
            <a:r>
              <a:rPr lang="en-GB" sz="2000" b="1" dirty="0" err="1"/>
              <a:t>Touqan</a:t>
            </a:r>
            <a:r>
              <a:rPr lang="en-GB" sz="2000" b="1" dirty="0"/>
              <a:t> Intersection 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725" y="3532524"/>
            <a:ext cx="24465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PH= 7:15-8:15 </a:t>
            </a:r>
            <a:r>
              <a:rPr lang="en-GB" sz="2000" dirty="0" smtClean="0"/>
              <a:t>p.m.</a:t>
            </a:r>
          </a:p>
          <a:p>
            <a:r>
              <a:rPr lang="en-GB" sz="2000" dirty="0" smtClean="0"/>
              <a:t>PHV</a:t>
            </a:r>
            <a:r>
              <a:rPr lang="en-GB" sz="2000" dirty="0"/>
              <a:t>= 1144 </a:t>
            </a:r>
            <a:r>
              <a:rPr lang="en-GB" sz="2000" dirty="0" err="1" smtClean="0"/>
              <a:t>veh</a:t>
            </a:r>
            <a:r>
              <a:rPr lang="en-GB" sz="2000" dirty="0" smtClean="0"/>
              <a:t>/hr</a:t>
            </a:r>
          </a:p>
          <a:p>
            <a:r>
              <a:rPr lang="en-GB" sz="2000" dirty="0" smtClean="0"/>
              <a:t>PF</a:t>
            </a:r>
            <a:r>
              <a:rPr lang="en-GB" sz="2000" dirty="0"/>
              <a:t>= 0.72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482" y="2238374"/>
            <a:ext cx="6201045" cy="4619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8662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2966" y="1052045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Data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2702" y="2303054"/>
            <a:ext cx="8825659" cy="3416300"/>
          </a:xfrm>
        </p:spPr>
        <p:txBody>
          <a:bodyPr>
            <a:normAutofit/>
          </a:bodyPr>
          <a:lstStyle/>
          <a:p>
            <a:r>
              <a:rPr lang="en-GB" sz="2400" b="1" dirty="0"/>
              <a:t>CBR test :</a:t>
            </a:r>
          </a:p>
        </p:txBody>
      </p:sp>
      <p:sp>
        <p:nvSpPr>
          <p:cNvPr id="4" name="Rectangle 3"/>
          <p:cNvSpPr/>
          <p:nvPr/>
        </p:nvSpPr>
        <p:spPr>
          <a:xfrm>
            <a:off x="580188" y="2640764"/>
            <a:ext cx="8158864" cy="870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• The CBR value for the first sample (Yafa street) = </a:t>
            </a:r>
            <a:r>
              <a:rPr lang="en-GB" dirty="0" smtClean="0"/>
              <a:t>2.25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• </a:t>
            </a:r>
            <a:r>
              <a:rPr lang="en-GB" dirty="0"/>
              <a:t>The CBR value for the second sample (Malhees street) = 3.75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720" y="3476757"/>
            <a:ext cx="6115904" cy="334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185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9228" y="999794"/>
            <a:ext cx="8761413" cy="706964"/>
          </a:xfrm>
        </p:spPr>
        <p:txBody>
          <a:bodyPr/>
          <a:lstStyle/>
          <a:p>
            <a:r>
              <a:rPr lang="en-GB" b="1" dirty="0"/>
              <a:t>Data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566" y="2871958"/>
            <a:ext cx="8825659" cy="453209"/>
          </a:xfrm>
        </p:spPr>
        <p:txBody>
          <a:bodyPr>
            <a:normAutofit lnSpcReduction="10000"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calculations of ESAL:</a:t>
            </a:r>
          </a:p>
        </p:txBody>
      </p:sp>
      <p:sp>
        <p:nvSpPr>
          <p:cNvPr id="4" name="Rectangle 3"/>
          <p:cNvSpPr/>
          <p:nvPr/>
        </p:nvSpPr>
        <p:spPr>
          <a:xfrm>
            <a:off x="932886" y="3619747"/>
            <a:ext cx="1879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Yafa street </a:t>
            </a:r>
          </a:p>
        </p:txBody>
      </p:sp>
      <p:sp>
        <p:nvSpPr>
          <p:cNvPr id="5" name="Rectangle 4"/>
          <p:cNvSpPr/>
          <p:nvPr/>
        </p:nvSpPr>
        <p:spPr>
          <a:xfrm>
            <a:off x="4496332" y="5736660"/>
            <a:ext cx="77277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Year growth factor for 20 years and 3% growth rate = 26.87 Lane Factor (multi lanes) = </a:t>
            </a:r>
            <a:r>
              <a:rPr lang="en-GB" sz="2000" dirty="0" smtClean="0"/>
              <a:t>0.45</a:t>
            </a:r>
          </a:p>
          <a:p>
            <a:r>
              <a:rPr lang="en-GB" sz="2000" dirty="0" smtClean="0"/>
              <a:t>Design </a:t>
            </a:r>
            <a:r>
              <a:rPr lang="en-GB" sz="2000" dirty="0"/>
              <a:t>ESAL = 145.635*.45*365*26.87 = 642745.145 =  6.5*10^5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332" y="2303054"/>
            <a:ext cx="7445829" cy="343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056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840" y="1052045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Data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885" y="2281598"/>
            <a:ext cx="3821995" cy="440146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Calculation of ESAL:</a:t>
            </a:r>
          </a:p>
        </p:txBody>
      </p:sp>
      <p:sp>
        <p:nvSpPr>
          <p:cNvPr id="4" name="Rectangle 3"/>
          <p:cNvSpPr/>
          <p:nvPr/>
        </p:nvSpPr>
        <p:spPr>
          <a:xfrm>
            <a:off x="932885" y="3139831"/>
            <a:ext cx="2278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Malhees street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80" y="2314389"/>
            <a:ext cx="6792273" cy="431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064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3776" y="1025920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Data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011" y="2329180"/>
            <a:ext cx="8825659" cy="531586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calculation of ESAL:</a:t>
            </a:r>
          </a:p>
        </p:txBody>
      </p:sp>
      <p:sp>
        <p:nvSpPr>
          <p:cNvPr id="4" name="Rectangle 3"/>
          <p:cNvSpPr/>
          <p:nvPr/>
        </p:nvSpPr>
        <p:spPr>
          <a:xfrm>
            <a:off x="959011" y="2860766"/>
            <a:ext cx="2278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Malhees street</a:t>
            </a:r>
          </a:p>
        </p:txBody>
      </p:sp>
      <p:sp>
        <p:nvSpPr>
          <p:cNvPr id="5" name="Rectangle 4"/>
          <p:cNvSpPr/>
          <p:nvPr/>
        </p:nvSpPr>
        <p:spPr>
          <a:xfrm>
            <a:off x="959011" y="3392352"/>
            <a:ext cx="44751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the modified ESAL considering taxis intend to use Malhees street.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531" y="2329181"/>
            <a:ext cx="6811326" cy="357982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224531" y="5909007"/>
            <a:ext cx="738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Year </a:t>
            </a:r>
            <a:r>
              <a:rPr lang="en-GB" dirty="0"/>
              <a:t>growth factor for 20 years and 3% growth rate = 26.87             Lane Factor (two lanes) = 0.5            </a:t>
            </a:r>
            <a:endParaRPr lang="en-GB" dirty="0" smtClean="0"/>
          </a:p>
          <a:p>
            <a:r>
              <a:rPr lang="en-GB" dirty="0" smtClean="0"/>
              <a:t>Design </a:t>
            </a:r>
            <a:r>
              <a:rPr lang="en-GB" dirty="0"/>
              <a:t>ESAL = 75.43*0.5*365*26.87 = 369891.7483 =3.7*10^5</a:t>
            </a:r>
          </a:p>
        </p:txBody>
      </p:sp>
    </p:spTree>
    <p:extLst>
      <p:ext uri="{BB962C8B-B14F-4D97-AF65-F5344CB8AC3E}">
        <p14:creationId xmlns:p14="http://schemas.microsoft.com/office/powerpoint/2010/main" val="3597430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034" y="1025919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Pavement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249" y="3178682"/>
            <a:ext cx="8825659" cy="387894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Yafa street</a:t>
            </a:r>
          </a:p>
        </p:txBody>
      </p:sp>
      <p:sp>
        <p:nvSpPr>
          <p:cNvPr id="4" name="Rectangle 3"/>
          <p:cNvSpPr/>
          <p:nvPr/>
        </p:nvSpPr>
        <p:spPr>
          <a:xfrm>
            <a:off x="3780653" y="2482796"/>
            <a:ext cx="18421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Existing layers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9514" y="2160412"/>
            <a:ext cx="1531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New layers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605" y="3083295"/>
            <a:ext cx="2424268" cy="2365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908" y="2582166"/>
            <a:ext cx="2312399" cy="32059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046751" y="5571181"/>
            <a:ext cx="13099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SN = 2.73</a:t>
            </a:r>
          </a:p>
        </p:txBody>
      </p:sp>
      <p:sp>
        <p:nvSpPr>
          <p:cNvPr id="9" name="Rectangle 8"/>
          <p:cNvSpPr/>
          <p:nvPr/>
        </p:nvSpPr>
        <p:spPr>
          <a:xfrm>
            <a:off x="6523724" y="5788163"/>
            <a:ext cx="5790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SN for the subgrade with 2.25 CBR value = 3.7</a:t>
            </a:r>
          </a:p>
        </p:txBody>
      </p:sp>
      <p:sp>
        <p:nvSpPr>
          <p:cNvPr id="10" name="Rectangle 9"/>
          <p:cNvSpPr/>
          <p:nvPr/>
        </p:nvSpPr>
        <p:spPr>
          <a:xfrm>
            <a:off x="6523725" y="6137644"/>
            <a:ext cx="31486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SN for new layers = 3.87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523724" y="6441397"/>
            <a:ext cx="21130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3.87 ˃ 3.7 </a:t>
            </a:r>
            <a:r>
              <a:rPr lang="en-GB" sz="2000" b="1" dirty="0" smtClean="0">
                <a:sym typeface="Wingdings" panose="05000000000000000000" pitchFamily="2" charset="2"/>
              </a:rPr>
              <a:t></a:t>
            </a:r>
            <a:r>
              <a:rPr lang="en-GB" sz="2000" b="1" dirty="0" smtClean="0"/>
              <a:t> </a:t>
            </a:r>
            <a:r>
              <a:rPr lang="en-GB" sz="2000" b="1" dirty="0"/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4003913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343" y="999794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Pavement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372" y="3216836"/>
            <a:ext cx="3338669" cy="557711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Malhees street</a:t>
            </a:r>
          </a:p>
        </p:txBody>
      </p:sp>
      <p:sp>
        <p:nvSpPr>
          <p:cNvPr id="4" name="Rectangle 3"/>
          <p:cNvSpPr/>
          <p:nvPr/>
        </p:nvSpPr>
        <p:spPr>
          <a:xfrm>
            <a:off x="3749041" y="2408186"/>
            <a:ext cx="18421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Existing layers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8570403" y="2298576"/>
            <a:ext cx="1531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New layers</a:t>
            </a:r>
          </a:p>
        </p:txBody>
      </p:sp>
      <p:sp>
        <p:nvSpPr>
          <p:cNvPr id="6" name="Rectangle 5"/>
          <p:cNvSpPr/>
          <p:nvPr/>
        </p:nvSpPr>
        <p:spPr>
          <a:xfrm>
            <a:off x="4087274" y="5950058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SN = 2.3</a:t>
            </a:r>
          </a:p>
        </p:txBody>
      </p:sp>
      <p:sp>
        <p:nvSpPr>
          <p:cNvPr id="7" name="Rectangle 6"/>
          <p:cNvSpPr/>
          <p:nvPr/>
        </p:nvSpPr>
        <p:spPr>
          <a:xfrm>
            <a:off x="6287997" y="5842337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/>
              <a:t>SN for the subgrade with 3.75 CBR value = </a:t>
            </a:r>
            <a:r>
              <a:rPr lang="en-GB" sz="2000" dirty="0" smtClean="0"/>
              <a:t>3.5</a:t>
            </a:r>
          </a:p>
          <a:p>
            <a:r>
              <a:rPr lang="en-GB" sz="2000" dirty="0" smtClean="0"/>
              <a:t>SN </a:t>
            </a:r>
            <a:r>
              <a:rPr lang="en-GB" sz="2000" dirty="0"/>
              <a:t>for new layers = </a:t>
            </a:r>
            <a:r>
              <a:rPr lang="en-GB" sz="2000" dirty="0" smtClean="0"/>
              <a:t>3.6</a:t>
            </a:r>
          </a:p>
          <a:p>
            <a:r>
              <a:rPr lang="en-GB" sz="2000" b="1" dirty="0" smtClean="0"/>
              <a:t>3.6 </a:t>
            </a:r>
            <a:r>
              <a:rPr lang="en-GB" sz="2000" b="1" dirty="0"/>
              <a:t>˃ 3.5 </a:t>
            </a:r>
            <a:r>
              <a:rPr lang="en-GB" sz="2000" b="1" dirty="0" smtClean="0">
                <a:sym typeface="Wingdings" panose="05000000000000000000" pitchFamily="2" charset="2"/>
              </a:rPr>
              <a:t></a:t>
            </a:r>
            <a:r>
              <a:rPr lang="en-GB" sz="2000" b="1" dirty="0" smtClean="0"/>
              <a:t> </a:t>
            </a:r>
            <a:r>
              <a:rPr lang="en-GB" sz="2000" b="1" dirty="0"/>
              <a:t>OK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287" y="2916017"/>
            <a:ext cx="2337678" cy="2926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12" y="2698686"/>
            <a:ext cx="2503170" cy="3143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4240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8176" y="1231542"/>
            <a:ext cx="8761413" cy="706964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The design has been relied on:</a:t>
            </a:r>
            <a:r>
              <a:rPr lang="en-GB" b="1" dirty="0">
                <a:solidFill>
                  <a:schemeClr val="tx1"/>
                </a:solidFill>
              </a:rPr>
              <a:t/>
            </a:r>
            <a:br>
              <a:rPr lang="en-GB" b="1" dirty="0">
                <a:solidFill>
                  <a:schemeClr val="tx1"/>
                </a:solidFill>
              </a:rPr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206" y="2446745"/>
            <a:ext cx="8825659" cy="3601357"/>
          </a:xfrm>
        </p:spPr>
        <p:txBody>
          <a:bodyPr>
            <a:normAutofit fontScale="25000" lnSpcReduction="20000"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9600" dirty="0">
                <a:solidFill>
                  <a:schemeClr val="tx1"/>
                </a:solidFill>
              </a:rPr>
              <a:t>Master Plan (2015) of Nablus city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9600" dirty="0">
                <a:solidFill>
                  <a:schemeClr val="tx1"/>
                </a:solidFill>
              </a:rPr>
              <a:t>Contour Map of Nablus city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9600" dirty="0">
                <a:solidFill>
                  <a:schemeClr val="tx1"/>
                </a:solidFill>
              </a:rPr>
              <a:t>AASHTO 2011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9600" dirty="0">
                <a:solidFill>
                  <a:schemeClr val="tx1"/>
                </a:solidFill>
              </a:rPr>
              <a:t>Civil 3d 2018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9600" dirty="0">
                <a:solidFill>
                  <a:schemeClr val="tx1"/>
                </a:solidFill>
              </a:rPr>
              <a:t>Vehicle tracking 2018</a:t>
            </a:r>
          </a:p>
          <a:p>
            <a:pPr marL="0" indent="0">
              <a:buNone/>
            </a:pPr>
            <a:endParaRPr lang="en-GB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040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651" y="1012857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Typical cross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329180"/>
            <a:ext cx="8825659" cy="923471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Yafa </a:t>
            </a:r>
            <a:r>
              <a:rPr lang="en-GB" sz="2400" b="1" dirty="0" smtClean="0">
                <a:solidFill>
                  <a:schemeClr val="tx1"/>
                </a:solidFill>
              </a:rPr>
              <a:t>street</a:t>
            </a:r>
          </a:p>
          <a:p>
            <a:pPr marL="0" indent="0">
              <a:buNone/>
            </a:pPr>
            <a:r>
              <a:rPr lang="en-GB" sz="2000" dirty="0" smtClean="0"/>
              <a:t>     </a:t>
            </a:r>
            <a:r>
              <a:rPr lang="en-GB" sz="2000" dirty="0">
                <a:solidFill>
                  <a:schemeClr val="tx1"/>
                </a:solidFill>
              </a:rPr>
              <a:t>Right of way = 20m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8" t="27216" r="24441" b="27552"/>
          <a:stretch/>
        </p:blipFill>
        <p:spPr>
          <a:xfrm>
            <a:off x="1403148" y="3370217"/>
            <a:ext cx="9374188" cy="3487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4318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526" y="986731"/>
            <a:ext cx="8761413" cy="706964"/>
          </a:xfrm>
        </p:spPr>
        <p:txBody>
          <a:bodyPr/>
          <a:lstStyle/>
          <a:p>
            <a:pPr algn="ctr"/>
            <a:r>
              <a:rPr lang="en-GB" b="1" dirty="0" smtClean="0"/>
              <a:t>Contents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General </a:t>
            </a:r>
            <a:r>
              <a:rPr lang="en-GB" sz="2400" dirty="0" smtClean="0">
                <a:solidFill>
                  <a:schemeClr val="tx1"/>
                </a:solidFill>
              </a:rPr>
              <a:t>Background</a:t>
            </a:r>
          </a:p>
          <a:p>
            <a:pPr marL="0" indent="0">
              <a:buNone/>
            </a:pPr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Data collection</a:t>
            </a:r>
          </a:p>
          <a:p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Data analysis</a:t>
            </a:r>
          </a:p>
          <a:p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Pavement </a:t>
            </a:r>
            <a:r>
              <a:rPr lang="en-GB" sz="2400" dirty="0">
                <a:solidFill>
                  <a:schemeClr val="tx1"/>
                </a:solidFill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3025286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579" y="2873829"/>
            <a:ext cx="6911547" cy="39841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525" y="1065108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Typical cross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749" y="2368369"/>
            <a:ext cx="8825659" cy="1354546"/>
          </a:xfrm>
        </p:spPr>
        <p:txBody>
          <a:bodyPr/>
          <a:lstStyle/>
          <a:p>
            <a:r>
              <a:rPr lang="en-GB" sz="2400" b="1" dirty="0">
                <a:solidFill>
                  <a:schemeClr val="tx1"/>
                </a:solidFill>
              </a:rPr>
              <a:t>Malhees </a:t>
            </a:r>
            <a:r>
              <a:rPr lang="en-GB" sz="2400" b="1" dirty="0" smtClean="0">
                <a:solidFill>
                  <a:schemeClr val="tx1"/>
                </a:solidFill>
              </a:rPr>
              <a:t>street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     Right </a:t>
            </a:r>
            <a:r>
              <a:rPr lang="en-GB" sz="2000" dirty="0">
                <a:solidFill>
                  <a:schemeClr val="tx1"/>
                </a:solidFill>
              </a:rPr>
              <a:t>of way = </a:t>
            </a:r>
            <a:r>
              <a:rPr lang="en-GB" sz="2000" dirty="0" smtClean="0">
                <a:solidFill>
                  <a:schemeClr val="tx1"/>
                </a:solidFill>
              </a:rPr>
              <a:t>12m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     First </a:t>
            </a:r>
            <a:r>
              <a:rPr lang="en-GB" sz="2000" dirty="0">
                <a:solidFill>
                  <a:schemeClr val="tx1"/>
                </a:solidFill>
              </a:rPr>
              <a:t>scenario: sidewalk at both sides.</a:t>
            </a:r>
          </a:p>
        </p:txBody>
      </p:sp>
    </p:spTree>
    <p:extLst>
      <p:ext uri="{BB962C8B-B14F-4D97-AF65-F5344CB8AC3E}">
        <p14:creationId xmlns:p14="http://schemas.microsoft.com/office/powerpoint/2010/main" val="2795675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834" y="2538186"/>
            <a:ext cx="6509998" cy="4152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651" y="1038983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Typical cross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445" y="2538186"/>
            <a:ext cx="4527389" cy="3416300"/>
          </a:xfrm>
        </p:spPr>
        <p:txBody>
          <a:bodyPr/>
          <a:lstStyle/>
          <a:p>
            <a:r>
              <a:rPr lang="en-GB" sz="2400" b="1" dirty="0">
                <a:solidFill>
                  <a:schemeClr val="tx1"/>
                </a:solidFill>
              </a:rPr>
              <a:t>Malhees </a:t>
            </a:r>
            <a:r>
              <a:rPr lang="en-GB" sz="2400" b="1" dirty="0" smtClean="0">
                <a:solidFill>
                  <a:schemeClr val="tx1"/>
                </a:solidFill>
              </a:rPr>
              <a:t>street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Right </a:t>
            </a:r>
            <a:r>
              <a:rPr lang="en-GB" sz="2000" dirty="0">
                <a:solidFill>
                  <a:schemeClr val="tx1"/>
                </a:solidFill>
              </a:rPr>
              <a:t>of way = 12 </a:t>
            </a:r>
            <a:r>
              <a:rPr lang="en-GB" sz="2000" dirty="0" smtClean="0">
                <a:solidFill>
                  <a:schemeClr val="tx1"/>
                </a:solidFill>
              </a:rPr>
              <a:t>m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Second </a:t>
            </a:r>
            <a:r>
              <a:rPr lang="en-GB" sz="2000" dirty="0">
                <a:solidFill>
                  <a:schemeClr val="tx1"/>
                </a:solidFill>
              </a:rPr>
              <a:t>scenario</a:t>
            </a:r>
            <a:r>
              <a:rPr lang="en-GB" sz="2000" dirty="0" smtClean="0">
                <a:solidFill>
                  <a:schemeClr val="tx1"/>
                </a:solidFill>
              </a:rPr>
              <a:t>: right </a:t>
            </a:r>
            <a:r>
              <a:rPr lang="en-GB" sz="2000" dirty="0">
                <a:solidFill>
                  <a:schemeClr val="tx1"/>
                </a:solidFill>
              </a:rPr>
              <a:t>side parking instead of sidewalk ( 0+60 - 0+240) &amp;( 0+965 - 1+065</a:t>
            </a:r>
            <a:r>
              <a:rPr lang="en-GB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95556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8087" y="982135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Design criteria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314" y="2394494"/>
            <a:ext cx="8825659" cy="2634706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Design Vehicle : WB </a:t>
            </a:r>
            <a:r>
              <a:rPr lang="en-GB" sz="2400" b="1" dirty="0" smtClean="0">
                <a:solidFill>
                  <a:schemeClr val="tx1"/>
                </a:solidFill>
              </a:rPr>
              <a:t>– 15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    Height </a:t>
            </a:r>
            <a:r>
              <a:rPr lang="en-GB" sz="2400" dirty="0">
                <a:solidFill>
                  <a:schemeClr val="tx1"/>
                </a:solidFill>
              </a:rPr>
              <a:t>= 4.1 m , </a:t>
            </a:r>
            <a:endParaRPr lang="en-GB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    Width </a:t>
            </a:r>
            <a:r>
              <a:rPr lang="en-GB" sz="2400" dirty="0">
                <a:solidFill>
                  <a:schemeClr val="tx1"/>
                </a:solidFill>
              </a:rPr>
              <a:t>= 2.59 m ,  </a:t>
            </a:r>
            <a:endParaRPr lang="en-GB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    Length </a:t>
            </a:r>
            <a:r>
              <a:rPr lang="en-GB" sz="2400" dirty="0">
                <a:solidFill>
                  <a:schemeClr val="tx1"/>
                </a:solidFill>
              </a:rPr>
              <a:t>= 16.76 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052" y="104502"/>
            <a:ext cx="5543528" cy="675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726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531" y="1038983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Design of Horizontal </a:t>
            </a:r>
            <a:r>
              <a:rPr lang="en-GB" b="1" dirty="0" smtClean="0"/>
              <a:t>Alignment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821" y="2276928"/>
            <a:ext cx="8825659" cy="440146"/>
          </a:xfrm>
        </p:spPr>
        <p:txBody>
          <a:bodyPr>
            <a:normAutofit lnSpcReduction="10000"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Design speed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808" y="2717074"/>
            <a:ext cx="8382857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4008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525" y="1052045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Design of Horizontal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012" y="2459809"/>
            <a:ext cx="3821994" cy="1054100"/>
          </a:xfrm>
        </p:spPr>
        <p:txBody>
          <a:bodyPr/>
          <a:lstStyle/>
          <a:p>
            <a:r>
              <a:rPr lang="en-GB" sz="2400" b="1" dirty="0">
                <a:solidFill>
                  <a:schemeClr val="tx1"/>
                </a:solidFill>
              </a:rPr>
              <a:t>Yafa (0+695 - 0+822</a:t>
            </a:r>
            <a:r>
              <a:rPr lang="en-GB" sz="2400" b="1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</a:t>
            </a:r>
            <a:r>
              <a:rPr lang="en-GB" sz="2000" dirty="0" err="1" smtClean="0">
                <a:solidFill>
                  <a:schemeClr val="tx1"/>
                </a:solidFill>
              </a:rPr>
              <a:t>superelevation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=  6%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017" y="2299063"/>
            <a:ext cx="5904411" cy="44544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97926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6657" y="999793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Design of Vertical Alignment (Profile)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514" y="2426562"/>
            <a:ext cx="2855343" cy="3797300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Yafa </a:t>
            </a:r>
            <a:r>
              <a:rPr lang="en-GB" sz="2400" b="1" dirty="0" smtClean="0">
                <a:solidFill>
                  <a:schemeClr val="tx1"/>
                </a:solidFill>
              </a:rPr>
              <a:t>street</a:t>
            </a:r>
          </a:p>
          <a:p>
            <a:endParaRPr lang="en-GB" sz="2400" b="1" dirty="0">
              <a:solidFill>
                <a:schemeClr val="tx1"/>
              </a:solidFill>
            </a:endParaRPr>
          </a:p>
          <a:p>
            <a:endParaRPr lang="en-GB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400" b="1" dirty="0">
              <a:solidFill>
                <a:schemeClr val="tx1"/>
              </a:solidFill>
            </a:endParaRPr>
          </a:p>
          <a:p>
            <a:r>
              <a:rPr lang="en-GB" sz="2400" b="1" dirty="0" smtClean="0">
                <a:solidFill>
                  <a:schemeClr val="tx1"/>
                </a:solidFill>
              </a:rPr>
              <a:t>Malhees </a:t>
            </a:r>
            <a:r>
              <a:rPr lang="en-GB" sz="2400" b="1" dirty="0">
                <a:solidFill>
                  <a:schemeClr val="tx1"/>
                </a:solidFill>
              </a:rPr>
              <a:t>street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183" y="2355306"/>
            <a:ext cx="5971384" cy="19699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182" y="4749448"/>
            <a:ext cx="5971385" cy="195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4710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2965" y="1025919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Design of Vertical Alignment (Profile)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8200" y="2237741"/>
            <a:ext cx="10497115" cy="832031"/>
          </a:xfrm>
        </p:spPr>
        <p:txBody>
          <a:bodyPr>
            <a:normAutofit/>
          </a:bodyPr>
          <a:lstStyle/>
          <a:p>
            <a:pPr algn="just"/>
            <a:r>
              <a:rPr lang="en-GB" sz="2400" dirty="0">
                <a:solidFill>
                  <a:schemeClr val="tx1"/>
                </a:solidFill>
              </a:rPr>
              <a:t>Max. grade at Yafa street = 7% achieved at all segments except one was 7.78% from station 0+810 to 0+915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039" y="3187337"/>
            <a:ext cx="7754432" cy="36706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48042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9091" y="1065108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Design of Vertical Alignment (Profile)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514" y="2303054"/>
            <a:ext cx="10209732" cy="453209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Max. grade at Malhees street = 10%, achieved at all segments.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311" y="2873829"/>
            <a:ext cx="8229600" cy="38698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35141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9091" y="986731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Level of service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452" y="2407557"/>
            <a:ext cx="8825659" cy="341630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Using HCS, the following results were achieved.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895" y="3256025"/>
            <a:ext cx="9372150" cy="315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0285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3777" y="1012856"/>
            <a:ext cx="8761413" cy="706964"/>
          </a:xfrm>
        </p:spPr>
        <p:txBody>
          <a:bodyPr/>
          <a:lstStyle/>
          <a:p>
            <a:pPr algn="ctr"/>
            <a:r>
              <a:rPr lang="en-GB" b="1" dirty="0" smtClean="0"/>
              <a:t>Design </a:t>
            </a:r>
            <a:r>
              <a:rPr lang="en-GB" b="1" dirty="0"/>
              <a:t>of Intersections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074" y="2250802"/>
            <a:ext cx="8825659" cy="531586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Three legs intersection (Al-</a:t>
            </a:r>
            <a:r>
              <a:rPr lang="en-GB" sz="2400" dirty="0" err="1">
                <a:solidFill>
                  <a:schemeClr val="tx1"/>
                </a:solidFill>
              </a:rPr>
              <a:t>Wakalat</a:t>
            </a:r>
            <a:r>
              <a:rPr lang="en-GB" sz="2400" dirty="0">
                <a:solidFill>
                  <a:schemeClr val="tx1"/>
                </a:solidFill>
              </a:rPr>
              <a:t> - Yafa Intersection)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201" y="2782388"/>
            <a:ext cx="4838564" cy="40756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144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525" y="947543"/>
            <a:ext cx="8761413" cy="706964"/>
          </a:xfrm>
        </p:spPr>
        <p:txBody>
          <a:bodyPr/>
          <a:lstStyle/>
          <a:p>
            <a:pPr algn="ctr"/>
            <a:r>
              <a:rPr lang="en-GB" b="1" dirty="0" smtClean="0"/>
              <a:t>Contents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514" y="2303054"/>
            <a:ext cx="8825659" cy="3416300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Typical cross </a:t>
            </a:r>
            <a:r>
              <a:rPr lang="en-GB" sz="2400" dirty="0" smtClean="0">
                <a:solidFill>
                  <a:schemeClr val="tx1"/>
                </a:solidFill>
              </a:rPr>
              <a:t>sections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Design </a:t>
            </a:r>
            <a:r>
              <a:rPr lang="en-GB" sz="2400" dirty="0">
                <a:solidFill>
                  <a:schemeClr val="tx1"/>
                </a:solidFill>
              </a:rPr>
              <a:t>of horizontal and vertical </a:t>
            </a:r>
            <a:r>
              <a:rPr lang="en-GB" sz="2400" dirty="0" smtClean="0">
                <a:solidFill>
                  <a:schemeClr val="tx1"/>
                </a:solidFill>
              </a:rPr>
              <a:t>alignment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Design </a:t>
            </a:r>
            <a:r>
              <a:rPr lang="en-GB" sz="2400" dirty="0">
                <a:solidFill>
                  <a:schemeClr val="tx1"/>
                </a:solidFill>
              </a:rPr>
              <a:t>of </a:t>
            </a:r>
            <a:r>
              <a:rPr lang="en-GB" sz="2400" dirty="0" smtClean="0">
                <a:solidFill>
                  <a:schemeClr val="tx1"/>
                </a:solidFill>
              </a:rPr>
              <a:t>Intersections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BOQ </a:t>
            </a:r>
            <a:r>
              <a:rPr lang="en-GB" sz="2400" dirty="0">
                <a:solidFill>
                  <a:schemeClr val="tx1"/>
                </a:solidFill>
              </a:rPr>
              <a:t>and cost </a:t>
            </a:r>
            <a:r>
              <a:rPr lang="en-GB" sz="2400" dirty="0" smtClean="0">
                <a:solidFill>
                  <a:schemeClr val="tx1"/>
                </a:solidFill>
              </a:rPr>
              <a:t>estimation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Conclusion </a:t>
            </a:r>
            <a:r>
              <a:rPr lang="en-GB" sz="2400" dirty="0">
                <a:solidFill>
                  <a:schemeClr val="tx1"/>
                </a:solidFill>
              </a:rPr>
              <a:t>&amp;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26310552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279" y="1078170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Design of intersections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5949" y="2289992"/>
            <a:ext cx="8825659" cy="440146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Four legs intersection (Tunis-Yafa roundabout)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495" y="2730138"/>
            <a:ext cx="5892980" cy="4010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57746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2782" y="1078170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Design of intersections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011" y="2289992"/>
            <a:ext cx="8825659" cy="427083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Ring Road - </a:t>
            </a:r>
            <a:r>
              <a:rPr lang="en-GB" sz="2400" dirty="0" err="1">
                <a:solidFill>
                  <a:schemeClr val="tx1"/>
                </a:solidFill>
              </a:rPr>
              <a:t>Fadwa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Touqan</a:t>
            </a:r>
            <a:r>
              <a:rPr lang="en-GB" sz="2400" dirty="0">
                <a:solidFill>
                  <a:schemeClr val="tx1"/>
                </a:solidFill>
              </a:rPr>
              <a:t> Intersection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88" y="2834640"/>
            <a:ext cx="10058400" cy="38765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51241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532" y="1052045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Cross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765" y="2381432"/>
            <a:ext cx="8825659" cy="453209"/>
          </a:xfrm>
        </p:spPr>
        <p:txBody>
          <a:bodyPr>
            <a:normAutofit lnSpcReduction="10000"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Yafa street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38" y="3041190"/>
            <a:ext cx="10058400" cy="36898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05379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714" y="1025920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Cross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250803"/>
            <a:ext cx="8825659" cy="414020"/>
          </a:xfrm>
        </p:spPr>
        <p:txBody>
          <a:bodyPr>
            <a:normAutofit fontScale="92500" lnSpcReduction="10000"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Malhees street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708" y="2664823"/>
            <a:ext cx="9526329" cy="40310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90110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2963" y="1065108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BOQ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801" y="2259873"/>
            <a:ext cx="5393739" cy="4598127"/>
          </a:xfrm>
        </p:spPr>
      </p:pic>
    </p:spTree>
    <p:extLst>
      <p:ext uri="{BB962C8B-B14F-4D97-AF65-F5344CB8AC3E}">
        <p14:creationId xmlns:p14="http://schemas.microsoft.com/office/powerpoint/2010/main" val="7877102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9274" y="1052046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823" y="2525122"/>
            <a:ext cx="10536303" cy="362748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>
                <a:solidFill>
                  <a:schemeClr val="tx1"/>
                </a:solidFill>
              </a:rPr>
              <a:t>The targeted roads will serve the students and commuters from the centre of Nablus to the western part of it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200000"/>
              </a:lnSpc>
            </a:pPr>
            <a:r>
              <a:rPr lang="en-GB" sz="2000" dirty="0" smtClean="0">
                <a:solidFill>
                  <a:schemeClr val="tx1"/>
                </a:solidFill>
              </a:rPr>
              <a:t>The </a:t>
            </a:r>
            <a:r>
              <a:rPr lang="en-GB" sz="2000" dirty="0">
                <a:solidFill>
                  <a:schemeClr val="tx1"/>
                </a:solidFill>
              </a:rPr>
              <a:t>redesign  is expected to contribute in reducing traffic jam in Tunis street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>
                <a:solidFill>
                  <a:schemeClr val="tx1"/>
                </a:solidFill>
              </a:rPr>
              <a:t>The </a:t>
            </a:r>
            <a:r>
              <a:rPr lang="en-GB" sz="2000" dirty="0">
                <a:solidFill>
                  <a:schemeClr val="tx1"/>
                </a:solidFill>
              </a:rPr>
              <a:t>redesign will contribute in </a:t>
            </a:r>
            <a:r>
              <a:rPr lang="en-GB" sz="2000" dirty="0" smtClean="0">
                <a:solidFill>
                  <a:schemeClr val="tx1"/>
                </a:solidFill>
              </a:rPr>
              <a:t>enhancing </a:t>
            </a:r>
            <a:r>
              <a:rPr lang="en-GB" sz="2000" dirty="0">
                <a:solidFill>
                  <a:schemeClr val="tx1"/>
                </a:solidFill>
              </a:rPr>
              <a:t>the safety and minimize the traffic accidents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200000"/>
              </a:lnSpc>
            </a:pPr>
            <a:r>
              <a:rPr lang="en-GB" sz="2000" dirty="0" smtClean="0">
                <a:solidFill>
                  <a:schemeClr val="tx1"/>
                </a:solidFill>
              </a:rPr>
              <a:t>The </a:t>
            </a:r>
            <a:r>
              <a:rPr lang="en-GB" sz="2000" dirty="0">
                <a:solidFill>
                  <a:schemeClr val="tx1"/>
                </a:solidFill>
              </a:rPr>
              <a:t>redesign will minimize the travel time from CBD area to the west of the city.</a:t>
            </a:r>
          </a:p>
        </p:txBody>
      </p:sp>
    </p:spTree>
    <p:extLst>
      <p:ext uri="{BB962C8B-B14F-4D97-AF65-F5344CB8AC3E}">
        <p14:creationId xmlns:p14="http://schemas.microsoft.com/office/powerpoint/2010/main" val="35191196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463" y="1052045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1262" y="2316118"/>
            <a:ext cx="10444863" cy="34163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>
                <a:solidFill>
                  <a:schemeClr val="tx1"/>
                </a:solidFill>
              </a:rPr>
              <a:t>Design a proper drainage system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>
                <a:solidFill>
                  <a:schemeClr val="tx1"/>
                </a:solidFill>
              </a:rPr>
              <a:t>Design </a:t>
            </a:r>
            <a:r>
              <a:rPr lang="en-GB" sz="2000" dirty="0">
                <a:solidFill>
                  <a:schemeClr val="tx1"/>
                </a:solidFill>
              </a:rPr>
              <a:t>the proposed retaining walls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>
                <a:solidFill>
                  <a:schemeClr val="tx1"/>
                </a:solidFill>
              </a:rPr>
              <a:t>Nablus </a:t>
            </a:r>
            <a:r>
              <a:rPr lang="en-GB" sz="2000" dirty="0">
                <a:solidFill>
                  <a:schemeClr val="tx1"/>
                </a:solidFill>
              </a:rPr>
              <a:t>Municipality is encouraged to provide high occupancy vehicles such as mini-buses and vans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>
                <a:solidFill>
                  <a:schemeClr val="tx1"/>
                </a:solidFill>
              </a:rPr>
              <a:t>Give </a:t>
            </a:r>
            <a:r>
              <a:rPr lang="en-GB" sz="2000" dirty="0">
                <a:solidFill>
                  <a:schemeClr val="tx1"/>
                </a:solidFill>
              </a:rPr>
              <a:t>more attention for the traffic volume and movement of taxis in project area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>
                <a:solidFill>
                  <a:schemeClr val="tx1"/>
                </a:solidFill>
              </a:rPr>
              <a:t>Distribute </a:t>
            </a:r>
            <a:r>
              <a:rPr lang="en-GB" sz="2000" dirty="0">
                <a:solidFill>
                  <a:schemeClr val="tx1"/>
                </a:solidFill>
              </a:rPr>
              <a:t>number of bus and taxi stations along roads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>
                <a:solidFill>
                  <a:schemeClr val="tx1"/>
                </a:solidFill>
              </a:rPr>
              <a:t>To </a:t>
            </a:r>
            <a:r>
              <a:rPr lang="en-GB" sz="2000" dirty="0">
                <a:solidFill>
                  <a:schemeClr val="tx1"/>
                </a:solidFill>
              </a:rPr>
              <a:t>allocate the fund by Nablus Municipality needed for construction the project.</a:t>
            </a:r>
          </a:p>
        </p:txBody>
      </p:sp>
    </p:spTree>
    <p:extLst>
      <p:ext uri="{BB962C8B-B14F-4D97-AF65-F5344CB8AC3E}">
        <p14:creationId xmlns:p14="http://schemas.microsoft.com/office/powerpoint/2010/main" val="37826031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6720" y="2534194"/>
            <a:ext cx="70471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877857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1114" y="895290"/>
            <a:ext cx="8761413" cy="706964"/>
          </a:xfrm>
        </p:spPr>
        <p:txBody>
          <a:bodyPr/>
          <a:lstStyle/>
          <a:p>
            <a:r>
              <a:rPr lang="en-GB" b="1" dirty="0" smtClean="0"/>
              <a:t>General Background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6868" y="2485935"/>
            <a:ext cx="6466115" cy="3416300"/>
          </a:xfrm>
        </p:spPr>
        <p:txBody>
          <a:bodyPr>
            <a:normAutofit/>
          </a:bodyPr>
          <a:lstStyle/>
          <a:p>
            <a:pPr algn="just"/>
            <a:r>
              <a:rPr lang="en-GB" sz="2800" dirty="0"/>
              <a:t>Nablus city is one of the </a:t>
            </a:r>
            <a:r>
              <a:rPr lang="en-GB" sz="2800" dirty="0" smtClean="0"/>
              <a:t>most important </a:t>
            </a:r>
            <a:r>
              <a:rPr lang="en-GB" sz="2800" dirty="0"/>
              <a:t>Palestinian cities due to its existence in the </a:t>
            </a:r>
            <a:r>
              <a:rPr lang="en-GB" sz="2800" dirty="0" smtClean="0"/>
              <a:t>north of </a:t>
            </a:r>
            <a:r>
              <a:rPr lang="en-GB" sz="2800" dirty="0"/>
              <a:t>the West Bank as a link between other cities.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03" y="455134"/>
            <a:ext cx="3322225" cy="64028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7981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9091" y="960605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Aerial Photo for the Project 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381431"/>
            <a:ext cx="9922349" cy="1027974"/>
          </a:xfrm>
        </p:spPr>
        <p:txBody>
          <a:bodyPr>
            <a:normAutofit/>
          </a:bodyPr>
          <a:lstStyle/>
          <a:p>
            <a:r>
              <a:rPr lang="en-GB" sz="2400" dirty="0"/>
              <a:t>Yafa street is considered as urban arterial (level terrain</a:t>
            </a:r>
            <a:r>
              <a:rPr lang="en-GB" sz="2400" dirty="0" smtClean="0"/>
              <a:t>).</a:t>
            </a:r>
          </a:p>
          <a:p>
            <a:r>
              <a:rPr lang="en-GB" sz="2400" dirty="0" smtClean="0"/>
              <a:t>Malhees </a:t>
            </a:r>
            <a:r>
              <a:rPr lang="en-GB" sz="2400" dirty="0"/>
              <a:t>street is considered as urban collector (rolling terrain).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3" y="3409405"/>
            <a:ext cx="9922349" cy="329184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08357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845" y="1025919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Evaluating the existing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5905" y="2198551"/>
            <a:ext cx="8825659" cy="387894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 </a:t>
            </a:r>
            <a:r>
              <a:rPr lang="en-GB" sz="2400" b="1" dirty="0"/>
              <a:t>Malhees </a:t>
            </a:r>
            <a:r>
              <a:rPr lang="en-GB" sz="2400" b="1" dirty="0" smtClean="0"/>
              <a:t>street</a:t>
            </a:r>
            <a:endParaRPr lang="en-GB" sz="2400" b="1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055406" y="6488668"/>
            <a:ext cx="307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Bad drainage conditions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75380" y="6488668"/>
            <a:ext cx="3708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very poor pavement conditions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977" y="2586445"/>
            <a:ext cx="3832946" cy="38329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940" y="2586445"/>
            <a:ext cx="3832946" cy="38329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2090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1239" y="981457"/>
            <a:ext cx="8761413" cy="706964"/>
          </a:xfrm>
        </p:spPr>
        <p:txBody>
          <a:bodyPr/>
          <a:lstStyle/>
          <a:p>
            <a:r>
              <a:rPr lang="en-GB" b="1" dirty="0"/>
              <a:t>Evaluating the existing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01317" y="2503291"/>
            <a:ext cx="2855342" cy="374831"/>
          </a:xfrm>
        </p:spPr>
        <p:txBody>
          <a:bodyPr>
            <a:noAutofit/>
          </a:bodyPr>
          <a:lstStyle/>
          <a:p>
            <a:r>
              <a:rPr lang="en-GB" sz="2400" b="1" dirty="0"/>
              <a:t>Malhees street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01317" y="3277493"/>
            <a:ext cx="34940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/>
              <a:t>Building borders within the right of way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2674" y="287812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96" y="1933303"/>
            <a:ext cx="3694141" cy="4924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585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1422" y="1078171"/>
            <a:ext cx="8761413" cy="706964"/>
          </a:xfrm>
        </p:spPr>
        <p:txBody>
          <a:bodyPr/>
          <a:lstStyle/>
          <a:p>
            <a:r>
              <a:rPr lang="en-GB" b="1"/>
              <a:t>Evaluating the existing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2528772" cy="414020"/>
          </a:xfrm>
        </p:spPr>
        <p:txBody>
          <a:bodyPr>
            <a:noAutofit/>
          </a:bodyPr>
          <a:lstStyle/>
          <a:p>
            <a:r>
              <a:rPr lang="en-GB" sz="2400" b="1" dirty="0"/>
              <a:t>Yafa  street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4954" y="3420386"/>
            <a:ext cx="4814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Bad pavement and drainage conditions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561" y="2116183"/>
            <a:ext cx="5079274" cy="4748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3510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217" y="1078171"/>
            <a:ext cx="8761413" cy="706964"/>
          </a:xfrm>
        </p:spPr>
        <p:txBody>
          <a:bodyPr/>
          <a:lstStyle/>
          <a:p>
            <a:pPr algn="ctr"/>
            <a:r>
              <a:rPr lang="en-GB" b="1" dirty="0"/>
              <a:t>Data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6578" y="2229154"/>
            <a:ext cx="2476520" cy="374831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Traffic count:</a:t>
            </a:r>
          </a:p>
        </p:txBody>
      </p:sp>
      <p:sp>
        <p:nvSpPr>
          <p:cNvPr id="4" name="Rectangle 3"/>
          <p:cNvSpPr/>
          <p:nvPr/>
        </p:nvSpPr>
        <p:spPr>
          <a:xfrm>
            <a:off x="209006" y="2935033"/>
            <a:ext cx="546027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b="1" dirty="0"/>
              <a:t>Municipality Stadium – Yafa Intersection </a:t>
            </a:r>
            <a:endParaRPr lang="en-GB" sz="2000" b="1" dirty="0" smtClean="0"/>
          </a:p>
          <a:p>
            <a:pPr algn="just"/>
            <a:r>
              <a:rPr lang="en-GB" sz="2000" dirty="0" smtClean="0"/>
              <a:t>PH</a:t>
            </a:r>
            <a:r>
              <a:rPr lang="en-GB" sz="2000" dirty="0"/>
              <a:t>= 2:00-3:00 p.m</a:t>
            </a:r>
            <a:r>
              <a:rPr lang="en-GB" sz="2000" dirty="0" smtClean="0"/>
              <a:t>.</a:t>
            </a:r>
          </a:p>
          <a:p>
            <a:pPr algn="just"/>
            <a:r>
              <a:rPr lang="en-GB" sz="2000" dirty="0" smtClean="0"/>
              <a:t>PHV</a:t>
            </a:r>
            <a:r>
              <a:rPr lang="en-GB" sz="2000" dirty="0"/>
              <a:t>= 2088 </a:t>
            </a:r>
            <a:r>
              <a:rPr lang="en-GB" sz="2000" dirty="0" err="1" smtClean="0"/>
              <a:t>veh</a:t>
            </a:r>
            <a:r>
              <a:rPr lang="en-GB" sz="2000" dirty="0" smtClean="0"/>
              <a:t>/hr</a:t>
            </a:r>
          </a:p>
          <a:p>
            <a:pPr algn="just"/>
            <a:r>
              <a:rPr lang="en-GB" sz="2000" dirty="0" smtClean="0"/>
              <a:t>PF</a:t>
            </a:r>
            <a:r>
              <a:rPr lang="en-GB" sz="2000" dirty="0"/>
              <a:t>= 0.89</a:t>
            </a:r>
          </a:p>
          <a:p>
            <a:pPr algn="just"/>
            <a:endParaRPr lang="en-GB" sz="2000" dirty="0" smtClean="0"/>
          </a:p>
          <a:p>
            <a:pPr algn="just"/>
            <a:endParaRPr lang="en-GB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b="1" dirty="0" smtClean="0"/>
              <a:t>Al-</a:t>
            </a:r>
            <a:r>
              <a:rPr lang="en-GB" sz="2000" b="1" dirty="0" err="1" smtClean="0"/>
              <a:t>Wakalat</a:t>
            </a:r>
            <a:r>
              <a:rPr lang="en-GB" sz="2000" b="1" dirty="0" smtClean="0"/>
              <a:t> </a:t>
            </a:r>
            <a:r>
              <a:rPr lang="en-GB" sz="2000" b="1" dirty="0"/>
              <a:t>- Yafa Intersection </a:t>
            </a:r>
            <a:endParaRPr lang="en-GB" sz="2000" b="1" dirty="0" smtClean="0"/>
          </a:p>
          <a:p>
            <a:pPr algn="just"/>
            <a:r>
              <a:rPr lang="en-GB" sz="2000" dirty="0"/>
              <a:t>PH= 7:15-8:15 a.m</a:t>
            </a:r>
            <a:r>
              <a:rPr lang="en-GB" sz="2000" dirty="0" smtClean="0"/>
              <a:t>.</a:t>
            </a:r>
          </a:p>
          <a:p>
            <a:pPr algn="just"/>
            <a:r>
              <a:rPr lang="en-GB" sz="2000" dirty="0" smtClean="0"/>
              <a:t>PHV</a:t>
            </a:r>
            <a:r>
              <a:rPr lang="en-GB" sz="2000" dirty="0"/>
              <a:t>= 1700 </a:t>
            </a:r>
            <a:r>
              <a:rPr lang="en-GB" sz="2000" dirty="0" err="1" smtClean="0"/>
              <a:t>veh</a:t>
            </a:r>
            <a:r>
              <a:rPr lang="en-GB" sz="2000" dirty="0" smtClean="0"/>
              <a:t>/hr</a:t>
            </a:r>
          </a:p>
          <a:p>
            <a:pPr algn="just"/>
            <a:r>
              <a:rPr lang="en-GB" sz="2000" dirty="0" smtClean="0"/>
              <a:t>PF</a:t>
            </a:r>
            <a:r>
              <a:rPr lang="en-GB" sz="2000" dirty="0"/>
              <a:t>= 0.87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80" y="2272937"/>
            <a:ext cx="6522720" cy="45850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1626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149</TotalTime>
  <Words>802</Words>
  <Application>Microsoft Office PowerPoint</Application>
  <PresentationFormat>Widescreen</PresentationFormat>
  <Paragraphs>163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Century Gothic</vt:lpstr>
      <vt:lpstr>Wingdings</vt:lpstr>
      <vt:lpstr>Wingdings 3</vt:lpstr>
      <vt:lpstr>Ion Boardroom</vt:lpstr>
      <vt:lpstr>Redesign of Malhees and Yafa streets</vt:lpstr>
      <vt:lpstr>Contents</vt:lpstr>
      <vt:lpstr>Contents</vt:lpstr>
      <vt:lpstr>General Background</vt:lpstr>
      <vt:lpstr>Aerial Photo for the Project Location</vt:lpstr>
      <vt:lpstr>Evaluating the existing conditions</vt:lpstr>
      <vt:lpstr>Evaluating the existing conditions</vt:lpstr>
      <vt:lpstr>Evaluating the existing conditions</vt:lpstr>
      <vt:lpstr>Data collection</vt:lpstr>
      <vt:lpstr>Data collection</vt:lpstr>
      <vt:lpstr>Data collection</vt:lpstr>
      <vt:lpstr>Data collection</vt:lpstr>
      <vt:lpstr>Data analysis</vt:lpstr>
      <vt:lpstr>Data analysis</vt:lpstr>
      <vt:lpstr>Data analysis</vt:lpstr>
      <vt:lpstr>Pavement design</vt:lpstr>
      <vt:lpstr>Pavement design</vt:lpstr>
      <vt:lpstr>The design has been relied on: </vt:lpstr>
      <vt:lpstr>Typical cross sections</vt:lpstr>
      <vt:lpstr>Typical cross sections</vt:lpstr>
      <vt:lpstr>Typical cross sections</vt:lpstr>
      <vt:lpstr>Design criteria</vt:lpstr>
      <vt:lpstr>Design of Horizontal Alignment</vt:lpstr>
      <vt:lpstr>Design of Horizontal Alignment</vt:lpstr>
      <vt:lpstr>Design of Vertical Alignment (Profile)</vt:lpstr>
      <vt:lpstr>Design of Vertical Alignment (Profile)</vt:lpstr>
      <vt:lpstr>Design of Vertical Alignment (Profile)</vt:lpstr>
      <vt:lpstr>Level of service</vt:lpstr>
      <vt:lpstr>Design of Intersections </vt:lpstr>
      <vt:lpstr>Design of intersections</vt:lpstr>
      <vt:lpstr>Design of intersections</vt:lpstr>
      <vt:lpstr>Cross sections</vt:lpstr>
      <vt:lpstr>Cross sections</vt:lpstr>
      <vt:lpstr>BOQ</vt:lpstr>
      <vt:lpstr>Conclusion</vt:lpstr>
      <vt:lpstr>Recommendations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Redesign of Malhees and Yafa streets</dc:title>
  <dc:creator>Yazan</dc:creator>
  <cp:lastModifiedBy>Yazan</cp:lastModifiedBy>
  <cp:revision>19</cp:revision>
  <dcterms:created xsi:type="dcterms:W3CDTF">2019-01-06T15:19:20Z</dcterms:created>
  <dcterms:modified xsi:type="dcterms:W3CDTF">2019-01-06T17:50:54Z</dcterms:modified>
</cp:coreProperties>
</file>