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6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3" r:id="rId1"/>
  </p:sldMasterIdLst>
  <p:notesMasterIdLst>
    <p:notesMasterId r:id="rId39"/>
  </p:notesMasterIdLst>
  <p:sldIdLst>
    <p:sldId id="256" r:id="rId2"/>
    <p:sldId id="259" r:id="rId3"/>
    <p:sldId id="316" r:id="rId4"/>
    <p:sldId id="265" r:id="rId5"/>
    <p:sldId id="266" r:id="rId6"/>
    <p:sldId id="270" r:id="rId7"/>
    <p:sldId id="30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38" r:id="rId19"/>
    <p:sldId id="331" r:id="rId20"/>
    <p:sldId id="339" r:id="rId21"/>
    <p:sldId id="332" r:id="rId22"/>
    <p:sldId id="327" r:id="rId23"/>
    <p:sldId id="328" r:id="rId24"/>
    <p:sldId id="333" r:id="rId25"/>
    <p:sldId id="334" r:id="rId26"/>
    <p:sldId id="335" r:id="rId27"/>
    <p:sldId id="336" r:id="rId28"/>
    <p:sldId id="337" r:id="rId29"/>
    <p:sldId id="340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1.bin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توزيع القادمين الى نابلس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6305342071762"/>
          <c:y val="0.19432888597258677"/>
          <c:w val="0.43386549735175317"/>
          <c:h val="0.7547451881014872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BC-4891-B58E-AF3170325D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BC-4891-B58E-AF3170325D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CBC-4891-B58E-AF3170325D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CBC-4891-B58E-AF3170325D8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CBC-4891-B58E-AF3170325D8E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Sheet1!$I$1:$M$1</c:f>
              <c:strCache>
                <c:ptCount val="4"/>
                <c:pt idx="0">
                  <c:v>الداخل المحتل</c:v>
                </c:pt>
                <c:pt idx="1">
                  <c:v>بيت ايبا\ديرشرف\قوصين</c:v>
                </c:pt>
                <c:pt idx="2">
                  <c:v>قضاء تابلس</c:v>
                </c:pt>
                <c:pt idx="3">
                  <c:v>طولكرم وقراها</c:v>
                </c:pt>
              </c:strCache>
            </c:strRef>
          </c:cat>
          <c:val>
            <c:numRef>
              <c:f>Sheet1!$I$2:$M$2</c:f>
              <c:numCache>
                <c:formatCode>General</c:formatCode>
                <c:ptCount val="5"/>
                <c:pt idx="0">
                  <c:v>5</c:v>
                </c:pt>
                <c:pt idx="1">
                  <c:v>28</c:v>
                </c:pt>
                <c:pt idx="2">
                  <c:v>8</c:v>
                </c:pt>
                <c:pt idx="3">
                  <c:v>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CBC-4891-B58E-AF3170325D8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7429290469945913"/>
          <c:y val="0.32756553822720813"/>
          <c:w val="0.31684277867485655"/>
          <c:h val="0.5312903442719796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الوجهة في نابلس</a:t>
            </a:r>
            <a:endParaRPr lang="en-US"/>
          </a:p>
        </c:rich>
      </c:tx>
      <c:layout>
        <c:manualLayout>
          <c:xMode val="edge"/>
          <c:yMode val="edge"/>
          <c:x val="0.27523547858311342"/>
          <c:y val="2.39963570884671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508364317399038E-2"/>
          <c:y val="0.19194595192643069"/>
          <c:w val="0.44180206132769989"/>
          <c:h val="0.7547451881014872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44-4A30-870E-BC851778068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44-4A30-870E-BC851778068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44-4A30-870E-BC851778068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44-4A30-870E-BC8517780688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Sheet1!$M$1:$P$1</c:f>
              <c:strCache>
                <c:ptCount val="4"/>
                <c:pt idx="1">
                  <c:v>منطقة الدوار وشرق نابلس</c:v>
                </c:pt>
                <c:pt idx="2">
                  <c:v>اخرى</c:v>
                </c:pt>
                <c:pt idx="3">
                  <c:v>جامعة النجاح ومنطقة رفيديا</c:v>
                </c:pt>
              </c:strCache>
            </c:strRef>
          </c:cat>
          <c:val>
            <c:numRef>
              <c:f>Sheet1!$M$2:$P$2</c:f>
              <c:numCache>
                <c:formatCode>General</c:formatCode>
                <c:ptCount val="4"/>
                <c:pt idx="1">
                  <c:v>27</c:v>
                </c:pt>
                <c:pt idx="2">
                  <c:v>2</c:v>
                </c:pt>
                <c:pt idx="3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744-4A30-870E-BC851778068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50792343632153347"/>
          <c:y val="0.36255639774521531"/>
          <c:w val="0.39915921709849062"/>
          <c:h val="0.2343766404199475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6"/>
            <c:dispRSqr val="0"/>
            <c:dispEq val="0"/>
          </c:trendline>
          <c:xVal>
            <c:numRef>
              <c:f>Sheet3!$H$4:$H$17</c:f>
              <c:numCache>
                <c:formatCode>General</c:formatCode>
                <c:ptCount val="14"/>
                <c:pt idx="0">
                  <c:v>32.5</c:v>
                </c:pt>
                <c:pt idx="1">
                  <c:v>37.5</c:v>
                </c:pt>
                <c:pt idx="2">
                  <c:v>42.5</c:v>
                </c:pt>
                <c:pt idx="3">
                  <c:v>47.5</c:v>
                </c:pt>
                <c:pt idx="4">
                  <c:v>52.5</c:v>
                </c:pt>
                <c:pt idx="5">
                  <c:v>57.5</c:v>
                </c:pt>
                <c:pt idx="6">
                  <c:v>62.5</c:v>
                </c:pt>
                <c:pt idx="7">
                  <c:v>67.5</c:v>
                </c:pt>
                <c:pt idx="8">
                  <c:v>72.5</c:v>
                </c:pt>
                <c:pt idx="9">
                  <c:v>77.5</c:v>
                </c:pt>
                <c:pt idx="10">
                  <c:v>82.5</c:v>
                </c:pt>
                <c:pt idx="11">
                  <c:v>87.5</c:v>
                </c:pt>
                <c:pt idx="12">
                  <c:v>92.5</c:v>
                </c:pt>
                <c:pt idx="13">
                  <c:v>97.5</c:v>
                </c:pt>
              </c:numCache>
            </c:numRef>
          </c:xVal>
          <c:yVal>
            <c:numRef>
              <c:f>Sheet3!$K$4:$K$17</c:f>
              <c:numCache>
                <c:formatCode>0.00%</c:formatCode>
                <c:ptCount val="14"/>
                <c:pt idx="0">
                  <c:v>7.5471698113207548E-3</c:v>
                </c:pt>
                <c:pt idx="1">
                  <c:v>1.1320754716981131E-2</c:v>
                </c:pt>
                <c:pt idx="2">
                  <c:v>3.0188679245283019E-2</c:v>
                </c:pt>
                <c:pt idx="3">
                  <c:v>6.7924528301886791E-2</c:v>
                </c:pt>
                <c:pt idx="4">
                  <c:v>0.13207547169811321</c:v>
                </c:pt>
                <c:pt idx="5">
                  <c:v>0.27924528301886792</c:v>
                </c:pt>
                <c:pt idx="6">
                  <c:v>0.45283018867924529</c:v>
                </c:pt>
                <c:pt idx="7">
                  <c:v>0.65283018867924525</c:v>
                </c:pt>
                <c:pt idx="8">
                  <c:v>0.79245283018867929</c:v>
                </c:pt>
                <c:pt idx="9">
                  <c:v>0.90188679245283021</c:v>
                </c:pt>
                <c:pt idx="10">
                  <c:v>0.95094339622641511</c:v>
                </c:pt>
                <c:pt idx="11">
                  <c:v>0.97358490566037736</c:v>
                </c:pt>
                <c:pt idx="12">
                  <c:v>0.98867924528301887</c:v>
                </c:pt>
                <c:pt idx="13">
                  <c:v>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D71-4ED1-8227-5C54FA18B5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483752"/>
        <c:axId val="256482576"/>
      </c:scatterChart>
      <c:valAx>
        <c:axId val="256483752"/>
        <c:scaling>
          <c:orientation val="minMax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Speed km/hr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482576"/>
        <c:crosses val="autoZero"/>
        <c:crossBetween val="midCat"/>
      </c:valAx>
      <c:valAx>
        <c:axId val="256482576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Comulative</a:t>
                </a:r>
                <a:r>
                  <a:rPr lang="en-US" baseline="0"/>
                  <a:t> Frequency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483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توزيع الحوادث على</a:t>
            </a:r>
            <a:r>
              <a:rPr lang="ar-SA" baseline="0"/>
              <a:t> اشهر السنة لعام</a:t>
            </a:r>
          </a:p>
          <a:p>
            <a:pPr>
              <a:defRPr/>
            </a:pPr>
            <a:r>
              <a:rPr lang="ar-SA" baseline="0"/>
              <a:t>2018</a:t>
            </a:r>
            <a:endParaRPr lang="ar-SA"/>
          </a:p>
        </c:rich>
      </c:tx>
      <c:layout>
        <c:manualLayout>
          <c:xMode val="edge"/>
          <c:yMode val="edge"/>
          <c:x val="0.30876403829802962"/>
          <c:y val="4.2913020273580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5429844798560123E-2"/>
          <c:y val="0.19183642553002922"/>
          <c:w val="0.94831900005490721"/>
          <c:h val="0.73427161126149931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'[ACCIDENTS (1).xlsx]Sheet1'!$I$61:$I$72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'[ACCIDENTS (1).xlsx]Sheet1'!$J$61:$J$72</c:f>
              <c:numCache>
                <c:formatCode>General</c:formatCode>
                <c:ptCount val="12"/>
                <c:pt idx="0">
                  <c:v>2</c:v>
                </c:pt>
                <c:pt idx="1">
                  <c:v>4</c:v>
                </c:pt>
                <c:pt idx="2">
                  <c:v>10</c:v>
                </c:pt>
                <c:pt idx="3">
                  <c:v>8</c:v>
                </c:pt>
                <c:pt idx="4">
                  <c:v>10</c:v>
                </c:pt>
                <c:pt idx="5">
                  <c:v>9</c:v>
                </c:pt>
                <c:pt idx="6">
                  <c:v>13</c:v>
                </c:pt>
                <c:pt idx="7">
                  <c:v>10</c:v>
                </c:pt>
                <c:pt idx="8">
                  <c:v>5</c:v>
                </c:pt>
                <c:pt idx="9">
                  <c:v>5</c:v>
                </c:pt>
                <c:pt idx="10">
                  <c:v>10</c:v>
                </c:pt>
                <c:pt idx="1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BF-4233-A642-E5B72405A71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56479832"/>
        <c:axId val="256481400"/>
      </c:barChart>
      <c:catAx>
        <c:axId val="256479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481400"/>
        <c:crosses val="autoZero"/>
        <c:auto val="1"/>
        <c:lblAlgn val="ctr"/>
        <c:lblOffset val="100"/>
        <c:noMultiLvlLbl val="0"/>
      </c:catAx>
      <c:valAx>
        <c:axId val="256481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47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توزيع الحوادث حسب</a:t>
            </a:r>
            <a:r>
              <a:rPr lang="ar-SA" baseline="0"/>
              <a:t> سببها لعام 2018 </a:t>
            </a:r>
            <a:endParaRPr lang="en-US"/>
          </a:p>
        </c:rich>
      </c:tx>
      <c:layout>
        <c:manualLayout>
          <c:xMode val="edge"/>
          <c:yMode val="edge"/>
          <c:x val="0.31370999367069002"/>
          <c:y val="2.25988700564971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93868336960176"/>
          <c:y val="0.14565943111927901"/>
          <c:w val="0.37022902553257342"/>
          <c:h val="0.7728828504327589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E5-46C8-8DA3-F5CA908C1FD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AE5-46C8-8DA3-F5CA908C1FD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AE5-46C8-8DA3-F5CA908C1FD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AE5-46C8-8DA3-F5CA908C1FD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AE5-46C8-8DA3-F5CA908C1FD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AE5-46C8-8DA3-F5CA908C1FD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AE5-46C8-8DA3-F5CA908C1FD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AE5-46C8-8DA3-F5CA908C1FD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5AE5-46C8-8DA3-F5CA908C1FD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5AE5-46C8-8DA3-F5CA908C1FDB}"/>
              </c:ext>
            </c:extLst>
          </c:dPt>
          <c:dLbls>
            <c:dLbl>
              <c:idx val="0"/>
              <c:layout>
                <c:manualLayout>
                  <c:x val="-6.7095430242935697E-2"/>
                  <c:y val="0.233274920981286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AE5-46C8-8DA3-F5CA908C1FDB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2046580180850073E-2"/>
                  <c:y val="-0.2118887257736850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AE5-46C8-8DA3-F5CA908C1FDB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9721377576538179E-2"/>
                  <c:y val="-0.2095751590373237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5AE5-46C8-8DA3-F5CA908C1FDB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7.5678010737696574E-2"/>
                  <c:y val="0.186285570235923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5AE5-46C8-8DA3-F5CA908C1FDB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4.0803955154846791E-2"/>
                  <c:y val="0.2076026513634948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5AE5-46C8-8DA3-F5CA908C1FDB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4880215550398467E-2"/>
                  <c:y val="0.113564144830675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5AE5-46C8-8DA3-F5CA908C1FDB}"/>
                </c:ex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'[ACCIDENTS (1).xlsx]Sheet2'!$I$2:$I$11</c:f>
              <c:strCache>
                <c:ptCount val="10"/>
                <c:pt idx="0">
                  <c:v>عدم اتخاذ التدابير الامنية لعابري الطريق</c:v>
                </c:pt>
                <c:pt idx="1">
                  <c:v>سرعة لا تتفق وظروف المنطقة</c:v>
                </c:pt>
                <c:pt idx="2">
                  <c:v>عدم المحافظة على المسافة</c:v>
                </c:pt>
                <c:pt idx="3">
                  <c:v>الانحراف عن مسلك السير</c:v>
                </c:pt>
                <c:pt idx="4">
                  <c:v>التجاوز الخاطئ</c:v>
                </c:pt>
                <c:pt idx="5">
                  <c:v>التحول عند مسلك السير</c:v>
                </c:pt>
                <c:pt idx="6">
                  <c:v>الاستدارة وسط الشارع</c:v>
                </c:pt>
                <c:pt idx="7">
                  <c:v>عدم الامتثال لاشارة قف</c:v>
                </c:pt>
                <c:pt idx="8">
                  <c:v>عدم اعطاء الاولوية عند الخروج من فناء</c:v>
                </c:pt>
                <c:pt idx="9">
                  <c:v>عدم السير على اليمين</c:v>
                </c:pt>
              </c:strCache>
            </c:strRef>
          </c:cat>
          <c:val>
            <c:numRef>
              <c:f>'[ACCIDENTS (1).xlsx]Sheet2'!$K$2:$K$11</c:f>
              <c:numCache>
                <c:formatCode>General</c:formatCode>
                <c:ptCount val="10"/>
                <c:pt idx="0">
                  <c:v>11</c:v>
                </c:pt>
                <c:pt idx="1">
                  <c:v>18</c:v>
                </c:pt>
                <c:pt idx="2">
                  <c:v>17</c:v>
                </c:pt>
                <c:pt idx="3">
                  <c:v>1</c:v>
                </c:pt>
                <c:pt idx="4">
                  <c:v>6</c:v>
                </c:pt>
                <c:pt idx="5">
                  <c:v>16</c:v>
                </c:pt>
                <c:pt idx="6">
                  <c:v>5</c:v>
                </c:pt>
                <c:pt idx="7">
                  <c:v>8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5AE5-46C8-8DA3-F5CA908C1FD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7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8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9645945842821897"/>
          <c:y val="9.464020670694899E-2"/>
          <c:w val="0.19467627512821778"/>
          <c:h val="0.8335418042338442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القادمون الى نابلس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6305342071762"/>
          <c:y val="0.19432888597258677"/>
          <c:w val="0.43386549735175317"/>
          <c:h val="0.7547451881014872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69-454B-A1BA-756A862BD0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E69-454B-A1BA-756A862BD08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E69-454B-A1BA-756A862BD08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E69-454B-A1BA-756A862BD08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E69-454B-A1BA-756A862BD081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Sheet1!$H$1:$L$1</c:f>
              <c:strCache>
                <c:ptCount val="5"/>
                <c:pt idx="0">
                  <c:v>جنين وقراها</c:v>
                </c:pt>
                <c:pt idx="1">
                  <c:v>الداخل المحتل</c:v>
                </c:pt>
                <c:pt idx="2">
                  <c:v>بيت ايبا\ديرشرف\قوصين</c:v>
                </c:pt>
                <c:pt idx="3">
                  <c:v>قضاء تابلس</c:v>
                </c:pt>
                <c:pt idx="4">
                  <c:v>طولكرم وقراها</c:v>
                </c:pt>
              </c:strCache>
            </c:strRef>
          </c:cat>
          <c:val>
            <c:numRef>
              <c:f>Sheet1!$H$2:$L$2</c:f>
              <c:numCache>
                <c:formatCode>General</c:formatCode>
                <c:ptCount val="5"/>
                <c:pt idx="0">
                  <c:v>27</c:v>
                </c:pt>
                <c:pt idx="1">
                  <c:v>5</c:v>
                </c:pt>
                <c:pt idx="2">
                  <c:v>28</c:v>
                </c:pt>
                <c:pt idx="3">
                  <c:v>8</c:v>
                </c:pt>
                <c:pt idx="4">
                  <c:v>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A0-414F-B236-A61954D312A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1BA96-E99E-41EB-8239-8A2DDA21DCD6}" type="datetimeFigureOut">
              <a:rPr lang="en-GB" smtClean="0"/>
              <a:t>25/12/2019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0BF7B-76AB-4118-BF06-A48808B6D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0BF7B-76AB-4118-BF06-A48808B6DE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6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0BF7B-76AB-4118-BF06-A48808B6DE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259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4541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579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41098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35808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589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85361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88451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25703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7162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1698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80812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4AC75B8-9D80-43EE-8B35-0AD13DF61A38}" type="datetime1">
              <a:rPr lang="en-GB" smtClean="0"/>
              <a:t>25/12/2019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7CEE2D56-CCE1-4446-A00D-86E6DD89C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55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0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FB6139-06DD-4535-B533-2A031E783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706" y="1480007"/>
            <a:ext cx="10334110" cy="2978969"/>
          </a:xfrm>
        </p:spPr>
        <p:txBody>
          <a:bodyPr>
            <a:normAutofit/>
          </a:bodyPr>
          <a:lstStyle/>
          <a:p>
            <a:pPr algn="ctr" rtl="0"/>
            <a:r>
              <a:rPr lang="en-GB" sz="4000" dirty="0" smtClean="0"/>
              <a:t>Analysis and Design of Nablus-</a:t>
            </a:r>
            <a:r>
              <a:rPr lang="en-GB" sz="4000" dirty="0" err="1" smtClean="0"/>
              <a:t>Qalqilya</a:t>
            </a:r>
            <a:r>
              <a:rPr lang="en-GB" sz="4000" dirty="0" smtClean="0"/>
              <a:t> Highway : Qusin-Jeit Section</a:t>
            </a:r>
            <a:br>
              <a:rPr lang="en-GB" sz="4000" dirty="0" smtClean="0"/>
            </a:br>
            <a:endParaRPr lang="en-GB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AA62335-8BEF-49FB-9F28-2861A17D5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1560" y="4609374"/>
            <a:ext cx="7891272" cy="106984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Under Supervision of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Prof. Sameer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Abu-Eisheh</a:t>
            </a:r>
          </a:p>
          <a:p>
            <a:r>
              <a:rPr lang="en-GB" dirty="0"/>
              <a:t>Prepared by: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Ahmad Taha, Bilal Zedan, Lara Sabobeh and Shahd Tom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40D041D-4537-400D-99ED-FB4292430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80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10</a:t>
            </a:fld>
            <a:endParaRPr lang="en-GB"/>
          </a:p>
        </p:txBody>
      </p:sp>
      <p:sp>
        <p:nvSpPr>
          <p:cNvPr id="3" name="مستطيل 2"/>
          <p:cNvSpPr/>
          <p:nvPr/>
        </p:nvSpPr>
        <p:spPr>
          <a:xfrm>
            <a:off x="570782" y="2075908"/>
            <a:ext cx="98842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rtl="1"/>
            <a:r>
              <a:rPr lang="en-US" sz="2000" dirty="0" smtClean="0">
                <a:ea typeface="Times New Roman" panose="02020603050405020304" pitchFamily="18" charset="0"/>
              </a:rPr>
              <a:t>49%*</a:t>
            </a:r>
            <a:r>
              <a:rPr lang="en-US" sz="2000" dirty="0">
                <a:ea typeface="Times New Roman" panose="02020603050405020304" pitchFamily="18" charset="0"/>
              </a:rPr>
              <a:t>356 =175 </a:t>
            </a:r>
            <a:r>
              <a:rPr lang="en-US" sz="2000" dirty="0" smtClean="0">
                <a:ea typeface="Times New Roman" panose="02020603050405020304" pitchFamily="18" charset="0"/>
              </a:rPr>
              <a:t>veh. </a:t>
            </a:r>
            <a:endParaRPr lang="en-US" sz="2000" dirty="0">
              <a:ea typeface="Times New Roman" panose="02020603050405020304" pitchFamily="18" charset="0"/>
            </a:endParaRPr>
          </a:p>
          <a:p>
            <a:pPr defTabSz="457200"/>
            <a:endParaRPr lang="en-US" sz="2000" dirty="0" smtClean="0">
              <a:ea typeface="Times New Roman" panose="02020603050405020304" pitchFamily="18" charset="0"/>
            </a:endParaRPr>
          </a:p>
          <a:p>
            <a:pPr defTabSz="457200"/>
            <a:r>
              <a:rPr lang="en-US" sz="2000" dirty="0" smtClean="0">
                <a:ea typeface="Times New Roman" panose="02020603050405020304" pitchFamily="18" charset="0"/>
              </a:rPr>
              <a:t>From </a:t>
            </a:r>
            <a:r>
              <a:rPr lang="en-US" sz="2000" dirty="0">
                <a:ea typeface="Times New Roman" panose="02020603050405020304" pitchFamily="18" charset="0"/>
              </a:rPr>
              <a:t>the 175 </a:t>
            </a:r>
            <a:r>
              <a:rPr lang="en-US" sz="2000" dirty="0" smtClean="0">
                <a:ea typeface="Times New Roman" panose="02020603050405020304" pitchFamily="18" charset="0"/>
              </a:rPr>
              <a:t>veh.  </a:t>
            </a:r>
            <a:r>
              <a:rPr lang="en-US" sz="2000" dirty="0">
                <a:ea typeface="Times New Roman" panose="02020603050405020304" pitchFamily="18" charset="0"/>
              </a:rPr>
              <a:t>part will be transferred to the Jet-</a:t>
            </a:r>
            <a:r>
              <a:rPr lang="en-US" sz="2000" dirty="0" err="1">
                <a:ea typeface="Times New Roman" panose="02020603050405020304" pitchFamily="18" charset="0"/>
              </a:rPr>
              <a:t>Sarra</a:t>
            </a:r>
            <a:r>
              <a:rPr lang="en-US" sz="2000" dirty="0">
                <a:ea typeface="Times New Roman" panose="02020603050405020304" pitchFamily="18" charset="0"/>
              </a:rPr>
              <a:t>-Nablus road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Traffic distribution on the road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486967" y="422349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Deir Sharaf Road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712433"/>
              </p:ext>
            </p:extLst>
          </p:nvPr>
        </p:nvGraphicFramePr>
        <p:xfrm>
          <a:off x="1989352" y="4587060"/>
          <a:ext cx="7247834" cy="615032"/>
        </p:xfrm>
        <a:graphic>
          <a:graphicData uri="http://schemas.openxmlformats.org/drawingml/2006/table">
            <a:tbl>
              <a:tblPr firstRow="1" firstCol="1" bandRow="1"/>
              <a:tblGrid>
                <a:gridCol w="3623917"/>
                <a:gridCol w="3623917"/>
              </a:tblGrid>
              <a:tr h="307516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Length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Travel time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</a:tr>
              <a:tr h="307516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6670 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6.5 min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4284988" y="5473567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Jet-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Sarra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-Nablus road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362988"/>
              </p:ext>
            </p:extLst>
          </p:nvPr>
        </p:nvGraphicFramePr>
        <p:xfrm>
          <a:off x="2008603" y="5864566"/>
          <a:ext cx="7267074" cy="590780"/>
        </p:xfrm>
        <a:graphic>
          <a:graphicData uri="http://schemas.openxmlformats.org/drawingml/2006/table">
            <a:tbl>
              <a:tblPr firstRow="1" firstCol="1" bandRow="1"/>
              <a:tblGrid>
                <a:gridCol w="3633537"/>
                <a:gridCol w="3633537"/>
              </a:tblGrid>
              <a:tr h="29539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Length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Travel time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</a:tr>
              <a:tr h="29539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8670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8.5  min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570782" y="3418664"/>
            <a:ext cx="106928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2000" dirty="0">
                <a:solidFill>
                  <a:prstClr val="black"/>
                </a:solidFill>
                <a:ea typeface="Times New Roman" panose="02020603050405020304" pitchFamily="18" charset="0"/>
              </a:rPr>
              <a:t>To find out how much it will turn into every road we have to know the length of the road and the travel time </a:t>
            </a:r>
            <a:endParaRPr lang="en-US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48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11</a:t>
            </a:fld>
            <a:endParaRPr lang="en-GB"/>
          </a:p>
        </p:txBody>
      </p:sp>
      <p:pic>
        <p:nvPicPr>
          <p:cNvPr id="3" name="صورة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4" y="2190887"/>
            <a:ext cx="3996966" cy="3391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82" y="5322868"/>
            <a:ext cx="2853446" cy="5184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57078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Traffic distribution on the road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ستطيل 6"/>
              <p:cNvSpPr/>
              <p:nvPr/>
            </p:nvSpPr>
            <p:spPr>
              <a:xfrm>
                <a:off x="4787788" y="2070725"/>
                <a:ext cx="7163420" cy="36933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W1 =.9*6.5+.6*6.67 =9.85</a:t>
                </a:r>
              </a:p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W2=.9*8.5+.6*8.67=12.85</a:t>
                </a:r>
              </a:p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000" baseline="-25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aseline="-25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175</m:t>
                        </m:r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12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85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12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85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9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85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defTabSz="457200"/>
                <a:r>
                  <a:rPr lang="en-US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defTabSz="457200"/>
                <a:r>
                  <a:rPr lang="ar-SA" sz="2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US" sz="2000" dirty="0" smtClean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ar-SA" sz="2000" dirty="0" smtClean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40 </a:t>
                </a:r>
                <a:r>
                  <a:rPr lang="en-US" sz="2000" b="1" dirty="0" err="1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veh</a:t>
                </a:r>
                <a:r>
                  <a:rPr lang="ar-SA" sz="2000" b="1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</a:t>
                </a:r>
                <a:endParaRPr lang="en-US" sz="2000" b="1" dirty="0" smtClean="0">
                  <a:solidFill>
                    <a:prstClr val="black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457200"/>
                <a:r>
                  <a:rPr lang="ar-SA" sz="2000" b="1" dirty="0" smtClean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n-US" sz="2000" b="1" dirty="0">
                  <a:solidFill>
                    <a:prstClr val="black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457200"/>
                <a:endParaRPr lang="en-US" sz="2000" b="1" dirty="0">
                  <a:solidFill>
                    <a:prstClr val="black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457200"/>
                <a:r>
                  <a:rPr lang="en-US" sz="2000" b="1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 T</a:t>
                </a:r>
                <a:r>
                  <a:rPr lang="en-US" sz="2000" b="1" baseline="-25000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2000" b="1" dirty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is the number of vehicles that will diverted to Jeit-Qusin-Nablus Road</a:t>
                </a:r>
                <a:endParaRPr lang="en-US" sz="2000" dirty="0">
                  <a:solidFill>
                    <a:prstClr val="black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788" y="2070725"/>
                <a:ext cx="7163420" cy="3693319"/>
              </a:xfrm>
              <a:prstGeom prst="rect">
                <a:avLst/>
              </a:prstGeom>
              <a:blipFill rotWithShape="0">
                <a:blip r:embed="rId5"/>
                <a:stretch>
                  <a:fillRect l="-935" t="-1155" b="-1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610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12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Design Volume: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94" y="1975045"/>
            <a:ext cx="9956070" cy="411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08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996385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Level Of Service: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70" y="2188294"/>
            <a:ext cx="3751667" cy="289809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10" y="2185087"/>
            <a:ext cx="3774143" cy="2901304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41911" y="5086390"/>
            <a:ext cx="3635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LOS of the existing road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4878751" y="5086391"/>
            <a:ext cx="2666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LOS </a:t>
            </a:r>
            <a:r>
              <a:rPr lang="en-US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in the future</a:t>
            </a:r>
            <a:endParaRPr lang="en-US" sz="24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92" y="2131844"/>
            <a:ext cx="2974476" cy="3589287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6608420" y="5755654"/>
            <a:ext cx="5583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LOS </a:t>
            </a:r>
            <a:r>
              <a:rPr lang="en-US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for </a:t>
            </a:r>
            <a:r>
              <a:rPr lang="en-US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Multi-Lane road </a:t>
            </a:r>
            <a:r>
              <a:rPr lang="en-US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in the future</a:t>
            </a:r>
            <a:endParaRPr lang="en-US" sz="24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14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035872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Geometric analysis of the existing road: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354764"/>
              </p:ext>
            </p:extLst>
          </p:nvPr>
        </p:nvGraphicFramePr>
        <p:xfrm>
          <a:off x="570782" y="2195916"/>
          <a:ext cx="5601173" cy="3211299"/>
        </p:xfrm>
        <a:graphic>
          <a:graphicData uri="http://schemas.openxmlformats.org/drawingml/2006/table">
            <a:tbl>
              <a:tblPr firstRow="1" bandRow="1"/>
              <a:tblGrid>
                <a:gridCol w="879748">
                  <a:extLst>
                    <a:ext uri="{9D8B030D-6E8A-4147-A177-3AD203B41FA5}">
                      <a16:colId xmlns:a16="http://schemas.microsoft.com/office/drawing/2014/main" xmlns="" val="2300236927"/>
                    </a:ext>
                  </a:extLst>
                </a:gridCol>
                <a:gridCol w="1002061">
                  <a:extLst>
                    <a:ext uri="{9D8B030D-6E8A-4147-A177-3AD203B41FA5}">
                      <a16:colId xmlns:a16="http://schemas.microsoft.com/office/drawing/2014/main" xmlns="" val="4187598349"/>
                    </a:ext>
                  </a:extLst>
                </a:gridCol>
                <a:gridCol w="988193">
                  <a:extLst>
                    <a:ext uri="{9D8B030D-6E8A-4147-A177-3AD203B41FA5}">
                      <a16:colId xmlns:a16="http://schemas.microsoft.com/office/drawing/2014/main" xmlns="" val="1234825345"/>
                    </a:ext>
                  </a:extLst>
                </a:gridCol>
                <a:gridCol w="1221558">
                  <a:extLst>
                    <a:ext uri="{9D8B030D-6E8A-4147-A177-3AD203B41FA5}">
                      <a16:colId xmlns:a16="http://schemas.microsoft.com/office/drawing/2014/main" xmlns="" val="2677652122"/>
                    </a:ext>
                  </a:extLst>
                </a:gridCol>
                <a:gridCol w="1509613">
                  <a:extLst>
                    <a:ext uri="{9D8B030D-6E8A-4147-A177-3AD203B41FA5}">
                      <a16:colId xmlns:a16="http://schemas.microsoft.com/office/drawing/2014/main" xmlns="" val="2389780978"/>
                    </a:ext>
                  </a:extLst>
                </a:gridCol>
              </a:tblGrid>
              <a:tr h="6509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dirty="0" smtClean="0"/>
                        <a:t>Curve No.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dirty="0" smtClean="0"/>
                        <a:t>Start station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dirty="0" smtClean="0"/>
                        <a:t>End station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dirty="0" smtClean="0"/>
                        <a:t>Radius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dirty="0" smtClean="0"/>
                        <a:t>Appropriate speed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7697421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0+300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0+351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124.7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4461851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0+660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0+724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184.1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2294737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0+860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0+910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147.3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26188988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1+035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1+100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107.1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13543327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1+275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1+328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4887516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1+524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1+563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0770524"/>
                  </a:ext>
                </a:extLst>
              </a:tr>
              <a:tr h="3600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1+686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1+728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28.9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900814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ربع نص 6"/>
              <p:cNvSpPr txBox="1"/>
              <p:nvPr/>
            </p:nvSpPr>
            <p:spPr>
              <a:xfrm>
                <a:off x="570782" y="5805220"/>
                <a:ext cx="5722374" cy="4675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𝑅𝑚𝑖𝑛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75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06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/>
                  <a:t>= 210 m</a:t>
                </a:r>
                <a:endParaRPr lang="en-US" dirty="0"/>
              </a:p>
            </p:txBody>
          </p:sp>
        </mc:Choice>
        <mc:Fallback xmlns="">
          <p:sp>
            <p:nvSpPr>
              <p:cNvPr id="7" name="مربع نص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82" y="5805220"/>
                <a:ext cx="5722374" cy="467564"/>
              </a:xfrm>
              <a:prstGeom prst="rect">
                <a:avLst/>
              </a:prstGeom>
              <a:blipFill rotWithShape="0">
                <a:blip r:embed="rId3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جدول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98676911"/>
              </p:ext>
            </p:extLst>
          </p:nvPr>
        </p:nvGraphicFramePr>
        <p:xfrm>
          <a:off x="6464106" y="2163505"/>
          <a:ext cx="5457377" cy="3341484"/>
        </p:xfrm>
        <a:graphic>
          <a:graphicData uri="http://schemas.openxmlformats.org/drawingml/2006/table">
            <a:tbl>
              <a:tblPr firstRow="1" firstCol="1" bandRow="1"/>
              <a:tblGrid>
                <a:gridCol w="622694"/>
                <a:gridCol w="738894"/>
                <a:gridCol w="738988"/>
                <a:gridCol w="720243"/>
                <a:gridCol w="641500"/>
                <a:gridCol w="452486"/>
                <a:gridCol w="699849"/>
                <a:gridCol w="842723"/>
              </a:tblGrid>
              <a:tr h="362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Curve No.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PVC Station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PVT Station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Grade in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Grade out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Length(m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Corresponding </a:t>
                      </a:r>
                      <a:r>
                        <a:rPr lang="en-US" sz="1100" dirty="0">
                          <a:effectLst/>
                        </a:rPr>
                        <a:t>speed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</a:tr>
              <a:tr h="2411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0+232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0+289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-12.99%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-9.59%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56.55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38 km\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</a:tr>
              <a:tr h="226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0+444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0+459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-10.70%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-13.34%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14.92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</a:tr>
              <a:tr h="2660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0+828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0+895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-2.04%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8.54%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66.55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</a:tr>
              <a:tr h="197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1+074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1+129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12.70%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</a:tr>
              <a:tr h="2554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1+226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1+266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13.46%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11.23%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17.9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</a:tr>
              <a:tr h="197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1+311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1+402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14.15%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9.35%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</a:tr>
              <a:tr h="3029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2+185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2+217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8.15%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5.43%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11.6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</a:tr>
              <a:tr h="254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2+359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2+433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6.94%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-0.14%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10.4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74.2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 km\hr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</a:tr>
              <a:tr h="2545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2+507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2+554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0.17%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19.5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 smtClean="0">
                          <a:effectLst/>
                        </a:rPr>
                        <a:t>74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km\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40000"/>
                      </a:srgbClr>
                    </a:solidFill>
                  </a:tcPr>
                </a:tc>
              </a:tr>
              <a:tr h="197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2+603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2+639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-0.98%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4.74%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35.2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Arial Unicode MS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38 km\</a:t>
                      </a:r>
                      <a:r>
                        <a:rPr lang="en-US" sz="1100" dirty="0" err="1">
                          <a:effectLst/>
                        </a:rPr>
                        <a:t>hr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DFB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570782" y="1626176"/>
            <a:ext cx="3850389" cy="513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11" name="عنصر نائب للمحتوى 2"/>
          <p:cNvSpPr txBox="1">
            <a:spLocks/>
          </p:cNvSpPr>
          <p:nvPr/>
        </p:nvSpPr>
        <p:spPr>
          <a:xfrm>
            <a:off x="6464106" y="1626176"/>
            <a:ext cx="3850389" cy="513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Vertical Alignment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ربع نص 11"/>
              <p:cNvSpPr txBox="1"/>
              <p:nvPr/>
            </p:nvSpPr>
            <p:spPr>
              <a:xfrm>
                <a:off x="6293156" y="5711947"/>
                <a:ext cx="5722374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 smtClean="0"/>
                  <a:t>K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𝑚𝑖𝑛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𝑐𝑟𝑒𝑠𝑡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26</m:t>
                    </m:r>
                  </m:oMath>
                </a14:m>
                <a:endParaRPr lang="en-US" b="0" dirty="0" smtClean="0"/>
              </a:p>
              <a:p>
                <a:r>
                  <a:rPr lang="en-US" dirty="0"/>
                  <a:t>K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𝑠𝑎𝑔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مربع نص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156" y="5711947"/>
                <a:ext cx="5722374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2449" t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6017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15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Development Solution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326010" y="1913642"/>
            <a:ext cx="5245232" cy="2780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1904688"/>
                  </p:ext>
                </p:extLst>
              </p:nvPr>
            </p:nvGraphicFramePr>
            <p:xfrm>
              <a:off x="5764952" y="2707435"/>
              <a:ext cx="6049286" cy="14782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768758">
                      <a:extLst>
                        <a:ext uri="{9D8B030D-6E8A-4147-A177-3AD203B41FA5}">
                          <a16:colId xmlns="" xmlns:a16="http://schemas.microsoft.com/office/drawing/2014/main" val="3584100014"/>
                        </a:ext>
                      </a:extLst>
                    </a:gridCol>
                    <a:gridCol w="1677971">
                      <a:extLst>
                        <a:ext uri="{9D8B030D-6E8A-4147-A177-3AD203B41FA5}">
                          <a16:colId xmlns="" xmlns:a16="http://schemas.microsoft.com/office/drawing/2014/main" val="338499410"/>
                        </a:ext>
                      </a:extLst>
                    </a:gridCol>
                    <a:gridCol w="1602557">
                      <a:extLst>
                        <a:ext uri="{9D8B030D-6E8A-4147-A177-3AD203B41FA5}">
                          <a16:colId xmlns="" xmlns:a16="http://schemas.microsoft.com/office/drawing/2014/main" val="125392958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Alternative</a:t>
                          </a:r>
                          <a:r>
                            <a:rPr lang="en-US" sz="1800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Alternative 2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903301419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 truncated</a:t>
                          </a:r>
                          <a:r>
                            <a:rPr lang="en-US" sz="1800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&lt;30%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&gt;30%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486420389"/>
                      </a:ext>
                    </a:extLst>
                  </a:tr>
                  <a:tr h="351671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Cost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3,693,814$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"/>
                              <a:cs typeface="Times New Roman" panose="02020603050405020304" pitchFamily="18" charset="0"/>
                            </a:rPr>
                            <a:t>7,478,729$</a:t>
                          </a:r>
                          <a:endParaRPr lang="en-US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663985851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Specifications</a:t>
                          </a:r>
                          <a:r>
                            <a:rPr lang="en-US" sz="1800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 Slope, etc..)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Almost</m:t>
                                </m:r>
                              </m:oMath>
                            </m:oMathPara>
                          </a14:m>
                          <a:endParaRPr lang="en-US" sz="1800" b="0" i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kern="1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 b="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24003392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1904688"/>
                  </p:ext>
                </p:extLst>
              </p:nvPr>
            </p:nvGraphicFramePr>
            <p:xfrm>
              <a:off x="5764952" y="2707435"/>
              <a:ext cx="6049286" cy="14782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76875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584100014"/>
                        </a:ext>
                      </a:extLst>
                    </a:gridCol>
                    <a:gridCol w="167797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38499410"/>
                        </a:ext>
                      </a:extLst>
                    </a:gridCol>
                    <a:gridCol w="1602557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25392958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Alternative</a:t>
                          </a:r>
                          <a:r>
                            <a:rPr lang="en-US" sz="1800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1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Alternative 2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F0"/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903301419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 truncated</a:t>
                          </a:r>
                          <a:r>
                            <a:rPr lang="en-US" sz="1800" b="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&lt;30%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&gt;30%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486420389"/>
                      </a:ext>
                    </a:extLst>
                  </a:tr>
                  <a:tr h="36576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Cost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3,693,814$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"/>
                              <a:cs typeface="Times New Roman" panose="02020603050405020304" pitchFamily="18" charset="0"/>
                            </a:rPr>
                            <a:t>7,478,729$</a:t>
                          </a:r>
                          <a:endParaRPr lang="en-US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663985851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r>
                            <a:rPr lang="en-US" sz="1800" b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Specifications</a:t>
                          </a:r>
                          <a:r>
                            <a:rPr lang="en-US" sz="1800" b="0" baseline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 Slope, etc..)</a:t>
                          </a:r>
                          <a:endParaRPr lang="en-US" sz="18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65217" t="-306557" r="-9673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1pPr>
                          <a:lvl2pPr marL="45721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2pPr>
                          <a:lvl3pPr marL="914423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3pPr>
                          <a:lvl4pPr marL="137163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4pPr>
                          <a:lvl5pPr marL="1828845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5pPr>
                          <a:lvl6pPr marL="228605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6pPr>
                          <a:lvl7pPr marL="2743268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7pPr>
                          <a:lvl8pPr marL="3200480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8pPr>
                          <a:lvl9pPr marL="3657692" algn="l" defTabSz="914423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"/>
                              <a:cs typeface="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b="0" kern="12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 b="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FCBEF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0033925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870923" y="5244737"/>
            <a:ext cx="7498561" cy="655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4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So, we used alternative 1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5832511" y="2377126"/>
            <a:ext cx="5546176" cy="6551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Comparison between two alternatives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indent="0">
              <a:buClr>
                <a:srgbClr val="5FCBEF"/>
              </a:buClr>
              <a:buNone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49520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16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عنصر نائب للمحتوى 2"/>
          <p:cNvSpPr txBox="1">
            <a:spLocks/>
          </p:cNvSpPr>
          <p:nvPr/>
        </p:nvSpPr>
        <p:spPr>
          <a:xfrm>
            <a:off x="570782" y="1412944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D1C9FE65-9078-4133-B68F-D9422629FD32}"/>
              </a:ext>
            </a:extLst>
          </p:cNvPr>
          <p:cNvSpPr/>
          <p:nvPr/>
        </p:nvSpPr>
        <p:spPr>
          <a:xfrm>
            <a:off x="921694" y="1857535"/>
            <a:ext cx="100039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1.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Design speed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75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km/hr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except in one curve between station 0+712 m to 0+945 m is 50 Km/</a:t>
            </a:r>
            <a:r>
              <a:rPr lang="en-US" sz="22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hr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Posted speed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70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km/hr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except in two section ( Crest curves )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Superelevation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6 %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4.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Side friction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en-US" sz="22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0.15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for 75 km/</a:t>
            </a:r>
            <a:r>
              <a:rPr lang="en-US" sz="22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hr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and </a:t>
            </a:r>
            <a:r>
              <a:rPr lang="en-US" sz="22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0.22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for 50 km/</a:t>
            </a:r>
            <a:r>
              <a:rPr lang="en-US" sz="22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hr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8" name="Picture 53">
            <a:extLst>
              <a:ext uri="{FF2B5EF4-FFF2-40B4-BE49-F238E27FC236}">
                <a16:creationId xmlns:a16="http://schemas.microsoft.com/office/drawing/2014/main" xmlns="" id="{04F49C58-03D4-47BD-BCAC-B23847FBA2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58934" y="4823508"/>
            <a:ext cx="5529490" cy="138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47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17</a:t>
            </a:fld>
            <a:endParaRPr lang="en-GB"/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570782" y="1412944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46621"/>
              </p:ext>
            </p:extLst>
          </p:nvPr>
        </p:nvGraphicFramePr>
        <p:xfrm>
          <a:off x="1109612" y="2165801"/>
          <a:ext cx="8901654" cy="3659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890"/>
                <a:gridCol w="1691526"/>
                <a:gridCol w="1289788"/>
                <a:gridCol w="1226356"/>
                <a:gridCol w="1416652"/>
                <a:gridCol w="1310933"/>
                <a:gridCol w="1395509"/>
              </a:tblGrid>
              <a:tr h="375209">
                <a:tc>
                  <a:txBody>
                    <a:bodyPr/>
                    <a:lstStyle/>
                    <a:p>
                      <a:pPr marL="508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Start sta.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End sta.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Length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03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Radius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M. Radius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D. S.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0+055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0+273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217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280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75 km/h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0+397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0+419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21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700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27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0+564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0+711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146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360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0+712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0+945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232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720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50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0+946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1+146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199 m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320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1+303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1+413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109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280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75 km/h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1+840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2+258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417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280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2+439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2+544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105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620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210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9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2+549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2+843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293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1150 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210 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75 km/h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7731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18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412944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0782" y="2011815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- </a:t>
            </a:r>
            <a:r>
              <a:rPr lang="en-US" sz="20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Design Vehicle</a:t>
            </a: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5342" y="3397259"/>
            <a:ext cx="2859771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/>
          <a:lstStyle>
            <a:lvl1pPr lvl="0">
              <a:defRPr/>
            </a:lvl1pPr>
          </a:lstStyle>
          <a:p>
            <a:pPr lvl="0" algn="just" rtl="0">
              <a:lnSpc>
                <a:spcPct val="200000"/>
              </a:lnSpc>
            </a:pPr>
            <a:r>
              <a:rPr lang="en-US" sz="2800" dirty="0">
                <a:solidFill>
                  <a:srgbClr val="000000"/>
                </a:solidFill>
                <a:latin typeface="TimesNewRomanPSMT"/>
              </a:rPr>
              <a:t>Height = 4.1 m</a:t>
            </a:r>
            <a:r>
              <a:rPr dirty="0"/>
              <a:t/>
            </a:r>
            <a:br>
              <a:rPr dirty="0"/>
            </a:br>
            <a:r>
              <a:rPr lang="en-US" sz="2800" dirty="0">
                <a:solidFill>
                  <a:srgbClr val="000000"/>
                </a:solidFill>
                <a:latin typeface="TimesNewRomanPSMT"/>
              </a:rPr>
              <a:t>Width = 2.6 m</a:t>
            </a:r>
            <a:r>
              <a:rPr dirty="0"/>
              <a:t/>
            </a:r>
            <a:br>
              <a:rPr dirty="0"/>
            </a:br>
            <a:r>
              <a:rPr lang="en-US" sz="2800" dirty="0" smtClean="0">
                <a:solidFill>
                  <a:srgbClr val="000000"/>
                </a:solidFill>
                <a:latin typeface="TimesNewRomanPSMT"/>
              </a:rPr>
              <a:t>Length =16.8  </a:t>
            </a:r>
            <a:r>
              <a:rPr lang="en-US" sz="2800" dirty="0">
                <a:solidFill>
                  <a:srgbClr val="000000"/>
                </a:solidFill>
                <a:latin typeface="TimesNewRomanPSMT"/>
              </a:rPr>
              <a:t>m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39" y="2195157"/>
            <a:ext cx="7175055" cy="4260189"/>
          </a:xfrm>
          <a:prstGeom prst="rect">
            <a:avLst/>
          </a:prstGeom>
        </p:spPr>
      </p:pic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070403" y="2828020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44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WB 15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1949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19</a:t>
            </a:fld>
            <a:endParaRPr lang="en-GB"/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570782" y="1412944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60" y="2138978"/>
            <a:ext cx="9241423" cy="405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5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0B86A5A-8E8D-4791-9781-BFF0157D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291C2A53-C3C6-4504-B6AD-9DDBBE2A9A02}"/>
              </a:ext>
            </a:extLst>
          </p:cNvPr>
          <p:cNvSpPr txBox="1">
            <a:spLocks/>
          </p:cNvSpPr>
          <p:nvPr/>
        </p:nvSpPr>
        <p:spPr>
          <a:xfrm>
            <a:off x="820323" y="911801"/>
            <a:ext cx="8911687" cy="823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Study Area: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Qusin-Jeit Section </a:t>
            </a:r>
            <a:endParaRPr lang="en-GB" sz="2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016" y="1524537"/>
            <a:ext cx="7823250" cy="474824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="" xmlns:a16="http://schemas.microsoft.com/office/drawing/2014/main" id="{F7FB6139-06DD-4535-B533-2A031E783D10}"/>
              </a:ext>
            </a:extLst>
          </p:cNvPr>
          <p:cNvSpPr txBox="1">
            <a:spLocks/>
          </p:cNvSpPr>
          <p:nvPr/>
        </p:nvSpPr>
        <p:spPr>
          <a:xfrm>
            <a:off x="0" y="-711980"/>
            <a:ext cx="10248596" cy="2446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Remember </a:t>
            </a:r>
            <a:r>
              <a:rPr lang="en-US" sz="4100" dirty="0" smtClean="0"/>
              <a:t>what</a:t>
            </a:r>
            <a:r>
              <a:rPr lang="en-US" dirty="0" smtClean="0"/>
              <a:t> in Project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5353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20</a:t>
            </a:fld>
            <a:endParaRPr lang="en-GB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67" y="2202097"/>
            <a:ext cx="5410988" cy="370544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0782" y="1326733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Horizontal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graphicFrame>
        <p:nvGraphicFramePr>
          <p:cNvPr id="6" name="جدول 5"/>
          <p:cNvGraphicFramePr/>
          <p:nvPr>
            <p:extLst>
              <p:ext uri="{D42A27DB-BD31-4B8C-83A1-F6EECF244321}">
                <p14:modId xmlns:p14="http://schemas.microsoft.com/office/powerpoint/2010/main" val="1834956402"/>
              </p:ext>
            </p:extLst>
          </p:nvPr>
        </p:nvGraphicFramePr>
        <p:xfrm>
          <a:off x="6260120" y="3533609"/>
          <a:ext cx="5839750" cy="1042422"/>
        </p:xfrm>
        <a:graphic>
          <a:graphicData uri="http://schemas.openxmlformats.org/drawingml/2006/table">
            <a:tbl>
              <a:tblPr firstRow="1" bandRow="1">
                <a:effectLst>
                  <a:outerShdw blurRad="76200" sy="23000" kx="1200000" algn="br">
                    <a:srgbClr val="000000">
                      <a:alpha val="20000"/>
                    </a:srgbClr>
                  </a:outerShdw>
                </a:effectLst>
                <a:tableStyleId>{5C22544A-7EE6-4342-B048-85BDC9FD1C3A}</a:tableStyleId>
              </a:tblPr>
              <a:tblGrid>
                <a:gridCol w="3591613"/>
                <a:gridCol w="2248137"/>
              </a:tblGrid>
              <a:tr h="524262"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+mn-lt"/>
                        </a:rPr>
                        <a:t>Type of the Curve </a:t>
                      </a: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+mn-lt"/>
                        </a:rPr>
                        <a:t>Number </a:t>
                      </a: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40138"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+mn-lt"/>
                        </a:rPr>
                        <a:t>Simple curves</a:t>
                      </a: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748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21</a:t>
            </a:fld>
            <a:endParaRPr lang="en-GB"/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570782" y="1412944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Vertical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0782" y="2011815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- Grades: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6" name="Picture 56">
            <a:extLst>
              <a:ext uri="{FF2B5EF4-FFF2-40B4-BE49-F238E27FC236}">
                <a16:creationId xmlns:a16="http://schemas.microsoft.com/office/drawing/2014/main" xmlns="" id="{A988A731-E6E4-4B06-9B9D-6589CF7DFA3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93" y="2734850"/>
            <a:ext cx="6893176" cy="19495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570782" y="2401170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noProof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The max. grade fro AASHTO = 9 %, but we used in some segments up to 12% because of the terrain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570782" y="4897266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- Min. grade</a:t>
            </a: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570782" y="5385588"/>
            <a:ext cx="11202346" cy="689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/>
              <a:t>It is customary to use a minimum of 0.5% which is considered for requirements for drainage of the highway in the longitudinal direction.</a:t>
            </a:r>
            <a:endParaRPr lang="ar-SA" sz="19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78283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22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Vertical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xmlns="" id="{C271CA26-D95E-4AD2-89DB-3DF32F886947}"/>
              </a:ext>
            </a:extLst>
          </p:cNvPr>
          <p:cNvSpPr/>
          <p:nvPr/>
        </p:nvSpPr>
        <p:spPr>
          <a:xfrm>
            <a:off x="570782" y="1616003"/>
            <a:ext cx="25779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Crest and Sag Curves</a:t>
            </a:r>
            <a:endParaRPr lang="ar-S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68">
            <a:extLst>
              <a:ext uri="{FF2B5EF4-FFF2-40B4-BE49-F238E27FC236}">
                <a16:creationId xmlns:a16="http://schemas.microsoft.com/office/drawing/2014/main" xmlns="" id="{ADC520AD-1A18-4F05-A96B-C9F17EF716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242062" y="1105879"/>
            <a:ext cx="6456000" cy="3522682"/>
          </a:xfrm>
          <a:prstGeom prst="rect">
            <a:avLst/>
          </a:prstGeom>
        </p:spPr>
      </p:pic>
      <p:pic>
        <p:nvPicPr>
          <p:cNvPr id="7" name="Picture 69">
            <a:extLst>
              <a:ext uri="{FF2B5EF4-FFF2-40B4-BE49-F238E27FC236}">
                <a16:creationId xmlns:a16="http://schemas.microsoft.com/office/drawing/2014/main" xmlns="" id="{24D5ED23-F75D-4BBB-B714-9DF74F52BB1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754696" y="3294685"/>
            <a:ext cx="6196512" cy="33432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مستطيل 7">
                <a:extLst>
                  <a:ext uri="{FF2B5EF4-FFF2-40B4-BE49-F238E27FC236}">
                    <a16:creationId xmlns:a16="http://schemas.microsoft.com/office/drawing/2014/main" xmlns="" id="{C2DE6E24-3C98-4055-8DA4-59444A68E894}"/>
                  </a:ext>
                </a:extLst>
              </p:cNvPr>
              <p:cNvSpPr/>
              <p:nvPr/>
            </p:nvSpPr>
            <p:spPr>
              <a:xfrm flipH="1">
                <a:off x="1142499" y="2394485"/>
                <a:ext cx="3371444" cy="43234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𝐋</m:t>
                      </m:r>
                      <m:r>
                        <a:rPr lang="en-US" sz="24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𝐀𝐊</m:t>
                      </m:r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/>
                    </a:solidFill>
                  </a:rPr>
                  <a:t>Where: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/>
                    </a:solidFill>
                  </a:rPr>
                  <a:t>L: Length of Vertical Curve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/>
                    </a:solidFill>
                  </a:rPr>
                  <a:t>A: Difference between grades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>
                    <a:solidFill>
                      <a:schemeClr val="tx1"/>
                    </a:solidFill>
                  </a:rPr>
                  <a:t>K: Vertical Curve Factor  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𝐶𝑟𝑒𝑠𝑡</m:t>
                        </m:r>
                        <m: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26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 for (75 km/</a:t>
                </a:r>
                <a:r>
                  <a:rPr lang="en-US" sz="1600" dirty="0" err="1" smtClean="0">
                    <a:solidFill>
                      <a:schemeClr val="tx1"/>
                    </a:solidFill>
                  </a:rPr>
                  <a:t>hr</a:t>
                </a:r>
                <a:r>
                  <a:rPr lang="en-US" sz="1600" dirty="0" smtClean="0"/>
                  <a:t>)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     17 for (70 km/</a:t>
                </a:r>
                <a:r>
                  <a:rPr lang="en-US" sz="1600" dirty="0" err="1" smtClean="0"/>
                  <a:t>hr</a:t>
                </a:r>
                <a:r>
                  <a:rPr lang="en-US" sz="1600" dirty="0" smtClean="0"/>
                  <a:t>)</a:t>
                </a: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      7  for (50 km/</a:t>
                </a:r>
                <a:r>
                  <a:rPr lang="en-US" sz="1600" dirty="0" err="1" smtClean="0"/>
                  <a:t>hr</a:t>
                </a:r>
                <a:r>
                  <a:rPr lang="en-US" sz="1600" dirty="0" smtClean="0"/>
                  <a:t>)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𝑆𝑎𝑔</m:t>
                          </m:r>
                          <m: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6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30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مستطيل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2DE6E24-3C98-4055-8DA4-59444A68E8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42499" y="2394485"/>
                <a:ext cx="3371444" cy="4323491"/>
              </a:xfrm>
              <a:prstGeom prst="rect">
                <a:avLst/>
              </a:prstGeom>
              <a:blipFill rotWithShape="0">
                <a:blip r:embed="rId5"/>
                <a:stretch>
                  <a:fillRect l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6868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23</a:t>
            </a:fld>
            <a:endParaRPr lang="en-GB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422624"/>
              </p:ext>
            </p:extLst>
          </p:nvPr>
        </p:nvGraphicFramePr>
        <p:xfrm>
          <a:off x="1508288" y="1752390"/>
          <a:ext cx="8738648" cy="2961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3501"/>
                <a:gridCol w="1153501"/>
                <a:gridCol w="1048637"/>
                <a:gridCol w="1170980"/>
                <a:gridCol w="838910"/>
                <a:gridCol w="996207"/>
                <a:gridCol w="1188456"/>
                <a:gridCol w="1188456"/>
              </a:tblGrid>
              <a:tr h="627416">
                <a:tc>
                  <a:txBody>
                    <a:bodyPr/>
                    <a:lstStyle/>
                    <a:p>
                      <a:pPr marL="889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PVI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Grade In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Grade Out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413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K Value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Profile curve type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Design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31738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0+189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-5.87%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9.22%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15.09%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75 km/h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1738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0+819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9.22%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-11.17%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20.39%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crest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50 km/h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1738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1+214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-11.17%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-.59%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10.58%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24.5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75 km/h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1738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1+480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-.59%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10.76%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11.35%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20.7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5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75 km/h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5432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1+674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10.76%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2.68%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8.08%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18.56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crest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70 km/h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6352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2+004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2.68%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9.32%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30.1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75 km/h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621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2+709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5.31%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6.69%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crest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60"/>
                        </a:lnSpc>
                        <a:spcBef>
                          <a:spcPts val="15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75 km/h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Vertical Alignment: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6630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24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Intersections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03" y="1551517"/>
            <a:ext cx="6437566" cy="508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32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25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Intersections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259" y="1616003"/>
            <a:ext cx="6178210" cy="489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59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26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Intersections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615" y="1589726"/>
            <a:ext cx="7016802" cy="504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58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27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Cross Section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5" name="عنصر نائب للنص 2"/>
          <p:cNvSpPr txBox="1">
            <a:spLocks/>
          </p:cNvSpPr>
          <p:nvPr/>
        </p:nvSpPr>
        <p:spPr>
          <a:xfrm>
            <a:off x="904460" y="1759365"/>
            <a:ext cx="6821558" cy="850172"/>
          </a:xfrm>
          <a:prstGeom prst="rect">
            <a:avLst/>
          </a:prstGeom>
        </p:spPr>
        <p:txBody>
          <a:bodyPr/>
          <a:lstStyle>
            <a:lvl1pPr marL="182880" lvl="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We have two typical cross section scenarios:</a:t>
            </a:r>
            <a:endParaRPr lang="en-US" dirty="0"/>
          </a:p>
        </p:txBody>
      </p:sp>
      <p:graphicFrame>
        <p:nvGraphicFramePr>
          <p:cNvPr id="6" name="جدول 5"/>
          <p:cNvGraphicFramePr/>
          <p:nvPr>
            <p:extLst>
              <p:ext uri="{D42A27DB-BD31-4B8C-83A1-F6EECF244321}">
                <p14:modId xmlns:p14="http://schemas.microsoft.com/office/powerpoint/2010/main" val="3283694404"/>
              </p:ext>
            </p:extLst>
          </p:nvPr>
        </p:nvGraphicFramePr>
        <p:xfrm>
          <a:off x="904460" y="2233506"/>
          <a:ext cx="10350630" cy="3843281"/>
        </p:xfrm>
        <a:graphic>
          <a:graphicData uri="http://schemas.openxmlformats.org/drawingml/2006/table">
            <a:tbl>
              <a:tblPr firstRow="1" bandRow="1">
                <a:effectLst>
                  <a:outerShdw blurRad="76200" sy="23000" kx="1200000" algn="br">
                    <a:srgbClr val="000000">
                      <a:alpha val="20000"/>
                    </a:srgbClr>
                  </a:outerShdw>
                </a:effectLst>
                <a:tableStyleId>{5C22544A-7EE6-4342-B048-85BDC9FD1C3A}</a:tableStyleId>
              </a:tblPr>
              <a:tblGrid>
                <a:gridCol w="4460984"/>
                <a:gridCol w="3146960"/>
                <a:gridCol w="2742686"/>
              </a:tblGrid>
              <a:tr h="923827"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dobe Caslon Pro Bold"/>
                        </a:rPr>
                        <a:t>Type of elements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Adobe Caslon Pro Bold"/>
                        </a:rPr>
                        <a:t> of cross section 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000" b="1" smtClean="0">
                          <a:solidFill>
                            <a:schemeClr val="bg1"/>
                          </a:solidFill>
                          <a:latin typeface="Adobe Caslon Pro Bold"/>
                        </a:rPr>
                        <a:t>Dimension</a:t>
                      </a:r>
                      <a:endParaRPr lang="en-US" sz="2000" b="1">
                        <a:solidFill>
                          <a:schemeClr val="bg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dobe Caslon Pro Bold"/>
                        </a:rPr>
                        <a:t>Station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55112"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indent="0" algn="ctr" rtl="0">
                        <a:lnSpc>
                          <a:spcPct val="100000"/>
                        </a:lnSpc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Sidewalk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3.3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m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0+700 - 1+550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69127"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indent="0" algn="ctr" rtl="0">
                        <a:lnSpc>
                          <a:spcPct val="100000"/>
                        </a:lnSpc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Parking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>
                      <a:lvl1pPr lvl="0">
                        <a:defRPr/>
                      </a:lvl1pPr>
                    </a:lstStyle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2.5 m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0+700 - 1+460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35052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Shoulder</a:t>
                      </a: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3.3 m </a:t>
                      </a:r>
                    </a:p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(Stabilized=0.8 m)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0+000 -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0+700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190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1+550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– 2+958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69127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Flushed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median with barrier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4 m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1+600 – 2+570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34564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Raised median with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vertical curbs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4 m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0+000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– 1+600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345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rtl="0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2+570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Adobe Caslon Pro Bold"/>
                        </a:rPr>
                        <a:t> – 2+958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Adobe Caslon Pro Bold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443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28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081618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Typical Cross Sections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0782" y="1686010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With Sidewalk and raised median with vertical curbs: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44" y="2443925"/>
            <a:ext cx="10058400" cy="40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730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29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Typical Cross Sections</a:t>
            </a: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570782" y="1686010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With Shoulder and flushed median with barrier: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63" y="2359596"/>
            <a:ext cx="100584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8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495D53B-716A-4FBF-81B8-D9107B3C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</a:t>
            </a:fld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0FCC9B0-ECD2-4645-80E2-38405A315D91}"/>
              </a:ext>
            </a:extLst>
          </p:cNvPr>
          <p:cNvSpPr/>
          <p:nvPr/>
        </p:nvSpPr>
        <p:spPr>
          <a:xfrm>
            <a:off x="7501898" y="5504656"/>
            <a:ext cx="629228" cy="192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مستطيل 16"/>
          <p:cNvSpPr/>
          <p:nvPr/>
        </p:nvSpPr>
        <p:spPr>
          <a:xfrm>
            <a:off x="947596" y="1336005"/>
            <a:ext cx="105321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Why this road?</a:t>
            </a: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Times New Roman" panose="02020603050405020304" pitchFamily="18" charset="0"/>
              </a:rPr>
              <a:t>The </a:t>
            </a:r>
            <a:r>
              <a:rPr lang="en-US" sz="2000" dirty="0">
                <a:cs typeface="Times New Roman" panose="02020603050405020304" pitchFamily="18" charset="0"/>
              </a:rPr>
              <a:t>road is of great importance on the national level.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cs typeface="Times New Roman" panose="02020603050405020304" pitchFamily="18" charset="0"/>
              </a:rPr>
              <a:t>The road is located </a:t>
            </a:r>
            <a:r>
              <a:rPr lang="en-US" sz="2000" dirty="0" smtClean="0">
                <a:cs typeface="Times New Roman" panose="02020603050405020304" pitchFamily="18" charset="0"/>
              </a:rPr>
              <a:t>on mountainous </a:t>
            </a:r>
            <a:r>
              <a:rPr lang="en-US" sz="2000" dirty="0">
                <a:cs typeface="Times New Roman" panose="02020603050405020304" pitchFamily="18" charset="0"/>
              </a:rPr>
              <a:t>terrain in the southern-west of Nablus.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cs typeface="Times New Roman" panose="02020603050405020304" pitchFamily="18" charset="0"/>
              </a:rPr>
              <a:t>The study  area is that section of  the  road  that extends from </a:t>
            </a:r>
            <a:r>
              <a:rPr lang="en-US" sz="2000" dirty="0" err="1">
                <a:cs typeface="Times New Roman" panose="02020603050405020304" pitchFamily="18" charset="0"/>
              </a:rPr>
              <a:t>Jeit</a:t>
            </a:r>
            <a:r>
              <a:rPr lang="en-US" sz="2000" dirty="0">
                <a:cs typeface="Times New Roman" panose="02020603050405020304" pitchFamily="18" charset="0"/>
              </a:rPr>
              <a:t> intersection to </a:t>
            </a:r>
            <a:r>
              <a:rPr lang="en-US" sz="2000" dirty="0" err="1">
                <a:cs typeface="Times New Roman" panose="02020603050405020304" pitchFamily="18" charset="0"/>
              </a:rPr>
              <a:t>Qusin</a:t>
            </a:r>
            <a:r>
              <a:rPr lang="en-US" sz="2000" dirty="0">
                <a:cs typeface="Times New Roman" panose="02020603050405020304" pitchFamily="18" charset="0"/>
              </a:rPr>
              <a:t> intersection</a:t>
            </a:r>
            <a:r>
              <a:rPr lang="en-US" sz="2000" dirty="0" smtClean="0"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Times New Roman" panose="02020603050405020304" pitchFamily="18" charset="0"/>
              </a:rPr>
              <a:t>It </a:t>
            </a:r>
            <a:r>
              <a:rPr lang="en-US" sz="2000" dirty="0">
                <a:cs typeface="Times New Roman" panose="02020603050405020304" pitchFamily="18" charset="0"/>
              </a:rPr>
              <a:t>is considered an essential arterial road for many people who enter Nablus from </a:t>
            </a:r>
            <a:r>
              <a:rPr lang="en-US" sz="2000" dirty="0" smtClean="0">
                <a:cs typeface="Times New Roman" panose="02020603050405020304" pitchFamily="18" charset="0"/>
              </a:rPr>
              <a:t>  </a:t>
            </a:r>
            <a:r>
              <a:rPr lang="en-US" sz="2000" dirty="0" err="1" smtClean="0">
                <a:cs typeface="Times New Roman" panose="02020603050405020304" pitchFamily="18" charset="0"/>
              </a:rPr>
              <a:t>Tulkarem</a:t>
            </a:r>
            <a:r>
              <a:rPr lang="en-US" sz="2000" dirty="0" smtClean="0"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cs typeface="Times New Roman" panose="02020603050405020304" pitchFamily="18" charset="0"/>
              </a:rPr>
              <a:t>Qalqilya</a:t>
            </a:r>
            <a:r>
              <a:rPr lang="en-US" sz="2000" dirty="0"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cs typeface="Times New Roman" panose="02020603050405020304" pitchFamily="18" charset="0"/>
              </a:rPr>
              <a:t>Salfeet</a:t>
            </a:r>
            <a:r>
              <a:rPr lang="en-US" sz="2000" dirty="0">
                <a:cs typeface="Times New Roman" panose="02020603050405020304" pitchFamily="18" charset="0"/>
              </a:rPr>
              <a:t> and other areas.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Times New Roman" panose="02020603050405020304" pitchFamily="18" charset="0"/>
              </a:rPr>
              <a:t>The </a:t>
            </a:r>
            <a:r>
              <a:rPr lang="en-US" sz="2000" dirty="0">
                <a:cs typeface="Times New Roman" panose="02020603050405020304" pitchFamily="18" charset="0"/>
              </a:rPr>
              <a:t>current geometry of the road is 7 m wide with 2 lanes.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F7FB6139-06DD-4535-B533-2A031E783D10}"/>
              </a:ext>
            </a:extLst>
          </p:cNvPr>
          <p:cNvSpPr txBox="1">
            <a:spLocks/>
          </p:cNvSpPr>
          <p:nvPr/>
        </p:nvSpPr>
        <p:spPr>
          <a:xfrm>
            <a:off x="0" y="-631331"/>
            <a:ext cx="10248596" cy="2446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Remember </a:t>
            </a:r>
            <a:r>
              <a:rPr lang="en-US" sz="4100" dirty="0" smtClean="0"/>
              <a:t>what</a:t>
            </a:r>
            <a:r>
              <a:rPr lang="en-US" dirty="0" smtClean="0"/>
              <a:t> in project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39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30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360403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0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We used boulders at high fill sections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696" y="1790907"/>
            <a:ext cx="5176517" cy="456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16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31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Geometric Design of Proposed Road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105879"/>
            <a:ext cx="11202346" cy="5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Signing and marking: 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01" y="2688343"/>
            <a:ext cx="6193410" cy="279490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502" y="1686011"/>
            <a:ext cx="4325024" cy="431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38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32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Pavement Design 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43410" y="1616082"/>
            <a:ext cx="7924659" cy="4098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b="1" dirty="0">
                <a:ea typeface="Times New Roman" panose="02020603050405020304" pitchFamily="18" charset="0"/>
              </a:rPr>
              <a:t>ESAL = </a:t>
            </a:r>
            <a:r>
              <a:rPr lang="en-US" sz="2000" b="1" dirty="0" err="1">
                <a:ea typeface="Times New Roman" panose="02020603050405020304" pitchFamily="18" charset="0"/>
              </a:rPr>
              <a:t>f</a:t>
            </a:r>
            <a:r>
              <a:rPr lang="en-US" sz="2000" b="1" baseline="-25000" dirty="0" err="1">
                <a:ea typeface="Times New Roman" panose="02020603050405020304" pitchFamily="18" charset="0"/>
              </a:rPr>
              <a:t>d</a:t>
            </a:r>
            <a:r>
              <a:rPr lang="en-US" sz="2000" b="1" dirty="0">
                <a:ea typeface="Times New Roman" panose="02020603050405020304" pitchFamily="18" charset="0"/>
              </a:rPr>
              <a:t> * </a:t>
            </a:r>
            <a:r>
              <a:rPr lang="en-US" sz="2000" b="1" dirty="0" err="1">
                <a:ea typeface="Times New Roman" panose="02020603050405020304" pitchFamily="18" charset="0"/>
              </a:rPr>
              <a:t>G</a:t>
            </a:r>
            <a:r>
              <a:rPr lang="en-US" sz="2000" b="1" baseline="-25000" dirty="0" err="1">
                <a:ea typeface="Times New Roman" panose="02020603050405020304" pitchFamily="18" charset="0"/>
              </a:rPr>
              <a:t>rn</a:t>
            </a:r>
            <a:r>
              <a:rPr lang="en-US" sz="2000" b="1" dirty="0">
                <a:ea typeface="Times New Roman" panose="02020603050405020304" pitchFamily="18" charset="0"/>
              </a:rPr>
              <a:t>* </a:t>
            </a:r>
            <a:r>
              <a:rPr lang="en-US" sz="2000" b="1" dirty="0" err="1">
                <a:ea typeface="Times New Roman" panose="02020603050405020304" pitchFamily="18" charset="0"/>
              </a:rPr>
              <a:t>AADT</a:t>
            </a:r>
            <a:r>
              <a:rPr lang="en-US" sz="2000" b="1" baseline="-25000" dirty="0" err="1">
                <a:ea typeface="Times New Roman" panose="02020603050405020304" pitchFamily="18" charset="0"/>
              </a:rPr>
              <a:t>i</a:t>
            </a:r>
            <a:r>
              <a:rPr lang="en-US" sz="2000" b="1" dirty="0">
                <a:ea typeface="Times New Roman" panose="02020603050405020304" pitchFamily="18" charset="0"/>
              </a:rPr>
              <a:t>* 365 * N</a:t>
            </a:r>
            <a:r>
              <a:rPr lang="en-US" sz="2000" b="1" baseline="-25000" dirty="0">
                <a:ea typeface="Times New Roman" panose="02020603050405020304" pitchFamily="18" charset="0"/>
              </a:rPr>
              <a:t>i </a:t>
            </a:r>
            <a:r>
              <a:rPr lang="en-US" sz="2000" b="1" dirty="0">
                <a:ea typeface="Times New Roman" panose="02020603050405020304" pitchFamily="18" charset="0"/>
              </a:rPr>
              <a:t>* </a:t>
            </a:r>
            <a:r>
              <a:rPr lang="en-US" sz="2000" b="1" dirty="0" err="1">
                <a:ea typeface="Times New Roman" panose="02020603050405020304" pitchFamily="18" charset="0"/>
              </a:rPr>
              <a:t>F</a:t>
            </a:r>
            <a:r>
              <a:rPr lang="en-US" sz="2000" b="1" baseline="-25000" dirty="0" err="1">
                <a:ea typeface="Times New Roman" panose="02020603050405020304" pitchFamily="18" charset="0"/>
              </a:rPr>
              <a:t>Ei</a:t>
            </a:r>
            <a:endParaRPr lang="en-US" sz="2000" dirty="0"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Where: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ESAL = equivalent single axle load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 err="1">
                <a:ea typeface="Times New Roman" panose="02020603050405020304" pitchFamily="18" charset="0"/>
              </a:rPr>
              <a:t>F</a:t>
            </a:r>
            <a:r>
              <a:rPr lang="en-US" sz="2000" baseline="-25000" dirty="0" err="1">
                <a:ea typeface="Times New Roman" panose="02020603050405020304" pitchFamily="18" charset="0"/>
              </a:rPr>
              <a:t>d</a:t>
            </a:r>
            <a:r>
              <a:rPr lang="en-US" sz="2000" dirty="0">
                <a:ea typeface="Times New Roman" panose="02020603050405020304" pitchFamily="18" charset="0"/>
              </a:rPr>
              <a:t> = design lane factor 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 err="1">
                <a:ea typeface="Times New Roman" panose="02020603050405020304" pitchFamily="18" charset="0"/>
              </a:rPr>
              <a:t>G</a:t>
            </a:r>
            <a:r>
              <a:rPr lang="en-US" sz="2000" baseline="-25000" dirty="0" err="1">
                <a:ea typeface="Times New Roman" panose="02020603050405020304" pitchFamily="18" charset="0"/>
              </a:rPr>
              <a:t>rn</a:t>
            </a:r>
            <a:r>
              <a:rPr lang="en-US" sz="2000" dirty="0">
                <a:ea typeface="Times New Roman" panose="02020603050405020304" pitchFamily="18" charset="0"/>
              </a:rPr>
              <a:t> = growth factor rate (r) and design period (n).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 err="1">
                <a:ea typeface="Times New Roman" panose="02020603050405020304" pitchFamily="18" charset="0"/>
              </a:rPr>
              <a:t>AADT</a:t>
            </a:r>
            <a:r>
              <a:rPr lang="en-US" sz="2000" baseline="-25000" dirty="0" err="1">
                <a:ea typeface="Times New Roman" panose="02020603050405020304" pitchFamily="18" charset="0"/>
              </a:rPr>
              <a:t>i</a:t>
            </a:r>
            <a:r>
              <a:rPr lang="en-US" sz="2000" dirty="0">
                <a:ea typeface="Times New Roman" panose="02020603050405020304" pitchFamily="18" charset="0"/>
              </a:rPr>
              <a:t>= average annual daily traffic for single axle category </a:t>
            </a:r>
            <a:r>
              <a:rPr lang="en-US" sz="2000" dirty="0" err="1">
                <a:ea typeface="Times New Roman" panose="02020603050405020304" pitchFamily="18" charset="0"/>
              </a:rPr>
              <a:t>i</a:t>
            </a:r>
            <a:r>
              <a:rPr lang="en-US" sz="2000" dirty="0"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N</a:t>
            </a:r>
            <a:r>
              <a:rPr lang="en-US" sz="2000" baseline="-25000" dirty="0">
                <a:ea typeface="Times New Roman" panose="02020603050405020304" pitchFamily="18" charset="0"/>
              </a:rPr>
              <a:t>i </a:t>
            </a:r>
            <a:r>
              <a:rPr lang="en-US" sz="2000" dirty="0">
                <a:ea typeface="Times New Roman" panose="02020603050405020304" pitchFamily="18" charset="0"/>
              </a:rPr>
              <a:t>= number of axles of axle category </a:t>
            </a:r>
            <a:r>
              <a:rPr lang="en-US" sz="2000" dirty="0" err="1">
                <a:ea typeface="Times New Roman" panose="02020603050405020304" pitchFamily="18" charset="0"/>
              </a:rPr>
              <a:t>i</a:t>
            </a:r>
            <a:r>
              <a:rPr lang="en-US" sz="2000" dirty="0"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 err="1">
                <a:ea typeface="Times New Roman" panose="02020603050405020304" pitchFamily="18" charset="0"/>
              </a:rPr>
              <a:t>F</a:t>
            </a:r>
            <a:r>
              <a:rPr lang="en-US" sz="2000" baseline="-25000" dirty="0" err="1">
                <a:ea typeface="Times New Roman" panose="02020603050405020304" pitchFamily="18" charset="0"/>
              </a:rPr>
              <a:t>Ei</a:t>
            </a:r>
            <a:r>
              <a:rPr lang="en-US" sz="2000" dirty="0">
                <a:ea typeface="Times New Roman" panose="02020603050405020304" pitchFamily="18" charset="0"/>
              </a:rPr>
              <a:t> = load equivalent factor for axle category </a:t>
            </a:r>
            <a:r>
              <a:rPr lang="en-US" sz="2000" dirty="0" err="1">
                <a:ea typeface="Times New Roman" panose="02020603050405020304" pitchFamily="18" charset="0"/>
              </a:rPr>
              <a:t>i</a:t>
            </a:r>
            <a:r>
              <a:rPr lang="en-US" sz="2000" dirty="0">
                <a:ea typeface="Times New Roman" panose="02020603050405020304" pitchFamily="18" charset="0"/>
              </a:rPr>
              <a:t>.</a:t>
            </a:r>
            <a:endParaRPr lang="en-US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8922930" y="3410299"/>
            <a:ext cx="2199803" cy="5101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4000" b="1" noProof="0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CBR=16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598253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33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Pavement Design 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857" y="1812341"/>
            <a:ext cx="7832969" cy="421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86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34</a:t>
            </a:fld>
            <a:endParaRPr lang="en-GB"/>
          </a:p>
        </p:txBody>
      </p:sp>
      <p:pic>
        <p:nvPicPr>
          <p:cNvPr id="3" name="صورة 2" descr="pav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57443" y="1692583"/>
            <a:ext cx="6661213" cy="430682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Pavement Design 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33343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35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BOQ and Cost Estimation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جدول 4">
            <a:extLst>
              <a:ext uri="{FF2B5EF4-FFF2-40B4-BE49-F238E27FC236}">
                <a16:creationId xmlns="" xmlns:a16="http://schemas.microsoft.com/office/drawing/2014/main" id="{27DC12CA-1651-49DD-8818-EAACFAB6D0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033143"/>
              </p:ext>
            </p:extLst>
          </p:nvPr>
        </p:nvGraphicFramePr>
        <p:xfrm>
          <a:off x="1649691" y="1106867"/>
          <a:ext cx="9021453" cy="5125945"/>
        </p:xfrm>
        <a:graphic>
          <a:graphicData uri="http://schemas.openxmlformats.org/drawingml/2006/table">
            <a:tbl>
              <a:tblPr firstRow="1" firstCol="1" bandRow="1"/>
              <a:tblGrid>
                <a:gridCol w="3757515">
                  <a:extLst>
                    <a:ext uri="{9D8B030D-6E8A-4147-A177-3AD203B41FA5}">
                      <a16:colId xmlns="" xmlns:a16="http://schemas.microsoft.com/office/drawing/2014/main" val="3824202684"/>
                    </a:ext>
                  </a:extLst>
                </a:gridCol>
                <a:gridCol w="819822">
                  <a:extLst>
                    <a:ext uri="{9D8B030D-6E8A-4147-A177-3AD203B41FA5}">
                      <a16:colId xmlns="" xmlns:a16="http://schemas.microsoft.com/office/drawing/2014/main" val="692907966"/>
                    </a:ext>
                  </a:extLst>
                </a:gridCol>
                <a:gridCol w="1186179">
                  <a:extLst>
                    <a:ext uri="{9D8B030D-6E8A-4147-A177-3AD203B41FA5}">
                      <a16:colId xmlns="" xmlns:a16="http://schemas.microsoft.com/office/drawing/2014/main" val="2974342995"/>
                    </a:ext>
                  </a:extLst>
                </a:gridCol>
                <a:gridCol w="819822">
                  <a:extLst>
                    <a:ext uri="{9D8B030D-6E8A-4147-A177-3AD203B41FA5}">
                      <a16:colId xmlns="" xmlns:a16="http://schemas.microsoft.com/office/drawing/2014/main" val="1361498149"/>
                    </a:ext>
                  </a:extLst>
                </a:gridCol>
                <a:gridCol w="870207">
                  <a:extLst>
                    <a:ext uri="{9D8B030D-6E8A-4147-A177-3AD203B41FA5}">
                      <a16:colId xmlns="" xmlns:a16="http://schemas.microsoft.com/office/drawing/2014/main" val="2908501570"/>
                    </a:ext>
                  </a:extLst>
                </a:gridCol>
                <a:gridCol w="1567908">
                  <a:extLst>
                    <a:ext uri="{9D8B030D-6E8A-4147-A177-3AD203B41FA5}">
                      <a16:colId xmlns="" xmlns:a16="http://schemas.microsoft.com/office/drawing/2014/main" val="3118417501"/>
                    </a:ext>
                  </a:extLst>
                </a:gridCol>
              </a:tblGrid>
              <a:tr h="470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Item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Quantity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Unit </a:t>
                      </a:r>
                      <a:r>
                        <a:rPr lang="en-US" sz="1600" dirty="0" smtClean="0">
                          <a:effectLst/>
                        </a:rPr>
                        <a:t>cost</a:t>
                      </a:r>
                      <a:r>
                        <a:rPr lang="en-US" sz="1600" baseline="0" dirty="0" smtClean="0">
                          <a:effectLst/>
                        </a:rPr>
                        <a:t> ($)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Unit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96267708"/>
                  </a:ext>
                </a:extLst>
              </a:tr>
              <a:tr h="4316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Cost of Cut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m³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118944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$/m³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356,832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281387"/>
                  </a:ext>
                </a:extLst>
              </a:tr>
              <a:tr h="4701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/>
                          <a:ea typeface=""/>
                          <a:cs typeface=""/>
                        </a:rPr>
                        <a:t>Cost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/>
                          <a:ea typeface=""/>
                          <a:cs typeface=""/>
                        </a:rPr>
                        <a:t> of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/>
                          <a:ea typeface=""/>
                          <a:cs typeface=""/>
                        </a:rPr>
                        <a:t>Fill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m³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88031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$/m³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352,124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</a:tr>
              <a:tr h="470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Sub Base &amp; Base Coarse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 panose="020B0603020202020204"/>
                        </a:rPr>
                        <a:t>m²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rebuchet MS" panose="020B0603020202020204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141000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$/m³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369,000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1897803"/>
                  </a:ext>
                </a:extLst>
              </a:tr>
              <a:tr h="3675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Pavement Area with thickness </a:t>
                      </a:r>
                      <a:r>
                        <a:rPr lang="en-US" sz="1600" dirty="0" smtClean="0">
                          <a:effectLst/>
                        </a:rPr>
                        <a:t>11 </a:t>
                      </a:r>
                      <a:r>
                        <a:rPr lang="en-US" sz="1600" dirty="0">
                          <a:effectLst/>
                        </a:rPr>
                        <a:t>cm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m²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128240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26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$/m²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1,667,120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94104397"/>
                  </a:ext>
                </a:extLst>
              </a:tr>
              <a:tr h="347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Curb Stone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+mn-lt"/>
                        </a:rPr>
                        <a:t>m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7000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16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112,000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3720538"/>
                  </a:ext>
                </a:extLst>
              </a:tr>
              <a:tr h="402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Longitudinal Marking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15600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46,800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1381251"/>
                  </a:ext>
                </a:extLst>
              </a:tr>
              <a:tr h="402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Cross</a:t>
                      </a:r>
                      <a:r>
                        <a:rPr lang="en-US" sz="1600" baseline="0" dirty="0" smtClean="0">
                          <a:effectLst/>
                        </a:rPr>
                        <a:t>walk marking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1830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15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27,450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</a:tr>
              <a:tr h="3675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Sidewalk tiles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m²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10800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20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$/unit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216,000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91828245"/>
                  </a:ext>
                </a:extLst>
              </a:tr>
              <a:tr h="367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/>
                          <a:ea typeface=""/>
                          <a:cs typeface=""/>
                        </a:rPr>
                        <a:t>Guar rail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$/unit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250,000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</a:tr>
              <a:tr h="292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Century Gothic" panose="020B0502020202020204"/>
                          <a:ea typeface=""/>
                          <a:cs typeface=""/>
                        </a:rPr>
                        <a:t>Boulders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Century Gothic" panose="020B0502020202020204"/>
                        <a:ea typeface=""/>
                        <a:cs typeface=""/>
                      </a:endParaRPr>
                    </a:p>
                  </a:txBody>
                  <a:tcPr marL="33121" marR="3312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m²</a:t>
                      </a:r>
                      <a:endParaRPr lang="en-US" sz="1600" b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$/unit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1,250,000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40000"/>
                      </a:srgbClr>
                    </a:solidFill>
                  </a:tcPr>
                </a:tc>
              </a:tr>
              <a:tr h="3675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+mn-lt"/>
                        </a:rPr>
                        <a:t>-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+mn-lt"/>
                        </a:rPr>
                        <a:t>-</a:t>
                      </a:r>
                      <a:endParaRPr lang="en-US" sz="1600" b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-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n-lt"/>
                        </a:rPr>
                        <a:t>-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 panose="020B050202020202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</a:rPr>
                        <a:t>4,647,326$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121" marR="33121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4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64250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925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36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Conclusion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9810" y="1035872"/>
            <a:ext cx="9467850" cy="551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86690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The construction of the Nablus </a:t>
            </a:r>
            <a:r>
              <a:rPr lang="en-US" sz="2000" dirty="0" smtClean="0">
                <a:ea typeface="Times New Roman" panose="02020603050405020304" pitchFamily="18" charset="0"/>
              </a:rPr>
              <a:t>- </a:t>
            </a:r>
            <a:r>
              <a:rPr lang="en-US" sz="2000" dirty="0" err="1" smtClean="0">
                <a:ea typeface="Times New Roman" panose="02020603050405020304" pitchFamily="18" charset="0"/>
              </a:rPr>
              <a:t>Qalqilya</a:t>
            </a:r>
            <a:r>
              <a:rPr lang="en-US" sz="2000" dirty="0" smtClean="0">
                <a:ea typeface="Times New Roman" panose="02020603050405020304" pitchFamily="18" charset="0"/>
              </a:rPr>
              <a:t> </a:t>
            </a:r>
            <a:r>
              <a:rPr lang="en-US" sz="2000" dirty="0">
                <a:ea typeface="Times New Roman" panose="02020603050405020304" pitchFamily="18" charset="0"/>
              </a:rPr>
              <a:t>road is expected to contribute in decrease the congestion problem in Nablus</a:t>
            </a:r>
            <a:r>
              <a:rPr lang="en-US" sz="2000" dirty="0" smtClean="0"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86690" algn="l"/>
              </a:tabLst>
            </a:pPr>
            <a:endParaRPr lang="en-US" sz="2000" dirty="0"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83515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The proposed Road route has rough terrain, which makes the design process more critical and more challenge. 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tabLst>
                <a:tab pos="183515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77165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It was very difficult to meet the design requirements for a highway at the proposed Nablus </a:t>
            </a:r>
            <a:r>
              <a:rPr lang="en-US" sz="2000" dirty="0" smtClean="0">
                <a:ea typeface="Times New Roman" panose="02020603050405020304" pitchFamily="18" charset="0"/>
              </a:rPr>
              <a:t>- </a:t>
            </a:r>
            <a:r>
              <a:rPr lang="en-US" sz="2000" dirty="0" err="1" smtClean="0">
                <a:ea typeface="Times New Roman" panose="02020603050405020304" pitchFamily="18" charset="0"/>
              </a:rPr>
              <a:t>Qalqilya</a:t>
            </a:r>
            <a:r>
              <a:rPr lang="en-US" sz="2000" dirty="0" smtClean="0">
                <a:ea typeface="Times New Roman" panose="02020603050405020304" pitchFamily="18" charset="0"/>
              </a:rPr>
              <a:t> </a:t>
            </a:r>
            <a:r>
              <a:rPr lang="en-US" sz="2000" dirty="0">
                <a:ea typeface="Times New Roman" panose="02020603050405020304" pitchFamily="18" charset="0"/>
              </a:rPr>
              <a:t>route and site. The topography of the site is very difficult. 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69545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It was necessary to make a retaining wall in areas requiring high fill  volumes.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  <a:tabLst>
                <a:tab pos="165100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The current solutions are aimed to solve the problem completely.</a:t>
            </a:r>
            <a:endParaRPr lang="en-US" sz="20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048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37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Recommendations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70782" y="1720325"/>
            <a:ext cx="8903208" cy="3491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25400" lvl="0" indent="-342900">
              <a:lnSpc>
                <a:spcPct val="144000"/>
              </a:lnSpc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lang="en-US" sz="2000" dirty="0" err="1">
                <a:ea typeface="Times New Roman" panose="02020603050405020304" pitchFamily="18" charset="0"/>
              </a:rPr>
              <a:t>Sarra</a:t>
            </a:r>
            <a:r>
              <a:rPr lang="en-US" sz="2000" dirty="0">
                <a:ea typeface="Times New Roman" panose="02020603050405020304" pitchFamily="18" charset="0"/>
              </a:rPr>
              <a:t> Municipality is encouraged to attain the needed funds to construct the whole road.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ts val="84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25400" lvl="0" indent="-34290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Design a proper drainage system in order to avoid acceptable future problems in the road layers.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ts val="16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lang="en-US" sz="2000" dirty="0">
                <a:ea typeface="Times New Roman" panose="02020603050405020304" pitchFamily="18" charset="0"/>
              </a:rPr>
              <a:t>Check the levels of the houses located next to the street.</a:t>
            </a:r>
            <a:endParaRPr lang="en-US" sz="2000" dirty="0">
              <a:ea typeface="Calibri" panose="020F0502020204030204" pitchFamily="34" charset="0"/>
            </a:endParaRPr>
          </a:p>
          <a:p>
            <a:pPr>
              <a:lnSpc>
                <a:spcPts val="77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ea typeface="Calibri" panose="020F0502020204030204" pitchFamily="34" charset="0"/>
            </a:endParaRPr>
          </a:p>
          <a:p>
            <a:pPr marL="342900" marR="127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a typeface="Times New Roman" panose="02020603050405020304" pitchFamily="18" charset="0"/>
                <a:cs typeface="Arial" panose="020B0604020202020204" pitchFamily="34" charset="0"/>
              </a:rPr>
              <a:t>Design a retaining wall .</a:t>
            </a:r>
            <a:endParaRPr lang="en-US" sz="20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12700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en-US" sz="2000" dirty="0"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8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7E8E8D0-64B6-4FB9-8801-1EC37028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4</a:t>
            </a:fld>
            <a:endParaRPr lang="en-GB"/>
          </a:p>
        </p:txBody>
      </p:sp>
      <p:sp>
        <p:nvSpPr>
          <p:cNvPr id="4" name="مستطيل 3"/>
          <p:cNvSpPr/>
          <p:nvPr/>
        </p:nvSpPr>
        <p:spPr>
          <a:xfrm>
            <a:off x="414779" y="584462"/>
            <a:ext cx="11273245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The objective of this project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: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14779" y="1728365"/>
            <a:ext cx="9539925" cy="348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000"/>
              </a:spcAft>
            </a:pPr>
            <a:r>
              <a:rPr lang="en-US" dirty="0">
                <a:cs typeface="Times New Roman" panose="02020603050405020304" pitchFamily="18" charset="0"/>
              </a:rPr>
              <a:t>1- Solving several problems facing this arterial road including:</a:t>
            </a:r>
          </a:p>
          <a:p>
            <a:pPr lvl="0">
              <a:spcAft>
                <a:spcPts val="1000"/>
              </a:spcAft>
            </a:pPr>
            <a:r>
              <a:rPr lang="en-US" dirty="0">
                <a:cs typeface="Times New Roman" panose="02020603050405020304" pitchFamily="18" charset="0"/>
              </a:rPr>
              <a:t>    • The many successive curved sections with limited radii within a short distance range.</a:t>
            </a:r>
          </a:p>
          <a:p>
            <a:pPr lvl="0">
              <a:spcAft>
                <a:spcPts val="1000"/>
              </a:spcAft>
              <a:tabLst>
                <a:tab pos="461963" algn="l"/>
              </a:tabLst>
            </a:pPr>
            <a:r>
              <a:rPr lang="en-US" dirty="0">
                <a:cs typeface="Times New Roman" panose="02020603050405020304" pitchFamily="18" charset="0"/>
              </a:rPr>
              <a:t>    • The drop of operating speed to very low values and therefore the project will provide               acceptable improvement of the level of service on the road.</a:t>
            </a:r>
          </a:p>
          <a:p>
            <a:pPr lvl="0">
              <a:spcAft>
                <a:spcPts val="1000"/>
              </a:spcAft>
            </a:pPr>
            <a:r>
              <a:rPr lang="en-US" dirty="0">
                <a:cs typeface="Times New Roman" panose="02020603050405020304" pitchFamily="18" charset="0"/>
              </a:rPr>
              <a:t>    • The severe storm water drainage on the road.</a:t>
            </a:r>
          </a:p>
          <a:p>
            <a:pPr lvl="0">
              <a:spcAft>
                <a:spcPts val="1000"/>
              </a:spcAft>
            </a:pPr>
            <a:endParaRPr lang="en-US" dirty="0"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</a:pPr>
            <a:r>
              <a:rPr lang="en-US" dirty="0">
                <a:cs typeface="Times New Roman" panose="02020603050405020304" pitchFamily="18" charset="0"/>
              </a:rPr>
              <a:t>2- Enhancing the safety conditions along the road.</a:t>
            </a:r>
          </a:p>
          <a:p>
            <a:pPr lvl="0">
              <a:spcAft>
                <a:spcPts val="1000"/>
              </a:spcAft>
            </a:pPr>
            <a:endParaRPr lang="en-US" dirty="0">
              <a:cs typeface="Times New Roman" panose="02020603050405020304" pitchFamily="18" charset="0"/>
            </a:endParaRPr>
          </a:p>
          <a:p>
            <a:pPr lvl="0">
              <a:spcAft>
                <a:spcPts val="1000"/>
              </a:spcAft>
            </a:pPr>
            <a:r>
              <a:rPr lang="en-US" dirty="0">
                <a:cs typeface="Times New Roman" panose="02020603050405020304" pitchFamily="18" charset="0"/>
              </a:rPr>
              <a:t>3- Improving the riding quality of the road, as the road pavement have many defects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82" y="332978"/>
            <a:ext cx="8911687" cy="7123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Collection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44D43BD-89E3-4BAE-930F-DF82A58D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5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100672AD-641E-4542-8134-A05D40D70418}"/>
              </a:ext>
            </a:extLst>
          </p:cNvPr>
          <p:cNvSpPr txBox="1">
            <a:spLocks/>
          </p:cNvSpPr>
          <p:nvPr/>
        </p:nvSpPr>
        <p:spPr>
          <a:xfrm>
            <a:off x="1635562" y="130252"/>
            <a:ext cx="8911687" cy="711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12" name="مستطيل 11"/>
          <p:cNvSpPr/>
          <p:nvPr/>
        </p:nvSpPr>
        <p:spPr>
          <a:xfrm>
            <a:off x="570782" y="1247222"/>
            <a:ext cx="272859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Link counts 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977706" y="1987163"/>
            <a:ext cx="105321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285879"/>
              </p:ext>
            </p:extLst>
          </p:nvPr>
        </p:nvGraphicFramePr>
        <p:xfrm>
          <a:off x="570782" y="1746921"/>
          <a:ext cx="2709333" cy="1870820"/>
        </p:xfrm>
        <a:graphic>
          <a:graphicData uri="http://schemas.openxmlformats.org/drawingml/2006/table">
            <a:tbl>
              <a:tblPr firstRow="1" bandRow="1"/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230196883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613974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Sunday in the morning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5267633"/>
                  </a:ext>
                </a:extLst>
              </a:tr>
              <a:tr h="38746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Tuesday in the morning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20303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Tuesday in the evening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23328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400" dirty="0" smtClean="0"/>
                        <a:t>Thursday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in the evening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3424981"/>
                  </a:ext>
                </a:extLst>
              </a:tr>
            </a:tbl>
          </a:graphicData>
        </a:graphic>
      </p:graphicFrame>
      <p:sp>
        <p:nvSpPr>
          <p:cNvPr id="18" name="مستطيل 17"/>
          <p:cNvSpPr/>
          <p:nvPr/>
        </p:nvSpPr>
        <p:spPr>
          <a:xfrm>
            <a:off x="4196523" y="1247222"/>
            <a:ext cx="616915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Intersection Count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صورة 6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369" y="1765723"/>
            <a:ext cx="3287928" cy="193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مستطيل 19"/>
          <p:cNvSpPr/>
          <p:nvPr/>
        </p:nvSpPr>
        <p:spPr>
          <a:xfrm>
            <a:off x="8357583" y="1231252"/>
            <a:ext cx="305019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Speed studies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4362008"/>
              </p:ext>
            </p:extLst>
          </p:nvPr>
        </p:nvGraphicFramePr>
        <p:xfrm>
          <a:off x="339139" y="4744909"/>
          <a:ext cx="2960242" cy="171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127635"/>
              </p:ext>
            </p:extLst>
          </p:nvPr>
        </p:nvGraphicFramePr>
        <p:xfrm>
          <a:off x="3350714" y="4744909"/>
          <a:ext cx="2893090" cy="1714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4630801"/>
              </p:ext>
            </p:extLst>
          </p:nvPr>
        </p:nvGraphicFramePr>
        <p:xfrm>
          <a:off x="8022233" y="1762205"/>
          <a:ext cx="3240589" cy="1654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589398"/>
              </p:ext>
            </p:extLst>
          </p:nvPr>
        </p:nvGraphicFramePr>
        <p:xfrm>
          <a:off x="7934936" y="3416466"/>
          <a:ext cx="3952266" cy="1772216"/>
        </p:xfrm>
        <a:graphic>
          <a:graphicData uri="http://schemas.openxmlformats.org/drawingml/2006/table">
            <a:tbl>
              <a:tblPr firstRow="1" bandRow="1"/>
              <a:tblGrid>
                <a:gridCol w="1976133">
                  <a:extLst>
                    <a:ext uri="{9D8B030D-6E8A-4147-A177-3AD203B41FA5}">
                      <a16:colId xmlns:a16="http://schemas.microsoft.com/office/drawing/2014/main" xmlns="" val="1071239224"/>
                    </a:ext>
                  </a:extLst>
                </a:gridCol>
                <a:gridCol w="1976133">
                  <a:extLst>
                    <a:ext uri="{9D8B030D-6E8A-4147-A177-3AD203B41FA5}">
                      <a16:colId xmlns:a16="http://schemas.microsoft.com/office/drawing/2014/main" xmlns="" val="1995272025"/>
                    </a:ext>
                  </a:extLst>
                </a:gridCol>
              </a:tblGrid>
              <a:tr h="32989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count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265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7281349"/>
                  </a:ext>
                </a:extLst>
              </a:tr>
              <a:tr h="360581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Average speed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65.67 km/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2360770"/>
                  </a:ext>
                </a:extLst>
              </a:tr>
              <a:tr h="360581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average speed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66.68 km/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6439103"/>
                  </a:ext>
                </a:extLst>
              </a:tr>
              <a:tr h="360581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deviation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11.38 km/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356041"/>
                  </a:ext>
                </a:extLst>
              </a:tr>
              <a:tr h="360581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r>
                        <a:rPr lang="en-US" sz="1400" b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percentile speed 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 km/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6392772"/>
                  </a:ext>
                </a:extLst>
              </a:tr>
            </a:tbl>
          </a:graphicData>
        </a:graphic>
      </p:graphicFrame>
      <p:sp>
        <p:nvSpPr>
          <p:cNvPr id="29" name="مستطيل 28"/>
          <p:cNvSpPr/>
          <p:nvPr/>
        </p:nvSpPr>
        <p:spPr>
          <a:xfrm>
            <a:off x="1543490" y="4172377"/>
            <a:ext cx="5545465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Origin destination study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1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EFBE93F-82ED-4B5F-9D63-DA0075BC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6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82" y="342405"/>
            <a:ext cx="8911687" cy="7123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Collection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570782" y="1247222"/>
            <a:ext cx="272859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Traffic accidents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مخطط 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038037"/>
              </p:ext>
            </p:extLst>
          </p:nvPr>
        </p:nvGraphicFramePr>
        <p:xfrm>
          <a:off x="669168" y="1976034"/>
          <a:ext cx="4477867" cy="3076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مخطط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769586"/>
              </p:ext>
            </p:extLst>
          </p:nvPr>
        </p:nvGraphicFramePr>
        <p:xfrm>
          <a:off x="5495827" y="2128200"/>
          <a:ext cx="6183983" cy="296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389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>
            <a:extLst>
              <a:ext uri="{FF2B5EF4-FFF2-40B4-BE49-F238E27FC236}">
                <a16:creationId xmlns="" xmlns:a16="http://schemas.microsoft.com/office/drawing/2014/main" id="{12EECFCD-4F63-49A0-B009-CE2C61E8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7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70EAC2B1-E966-42DC-BC8C-B71A43F67247}"/>
              </a:ext>
            </a:extLst>
          </p:cNvPr>
          <p:cNvSpPr txBox="1">
            <a:spLocks/>
          </p:cNvSpPr>
          <p:nvPr/>
        </p:nvSpPr>
        <p:spPr>
          <a:xfrm>
            <a:off x="197855" y="698565"/>
            <a:ext cx="8911687" cy="71232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42405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74886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83C3">
                    <a:lumMod val="50000"/>
                  </a:srgbClr>
                </a:solidFill>
                <a:effectLst/>
                <a:uLnTx/>
                <a:uFillTx/>
                <a:cs typeface="Times New Roman" panose="02020603050405020304" pitchFamily="18" charset="0"/>
              </a:rPr>
              <a:t>Capacity analysis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00383" y="1950803"/>
            <a:ext cx="868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en-US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PHF = (Total hourly volume) / [(Peak 15-minute volume within the hour x 4)]</a:t>
            </a:r>
            <a:endParaRPr lang="en-US" dirty="0">
              <a:solidFill>
                <a:sysClr val="windowText" lastClr="000000">
                  <a:lumMod val="75000"/>
                  <a:lumOff val="25000"/>
                </a:sys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685174"/>
              </p:ext>
            </p:extLst>
          </p:nvPr>
        </p:nvGraphicFramePr>
        <p:xfrm>
          <a:off x="748860" y="2746614"/>
          <a:ext cx="4181358" cy="1580288"/>
        </p:xfrm>
        <a:graphic>
          <a:graphicData uri="http://schemas.openxmlformats.org/drawingml/2006/table">
            <a:tbl>
              <a:tblPr firstRow="1" bandRow="1"/>
              <a:tblGrid>
                <a:gridCol w="2090679">
                  <a:extLst>
                    <a:ext uri="{9D8B030D-6E8A-4147-A177-3AD203B41FA5}">
                      <a16:colId xmlns:a16="http://schemas.microsoft.com/office/drawing/2014/main" xmlns="" val="1755060136"/>
                    </a:ext>
                  </a:extLst>
                </a:gridCol>
                <a:gridCol w="2090679">
                  <a:extLst>
                    <a:ext uri="{9D8B030D-6E8A-4147-A177-3AD203B41FA5}">
                      <a16:colId xmlns:a16="http://schemas.microsoft.com/office/drawing/2014/main" xmlns="" val="659737535"/>
                    </a:ext>
                  </a:extLst>
                </a:gridCol>
              </a:tblGrid>
              <a:tr h="39507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hour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7:15-8:15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6581182"/>
                  </a:ext>
                </a:extLst>
              </a:tr>
              <a:tr h="39507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volume 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791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8124197"/>
                  </a:ext>
                </a:extLst>
              </a:tr>
              <a:tr h="39507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factor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363306"/>
                  </a:ext>
                </a:extLst>
              </a:tr>
              <a:tr h="39507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volume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1124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7990859"/>
                  </a:ext>
                </a:extLst>
              </a:tr>
            </a:tbl>
          </a:graphicData>
        </a:graphic>
      </p:graphicFrame>
      <p:graphicFrame>
        <p:nvGraphicFramePr>
          <p:cNvPr id="10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23485"/>
              </p:ext>
            </p:extLst>
          </p:nvPr>
        </p:nvGraphicFramePr>
        <p:xfrm>
          <a:off x="5410985" y="2752626"/>
          <a:ext cx="4071484" cy="1574274"/>
        </p:xfrm>
        <a:graphic>
          <a:graphicData uri="http://schemas.openxmlformats.org/drawingml/2006/table">
            <a:tbl>
              <a:tblPr firstRow="1" bandRow="1"/>
              <a:tblGrid>
                <a:gridCol w="2035742">
                  <a:extLst>
                    <a:ext uri="{9D8B030D-6E8A-4147-A177-3AD203B41FA5}">
                      <a16:colId xmlns:a16="http://schemas.microsoft.com/office/drawing/2014/main" xmlns="" val="1755060136"/>
                    </a:ext>
                  </a:extLst>
                </a:gridCol>
                <a:gridCol w="2035742">
                  <a:extLst>
                    <a:ext uri="{9D8B030D-6E8A-4147-A177-3AD203B41FA5}">
                      <a16:colId xmlns:a16="http://schemas.microsoft.com/office/drawing/2014/main" xmlns="" val="659737535"/>
                    </a:ext>
                  </a:extLst>
                </a:gridCol>
              </a:tblGrid>
              <a:tr h="407244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hour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7:15-8:15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6581182"/>
                  </a:ext>
                </a:extLst>
              </a:tr>
              <a:tr h="378017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volume 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872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8124197"/>
                  </a:ext>
                </a:extLst>
              </a:tr>
              <a:tr h="381769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factor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363306"/>
                  </a:ext>
                </a:extLst>
              </a:tr>
              <a:tr h="407244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volume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1104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7990859"/>
                  </a:ext>
                </a:extLst>
              </a:tr>
            </a:tbl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446180"/>
              </p:ext>
            </p:extLst>
          </p:nvPr>
        </p:nvGraphicFramePr>
        <p:xfrm>
          <a:off x="748862" y="4379880"/>
          <a:ext cx="4190784" cy="1662700"/>
        </p:xfrm>
        <a:graphic>
          <a:graphicData uri="http://schemas.openxmlformats.org/drawingml/2006/table">
            <a:tbl>
              <a:tblPr firstRow="1" bandRow="1"/>
              <a:tblGrid>
                <a:gridCol w="2095392">
                  <a:extLst>
                    <a:ext uri="{9D8B030D-6E8A-4147-A177-3AD203B41FA5}">
                      <a16:colId xmlns:a16="http://schemas.microsoft.com/office/drawing/2014/main" xmlns="" val="1861982977"/>
                    </a:ext>
                  </a:extLst>
                </a:gridCol>
                <a:gridCol w="2095392">
                  <a:extLst>
                    <a:ext uri="{9D8B030D-6E8A-4147-A177-3AD203B41FA5}">
                      <a16:colId xmlns:a16="http://schemas.microsoft.com/office/drawing/2014/main" xmlns="" val="1371641590"/>
                    </a:ext>
                  </a:extLst>
                </a:gridCol>
              </a:tblGrid>
              <a:tr h="415675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hour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3:00-4:00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119219"/>
                  </a:ext>
                </a:extLst>
              </a:tr>
              <a:tr h="415675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volume 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933</a:t>
                      </a:r>
                      <a:endParaRPr lang="en-US" sz="20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7980279"/>
                  </a:ext>
                </a:extLst>
              </a:tr>
              <a:tr h="415675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factor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0.925595238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672005"/>
                  </a:ext>
                </a:extLst>
              </a:tr>
              <a:tr h="415675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volume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1008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777602"/>
                  </a:ext>
                </a:extLst>
              </a:tr>
            </a:tbl>
          </a:graphicData>
        </a:graphic>
      </p:graphicFrame>
      <p:graphicFrame>
        <p:nvGraphicFramePr>
          <p:cNvPr id="12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488230"/>
              </p:ext>
            </p:extLst>
          </p:nvPr>
        </p:nvGraphicFramePr>
        <p:xfrm>
          <a:off x="5382705" y="4334392"/>
          <a:ext cx="4099764" cy="1708188"/>
        </p:xfrm>
        <a:graphic>
          <a:graphicData uri="http://schemas.openxmlformats.org/drawingml/2006/table">
            <a:tbl>
              <a:tblPr firstRow="1" bandRow="1"/>
              <a:tblGrid>
                <a:gridCol w="2111314">
                  <a:extLst>
                    <a:ext uri="{9D8B030D-6E8A-4147-A177-3AD203B41FA5}">
                      <a16:colId xmlns:a16="http://schemas.microsoft.com/office/drawing/2014/main" xmlns="" val="373086003"/>
                    </a:ext>
                  </a:extLst>
                </a:gridCol>
                <a:gridCol w="1988450">
                  <a:extLst>
                    <a:ext uri="{9D8B030D-6E8A-4147-A177-3AD203B41FA5}">
                      <a16:colId xmlns:a16="http://schemas.microsoft.com/office/drawing/2014/main" xmlns="" val="1177699286"/>
                    </a:ext>
                  </a:extLst>
                </a:gridCol>
              </a:tblGrid>
              <a:tr h="427047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hour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1.30-2.30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7393401"/>
                  </a:ext>
                </a:extLst>
              </a:tr>
              <a:tr h="427047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volume 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713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39073033"/>
                  </a:ext>
                </a:extLst>
              </a:tr>
              <a:tr h="427047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 factor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0.8652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2982628"/>
                  </a:ext>
                </a:extLst>
              </a:tr>
              <a:tr h="427047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volume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75346"/>
                  </a:ext>
                </a:extLst>
              </a:tr>
            </a:tbl>
          </a:graphicData>
        </a:graphic>
      </p:graphicFrame>
      <p:sp>
        <p:nvSpPr>
          <p:cNvPr id="13" name="عنصر نائب للمحتوى 2"/>
          <p:cNvSpPr txBox="1">
            <a:spLocks/>
          </p:cNvSpPr>
          <p:nvPr/>
        </p:nvSpPr>
        <p:spPr>
          <a:xfrm>
            <a:off x="9584512" y="4088305"/>
            <a:ext cx="3106645" cy="679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400" b="1" u="sng" dirty="0" smtClean="0">
                <a:solidFill>
                  <a:srgbClr val="2E83C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DHV=1124veh/</a:t>
            </a:r>
            <a:r>
              <a:rPr lang="en-US" sz="2400" b="1" u="sng" dirty="0" err="1" smtClean="0">
                <a:solidFill>
                  <a:srgbClr val="2E83C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436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8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42405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7078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Natural growth factor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471210"/>
              </p:ext>
            </p:extLst>
          </p:nvPr>
        </p:nvGraphicFramePr>
        <p:xfrm>
          <a:off x="637233" y="1969873"/>
          <a:ext cx="7847392" cy="792480"/>
        </p:xfrm>
        <a:graphic>
          <a:graphicData uri="http://schemas.openxmlformats.org/drawingml/2006/table">
            <a:tbl>
              <a:tblPr firstRow="1" bandRow="1"/>
              <a:tblGrid>
                <a:gridCol w="3923696">
                  <a:extLst>
                    <a:ext uri="{9D8B030D-6E8A-4147-A177-3AD203B41FA5}">
                      <a16:colId xmlns:a16="http://schemas.microsoft.com/office/drawing/2014/main" xmlns="" val="728538747"/>
                    </a:ext>
                  </a:extLst>
                </a:gridCol>
                <a:gridCol w="3923696">
                  <a:extLst>
                    <a:ext uri="{9D8B030D-6E8A-4147-A177-3AD203B41FA5}">
                      <a16:colId xmlns:a16="http://schemas.microsoft.com/office/drawing/2014/main" xmlns="" val="1750275683"/>
                    </a:ext>
                  </a:extLst>
                </a:gridCol>
              </a:tblGrid>
              <a:tr h="380962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Volume 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760169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21/9/2014 from 2 pm to 3 pm 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823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0920771"/>
                  </a:ext>
                </a:extLst>
              </a:tr>
            </a:tbl>
          </a:graphicData>
        </a:graphic>
      </p:graphicFrame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74729"/>
              </p:ext>
            </p:extLst>
          </p:nvPr>
        </p:nvGraphicFramePr>
        <p:xfrm>
          <a:off x="637234" y="2778958"/>
          <a:ext cx="7847392" cy="396240"/>
        </p:xfrm>
        <a:graphic>
          <a:graphicData uri="http://schemas.openxmlformats.org/drawingml/2006/table">
            <a:tbl>
              <a:tblPr firstRow="1" bandRow="1"/>
              <a:tblGrid>
                <a:gridCol w="3923696">
                  <a:extLst>
                    <a:ext uri="{9D8B030D-6E8A-4147-A177-3AD203B41FA5}">
                      <a16:colId xmlns:a16="http://schemas.microsoft.com/office/drawing/2014/main" xmlns="" val="1173668910"/>
                    </a:ext>
                  </a:extLst>
                </a:gridCol>
                <a:gridCol w="3923696">
                  <a:extLst>
                    <a:ext uri="{9D8B030D-6E8A-4147-A177-3AD203B41FA5}">
                      <a16:colId xmlns:a16="http://schemas.microsoft.com/office/drawing/2014/main" xmlns="" val="190687456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4/10/2018 from 2 pm</a:t>
                      </a:r>
                      <a:r>
                        <a:rPr lang="en-US" sz="2000" b="0" i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 3 pm </a:t>
                      </a:r>
                      <a:endParaRPr lang="en-US" sz="20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1pPr>
                      <a:lvl2pPr marL="45721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2pPr>
                      <a:lvl3pPr marL="914423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3pPr>
                      <a:lvl4pPr marL="137163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4pPr>
                      <a:lvl5pPr marL="1828845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5pPr>
                      <a:lvl6pPr marL="228605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6pPr>
                      <a:lvl7pPr marL="2743268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7pPr>
                      <a:lvl8pPr marL="3200480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8pPr>
                      <a:lvl9pPr marL="3657692" algn="l" defTabSz="914423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0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</a:t>
                      </a:r>
                      <a:endParaRPr lang="en-US" sz="20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C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215892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ستطيل 6"/>
              <p:cNvSpPr/>
              <p:nvPr/>
            </p:nvSpPr>
            <p:spPr>
              <a:xfrm>
                <a:off x="8751215" y="2033048"/>
                <a:ext cx="3199993" cy="9592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1000"/>
                  </a:spcBef>
                  <a:buClr>
                    <a:srgbClr val="5FCBEF"/>
                  </a:buClr>
                  <a:buSzPct val="80000"/>
                  <a:defRPr/>
                </a:pPr>
                <a:r>
                  <a:rPr lang="en-US" sz="2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cs typeface="Times New Roman" panose="02020603050405020304" pitchFamily="18" charset="0"/>
                  </a:rPr>
                  <a:t>954=823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ysClr val="windowText" lastClr="000000">
                            <a:lumMod val="75000"/>
                            <a:lumOff val="25000"/>
                          </a:sysClr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1" i="1">
                            <a:solidFill>
                              <a:sysClr val="windowText" lastClr="000000">
                                <a:lumMod val="75000"/>
                                <a:lumOff val="25000"/>
                              </a:sys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en-US" sz="2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cs typeface="Times New Roman" panose="02020603050405020304" pitchFamily="18" charset="0"/>
                </a:endParaRPr>
              </a:p>
              <a:p>
                <a:pPr lvl="0">
                  <a:spcBef>
                    <a:spcPts val="1000"/>
                  </a:spcBef>
                  <a:buClr>
                    <a:srgbClr val="5FCBEF"/>
                  </a:buClr>
                  <a:buSzPct val="80000"/>
                  <a:defRPr/>
                </a:pPr>
                <a:r>
                  <a:rPr lang="en-US" sz="2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cs typeface="Times New Roman" panose="02020603050405020304" pitchFamily="18" charset="0"/>
                  </a:rPr>
                  <a:t>R= 4%</a:t>
                </a:r>
              </a:p>
            </p:txBody>
          </p:sp>
        </mc:Choice>
        <mc:Fallback xmlns=""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1215" y="2033048"/>
                <a:ext cx="3199993" cy="959237"/>
              </a:xfrm>
              <a:prstGeom prst="rect">
                <a:avLst/>
              </a:prstGeom>
              <a:blipFill rotWithShape="0">
                <a:blip r:embed="rId3"/>
                <a:stretch>
                  <a:fillRect l="-3048" t="-4459" b="-14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570782" y="359105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Developing factor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70782" y="4309870"/>
            <a:ext cx="10253221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en-US" sz="2000" dirty="0">
                <a:cs typeface="Times New Roman" panose="02020603050405020304" pitchFamily="18" charset="0"/>
              </a:rPr>
              <a:t>If the road is improved, the surrounding area will flourish and traffic will increase.</a:t>
            </a:r>
          </a:p>
          <a:p>
            <a:pPr lvl="0"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en-US" sz="2000" dirty="0">
                <a:cs typeface="Times New Roman" panose="02020603050405020304" pitchFamily="18" charset="0"/>
              </a:rPr>
              <a:t>In this case, the increase traffic volume is </a:t>
            </a:r>
            <a:r>
              <a:rPr lang="en-US" sz="2000" dirty="0" smtClean="0">
                <a:cs typeface="Times New Roman" panose="02020603050405020304" pitchFamily="18" charset="0"/>
              </a:rPr>
              <a:t>proposed </a:t>
            </a:r>
            <a:r>
              <a:rPr lang="en-US" sz="2000" dirty="0">
                <a:cs typeface="Times New Roman" panose="02020603050405020304" pitchFamily="18" charset="0"/>
              </a:rPr>
              <a:t>to be 20%.</a:t>
            </a:r>
          </a:p>
        </p:txBody>
      </p:sp>
    </p:spTree>
    <p:extLst>
      <p:ext uri="{BB962C8B-B14F-4D97-AF65-F5344CB8AC3E}">
        <p14:creationId xmlns:p14="http://schemas.microsoft.com/office/powerpoint/2010/main" val="3698805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E2D56-CCE1-4446-A00D-86E6DD89C518}" type="slidenum">
              <a:rPr lang="en-GB" smtClean="0"/>
              <a:t>9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110C1F33-2F3A-4918-AF71-92EECC8C52D9}"/>
              </a:ext>
            </a:extLst>
          </p:cNvPr>
          <p:cNvSpPr txBox="1">
            <a:spLocks/>
          </p:cNvSpPr>
          <p:nvPr/>
        </p:nvSpPr>
        <p:spPr>
          <a:xfrm>
            <a:off x="570782" y="323551"/>
            <a:ext cx="8911687" cy="7123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Data Analysis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70782" y="1318662"/>
            <a:ext cx="11202346" cy="126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r>
              <a:rPr lang="en-US" sz="2600" b="1" dirty="0" smtClean="0">
                <a:solidFill>
                  <a:srgbClr val="2E83C3">
                    <a:lumMod val="50000"/>
                  </a:srgbClr>
                </a:solidFill>
                <a:cs typeface="Times New Roman" panose="02020603050405020304" pitchFamily="18" charset="0"/>
              </a:rPr>
              <a:t>Traffic distribution on the road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2E83C3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</a:endParaRPr>
          </a:p>
        </p:txBody>
      </p:sp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919713798"/>
              </p:ext>
            </p:extLst>
          </p:nvPr>
        </p:nvGraphicFramePr>
        <p:xfrm>
          <a:off x="2128174" y="3063711"/>
          <a:ext cx="7180447" cy="311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مستطيل 6"/>
          <p:cNvSpPr/>
          <p:nvPr/>
        </p:nvSpPr>
        <p:spPr>
          <a:xfrm>
            <a:off x="650449" y="1950803"/>
            <a:ext cx="112084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cs typeface="Times New Roman" panose="02020603050405020304" pitchFamily="18" charset="0"/>
              </a:rPr>
              <a:t>Two routes were used in this project, the first corresponds to the road of this project and the second road is the road that connects between the cities passing from </a:t>
            </a:r>
            <a:r>
              <a:rPr lang="en-US" sz="2000" dirty="0" err="1">
                <a:cs typeface="Times New Roman" panose="02020603050405020304" pitchFamily="18" charset="0"/>
              </a:rPr>
              <a:t>Deir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cs typeface="Times New Roman" panose="02020603050405020304" pitchFamily="18" charset="0"/>
              </a:rPr>
              <a:t>Sharaf</a:t>
            </a:r>
            <a:r>
              <a:rPr lang="en-US" sz="2000" dirty="0">
                <a:cs typeface="Times New Roman" panose="02020603050405020304" pitchFamily="18" charset="0"/>
              </a:rPr>
              <a:t> to An-</a:t>
            </a:r>
            <a:r>
              <a:rPr lang="en-US" sz="2000" dirty="0" err="1">
                <a:cs typeface="Times New Roman" panose="02020603050405020304" pitchFamily="18" charset="0"/>
              </a:rPr>
              <a:t>Najah</a:t>
            </a:r>
            <a:r>
              <a:rPr lang="en-US" sz="2000" dirty="0">
                <a:cs typeface="Times New Roman" panose="02020603050405020304" pitchFamily="18" charset="0"/>
              </a:rPr>
              <a:t> National University and these cities of </a:t>
            </a:r>
            <a:r>
              <a:rPr lang="en-US" sz="2000" dirty="0" err="1">
                <a:cs typeface="Times New Roman" panose="02020603050405020304" pitchFamily="18" charset="0"/>
              </a:rPr>
              <a:t>Tulkarem</a:t>
            </a:r>
            <a:r>
              <a:rPr lang="en-US" sz="2000" dirty="0"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cs typeface="Times New Roman" panose="02020603050405020304" pitchFamily="18" charset="0"/>
              </a:rPr>
              <a:t>Anabta</a:t>
            </a:r>
            <a:r>
              <a:rPr lang="en-US" sz="2000" dirty="0">
                <a:cs typeface="Times New Roman" panose="02020603050405020304" pitchFamily="18" charset="0"/>
              </a:rPr>
              <a:t> and others. </a:t>
            </a:r>
          </a:p>
        </p:txBody>
      </p:sp>
    </p:spTree>
    <p:extLst>
      <p:ext uri="{BB962C8B-B14F-4D97-AF65-F5344CB8AC3E}">
        <p14:creationId xmlns:p14="http://schemas.microsoft.com/office/powerpoint/2010/main" val="1600910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نوع الخشب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نوع الخشب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نوع الخشب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نوع الخشب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Facet">
    <a:majorFont>
      <a:latin typeface="Trebuchet MS" panose="020B0603020202020204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Facet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Facet">
    <a:majorFont>
      <a:latin typeface="Trebuchet MS" panose="020B0603020202020204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Facet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Facet">
    <a:majorFont>
      <a:latin typeface="Trebuchet MS" panose="020B0603020202020204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Facet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1661</Words>
  <Application>Microsoft Office PowerPoint</Application>
  <PresentationFormat>ملء الشاشة</PresentationFormat>
  <Paragraphs>673</Paragraphs>
  <Slides>37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52" baseType="lpstr">
      <vt:lpstr>Arial Unicode MS</vt:lpstr>
      <vt:lpstr>Adobe Caslon Pro Bold</vt:lpstr>
      <vt:lpstr>Arial</vt:lpstr>
      <vt:lpstr>Calibri</vt:lpstr>
      <vt:lpstr>Cambria Math</vt:lpstr>
      <vt:lpstr>Century Gothic</vt:lpstr>
      <vt:lpstr>Georgia</vt:lpstr>
      <vt:lpstr>Symbol</vt:lpstr>
      <vt:lpstr>Tahoma</vt:lpstr>
      <vt:lpstr>Times New Roman</vt:lpstr>
      <vt:lpstr>TimesNewRomanPSMT</vt:lpstr>
      <vt:lpstr>Trebuchet MS</vt:lpstr>
      <vt:lpstr>Wingdings</vt:lpstr>
      <vt:lpstr>Wingdings 3</vt:lpstr>
      <vt:lpstr>نوع الخشب</vt:lpstr>
      <vt:lpstr>Analysis and Design of Nablus-Qalqilya Highway : Qusin-Jeit Section </vt:lpstr>
      <vt:lpstr>عرض تقديمي في PowerPoint</vt:lpstr>
      <vt:lpstr>عرض تقديمي في PowerPoint</vt:lpstr>
      <vt:lpstr>عرض تقديمي في PowerPoint</vt:lpstr>
      <vt:lpstr>Data Collection</vt:lpstr>
      <vt:lpstr>Data Collection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the Proposed Underpass Under Faisal/Haifa Street in Nablus City</dc:title>
  <dc:creator>Abdullah Salahat</dc:creator>
  <cp:lastModifiedBy>بلال</cp:lastModifiedBy>
  <cp:revision>190</cp:revision>
  <dcterms:created xsi:type="dcterms:W3CDTF">2017-12-17T11:59:23Z</dcterms:created>
  <dcterms:modified xsi:type="dcterms:W3CDTF">2019-12-25T17:38:26Z</dcterms:modified>
</cp:coreProperties>
</file>