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7549" autoAdjust="0"/>
    <p:restoredTop sz="94660"/>
  </p:normalViewPr>
  <p:slideViewPr>
    <p:cSldViewPr snapToGrid="0">
      <p:cViewPr>
        <p:scale>
          <a:sx n="71" d="100"/>
          <a:sy n="71" d="100"/>
        </p:scale>
        <p:origin x="-570" y="-91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5F6C97B-8638-44B8-84E0-165B6B23870E}" type="datetimeFigureOut">
              <a:rPr lang="ar-SA" smtClean="0"/>
              <a:pPr/>
              <a:t>1/21/1443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3671730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F6C97B-8638-44B8-84E0-165B6B23870E}" type="datetimeFigureOut">
              <a:rPr lang="ar-SA" smtClean="0"/>
              <a:pPr/>
              <a:t>1/21/1443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3679825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F6C97B-8638-44B8-84E0-165B6B23870E}" type="datetimeFigureOut">
              <a:rPr lang="ar-SA" smtClean="0"/>
              <a:pPr/>
              <a:t>1/21/1443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23310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F6C97B-8638-44B8-84E0-165B6B23870E}" type="datetimeFigureOut">
              <a:rPr lang="ar-SA" smtClean="0"/>
              <a:pPr/>
              <a:t>1/21/1443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266107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تحرير أنماط النص الرئيسي</a:t>
            </a:r>
          </a:p>
        </p:txBody>
      </p:sp>
      <p:sp>
        <p:nvSpPr>
          <p:cNvPr id="4" name="عنصر نائب للتاريخ 3"/>
          <p:cNvSpPr>
            <a:spLocks noGrp="1"/>
          </p:cNvSpPr>
          <p:nvPr>
            <p:ph type="dt" sz="half" idx="10"/>
          </p:nvPr>
        </p:nvSpPr>
        <p:spPr/>
        <p:txBody>
          <a:bodyPr/>
          <a:lstStyle/>
          <a:p>
            <a:fld id="{05F6C97B-8638-44B8-84E0-165B6B23870E}" type="datetimeFigureOut">
              <a:rPr lang="ar-SA" smtClean="0"/>
              <a:pPr/>
              <a:t>1/21/1443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247555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5F6C97B-8638-44B8-84E0-165B6B23870E}" type="datetimeFigureOut">
              <a:rPr lang="ar-SA" smtClean="0"/>
              <a:pPr/>
              <a:t>1/21/1443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2640484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5F6C97B-8638-44B8-84E0-165B6B23870E}" type="datetimeFigureOut">
              <a:rPr lang="ar-SA" smtClean="0"/>
              <a:pPr/>
              <a:t>1/21/1443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835103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5F6C97B-8638-44B8-84E0-165B6B23870E}" type="datetimeFigureOut">
              <a:rPr lang="ar-SA" smtClean="0"/>
              <a:pPr/>
              <a:t>1/21/1443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2851417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5F6C97B-8638-44B8-84E0-165B6B23870E}" type="datetimeFigureOut">
              <a:rPr lang="ar-SA" smtClean="0"/>
              <a:pPr/>
              <a:t>1/21/1443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1840575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05F6C97B-8638-44B8-84E0-165B6B23870E}" type="datetimeFigureOut">
              <a:rPr lang="ar-SA" smtClean="0"/>
              <a:pPr/>
              <a:t>1/21/1443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3653369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05F6C97B-8638-44B8-84E0-165B6B23870E}" type="datetimeFigureOut">
              <a:rPr lang="ar-SA" smtClean="0"/>
              <a:pPr/>
              <a:t>1/21/1443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191108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5F6C97B-8638-44B8-84E0-165B6B23870E}" type="datetimeFigureOut">
              <a:rPr lang="ar-SA" smtClean="0"/>
              <a:pPr/>
              <a:t>1/21/1443</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03144F3-1D85-4D07-A8DE-5768C5A61B9D}" type="slidenum">
              <a:rPr lang="ar-SA" smtClean="0"/>
              <a:pPr/>
              <a:t>‹#›</a:t>
            </a:fld>
            <a:endParaRPr lang="ar-SA"/>
          </a:p>
        </p:txBody>
      </p:sp>
    </p:spTree>
    <p:extLst>
      <p:ext uri="{BB962C8B-B14F-4D97-AF65-F5344CB8AC3E}">
        <p14:creationId xmlns:p14="http://schemas.microsoft.com/office/powerpoint/2010/main" xmlns="" val="2628055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2"/>
            <a:ext cx="9144000" cy="2895845"/>
          </a:xfrm>
        </p:spPr>
        <p:txBody>
          <a:bodyPr>
            <a:normAutofit/>
          </a:bodyPr>
          <a:lstStyle/>
          <a:p>
            <a:r>
              <a:rPr lang="en-US" sz="4000" b="1" u="sng" dirty="0" smtClean="0">
                <a:solidFill>
                  <a:schemeClr val="bg2">
                    <a:lumMod val="10000"/>
                  </a:schemeClr>
                </a:solidFill>
              </a:rPr>
              <a:t>Control criteria for efficiency improvement of dual PV pumping systems</a:t>
            </a:r>
            <a:endParaRPr lang="ar-SA" sz="4000" b="1" u="sng" dirty="0">
              <a:solidFill>
                <a:schemeClr val="bg2">
                  <a:lumMod val="10000"/>
                </a:schemeClr>
              </a:solidFill>
            </a:endParaRPr>
          </a:p>
        </p:txBody>
      </p:sp>
    </p:spTree>
    <p:extLst>
      <p:ext uri="{BB962C8B-B14F-4D97-AF65-F5344CB8AC3E}">
        <p14:creationId xmlns:p14="http://schemas.microsoft.com/office/powerpoint/2010/main" xmlns="" val="35035001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3312458" y="2312894"/>
            <a:ext cx="5481918" cy="1613647"/>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0000"/>
          </a:bodyPr>
          <a:lstStyle/>
          <a:p>
            <a:pPr lvl="0" algn="ctr"/>
            <a:r>
              <a:rPr lang="en-US" altLang="ar-SA" dirty="0" smtClean="0">
                <a:latin typeface="Roboto"/>
              </a:rPr>
              <a:t/>
            </a:r>
            <a:br>
              <a:rPr lang="en-US" altLang="ar-SA" dirty="0" smtClean="0">
                <a:latin typeface="Roboto"/>
              </a:rPr>
            </a:br>
            <a:r>
              <a:rPr lang="en-US" altLang="ar-SA" dirty="0" smtClean="0">
                <a:latin typeface="Roboto"/>
              </a:rPr>
              <a:t>Use (Pv-system </a:t>
            </a:r>
            <a:r>
              <a:rPr lang="en-US" altLang="ar-SA" dirty="0">
                <a:latin typeface="Roboto"/>
              </a:rPr>
              <a:t>6.8.1) to get the results</a:t>
            </a:r>
            <a:r>
              <a:rPr lang="ar-SA" altLang="ar-SA" dirty="0">
                <a:latin typeface="Roboto"/>
              </a:rPr>
              <a:t/>
            </a:r>
            <a:br>
              <a:rPr lang="ar-SA" altLang="ar-SA" dirty="0">
                <a:latin typeface="Roboto"/>
              </a:rPr>
            </a:br>
            <a:endParaRPr lang="ar-SA" dirty="0"/>
          </a:p>
        </p:txBody>
      </p:sp>
    </p:spTree>
    <p:extLst>
      <p:ext uri="{BB962C8B-B14F-4D97-AF65-F5344CB8AC3E}">
        <p14:creationId xmlns:p14="http://schemas.microsoft.com/office/powerpoint/2010/main" xmlns="" val="131215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3558988" cy="5632263"/>
          </a:xfrm>
        </p:spPr>
        <p:txBody>
          <a:bodyPr>
            <a:noAutofit/>
          </a:bodyPr>
          <a:lstStyle/>
          <a:p>
            <a:pPr marL="0" lvl="0" indent="0" algn="just"/>
            <a:r>
              <a:rPr lang="en-US" sz="2000" b="1" dirty="0"/>
              <a:t>Initially, we chose one large pump to meet the required quantities, and the most suitable one (available information about it in the program) is as follows:</a:t>
            </a:r>
            <a:br>
              <a:rPr lang="en-US" sz="2000" b="1" dirty="0"/>
            </a:br>
            <a:r>
              <a:rPr lang="en-US" sz="2000" dirty="0" smtClean="0"/>
              <a:t/>
            </a:r>
            <a:br>
              <a:rPr lang="en-US" sz="2000" dirty="0" smtClean="0"/>
            </a:br>
            <a:r>
              <a:rPr lang="en-US" sz="2000" b="1" dirty="0"/>
              <a:t>Also, the number of solar panels that supplied the pump with sufficient power to pump the required amount of water:</a:t>
            </a:r>
            <a:br>
              <a:rPr lang="en-US" sz="2000" b="1" dirty="0"/>
            </a:br>
            <a:r>
              <a:rPr lang="en-US" sz="2000" b="1" dirty="0"/>
              <a:t/>
            </a:r>
            <a:br>
              <a:rPr lang="en-US" sz="2000" b="1" dirty="0"/>
            </a:br>
            <a:r>
              <a:rPr lang="en-US" sz="2000" b="1" dirty="0"/>
              <a:t>In fact, 156 units are needed to meet the input voltage requirement of the inverter to build 6 parallel chains each It consists of </a:t>
            </a:r>
            <a:r>
              <a:rPr lang="en-US" sz="2000" b="1" dirty="0" smtClean="0"/>
              <a:t>34 </a:t>
            </a:r>
            <a:r>
              <a:rPr lang="en-US" sz="2000" b="1" dirty="0"/>
              <a:t>PV modules connected in series.</a:t>
            </a:r>
            <a:r>
              <a:rPr lang="ar-SA" sz="2000" b="1" dirty="0"/>
              <a:t/>
            </a:r>
            <a:br>
              <a:rPr lang="ar-SA" sz="2000" b="1" dirty="0"/>
            </a:br>
            <a:endParaRPr lang="ar-SA" sz="2000" dirty="0"/>
          </a:p>
        </p:txBody>
      </p:sp>
      <p:pic>
        <p:nvPicPr>
          <p:cNvPr id="6" name="صورة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601975" y="4397188"/>
            <a:ext cx="7210425" cy="1600200"/>
          </a:xfrm>
          <a:prstGeom prst="rect">
            <a:avLst/>
          </a:prstGeom>
        </p:spPr>
      </p:pic>
      <p:pic>
        <p:nvPicPr>
          <p:cNvPr id="7" name="صورة 6"/>
          <p:cNvPicPr/>
          <p:nvPr/>
        </p:nvPicPr>
        <p:blipFill>
          <a:blip r:embed="rId4"/>
          <a:stretch>
            <a:fillRect/>
          </a:stretch>
        </p:blipFill>
        <p:spPr>
          <a:xfrm>
            <a:off x="4601976" y="557174"/>
            <a:ext cx="7210274" cy="3530732"/>
          </a:xfrm>
          <a:prstGeom prst="rect">
            <a:avLst/>
          </a:prstGeom>
        </p:spPr>
      </p:pic>
    </p:spTree>
    <p:extLst>
      <p:ext uri="{BB962C8B-B14F-4D97-AF65-F5344CB8AC3E}">
        <p14:creationId xmlns:p14="http://schemas.microsoft.com/office/powerpoint/2010/main" xmlns="" val="2735108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06824" y="365124"/>
            <a:ext cx="2877670" cy="5887757"/>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Autofit/>
          </a:bodyPr>
          <a:lstStyle/>
          <a:p>
            <a:pPr marL="0" indent="0" algn="just"/>
            <a:r>
              <a:rPr lang="en-US" sz="2000" b="1" dirty="0" smtClean="0"/>
              <a:t>We connected two small pumps in parallel and the two pumps were as follows:</a:t>
            </a:r>
            <a:r>
              <a:rPr lang="ar-SA" sz="2000" b="1" dirty="0" smtClean="0"/>
              <a:t> </a:t>
            </a: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a:t>We needed 48 units (4 parallel chains each It consists of 12 PV modules connected in series).</a:t>
            </a:r>
            <a:br>
              <a:rPr lang="en-US" sz="2000" b="1" dirty="0"/>
            </a:br>
            <a:r>
              <a:rPr lang="en-US" sz="2000" b="1" dirty="0" smtClean="0"/>
              <a:t/>
            </a:r>
            <a:br>
              <a:rPr lang="en-US" sz="2000" b="1" dirty="0" smtClean="0"/>
            </a:br>
            <a:endParaRPr lang="ar-SA" sz="2000" dirty="0"/>
          </a:p>
        </p:txBody>
      </p:sp>
      <p:pic>
        <p:nvPicPr>
          <p:cNvPr id="4" name="صورة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966882" y="365124"/>
            <a:ext cx="7709207" cy="4238625"/>
          </a:xfrm>
          <a:prstGeom prst="rect">
            <a:avLst/>
          </a:prstGeom>
        </p:spPr>
      </p:pic>
      <p:pic>
        <p:nvPicPr>
          <p:cNvPr id="5" name="صورة 4"/>
          <p:cNvPicPr/>
          <p:nvPr/>
        </p:nvPicPr>
        <p:blipFill>
          <a:blip r:embed="rId4"/>
          <a:stretch>
            <a:fillRect/>
          </a:stretch>
        </p:blipFill>
        <p:spPr>
          <a:xfrm>
            <a:off x="3867462" y="4557011"/>
            <a:ext cx="7808627" cy="1798820"/>
          </a:xfrm>
          <a:prstGeom prst="rect">
            <a:avLst/>
          </a:prstGeom>
        </p:spPr>
      </p:pic>
    </p:spTree>
    <p:extLst>
      <p:ext uri="{BB962C8B-B14F-4D97-AF65-F5344CB8AC3E}">
        <p14:creationId xmlns:p14="http://schemas.microsoft.com/office/powerpoint/2010/main" xmlns="" val="1554353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831663"/>
          </a:xfrm>
        </p:spPr>
        <p:txBody>
          <a:bodyPr>
            <a:normAutofit fontScale="90000"/>
          </a:bodyPr>
          <a:lstStyle/>
          <a:p>
            <a:pPr algn="ctr"/>
            <a:r>
              <a:rPr lang="en-US" sz="3000" b="1" dirty="0"/>
              <a:t>(pump 2 with pv arrays)</a:t>
            </a:r>
            <a:br>
              <a:rPr lang="en-US" sz="3000" b="1" dirty="0"/>
            </a:br>
            <a:endParaRPr lang="ar-SA" sz="3000" dirty="0"/>
          </a:p>
        </p:txBody>
      </p:sp>
      <p:pic>
        <p:nvPicPr>
          <p:cNvPr id="4" name="صورة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893033" y="999843"/>
            <a:ext cx="6105525" cy="3648075"/>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83917" y="971268"/>
            <a:ext cx="5979599" cy="3676650"/>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864333" y="4807324"/>
            <a:ext cx="7134225" cy="1600200"/>
          </a:xfrm>
          <a:prstGeom prst="rect">
            <a:avLst/>
          </a:prstGeom>
        </p:spPr>
      </p:pic>
      <p:sp useBgFill="1">
        <p:nvSpPr>
          <p:cNvPr id="8" name="مربع نص 7"/>
          <p:cNvSpPr txBox="1"/>
          <p:nvPr/>
        </p:nvSpPr>
        <p:spPr>
          <a:xfrm>
            <a:off x="645459" y="4894729"/>
            <a:ext cx="4020670" cy="1200329"/>
          </a:xfrm>
          <a:prstGeom prst="rect">
            <a:avLst/>
          </a:prstGeom>
        </p:spPr>
        <p:txBody>
          <a:bodyPr wrap="square" rtlCol="1">
            <a:spAutoFit/>
          </a:bodyPr>
          <a:lstStyle/>
          <a:p>
            <a:pPr algn="l"/>
            <a:r>
              <a:rPr lang="en-US" b="1" dirty="0"/>
              <a:t>We needed </a:t>
            </a:r>
            <a:r>
              <a:rPr lang="en-US" b="1" dirty="0" smtClean="0"/>
              <a:t>56 </a:t>
            </a:r>
            <a:r>
              <a:rPr lang="en-US" b="1" dirty="0"/>
              <a:t>units </a:t>
            </a:r>
            <a:r>
              <a:rPr lang="en-US" b="1" dirty="0" smtClean="0"/>
              <a:t>(2 </a:t>
            </a:r>
            <a:r>
              <a:rPr lang="en-US" b="1" dirty="0"/>
              <a:t>parallel chains each It consists of </a:t>
            </a:r>
            <a:r>
              <a:rPr lang="en-US" b="1" dirty="0" smtClean="0"/>
              <a:t>26 </a:t>
            </a:r>
            <a:r>
              <a:rPr lang="en-US" b="1" dirty="0"/>
              <a:t>PV modules connected in series).</a:t>
            </a:r>
          </a:p>
          <a:p>
            <a:pPr algn="l"/>
            <a:endParaRPr lang="ar-SA" dirty="0"/>
          </a:p>
        </p:txBody>
      </p:sp>
    </p:spTree>
    <p:extLst>
      <p:ext uri="{BB962C8B-B14F-4D97-AF65-F5344CB8AC3E}">
        <p14:creationId xmlns:p14="http://schemas.microsoft.com/office/powerpoint/2010/main" xmlns="" val="3083517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971800" y="2151529"/>
            <a:ext cx="6777318" cy="1842247"/>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en-US" sz="5500" b="1" dirty="0"/>
              <a:t>The Expected Result</a:t>
            </a:r>
            <a:endParaRPr lang="ar-SA" sz="5500" dirty="0"/>
          </a:p>
        </p:txBody>
      </p:sp>
    </p:spTree>
    <p:extLst>
      <p:ext uri="{BB962C8B-B14F-4D97-AF65-F5344CB8AC3E}">
        <p14:creationId xmlns:p14="http://schemas.microsoft.com/office/powerpoint/2010/main" xmlns="" val="3690532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34472" y="365125"/>
            <a:ext cx="3617258" cy="4906122"/>
          </a:xfrm>
        </p:spPr>
        <p:txBody>
          <a:bodyPr>
            <a:noAutofit/>
          </a:bodyPr>
          <a:lstStyle/>
          <a:p>
            <a:pPr algn="just"/>
            <a:r>
              <a:rPr lang="en-US" sz="2000" b="1" dirty="0" smtClean="0"/>
              <a:t>When operating the system with its two units separately (I mean running each pump using its own PV ARRAY), we get results as follows:</a:t>
            </a:r>
            <a:br>
              <a:rPr lang="en-US" sz="2000" b="1" dirty="0" smtClean="0"/>
            </a:br>
            <a:r>
              <a:rPr lang="en-US" sz="2000" b="1" dirty="0" smtClean="0"/>
              <a:t/>
            </a:r>
            <a:br>
              <a:rPr lang="en-US" sz="2000" b="1" dirty="0" smtClean="0"/>
            </a:br>
            <a:r>
              <a:rPr lang="en-US" sz="2000" b="1" dirty="0" smtClean="0"/>
              <a:t/>
            </a:r>
            <a:br>
              <a:rPr lang="en-US" sz="2000" b="1" dirty="0" smtClean="0"/>
            </a:br>
            <a:r>
              <a:rPr lang="en-US" sz="2000" b="1" dirty="0" smtClean="0"/>
              <a:t>The average volume of water pumped by the first unit is 50 cubic meters (Figure-1), while the corresponding volume of system 2 is 67 cubic meters (Figure-2), and that is in January (at a monthly average of Esd=179kWh/m2.month)</a:t>
            </a:r>
            <a:br>
              <a:rPr lang="en-US" sz="2000" b="1" dirty="0" smtClean="0"/>
            </a:br>
            <a:r>
              <a:rPr lang="ar-SA" sz="2000" dirty="0" smtClean="0"/>
              <a:t/>
            </a:r>
            <a:br>
              <a:rPr lang="ar-SA" sz="2000" dirty="0" smtClean="0"/>
            </a:br>
            <a:endParaRPr lang="ar-SA" sz="2000" dirty="0"/>
          </a:p>
        </p:txBody>
      </p:sp>
      <p:pic>
        <p:nvPicPr>
          <p:cNvPr id="5" name="صورة 4"/>
          <p:cNvPicPr/>
          <p:nvPr/>
        </p:nvPicPr>
        <p:blipFill>
          <a:blip r:embed="rId3">
            <a:extLst>
              <a:ext uri="{28A0092B-C50C-407E-A947-70E740481C1C}">
                <a14:useLocalDpi xmlns:a14="http://schemas.microsoft.com/office/drawing/2010/main" xmlns="" val="0"/>
              </a:ext>
            </a:extLst>
          </a:blip>
          <a:stretch>
            <a:fillRect/>
          </a:stretch>
        </p:blipFill>
        <p:spPr>
          <a:xfrm>
            <a:off x="4276164" y="878560"/>
            <a:ext cx="6474049" cy="3518628"/>
          </a:xfrm>
          <a:prstGeom prst="rect">
            <a:avLst/>
          </a:prstGeom>
        </p:spPr>
      </p:pic>
      <p:sp>
        <p:nvSpPr>
          <p:cNvPr id="6" name="مربع نص 5"/>
          <p:cNvSpPr txBox="1"/>
          <p:nvPr/>
        </p:nvSpPr>
        <p:spPr>
          <a:xfrm>
            <a:off x="5864271" y="365125"/>
            <a:ext cx="3297836" cy="369332"/>
          </a:xfrm>
          <a:prstGeom prst="rect">
            <a:avLst/>
          </a:prstGeom>
          <a:noFill/>
        </p:spPr>
        <p:txBody>
          <a:bodyPr wrap="square" rtlCol="1">
            <a:spAutoFit/>
          </a:bodyPr>
          <a:lstStyle/>
          <a:p>
            <a:pPr algn="ctr"/>
            <a:r>
              <a:rPr lang="en-US" b="1" dirty="0"/>
              <a:t>Pump1 readings</a:t>
            </a:r>
          </a:p>
        </p:txBody>
      </p:sp>
      <p:pic>
        <p:nvPicPr>
          <p:cNvPr id="7" name="صورة 6"/>
          <p:cNvPicPr/>
          <p:nvPr/>
        </p:nvPicPr>
        <p:blipFill>
          <a:blip r:embed="rId4">
            <a:extLst>
              <a:ext uri="{28A0092B-C50C-407E-A947-70E740481C1C}">
                <a14:useLocalDpi xmlns:a14="http://schemas.microsoft.com/office/drawing/2010/main" xmlns="" val="0"/>
              </a:ext>
            </a:extLst>
          </a:blip>
          <a:stretch>
            <a:fillRect/>
          </a:stretch>
        </p:blipFill>
        <p:spPr>
          <a:xfrm>
            <a:off x="4564808" y="4397188"/>
            <a:ext cx="5896759" cy="2164976"/>
          </a:xfrm>
          <a:prstGeom prst="rect">
            <a:avLst/>
          </a:prstGeom>
        </p:spPr>
      </p:pic>
    </p:spTree>
    <p:extLst>
      <p:ext uri="{BB962C8B-B14F-4D97-AF65-F5344CB8AC3E}">
        <p14:creationId xmlns:p14="http://schemas.microsoft.com/office/powerpoint/2010/main" xmlns="" val="3957890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3922059" cy="5981887"/>
          </a:xfrm>
        </p:spPr>
        <p:txBody>
          <a:bodyPr>
            <a:noAutofit/>
          </a:bodyPr>
          <a:lstStyle/>
          <a:p>
            <a:pPr marL="0" indent="0" algn="just"/>
            <a:r>
              <a:rPr lang="en-US" sz="2000" b="1" dirty="0"/>
              <a:t>Therefore, when operating the two pumps alternately, we will get the required amount of water </a:t>
            </a:r>
            <a:r>
              <a:rPr lang="en-US" sz="2000" b="1" dirty="0" smtClean="0"/>
              <a:t>150 </a:t>
            </a:r>
            <a:r>
              <a:rPr lang="en-US" sz="2000" b="1" dirty="0"/>
              <a:t>m3 with ease, which guarantees a long life for the two pumps, but if the user wants less water, he can operate one pump depending to the solar energy generated from the full panels </a:t>
            </a:r>
            <a:r>
              <a:rPr lang="en-US" sz="2000" b="1" dirty="0" smtClean="0"/>
              <a:t>(8700 </a:t>
            </a:r>
            <a:r>
              <a:rPr lang="en-US" sz="2000" b="1" dirty="0"/>
              <a:t>watts).</a:t>
            </a:r>
            <a:br>
              <a:rPr lang="en-US" sz="2000" b="1" dirty="0"/>
            </a:br>
            <a:r>
              <a:rPr lang="en-US" sz="2000" b="1" dirty="0"/>
              <a:t/>
            </a:r>
            <a:br>
              <a:rPr lang="en-US" sz="2000" b="1" dirty="0"/>
            </a:br>
            <a:r>
              <a:rPr lang="en-US" sz="2000" b="1" dirty="0"/>
              <a:t> The first pump alone pumps at a rate of </a:t>
            </a:r>
            <a:r>
              <a:rPr lang="en-US" sz="2000" b="1" dirty="0" smtClean="0"/>
              <a:t>65 </a:t>
            </a:r>
            <a:r>
              <a:rPr lang="en-US" sz="2000" b="1" dirty="0"/>
              <a:t>m3 per day(Figure-3), and the second pump pumps at a rate of </a:t>
            </a:r>
            <a:r>
              <a:rPr lang="en-US" sz="2000" b="1" dirty="0" smtClean="0"/>
              <a:t>85 </a:t>
            </a:r>
            <a:r>
              <a:rPr lang="en-US" sz="2000" b="1" dirty="0"/>
              <a:t>m3 per day (Figure-4) (knowing that the pump will work using the two units of the photoelectric array). </a:t>
            </a:r>
            <a:br>
              <a:rPr lang="en-US" sz="2000" b="1" dirty="0"/>
            </a:br>
            <a:r>
              <a:rPr lang="ar-SA" sz="2000" b="1" dirty="0"/>
              <a:t/>
            </a:r>
            <a:br>
              <a:rPr lang="ar-SA" sz="2000" b="1" dirty="0"/>
            </a:br>
            <a:endParaRPr lang="ar-SA" sz="2000" dirty="0"/>
          </a:p>
        </p:txBody>
      </p:sp>
      <p:sp>
        <p:nvSpPr>
          <p:cNvPr id="4" name="عنوان 1"/>
          <p:cNvSpPr txBox="1">
            <a:spLocks/>
          </p:cNvSpPr>
          <p:nvPr/>
        </p:nvSpPr>
        <p:spPr>
          <a:xfrm>
            <a:off x="2981794" y="365125"/>
            <a:ext cx="10515600" cy="264461"/>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b="1" smtClean="0"/>
              <a:t>Pump2 readings</a:t>
            </a:r>
            <a:br>
              <a:rPr lang="en-US" sz="2000" b="1" smtClean="0"/>
            </a:br>
            <a:endParaRPr lang="ar-SA" sz="2000" b="1" dirty="0"/>
          </a:p>
        </p:txBody>
      </p:sp>
      <p:pic>
        <p:nvPicPr>
          <p:cNvPr id="5" name="صورة 4"/>
          <p:cNvPicPr/>
          <p:nvPr/>
        </p:nvPicPr>
        <p:blipFill>
          <a:blip r:embed="rId3">
            <a:extLst>
              <a:ext uri="{28A0092B-C50C-407E-A947-70E740481C1C}">
                <a14:useLocalDpi xmlns:a14="http://schemas.microsoft.com/office/drawing/2010/main" xmlns="" val="0"/>
              </a:ext>
            </a:extLst>
          </a:blip>
          <a:stretch>
            <a:fillRect/>
          </a:stretch>
        </p:blipFill>
        <p:spPr>
          <a:xfrm>
            <a:off x="5602438" y="629586"/>
            <a:ext cx="5814113" cy="3235960"/>
          </a:xfrm>
          <a:prstGeom prst="rect">
            <a:avLst/>
          </a:prstGeom>
        </p:spPr>
      </p:pic>
      <p:pic>
        <p:nvPicPr>
          <p:cNvPr id="6" name="صورة 5"/>
          <p:cNvPicPr/>
          <p:nvPr/>
        </p:nvPicPr>
        <p:blipFill>
          <a:blip r:embed="rId4">
            <a:extLst>
              <a:ext uri="{28A0092B-C50C-407E-A947-70E740481C1C}">
                <a14:useLocalDpi xmlns:a14="http://schemas.microsoft.com/office/drawing/2010/main" xmlns="" val="0"/>
              </a:ext>
            </a:extLst>
          </a:blip>
          <a:stretch>
            <a:fillRect/>
          </a:stretch>
        </p:blipFill>
        <p:spPr>
          <a:xfrm>
            <a:off x="5459505" y="4130007"/>
            <a:ext cx="5957047" cy="2432050"/>
          </a:xfrm>
          <a:prstGeom prst="rect">
            <a:avLst/>
          </a:prstGeom>
        </p:spPr>
      </p:pic>
    </p:spTree>
    <p:extLst>
      <p:ext uri="{BB962C8B-B14F-4D97-AF65-F5344CB8AC3E}">
        <p14:creationId xmlns:p14="http://schemas.microsoft.com/office/powerpoint/2010/main" xmlns="" val="704987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4" name="مربع نص 3"/>
          <p:cNvSpPr txBox="1"/>
          <p:nvPr/>
        </p:nvSpPr>
        <p:spPr>
          <a:xfrm>
            <a:off x="7822842" y="475280"/>
            <a:ext cx="3503054" cy="492443"/>
          </a:xfrm>
          <a:prstGeom prst="rect">
            <a:avLst/>
          </a:prstGeom>
          <a:noFill/>
        </p:spPr>
        <p:txBody>
          <a:bodyPr wrap="square" rtlCol="1">
            <a:spAutoFit/>
          </a:bodyPr>
          <a:lstStyle/>
          <a:p>
            <a:pPr algn="l"/>
            <a:r>
              <a:rPr lang="en-US" sz="1600" b="1" dirty="0"/>
              <a:t>Pump2 alone with pv array </a:t>
            </a:r>
            <a:r>
              <a:rPr lang="en-US" sz="1600" b="1" dirty="0" smtClean="0"/>
              <a:t>=8700 </a:t>
            </a:r>
            <a:r>
              <a:rPr lang="en-US" sz="1600" b="1" dirty="0"/>
              <a:t>watt</a:t>
            </a:r>
          </a:p>
          <a:p>
            <a:pPr algn="l"/>
            <a:endParaRPr lang="en-US" sz="1000" dirty="0" smtClean="0"/>
          </a:p>
        </p:txBody>
      </p:sp>
      <p:sp>
        <p:nvSpPr>
          <p:cNvPr id="5" name="عنوان 1"/>
          <p:cNvSpPr>
            <a:spLocks noGrp="1"/>
          </p:cNvSpPr>
          <p:nvPr>
            <p:ph type="title"/>
          </p:nvPr>
        </p:nvSpPr>
        <p:spPr>
          <a:xfrm>
            <a:off x="1622738" y="475280"/>
            <a:ext cx="3271234" cy="446243"/>
          </a:xfrm>
        </p:spPr>
        <p:txBody>
          <a:bodyPr>
            <a:noAutofit/>
          </a:bodyPr>
          <a:lstStyle/>
          <a:p>
            <a:r>
              <a:rPr lang="en-US" sz="1600" b="1" dirty="0"/>
              <a:t>Pump1 alone with pv array </a:t>
            </a:r>
            <a:r>
              <a:rPr lang="en-US" sz="1600" b="1" dirty="0" smtClean="0"/>
              <a:t>=8700 </a:t>
            </a:r>
            <a:r>
              <a:rPr lang="en-US" sz="1600" b="1" dirty="0"/>
              <a:t>watt</a:t>
            </a:r>
            <a:br>
              <a:rPr lang="en-US" sz="1600" b="1" dirty="0"/>
            </a:br>
            <a:endParaRPr lang="ar-SA" sz="1600" b="1" dirty="0"/>
          </a:p>
        </p:txBody>
      </p:sp>
      <p:pic>
        <p:nvPicPr>
          <p:cNvPr id="6" name="صورة 5"/>
          <p:cNvPicPr/>
          <p:nvPr/>
        </p:nvPicPr>
        <p:blipFill>
          <a:blip r:embed="rId3">
            <a:extLst>
              <a:ext uri="{28A0092B-C50C-407E-A947-70E740481C1C}">
                <a14:useLocalDpi xmlns:a14="http://schemas.microsoft.com/office/drawing/2010/main" xmlns="" val="0"/>
              </a:ext>
            </a:extLst>
          </a:blip>
          <a:stretch>
            <a:fillRect/>
          </a:stretch>
        </p:blipFill>
        <p:spPr>
          <a:xfrm>
            <a:off x="1084097" y="921522"/>
            <a:ext cx="5274310" cy="3905971"/>
          </a:xfrm>
          <a:prstGeom prst="rect">
            <a:avLst/>
          </a:prstGeom>
        </p:spPr>
      </p:pic>
      <p:pic>
        <p:nvPicPr>
          <p:cNvPr id="7" name="صورة 6"/>
          <p:cNvPicPr/>
          <p:nvPr/>
        </p:nvPicPr>
        <p:blipFill>
          <a:blip r:embed="rId4">
            <a:extLst>
              <a:ext uri="{28A0092B-C50C-407E-A947-70E740481C1C}">
                <a14:useLocalDpi xmlns:a14="http://schemas.microsoft.com/office/drawing/2010/main" xmlns="" val="0"/>
              </a:ext>
            </a:extLst>
          </a:blip>
          <a:stretch>
            <a:fillRect/>
          </a:stretch>
        </p:blipFill>
        <p:spPr>
          <a:xfrm>
            <a:off x="6538221" y="921522"/>
            <a:ext cx="5274310" cy="3905971"/>
          </a:xfrm>
          <a:prstGeom prst="rect">
            <a:avLst/>
          </a:prstGeom>
        </p:spPr>
      </p:pic>
    </p:spTree>
    <p:extLst>
      <p:ext uri="{BB962C8B-B14F-4D97-AF65-F5344CB8AC3E}">
        <p14:creationId xmlns:p14="http://schemas.microsoft.com/office/powerpoint/2010/main" xmlns="" val="2855724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pic>
        <p:nvPicPr>
          <p:cNvPr id="4" name="صورة 3"/>
          <p:cNvPicPr/>
          <p:nvPr/>
        </p:nvPicPr>
        <p:blipFill>
          <a:blip r:embed="rId3">
            <a:extLst>
              <a:ext uri="{28A0092B-C50C-407E-A947-70E740481C1C}">
                <a14:useLocalDpi xmlns:a14="http://schemas.microsoft.com/office/drawing/2010/main" xmlns="" val="0"/>
              </a:ext>
            </a:extLst>
          </a:blip>
          <a:stretch>
            <a:fillRect/>
          </a:stretch>
        </p:blipFill>
        <p:spPr>
          <a:xfrm>
            <a:off x="1519518" y="1183341"/>
            <a:ext cx="9439834" cy="2568388"/>
          </a:xfrm>
          <a:prstGeom prst="rect">
            <a:avLst/>
          </a:prstGeom>
        </p:spPr>
      </p:pic>
      <p:pic>
        <p:nvPicPr>
          <p:cNvPr id="5" name="صورة 4"/>
          <p:cNvPicPr/>
          <p:nvPr/>
        </p:nvPicPr>
        <p:blipFill>
          <a:blip r:embed="rId4">
            <a:extLst>
              <a:ext uri="{28A0092B-C50C-407E-A947-70E740481C1C}">
                <a14:useLocalDpi xmlns:a14="http://schemas.microsoft.com/office/drawing/2010/main" xmlns="" val="0"/>
              </a:ext>
            </a:extLst>
          </a:blip>
          <a:stretch>
            <a:fillRect/>
          </a:stretch>
        </p:blipFill>
        <p:spPr>
          <a:xfrm>
            <a:off x="1519517" y="4061012"/>
            <a:ext cx="9439835" cy="2308412"/>
          </a:xfrm>
          <a:prstGeom prst="rect">
            <a:avLst/>
          </a:prstGeom>
        </p:spPr>
      </p:pic>
    </p:spTree>
    <p:extLst>
      <p:ext uri="{BB962C8B-B14F-4D97-AF65-F5344CB8AC3E}">
        <p14:creationId xmlns:p14="http://schemas.microsoft.com/office/powerpoint/2010/main" xmlns="" val="2468162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5484346"/>
          </a:xfrm>
        </p:spPr>
        <p:txBody>
          <a:bodyPr/>
          <a:lstStyle/>
          <a:p>
            <a:pPr algn="ctr"/>
            <a:r>
              <a:rPr lang="en-US" altLang="ko-KR" sz="5500" b="1" dirty="0">
                <a:solidFill>
                  <a:schemeClr val="tx1">
                    <a:lumMod val="95000"/>
                    <a:lumOff val="5000"/>
                  </a:schemeClr>
                </a:solidFill>
                <a:cs typeface="Arial" pitchFamily="34" charset="0"/>
              </a:rPr>
              <a:t>Conclusion</a:t>
            </a:r>
            <a:endParaRPr lang="ar-SA" sz="5500" dirty="0"/>
          </a:p>
        </p:txBody>
      </p:sp>
    </p:spTree>
    <p:extLst>
      <p:ext uri="{BB962C8B-B14F-4D97-AF65-F5344CB8AC3E}">
        <p14:creationId xmlns:p14="http://schemas.microsoft.com/office/powerpoint/2010/main" xmlns="" val="1217390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9000" b="-9000"/>
          </a:stretch>
        </a:blipFill>
        <a:effectLst/>
      </p:bgPr>
    </p:bg>
    <p:spTree>
      <p:nvGrpSpPr>
        <p:cNvPr id="1" name=""/>
        <p:cNvGrpSpPr/>
        <p:nvPr/>
      </p:nvGrpSpPr>
      <p:grpSpPr>
        <a:xfrm>
          <a:off x="0" y="0"/>
          <a:ext cx="0" cy="0"/>
          <a:chOff x="0" y="0"/>
          <a:chExt cx="0" cy="0"/>
        </a:xfrm>
      </p:grpSpPr>
      <p:sp useBgFill="1">
        <p:nvSpPr>
          <p:cNvPr id="4" name="مربع نص 3"/>
          <p:cNvSpPr txBox="1"/>
          <p:nvPr/>
        </p:nvSpPr>
        <p:spPr>
          <a:xfrm>
            <a:off x="1734671" y="2407024"/>
            <a:ext cx="8431305" cy="2308324"/>
          </a:xfrm>
          <a:prstGeom prst="rect">
            <a:avLst/>
          </a:prstGeom>
        </p:spPr>
        <p:txBody>
          <a:bodyPr wrap="square" rtlCol="1">
            <a:spAutoFit/>
          </a:bodyPr>
          <a:lstStyle/>
          <a:p>
            <a:pPr algn="ctr"/>
            <a:r>
              <a:rPr lang="en-US" altLang="ko-KR" sz="3600" b="1" dirty="0" smtClean="0">
                <a:solidFill>
                  <a:schemeClr val="tx1">
                    <a:lumMod val="95000"/>
                    <a:lumOff val="5000"/>
                  </a:schemeClr>
                </a:solidFill>
                <a:latin typeface="Times New Roman" panose="02020603050405020304" pitchFamily="18" charset="0"/>
                <a:cs typeface="Times New Roman" panose="02020603050405020304" pitchFamily="18" charset="0"/>
              </a:rPr>
              <a:t>Presented by:</a:t>
            </a:r>
            <a:endParaRPr lang="ar-SA" altLang="ko-KR" sz="3600" b="1"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ctr"/>
            <a:endParaRPr lang="ko-KR" altLang="en-US" sz="3600" b="1" dirty="0" smtClean="0">
              <a:solidFill>
                <a:schemeClr val="tx1">
                  <a:lumMod val="95000"/>
                  <a:lumOff val="5000"/>
                </a:schemeClr>
              </a:solidFill>
              <a:cs typeface="Arial" pitchFamily="34" charset="0"/>
            </a:endParaRPr>
          </a:p>
          <a:p>
            <a:pPr lvl="0" algn="ctr" rtl="0"/>
            <a:r>
              <a:rPr lang="en-US" sz="3600" dirty="0" smtClean="0"/>
              <a:t>Khalid Waleed Alsheakh</a:t>
            </a:r>
          </a:p>
          <a:p>
            <a:pPr algn="ctr"/>
            <a:r>
              <a:rPr lang="en-US" sz="3600" dirty="0" smtClean="0"/>
              <a:t>Ahmad Raed Hamdan</a:t>
            </a:r>
            <a:endParaRPr lang="en-US" sz="3600" dirty="0"/>
          </a:p>
        </p:txBody>
      </p:sp>
    </p:spTree>
    <p:extLst>
      <p:ext uri="{BB962C8B-B14F-4D97-AF65-F5344CB8AC3E}">
        <p14:creationId xmlns:p14="http://schemas.microsoft.com/office/powerpoint/2010/main" xmlns="" val="6841301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5632263"/>
          </a:xfrm>
        </p:spPr>
        <p:txBody>
          <a:bodyPr>
            <a:noAutofit/>
          </a:bodyPr>
          <a:lstStyle/>
          <a:p>
            <a:pPr marL="0" indent="0" algn="ctr"/>
            <a:r>
              <a:rPr lang="en-US" sz="2200" b="1" dirty="0"/>
              <a:t>The design of the system using two pumps proved to be more effective and quality than the system consisting of one pump, because it provides the user with more water at an almost equal price, as well as the system needs less maintenance.</a:t>
            </a:r>
            <a:r>
              <a:rPr lang="ar-SA" sz="2200" b="1" dirty="0"/>
              <a:t/>
            </a:r>
            <a:br>
              <a:rPr lang="ar-SA" sz="2200" b="1" dirty="0"/>
            </a:br>
            <a:r>
              <a:rPr lang="en-US" sz="2200" b="1" dirty="0"/>
              <a:t/>
            </a:r>
            <a:br>
              <a:rPr lang="en-US" sz="2200" b="1" dirty="0"/>
            </a:br>
            <a:r>
              <a:rPr lang="en-US" sz="2200" b="1" dirty="0"/>
              <a:t>PV systems compete economically within a large range with diesel-powered system in any area of ​​high solar energy potential .</a:t>
            </a:r>
            <a:br>
              <a:rPr lang="en-US" sz="2200" b="1" dirty="0"/>
            </a:br>
            <a:r>
              <a:rPr lang="en-US" sz="2200" b="1" dirty="0"/>
              <a:t/>
            </a:r>
            <a:br>
              <a:rPr lang="en-US" sz="2200" b="1" dirty="0"/>
            </a:br>
            <a:r>
              <a:rPr lang="en-US" sz="2200" b="1" dirty="0"/>
              <a:t>Utilizing of control system enables, during periods of low solar radiation, better exploitation of the produced PV power and driving the motor pump closer to its rated power, which increases the daily average of pumped water .</a:t>
            </a:r>
            <a:br>
              <a:rPr lang="en-US" sz="2200" b="1" dirty="0"/>
            </a:br>
            <a:r>
              <a:rPr lang="en-US" sz="2200" b="1" dirty="0"/>
              <a:t/>
            </a:r>
            <a:br>
              <a:rPr lang="en-US" sz="2200" b="1" dirty="0"/>
            </a:br>
            <a:r>
              <a:rPr lang="en-US" sz="2200" b="1" dirty="0"/>
              <a:t>This system allows ease and flexibility for the user by controlling it using the control unit, which is considered a low price compared to the rest of the system parts and its great features.</a:t>
            </a:r>
            <a:r>
              <a:rPr lang="ar-SA" sz="2200" b="1" dirty="0"/>
              <a:t/>
            </a:r>
            <a:br>
              <a:rPr lang="ar-SA" sz="2200" b="1" dirty="0"/>
            </a:br>
            <a:endParaRPr lang="ar-SA" sz="2200" dirty="0"/>
          </a:p>
        </p:txBody>
      </p:sp>
    </p:spTree>
    <p:extLst>
      <p:ext uri="{BB962C8B-B14F-4D97-AF65-F5344CB8AC3E}">
        <p14:creationId xmlns:p14="http://schemas.microsoft.com/office/powerpoint/2010/main" xmlns="" val="4217937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6223934"/>
          </a:xfrm>
        </p:spPr>
        <p:txBody>
          <a:bodyPr/>
          <a:lstStyle/>
          <a:p>
            <a:pPr algn="ctr"/>
            <a:r>
              <a:rPr lang="en-US" altLang="ko-KR" b="1" dirty="0">
                <a:latin typeface="Times New Roman" panose="02020603050405020304" pitchFamily="18" charset="0"/>
                <a:cs typeface="Times New Roman" panose="02020603050405020304" pitchFamily="18" charset="0"/>
              </a:rPr>
              <a:t>Thank You</a:t>
            </a:r>
            <a:r>
              <a:rPr lang="ko-KR" altLang="en-US" b="1" dirty="0">
                <a:latin typeface="Times New Roman" panose="02020603050405020304" pitchFamily="18" charset="0"/>
                <a:cs typeface="Times New Roman" panose="02020603050405020304" pitchFamily="18" charset="0"/>
              </a:rPr>
              <a:t/>
            </a:r>
            <a:br>
              <a:rPr lang="ko-KR" altLang="en-US" b="1" dirty="0">
                <a:latin typeface="Times New Roman" panose="02020603050405020304" pitchFamily="18" charset="0"/>
                <a:cs typeface="Times New Roman" panose="02020603050405020304" pitchFamily="18" charset="0"/>
              </a:rPr>
            </a:br>
            <a:endParaRPr lang="ar-SA" dirty="0"/>
          </a:p>
        </p:txBody>
      </p:sp>
    </p:spTree>
    <p:extLst>
      <p:ext uri="{BB962C8B-B14F-4D97-AF65-F5344CB8AC3E}">
        <p14:creationId xmlns:p14="http://schemas.microsoft.com/office/powerpoint/2010/main" xmlns="" val="3841573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stretch>
            <a:fillRect t="-10000" b="-10000"/>
          </a:stretch>
        </a:blipFill>
        <a:effectLst/>
      </p:bgPr>
    </p:bg>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457200" y="363071"/>
            <a:ext cx="5163671" cy="6185648"/>
          </a:xfrm>
        </p:spPr>
        <p:txBody>
          <a:bodyPr>
            <a:noAutofit/>
          </a:bodyPr>
          <a:lstStyle/>
          <a:p>
            <a:pPr algn="l"/>
            <a:r>
              <a:rPr lang="en-US" sz="3000" b="1" dirty="0" smtClean="0"/>
              <a:t/>
            </a:r>
            <a:br>
              <a:rPr lang="en-US" sz="3000" b="1" dirty="0" smtClean="0"/>
            </a:br>
            <a:r>
              <a:rPr lang="en-US" sz="3000" b="1" dirty="0"/>
              <a:t/>
            </a:r>
            <a:br>
              <a:rPr lang="en-US" sz="3000" b="1" dirty="0"/>
            </a:br>
            <a:r>
              <a:rPr lang="en-US" sz="3000" b="1" dirty="0" smtClean="0"/>
              <a:t>1-Concept And Introduction </a:t>
            </a:r>
            <a:r>
              <a:rPr lang="en-US" sz="1800" b="1" dirty="0" smtClean="0"/>
              <a:t/>
            </a:r>
            <a:br>
              <a:rPr lang="en-US" sz="1800" b="1" dirty="0" smtClean="0"/>
            </a:br>
            <a:r>
              <a:rPr lang="en-US" sz="1800" b="1" dirty="0" smtClean="0"/>
              <a:t>This section will contain a brief introduction to the operation of solar-powered pumps. The importance and effectiveness of using dual pumps will also be discussed.</a:t>
            </a:r>
            <a:br>
              <a:rPr lang="en-US" sz="1800" b="1" dirty="0" smtClean="0"/>
            </a:br>
            <a:r>
              <a:rPr lang="en-US" sz="1800" b="1" dirty="0" smtClean="0"/>
              <a:t> </a:t>
            </a:r>
            <a:br>
              <a:rPr lang="en-US" sz="1800" b="1" dirty="0" smtClean="0"/>
            </a:br>
            <a:r>
              <a:rPr lang="en-US" sz="3000" b="1" dirty="0" smtClean="0"/>
              <a:t>2- Problems</a:t>
            </a:r>
            <a:r>
              <a:rPr lang="en-US" sz="1800" b="1" dirty="0" smtClean="0"/>
              <a:t/>
            </a:r>
            <a:br>
              <a:rPr lang="en-US" sz="1800" b="1" dirty="0" smtClean="0"/>
            </a:br>
            <a:r>
              <a:rPr lang="en-US" sz="1800" b="1" dirty="0" smtClean="0"/>
              <a:t>This section will talk about the problems of using a single pump to get the results that the user needs.</a:t>
            </a:r>
            <a:br>
              <a:rPr lang="en-US" sz="1800" b="1" dirty="0" smtClean="0"/>
            </a:br>
            <a:r>
              <a:rPr lang="en-US" sz="1800" b="1" dirty="0" smtClean="0"/>
              <a:t/>
            </a:r>
            <a:br>
              <a:rPr lang="en-US" sz="1800" b="1" dirty="0" smtClean="0"/>
            </a:br>
            <a:r>
              <a:rPr lang="en-US" sz="3000" b="1" dirty="0" smtClean="0"/>
              <a:t>3- Suggested solution</a:t>
            </a:r>
            <a:r>
              <a:rPr lang="en-US" sz="1800" b="1" dirty="0" smtClean="0"/>
              <a:t/>
            </a:r>
            <a:br>
              <a:rPr lang="en-US" sz="1800" b="1" dirty="0" smtClean="0"/>
            </a:br>
            <a:r>
              <a:rPr lang="en-US" sz="1800" b="1" dirty="0" smtClean="0"/>
              <a:t>This section will talk about the effectiveness of using two pumps compared to using one.</a:t>
            </a:r>
            <a:br>
              <a:rPr lang="en-US" sz="1800" b="1" dirty="0" smtClean="0"/>
            </a:br>
            <a:r>
              <a:rPr lang="en-US" sz="1800" b="1" dirty="0" smtClean="0"/>
              <a:t/>
            </a:r>
            <a:br>
              <a:rPr lang="en-US" sz="1800" b="1" dirty="0" smtClean="0"/>
            </a:br>
            <a:r>
              <a:rPr lang="en-US" sz="3000" b="1" dirty="0" smtClean="0"/>
              <a:t>4-</a:t>
            </a:r>
            <a:r>
              <a:rPr lang="en-US" altLang="ko-KR" sz="3000" b="1" dirty="0" smtClean="0">
                <a:cs typeface="Arial" pitchFamily="34" charset="0"/>
              </a:rPr>
              <a:t> </a:t>
            </a:r>
            <a:r>
              <a:rPr lang="en-US" sz="3000" b="1" dirty="0" smtClean="0"/>
              <a:t>The Expected Result</a:t>
            </a:r>
            <a:r>
              <a:rPr lang="ar-SA" altLang="ko-KR" sz="1800" b="1" dirty="0" smtClean="0">
                <a:cs typeface="Arial" pitchFamily="34" charset="0"/>
              </a:rPr>
              <a:t/>
            </a:r>
            <a:br>
              <a:rPr lang="ar-SA" altLang="ko-KR" sz="1800" b="1" dirty="0" smtClean="0">
                <a:cs typeface="Arial" pitchFamily="34" charset="0"/>
              </a:rPr>
            </a:br>
            <a:r>
              <a:rPr lang="en-US" altLang="ko-KR" sz="1800" b="1" dirty="0" smtClean="0">
                <a:cs typeface="Arial" pitchFamily="34" charset="0"/>
              </a:rPr>
              <a:t>This section will discuss all the results that were noted.</a:t>
            </a:r>
            <a:r>
              <a:rPr lang="ar-SA" altLang="ko-KR" sz="1800" b="1" dirty="0" smtClean="0">
                <a:cs typeface="Arial" pitchFamily="34" charset="0"/>
              </a:rPr>
              <a:t/>
            </a:r>
            <a:br>
              <a:rPr lang="ar-SA" altLang="ko-KR" sz="1800" b="1" dirty="0" smtClean="0">
                <a:cs typeface="Arial" pitchFamily="34" charset="0"/>
              </a:rPr>
            </a:br>
            <a:r>
              <a:rPr lang="en-US" altLang="ko-KR" sz="1800" b="1" dirty="0" smtClean="0">
                <a:cs typeface="Arial" pitchFamily="34" charset="0"/>
              </a:rPr>
              <a:t/>
            </a:r>
            <a:br>
              <a:rPr lang="en-US" altLang="ko-KR" sz="1800" b="1" dirty="0" smtClean="0">
                <a:cs typeface="Arial" pitchFamily="34" charset="0"/>
              </a:rPr>
            </a:br>
            <a:r>
              <a:rPr lang="en-US" altLang="ko-KR" sz="3000" b="1" dirty="0" smtClean="0">
                <a:cs typeface="Arial" pitchFamily="34" charset="0"/>
              </a:rPr>
              <a:t>5- Conclusion</a:t>
            </a:r>
            <a:r>
              <a:rPr lang="ar-SA" altLang="ko-KR" sz="1800" b="1" dirty="0" smtClean="0">
                <a:cs typeface="Arial" pitchFamily="34" charset="0"/>
              </a:rPr>
              <a:t/>
            </a:r>
            <a:br>
              <a:rPr lang="ar-SA" altLang="ko-KR" sz="1800" b="1" dirty="0" smtClean="0">
                <a:cs typeface="Arial" pitchFamily="34" charset="0"/>
              </a:rPr>
            </a:br>
            <a:r>
              <a:rPr lang="en-US" altLang="ko-KR" sz="1800" b="1" dirty="0" smtClean="0">
                <a:cs typeface="Arial" pitchFamily="34" charset="0"/>
              </a:rPr>
              <a:t/>
            </a:r>
            <a:br>
              <a:rPr lang="en-US" altLang="ko-KR" sz="1800" b="1" dirty="0" smtClean="0">
                <a:cs typeface="Arial" pitchFamily="34" charset="0"/>
              </a:rPr>
            </a:br>
            <a:r>
              <a:rPr lang="ar-SA" sz="1800" b="1" dirty="0" smtClean="0"/>
              <a:t/>
            </a:r>
            <a:br>
              <a:rPr lang="ar-SA" sz="1800" b="1" dirty="0" smtClean="0"/>
            </a:br>
            <a:r>
              <a:rPr lang="en-US" sz="1800" b="1" dirty="0" smtClean="0"/>
              <a:t/>
            </a:r>
            <a:br>
              <a:rPr lang="en-US" sz="1800" b="1" dirty="0" smtClean="0"/>
            </a:br>
            <a:r>
              <a:rPr lang="ar-SA" sz="1800" b="1" dirty="0" smtClean="0"/>
              <a:t> </a:t>
            </a:r>
            <a:br>
              <a:rPr lang="ar-SA" sz="1800" b="1" dirty="0" smtClean="0"/>
            </a:br>
            <a:endParaRPr lang="ar-SA" sz="1800" b="1" dirty="0"/>
          </a:p>
        </p:txBody>
      </p:sp>
    </p:spTree>
    <p:extLst>
      <p:ext uri="{BB962C8B-B14F-4D97-AF65-F5344CB8AC3E}">
        <p14:creationId xmlns:p14="http://schemas.microsoft.com/office/powerpoint/2010/main" xmlns="" val="3609832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t="-9000" b="-9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6143251"/>
          </a:xfrm>
        </p:spPr>
        <p:txBody>
          <a:bodyPr/>
          <a:lstStyle/>
          <a:p>
            <a:pPr algn="ctr"/>
            <a:r>
              <a:rPr lang="en-US" b="1" dirty="0">
                <a:solidFill>
                  <a:schemeClr val="tx1">
                    <a:lumMod val="95000"/>
                    <a:lumOff val="5000"/>
                  </a:schemeClr>
                </a:solidFill>
              </a:rPr>
              <a:t>Concept And </a:t>
            </a:r>
            <a:r>
              <a:rPr lang="en-US" b="1" dirty="0" smtClean="0">
                <a:solidFill>
                  <a:schemeClr val="tx1">
                    <a:lumMod val="95000"/>
                    <a:lumOff val="5000"/>
                  </a:schemeClr>
                </a:solidFill>
              </a:rPr>
              <a:t>Introduction</a:t>
            </a:r>
            <a:r>
              <a:rPr lang="ar-SA" b="1" dirty="0" smtClean="0">
                <a:solidFill>
                  <a:schemeClr val="tx1">
                    <a:lumMod val="95000"/>
                    <a:lumOff val="5000"/>
                  </a:schemeClr>
                </a:solidFill>
              </a:rPr>
              <a:t/>
            </a:r>
            <a:br>
              <a:rPr lang="ar-SA" b="1" dirty="0" smtClean="0">
                <a:solidFill>
                  <a:schemeClr val="tx1">
                    <a:lumMod val="95000"/>
                    <a:lumOff val="5000"/>
                  </a:schemeClr>
                </a:solidFill>
              </a:rPr>
            </a:br>
            <a:endParaRPr lang="ar-SA" dirty="0"/>
          </a:p>
        </p:txBody>
      </p:sp>
    </p:spTree>
    <p:extLst>
      <p:ext uri="{BB962C8B-B14F-4D97-AF65-F5344CB8AC3E}">
        <p14:creationId xmlns:p14="http://schemas.microsoft.com/office/powerpoint/2010/main" xmlns="" val="1274680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t="-9000" b="-9000"/>
          </a:stretch>
        </a:blipFill>
        <a:effectLst/>
      </p:bgPr>
    </p:bg>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838200" y="365125"/>
            <a:ext cx="5239871" cy="5941546"/>
          </a:xfrm>
        </p:spPr>
        <p:txBody>
          <a:bodyPr>
            <a:noAutofit/>
          </a:bodyPr>
          <a:lstStyle/>
          <a:p>
            <a:pPr algn="just"/>
            <a:r>
              <a:rPr lang="en-US" sz="2500" b="1" dirty="0" smtClean="0">
                <a:solidFill>
                  <a:schemeClr val="tx1">
                    <a:lumMod val="95000"/>
                    <a:lumOff val="5000"/>
                  </a:schemeClr>
                </a:solidFill>
              </a:rPr>
              <a:t>Our goal in this project is to facilitate the provision of water for use for many things, but our topic is to use it to irrigate crops in </a:t>
            </a:r>
            <a:r>
              <a:rPr lang="en-US" sz="2500" b="1" dirty="0" err="1" smtClean="0">
                <a:solidFill>
                  <a:schemeClr val="tx1">
                    <a:lumMod val="95000"/>
                    <a:lumOff val="5000"/>
                  </a:schemeClr>
                </a:solidFill>
              </a:rPr>
              <a:t>Ajja</a:t>
            </a:r>
            <a:r>
              <a:rPr lang="en-US" sz="2500" b="1" dirty="0" smtClean="0">
                <a:solidFill>
                  <a:schemeClr val="tx1">
                    <a:lumMod val="95000"/>
                    <a:lumOff val="5000"/>
                  </a:schemeClr>
                </a:solidFill>
              </a:rPr>
              <a:t>-Jenin, and we want to obtain that with the best efficiency and the lowest price, as we will get water that is relatively free (regardless of the cost of establishing the project)</a:t>
            </a:r>
            <a:br>
              <a:rPr lang="en-US" sz="2500" b="1" dirty="0" smtClean="0">
                <a:solidFill>
                  <a:schemeClr val="tx1">
                    <a:lumMod val="95000"/>
                    <a:lumOff val="5000"/>
                  </a:schemeClr>
                </a:solidFill>
              </a:rPr>
            </a:br>
            <a:r>
              <a:rPr lang="en-US" sz="2500" b="1" dirty="0" smtClean="0">
                <a:solidFill>
                  <a:schemeClr val="tx1">
                    <a:lumMod val="95000"/>
                    <a:lumOff val="5000"/>
                  </a:schemeClr>
                </a:solidFill>
              </a:rPr>
              <a:t>We carried out this project to study the effectiveness of operating two small pumps to pump water from medium depths, relying on solar energy without using batteries, taking into account pumping the required quantities of water and the depth of water in the well, and comparing the results. Using one big pump to get the same results</a:t>
            </a:r>
            <a:endParaRPr lang="ar-SA" sz="2500" b="1" dirty="0">
              <a:solidFill>
                <a:schemeClr val="tx1">
                  <a:lumMod val="95000"/>
                  <a:lumOff val="5000"/>
                </a:schemeClr>
              </a:solidFill>
            </a:endParaRPr>
          </a:p>
        </p:txBody>
      </p:sp>
    </p:spTree>
    <p:extLst>
      <p:ext uri="{BB962C8B-B14F-4D97-AF65-F5344CB8AC3E}">
        <p14:creationId xmlns:p14="http://schemas.microsoft.com/office/powerpoint/2010/main" xmlns="" val="4021569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5000"/>
            <a:lum/>
          </a:blip>
          <a:srcRect/>
          <a:stretch>
            <a:fillRect t="-12000" b="-12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5538134"/>
          </a:xfrm>
        </p:spPr>
        <p:txBody>
          <a:bodyPr/>
          <a:lstStyle/>
          <a:p>
            <a:pPr algn="ctr"/>
            <a:r>
              <a:rPr lang="en-US" sz="5500" b="1" dirty="0"/>
              <a:t>PROBLEMS</a:t>
            </a:r>
            <a:endParaRPr lang="ar-SA" sz="5500" dirty="0"/>
          </a:p>
        </p:txBody>
      </p:sp>
    </p:spTree>
    <p:extLst>
      <p:ext uri="{BB962C8B-B14F-4D97-AF65-F5344CB8AC3E}">
        <p14:creationId xmlns:p14="http://schemas.microsoft.com/office/powerpoint/2010/main" xmlns="" val="1192042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5000"/>
            <a:lum/>
          </a:blip>
          <a:srcRect/>
          <a:stretch>
            <a:fillRect t="-12000" b="-12000"/>
          </a:stretch>
        </a:blipFill>
        <a:effectLst/>
      </p:bgPr>
    </p:bg>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838200" y="365125"/>
            <a:ext cx="4930588" cy="5887757"/>
          </a:xfrm>
        </p:spPr>
        <p:txBody>
          <a:bodyPr>
            <a:normAutofit/>
          </a:bodyPr>
          <a:lstStyle/>
          <a:p>
            <a:pPr algn="l"/>
            <a:r>
              <a:rPr lang="en-US" sz="1800" b="1" dirty="0"/>
              <a:t>There are water pumps that you can use to pump the water in the required quantities, but they require very expensive electrical power (about 10 shekels per hour).</a:t>
            </a:r>
            <a:br>
              <a:rPr lang="en-US" sz="1800" b="1" dirty="0"/>
            </a:br>
            <a:r>
              <a:rPr lang="en-US" sz="1800" b="1" dirty="0" smtClean="0"/>
              <a:t/>
            </a:r>
            <a:br>
              <a:rPr lang="en-US" sz="1800" b="1" dirty="0" smtClean="0"/>
            </a:br>
            <a:r>
              <a:rPr lang="en-US" sz="1800" b="1" dirty="0"/>
              <a:t>And we can also put one large pump to pump that water through solar energy, but it will need solar panels with double capacity to meet the required water pumping.</a:t>
            </a:r>
            <a:br>
              <a:rPr lang="en-US" sz="1800" b="1" dirty="0"/>
            </a:br>
            <a:r>
              <a:rPr lang="en-US" sz="1800" b="1" dirty="0" smtClean="0"/>
              <a:t/>
            </a:r>
            <a:br>
              <a:rPr lang="en-US" sz="1800" b="1" dirty="0" smtClean="0"/>
            </a:br>
            <a:r>
              <a:rPr lang="en-US" sz="1800" b="1" dirty="0"/>
              <a:t>Or we can use fewer solar panels, but the pump will not work in certain periods due to weak solar energy at certain times of the day.</a:t>
            </a:r>
            <a:br>
              <a:rPr lang="en-US" sz="1800" b="1" dirty="0"/>
            </a:br>
            <a:r>
              <a:rPr lang="en-US" sz="1800" b="1" dirty="0" smtClean="0"/>
              <a:t/>
            </a:r>
            <a:br>
              <a:rPr lang="en-US" sz="1800" b="1" dirty="0" smtClean="0"/>
            </a:br>
            <a:r>
              <a:rPr lang="en-US" sz="1800" b="1" dirty="0"/>
              <a:t>Even with the pump running all day, this will expose it to greater maintenance costs, and thus an increase in project costs in terms of the number of panels and periodic maintenance required.</a:t>
            </a:r>
            <a:br>
              <a:rPr lang="en-US" sz="1800" b="1" dirty="0"/>
            </a:br>
            <a:endParaRPr lang="ar-SA" sz="1800" dirty="0"/>
          </a:p>
        </p:txBody>
      </p:sp>
      <p:pic>
        <p:nvPicPr>
          <p:cNvPr id="4" name="صورة 3"/>
          <p:cNvPicPr>
            <a:picLocks noChangeAspect="1"/>
          </p:cNvPicPr>
          <p:nvPr/>
        </p:nvPicPr>
        <p:blipFill>
          <a:blip r:embed="rId3"/>
          <a:stretch>
            <a:fillRect/>
          </a:stretch>
        </p:blipFill>
        <p:spPr>
          <a:xfrm>
            <a:off x="6248400" y="365126"/>
            <a:ext cx="5410200" cy="6275518"/>
          </a:xfrm>
          <a:prstGeom prst="rect">
            <a:avLst/>
          </a:prstGeom>
          <a:noFill/>
          <a:ln>
            <a:solidFill>
              <a:schemeClr val="accent1">
                <a:alpha val="90000"/>
              </a:schemeClr>
            </a:solidFill>
          </a:ln>
          <a:effectLst>
            <a:outerShdw blurRad="50800" dist="12700" dir="5400000" algn="ctr" rotWithShape="0">
              <a:srgbClr val="000000">
                <a:alpha val="43137"/>
              </a:srgbClr>
            </a:outerShdw>
            <a:reflection endPos="0" dist="50800" dir="5400000" sy="-100000" algn="bl" rotWithShape="0"/>
          </a:effectLst>
        </p:spPr>
      </p:pic>
    </p:spTree>
    <p:extLst>
      <p:ext uri="{BB962C8B-B14F-4D97-AF65-F5344CB8AC3E}">
        <p14:creationId xmlns:p14="http://schemas.microsoft.com/office/powerpoint/2010/main" xmlns="" val="2879542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5000"/>
            <a:lum/>
          </a:blip>
          <a:srcRect/>
          <a:stretch>
            <a:fillRect l="-6000" r="-6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6250828"/>
          </a:xfrm>
        </p:spPr>
        <p:txBody>
          <a:bodyPr/>
          <a:lstStyle/>
          <a:p>
            <a:pPr algn="ctr"/>
            <a:r>
              <a:rPr lang="en-US" b="1" dirty="0"/>
              <a:t> Suggested solution</a:t>
            </a:r>
            <a:r>
              <a:rPr lang="ar-SA" dirty="0"/>
              <a:t/>
            </a:r>
            <a:br>
              <a:rPr lang="ar-SA" dirty="0"/>
            </a:br>
            <a:endParaRPr lang="ar-SA" dirty="0"/>
          </a:p>
        </p:txBody>
      </p:sp>
    </p:spTree>
    <p:extLst>
      <p:ext uri="{BB962C8B-B14F-4D97-AF65-F5344CB8AC3E}">
        <p14:creationId xmlns:p14="http://schemas.microsoft.com/office/powerpoint/2010/main" xmlns="" val="3670838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63500" ty="0" sx="100000" sy="100000" flip="none" algn="r"/>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918882" y="445807"/>
            <a:ext cx="3612775" cy="5968439"/>
          </a:xfrm>
        </p:spPr>
        <p:txBody>
          <a:bodyPr>
            <a:noAutofit/>
          </a:bodyPr>
          <a:lstStyle/>
          <a:p>
            <a:pPr algn="just"/>
            <a:r>
              <a:rPr lang="en-US" sz="2000" b="1" dirty="0"/>
              <a:t>The idea of the project is to install two water pumps with small capacities to pump water at times of peak solar energy and also during times of weakness. The service life is longer and the efficiency is higher.</a:t>
            </a:r>
            <a:br>
              <a:rPr lang="en-US" sz="2000" b="1" dirty="0"/>
            </a:br>
            <a:r>
              <a:rPr lang="en-US" sz="2000" dirty="0" smtClean="0"/>
              <a:t/>
            </a:r>
            <a:br>
              <a:rPr lang="en-US" sz="2000" dirty="0" smtClean="0"/>
            </a:br>
            <a:r>
              <a:rPr lang="en-US" sz="2000" b="1" dirty="0"/>
              <a:t>The control system (MPC)  was designed locally to switch the appropriate load (1 or 2 pumps) according to the output power of the PV generator, or the quantity of the   water that the user needs, Electrical connections between the system components occur through the controllable switches S1-S3 .</a:t>
            </a:r>
            <a:br>
              <a:rPr lang="en-US" sz="2000" b="1" dirty="0"/>
            </a:br>
            <a:r>
              <a:rPr lang="en-US" sz="2000" dirty="0" smtClean="0"/>
              <a:t/>
            </a:r>
            <a:br>
              <a:rPr lang="en-US" sz="2000" dirty="0" smtClean="0"/>
            </a:br>
            <a:endParaRPr lang="ar-SA" sz="2000" dirty="0"/>
          </a:p>
        </p:txBody>
      </p:sp>
      <p:pic>
        <p:nvPicPr>
          <p:cNvPr id="4" name="صورة 3"/>
          <p:cNvPicPr/>
          <p:nvPr/>
        </p:nvPicPr>
        <p:blipFill>
          <a:blip r:embed="rId3">
            <a:extLst>
              <a:ext uri="{28A0092B-C50C-407E-A947-70E740481C1C}">
                <a14:useLocalDpi xmlns:a14="http://schemas.microsoft.com/office/drawing/2010/main" xmlns="" val="0"/>
              </a:ext>
            </a:extLst>
          </a:blip>
          <a:stretch>
            <a:fillRect/>
          </a:stretch>
        </p:blipFill>
        <p:spPr>
          <a:xfrm>
            <a:off x="4531657" y="141635"/>
            <a:ext cx="7555263" cy="3522723"/>
          </a:xfrm>
          <a:prstGeom prst="rect">
            <a:avLst/>
          </a:prstGeom>
          <a:blipFill dpi="0" rotWithShape="1">
            <a:blip r:embed="rId2"/>
            <a:srcRect/>
            <a:tile tx="63500" ty="0" sx="100000" sy="100000" flip="none" algn="r"/>
          </a:blipFill>
          <a:effectLst>
            <a:glow rad="127000">
              <a:schemeClr val="accent1">
                <a:alpha val="0"/>
              </a:schemeClr>
            </a:glow>
            <a:outerShdw blurRad="50800" dir="20340000" sx="82000" sy="82000" algn="ctr" rotWithShape="0">
              <a:srgbClr val="000000"/>
            </a:outerShdw>
            <a:reflection endPos="0" dist="50800" dir="5400000" sy="-100000" algn="bl" rotWithShape="0"/>
            <a:softEdge rad="0"/>
          </a:effectLst>
        </p:spPr>
      </p:pic>
      <p:pic>
        <p:nvPicPr>
          <p:cNvPr id="5" name="صورة 4"/>
          <p:cNvPicPr>
            <a:picLocks noChangeAspect="1"/>
          </p:cNvPicPr>
          <p:nvPr/>
        </p:nvPicPr>
        <p:blipFill>
          <a:blip r:embed="rId4"/>
          <a:stretch>
            <a:fillRect/>
          </a:stretch>
        </p:blipFill>
        <p:spPr>
          <a:xfrm>
            <a:off x="4531656" y="3825025"/>
            <a:ext cx="7205641" cy="2705478"/>
          </a:xfrm>
          <a:prstGeom prst="rect">
            <a:avLst/>
          </a:prstGeom>
        </p:spPr>
      </p:pic>
    </p:spTree>
    <p:extLst>
      <p:ext uri="{BB962C8B-B14F-4D97-AF65-F5344CB8AC3E}">
        <p14:creationId xmlns:p14="http://schemas.microsoft.com/office/powerpoint/2010/main" xmlns="" val="3623801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393</Words>
  <Application>Microsoft Office PowerPoint</Application>
  <PresentationFormat>مخصص</PresentationFormat>
  <Paragraphs>27</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نسق Office</vt:lpstr>
      <vt:lpstr>Control criteria for efficiency improvement of dual PV pumping systems</vt:lpstr>
      <vt:lpstr>الشريحة 2</vt:lpstr>
      <vt:lpstr>  1-Concept And Introduction  This section will contain a brief introduction to the operation of solar-powered pumps. The importance and effectiveness of using dual pumps will also be discussed.   2- Problems This section will talk about the problems of using a single pump to get the results that the user needs.  3- Suggested solution This section will talk about the effectiveness of using two pumps compared to using one.  4- The Expected Result This section will discuss all the results that were noted.  5- Conclusion      </vt:lpstr>
      <vt:lpstr>Concept And Introduction </vt:lpstr>
      <vt:lpstr>Our goal in this project is to facilitate the provision of water for use for many things, but our topic is to use it to irrigate crops in Ajja-Jenin, and we want to obtain that with the best efficiency and the lowest price, as we will get water that is relatively free (regardless of the cost of establishing the project) We carried out this project to study the effectiveness of operating two small pumps to pump water from medium depths, relying on solar energy without using batteries, taking into account pumping the required quantities of water and the depth of water in the well, and comparing the results. Using one big pump to get the same results</vt:lpstr>
      <vt:lpstr>PROBLEMS</vt:lpstr>
      <vt:lpstr>There are water pumps that you can use to pump the water in the required quantities, but they require very expensive electrical power (about 10 shekels per hour).  And we can also put one large pump to pump that water through solar energy, but it will need solar panels with double capacity to meet the required water pumping.  Or we can use fewer solar panels, but the pump will not work in certain periods due to weak solar energy at certain times of the day.  Even with the pump running all day, this will expose it to greater maintenance costs, and thus an increase in project costs in terms of the number of panels and periodic maintenance required. </vt:lpstr>
      <vt:lpstr> Suggested solution </vt:lpstr>
      <vt:lpstr>The idea of the project is to install two water pumps with small capacities to pump water at times of peak solar energy and also during times of weakness. The service life is longer and the efficiency is higher.  The control system (MPC)  was designed locally to switch the appropriate load (1 or 2 pumps) according to the output power of the PV generator, or the quantity of the   water that the user needs, Electrical connections between the system components occur through the controllable switches S1-S3 .  </vt:lpstr>
      <vt:lpstr> Use (Pv-system 6.8.1) to get the results </vt:lpstr>
      <vt:lpstr>Initially, we chose one large pump to meet the required quantities, and the most suitable one (available information about it in the program) is as follows:  Also, the number of solar panels that supplied the pump with sufficient power to pump the required amount of water:  In fact, 156 units are needed to meet the input voltage requirement of the inverter to build 6 parallel chains each It consists of 34 PV modules connected in series. </vt:lpstr>
      <vt:lpstr>We connected two small pumps in parallel and the two pumps were as follows:            We needed 48 units (4 parallel chains each It consists of 12 PV modules connected in series).  </vt:lpstr>
      <vt:lpstr>(pump 2 with pv arrays) </vt:lpstr>
      <vt:lpstr>The Expected Result</vt:lpstr>
      <vt:lpstr>When operating the system with its two units separately (I mean running each pump using its own PV ARRAY), we get results as follows:   The average volume of water pumped by the first unit is 50 cubic meters (Figure-1), while the corresponding volume of system 2 is 67 cubic meters (Figure-2), and that is in January (at a monthly average of Esd=179kWh/m2.month)  </vt:lpstr>
      <vt:lpstr>Therefore, when operating the two pumps alternately, we will get the required amount of water 150 m3 with ease, which guarantees a long life for the two pumps, but if the user wants less water, he can operate one pump depending to the solar energy generated from the full panels (8700 watts).   The first pump alone pumps at a rate of 65 m3 per day(Figure-3), and the second pump pumps at a rate of 85 m3 per day (Figure-4) (knowing that the pump will work using the two units of the photoelectric array).   </vt:lpstr>
      <vt:lpstr>Pump1 alone with pv array =8700 watt </vt:lpstr>
      <vt:lpstr>الشريحة 18</vt:lpstr>
      <vt:lpstr>Conclusion</vt:lpstr>
      <vt:lpstr>The design of the system using two pumps proved to be more effective and quality than the system consisting of one pump, because it provides the user with more water at an almost equal price, as well as the system needs less maintenance.  PV systems compete economically within a large range with diesel-powered system in any area of ​​high solar energy potential .  Utilizing of control system enables, during periods of low solar radiation, better exploitation of the produced PV power and driving the motor pump closer to its rated power, which increases the daily average of pumped water .  This system allows ease and flexibility for the user by controlling it using the control unit, which is considered a low price compared to the rest of the system parts and its great features. </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criteria for efficiency improvement of dual PV pumping systems</dc:title>
  <dc:creator>EBDA3</dc:creator>
  <cp:lastModifiedBy>shamleh</cp:lastModifiedBy>
  <cp:revision>15</cp:revision>
  <dcterms:created xsi:type="dcterms:W3CDTF">2021-05-31T14:51:29Z</dcterms:created>
  <dcterms:modified xsi:type="dcterms:W3CDTF">2021-08-29T06:46:38Z</dcterms:modified>
</cp:coreProperties>
</file>