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77" r:id="rId1"/>
  </p:sldMasterIdLst>
  <p:sldIdLst>
    <p:sldId id="257" r:id="rId2"/>
    <p:sldId id="258" r:id="rId3"/>
    <p:sldId id="259" r:id="rId4"/>
    <p:sldId id="261" r:id="rId5"/>
    <p:sldId id="262" r:id="rId6"/>
    <p:sldId id="264" r:id="rId7"/>
    <p:sldId id="263" r:id="rId8"/>
    <p:sldId id="265" r:id="rId9"/>
    <p:sldId id="266" r:id="rId10"/>
    <p:sldId id="268" r:id="rId11"/>
    <p:sldId id="269" r:id="rId12"/>
    <p:sldId id="270" r:id="rId13"/>
    <p:sldId id="276" r:id="rId14"/>
    <p:sldId id="271" r:id="rId15"/>
    <p:sldId id="272" r:id="rId16"/>
    <p:sldId id="395" r:id="rId17"/>
    <p:sldId id="396" r:id="rId18"/>
    <p:sldId id="273" r:id="rId19"/>
    <p:sldId id="393" r:id="rId20"/>
    <p:sldId id="362" r:id="rId21"/>
    <p:sldId id="363" r:id="rId22"/>
    <p:sldId id="364" r:id="rId23"/>
    <p:sldId id="365" r:id="rId24"/>
    <p:sldId id="366" r:id="rId25"/>
    <p:sldId id="367" r:id="rId26"/>
    <p:sldId id="368" r:id="rId27"/>
    <p:sldId id="394" r:id="rId28"/>
    <p:sldId id="369" r:id="rId29"/>
    <p:sldId id="370" r:id="rId30"/>
    <p:sldId id="371" r:id="rId31"/>
    <p:sldId id="373" r:id="rId32"/>
    <p:sldId id="375" r:id="rId33"/>
    <p:sldId id="376" r:id="rId34"/>
    <p:sldId id="377" r:id="rId35"/>
    <p:sldId id="378" r:id="rId36"/>
    <p:sldId id="379" r:id="rId37"/>
    <p:sldId id="380" r:id="rId38"/>
    <p:sldId id="381" r:id="rId39"/>
    <p:sldId id="382" r:id="rId40"/>
    <p:sldId id="397" r:id="rId41"/>
    <p:sldId id="398" r:id="rId42"/>
    <p:sldId id="399" r:id="rId43"/>
    <p:sldId id="400" r:id="rId44"/>
    <p:sldId id="401" r:id="rId45"/>
    <p:sldId id="383" r:id="rId46"/>
    <p:sldId id="402" r:id="rId47"/>
    <p:sldId id="403" r:id="rId48"/>
    <p:sldId id="404" r:id="rId49"/>
    <p:sldId id="405" r:id="rId50"/>
    <p:sldId id="406" r:id="rId51"/>
    <p:sldId id="407" r:id="rId52"/>
    <p:sldId id="408" r:id="rId53"/>
    <p:sldId id="409" r:id="rId54"/>
    <p:sldId id="410" r:id="rId55"/>
    <p:sldId id="411" r:id="rId56"/>
    <p:sldId id="412" r:id="rId57"/>
    <p:sldId id="413" r:id="rId58"/>
    <p:sldId id="384" r:id="rId59"/>
    <p:sldId id="385" r:id="rId60"/>
    <p:sldId id="386" r:id="rId61"/>
    <p:sldId id="387" r:id="rId62"/>
    <p:sldId id="388" r:id="rId63"/>
    <p:sldId id="389" r:id="rId64"/>
    <p:sldId id="390" r:id="rId65"/>
    <p:sldId id="391" r:id="rId66"/>
    <p:sldId id="414" r:id="rId67"/>
    <p:sldId id="415" r:id="rId68"/>
    <p:sldId id="416" r:id="rId69"/>
    <p:sldId id="417" r:id="rId70"/>
    <p:sldId id="418" r:id="rId71"/>
    <p:sldId id="494" r:id="rId72"/>
    <p:sldId id="419" r:id="rId73"/>
    <p:sldId id="420" r:id="rId74"/>
    <p:sldId id="421" r:id="rId75"/>
    <p:sldId id="422" r:id="rId76"/>
    <p:sldId id="495" r:id="rId77"/>
    <p:sldId id="423" r:id="rId78"/>
    <p:sldId id="424" r:id="rId79"/>
    <p:sldId id="425" r:id="rId80"/>
    <p:sldId id="426" r:id="rId81"/>
    <p:sldId id="427" r:id="rId82"/>
    <p:sldId id="428" r:id="rId83"/>
    <p:sldId id="429" r:id="rId84"/>
    <p:sldId id="430" r:id="rId85"/>
    <p:sldId id="431" r:id="rId86"/>
    <p:sldId id="432" r:id="rId87"/>
    <p:sldId id="433" r:id="rId88"/>
    <p:sldId id="434" r:id="rId89"/>
    <p:sldId id="435" r:id="rId90"/>
    <p:sldId id="436" r:id="rId91"/>
    <p:sldId id="437" r:id="rId92"/>
    <p:sldId id="438" r:id="rId93"/>
    <p:sldId id="439" r:id="rId94"/>
    <p:sldId id="440" r:id="rId95"/>
    <p:sldId id="441" r:id="rId96"/>
    <p:sldId id="491" r:id="rId97"/>
    <p:sldId id="492" r:id="rId98"/>
    <p:sldId id="493" r:id="rId99"/>
    <p:sldId id="442" r:id="rId100"/>
    <p:sldId id="443" r:id="rId101"/>
    <p:sldId id="444" r:id="rId102"/>
    <p:sldId id="445" r:id="rId103"/>
    <p:sldId id="446" r:id="rId104"/>
    <p:sldId id="447" r:id="rId105"/>
    <p:sldId id="448" r:id="rId106"/>
    <p:sldId id="450" r:id="rId107"/>
    <p:sldId id="449" r:id="rId108"/>
    <p:sldId id="451" r:id="rId109"/>
    <p:sldId id="452" r:id="rId110"/>
    <p:sldId id="453" r:id="rId111"/>
    <p:sldId id="454" r:id="rId112"/>
    <p:sldId id="455" r:id="rId113"/>
    <p:sldId id="456" r:id="rId114"/>
    <p:sldId id="457" r:id="rId115"/>
    <p:sldId id="458" r:id="rId116"/>
    <p:sldId id="459" r:id="rId117"/>
    <p:sldId id="460" r:id="rId118"/>
    <p:sldId id="461" r:id="rId119"/>
    <p:sldId id="462" r:id="rId120"/>
    <p:sldId id="463" r:id="rId121"/>
    <p:sldId id="464" r:id="rId122"/>
    <p:sldId id="465" r:id="rId123"/>
    <p:sldId id="466" r:id="rId124"/>
    <p:sldId id="467" r:id="rId125"/>
    <p:sldId id="468" r:id="rId126"/>
    <p:sldId id="469" r:id="rId127"/>
    <p:sldId id="470" r:id="rId128"/>
    <p:sldId id="471" r:id="rId129"/>
    <p:sldId id="472" r:id="rId130"/>
    <p:sldId id="473" r:id="rId131"/>
    <p:sldId id="474" r:id="rId132"/>
    <p:sldId id="475" r:id="rId133"/>
    <p:sldId id="476" r:id="rId134"/>
    <p:sldId id="477" r:id="rId135"/>
    <p:sldId id="478" r:id="rId136"/>
    <p:sldId id="479" r:id="rId137"/>
    <p:sldId id="480" r:id="rId138"/>
    <p:sldId id="481" r:id="rId139"/>
    <p:sldId id="482" r:id="rId140"/>
    <p:sldId id="483" r:id="rId141"/>
    <p:sldId id="484" r:id="rId142"/>
    <p:sldId id="485" r:id="rId143"/>
    <p:sldId id="486" r:id="rId144"/>
    <p:sldId id="487" r:id="rId145"/>
    <p:sldId id="488" r:id="rId146"/>
    <p:sldId id="489" r:id="rId147"/>
    <p:sldId id="490" r:id="rId14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AF9B"/>
    <a:srgbClr val="34D4D0"/>
    <a:srgbClr val="FACDAE"/>
    <a:srgbClr val="C8C7A8"/>
    <a:srgbClr val="FACDB0"/>
    <a:srgbClr val="FC9D99"/>
    <a:srgbClr val="FF4266"/>
    <a:srgbClr val="93D6CA"/>
    <a:srgbClr val="F47B44"/>
    <a:srgbClr val="FC4A7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21" autoAdjust="0"/>
    <p:restoredTop sz="94660"/>
  </p:normalViewPr>
  <p:slideViewPr>
    <p:cSldViewPr snapToGrid="0">
      <p:cViewPr>
        <p:scale>
          <a:sx n="94" d="100"/>
          <a:sy n="94" d="100"/>
        </p:scale>
        <p:origin x="-298" y="31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87DA69C-A3BC-48FB-828D-5A6E6B919454}" type="datetimeFigureOut">
              <a:rPr lang="en-US" smtClean="0"/>
              <a:t>5/18/2019</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0CC475A-FC22-4BB2-81DE-26878B72C705}" type="slidenum">
              <a:rPr lang="en-US" smtClean="0"/>
              <a:t>‹#›</a:t>
            </a:fld>
            <a:endParaRPr lang="en-US"/>
          </a:p>
        </p:txBody>
      </p:sp>
    </p:spTree>
    <p:extLst>
      <p:ext uri="{BB962C8B-B14F-4D97-AF65-F5344CB8AC3E}">
        <p14:creationId xmlns:p14="http://schemas.microsoft.com/office/powerpoint/2010/main" val="15949459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87DA69C-A3BC-48FB-828D-5A6E6B919454}" type="datetimeFigureOut">
              <a:rPr lang="en-US" smtClean="0"/>
              <a:t>5/18/2019</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0CC475A-FC22-4BB2-81DE-26878B72C705}" type="slidenum">
              <a:rPr lang="en-US" smtClean="0"/>
              <a:t>‹#›</a:t>
            </a:fld>
            <a:endParaRPr lang="en-US"/>
          </a:p>
        </p:txBody>
      </p:sp>
    </p:spTree>
    <p:extLst>
      <p:ext uri="{BB962C8B-B14F-4D97-AF65-F5344CB8AC3E}">
        <p14:creationId xmlns:p14="http://schemas.microsoft.com/office/powerpoint/2010/main" val="1982788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87DA69C-A3BC-48FB-828D-5A6E6B919454}" type="datetimeFigureOut">
              <a:rPr lang="en-US" smtClean="0"/>
              <a:t>5/18/2019</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0CC475A-FC22-4BB2-81DE-26878B72C705}"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960555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987DA69C-A3BC-48FB-828D-5A6E6B919454}" type="datetimeFigureOut">
              <a:rPr lang="en-US" smtClean="0"/>
              <a:t>5/18/2019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0CC475A-FC22-4BB2-81DE-26878B72C705}" type="slidenum">
              <a:rPr lang="en-US" smtClean="0"/>
              <a:t>‹#›</a:t>
            </a:fld>
            <a:endParaRPr lang="en-US"/>
          </a:p>
        </p:txBody>
      </p:sp>
    </p:spTree>
    <p:extLst>
      <p:ext uri="{BB962C8B-B14F-4D97-AF65-F5344CB8AC3E}">
        <p14:creationId xmlns:p14="http://schemas.microsoft.com/office/powerpoint/2010/main" val="40273783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987DA69C-A3BC-48FB-828D-5A6E6B919454}" type="datetimeFigureOut">
              <a:rPr lang="en-US" smtClean="0"/>
              <a:t>5/18/2019</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0CC475A-FC22-4BB2-81DE-26878B72C705}"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569900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987DA69C-A3BC-48FB-828D-5A6E6B919454}" type="datetimeFigureOut">
              <a:rPr lang="en-US" smtClean="0"/>
              <a:t>5/18/2019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0CC475A-FC22-4BB2-81DE-26878B72C705}" type="slidenum">
              <a:rPr lang="en-US" smtClean="0"/>
              <a:t>‹#›</a:t>
            </a:fld>
            <a:endParaRPr lang="en-US"/>
          </a:p>
        </p:txBody>
      </p:sp>
    </p:spTree>
    <p:extLst>
      <p:ext uri="{BB962C8B-B14F-4D97-AF65-F5344CB8AC3E}">
        <p14:creationId xmlns:p14="http://schemas.microsoft.com/office/powerpoint/2010/main" val="9264321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7DA69C-A3BC-48FB-828D-5A6E6B919454}" type="datetimeFigureOut">
              <a:rPr lang="en-US" smtClean="0"/>
              <a:t>5/18/2019</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0CC475A-FC22-4BB2-81DE-26878B72C705}" type="slidenum">
              <a:rPr lang="en-US" smtClean="0"/>
              <a:t>‹#›</a:t>
            </a:fld>
            <a:endParaRPr lang="en-US"/>
          </a:p>
        </p:txBody>
      </p:sp>
    </p:spTree>
    <p:extLst>
      <p:ext uri="{BB962C8B-B14F-4D97-AF65-F5344CB8AC3E}">
        <p14:creationId xmlns:p14="http://schemas.microsoft.com/office/powerpoint/2010/main" val="37037967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7DA69C-A3BC-48FB-828D-5A6E6B919454}" type="datetimeFigureOut">
              <a:rPr lang="en-US" smtClean="0"/>
              <a:t>5/18/2019</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0CC475A-FC22-4BB2-81DE-26878B72C705}" type="slidenum">
              <a:rPr lang="en-US" smtClean="0"/>
              <a:t>‹#›</a:t>
            </a:fld>
            <a:endParaRPr lang="en-US"/>
          </a:p>
        </p:txBody>
      </p:sp>
    </p:spTree>
    <p:extLst>
      <p:ext uri="{BB962C8B-B14F-4D97-AF65-F5344CB8AC3E}">
        <p14:creationId xmlns:p14="http://schemas.microsoft.com/office/powerpoint/2010/main" val="698655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7DA69C-A3BC-48FB-828D-5A6E6B919454}" type="datetimeFigureOut">
              <a:rPr lang="en-US" smtClean="0"/>
              <a:t>5/18/2019</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0CC475A-FC22-4BB2-81DE-26878B72C705}" type="slidenum">
              <a:rPr lang="en-US" smtClean="0"/>
              <a:t>‹#›</a:t>
            </a:fld>
            <a:endParaRPr lang="en-US"/>
          </a:p>
        </p:txBody>
      </p:sp>
    </p:spTree>
    <p:extLst>
      <p:ext uri="{BB962C8B-B14F-4D97-AF65-F5344CB8AC3E}">
        <p14:creationId xmlns:p14="http://schemas.microsoft.com/office/powerpoint/2010/main" val="2866654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87DA69C-A3BC-48FB-828D-5A6E6B919454}" type="datetimeFigureOut">
              <a:rPr lang="en-US" smtClean="0"/>
              <a:t>5/18/2019</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0CC475A-FC22-4BB2-81DE-26878B72C705}" type="slidenum">
              <a:rPr lang="en-US" smtClean="0"/>
              <a:t>‹#›</a:t>
            </a:fld>
            <a:endParaRPr lang="en-US"/>
          </a:p>
        </p:txBody>
      </p:sp>
    </p:spTree>
    <p:extLst>
      <p:ext uri="{BB962C8B-B14F-4D97-AF65-F5344CB8AC3E}">
        <p14:creationId xmlns:p14="http://schemas.microsoft.com/office/powerpoint/2010/main" val="3758977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87DA69C-A3BC-48FB-828D-5A6E6B919454}" type="datetimeFigureOut">
              <a:rPr lang="en-US" smtClean="0"/>
              <a:t>5/18/2019</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0CC475A-FC22-4BB2-81DE-26878B72C705}" type="slidenum">
              <a:rPr lang="en-US" smtClean="0"/>
              <a:t>‹#›</a:t>
            </a:fld>
            <a:endParaRPr lang="en-US"/>
          </a:p>
        </p:txBody>
      </p:sp>
    </p:spTree>
    <p:extLst>
      <p:ext uri="{BB962C8B-B14F-4D97-AF65-F5344CB8AC3E}">
        <p14:creationId xmlns:p14="http://schemas.microsoft.com/office/powerpoint/2010/main" val="2924493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87DA69C-A3BC-48FB-828D-5A6E6B919454}" type="datetimeFigureOut">
              <a:rPr lang="en-US" smtClean="0"/>
              <a:t>5/18/2019</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0CC475A-FC22-4BB2-81DE-26878B72C705}" type="slidenum">
              <a:rPr lang="en-US" smtClean="0"/>
              <a:t>‹#›</a:t>
            </a:fld>
            <a:endParaRPr lang="en-US"/>
          </a:p>
        </p:txBody>
      </p:sp>
    </p:spTree>
    <p:extLst>
      <p:ext uri="{BB962C8B-B14F-4D97-AF65-F5344CB8AC3E}">
        <p14:creationId xmlns:p14="http://schemas.microsoft.com/office/powerpoint/2010/main" val="2587780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87DA69C-A3BC-48FB-828D-5A6E6B919454}" type="datetimeFigureOut">
              <a:rPr lang="en-US" smtClean="0"/>
              <a:t>5/18/2019</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0CC475A-FC22-4BB2-81DE-26878B72C705}" type="slidenum">
              <a:rPr lang="en-US" smtClean="0"/>
              <a:t>‹#›</a:t>
            </a:fld>
            <a:endParaRPr lang="en-US"/>
          </a:p>
        </p:txBody>
      </p:sp>
    </p:spTree>
    <p:extLst>
      <p:ext uri="{BB962C8B-B14F-4D97-AF65-F5344CB8AC3E}">
        <p14:creationId xmlns:p14="http://schemas.microsoft.com/office/powerpoint/2010/main" val="3759166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7DA69C-A3BC-48FB-828D-5A6E6B919454}" type="datetimeFigureOut">
              <a:rPr lang="en-US" smtClean="0"/>
              <a:t>5/18/2019</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0CC475A-FC22-4BB2-81DE-26878B72C705}" type="slidenum">
              <a:rPr lang="en-US" smtClean="0"/>
              <a:t>‹#›</a:t>
            </a:fld>
            <a:endParaRPr lang="en-US"/>
          </a:p>
        </p:txBody>
      </p:sp>
    </p:spTree>
    <p:extLst>
      <p:ext uri="{BB962C8B-B14F-4D97-AF65-F5344CB8AC3E}">
        <p14:creationId xmlns:p14="http://schemas.microsoft.com/office/powerpoint/2010/main" val="2759219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87DA69C-A3BC-48FB-828D-5A6E6B919454}" type="datetimeFigureOut">
              <a:rPr lang="en-US" smtClean="0"/>
              <a:t>5/18/2019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0CC475A-FC22-4BB2-81DE-26878B72C705}" type="slidenum">
              <a:rPr lang="en-US" smtClean="0"/>
              <a:t>‹#›</a:t>
            </a:fld>
            <a:endParaRPr lang="en-US"/>
          </a:p>
        </p:txBody>
      </p:sp>
    </p:spTree>
    <p:extLst>
      <p:ext uri="{BB962C8B-B14F-4D97-AF65-F5344CB8AC3E}">
        <p14:creationId xmlns:p14="http://schemas.microsoft.com/office/powerpoint/2010/main" val="819695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87DA69C-A3BC-48FB-828D-5A6E6B919454}" type="datetimeFigureOut">
              <a:rPr lang="en-US" smtClean="0"/>
              <a:t>5/18/2019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0CC475A-FC22-4BB2-81DE-26878B72C705}" type="slidenum">
              <a:rPr lang="en-US" smtClean="0"/>
              <a:t>‹#›</a:t>
            </a:fld>
            <a:endParaRPr lang="en-US"/>
          </a:p>
        </p:txBody>
      </p:sp>
    </p:spTree>
    <p:extLst>
      <p:ext uri="{BB962C8B-B14F-4D97-AF65-F5344CB8AC3E}">
        <p14:creationId xmlns:p14="http://schemas.microsoft.com/office/powerpoint/2010/main" val="14788492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987DA69C-A3BC-48FB-828D-5A6E6B919454}" type="datetimeFigureOut">
              <a:rPr lang="en-US" smtClean="0"/>
              <a:t>5/18/2019</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0CC475A-FC22-4BB2-81DE-26878B72C705}" type="slidenum">
              <a:rPr lang="en-US" smtClean="0"/>
              <a:t>‹#›</a:t>
            </a:fld>
            <a:endParaRPr lang="en-US"/>
          </a:p>
        </p:txBody>
      </p:sp>
    </p:spTree>
    <p:extLst>
      <p:ext uri="{BB962C8B-B14F-4D97-AF65-F5344CB8AC3E}">
        <p14:creationId xmlns:p14="http://schemas.microsoft.com/office/powerpoint/2010/main" val="3828358844"/>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2.xml"/><Relationship Id="rId4" Type="http://schemas.openxmlformats.org/officeDocument/2006/relationships/image" Target="../media/image117.PNG"/></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4.xml"/></Relationships>
</file>

<file path=ppt/slides/_rels/slide136.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slideLayout" Target="../slideLayouts/slideLayout4.xml"/></Relationships>
</file>

<file path=ppt/slides/_rels/slide137.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0.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PNG"/><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image" Target="../media/image145.emf"/><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3.emf"/></Relationships>
</file>

<file path=ppt/slides/_rels/slide4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10.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2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3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40.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350.png"/><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6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400.png"/><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6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4.xml"/></Relationships>
</file>

<file path=ppt/slides/_rels/slide96.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TextBox 32">
            <a:extLst>
              <a:ext uri="{FF2B5EF4-FFF2-40B4-BE49-F238E27FC236}">
                <a16:creationId xmlns="" xmlns:a16="http://schemas.microsoft.com/office/drawing/2014/main" id="{B77ECD8E-21C0-4877-BBB9-DF7908AD8DA0}"/>
              </a:ext>
            </a:extLst>
          </p:cNvPr>
          <p:cNvSpPr txBox="1"/>
          <p:nvPr/>
        </p:nvSpPr>
        <p:spPr>
          <a:xfrm>
            <a:off x="6676292" y="4719782"/>
            <a:ext cx="2942251" cy="400110"/>
          </a:xfrm>
          <a:prstGeom prst="rect">
            <a:avLst/>
          </a:prstGeom>
          <a:noFill/>
        </p:spPr>
        <p:txBody>
          <a:bodyPr wrap="square" rtlCol="0">
            <a:spAutoFit/>
          </a:bodyPr>
          <a:lstStyle/>
          <a:p>
            <a:r>
              <a:rPr lang="en-US" sz="2000" dirty="0" err="1" smtClean="0">
                <a:solidFill>
                  <a:srgbClr val="FACDB0"/>
                </a:solidFill>
                <a:latin typeface="Tw Cen MT" panose="020B0602020104020603" pitchFamily="34" charset="0"/>
              </a:rPr>
              <a:t>Qusai</a:t>
            </a:r>
            <a:r>
              <a:rPr lang="en-US" sz="2000" dirty="0" smtClean="0">
                <a:solidFill>
                  <a:srgbClr val="FACDB0"/>
                </a:solidFill>
                <a:latin typeface="Tw Cen MT" panose="020B0602020104020603" pitchFamily="34" charset="0"/>
              </a:rPr>
              <a:t> </a:t>
            </a:r>
            <a:r>
              <a:rPr lang="en-US" sz="2000" dirty="0" err="1" smtClean="0">
                <a:solidFill>
                  <a:srgbClr val="FACDB0"/>
                </a:solidFill>
                <a:latin typeface="Tw Cen MT" panose="020B0602020104020603" pitchFamily="34" charset="0"/>
              </a:rPr>
              <a:t>Bani</a:t>
            </a:r>
            <a:r>
              <a:rPr lang="en-US" sz="2000" dirty="0" smtClean="0">
                <a:solidFill>
                  <a:srgbClr val="FACDB0"/>
                </a:solidFill>
                <a:latin typeface="Tw Cen MT" panose="020B0602020104020603" pitchFamily="34" charset="0"/>
              </a:rPr>
              <a:t> </a:t>
            </a:r>
            <a:r>
              <a:rPr lang="en-US" sz="2000" dirty="0" err="1" smtClean="0">
                <a:solidFill>
                  <a:srgbClr val="FACDB0"/>
                </a:solidFill>
                <a:latin typeface="Tw Cen MT" panose="020B0602020104020603" pitchFamily="34" charset="0"/>
              </a:rPr>
              <a:t>Fadel</a:t>
            </a:r>
            <a:endParaRPr lang="en-US" sz="2000" dirty="0" smtClean="0">
              <a:solidFill>
                <a:srgbClr val="FACDB0"/>
              </a:solidFill>
              <a:latin typeface="Tw Cen MT" panose="020B0602020104020603" pitchFamily="34" charset="0"/>
            </a:endParaRPr>
          </a:p>
        </p:txBody>
      </p:sp>
      <p:sp>
        <p:nvSpPr>
          <p:cNvPr id="163" name="TextBox 32">
            <a:extLst>
              <a:ext uri="{FF2B5EF4-FFF2-40B4-BE49-F238E27FC236}">
                <a16:creationId xmlns="" xmlns:a16="http://schemas.microsoft.com/office/drawing/2014/main" id="{B77ECD8E-21C0-4877-BBB9-DF7908AD8DA0}"/>
              </a:ext>
            </a:extLst>
          </p:cNvPr>
          <p:cNvSpPr txBox="1"/>
          <p:nvPr/>
        </p:nvSpPr>
        <p:spPr>
          <a:xfrm>
            <a:off x="6676291" y="4423629"/>
            <a:ext cx="2942251" cy="400110"/>
          </a:xfrm>
          <a:prstGeom prst="rect">
            <a:avLst/>
          </a:prstGeom>
          <a:noFill/>
        </p:spPr>
        <p:txBody>
          <a:bodyPr wrap="square" rtlCol="0">
            <a:spAutoFit/>
          </a:bodyPr>
          <a:lstStyle/>
          <a:p>
            <a:r>
              <a:rPr lang="en-US" sz="2000" dirty="0" smtClean="0">
                <a:solidFill>
                  <a:srgbClr val="FACDB0"/>
                </a:solidFill>
                <a:latin typeface="Tw Cen MT" panose="020B0602020104020603" pitchFamily="34" charset="0"/>
              </a:rPr>
              <a:t>Mahmoud </a:t>
            </a:r>
            <a:r>
              <a:rPr lang="en-US" sz="2000" dirty="0" err="1" smtClean="0">
                <a:solidFill>
                  <a:srgbClr val="FACDB0"/>
                </a:solidFill>
                <a:latin typeface="Tw Cen MT" panose="020B0602020104020603" pitchFamily="34" charset="0"/>
              </a:rPr>
              <a:t>Mahmoud</a:t>
            </a:r>
            <a:r>
              <a:rPr lang="en-US" sz="2000" dirty="0" smtClean="0">
                <a:solidFill>
                  <a:srgbClr val="FACDB0"/>
                </a:solidFill>
                <a:latin typeface="Tw Cen MT" panose="020B0602020104020603" pitchFamily="34" charset="0"/>
              </a:rPr>
              <a:t> </a:t>
            </a:r>
          </a:p>
        </p:txBody>
      </p:sp>
      <p:grpSp>
        <p:nvGrpSpPr>
          <p:cNvPr id="110" name="Group 109">
            <a:extLst>
              <a:ext uri="{FF2B5EF4-FFF2-40B4-BE49-F238E27FC236}">
                <a16:creationId xmlns="" xmlns:a16="http://schemas.microsoft.com/office/drawing/2014/main" id="{A0010A3B-A076-4F4E-B4CF-EB2607C0268B}"/>
              </a:ext>
            </a:extLst>
          </p:cNvPr>
          <p:cNvGrpSpPr/>
          <p:nvPr/>
        </p:nvGrpSpPr>
        <p:grpSpPr>
          <a:xfrm>
            <a:off x="6676291" y="2352789"/>
            <a:ext cx="5279149" cy="2109491"/>
            <a:chOff x="6879611" y="2270384"/>
            <a:chExt cx="5279149" cy="2109491"/>
          </a:xfrm>
        </p:grpSpPr>
        <p:sp>
          <p:nvSpPr>
            <p:cNvPr id="21" name="TextBox 20">
              <a:extLst>
                <a:ext uri="{FF2B5EF4-FFF2-40B4-BE49-F238E27FC236}">
                  <a16:creationId xmlns="" xmlns:a16="http://schemas.microsoft.com/office/drawing/2014/main" id="{9E345BBC-45C2-4177-8EB0-87EBD8BF9165}"/>
                </a:ext>
              </a:extLst>
            </p:cNvPr>
            <p:cNvSpPr txBox="1"/>
            <p:nvPr/>
          </p:nvSpPr>
          <p:spPr>
            <a:xfrm>
              <a:off x="6879611" y="3035648"/>
              <a:ext cx="3584409" cy="461665"/>
            </a:xfrm>
            <a:prstGeom prst="rect">
              <a:avLst/>
            </a:prstGeom>
            <a:noFill/>
          </p:spPr>
          <p:txBody>
            <a:bodyPr wrap="square" rtlCol="0">
              <a:spAutoFit/>
            </a:bodyPr>
            <a:lstStyle/>
            <a:p>
              <a:r>
                <a:rPr lang="en-US" sz="2400" dirty="0">
                  <a:solidFill>
                    <a:srgbClr val="FACDB0"/>
                  </a:solidFill>
                  <a:latin typeface="Tw Cen MT" panose="020B0602020104020603" pitchFamily="34" charset="0"/>
                </a:rPr>
                <a:t>GRADUATION PROJECT </a:t>
              </a:r>
              <a:r>
                <a:rPr lang="en-US" sz="2400" dirty="0" smtClean="0">
                  <a:solidFill>
                    <a:srgbClr val="FACDB0"/>
                  </a:solidFill>
                  <a:latin typeface="Tw Cen MT" panose="020B0602020104020603" pitchFamily="34" charset="0"/>
                </a:rPr>
                <a:t>II</a:t>
              </a:r>
              <a:endParaRPr lang="en-US" sz="2400" dirty="0">
                <a:solidFill>
                  <a:srgbClr val="FACDB0"/>
                </a:solidFill>
                <a:latin typeface="Tw Cen MT" panose="020B0602020104020603" pitchFamily="34" charset="0"/>
              </a:endParaRPr>
            </a:p>
          </p:txBody>
        </p:sp>
        <p:sp>
          <p:nvSpPr>
            <p:cNvPr id="22" name="TextBox 21">
              <a:extLst>
                <a:ext uri="{FF2B5EF4-FFF2-40B4-BE49-F238E27FC236}">
                  <a16:creationId xmlns="" xmlns:a16="http://schemas.microsoft.com/office/drawing/2014/main" id="{B173E096-BB55-472B-BC17-90588069DAE9}"/>
                </a:ext>
              </a:extLst>
            </p:cNvPr>
            <p:cNvSpPr txBox="1"/>
            <p:nvPr/>
          </p:nvSpPr>
          <p:spPr>
            <a:xfrm>
              <a:off x="6879611" y="2270384"/>
              <a:ext cx="5279149" cy="861774"/>
            </a:xfrm>
            <a:prstGeom prst="rect">
              <a:avLst/>
            </a:prstGeom>
            <a:noFill/>
          </p:spPr>
          <p:txBody>
            <a:bodyPr wrap="square" rtlCol="0">
              <a:spAutoFit/>
            </a:bodyPr>
            <a:lstStyle/>
            <a:p>
              <a:r>
                <a:rPr lang="en-US" sz="2500" dirty="0" err="1" smtClean="0">
                  <a:solidFill>
                    <a:srgbClr val="FACDB0"/>
                  </a:solidFill>
                  <a:latin typeface="Tw Cen MT" panose="020B0602020104020603" pitchFamily="34" charset="0"/>
                </a:rPr>
                <a:t>Analyis</a:t>
              </a:r>
              <a:r>
                <a:rPr lang="en-US" sz="2500" dirty="0" smtClean="0">
                  <a:solidFill>
                    <a:srgbClr val="FACDB0"/>
                  </a:solidFill>
                  <a:latin typeface="Tw Cen MT" panose="020B0602020104020603" pitchFamily="34" charset="0"/>
                </a:rPr>
                <a:t> And Design Of Planet </a:t>
              </a:r>
              <a:r>
                <a:rPr lang="en-US" sz="2500" dirty="0">
                  <a:solidFill>
                    <a:srgbClr val="FACDB0"/>
                  </a:solidFill>
                  <a:latin typeface="Tw Cen MT" panose="020B0602020104020603" pitchFamily="34" charset="0"/>
                </a:rPr>
                <a:t>Biodiversity Research Center</a:t>
              </a:r>
            </a:p>
          </p:txBody>
        </p:sp>
        <p:sp>
          <p:nvSpPr>
            <p:cNvPr id="23" name="TextBox 22">
              <a:extLst>
                <a:ext uri="{FF2B5EF4-FFF2-40B4-BE49-F238E27FC236}">
                  <a16:creationId xmlns="" xmlns:a16="http://schemas.microsoft.com/office/drawing/2014/main" id="{BA22A125-AE2A-4E24-AEC3-D5CE82BD7E65}"/>
                </a:ext>
              </a:extLst>
            </p:cNvPr>
            <p:cNvSpPr txBox="1"/>
            <p:nvPr/>
          </p:nvSpPr>
          <p:spPr>
            <a:xfrm>
              <a:off x="6879611" y="3613908"/>
              <a:ext cx="3336926" cy="400110"/>
            </a:xfrm>
            <a:prstGeom prst="rect">
              <a:avLst/>
            </a:prstGeom>
            <a:noFill/>
          </p:spPr>
          <p:txBody>
            <a:bodyPr wrap="square" rtlCol="0">
              <a:spAutoFit/>
            </a:bodyPr>
            <a:lstStyle/>
            <a:p>
              <a:r>
                <a:rPr lang="en-US" sz="2000" dirty="0" err="1" smtClean="0">
                  <a:solidFill>
                    <a:srgbClr val="FACDB0"/>
                  </a:solidFill>
                  <a:latin typeface="Tw Cen MT" panose="020B0602020104020603" pitchFamily="34" charset="0"/>
                </a:rPr>
                <a:t>Hybat</a:t>
              </a:r>
              <a:r>
                <a:rPr lang="en-US" sz="2000" dirty="0" smtClean="0">
                  <a:solidFill>
                    <a:srgbClr val="FACDB0"/>
                  </a:solidFill>
                  <a:latin typeface="Tw Cen MT" panose="020B0602020104020603" pitchFamily="34" charset="0"/>
                </a:rPr>
                <a:t> </a:t>
              </a:r>
              <a:r>
                <a:rPr lang="en-US" sz="2000" dirty="0" err="1" smtClean="0">
                  <a:solidFill>
                    <a:srgbClr val="FACDB0"/>
                  </a:solidFill>
                  <a:latin typeface="Tw Cen MT" panose="020B0602020104020603" pitchFamily="34" charset="0"/>
                </a:rPr>
                <a:t>Omaria</a:t>
              </a:r>
              <a:endParaRPr lang="en-US" sz="2000" dirty="0">
                <a:solidFill>
                  <a:srgbClr val="FACDB0"/>
                </a:solidFill>
                <a:latin typeface="Tw Cen MT" panose="020B0602020104020603" pitchFamily="34" charset="0"/>
              </a:endParaRPr>
            </a:p>
          </p:txBody>
        </p:sp>
        <p:sp>
          <p:nvSpPr>
            <p:cNvPr id="33" name="TextBox 32">
              <a:extLst>
                <a:ext uri="{FF2B5EF4-FFF2-40B4-BE49-F238E27FC236}">
                  <a16:creationId xmlns="" xmlns:a16="http://schemas.microsoft.com/office/drawing/2014/main" id="{B77ECD8E-21C0-4877-BBB9-DF7908AD8DA0}"/>
                </a:ext>
              </a:extLst>
            </p:cNvPr>
            <p:cNvSpPr txBox="1"/>
            <p:nvPr/>
          </p:nvSpPr>
          <p:spPr>
            <a:xfrm>
              <a:off x="6879612" y="3979765"/>
              <a:ext cx="2942251" cy="400110"/>
            </a:xfrm>
            <a:prstGeom prst="rect">
              <a:avLst/>
            </a:prstGeom>
            <a:noFill/>
          </p:spPr>
          <p:txBody>
            <a:bodyPr wrap="square" rtlCol="0">
              <a:spAutoFit/>
            </a:bodyPr>
            <a:lstStyle/>
            <a:p>
              <a:r>
                <a:rPr lang="en-US" sz="2000" dirty="0" err="1" smtClean="0">
                  <a:solidFill>
                    <a:srgbClr val="FACDB0"/>
                  </a:solidFill>
                  <a:latin typeface="Tw Cen MT" panose="020B0602020104020603" pitchFamily="34" charset="0"/>
                </a:rPr>
                <a:t>Morad</a:t>
              </a:r>
              <a:r>
                <a:rPr lang="en-US" sz="2000" dirty="0" smtClean="0">
                  <a:solidFill>
                    <a:srgbClr val="FACDB0"/>
                  </a:solidFill>
                  <a:latin typeface="Tw Cen MT" panose="020B0602020104020603" pitchFamily="34" charset="0"/>
                </a:rPr>
                <a:t> </a:t>
              </a:r>
              <a:r>
                <a:rPr lang="en-US" sz="2000" dirty="0" err="1" smtClean="0">
                  <a:solidFill>
                    <a:srgbClr val="FACDB0"/>
                  </a:solidFill>
                  <a:latin typeface="Tw Cen MT" panose="020B0602020104020603" pitchFamily="34" charset="0"/>
                </a:rPr>
                <a:t>Shehade</a:t>
              </a:r>
              <a:endParaRPr lang="en-US" sz="2000" dirty="0" smtClean="0">
                <a:solidFill>
                  <a:srgbClr val="FACDB0"/>
                </a:solidFill>
                <a:latin typeface="Tw Cen MT" panose="020B0602020104020603" pitchFamily="34" charset="0"/>
              </a:endParaRPr>
            </a:p>
          </p:txBody>
        </p:sp>
      </p:grpSp>
      <p:grpSp>
        <p:nvGrpSpPr>
          <p:cNvPr id="4" name="Group 3">
            <a:extLst>
              <a:ext uri="{FF2B5EF4-FFF2-40B4-BE49-F238E27FC236}">
                <a16:creationId xmlns="" xmlns:a16="http://schemas.microsoft.com/office/drawing/2014/main" id="{9AA59C9E-0864-4B5A-9333-163BC8F9BB85}"/>
              </a:ext>
            </a:extLst>
          </p:cNvPr>
          <p:cNvGrpSpPr/>
          <p:nvPr/>
        </p:nvGrpSpPr>
        <p:grpSpPr>
          <a:xfrm>
            <a:off x="-4892076" y="-148002"/>
            <a:ext cx="10729913" cy="6858000"/>
            <a:chOff x="906352" y="167382"/>
            <a:chExt cx="10729913" cy="6858000"/>
          </a:xfrm>
        </p:grpSpPr>
        <p:grpSp>
          <p:nvGrpSpPr>
            <p:cNvPr id="29" name="Group 28">
              <a:extLst>
                <a:ext uri="{FF2B5EF4-FFF2-40B4-BE49-F238E27FC236}">
                  <a16:creationId xmlns="" xmlns:a16="http://schemas.microsoft.com/office/drawing/2014/main" id="{56761E50-ACF4-4AEB-91B2-4D1260FF3876}"/>
                </a:ext>
              </a:extLst>
            </p:cNvPr>
            <p:cNvGrpSpPr/>
            <p:nvPr/>
          </p:nvGrpSpPr>
          <p:grpSpPr>
            <a:xfrm>
              <a:off x="906352" y="167382"/>
              <a:ext cx="10729913" cy="6858000"/>
              <a:chOff x="-4114800" y="0"/>
              <a:chExt cx="10729913" cy="6858000"/>
            </a:xfrm>
            <a:effectLst>
              <a:outerShdw blurRad="254000" dist="88900" algn="l" rotWithShape="0">
                <a:schemeClr val="tx1">
                  <a:lumMod val="95000"/>
                  <a:lumOff val="5000"/>
                  <a:alpha val="51000"/>
                </a:schemeClr>
              </a:outerShdw>
            </a:effectLst>
          </p:grpSpPr>
          <p:sp>
            <p:nvSpPr>
              <p:cNvPr id="8" name="Rectangle 7">
                <a:extLst>
                  <a:ext uri="{FF2B5EF4-FFF2-40B4-BE49-F238E27FC236}">
                    <a16:creationId xmlns="" xmlns:a16="http://schemas.microsoft.com/office/drawing/2014/main" id="{01A82F37-F384-44AF-8D4D-8E5AB51F36CD}"/>
                  </a:ext>
                </a:extLst>
              </p:cNvPr>
              <p:cNvSpPr/>
              <p:nvPr/>
            </p:nvSpPr>
            <p:spPr>
              <a:xfrm>
                <a:off x="-4114800" y="0"/>
                <a:ext cx="9848850" cy="6858000"/>
              </a:xfrm>
              <a:prstGeom prst="rect">
                <a:avLst/>
              </a:prstGeom>
              <a:solidFill>
                <a:srgbClr val="C8C7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 name="Group 10">
                <a:extLst>
                  <a:ext uri="{FF2B5EF4-FFF2-40B4-BE49-F238E27FC236}">
                    <a16:creationId xmlns="" xmlns:a16="http://schemas.microsoft.com/office/drawing/2014/main" id="{84CE4060-9EA1-4A18-9D41-27A4057CDEAD}"/>
                  </a:ext>
                </a:extLst>
              </p:cNvPr>
              <p:cNvGrpSpPr/>
              <p:nvPr/>
            </p:nvGrpSpPr>
            <p:grpSpPr>
              <a:xfrm>
                <a:off x="5734050" y="2952212"/>
                <a:ext cx="881063" cy="923330"/>
                <a:chOff x="8401050" y="3607250"/>
                <a:chExt cx="881063" cy="923330"/>
              </a:xfrm>
            </p:grpSpPr>
            <p:sp>
              <p:nvSpPr>
                <p:cNvPr id="2" name="Rectangle: Top Corners Rounded 1">
                  <a:extLst>
                    <a:ext uri="{FF2B5EF4-FFF2-40B4-BE49-F238E27FC236}">
                      <a16:creationId xmlns="" xmlns:a16="http://schemas.microsoft.com/office/drawing/2014/main" id="{C5D1EB51-A0E9-4F9E-8E46-8B3E890D1A18}"/>
                    </a:ext>
                  </a:extLst>
                </p:cNvPr>
                <p:cNvSpPr/>
                <p:nvPr/>
              </p:nvSpPr>
              <p:spPr>
                <a:xfrm rot="5400000">
                  <a:off x="8400703" y="3628384"/>
                  <a:ext cx="881757" cy="881063"/>
                </a:xfrm>
                <a:prstGeom prst="round2SameRect">
                  <a:avLst/>
                </a:prstGeom>
                <a:solidFill>
                  <a:srgbClr val="C8C7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 xmlns:a16="http://schemas.microsoft.com/office/drawing/2014/main" id="{E7756F21-0986-45B4-9493-6206B3F28A73}"/>
                    </a:ext>
                  </a:extLst>
                </p:cNvPr>
                <p:cNvSpPr txBox="1"/>
                <p:nvPr/>
              </p:nvSpPr>
              <p:spPr>
                <a:xfrm>
                  <a:off x="8513922" y="3607250"/>
                  <a:ext cx="674370" cy="923330"/>
                </a:xfrm>
                <a:prstGeom prst="rect">
                  <a:avLst/>
                </a:prstGeom>
                <a:noFill/>
              </p:spPr>
              <p:txBody>
                <a:bodyPr wrap="square" rtlCol="0">
                  <a:spAutoFit/>
                </a:bodyPr>
                <a:lstStyle/>
                <a:p>
                  <a:pPr algn="ctr"/>
                  <a:r>
                    <a:rPr lang="en-US" sz="5400" b="1" dirty="0">
                      <a:solidFill>
                        <a:srgbClr val="84AF9B"/>
                      </a:solidFill>
                      <a:latin typeface="DAGGERSQUARE" pitchFamily="50" charset="0"/>
                    </a:rPr>
                    <a:t>1</a:t>
                  </a:r>
                </a:p>
              </p:txBody>
            </p:sp>
          </p:grpSp>
        </p:grpSp>
        <p:grpSp>
          <p:nvGrpSpPr>
            <p:cNvPr id="153" name="Group 152">
              <a:extLst>
                <a:ext uri="{FF2B5EF4-FFF2-40B4-BE49-F238E27FC236}">
                  <a16:creationId xmlns="" xmlns:a16="http://schemas.microsoft.com/office/drawing/2014/main" id="{77AF8C77-A91B-4C9A-90F8-0729CD72A028}"/>
                </a:ext>
              </a:extLst>
            </p:cNvPr>
            <p:cNvGrpSpPr/>
            <p:nvPr/>
          </p:nvGrpSpPr>
          <p:grpSpPr>
            <a:xfrm>
              <a:off x="5227296" y="1242581"/>
              <a:ext cx="5189356" cy="4343213"/>
              <a:chOff x="5208552" y="1471999"/>
              <a:chExt cx="5189356" cy="4343213"/>
            </a:xfrm>
          </p:grpSpPr>
          <p:sp>
            <p:nvSpPr>
              <p:cNvPr id="154" name="TextBox 153">
                <a:extLst>
                  <a:ext uri="{FF2B5EF4-FFF2-40B4-BE49-F238E27FC236}">
                    <a16:creationId xmlns="" xmlns:a16="http://schemas.microsoft.com/office/drawing/2014/main" id="{D65EBD89-5267-42D8-B4AE-2111F00F0863}"/>
                  </a:ext>
                </a:extLst>
              </p:cNvPr>
              <p:cNvSpPr txBox="1"/>
              <p:nvPr/>
            </p:nvSpPr>
            <p:spPr>
              <a:xfrm>
                <a:off x="6682557" y="3296304"/>
                <a:ext cx="2098756" cy="369332"/>
              </a:xfrm>
              <a:prstGeom prst="rect">
                <a:avLst/>
              </a:prstGeom>
              <a:noFill/>
            </p:spPr>
            <p:txBody>
              <a:bodyPr wrap="square" rtlCol="0">
                <a:spAutoFit/>
              </a:bodyPr>
              <a:lstStyle/>
              <a:p>
                <a:pPr algn="ctr"/>
                <a:r>
                  <a:rPr lang="en-US" dirty="0">
                    <a:solidFill>
                      <a:schemeClr val="bg1"/>
                    </a:solidFill>
                    <a:latin typeface="DAGGERSQUARE" pitchFamily="50" charset="0"/>
                  </a:rPr>
                  <a:t>CHAPTER ONE:</a:t>
                </a:r>
              </a:p>
            </p:txBody>
          </p:sp>
          <p:grpSp>
            <p:nvGrpSpPr>
              <p:cNvPr id="155" name="Group 154">
                <a:extLst>
                  <a:ext uri="{FF2B5EF4-FFF2-40B4-BE49-F238E27FC236}">
                    <a16:creationId xmlns="" xmlns:a16="http://schemas.microsoft.com/office/drawing/2014/main" id="{720C2855-128D-4FDB-B7B0-820DAC298764}"/>
                  </a:ext>
                </a:extLst>
              </p:cNvPr>
              <p:cNvGrpSpPr/>
              <p:nvPr/>
            </p:nvGrpSpPr>
            <p:grpSpPr>
              <a:xfrm>
                <a:off x="5208552" y="1471999"/>
                <a:ext cx="5189356" cy="4343213"/>
                <a:chOff x="5208552" y="1471999"/>
                <a:chExt cx="5189356" cy="4343213"/>
              </a:xfrm>
            </p:grpSpPr>
            <p:sp>
              <p:nvSpPr>
                <p:cNvPr id="156" name="Circle: Hollow 155">
                  <a:extLst>
                    <a:ext uri="{FF2B5EF4-FFF2-40B4-BE49-F238E27FC236}">
                      <a16:creationId xmlns="" xmlns:a16="http://schemas.microsoft.com/office/drawing/2014/main" id="{34D833F4-BD06-4A06-9BBE-30A27F727A04}"/>
                    </a:ext>
                  </a:extLst>
                </p:cNvPr>
                <p:cNvSpPr/>
                <p:nvPr/>
              </p:nvSpPr>
              <p:spPr>
                <a:xfrm>
                  <a:off x="6414218" y="2173032"/>
                  <a:ext cx="2648562" cy="2648562"/>
                </a:xfrm>
                <a:prstGeom prst="donut">
                  <a:avLst>
                    <a:gd name="adj" fmla="val 12685"/>
                  </a:avLst>
                </a:prstGeom>
                <a:solidFill>
                  <a:srgbClr val="84A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57" name="Group 156">
                  <a:extLst>
                    <a:ext uri="{FF2B5EF4-FFF2-40B4-BE49-F238E27FC236}">
                      <a16:creationId xmlns="" xmlns:a16="http://schemas.microsoft.com/office/drawing/2014/main" id="{1DB4628E-DE60-43D9-ABD1-BFB930D6C0BD}"/>
                    </a:ext>
                  </a:extLst>
                </p:cNvPr>
                <p:cNvGrpSpPr/>
                <p:nvPr/>
              </p:nvGrpSpPr>
              <p:grpSpPr>
                <a:xfrm>
                  <a:off x="5208552" y="1471999"/>
                  <a:ext cx="5189356" cy="4343213"/>
                  <a:chOff x="5208552" y="1471999"/>
                  <a:chExt cx="5189356" cy="4343213"/>
                </a:xfrm>
              </p:grpSpPr>
              <p:sp>
                <p:nvSpPr>
                  <p:cNvPr id="158" name="Block Arc 157">
                    <a:extLst>
                      <a:ext uri="{FF2B5EF4-FFF2-40B4-BE49-F238E27FC236}">
                        <a16:creationId xmlns="" xmlns:a16="http://schemas.microsoft.com/office/drawing/2014/main" id="{A7C7E531-AC6F-403D-B8B7-C4B119225B2E}"/>
                      </a:ext>
                    </a:extLst>
                  </p:cNvPr>
                  <p:cNvSpPr/>
                  <p:nvPr/>
                </p:nvSpPr>
                <p:spPr>
                  <a:xfrm rot="17100000">
                    <a:off x="6414218" y="2173032"/>
                    <a:ext cx="2648562" cy="2648562"/>
                  </a:xfrm>
                  <a:prstGeom prst="blockArc">
                    <a:avLst>
                      <a:gd name="adj1" fmla="val 183959"/>
                      <a:gd name="adj2" fmla="val 10321606"/>
                      <a:gd name="adj3" fmla="val 12799"/>
                    </a:avLst>
                  </a:prstGeom>
                  <a:solidFill>
                    <a:srgbClr val="FF4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9" name="Block Arc 158">
                    <a:extLst>
                      <a:ext uri="{FF2B5EF4-FFF2-40B4-BE49-F238E27FC236}">
                        <a16:creationId xmlns="" xmlns:a16="http://schemas.microsoft.com/office/drawing/2014/main" id="{B4EA698F-AC7F-42E3-83C5-4865898991A9}"/>
                      </a:ext>
                    </a:extLst>
                  </p:cNvPr>
                  <p:cNvSpPr/>
                  <p:nvPr/>
                </p:nvSpPr>
                <p:spPr>
                  <a:xfrm>
                    <a:off x="6407654" y="2173032"/>
                    <a:ext cx="2648562" cy="2648562"/>
                  </a:xfrm>
                  <a:prstGeom prst="blockArc">
                    <a:avLst>
                      <a:gd name="adj1" fmla="val 5324802"/>
                      <a:gd name="adj2" fmla="val 10321606"/>
                      <a:gd name="adj3" fmla="val 12799"/>
                    </a:avLst>
                  </a:prstGeom>
                  <a:solidFill>
                    <a:srgbClr val="FC9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0" name="Block Arc 159">
                    <a:extLst>
                      <a:ext uri="{FF2B5EF4-FFF2-40B4-BE49-F238E27FC236}">
                        <a16:creationId xmlns="" xmlns:a16="http://schemas.microsoft.com/office/drawing/2014/main" id="{96996BD5-D619-46B9-8191-BA3E025147DC}"/>
                      </a:ext>
                    </a:extLst>
                  </p:cNvPr>
                  <p:cNvSpPr/>
                  <p:nvPr/>
                </p:nvSpPr>
                <p:spPr>
                  <a:xfrm rot="2700000">
                    <a:off x="6407654" y="2173032"/>
                    <a:ext cx="2648562" cy="2648562"/>
                  </a:xfrm>
                  <a:prstGeom prst="blockArc">
                    <a:avLst>
                      <a:gd name="adj1" fmla="val 6907547"/>
                      <a:gd name="adj2" fmla="val 10321606"/>
                      <a:gd name="adj3" fmla="val 12799"/>
                    </a:avLst>
                  </a:prstGeom>
                  <a:solidFill>
                    <a:srgbClr val="FACD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61" name="Group 160">
                    <a:extLst>
                      <a:ext uri="{FF2B5EF4-FFF2-40B4-BE49-F238E27FC236}">
                        <a16:creationId xmlns="" xmlns:a16="http://schemas.microsoft.com/office/drawing/2014/main" id="{978DC4BC-6BE5-47D2-A260-52BF0D4B5329}"/>
                      </a:ext>
                    </a:extLst>
                  </p:cNvPr>
                  <p:cNvGrpSpPr/>
                  <p:nvPr/>
                </p:nvGrpSpPr>
                <p:grpSpPr>
                  <a:xfrm>
                    <a:off x="5208552" y="1471999"/>
                    <a:ext cx="1474006" cy="434848"/>
                    <a:chOff x="5297987" y="1471999"/>
                    <a:chExt cx="1474006" cy="434848"/>
                  </a:xfrm>
                </p:grpSpPr>
                <p:sp>
                  <p:nvSpPr>
                    <p:cNvPr id="237" name="Rectangle: Rounded Corners 236">
                      <a:extLst>
                        <a:ext uri="{FF2B5EF4-FFF2-40B4-BE49-F238E27FC236}">
                          <a16:creationId xmlns="" xmlns:a16="http://schemas.microsoft.com/office/drawing/2014/main" id="{D5794C9E-A7BE-4E2E-BFFA-06E9F24E9780}"/>
                        </a:ext>
                      </a:extLst>
                    </p:cNvPr>
                    <p:cNvSpPr/>
                    <p:nvPr/>
                  </p:nvSpPr>
                  <p:spPr>
                    <a:xfrm>
                      <a:off x="5342886" y="1471999"/>
                      <a:ext cx="1339670" cy="434848"/>
                    </a:xfrm>
                    <a:prstGeom prst="roundRect">
                      <a:avLst>
                        <a:gd name="adj" fmla="val 2382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8" name="TextBox 237">
                      <a:extLst>
                        <a:ext uri="{FF2B5EF4-FFF2-40B4-BE49-F238E27FC236}">
                          <a16:creationId xmlns="" xmlns:a16="http://schemas.microsoft.com/office/drawing/2014/main" id="{8CFD08B3-B85E-49DC-84F8-1E7D1C224C0A}"/>
                        </a:ext>
                      </a:extLst>
                    </p:cNvPr>
                    <p:cNvSpPr txBox="1"/>
                    <p:nvPr/>
                  </p:nvSpPr>
                  <p:spPr>
                    <a:xfrm>
                      <a:off x="5297987" y="1549771"/>
                      <a:ext cx="1474006" cy="338554"/>
                    </a:xfrm>
                    <a:prstGeom prst="rect">
                      <a:avLst/>
                    </a:prstGeom>
                    <a:noFill/>
                  </p:spPr>
                  <p:txBody>
                    <a:bodyPr wrap="square" rtlCol="0">
                      <a:spAutoFit/>
                    </a:bodyPr>
                    <a:lstStyle/>
                    <a:p>
                      <a:pPr algn="ctr"/>
                      <a:r>
                        <a:rPr lang="en-US" sz="1600" dirty="0">
                          <a:solidFill>
                            <a:srgbClr val="84AF9B"/>
                          </a:solidFill>
                          <a:latin typeface="DAGGERSQUARE" pitchFamily="50" charset="0"/>
                        </a:rPr>
                        <a:t>DISCRPTION</a:t>
                      </a:r>
                    </a:p>
                  </p:txBody>
                </p:sp>
              </p:grpSp>
              <p:grpSp>
                <p:nvGrpSpPr>
                  <p:cNvPr id="162" name="Group 161">
                    <a:extLst>
                      <a:ext uri="{FF2B5EF4-FFF2-40B4-BE49-F238E27FC236}">
                        <a16:creationId xmlns="" xmlns:a16="http://schemas.microsoft.com/office/drawing/2014/main" id="{85E9AC46-5F98-4065-A766-EA2B5FC139CD}"/>
                      </a:ext>
                    </a:extLst>
                  </p:cNvPr>
                  <p:cNvGrpSpPr/>
                  <p:nvPr/>
                </p:nvGrpSpPr>
                <p:grpSpPr>
                  <a:xfrm>
                    <a:off x="8775369" y="1501624"/>
                    <a:ext cx="1531164" cy="434848"/>
                    <a:chOff x="5420007" y="1501624"/>
                    <a:chExt cx="1531164" cy="434848"/>
                  </a:xfrm>
                </p:grpSpPr>
                <p:sp>
                  <p:nvSpPr>
                    <p:cNvPr id="235" name="Rectangle: Rounded Corners 234">
                      <a:extLst>
                        <a:ext uri="{FF2B5EF4-FFF2-40B4-BE49-F238E27FC236}">
                          <a16:creationId xmlns="" xmlns:a16="http://schemas.microsoft.com/office/drawing/2014/main" id="{2953459D-A498-44B8-B0EF-71E5D6E2A725}"/>
                        </a:ext>
                      </a:extLst>
                    </p:cNvPr>
                    <p:cNvSpPr/>
                    <p:nvPr/>
                  </p:nvSpPr>
                  <p:spPr>
                    <a:xfrm>
                      <a:off x="5471223" y="1501624"/>
                      <a:ext cx="1423304" cy="434848"/>
                    </a:xfrm>
                    <a:prstGeom prst="roundRect">
                      <a:avLst>
                        <a:gd name="adj" fmla="val 2382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TextBox 235">
                      <a:extLst>
                        <a:ext uri="{FF2B5EF4-FFF2-40B4-BE49-F238E27FC236}">
                          <a16:creationId xmlns="" xmlns:a16="http://schemas.microsoft.com/office/drawing/2014/main" id="{A4710BB1-B356-4509-B4B0-DA1B3D666280}"/>
                        </a:ext>
                      </a:extLst>
                    </p:cNvPr>
                    <p:cNvSpPr txBox="1"/>
                    <p:nvPr/>
                  </p:nvSpPr>
                  <p:spPr>
                    <a:xfrm>
                      <a:off x="5420007" y="1549771"/>
                      <a:ext cx="1531164" cy="338554"/>
                    </a:xfrm>
                    <a:prstGeom prst="rect">
                      <a:avLst/>
                    </a:prstGeom>
                    <a:noFill/>
                  </p:spPr>
                  <p:txBody>
                    <a:bodyPr wrap="square" rtlCol="0">
                      <a:spAutoFit/>
                    </a:bodyPr>
                    <a:lstStyle/>
                    <a:p>
                      <a:pPr algn="ctr"/>
                      <a:r>
                        <a:rPr lang="en-US" sz="1600" dirty="0">
                          <a:solidFill>
                            <a:srgbClr val="84AF9B"/>
                          </a:solidFill>
                          <a:latin typeface="DAGGERSQUARE" pitchFamily="50" charset="0"/>
                        </a:rPr>
                        <a:t>PRINCIPILES</a:t>
                      </a:r>
                    </a:p>
                  </p:txBody>
                </p:sp>
              </p:grpSp>
              <p:grpSp>
                <p:nvGrpSpPr>
                  <p:cNvPr id="177" name="Group 176">
                    <a:extLst>
                      <a:ext uri="{FF2B5EF4-FFF2-40B4-BE49-F238E27FC236}">
                        <a16:creationId xmlns="" xmlns:a16="http://schemas.microsoft.com/office/drawing/2014/main" id="{2ADDF01A-8FAD-4F92-9E72-34A49E64E630}"/>
                      </a:ext>
                    </a:extLst>
                  </p:cNvPr>
                  <p:cNvGrpSpPr/>
                  <p:nvPr/>
                </p:nvGrpSpPr>
                <p:grpSpPr>
                  <a:xfrm>
                    <a:off x="5330572" y="5103373"/>
                    <a:ext cx="1351985" cy="434848"/>
                    <a:chOff x="5420007" y="1501624"/>
                    <a:chExt cx="1351985" cy="434848"/>
                  </a:xfrm>
                </p:grpSpPr>
                <p:sp>
                  <p:nvSpPr>
                    <p:cNvPr id="233" name="Rectangle: Rounded Corners 232">
                      <a:extLst>
                        <a:ext uri="{FF2B5EF4-FFF2-40B4-BE49-F238E27FC236}">
                          <a16:creationId xmlns="" xmlns:a16="http://schemas.microsoft.com/office/drawing/2014/main" id="{41BEF7E1-8DFB-4372-B95C-745B212E8369}"/>
                        </a:ext>
                      </a:extLst>
                    </p:cNvPr>
                    <p:cNvSpPr/>
                    <p:nvPr/>
                  </p:nvSpPr>
                  <p:spPr>
                    <a:xfrm>
                      <a:off x="5471223" y="1501624"/>
                      <a:ext cx="1211333" cy="434848"/>
                    </a:xfrm>
                    <a:prstGeom prst="roundRect">
                      <a:avLst>
                        <a:gd name="adj" fmla="val 2382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TextBox 233">
                      <a:extLst>
                        <a:ext uri="{FF2B5EF4-FFF2-40B4-BE49-F238E27FC236}">
                          <a16:creationId xmlns="" xmlns:a16="http://schemas.microsoft.com/office/drawing/2014/main" id="{F1B74873-3523-464C-9EBC-D3B3E4CD1C65}"/>
                        </a:ext>
                      </a:extLst>
                    </p:cNvPr>
                    <p:cNvSpPr txBox="1"/>
                    <p:nvPr/>
                  </p:nvSpPr>
                  <p:spPr>
                    <a:xfrm>
                      <a:off x="5420007" y="1549771"/>
                      <a:ext cx="1351985" cy="338554"/>
                    </a:xfrm>
                    <a:prstGeom prst="rect">
                      <a:avLst/>
                    </a:prstGeom>
                    <a:noFill/>
                  </p:spPr>
                  <p:txBody>
                    <a:bodyPr wrap="square" rtlCol="0">
                      <a:spAutoFit/>
                    </a:bodyPr>
                    <a:lstStyle/>
                    <a:p>
                      <a:pPr algn="ctr"/>
                      <a:r>
                        <a:rPr lang="en-US" sz="1600" dirty="0">
                          <a:solidFill>
                            <a:srgbClr val="84AF9B"/>
                          </a:solidFill>
                          <a:latin typeface="DAGGERSQUARE" pitchFamily="50" charset="0"/>
                        </a:rPr>
                        <a:t>MATERILS</a:t>
                      </a:r>
                    </a:p>
                  </p:txBody>
                </p:sp>
              </p:grpSp>
              <p:grpSp>
                <p:nvGrpSpPr>
                  <p:cNvPr id="184" name="Group 183">
                    <a:extLst>
                      <a:ext uri="{FF2B5EF4-FFF2-40B4-BE49-F238E27FC236}">
                        <a16:creationId xmlns="" xmlns:a16="http://schemas.microsoft.com/office/drawing/2014/main" id="{1711BE30-BFF6-4975-8524-EB7444110AA9}"/>
                      </a:ext>
                    </a:extLst>
                  </p:cNvPr>
                  <p:cNvGrpSpPr/>
                  <p:nvPr/>
                </p:nvGrpSpPr>
                <p:grpSpPr>
                  <a:xfrm>
                    <a:off x="8775369" y="5103372"/>
                    <a:ext cx="1622539" cy="711840"/>
                    <a:chOff x="5420007" y="1501623"/>
                    <a:chExt cx="1622539" cy="711840"/>
                  </a:xfrm>
                </p:grpSpPr>
                <p:sp>
                  <p:nvSpPr>
                    <p:cNvPr id="231" name="Rectangle: Rounded Corners 230">
                      <a:extLst>
                        <a:ext uri="{FF2B5EF4-FFF2-40B4-BE49-F238E27FC236}">
                          <a16:creationId xmlns="" xmlns:a16="http://schemas.microsoft.com/office/drawing/2014/main" id="{C0169809-4F8E-4BC4-B86D-CF6B59D97733}"/>
                        </a:ext>
                      </a:extLst>
                    </p:cNvPr>
                    <p:cNvSpPr/>
                    <p:nvPr/>
                  </p:nvSpPr>
                  <p:spPr>
                    <a:xfrm>
                      <a:off x="5471223" y="1501623"/>
                      <a:ext cx="1571323" cy="711839"/>
                    </a:xfrm>
                    <a:prstGeom prst="roundRect">
                      <a:avLst>
                        <a:gd name="adj" fmla="val 2382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TextBox 231">
                      <a:extLst>
                        <a:ext uri="{FF2B5EF4-FFF2-40B4-BE49-F238E27FC236}">
                          <a16:creationId xmlns="" xmlns:a16="http://schemas.microsoft.com/office/drawing/2014/main" id="{D048D496-B6FB-4D9F-9649-9D2E42941B5F}"/>
                        </a:ext>
                      </a:extLst>
                    </p:cNvPr>
                    <p:cNvSpPr txBox="1"/>
                    <p:nvPr/>
                  </p:nvSpPr>
                  <p:spPr>
                    <a:xfrm>
                      <a:off x="5420007" y="1628688"/>
                      <a:ext cx="1622539" cy="584775"/>
                    </a:xfrm>
                    <a:prstGeom prst="rect">
                      <a:avLst/>
                    </a:prstGeom>
                    <a:noFill/>
                  </p:spPr>
                  <p:txBody>
                    <a:bodyPr wrap="square" rtlCol="0">
                      <a:spAutoFit/>
                    </a:bodyPr>
                    <a:lstStyle/>
                    <a:p>
                      <a:pPr algn="ctr"/>
                      <a:r>
                        <a:rPr lang="en-US" sz="1600" dirty="0">
                          <a:solidFill>
                            <a:srgbClr val="84AF9B"/>
                          </a:solidFill>
                          <a:latin typeface="DAGGERSQUARE" pitchFamily="50" charset="0"/>
                        </a:rPr>
                        <a:t>CODES AND LOADS</a:t>
                      </a:r>
                    </a:p>
                  </p:txBody>
                </p:sp>
              </p:grpSp>
              <p:grpSp>
                <p:nvGrpSpPr>
                  <p:cNvPr id="186" name="Group 185">
                    <a:extLst>
                      <a:ext uri="{FF2B5EF4-FFF2-40B4-BE49-F238E27FC236}">
                        <a16:creationId xmlns="" xmlns:a16="http://schemas.microsoft.com/office/drawing/2014/main" id="{38C09170-CB73-43EB-9CFB-602F765EDEDC}"/>
                      </a:ext>
                    </a:extLst>
                  </p:cNvPr>
                  <p:cNvGrpSpPr/>
                  <p:nvPr/>
                </p:nvGrpSpPr>
                <p:grpSpPr>
                  <a:xfrm>
                    <a:off x="7343775" y="1719048"/>
                    <a:ext cx="1482810" cy="551336"/>
                    <a:chOff x="7343775" y="1719048"/>
                    <a:chExt cx="1482810" cy="551336"/>
                  </a:xfrm>
                </p:grpSpPr>
                <p:cxnSp>
                  <p:nvCxnSpPr>
                    <p:cNvPr id="229" name="Straight Connector 228">
                      <a:extLst>
                        <a:ext uri="{FF2B5EF4-FFF2-40B4-BE49-F238E27FC236}">
                          <a16:creationId xmlns="" xmlns:a16="http://schemas.microsoft.com/office/drawing/2014/main" id="{B6E9938F-D1A2-4EC7-A71F-23E82B9F06B6}"/>
                        </a:ext>
                      </a:extLst>
                    </p:cNvPr>
                    <p:cNvCxnSpPr/>
                    <p:nvPr/>
                  </p:nvCxnSpPr>
                  <p:spPr>
                    <a:xfrm flipV="1">
                      <a:off x="7346950" y="1719048"/>
                      <a:ext cx="0" cy="551336"/>
                    </a:xfrm>
                    <a:prstGeom prst="line">
                      <a:avLst/>
                    </a:prstGeom>
                    <a:ln>
                      <a:solidFill>
                        <a:srgbClr val="84AF9B"/>
                      </a:solidFill>
                    </a:ln>
                  </p:spPr>
                  <p:style>
                    <a:lnRef idx="1">
                      <a:schemeClr val="accent1"/>
                    </a:lnRef>
                    <a:fillRef idx="0">
                      <a:schemeClr val="accent1"/>
                    </a:fillRef>
                    <a:effectRef idx="0">
                      <a:schemeClr val="accent1"/>
                    </a:effectRef>
                    <a:fontRef idx="minor">
                      <a:schemeClr val="tx1"/>
                    </a:fontRef>
                  </p:style>
                </p:cxnSp>
                <p:cxnSp>
                  <p:nvCxnSpPr>
                    <p:cNvPr id="230" name="Straight Arrow Connector 229">
                      <a:extLst>
                        <a:ext uri="{FF2B5EF4-FFF2-40B4-BE49-F238E27FC236}">
                          <a16:creationId xmlns="" xmlns:a16="http://schemas.microsoft.com/office/drawing/2014/main" id="{1B83A929-CD26-497C-9F57-57B66C3C544A}"/>
                        </a:ext>
                      </a:extLst>
                    </p:cNvPr>
                    <p:cNvCxnSpPr/>
                    <p:nvPr/>
                  </p:nvCxnSpPr>
                  <p:spPr>
                    <a:xfrm>
                      <a:off x="7343775" y="1719048"/>
                      <a:ext cx="1482810" cy="0"/>
                    </a:xfrm>
                    <a:prstGeom prst="straightConnector1">
                      <a:avLst/>
                    </a:prstGeom>
                    <a:ln>
                      <a:solidFill>
                        <a:srgbClr val="84AF9B"/>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7" name="Group 186">
                    <a:extLst>
                      <a:ext uri="{FF2B5EF4-FFF2-40B4-BE49-F238E27FC236}">
                        <a16:creationId xmlns="" xmlns:a16="http://schemas.microsoft.com/office/drawing/2014/main" id="{04A94432-7C22-4141-BBC2-CDE282D6C885}"/>
                      </a:ext>
                    </a:extLst>
                  </p:cNvPr>
                  <p:cNvGrpSpPr/>
                  <p:nvPr/>
                </p:nvGrpSpPr>
                <p:grpSpPr>
                  <a:xfrm>
                    <a:off x="6006564" y="1936472"/>
                    <a:ext cx="407654" cy="1424215"/>
                    <a:chOff x="6006564" y="1936472"/>
                    <a:chExt cx="407654" cy="1424215"/>
                  </a:xfrm>
                </p:grpSpPr>
                <p:cxnSp>
                  <p:nvCxnSpPr>
                    <p:cNvPr id="227" name="Straight Connector 226">
                      <a:extLst>
                        <a:ext uri="{FF2B5EF4-FFF2-40B4-BE49-F238E27FC236}">
                          <a16:creationId xmlns="" xmlns:a16="http://schemas.microsoft.com/office/drawing/2014/main" id="{A42906CB-175D-4612-B49B-5524B35CBF33}"/>
                        </a:ext>
                      </a:extLst>
                    </p:cNvPr>
                    <p:cNvCxnSpPr/>
                    <p:nvPr/>
                  </p:nvCxnSpPr>
                  <p:spPr>
                    <a:xfrm flipH="1">
                      <a:off x="6006564" y="3360687"/>
                      <a:ext cx="407654" cy="0"/>
                    </a:xfrm>
                    <a:prstGeom prst="line">
                      <a:avLst/>
                    </a:prstGeom>
                    <a:ln>
                      <a:solidFill>
                        <a:srgbClr val="FACDB0"/>
                      </a:solidFill>
                    </a:ln>
                  </p:spPr>
                  <p:style>
                    <a:lnRef idx="1">
                      <a:schemeClr val="accent1"/>
                    </a:lnRef>
                    <a:fillRef idx="0">
                      <a:schemeClr val="accent1"/>
                    </a:fillRef>
                    <a:effectRef idx="0">
                      <a:schemeClr val="accent1"/>
                    </a:effectRef>
                    <a:fontRef idx="minor">
                      <a:schemeClr val="tx1"/>
                    </a:fontRef>
                  </p:style>
                </p:cxnSp>
                <p:cxnSp>
                  <p:nvCxnSpPr>
                    <p:cNvPr id="228" name="Straight Arrow Connector 227">
                      <a:extLst>
                        <a:ext uri="{FF2B5EF4-FFF2-40B4-BE49-F238E27FC236}">
                          <a16:creationId xmlns="" xmlns:a16="http://schemas.microsoft.com/office/drawing/2014/main" id="{0FD9FFAF-E161-4F31-8B90-E949E96077F2}"/>
                        </a:ext>
                      </a:extLst>
                    </p:cNvPr>
                    <p:cNvCxnSpPr>
                      <a:cxnSpLocks/>
                    </p:cNvCxnSpPr>
                    <p:nvPr/>
                  </p:nvCxnSpPr>
                  <p:spPr>
                    <a:xfrm flipV="1">
                      <a:off x="6006564" y="1936472"/>
                      <a:ext cx="0" cy="1424215"/>
                    </a:xfrm>
                    <a:prstGeom prst="straightConnector1">
                      <a:avLst/>
                    </a:prstGeom>
                    <a:ln>
                      <a:solidFill>
                        <a:srgbClr val="FACDB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8" name="Group 187">
                    <a:extLst>
                      <a:ext uri="{FF2B5EF4-FFF2-40B4-BE49-F238E27FC236}">
                        <a16:creationId xmlns="" xmlns:a16="http://schemas.microsoft.com/office/drawing/2014/main" id="{8A12B5A9-207D-40AF-9716-319437AA06F0}"/>
                      </a:ext>
                    </a:extLst>
                  </p:cNvPr>
                  <p:cNvGrpSpPr/>
                  <p:nvPr/>
                </p:nvGrpSpPr>
                <p:grpSpPr>
                  <a:xfrm>
                    <a:off x="5987454" y="4498459"/>
                    <a:ext cx="892158" cy="604914"/>
                    <a:chOff x="5987454" y="4498459"/>
                    <a:chExt cx="892158" cy="604914"/>
                  </a:xfrm>
                </p:grpSpPr>
                <p:cxnSp>
                  <p:nvCxnSpPr>
                    <p:cNvPr id="222" name="Straight Connector 221">
                      <a:extLst>
                        <a:ext uri="{FF2B5EF4-FFF2-40B4-BE49-F238E27FC236}">
                          <a16:creationId xmlns="" xmlns:a16="http://schemas.microsoft.com/office/drawing/2014/main" id="{89708540-5A7E-41E1-8DB8-5C8A1B54EC96}"/>
                        </a:ext>
                      </a:extLst>
                    </p:cNvPr>
                    <p:cNvCxnSpPr>
                      <a:cxnSpLocks/>
                    </p:cNvCxnSpPr>
                    <p:nvPr/>
                  </p:nvCxnSpPr>
                  <p:spPr>
                    <a:xfrm flipH="1">
                      <a:off x="5987454" y="4498459"/>
                      <a:ext cx="892158" cy="0"/>
                    </a:xfrm>
                    <a:prstGeom prst="line">
                      <a:avLst/>
                    </a:prstGeom>
                    <a:ln>
                      <a:solidFill>
                        <a:srgbClr val="FC9D99"/>
                      </a:solidFill>
                    </a:ln>
                  </p:spPr>
                  <p:style>
                    <a:lnRef idx="1">
                      <a:schemeClr val="accent1"/>
                    </a:lnRef>
                    <a:fillRef idx="0">
                      <a:schemeClr val="accent1"/>
                    </a:fillRef>
                    <a:effectRef idx="0">
                      <a:schemeClr val="accent1"/>
                    </a:effectRef>
                    <a:fontRef idx="minor">
                      <a:schemeClr val="tx1"/>
                    </a:fontRef>
                  </p:style>
                </p:cxnSp>
                <p:cxnSp>
                  <p:nvCxnSpPr>
                    <p:cNvPr id="226" name="Straight Arrow Connector 225">
                      <a:extLst>
                        <a:ext uri="{FF2B5EF4-FFF2-40B4-BE49-F238E27FC236}">
                          <a16:creationId xmlns="" xmlns:a16="http://schemas.microsoft.com/office/drawing/2014/main" id="{CF09396C-6465-43DF-897F-5C0D12A65EF3}"/>
                        </a:ext>
                      </a:extLst>
                    </p:cNvPr>
                    <p:cNvCxnSpPr/>
                    <p:nvPr/>
                  </p:nvCxnSpPr>
                  <p:spPr>
                    <a:xfrm>
                      <a:off x="5988843" y="4498459"/>
                      <a:ext cx="0" cy="604914"/>
                    </a:xfrm>
                    <a:prstGeom prst="straightConnector1">
                      <a:avLst/>
                    </a:prstGeom>
                    <a:ln>
                      <a:solidFill>
                        <a:srgbClr val="FC9D99"/>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9" name="Group 188">
                    <a:extLst>
                      <a:ext uri="{FF2B5EF4-FFF2-40B4-BE49-F238E27FC236}">
                        <a16:creationId xmlns="" xmlns:a16="http://schemas.microsoft.com/office/drawing/2014/main" id="{E40C9066-F56E-40D5-9ED4-791D3B4B7583}"/>
                      </a:ext>
                    </a:extLst>
                  </p:cNvPr>
                  <p:cNvGrpSpPr/>
                  <p:nvPr/>
                </p:nvGrpSpPr>
                <p:grpSpPr>
                  <a:xfrm>
                    <a:off x="9051453" y="3517465"/>
                    <a:ext cx="560794" cy="1585907"/>
                    <a:chOff x="9051453" y="3517465"/>
                    <a:chExt cx="560794" cy="1585907"/>
                  </a:xfrm>
                </p:grpSpPr>
                <p:cxnSp>
                  <p:nvCxnSpPr>
                    <p:cNvPr id="190" name="Straight Connector 189">
                      <a:extLst>
                        <a:ext uri="{FF2B5EF4-FFF2-40B4-BE49-F238E27FC236}">
                          <a16:creationId xmlns="" xmlns:a16="http://schemas.microsoft.com/office/drawing/2014/main" id="{17F9C935-7C93-4275-A92E-256343AAF247}"/>
                        </a:ext>
                      </a:extLst>
                    </p:cNvPr>
                    <p:cNvCxnSpPr>
                      <a:cxnSpLocks/>
                    </p:cNvCxnSpPr>
                    <p:nvPr/>
                  </p:nvCxnSpPr>
                  <p:spPr>
                    <a:xfrm>
                      <a:off x="9051453" y="3517465"/>
                      <a:ext cx="380798" cy="0"/>
                    </a:xfrm>
                    <a:prstGeom prst="line">
                      <a:avLst/>
                    </a:prstGeom>
                    <a:ln>
                      <a:solidFill>
                        <a:srgbClr val="FC4A7E"/>
                      </a:solidFill>
                    </a:ln>
                  </p:spPr>
                  <p:style>
                    <a:lnRef idx="1">
                      <a:schemeClr val="accent1"/>
                    </a:lnRef>
                    <a:fillRef idx="0">
                      <a:schemeClr val="accent1"/>
                    </a:fillRef>
                    <a:effectRef idx="0">
                      <a:schemeClr val="accent1"/>
                    </a:effectRef>
                    <a:fontRef idx="minor">
                      <a:schemeClr val="tx1"/>
                    </a:fontRef>
                  </p:style>
                </p:cxnSp>
                <p:cxnSp>
                  <p:nvCxnSpPr>
                    <p:cNvPr id="191" name="Straight Arrow Connector 190">
                      <a:extLst>
                        <a:ext uri="{FF2B5EF4-FFF2-40B4-BE49-F238E27FC236}">
                          <a16:creationId xmlns="" xmlns:a16="http://schemas.microsoft.com/office/drawing/2014/main" id="{78CBFA76-6D3B-4956-9685-67DE92B58858}"/>
                        </a:ext>
                      </a:extLst>
                    </p:cNvPr>
                    <p:cNvCxnSpPr>
                      <a:cxnSpLocks/>
                      <a:endCxn id="231" idx="0"/>
                    </p:cNvCxnSpPr>
                    <p:nvPr/>
                  </p:nvCxnSpPr>
                  <p:spPr>
                    <a:xfrm>
                      <a:off x="9432251" y="3518100"/>
                      <a:ext cx="179996" cy="1585272"/>
                    </a:xfrm>
                    <a:prstGeom prst="straightConnector1">
                      <a:avLst/>
                    </a:prstGeom>
                    <a:ln>
                      <a:solidFill>
                        <a:srgbClr val="FC4A7E"/>
                      </a:solidFill>
                      <a:tailEnd type="triangle"/>
                    </a:ln>
                  </p:spPr>
                  <p:style>
                    <a:lnRef idx="1">
                      <a:schemeClr val="accent1"/>
                    </a:lnRef>
                    <a:fillRef idx="0">
                      <a:schemeClr val="accent1"/>
                    </a:fillRef>
                    <a:effectRef idx="0">
                      <a:schemeClr val="accent1"/>
                    </a:effectRef>
                    <a:fontRef idx="minor">
                      <a:schemeClr val="tx1"/>
                    </a:fontRef>
                  </p:style>
                </p:cxnSp>
              </p:grpSp>
            </p:grpSp>
          </p:grpSp>
        </p:grpSp>
      </p:grpSp>
      <p:grpSp>
        <p:nvGrpSpPr>
          <p:cNvPr id="5" name="Group 4">
            <a:extLst>
              <a:ext uri="{FF2B5EF4-FFF2-40B4-BE49-F238E27FC236}">
                <a16:creationId xmlns="" xmlns:a16="http://schemas.microsoft.com/office/drawing/2014/main" id="{2F640F35-2EB8-4857-8541-7DBB7547CE62}"/>
              </a:ext>
            </a:extLst>
          </p:cNvPr>
          <p:cNvGrpSpPr/>
          <p:nvPr/>
        </p:nvGrpSpPr>
        <p:grpSpPr>
          <a:xfrm>
            <a:off x="-5522456" y="-153666"/>
            <a:ext cx="10729913" cy="6858000"/>
            <a:chOff x="337668" y="-21467"/>
            <a:chExt cx="10729913" cy="6858000"/>
          </a:xfrm>
        </p:grpSpPr>
        <p:grpSp>
          <p:nvGrpSpPr>
            <p:cNvPr id="32" name="Group 31">
              <a:extLst>
                <a:ext uri="{FF2B5EF4-FFF2-40B4-BE49-F238E27FC236}">
                  <a16:creationId xmlns="" xmlns:a16="http://schemas.microsoft.com/office/drawing/2014/main" id="{D9F87DD0-B660-4FD3-9876-F10CFF006B32}"/>
                </a:ext>
              </a:extLst>
            </p:cNvPr>
            <p:cNvGrpSpPr/>
            <p:nvPr/>
          </p:nvGrpSpPr>
          <p:grpSpPr>
            <a:xfrm>
              <a:off x="337668" y="-21467"/>
              <a:ext cx="10729913" cy="6858000"/>
              <a:chOff x="-5219700" y="0"/>
              <a:chExt cx="10729913" cy="6858000"/>
            </a:xfrm>
            <a:effectLst>
              <a:outerShdw blurRad="254000" dist="88900" algn="l" rotWithShape="0">
                <a:prstClr val="black">
                  <a:alpha val="51000"/>
                </a:prstClr>
              </a:outerShdw>
            </a:effectLst>
          </p:grpSpPr>
          <p:sp>
            <p:nvSpPr>
              <p:cNvPr id="6" name="Rectangle 5">
                <a:extLst>
                  <a:ext uri="{FF2B5EF4-FFF2-40B4-BE49-F238E27FC236}">
                    <a16:creationId xmlns="" xmlns:a16="http://schemas.microsoft.com/office/drawing/2014/main" id="{3275D813-8D64-4748-8D21-48563217B55D}"/>
                  </a:ext>
                </a:extLst>
              </p:cNvPr>
              <p:cNvSpPr/>
              <p:nvPr/>
            </p:nvSpPr>
            <p:spPr>
              <a:xfrm>
                <a:off x="-5219700" y="0"/>
                <a:ext cx="9848850" cy="6858000"/>
              </a:xfrm>
              <a:prstGeom prst="rect">
                <a:avLst/>
              </a:prstGeom>
              <a:solidFill>
                <a:srgbClr val="FACD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 xmlns:a16="http://schemas.microsoft.com/office/drawing/2014/main" id="{BC0D95A8-67B5-4055-9C4F-3DBEE1C07201}"/>
                  </a:ext>
                </a:extLst>
              </p:cNvPr>
              <p:cNvGrpSpPr/>
              <p:nvPr/>
            </p:nvGrpSpPr>
            <p:grpSpPr>
              <a:xfrm>
                <a:off x="4629150" y="2511334"/>
                <a:ext cx="881063" cy="923330"/>
                <a:chOff x="8401050" y="3607250"/>
                <a:chExt cx="881063" cy="923330"/>
              </a:xfrm>
            </p:grpSpPr>
            <p:sp>
              <p:nvSpPr>
                <p:cNvPr id="13" name="Rectangle: Top Corners Rounded 12">
                  <a:extLst>
                    <a:ext uri="{FF2B5EF4-FFF2-40B4-BE49-F238E27FC236}">
                      <a16:creationId xmlns="" xmlns:a16="http://schemas.microsoft.com/office/drawing/2014/main" id="{4398BEEC-1423-4336-B5D8-03839CBA6908}"/>
                    </a:ext>
                  </a:extLst>
                </p:cNvPr>
                <p:cNvSpPr/>
                <p:nvPr/>
              </p:nvSpPr>
              <p:spPr>
                <a:xfrm rot="5400000">
                  <a:off x="8400703" y="3628384"/>
                  <a:ext cx="881757" cy="881063"/>
                </a:xfrm>
                <a:prstGeom prst="round2SameRect">
                  <a:avLst/>
                </a:prstGeom>
                <a:solidFill>
                  <a:srgbClr val="FACD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 xmlns:a16="http://schemas.microsoft.com/office/drawing/2014/main" id="{0456715B-D0FD-4499-8AFC-ED7C0F550A86}"/>
                    </a:ext>
                  </a:extLst>
                </p:cNvPr>
                <p:cNvSpPr txBox="1"/>
                <p:nvPr/>
              </p:nvSpPr>
              <p:spPr>
                <a:xfrm>
                  <a:off x="8513922" y="3607250"/>
                  <a:ext cx="674370" cy="923330"/>
                </a:xfrm>
                <a:prstGeom prst="rect">
                  <a:avLst/>
                </a:prstGeom>
                <a:noFill/>
              </p:spPr>
              <p:txBody>
                <a:bodyPr wrap="square" rtlCol="0">
                  <a:spAutoFit/>
                </a:bodyPr>
                <a:lstStyle/>
                <a:p>
                  <a:pPr algn="ctr"/>
                  <a:r>
                    <a:rPr lang="en-US" sz="5400" b="1" dirty="0">
                      <a:solidFill>
                        <a:srgbClr val="C8C7A8"/>
                      </a:solidFill>
                      <a:latin typeface="DAGGERSQUARE" pitchFamily="50" charset="0"/>
                    </a:rPr>
                    <a:t>2</a:t>
                  </a:r>
                </a:p>
              </p:txBody>
            </p:sp>
          </p:grpSp>
        </p:grpSp>
        <p:grpSp>
          <p:nvGrpSpPr>
            <p:cNvPr id="239" name="Group 238">
              <a:extLst>
                <a:ext uri="{FF2B5EF4-FFF2-40B4-BE49-F238E27FC236}">
                  <a16:creationId xmlns="" xmlns:a16="http://schemas.microsoft.com/office/drawing/2014/main" id="{EBA482D2-1731-431B-8BA5-CFB6F50D5976}"/>
                </a:ext>
              </a:extLst>
            </p:cNvPr>
            <p:cNvGrpSpPr/>
            <p:nvPr/>
          </p:nvGrpSpPr>
          <p:grpSpPr>
            <a:xfrm>
              <a:off x="4563224" y="1233239"/>
              <a:ext cx="4796782" cy="3940303"/>
              <a:chOff x="5330572" y="1549771"/>
              <a:chExt cx="4796782" cy="3940303"/>
            </a:xfrm>
          </p:grpSpPr>
          <p:sp>
            <p:nvSpPr>
              <p:cNvPr id="240" name="TextBox 239">
                <a:extLst>
                  <a:ext uri="{FF2B5EF4-FFF2-40B4-BE49-F238E27FC236}">
                    <a16:creationId xmlns="" xmlns:a16="http://schemas.microsoft.com/office/drawing/2014/main" id="{A82ECFE4-37C0-44B9-99BD-152F3C9F8D6D}"/>
                  </a:ext>
                </a:extLst>
              </p:cNvPr>
              <p:cNvSpPr txBox="1"/>
              <p:nvPr/>
            </p:nvSpPr>
            <p:spPr>
              <a:xfrm>
                <a:off x="6682557" y="3296304"/>
                <a:ext cx="2098756" cy="369332"/>
              </a:xfrm>
              <a:prstGeom prst="rect">
                <a:avLst/>
              </a:prstGeom>
              <a:noFill/>
            </p:spPr>
            <p:txBody>
              <a:bodyPr wrap="square" rtlCol="0">
                <a:spAutoFit/>
              </a:bodyPr>
              <a:lstStyle/>
              <a:p>
                <a:pPr algn="ctr"/>
                <a:r>
                  <a:rPr lang="en-US" dirty="0">
                    <a:solidFill>
                      <a:schemeClr val="bg1"/>
                    </a:solidFill>
                    <a:latin typeface="DAGGERSQUARE" pitchFamily="50" charset="0"/>
                  </a:rPr>
                  <a:t>CHAPTER TWO:</a:t>
                </a:r>
              </a:p>
            </p:txBody>
          </p:sp>
          <p:grpSp>
            <p:nvGrpSpPr>
              <p:cNvPr id="241" name="Group 240">
                <a:extLst>
                  <a:ext uri="{FF2B5EF4-FFF2-40B4-BE49-F238E27FC236}">
                    <a16:creationId xmlns="" xmlns:a16="http://schemas.microsoft.com/office/drawing/2014/main" id="{C65A31B6-3FD2-4324-A240-8A93AFE56B4F}"/>
                  </a:ext>
                </a:extLst>
              </p:cNvPr>
              <p:cNvGrpSpPr/>
              <p:nvPr/>
            </p:nvGrpSpPr>
            <p:grpSpPr>
              <a:xfrm>
                <a:off x="5330572" y="1549771"/>
                <a:ext cx="4796782" cy="3940303"/>
                <a:chOff x="5330572" y="1549771"/>
                <a:chExt cx="4796782" cy="3940303"/>
              </a:xfrm>
            </p:grpSpPr>
            <p:sp>
              <p:nvSpPr>
                <p:cNvPr id="242" name="Circle: Hollow 241">
                  <a:extLst>
                    <a:ext uri="{FF2B5EF4-FFF2-40B4-BE49-F238E27FC236}">
                      <a16:creationId xmlns="" xmlns:a16="http://schemas.microsoft.com/office/drawing/2014/main" id="{7117964D-C00E-4C1F-B209-703282961907}"/>
                    </a:ext>
                  </a:extLst>
                </p:cNvPr>
                <p:cNvSpPr/>
                <p:nvPr/>
              </p:nvSpPr>
              <p:spPr>
                <a:xfrm>
                  <a:off x="6414218" y="2173032"/>
                  <a:ext cx="2648562" cy="2648562"/>
                </a:xfrm>
                <a:prstGeom prst="donut">
                  <a:avLst>
                    <a:gd name="adj" fmla="val 12685"/>
                  </a:avLst>
                </a:prstGeom>
                <a:solidFill>
                  <a:srgbClr val="84A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43" name="Group 242">
                  <a:extLst>
                    <a:ext uri="{FF2B5EF4-FFF2-40B4-BE49-F238E27FC236}">
                      <a16:creationId xmlns="" xmlns:a16="http://schemas.microsoft.com/office/drawing/2014/main" id="{3429E05D-D8C7-474C-98B5-840E7ACEBF92}"/>
                    </a:ext>
                  </a:extLst>
                </p:cNvPr>
                <p:cNvGrpSpPr/>
                <p:nvPr/>
              </p:nvGrpSpPr>
              <p:grpSpPr>
                <a:xfrm>
                  <a:off x="5330572" y="1549771"/>
                  <a:ext cx="4796782" cy="3940303"/>
                  <a:chOff x="5330572" y="1549771"/>
                  <a:chExt cx="4796782" cy="3940303"/>
                </a:xfrm>
              </p:grpSpPr>
              <p:sp>
                <p:nvSpPr>
                  <p:cNvPr id="244" name="Block Arc 243">
                    <a:extLst>
                      <a:ext uri="{FF2B5EF4-FFF2-40B4-BE49-F238E27FC236}">
                        <a16:creationId xmlns="" xmlns:a16="http://schemas.microsoft.com/office/drawing/2014/main" id="{610B0536-3AB2-43AF-B999-7CBC75989DFE}"/>
                      </a:ext>
                    </a:extLst>
                  </p:cNvPr>
                  <p:cNvSpPr/>
                  <p:nvPr/>
                </p:nvSpPr>
                <p:spPr>
                  <a:xfrm rot="17100000">
                    <a:off x="6414218" y="2173032"/>
                    <a:ext cx="2648562" cy="2648562"/>
                  </a:xfrm>
                  <a:prstGeom prst="blockArc">
                    <a:avLst>
                      <a:gd name="adj1" fmla="val 183959"/>
                      <a:gd name="adj2" fmla="val 10321606"/>
                      <a:gd name="adj3" fmla="val 12799"/>
                    </a:avLst>
                  </a:prstGeom>
                  <a:solidFill>
                    <a:srgbClr val="FF4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5" name="Block Arc 244">
                    <a:extLst>
                      <a:ext uri="{FF2B5EF4-FFF2-40B4-BE49-F238E27FC236}">
                        <a16:creationId xmlns="" xmlns:a16="http://schemas.microsoft.com/office/drawing/2014/main" id="{B8CAD196-8FA2-4005-99F1-FA055858BDD8}"/>
                      </a:ext>
                    </a:extLst>
                  </p:cNvPr>
                  <p:cNvSpPr/>
                  <p:nvPr/>
                </p:nvSpPr>
                <p:spPr>
                  <a:xfrm>
                    <a:off x="6407654" y="2173032"/>
                    <a:ext cx="2648562" cy="2648562"/>
                  </a:xfrm>
                  <a:prstGeom prst="blockArc">
                    <a:avLst>
                      <a:gd name="adj1" fmla="val 5324802"/>
                      <a:gd name="adj2" fmla="val 10321606"/>
                      <a:gd name="adj3" fmla="val 12799"/>
                    </a:avLst>
                  </a:prstGeom>
                  <a:solidFill>
                    <a:srgbClr val="FC9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6" name="Block Arc 245">
                    <a:extLst>
                      <a:ext uri="{FF2B5EF4-FFF2-40B4-BE49-F238E27FC236}">
                        <a16:creationId xmlns="" xmlns:a16="http://schemas.microsoft.com/office/drawing/2014/main" id="{F0451F0F-3B36-46BB-9D3E-8BFAD057862F}"/>
                      </a:ext>
                    </a:extLst>
                  </p:cNvPr>
                  <p:cNvSpPr/>
                  <p:nvPr/>
                </p:nvSpPr>
                <p:spPr>
                  <a:xfrm rot="2700000">
                    <a:off x="6407654" y="2173032"/>
                    <a:ext cx="2648562" cy="2648562"/>
                  </a:xfrm>
                  <a:prstGeom prst="blockArc">
                    <a:avLst>
                      <a:gd name="adj1" fmla="val 6907547"/>
                      <a:gd name="adj2" fmla="val 10321606"/>
                      <a:gd name="adj3" fmla="val 12799"/>
                    </a:avLst>
                  </a:prstGeom>
                  <a:solidFill>
                    <a:srgbClr val="FACD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8" name="TextBox 267">
                    <a:extLst>
                      <a:ext uri="{FF2B5EF4-FFF2-40B4-BE49-F238E27FC236}">
                        <a16:creationId xmlns="" xmlns:a16="http://schemas.microsoft.com/office/drawing/2014/main" id="{9431707D-87C4-43E1-99BA-57E85004F50C}"/>
                      </a:ext>
                    </a:extLst>
                  </p:cNvPr>
                  <p:cNvSpPr txBox="1"/>
                  <p:nvPr/>
                </p:nvSpPr>
                <p:spPr>
                  <a:xfrm>
                    <a:off x="8775369" y="1549771"/>
                    <a:ext cx="1351985" cy="338554"/>
                  </a:xfrm>
                  <a:prstGeom prst="rect">
                    <a:avLst/>
                  </a:prstGeom>
                  <a:noFill/>
                </p:spPr>
                <p:txBody>
                  <a:bodyPr wrap="square" rtlCol="0">
                    <a:spAutoFit/>
                  </a:bodyPr>
                  <a:lstStyle/>
                  <a:p>
                    <a:pPr algn="ctr"/>
                    <a:endParaRPr lang="en-US" sz="1600" dirty="0">
                      <a:solidFill>
                        <a:srgbClr val="84AF9B"/>
                      </a:solidFill>
                      <a:latin typeface="DAGGERSQUARE" pitchFamily="50" charset="0"/>
                    </a:endParaRPr>
                  </a:p>
                </p:txBody>
              </p:sp>
              <p:grpSp>
                <p:nvGrpSpPr>
                  <p:cNvPr id="249" name="Group 248">
                    <a:extLst>
                      <a:ext uri="{FF2B5EF4-FFF2-40B4-BE49-F238E27FC236}">
                        <a16:creationId xmlns="" xmlns:a16="http://schemas.microsoft.com/office/drawing/2014/main" id="{32570369-100D-4A81-B76B-9AF6EC80DCD9}"/>
                      </a:ext>
                    </a:extLst>
                  </p:cNvPr>
                  <p:cNvGrpSpPr/>
                  <p:nvPr/>
                </p:nvGrpSpPr>
                <p:grpSpPr>
                  <a:xfrm>
                    <a:off x="5330572" y="3696030"/>
                    <a:ext cx="3155915" cy="1794044"/>
                    <a:chOff x="5420007" y="94281"/>
                    <a:chExt cx="3155915" cy="1794044"/>
                  </a:xfrm>
                </p:grpSpPr>
                <p:sp>
                  <p:nvSpPr>
                    <p:cNvPr id="265" name="Rectangle: Rounded Corners 264">
                      <a:extLst>
                        <a:ext uri="{FF2B5EF4-FFF2-40B4-BE49-F238E27FC236}">
                          <a16:creationId xmlns="" xmlns:a16="http://schemas.microsoft.com/office/drawing/2014/main" id="{4C09B9AF-6A0A-4A7A-89EE-79D0C0673697}"/>
                        </a:ext>
                      </a:extLst>
                    </p:cNvPr>
                    <p:cNvSpPr/>
                    <p:nvPr/>
                  </p:nvSpPr>
                  <p:spPr>
                    <a:xfrm>
                      <a:off x="7106730" y="94281"/>
                      <a:ext cx="1469192" cy="434848"/>
                    </a:xfrm>
                    <a:prstGeom prst="roundRect">
                      <a:avLst>
                        <a:gd name="adj" fmla="val 2382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6" name="TextBox 265">
                      <a:extLst>
                        <a:ext uri="{FF2B5EF4-FFF2-40B4-BE49-F238E27FC236}">
                          <a16:creationId xmlns="" xmlns:a16="http://schemas.microsoft.com/office/drawing/2014/main" id="{3F8C7A01-BBE0-42AA-97EC-2FD2CE5F9DF4}"/>
                        </a:ext>
                      </a:extLst>
                    </p:cNvPr>
                    <p:cNvSpPr txBox="1"/>
                    <p:nvPr/>
                  </p:nvSpPr>
                  <p:spPr>
                    <a:xfrm>
                      <a:off x="5420007" y="1549771"/>
                      <a:ext cx="1351985" cy="338554"/>
                    </a:xfrm>
                    <a:prstGeom prst="rect">
                      <a:avLst/>
                    </a:prstGeom>
                    <a:noFill/>
                  </p:spPr>
                  <p:txBody>
                    <a:bodyPr wrap="square" rtlCol="0">
                      <a:spAutoFit/>
                    </a:bodyPr>
                    <a:lstStyle/>
                    <a:p>
                      <a:pPr algn="ctr"/>
                      <a:endParaRPr lang="en-US" sz="1600" dirty="0">
                        <a:solidFill>
                          <a:srgbClr val="84AF9B"/>
                        </a:solidFill>
                        <a:latin typeface="DAGGERSQUARE" pitchFamily="50" charset="0"/>
                      </a:endParaRPr>
                    </a:p>
                  </p:txBody>
                </p:sp>
              </p:grpSp>
              <p:sp>
                <p:nvSpPr>
                  <p:cNvPr id="264" name="TextBox 263">
                    <a:extLst>
                      <a:ext uri="{FF2B5EF4-FFF2-40B4-BE49-F238E27FC236}">
                        <a16:creationId xmlns="" xmlns:a16="http://schemas.microsoft.com/office/drawing/2014/main" id="{916CDAEF-3C7E-4D71-BDE4-B228F3B1D88D}"/>
                      </a:ext>
                    </a:extLst>
                  </p:cNvPr>
                  <p:cNvSpPr txBox="1"/>
                  <p:nvPr/>
                </p:nvSpPr>
                <p:spPr>
                  <a:xfrm>
                    <a:off x="6938183" y="3729729"/>
                    <a:ext cx="1548304" cy="338554"/>
                  </a:xfrm>
                  <a:prstGeom prst="rect">
                    <a:avLst/>
                  </a:prstGeom>
                  <a:noFill/>
                </p:spPr>
                <p:txBody>
                  <a:bodyPr wrap="square" rtlCol="0">
                    <a:spAutoFit/>
                  </a:bodyPr>
                  <a:lstStyle/>
                  <a:p>
                    <a:pPr algn="ctr"/>
                    <a:r>
                      <a:rPr lang="en-US" sz="1600" dirty="0">
                        <a:solidFill>
                          <a:srgbClr val="84AF9B"/>
                        </a:solidFill>
                        <a:latin typeface="DAGGERSQUARE" pitchFamily="50" charset="0"/>
                      </a:rPr>
                      <a:t>PRELIMINARY</a:t>
                    </a:r>
                  </a:p>
                </p:txBody>
              </p:sp>
              <p:grpSp>
                <p:nvGrpSpPr>
                  <p:cNvPr id="252" name="Group 251">
                    <a:extLst>
                      <a:ext uri="{FF2B5EF4-FFF2-40B4-BE49-F238E27FC236}">
                        <a16:creationId xmlns="" xmlns:a16="http://schemas.microsoft.com/office/drawing/2014/main" id="{92C2FB5D-6639-46BB-B1B1-A51E73903BCC}"/>
                      </a:ext>
                    </a:extLst>
                  </p:cNvPr>
                  <p:cNvGrpSpPr/>
                  <p:nvPr/>
                </p:nvGrpSpPr>
                <p:grpSpPr>
                  <a:xfrm>
                    <a:off x="6006564" y="1936472"/>
                    <a:ext cx="407654" cy="1424215"/>
                    <a:chOff x="6006564" y="1936472"/>
                    <a:chExt cx="407654" cy="1424215"/>
                  </a:xfrm>
                </p:grpSpPr>
                <p:cxnSp>
                  <p:nvCxnSpPr>
                    <p:cNvPr id="259" name="Straight Connector 258">
                      <a:extLst>
                        <a:ext uri="{FF2B5EF4-FFF2-40B4-BE49-F238E27FC236}">
                          <a16:creationId xmlns="" xmlns:a16="http://schemas.microsoft.com/office/drawing/2014/main" id="{A1E6765F-0035-44B7-9BAE-290621EFA77F}"/>
                        </a:ext>
                      </a:extLst>
                    </p:cNvPr>
                    <p:cNvCxnSpPr/>
                    <p:nvPr/>
                  </p:nvCxnSpPr>
                  <p:spPr>
                    <a:xfrm flipH="1">
                      <a:off x="6006564" y="3360687"/>
                      <a:ext cx="407654" cy="0"/>
                    </a:xfrm>
                    <a:prstGeom prst="line">
                      <a:avLst/>
                    </a:prstGeom>
                    <a:ln>
                      <a:solidFill>
                        <a:srgbClr val="FACDB0"/>
                      </a:solidFill>
                    </a:ln>
                  </p:spPr>
                  <p:style>
                    <a:lnRef idx="1">
                      <a:schemeClr val="accent1"/>
                    </a:lnRef>
                    <a:fillRef idx="0">
                      <a:schemeClr val="accent1"/>
                    </a:fillRef>
                    <a:effectRef idx="0">
                      <a:schemeClr val="accent1"/>
                    </a:effectRef>
                    <a:fontRef idx="minor">
                      <a:schemeClr val="tx1"/>
                    </a:fontRef>
                  </p:style>
                </p:cxnSp>
                <p:cxnSp>
                  <p:nvCxnSpPr>
                    <p:cNvPr id="260" name="Straight Arrow Connector 259">
                      <a:extLst>
                        <a:ext uri="{FF2B5EF4-FFF2-40B4-BE49-F238E27FC236}">
                          <a16:creationId xmlns="" xmlns:a16="http://schemas.microsoft.com/office/drawing/2014/main" id="{EEE9F7BB-2005-492F-BE13-77A81F58E4E3}"/>
                        </a:ext>
                      </a:extLst>
                    </p:cNvPr>
                    <p:cNvCxnSpPr>
                      <a:cxnSpLocks/>
                    </p:cNvCxnSpPr>
                    <p:nvPr/>
                  </p:nvCxnSpPr>
                  <p:spPr>
                    <a:xfrm flipV="1">
                      <a:off x="6006564" y="1936472"/>
                      <a:ext cx="0" cy="1424215"/>
                    </a:xfrm>
                    <a:prstGeom prst="straightConnector1">
                      <a:avLst/>
                    </a:prstGeom>
                    <a:ln>
                      <a:solidFill>
                        <a:srgbClr val="FACDB0"/>
                      </a:solidFill>
                      <a:tailEnd type="triangle"/>
                    </a:ln>
                  </p:spPr>
                  <p:style>
                    <a:lnRef idx="1">
                      <a:schemeClr val="accent1"/>
                    </a:lnRef>
                    <a:fillRef idx="0">
                      <a:schemeClr val="accent1"/>
                    </a:fillRef>
                    <a:effectRef idx="0">
                      <a:schemeClr val="accent1"/>
                    </a:effectRef>
                    <a:fontRef idx="minor">
                      <a:schemeClr val="tx1"/>
                    </a:fontRef>
                  </p:style>
                </p:cxnSp>
              </p:grpSp>
            </p:grpSp>
          </p:grpSp>
        </p:grpSp>
      </p:grpSp>
      <p:grpSp>
        <p:nvGrpSpPr>
          <p:cNvPr id="10" name="Group 9">
            <a:extLst>
              <a:ext uri="{FF2B5EF4-FFF2-40B4-BE49-F238E27FC236}">
                <a16:creationId xmlns="" xmlns:a16="http://schemas.microsoft.com/office/drawing/2014/main" id="{2F91BBF0-C7B3-4D89-8B83-41A83D098297}"/>
              </a:ext>
            </a:extLst>
          </p:cNvPr>
          <p:cNvGrpSpPr/>
          <p:nvPr/>
        </p:nvGrpSpPr>
        <p:grpSpPr>
          <a:xfrm>
            <a:off x="-6219536" y="-264899"/>
            <a:ext cx="10729913" cy="6858000"/>
            <a:chOff x="-579147" y="0"/>
            <a:chExt cx="10729913" cy="6858000"/>
          </a:xfrm>
        </p:grpSpPr>
        <p:grpSp>
          <p:nvGrpSpPr>
            <p:cNvPr id="31" name="Group 30">
              <a:extLst>
                <a:ext uri="{FF2B5EF4-FFF2-40B4-BE49-F238E27FC236}">
                  <a16:creationId xmlns="" xmlns:a16="http://schemas.microsoft.com/office/drawing/2014/main" id="{86AB1F5F-FC4D-4A86-A9E5-BBEB8A5FDA63}"/>
                </a:ext>
              </a:extLst>
            </p:cNvPr>
            <p:cNvGrpSpPr/>
            <p:nvPr/>
          </p:nvGrpSpPr>
          <p:grpSpPr>
            <a:xfrm>
              <a:off x="-579147" y="0"/>
              <a:ext cx="10729913" cy="6858000"/>
              <a:chOff x="-6324600" y="0"/>
              <a:chExt cx="10729913" cy="6858000"/>
            </a:xfrm>
            <a:effectLst>
              <a:outerShdw blurRad="254000" dist="88900" algn="l" rotWithShape="0">
                <a:prstClr val="black">
                  <a:alpha val="51000"/>
                </a:prstClr>
              </a:outerShdw>
            </a:effectLst>
          </p:grpSpPr>
          <p:sp>
            <p:nvSpPr>
              <p:cNvPr id="7" name="Rectangle 6">
                <a:extLst>
                  <a:ext uri="{FF2B5EF4-FFF2-40B4-BE49-F238E27FC236}">
                    <a16:creationId xmlns="" xmlns:a16="http://schemas.microsoft.com/office/drawing/2014/main" id="{1E61F369-01B8-42C0-AB81-1CDAED90BB31}"/>
                  </a:ext>
                </a:extLst>
              </p:cNvPr>
              <p:cNvSpPr/>
              <p:nvPr/>
            </p:nvSpPr>
            <p:spPr>
              <a:xfrm>
                <a:off x="-6324600" y="0"/>
                <a:ext cx="9848850" cy="6858000"/>
              </a:xfrm>
              <a:prstGeom prst="rect">
                <a:avLst/>
              </a:prstGeom>
              <a:solidFill>
                <a:srgbClr val="FC9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 xmlns:a16="http://schemas.microsoft.com/office/drawing/2014/main" id="{22B5E647-0CEC-423F-B558-37B9E35FDE29}"/>
                  </a:ext>
                </a:extLst>
              </p:cNvPr>
              <p:cNvGrpSpPr/>
              <p:nvPr/>
            </p:nvGrpSpPr>
            <p:grpSpPr>
              <a:xfrm>
                <a:off x="3524250" y="2049669"/>
                <a:ext cx="881063" cy="923330"/>
                <a:chOff x="8401050" y="3607250"/>
                <a:chExt cx="881063" cy="923330"/>
              </a:xfrm>
            </p:grpSpPr>
            <p:sp>
              <p:nvSpPr>
                <p:cNvPr id="16" name="Rectangle: Top Corners Rounded 15">
                  <a:extLst>
                    <a:ext uri="{FF2B5EF4-FFF2-40B4-BE49-F238E27FC236}">
                      <a16:creationId xmlns="" xmlns:a16="http://schemas.microsoft.com/office/drawing/2014/main" id="{8FBCEB8D-B1DF-412C-A248-C5E7E6FECF6F}"/>
                    </a:ext>
                  </a:extLst>
                </p:cNvPr>
                <p:cNvSpPr/>
                <p:nvPr/>
              </p:nvSpPr>
              <p:spPr>
                <a:xfrm rot="5400000">
                  <a:off x="8400703" y="3628384"/>
                  <a:ext cx="881757" cy="881063"/>
                </a:xfrm>
                <a:prstGeom prst="round2SameRect">
                  <a:avLst/>
                </a:prstGeom>
                <a:solidFill>
                  <a:srgbClr val="FC9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 xmlns:a16="http://schemas.microsoft.com/office/drawing/2014/main" id="{E547BC8A-CC83-433F-B204-2012A7E0FDD3}"/>
                    </a:ext>
                  </a:extLst>
                </p:cNvPr>
                <p:cNvSpPr txBox="1"/>
                <p:nvPr/>
              </p:nvSpPr>
              <p:spPr>
                <a:xfrm>
                  <a:off x="8513922" y="3607250"/>
                  <a:ext cx="674370" cy="923330"/>
                </a:xfrm>
                <a:prstGeom prst="rect">
                  <a:avLst/>
                </a:prstGeom>
                <a:noFill/>
              </p:spPr>
              <p:txBody>
                <a:bodyPr wrap="square" rtlCol="0">
                  <a:spAutoFit/>
                </a:bodyPr>
                <a:lstStyle/>
                <a:p>
                  <a:pPr algn="ctr"/>
                  <a:r>
                    <a:rPr lang="en-US" sz="5400" b="1" dirty="0">
                      <a:solidFill>
                        <a:srgbClr val="FACDB0"/>
                      </a:solidFill>
                      <a:latin typeface="DAGGERSQUARE" pitchFamily="50" charset="0"/>
                    </a:rPr>
                    <a:t>3</a:t>
                  </a:r>
                </a:p>
              </p:txBody>
            </p:sp>
          </p:grpSp>
        </p:grpSp>
        <p:grpSp>
          <p:nvGrpSpPr>
            <p:cNvPr id="271" name="Group 270">
              <a:extLst>
                <a:ext uri="{FF2B5EF4-FFF2-40B4-BE49-F238E27FC236}">
                  <a16:creationId xmlns="" xmlns:a16="http://schemas.microsoft.com/office/drawing/2014/main" id="{E913B85C-6280-405A-BD9E-E803B99217D6}"/>
                </a:ext>
              </a:extLst>
            </p:cNvPr>
            <p:cNvGrpSpPr/>
            <p:nvPr/>
          </p:nvGrpSpPr>
          <p:grpSpPr>
            <a:xfrm>
              <a:off x="4327340" y="1818833"/>
              <a:ext cx="3075326" cy="2930341"/>
              <a:chOff x="5987454" y="2173032"/>
              <a:chExt cx="3075326" cy="2930341"/>
            </a:xfrm>
          </p:grpSpPr>
          <p:sp>
            <p:nvSpPr>
              <p:cNvPr id="272" name="TextBox 271">
                <a:extLst>
                  <a:ext uri="{FF2B5EF4-FFF2-40B4-BE49-F238E27FC236}">
                    <a16:creationId xmlns="" xmlns:a16="http://schemas.microsoft.com/office/drawing/2014/main" id="{C9EEEAF8-0E6B-4CF6-8A81-F26761DFCAB8}"/>
                  </a:ext>
                </a:extLst>
              </p:cNvPr>
              <p:cNvSpPr txBox="1"/>
              <p:nvPr/>
            </p:nvSpPr>
            <p:spPr>
              <a:xfrm>
                <a:off x="6689121" y="2934278"/>
                <a:ext cx="2098756" cy="369332"/>
              </a:xfrm>
              <a:prstGeom prst="rect">
                <a:avLst/>
              </a:prstGeom>
              <a:noFill/>
            </p:spPr>
            <p:txBody>
              <a:bodyPr wrap="square" rtlCol="0">
                <a:spAutoFit/>
              </a:bodyPr>
              <a:lstStyle/>
              <a:p>
                <a:pPr algn="ctr"/>
                <a:r>
                  <a:rPr lang="en-US" dirty="0">
                    <a:solidFill>
                      <a:schemeClr val="bg1"/>
                    </a:solidFill>
                    <a:latin typeface="DAGGERSQUARE" pitchFamily="50" charset="0"/>
                  </a:rPr>
                  <a:t>CHAPTER THREE:</a:t>
                </a:r>
              </a:p>
            </p:txBody>
          </p:sp>
          <p:grpSp>
            <p:nvGrpSpPr>
              <p:cNvPr id="273" name="Group 272">
                <a:extLst>
                  <a:ext uri="{FF2B5EF4-FFF2-40B4-BE49-F238E27FC236}">
                    <a16:creationId xmlns="" xmlns:a16="http://schemas.microsoft.com/office/drawing/2014/main" id="{0B9EA21E-99C8-4B8F-B3B7-3251D39BA7DC}"/>
                  </a:ext>
                </a:extLst>
              </p:cNvPr>
              <p:cNvGrpSpPr/>
              <p:nvPr/>
            </p:nvGrpSpPr>
            <p:grpSpPr>
              <a:xfrm>
                <a:off x="5987454" y="2173032"/>
                <a:ext cx="3075326" cy="2930341"/>
                <a:chOff x="5987454" y="2173032"/>
                <a:chExt cx="3075326" cy="2930341"/>
              </a:xfrm>
            </p:grpSpPr>
            <p:sp>
              <p:nvSpPr>
                <p:cNvPr id="274" name="Circle: Hollow 273">
                  <a:extLst>
                    <a:ext uri="{FF2B5EF4-FFF2-40B4-BE49-F238E27FC236}">
                      <a16:creationId xmlns="" xmlns:a16="http://schemas.microsoft.com/office/drawing/2014/main" id="{B6FC9FF6-3FBC-4080-9FBF-184A9532B660}"/>
                    </a:ext>
                  </a:extLst>
                </p:cNvPr>
                <p:cNvSpPr/>
                <p:nvPr/>
              </p:nvSpPr>
              <p:spPr>
                <a:xfrm>
                  <a:off x="6414218" y="2173032"/>
                  <a:ext cx="2648562" cy="2648562"/>
                </a:xfrm>
                <a:prstGeom prst="donut">
                  <a:avLst>
                    <a:gd name="adj" fmla="val 12685"/>
                  </a:avLst>
                </a:prstGeom>
                <a:solidFill>
                  <a:srgbClr val="84A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75" name="Group 274">
                  <a:extLst>
                    <a:ext uri="{FF2B5EF4-FFF2-40B4-BE49-F238E27FC236}">
                      <a16:creationId xmlns="" xmlns:a16="http://schemas.microsoft.com/office/drawing/2014/main" id="{385D1ACA-DF9C-4716-A6B8-52762B4A939A}"/>
                    </a:ext>
                  </a:extLst>
                </p:cNvPr>
                <p:cNvGrpSpPr/>
                <p:nvPr/>
              </p:nvGrpSpPr>
              <p:grpSpPr>
                <a:xfrm>
                  <a:off x="5987454" y="2173032"/>
                  <a:ext cx="3075326" cy="2930341"/>
                  <a:chOff x="5987454" y="2173032"/>
                  <a:chExt cx="3075326" cy="2930341"/>
                </a:xfrm>
              </p:grpSpPr>
              <p:sp>
                <p:nvSpPr>
                  <p:cNvPr id="276" name="Block Arc 275">
                    <a:extLst>
                      <a:ext uri="{FF2B5EF4-FFF2-40B4-BE49-F238E27FC236}">
                        <a16:creationId xmlns="" xmlns:a16="http://schemas.microsoft.com/office/drawing/2014/main" id="{CFF861A4-B46D-4010-8335-D5E1C11C1046}"/>
                      </a:ext>
                    </a:extLst>
                  </p:cNvPr>
                  <p:cNvSpPr/>
                  <p:nvPr/>
                </p:nvSpPr>
                <p:spPr>
                  <a:xfrm rot="17100000">
                    <a:off x="6414218" y="2173032"/>
                    <a:ext cx="2648562" cy="2648562"/>
                  </a:xfrm>
                  <a:prstGeom prst="blockArc">
                    <a:avLst>
                      <a:gd name="adj1" fmla="val 183959"/>
                      <a:gd name="adj2" fmla="val 10321606"/>
                      <a:gd name="adj3" fmla="val 12799"/>
                    </a:avLst>
                  </a:prstGeom>
                  <a:solidFill>
                    <a:srgbClr val="FF4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7" name="Block Arc 276">
                    <a:extLst>
                      <a:ext uri="{FF2B5EF4-FFF2-40B4-BE49-F238E27FC236}">
                        <a16:creationId xmlns="" xmlns:a16="http://schemas.microsoft.com/office/drawing/2014/main" id="{61951A0F-A2E5-4933-B826-A000AC6A4CEF}"/>
                      </a:ext>
                    </a:extLst>
                  </p:cNvPr>
                  <p:cNvSpPr/>
                  <p:nvPr/>
                </p:nvSpPr>
                <p:spPr>
                  <a:xfrm>
                    <a:off x="6407654" y="2173032"/>
                    <a:ext cx="2648562" cy="2648562"/>
                  </a:xfrm>
                  <a:prstGeom prst="blockArc">
                    <a:avLst>
                      <a:gd name="adj1" fmla="val 5324802"/>
                      <a:gd name="adj2" fmla="val 10321606"/>
                      <a:gd name="adj3" fmla="val 12799"/>
                    </a:avLst>
                  </a:prstGeom>
                  <a:solidFill>
                    <a:srgbClr val="84A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78" name="Block Arc 277">
                    <a:extLst>
                      <a:ext uri="{FF2B5EF4-FFF2-40B4-BE49-F238E27FC236}">
                        <a16:creationId xmlns="" xmlns:a16="http://schemas.microsoft.com/office/drawing/2014/main" id="{6734F24F-307F-4F61-8F10-FA1D7A1FF511}"/>
                      </a:ext>
                    </a:extLst>
                  </p:cNvPr>
                  <p:cNvSpPr/>
                  <p:nvPr/>
                </p:nvSpPr>
                <p:spPr>
                  <a:xfrm rot="2700000">
                    <a:off x="6407654" y="2173032"/>
                    <a:ext cx="2648562" cy="2648562"/>
                  </a:xfrm>
                  <a:prstGeom prst="blockArc">
                    <a:avLst>
                      <a:gd name="adj1" fmla="val 6907547"/>
                      <a:gd name="adj2" fmla="val 10321606"/>
                      <a:gd name="adj3" fmla="val 12799"/>
                    </a:avLst>
                  </a:prstGeom>
                  <a:solidFill>
                    <a:srgbClr val="FACD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80" name="Group 279">
                    <a:extLst>
                      <a:ext uri="{FF2B5EF4-FFF2-40B4-BE49-F238E27FC236}">
                        <a16:creationId xmlns="" xmlns:a16="http://schemas.microsoft.com/office/drawing/2014/main" id="{29F69D7C-5B60-4560-8652-764C6BD9929E}"/>
                      </a:ext>
                    </a:extLst>
                  </p:cNvPr>
                  <p:cNvGrpSpPr/>
                  <p:nvPr/>
                </p:nvGrpSpPr>
                <p:grpSpPr>
                  <a:xfrm>
                    <a:off x="7062506" y="3629829"/>
                    <a:ext cx="1351985" cy="434848"/>
                    <a:chOff x="3707144" y="3629829"/>
                    <a:chExt cx="1351985" cy="434848"/>
                  </a:xfrm>
                </p:grpSpPr>
                <p:sp>
                  <p:nvSpPr>
                    <p:cNvPr id="299" name="Rectangle: Rounded Corners 298">
                      <a:extLst>
                        <a:ext uri="{FF2B5EF4-FFF2-40B4-BE49-F238E27FC236}">
                          <a16:creationId xmlns="" xmlns:a16="http://schemas.microsoft.com/office/drawing/2014/main" id="{D436BD06-9EF5-4B3B-9503-49200EC44571}"/>
                        </a:ext>
                      </a:extLst>
                    </p:cNvPr>
                    <p:cNvSpPr/>
                    <p:nvPr/>
                  </p:nvSpPr>
                  <p:spPr>
                    <a:xfrm>
                      <a:off x="3812356" y="3629829"/>
                      <a:ext cx="1211333" cy="434848"/>
                    </a:xfrm>
                    <a:prstGeom prst="roundRect">
                      <a:avLst>
                        <a:gd name="adj" fmla="val 2382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0" name="TextBox 299">
                      <a:extLst>
                        <a:ext uri="{FF2B5EF4-FFF2-40B4-BE49-F238E27FC236}">
                          <a16:creationId xmlns="" xmlns:a16="http://schemas.microsoft.com/office/drawing/2014/main" id="{ACA28734-5D33-4767-87D4-094CDFAA3369}"/>
                        </a:ext>
                      </a:extLst>
                    </p:cNvPr>
                    <p:cNvSpPr txBox="1"/>
                    <p:nvPr/>
                  </p:nvSpPr>
                  <p:spPr>
                    <a:xfrm>
                      <a:off x="3707144" y="3673493"/>
                      <a:ext cx="1351985" cy="338554"/>
                    </a:xfrm>
                    <a:prstGeom prst="rect">
                      <a:avLst/>
                    </a:prstGeom>
                    <a:noFill/>
                  </p:spPr>
                  <p:txBody>
                    <a:bodyPr wrap="square" rtlCol="0">
                      <a:spAutoFit/>
                    </a:bodyPr>
                    <a:lstStyle/>
                    <a:p>
                      <a:pPr algn="ctr"/>
                      <a:r>
                        <a:rPr lang="en-US" sz="1600" dirty="0" smtClean="0">
                          <a:solidFill>
                            <a:srgbClr val="84AF9B"/>
                          </a:solidFill>
                        </a:rPr>
                        <a:t>MODELING</a:t>
                      </a:r>
                      <a:endParaRPr lang="en-US" sz="1600" dirty="0">
                        <a:solidFill>
                          <a:srgbClr val="84AF9B"/>
                        </a:solidFill>
                      </a:endParaRPr>
                    </a:p>
                  </p:txBody>
                </p:sp>
              </p:grpSp>
              <p:grpSp>
                <p:nvGrpSpPr>
                  <p:cNvPr id="285" name="Group 284">
                    <a:extLst>
                      <a:ext uri="{FF2B5EF4-FFF2-40B4-BE49-F238E27FC236}">
                        <a16:creationId xmlns="" xmlns:a16="http://schemas.microsoft.com/office/drawing/2014/main" id="{D7D11CAE-C2BB-4791-BE44-A648DE223922}"/>
                      </a:ext>
                    </a:extLst>
                  </p:cNvPr>
                  <p:cNvGrpSpPr/>
                  <p:nvPr/>
                </p:nvGrpSpPr>
                <p:grpSpPr>
                  <a:xfrm>
                    <a:off x="5987454" y="4498459"/>
                    <a:ext cx="892158" cy="604914"/>
                    <a:chOff x="5987454" y="4498459"/>
                    <a:chExt cx="892158" cy="604914"/>
                  </a:xfrm>
                </p:grpSpPr>
                <p:cxnSp>
                  <p:nvCxnSpPr>
                    <p:cNvPr id="289" name="Straight Connector 288">
                      <a:extLst>
                        <a:ext uri="{FF2B5EF4-FFF2-40B4-BE49-F238E27FC236}">
                          <a16:creationId xmlns="" xmlns:a16="http://schemas.microsoft.com/office/drawing/2014/main" id="{6CB9A179-95FD-4D57-9913-1B6C35803B18}"/>
                        </a:ext>
                      </a:extLst>
                    </p:cNvPr>
                    <p:cNvCxnSpPr>
                      <a:cxnSpLocks/>
                    </p:cNvCxnSpPr>
                    <p:nvPr/>
                  </p:nvCxnSpPr>
                  <p:spPr>
                    <a:xfrm flipH="1">
                      <a:off x="5987454" y="4498459"/>
                      <a:ext cx="892158" cy="0"/>
                    </a:xfrm>
                    <a:prstGeom prst="line">
                      <a:avLst/>
                    </a:prstGeom>
                    <a:ln>
                      <a:solidFill>
                        <a:srgbClr val="FC9D99"/>
                      </a:solidFill>
                    </a:ln>
                  </p:spPr>
                  <p:style>
                    <a:lnRef idx="1">
                      <a:schemeClr val="accent1"/>
                    </a:lnRef>
                    <a:fillRef idx="0">
                      <a:schemeClr val="accent1"/>
                    </a:fillRef>
                    <a:effectRef idx="0">
                      <a:schemeClr val="accent1"/>
                    </a:effectRef>
                    <a:fontRef idx="minor">
                      <a:schemeClr val="tx1"/>
                    </a:fontRef>
                  </p:style>
                </p:cxnSp>
                <p:cxnSp>
                  <p:nvCxnSpPr>
                    <p:cNvPr id="290" name="Straight Arrow Connector 289">
                      <a:extLst>
                        <a:ext uri="{FF2B5EF4-FFF2-40B4-BE49-F238E27FC236}">
                          <a16:creationId xmlns="" xmlns:a16="http://schemas.microsoft.com/office/drawing/2014/main" id="{CF2FC54F-3559-4D50-9761-472AB397C92D}"/>
                        </a:ext>
                      </a:extLst>
                    </p:cNvPr>
                    <p:cNvCxnSpPr/>
                    <p:nvPr/>
                  </p:nvCxnSpPr>
                  <p:spPr>
                    <a:xfrm>
                      <a:off x="5988843" y="4498459"/>
                      <a:ext cx="0" cy="604914"/>
                    </a:xfrm>
                    <a:prstGeom prst="straightConnector1">
                      <a:avLst/>
                    </a:prstGeom>
                    <a:ln>
                      <a:solidFill>
                        <a:srgbClr val="FC9D99"/>
                      </a:solidFill>
                      <a:tailEnd type="triangle"/>
                    </a:ln>
                  </p:spPr>
                  <p:style>
                    <a:lnRef idx="1">
                      <a:schemeClr val="accent1"/>
                    </a:lnRef>
                    <a:fillRef idx="0">
                      <a:schemeClr val="accent1"/>
                    </a:fillRef>
                    <a:effectRef idx="0">
                      <a:schemeClr val="accent1"/>
                    </a:effectRef>
                    <a:fontRef idx="minor">
                      <a:schemeClr val="tx1"/>
                    </a:fontRef>
                  </p:style>
                </p:cxnSp>
              </p:grpSp>
            </p:grpSp>
          </p:grpSp>
        </p:grpSp>
      </p:grpSp>
      <p:grpSp>
        <p:nvGrpSpPr>
          <p:cNvPr id="24" name="Group 23">
            <a:extLst>
              <a:ext uri="{FF2B5EF4-FFF2-40B4-BE49-F238E27FC236}">
                <a16:creationId xmlns="" xmlns:a16="http://schemas.microsoft.com/office/drawing/2014/main" id="{0683B22D-2A64-4628-9C6D-4B2A4A8A9B3E}"/>
              </a:ext>
            </a:extLst>
          </p:cNvPr>
          <p:cNvGrpSpPr/>
          <p:nvPr/>
        </p:nvGrpSpPr>
        <p:grpSpPr>
          <a:xfrm>
            <a:off x="-7135337" y="-264899"/>
            <a:ext cx="10729913" cy="6858000"/>
            <a:chOff x="-1414424" y="39630"/>
            <a:chExt cx="10729913" cy="6858000"/>
          </a:xfrm>
        </p:grpSpPr>
        <p:grpSp>
          <p:nvGrpSpPr>
            <p:cNvPr id="30" name="Group 29">
              <a:extLst>
                <a:ext uri="{FF2B5EF4-FFF2-40B4-BE49-F238E27FC236}">
                  <a16:creationId xmlns="" xmlns:a16="http://schemas.microsoft.com/office/drawing/2014/main" id="{A1A911D1-2939-4C61-9809-8BFB85C5A363}"/>
                </a:ext>
              </a:extLst>
            </p:cNvPr>
            <p:cNvGrpSpPr/>
            <p:nvPr/>
          </p:nvGrpSpPr>
          <p:grpSpPr>
            <a:xfrm>
              <a:off x="-1414424" y="39630"/>
              <a:ext cx="10729913" cy="6858000"/>
              <a:chOff x="-7429500" y="0"/>
              <a:chExt cx="10729913" cy="6858000"/>
            </a:xfrm>
            <a:effectLst>
              <a:outerShdw blurRad="254000" dist="88900" algn="l" rotWithShape="0">
                <a:prstClr val="black">
                  <a:alpha val="51000"/>
                </a:prstClr>
              </a:outerShdw>
            </a:effectLst>
          </p:grpSpPr>
          <p:sp>
            <p:nvSpPr>
              <p:cNvPr id="9" name="Rectangle 8">
                <a:extLst>
                  <a:ext uri="{FF2B5EF4-FFF2-40B4-BE49-F238E27FC236}">
                    <a16:creationId xmlns="" xmlns:a16="http://schemas.microsoft.com/office/drawing/2014/main" id="{10F7110D-033F-4AB8-9FBD-9DF1B764437D}"/>
                  </a:ext>
                </a:extLst>
              </p:cNvPr>
              <p:cNvSpPr/>
              <p:nvPr/>
            </p:nvSpPr>
            <p:spPr>
              <a:xfrm>
                <a:off x="-7429500" y="0"/>
                <a:ext cx="9848850" cy="6858000"/>
              </a:xfrm>
              <a:prstGeom prst="rect">
                <a:avLst/>
              </a:prstGeom>
              <a:solidFill>
                <a:srgbClr val="FF4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 xmlns:a16="http://schemas.microsoft.com/office/drawing/2014/main" id="{3AD618C5-74EF-4A13-A920-A5BE5528C742}"/>
                  </a:ext>
                </a:extLst>
              </p:cNvPr>
              <p:cNvGrpSpPr/>
              <p:nvPr/>
            </p:nvGrpSpPr>
            <p:grpSpPr>
              <a:xfrm>
                <a:off x="2419350" y="1588004"/>
                <a:ext cx="881063" cy="923330"/>
                <a:chOff x="8401050" y="3607250"/>
                <a:chExt cx="881063" cy="923330"/>
              </a:xfrm>
            </p:grpSpPr>
            <p:sp>
              <p:nvSpPr>
                <p:cNvPr id="19" name="Rectangle: Top Corners Rounded 18">
                  <a:extLst>
                    <a:ext uri="{FF2B5EF4-FFF2-40B4-BE49-F238E27FC236}">
                      <a16:creationId xmlns="" xmlns:a16="http://schemas.microsoft.com/office/drawing/2014/main" id="{350D83EA-93F0-4DDF-BE90-1EACDD67FD65}"/>
                    </a:ext>
                  </a:extLst>
                </p:cNvPr>
                <p:cNvSpPr/>
                <p:nvPr/>
              </p:nvSpPr>
              <p:spPr>
                <a:xfrm rot="5400000">
                  <a:off x="8400703" y="3628384"/>
                  <a:ext cx="881757" cy="881063"/>
                </a:xfrm>
                <a:prstGeom prst="round2SameRect">
                  <a:avLst/>
                </a:prstGeom>
                <a:solidFill>
                  <a:srgbClr val="FF4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 xmlns:a16="http://schemas.microsoft.com/office/drawing/2014/main" id="{56BB9079-0F05-4D11-97F8-25F7CB504DD7}"/>
                    </a:ext>
                  </a:extLst>
                </p:cNvPr>
                <p:cNvSpPr txBox="1"/>
                <p:nvPr/>
              </p:nvSpPr>
              <p:spPr>
                <a:xfrm>
                  <a:off x="8513922" y="3607250"/>
                  <a:ext cx="674370" cy="923330"/>
                </a:xfrm>
                <a:prstGeom prst="rect">
                  <a:avLst/>
                </a:prstGeom>
                <a:noFill/>
              </p:spPr>
              <p:txBody>
                <a:bodyPr wrap="square" rtlCol="0">
                  <a:spAutoFit/>
                </a:bodyPr>
                <a:lstStyle/>
                <a:p>
                  <a:pPr algn="ctr"/>
                  <a:r>
                    <a:rPr lang="en-US" sz="5400" b="1" dirty="0">
                      <a:solidFill>
                        <a:srgbClr val="FC9D99"/>
                      </a:solidFill>
                      <a:latin typeface="DAGGERSQUARE" pitchFamily="50" charset="0"/>
                    </a:rPr>
                    <a:t>4</a:t>
                  </a:r>
                </a:p>
              </p:txBody>
            </p:sp>
          </p:grpSp>
        </p:grpSp>
        <p:grpSp>
          <p:nvGrpSpPr>
            <p:cNvPr id="303" name="Group 302">
              <a:extLst>
                <a:ext uri="{FF2B5EF4-FFF2-40B4-BE49-F238E27FC236}">
                  <a16:creationId xmlns="" xmlns:a16="http://schemas.microsoft.com/office/drawing/2014/main" id="{4A5E6B60-7E8F-455D-8F85-DF9BE433E3E0}"/>
                </a:ext>
              </a:extLst>
            </p:cNvPr>
            <p:cNvGrpSpPr/>
            <p:nvPr/>
          </p:nvGrpSpPr>
          <p:grpSpPr>
            <a:xfrm>
              <a:off x="3917057" y="1816610"/>
              <a:ext cx="3024598" cy="2930341"/>
              <a:chOff x="6407654" y="2173032"/>
              <a:chExt cx="3024598" cy="2930341"/>
            </a:xfrm>
          </p:grpSpPr>
          <p:sp>
            <p:nvSpPr>
              <p:cNvPr id="304" name="TextBox 303">
                <a:extLst>
                  <a:ext uri="{FF2B5EF4-FFF2-40B4-BE49-F238E27FC236}">
                    <a16:creationId xmlns="" xmlns:a16="http://schemas.microsoft.com/office/drawing/2014/main" id="{63B4601F-0CE7-46E0-8F1F-942E861AE6FE}"/>
                  </a:ext>
                </a:extLst>
              </p:cNvPr>
              <p:cNvSpPr txBox="1"/>
              <p:nvPr/>
            </p:nvSpPr>
            <p:spPr>
              <a:xfrm>
                <a:off x="6672828" y="2739329"/>
                <a:ext cx="2098756" cy="646331"/>
              </a:xfrm>
              <a:prstGeom prst="rect">
                <a:avLst/>
              </a:prstGeom>
              <a:noFill/>
            </p:spPr>
            <p:txBody>
              <a:bodyPr wrap="square" rtlCol="0">
                <a:spAutoFit/>
              </a:bodyPr>
              <a:lstStyle/>
              <a:p>
                <a:pPr algn="ctr"/>
                <a:r>
                  <a:rPr lang="en-US" dirty="0">
                    <a:solidFill>
                      <a:schemeClr val="bg1"/>
                    </a:solidFill>
                    <a:latin typeface="DAGGERSQUARE" pitchFamily="50" charset="0"/>
                  </a:rPr>
                  <a:t>CHAPTER </a:t>
                </a:r>
                <a:endParaRPr lang="en-US" dirty="0" smtClean="0">
                  <a:solidFill>
                    <a:schemeClr val="bg1"/>
                  </a:solidFill>
                  <a:latin typeface="DAGGERSQUARE" pitchFamily="50" charset="0"/>
                </a:endParaRPr>
              </a:p>
              <a:p>
                <a:pPr algn="ctr"/>
                <a:r>
                  <a:rPr lang="en-US" dirty="0" smtClean="0">
                    <a:solidFill>
                      <a:schemeClr val="bg1"/>
                    </a:solidFill>
                    <a:latin typeface="DAGGERSQUARE" pitchFamily="50" charset="0"/>
                  </a:rPr>
                  <a:t>FOUR</a:t>
                </a:r>
                <a:r>
                  <a:rPr lang="en-US" dirty="0">
                    <a:solidFill>
                      <a:schemeClr val="bg1"/>
                    </a:solidFill>
                    <a:latin typeface="DAGGERSQUARE" pitchFamily="50" charset="0"/>
                  </a:rPr>
                  <a:t>:</a:t>
                </a:r>
              </a:p>
            </p:txBody>
          </p:sp>
          <p:grpSp>
            <p:nvGrpSpPr>
              <p:cNvPr id="305" name="Group 304">
                <a:extLst>
                  <a:ext uri="{FF2B5EF4-FFF2-40B4-BE49-F238E27FC236}">
                    <a16:creationId xmlns="" xmlns:a16="http://schemas.microsoft.com/office/drawing/2014/main" id="{396054A1-1380-4917-A002-7FAB4BD61871}"/>
                  </a:ext>
                </a:extLst>
              </p:cNvPr>
              <p:cNvGrpSpPr/>
              <p:nvPr/>
            </p:nvGrpSpPr>
            <p:grpSpPr>
              <a:xfrm>
                <a:off x="6407654" y="2173032"/>
                <a:ext cx="3024598" cy="2930341"/>
                <a:chOff x="6407654" y="2173032"/>
                <a:chExt cx="3024598" cy="2930341"/>
              </a:xfrm>
            </p:grpSpPr>
            <p:sp>
              <p:nvSpPr>
                <p:cNvPr id="306" name="Circle: Hollow 305">
                  <a:extLst>
                    <a:ext uri="{FF2B5EF4-FFF2-40B4-BE49-F238E27FC236}">
                      <a16:creationId xmlns="" xmlns:a16="http://schemas.microsoft.com/office/drawing/2014/main" id="{D34CB6B5-A823-42A0-9CDA-7CCF9183BF9D}"/>
                    </a:ext>
                  </a:extLst>
                </p:cNvPr>
                <p:cNvSpPr/>
                <p:nvPr/>
              </p:nvSpPr>
              <p:spPr>
                <a:xfrm>
                  <a:off x="6414218" y="2173032"/>
                  <a:ext cx="2648562" cy="2648562"/>
                </a:xfrm>
                <a:prstGeom prst="donut">
                  <a:avLst>
                    <a:gd name="adj" fmla="val 12685"/>
                  </a:avLst>
                </a:prstGeom>
                <a:solidFill>
                  <a:srgbClr val="84A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07" name="Group 306">
                  <a:extLst>
                    <a:ext uri="{FF2B5EF4-FFF2-40B4-BE49-F238E27FC236}">
                      <a16:creationId xmlns="" xmlns:a16="http://schemas.microsoft.com/office/drawing/2014/main" id="{B3989923-3320-423F-BF51-D9F7710EA6D5}"/>
                    </a:ext>
                  </a:extLst>
                </p:cNvPr>
                <p:cNvGrpSpPr/>
                <p:nvPr/>
              </p:nvGrpSpPr>
              <p:grpSpPr>
                <a:xfrm>
                  <a:off x="6407654" y="2173032"/>
                  <a:ext cx="3024598" cy="2930341"/>
                  <a:chOff x="6407654" y="2173032"/>
                  <a:chExt cx="3024598" cy="2930341"/>
                </a:xfrm>
              </p:grpSpPr>
              <p:sp>
                <p:nvSpPr>
                  <p:cNvPr id="308" name="Block Arc 307">
                    <a:extLst>
                      <a:ext uri="{FF2B5EF4-FFF2-40B4-BE49-F238E27FC236}">
                        <a16:creationId xmlns="" xmlns:a16="http://schemas.microsoft.com/office/drawing/2014/main" id="{1FA9C9B0-F851-42F2-9904-F77409B0A71B}"/>
                      </a:ext>
                    </a:extLst>
                  </p:cNvPr>
                  <p:cNvSpPr/>
                  <p:nvPr/>
                </p:nvSpPr>
                <p:spPr>
                  <a:xfrm rot="17100000">
                    <a:off x="6414218" y="2173032"/>
                    <a:ext cx="2648562" cy="2648562"/>
                  </a:xfrm>
                  <a:prstGeom prst="blockArc">
                    <a:avLst>
                      <a:gd name="adj1" fmla="val 183959"/>
                      <a:gd name="adj2" fmla="val 10321606"/>
                      <a:gd name="adj3" fmla="val 12799"/>
                    </a:avLst>
                  </a:prstGeom>
                  <a:solidFill>
                    <a:srgbClr val="C8C7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09" name="Block Arc 308">
                    <a:extLst>
                      <a:ext uri="{FF2B5EF4-FFF2-40B4-BE49-F238E27FC236}">
                        <a16:creationId xmlns="" xmlns:a16="http://schemas.microsoft.com/office/drawing/2014/main" id="{37A30488-76AF-4D2C-A176-145AD482F068}"/>
                      </a:ext>
                    </a:extLst>
                  </p:cNvPr>
                  <p:cNvSpPr/>
                  <p:nvPr/>
                </p:nvSpPr>
                <p:spPr>
                  <a:xfrm>
                    <a:off x="6407654" y="2173032"/>
                    <a:ext cx="2648562" cy="2648562"/>
                  </a:xfrm>
                  <a:prstGeom prst="blockArc">
                    <a:avLst>
                      <a:gd name="adj1" fmla="val 5324802"/>
                      <a:gd name="adj2" fmla="val 10321606"/>
                      <a:gd name="adj3" fmla="val 12799"/>
                    </a:avLst>
                  </a:prstGeom>
                  <a:solidFill>
                    <a:srgbClr val="FC9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0" name="Block Arc 309">
                    <a:extLst>
                      <a:ext uri="{FF2B5EF4-FFF2-40B4-BE49-F238E27FC236}">
                        <a16:creationId xmlns="" xmlns:a16="http://schemas.microsoft.com/office/drawing/2014/main" id="{92C1F6A8-CF6E-4778-9CEE-B6A558D49085}"/>
                      </a:ext>
                    </a:extLst>
                  </p:cNvPr>
                  <p:cNvSpPr/>
                  <p:nvPr/>
                </p:nvSpPr>
                <p:spPr>
                  <a:xfrm rot="2700000">
                    <a:off x="6407654" y="2173032"/>
                    <a:ext cx="2648562" cy="2648562"/>
                  </a:xfrm>
                  <a:prstGeom prst="blockArc">
                    <a:avLst>
                      <a:gd name="adj1" fmla="val 6907547"/>
                      <a:gd name="adj2" fmla="val 10321606"/>
                      <a:gd name="adj3" fmla="val 12799"/>
                    </a:avLst>
                  </a:prstGeom>
                  <a:solidFill>
                    <a:srgbClr val="FACD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3" name="Rectangle: Rounded Corners 312">
                    <a:extLst>
                      <a:ext uri="{FF2B5EF4-FFF2-40B4-BE49-F238E27FC236}">
                        <a16:creationId xmlns="" xmlns:a16="http://schemas.microsoft.com/office/drawing/2014/main" id="{955010D2-99C3-4EE9-9F41-86551D8490BD}"/>
                      </a:ext>
                    </a:extLst>
                  </p:cNvPr>
                  <p:cNvSpPr/>
                  <p:nvPr/>
                </p:nvSpPr>
                <p:spPr>
                  <a:xfrm>
                    <a:off x="7070625" y="3699467"/>
                    <a:ext cx="1376554" cy="434848"/>
                  </a:xfrm>
                  <a:prstGeom prst="roundRect">
                    <a:avLst>
                      <a:gd name="adj" fmla="val 2382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rgbClr val="84AF9B"/>
                        </a:solidFill>
                      </a:rPr>
                      <a:t>SESIMEC</a:t>
                    </a:r>
                    <a:endParaRPr lang="en-US" sz="1600" dirty="0">
                      <a:solidFill>
                        <a:srgbClr val="84AF9B"/>
                      </a:solidFill>
                    </a:endParaRPr>
                  </a:p>
                </p:txBody>
              </p:sp>
              <p:grpSp>
                <p:nvGrpSpPr>
                  <p:cNvPr id="318" name="Group 317">
                    <a:extLst>
                      <a:ext uri="{FF2B5EF4-FFF2-40B4-BE49-F238E27FC236}">
                        <a16:creationId xmlns="" xmlns:a16="http://schemas.microsoft.com/office/drawing/2014/main" id="{D144256D-56C7-404F-8B05-CCE3B751C3DF}"/>
                      </a:ext>
                    </a:extLst>
                  </p:cNvPr>
                  <p:cNvGrpSpPr/>
                  <p:nvPr/>
                </p:nvGrpSpPr>
                <p:grpSpPr>
                  <a:xfrm>
                    <a:off x="9051453" y="3517465"/>
                    <a:ext cx="380799" cy="1585908"/>
                    <a:chOff x="9051453" y="3517465"/>
                    <a:chExt cx="380799" cy="1585908"/>
                  </a:xfrm>
                </p:grpSpPr>
                <p:cxnSp>
                  <p:nvCxnSpPr>
                    <p:cNvPr id="319" name="Straight Connector 318">
                      <a:extLst>
                        <a:ext uri="{FF2B5EF4-FFF2-40B4-BE49-F238E27FC236}">
                          <a16:creationId xmlns="" xmlns:a16="http://schemas.microsoft.com/office/drawing/2014/main" id="{E6C427DD-0C9D-4050-BF8D-ACF9E9D24B22}"/>
                        </a:ext>
                      </a:extLst>
                    </p:cNvPr>
                    <p:cNvCxnSpPr>
                      <a:cxnSpLocks/>
                    </p:cNvCxnSpPr>
                    <p:nvPr/>
                  </p:nvCxnSpPr>
                  <p:spPr>
                    <a:xfrm>
                      <a:off x="9051453" y="3517465"/>
                      <a:ext cx="380798" cy="0"/>
                    </a:xfrm>
                    <a:prstGeom prst="line">
                      <a:avLst/>
                    </a:prstGeom>
                    <a:ln>
                      <a:solidFill>
                        <a:srgbClr val="FC4A7E"/>
                      </a:solidFill>
                    </a:ln>
                  </p:spPr>
                  <p:style>
                    <a:lnRef idx="1">
                      <a:schemeClr val="accent1"/>
                    </a:lnRef>
                    <a:fillRef idx="0">
                      <a:schemeClr val="accent1"/>
                    </a:fillRef>
                    <a:effectRef idx="0">
                      <a:schemeClr val="accent1"/>
                    </a:effectRef>
                    <a:fontRef idx="minor">
                      <a:schemeClr val="tx1"/>
                    </a:fontRef>
                  </p:style>
                </p:cxnSp>
                <p:cxnSp>
                  <p:nvCxnSpPr>
                    <p:cNvPr id="320" name="Straight Arrow Connector 319">
                      <a:extLst>
                        <a:ext uri="{FF2B5EF4-FFF2-40B4-BE49-F238E27FC236}">
                          <a16:creationId xmlns="" xmlns:a16="http://schemas.microsoft.com/office/drawing/2014/main" id="{21063E0E-7BD8-4C60-AA23-68F346FCA8E2}"/>
                        </a:ext>
                      </a:extLst>
                    </p:cNvPr>
                    <p:cNvCxnSpPr>
                      <a:cxnSpLocks/>
                    </p:cNvCxnSpPr>
                    <p:nvPr/>
                  </p:nvCxnSpPr>
                  <p:spPr>
                    <a:xfrm>
                      <a:off x="9432251" y="3518100"/>
                      <a:ext cx="1" cy="1585273"/>
                    </a:xfrm>
                    <a:prstGeom prst="straightConnector1">
                      <a:avLst/>
                    </a:prstGeom>
                    <a:ln>
                      <a:solidFill>
                        <a:srgbClr val="FC4A7E"/>
                      </a:solidFill>
                      <a:tailEnd type="triangle"/>
                    </a:ln>
                  </p:spPr>
                  <p:style>
                    <a:lnRef idx="1">
                      <a:schemeClr val="accent1"/>
                    </a:lnRef>
                    <a:fillRef idx="0">
                      <a:schemeClr val="accent1"/>
                    </a:fillRef>
                    <a:effectRef idx="0">
                      <a:schemeClr val="accent1"/>
                    </a:effectRef>
                    <a:fontRef idx="minor">
                      <a:schemeClr val="tx1"/>
                    </a:fontRef>
                  </p:style>
                </p:cxnSp>
              </p:grpSp>
            </p:grpSp>
          </p:grpSp>
        </p:grpSp>
      </p:grpSp>
    </p:spTree>
    <p:extLst>
      <p:ext uri="{BB962C8B-B14F-4D97-AF65-F5344CB8AC3E}">
        <p14:creationId xmlns:p14="http://schemas.microsoft.com/office/powerpoint/2010/main" val="2467290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2.08333E-7 0 L 0.47253 -0.0044 " pathEditMode="relative" rAng="0" ptsTypes="AA">
                                      <p:cBhvr>
                                        <p:cTn id="6" dur="1250" fill="hold"/>
                                        <p:tgtEl>
                                          <p:spTgt spid="4"/>
                                        </p:tgtEl>
                                        <p:attrNameLst>
                                          <p:attrName>ppt_x</p:attrName>
                                          <p:attrName>ppt_y</p:attrName>
                                        </p:attrNameLst>
                                      </p:cBhvr>
                                      <p:rCtr x="23620" y="-231"/>
                                    </p:animMotion>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2.70833E-6 -1.85185E-6 L 0.4707 -0.00648 " pathEditMode="relative" rAng="0" ptsTypes="AA">
                                      <p:cBhvr>
                                        <p:cTn id="10" dur="1250" fill="hold"/>
                                        <p:tgtEl>
                                          <p:spTgt spid="5"/>
                                        </p:tgtEl>
                                        <p:attrNameLst>
                                          <p:attrName>ppt_x</p:attrName>
                                          <p:attrName>ppt_y</p:attrName>
                                        </p:attrNameLst>
                                      </p:cBhvr>
                                      <p:rCtr x="23529" y="-324"/>
                                    </p:animMotion>
                                  </p:childTnLst>
                                </p:cTn>
                              </p:par>
                            </p:childTnLst>
                          </p:cTn>
                        </p:par>
                      </p:childTnLst>
                    </p:cTn>
                  </p:par>
                  <p:par>
                    <p:cTn id="11" fill="hold">
                      <p:stCondLst>
                        <p:cond delay="indefinite"/>
                      </p:stCondLst>
                      <p:childTnLst>
                        <p:par>
                          <p:cTn id="12" fill="hold">
                            <p:stCondLst>
                              <p:cond delay="0"/>
                            </p:stCondLst>
                            <p:childTnLst>
                              <p:par>
                                <p:cTn id="13" presetID="63" presetClass="path" presetSubtype="0" accel="50000" decel="50000" fill="hold" nodeType="clickEffect">
                                  <p:stCondLst>
                                    <p:cond delay="0"/>
                                  </p:stCondLst>
                                  <p:childTnLst>
                                    <p:animMotion origin="layout" path="M -1.66667E-6 -1.85185E-6 L 0.49102 -0.00648 " pathEditMode="relative" rAng="0" ptsTypes="AA">
                                      <p:cBhvr>
                                        <p:cTn id="14" dur="1250" fill="hold"/>
                                        <p:tgtEl>
                                          <p:spTgt spid="10"/>
                                        </p:tgtEl>
                                        <p:attrNameLst>
                                          <p:attrName>ppt_x</p:attrName>
                                          <p:attrName>ppt_y</p:attrName>
                                        </p:attrNameLst>
                                      </p:cBhvr>
                                      <p:rCtr x="24544" y="-324"/>
                                    </p:animMotion>
                                  </p:childTnLst>
                                </p:cTn>
                              </p:par>
                            </p:childTnLst>
                          </p:cTn>
                        </p:par>
                      </p:childTnLst>
                    </p:cTn>
                  </p:par>
                  <p:par>
                    <p:cTn id="15" fill="hold">
                      <p:stCondLst>
                        <p:cond delay="indefinite"/>
                      </p:stCondLst>
                      <p:childTnLst>
                        <p:par>
                          <p:cTn id="16" fill="hold">
                            <p:stCondLst>
                              <p:cond delay="0"/>
                            </p:stCondLst>
                            <p:childTnLst>
                              <p:par>
                                <p:cTn id="17" presetID="63" presetClass="path" presetSubtype="0" accel="50000" decel="50000" fill="hold" nodeType="clickEffect">
                                  <p:stCondLst>
                                    <p:cond delay="0"/>
                                  </p:stCondLst>
                                  <p:childTnLst>
                                    <p:animMotion origin="layout" path="M -2.91667E-6 2.96296E-6 L 0.52683 -0.01042 " pathEditMode="relative" rAng="0" ptsTypes="AA">
                                      <p:cBhvr>
                                        <p:cTn id="18" dur="1250" fill="hold"/>
                                        <p:tgtEl>
                                          <p:spTgt spid="24"/>
                                        </p:tgtEl>
                                        <p:attrNameLst>
                                          <p:attrName>ppt_x</p:attrName>
                                          <p:attrName>ppt_y</p:attrName>
                                        </p:attrNameLst>
                                      </p:cBhvr>
                                      <p:rCtr x="26341" y="-53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C2E093B-9DF9-435F-B186-3CB153A1DEA9}"/>
              </a:ext>
            </a:extLst>
          </p:cNvPr>
          <p:cNvSpPr>
            <a:spLocks noGrp="1"/>
          </p:cNvSpPr>
          <p:nvPr>
            <p:ph type="title"/>
          </p:nvPr>
        </p:nvSpPr>
        <p:spPr>
          <a:xfrm>
            <a:off x="1616765" y="624110"/>
            <a:ext cx="9887848" cy="1280890"/>
          </a:xfrm>
        </p:spPr>
        <p:txBody>
          <a:bodyPr/>
          <a:lstStyle/>
          <a:p>
            <a:r>
              <a:rPr lang="en-US" dirty="0">
                <a:solidFill>
                  <a:srgbClr val="0070C0"/>
                </a:solidFill>
              </a:rPr>
              <a:t>LOADS:</a:t>
            </a:r>
          </a:p>
        </p:txBody>
      </p:sp>
      <p:sp>
        <p:nvSpPr>
          <p:cNvPr id="3" name="Content Placeholder 2">
            <a:extLst>
              <a:ext uri="{FF2B5EF4-FFF2-40B4-BE49-F238E27FC236}">
                <a16:creationId xmlns="" xmlns:a16="http://schemas.microsoft.com/office/drawing/2014/main" id="{0AFCADC8-C9E2-41E8-BEE9-3AD4A3EE8D36}"/>
              </a:ext>
            </a:extLst>
          </p:cNvPr>
          <p:cNvSpPr>
            <a:spLocks noGrp="1"/>
          </p:cNvSpPr>
          <p:nvPr>
            <p:ph idx="1"/>
          </p:nvPr>
        </p:nvSpPr>
        <p:spPr/>
        <p:txBody>
          <a:bodyPr/>
          <a:lstStyle/>
          <a:p>
            <a:pPr>
              <a:buClr>
                <a:srgbClr val="FF0000"/>
              </a:buClr>
              <a:buFont typeface="Wingdings" panose="05000000000000000000" pitchFamily="2" charset="2"/>
              <a:buChar char="ü"/>
            </a:pPr>
            <a:r>
              <a:rPr lang="en-US" dirty="0">
                <a:solidFill>
                  <a:srgbClr val="FF0000"/>
                </a:solidFill>
              </a:rPr>
              <a:t>Lateral Loads:</a:t>
            </a:r>
          </a:p>
          <a:p>
            <a:pPr marL="0" indent="0">
              <a:buClr>
                <a:srgbClr val="FF0000"/>
              </a:buClr>
              <a:buNone/>
            </a:pPr>
            <a:r>
              <a:rPr lang="en-US" dirty="0" smtClean="0">
                <a:solidFill>
                  <a:schemeClr val="tx1"/>
                </a:solidFill>
              </a:rPr>
              <a:t> </a:t>
            </a:r>
            <a:endParaRPr lang="en-US" dirty="0">
              <a:solidFill>
                <a:schemeClr val="tx1"/>
              </a:solidFill>
            </a:endParaRPr>
          </a:p>
          <a:p>
            <a:pPr marL="0" indent="0">
              <a:buClr>
                <a:srgbClr val="FF0000"/>
              </a:buClr>
              <a:buNone/>
            </a:pPr>
            <a:r>
              <a:rPr lang="en-US" dirty="0">
                <a:solidFill>
                  <a:srgbClr val="FF0000"/>
                </a:solidFill>
              </a:rPr>
              <a:t>     </a:t>
            </a:r>
            <a:r>
              <a:rPr lang="en-US" dirty="0" smtClean="0">
                <a:solidFill>
                  <a:srgbClr val="FF0000"/>
                </a:solidFill>
              </a:rPr>
              <a:t>**Seismic </a:t>
            </a:r>
            <a:r>
              <a:rPr lang="en-US" dirty="0">
                <a:solidFill>
                  <a:srgbClr val="FF0000"/>
                </a:solidFill>
              </a:rPr>
              <a:t>Loads: </a:t>
            </a:r>
          </a:p>
          <a:p>
            <a:pPr marL="0" indent="0">
              <a:buClr>
                <a:srgbClr val="FF0000"/>
              </a:buClr>
              <a:buNone/>
            </a:pPr>
            <a:r>
              <a:rPr lang="en-US" dirty="0" smtClean="0">
                <a:solidFill>
                  <a:srgbClr val="FF0000"/>
                </a:solidFill>
              </a:rPr>
              <a:t>Computed using by IBC code</a:t>
            </a:r>
            <a:endParaRPr lang="en-US" dirty="0">
              <a:solidFill>
                <a:schemeClr val="tx1"/>
              </a:solidFill>
            </a:endParaRPr>
          </a:p>
          <a:p>
            <a:pPr marL="0" indent="0">
              <a:buClr>
                <a:srgbClr val="FF0000"/>
              </a:buClr>
              <a:buNone/>
            </a:pPr>
            <a:endParaRPr lang="en-US" b="1" dirty="0">
              <a:solidFill>
                <a:schemeClr val="tx1"/>
              </a:solidFill>
            </a:endParaRPr>
          </a:p>
        </p:txBody>
      </p:sp>
    </p:spTree>
    <p:extLst>
      <p:ext uri="{BB962C8B-B14F-4D97-AF65-F5344CB8AC3E}">
        <p14:creationId xmlns:p14="http://schemas.microsoft.com/office/powerpoint/2010/main" val="3550657624"/>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Design for column </a:t>
            </a:r>
          </a:p>
        </p:txBody>
      </p:sp>
      <p:sp>
        <p:nvSpPr>
          <p:cNvPr id="3" name="عنصر نائب للمحتوى 2"/>
          <p:cNvSpPr>
            <a:spLocks noGrp="1"/>
          </p:cNvSpPr>
          <p:nvPr>
            <p:ph sz="half" idx="1"/>
          </p:nvPr>
        </p:nvSpPr>
        <p:spPr>
          <a:xfrm>
            <a:off x="2589212" y="2133600"/>
            <a:ext cx="4313864" cy="4356212"/>
          </a:xfrm>
        </p:spPr>
        <p:txBody>
          <a:bodyPr>
            <a:normAutofit fontScale="62500" lnSpcReduction="20000"/>
          </a:bodyPr>
          <a:lstStyle/>
          <a:p>
            <a:pPr marL="0" indent="0" algn="just">
              <a:buNone/>
            </a:pPr>
            <a:r>
              <a:rPr lang="en-GB" sz="2000" b="1" dirty="0" smtClean="0"/>
              <a:t>requirement </a:t>
            </a:r>
            <a:r>
              <a:rPr lang="en-GB" sz="2000" b="1" dirty="0"/>
              <a:t>for intermediate column  </a:t>
            </a:r>
          </a:p>
          <a:p>
            <a:pPr marL="0" indent="0" algn="just">
              <a:buNone/>
            </a:pPr>
            <a:r>
              <a:rPr lang="en-GB" dirty="0"/>
              <a:t>(1) Vu shall be at least the leaser of (a) and (b):</a:t>
            </a:r>
          </a:p>
          <a:p>
            <a:pPr marL="0" indent="0" algn="just">
              <a:buNone/>
            </a:pPr>
            <a:r>
              <a:rPr lang="en-GB" dirty="0" smtClean="0"/>
              <a:t> (</a:t>
            </a:r>
            <a:r>
              <a:rPr lang="en-GB" dirty="0"/>
              <a:t>a) The shear associated with development of nominal moment strengths of the column at each restrained end of the unsupported length due to reverse curvature bending. Column flexural strength shall be calculated for the factored axial force, consistent with the direction of the lateral forces considered, resulting in the highest flexural strength.</a:t>
            </a:r>
          </a:p>
          <a:p>
            <a:pPr marL="0" indent="0" algn="just">
              <a:buNone/>
            </a:pPr>
            <a:r>
              <a:rPr lang="en-GB" dirty="0"/>
              <a:t> </a:t>
            </a:r>
            <a:r>
              <a:rPr lang="en-GB" dirty="0" smtClean="0"/>
              <a:t>(b</a:t>
            </a:r>
            <a:r>
              <a:rPr lang="en-GB" dirty="0"/>
              <a:t>) The maximum shear obtained from factored load combinations that include E, with 𝛺𝑜 𝐸 substituted for E.</a:t>
            </a:r>
          </a:p>
          <a:p>
            <a:pPr marL="0" indent="0" algn="just">
              <a:buNone/>
            </a:pPr>
            <a:r>
              <a:rPr lang="en-GB" dirty="0" smtClean="0"/>
              <a:t>(</a:t>
            </a:r>
            <a:r>
              <a:rPr lang="en-GB" dirty="0"/>
              <a:t>2) At both ends of the columns, stirrups shall be provided at spacing S</a:t>
            </a:r>
            <a:r>
              <a:rPr lang="en-GB" baseline="-25000" dirty="0"/>
              <a:t>0</a:t>
            </a:r>
            <a:r>
              <a:rPr lang="en-GB" dirty="0"/>
              <a:t> over a length 𝑙𝑜 measured from the joint face. Spacing S</a:t>
            </a:r>
            <a:r>
              <a:rPr lang="en-GB" baseline="-25000" dirty="0"/>
              <a:t>0</a:t>
            </a:r>
            <a:r>
              <a:rPr lang="en-GB" dirty="0"/>
              <a:t> shall not exceed the smallest of :</a:t>
            </a:r>
          </a:p>
          <a:p>
            <a:pPr marL="0" indent="0" algn="just">
              <a:buNone/>
            </a:pPr>
            <a:r>
              <a:rPr lang="en-GB" dirty="0" smtClean="0"/>
              <a:t>(</a:t>
            </a:r>
            <a:r>
              <a:rPr lang="en-GB" dirty="0"/>
              <a:t>a) 8 times the diameter of the smallest longitudinal bar enclosed.</a:t>
            </a:r>
          </a:p>
          <a:p>
            <a:pPr marL="0" indent="0" algn="just">
              <a:buNone/>
            </a:pPr>
            <a:r>
              <a:rPr lang="en-GB" dirty="0"/>
              <a:t>(b) 24 times the diameter of the stirrups bar.</a:t>
            </a:r>
          </a:p>
          <a:p>
            <a:pPr marL="0" indent="0" algn="just">
              <a:buNone/>
            </a:pPr>
            <a:r>
              <a:rPr lang="en-GB" dirty="0"/>
              <a:t>(c) One-half of the smallest cross-sectional dimension of the column.</a:t>
            </a:r>
          </a:p>
          <a:p>
            <a:pPr marL="0" indent="0" algn="just">
              <a:buNone/>
            </a:pPr>
            <a:r>
              <a:rPr lang="en-GB" dirty="0"/>
              <a:t>(d) 300 mm.</a:t>
            </a:r>
          </a:p>
          <a:p>
            <a:pPr marL="0" indent="0" algn="just">
              <a:buNone/>
            </a:pPr>
            <a:r>
              <a:rPr lang="en-GB" dirty="0"/>
              <a:t> </a:t>
            </a:r>
          </a:p>
          <a:p>
            <a:pPr marL="0" indent="0" algn="just">
              <a:buNone/>
            </a:pPr>
            <a:endParaRPr lang="en-GB" dirty="0"/>
          </a:p>
        </p:txBody>
      </p:sp>
      <p:sp>
        <p:nvSpPr>
          <p:cNvPr id="4" name="عنصر نائب للمحتوى 3"/>
          <p:cNvSpPr>
            <a:spLocks noGrp="1"/>
          </p:cNvSpPr>
          <p:nvPr>
            <p:ph sz="half" idx="2"/>
          </p:nvPr>
        </p:nvSpPr>
        <p:spPr/>
        <p:txBody>
          <a:bodyPr>
            <a:normAutofit fontScale="62500" lnSpcReduction="20000"/>
          </a:bodyPr>
          <a:lstStyle/>
          <a:p>
            <a:pPr marL="0" indent="0">
              <a:buNone/>
            </a:pPr>
            <a:r>
              <a:rPr lang="en-GB" dirty="0"/>
              <a:t>Length 𝑙𝑜 shall not be less than the greatest of :</a:t>
            </a:r>
          </a:p>
          <a:p>
            <a:pPr marL="0" indent="0">
              <a:buNone/>
            </a:pPr>
            <a:r>
              <a:rPr lang="en-GB" dirty="0"/>
              <a:t>(a) One-sixth of the clear span of the column.</a:t>
            </a:r>
          </a:p>
          <a:p>
            <a:pPr marL="0" indent="0">
              <a:buNone/>
            </a:pPr>
            <a:r>
              <a:rPr lang="en-GB" dirty="0"/>
              <a:t>(b) Maximum cross-sectional dimension of the column.</a:t>
            </a:r>
          </a:p>
          <a:p>
            <a:pPr marL="0" indent="0">
              <a:buNone/>
            </a:pPr>
            <a:r>
              <a:rPr lang="en-GB" dirty="0"/>
              <a:t>(c) 450 mm.</a:t>
            </a:r>
          </a:p>
          <a:p>
            <a:pPr marL="0" indent="0">
              <a:buNone/>
            </a:pPr>
            <a:r>
              <a:rPr lang="en-GB" dirty="0"/>
              <a:t>(3) The first stirrups shall be located not more than S</a:t>
            </a:r>
            <a:r>
              <a:rPr lang="en-GB" baseline="-25000" dirty="0"/>
              <a:t>0</a:t>
            </a:r>
            <a:r>
              <a:rPr lang="en-GB" dirty="0"/>
              <a:t> from the joint face.</a:t>
            </a:r>
          </a:p>
          <a:p>
            <a:pPr marL="0" indent="0">
              <a:buNone/>
            </a:pPr>
            <a:r>
              <a:rPr lang="en-GB" dirty="0"/>
              <a:t>(4) Outside of length 𝑙𝑜 spacing of transverse reinforcement shall be in accordance with 10.7.6.5.2. from ACI 318-11.</a:t>
            </a:r>
          </a:p>
          <a:p>
            <a:pPr marL="0" indent="0">
              <a:buNone/>
            </a:pPr>
            <a:endParaRPr lang="en-GB" dirty="0"/>
          </a:p>
        </p:txBody>
      </p:sp>
    </p:spTree>
    <p:extLst>
      <p:ext uri="{BB962C8B-B14F-4D97-AF65-F5344CB8AC3E}">
        <p14:creationId xmlns:p14="http://schemas.microsoft.com/office/powerpoint/2010/main" val="3597786345"/>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r>
              <a:rPr lang="en-GB" dirty="0" smtClean="0"/>
              <a:t>Block 2 column </a:t>
            </a:r>
            <a:endParaRPr lang="en-GB" dirty="0"/>
          </a:p>
        </p:txBody>
      </p:sp>
      <mc:AlternateContent xmlns:mc="http://schemas.openxmlformats.org/markup-compatibility/2006">
        <mc:Choice xmlns:a14="http://schemas.microsoft.com/office/drawing/2010/main" Requires="a14">
          <p:sp>
            <p:nvSpPr>
              <p:cNvPr id="6" name="عنصر نائب للمحتوى 5"/>
              <p:cNvSpPr>
                <a:spLocks noGrp="1"/>
              </p:cNvSpPr>
              <p:nvPr>
                <p:ph idx="1"/>
              </p:nvPr>
            </p:nvSpPr>
            <p:spPr>
              <a:xfrm>
                <a:off x="2589212" y="2133599"/>
                <a:ext cx="8915400" cy="4105359"/>
              </a:xfrm>
            </p:spPr>
            <p:txBody>
              <a:bodyPr>
                <a:normAutofit fontScale="62500" lnSpcReduction="20000"/>
              </a:bodyPr>
              <a:lstStyle/>
              <a:p>
                <a:pPr marL="0" indent="0">
                  <a:buNone/>
                </a:pPr>
                <a:r>
                  <a:rPr lang="en-GB" dirty="0" smtClean="0"/>
                  <a:t>Check ETAB results, by choosing this column below according gravity load.</a:t>
                </a:r>
              </a:p>
              <a:p>
                <a:pPr marL="0" indent="0">
                  <a:buNone/>
                </a:pPr>
                <a:r>
                  <a:rPr lang="en-GB" dirty="0"/>
                  <a:t>This column has a dimension 400*400mm with effective depth 340mm</a:t>
                </a:r>
              </a:p>
              <a:p>
                <a:pPr marL="0" indent="0">
                  <a:buNone/>
                </a:pPr>
                <a:r>
                  <a:rPr lang="en-GB" dirty="0"/>
                  <a:t>At the beginning, make a slenderness check for column to define short or long column.</a:t>
                </a:r>
              </a:p>
              <a:p>
                <a:pPr marL="0" indent="0">
                  <a:buNone/>
                </a:pPr>
                <a:r>
                  <a:rPr lang="en-GB" dirty="0"/>
                  <a:t>Slenderness ratio = </a:t>
                </a:r>
                <a14:m>
                  <m:oMath xmlns:m="http://schemas.openxmlformats.org/officeDocument/2006/math">
                    <m:f>
                      <m:fPr>
                        <m:ctrlPr>
                          <a:rPr lang="en-GB" i="1"/>
                        </m:ctrlPr>
                      </m:fPr>
                      <m:num>
                        <m:r>
                          <a:rPr lang="en-GB" i="1"/>
                          <m:t>𝐾</m:t>
                        </m:r>
                        <m:r>
                          <a:rPr lang="en-GB" i="1"/>
                          <m:t>∗ </m:t>
                        </m:r>
                        <m:sSub>
                          <m:sSubPr>
                            <m:ctrlPr>
                              <a:rPr lang="en-GB" i="1"/>
                            </m:ctrlPr>
                          </m:sSubPr>
                          <m:e>
                            <m:r>
                              <a:rPr lang="en-GB" i="1"/>
                              <m:t>𝐿</m:t>
                            </m:r>
                          </m:e>
                          <m:sub>
                            <m:r>
                              <a:rPr lang="en-GB" i="1"/>
                              <m:t>𝑢</m:t>
                            </m:r>
                          </m:sub>
                        </m:sSub>
                      </m:num>
                      <m:den>
                        <m:r>
                          <a:rPr lang="en-GB" i="1"/>
                          <m:t>𝑟</m:t>
                        </m:r>
                      </m:den>
                    </m:f>
                  </m:oMath>
                </a14:m>
                <a:r>
                  <a:rPr lang="en-GB" dirty="0"/>
                  <a:t> ≤ 22</a:t>
                </a:r>
              </a:p>
              <a:p>
                <a:pPr marL="0" indent="0">
                  <a:buNone/>
                </a:pPr>
                <a:r>
                  <a:rPr lang="en-GB" dirty="0"/>
                  <a:t>K = 1 (fixed support) </a:t>
                </a:r>
              </a:p>
              <a:p>
                <a:pPr marL="0" indent="0">
                  <a:buNone/>
                </a:pPr>
                <a:r>
                  <a:rPr lang="en-GB" dirty="0"/>
                  <a:t>Lu = 4000 - </a:t>
                </a:r>
                <a14:m>
                  <m:oMath xmlns:m="http://schemas.openxmlformats.org/officeDocument/2006/math">
                    <m:f>
                      <m:fPr>
                        <m:ctrlPr>
                          <a:rPr lang="en-GB" i="1"/>
                        </m:ctrlPr>
                      </m:fPr>
                      <m:num>
                        <m:r>
                          <a:rPr lang="en-GB" i="1"/>
                          <m:t>650</m:t>
                        </m:r>
                      </m:num>
                      <m:den>
                        <m:r>
                          <a:rPr lang="en-GB" i="1"/>
                          <m:t>2</m:t>
                        </m:r>
                      </m:den>
                    </m:f>
                  </m:oMath>
                </a14:m>
                <a:r>
                  <a:rPr lang="en-GB" dirty="0"/>
                  <a:t> = 3675 mm</a:t>
                </a:r>
              </a:p>
              <a:p>
                <a:pPr marL="0" indent="0">
                  <a:buNone/>
                </a:pPr>
                <a:r>
                  <a:rPr lang="en-GB" dirty="0"/>
                  <a:t>r = 0.3 * 400 = 120mm</a:t>
                </a:r>
              </a:p>
              <a:p>
                <a:pPr marL="0" indent="0">
                  <a:buNone/>
                </a:pPr>
                <a:r>
                  <a:rPr lang="en-GB" dirty="0"/>
                  <a:t> </a:t>
                </a:r>
                <a14:m>
                  <m:oMath xmlns:m="http://schemas.openxmlformats.org/officeDocument/2006/math">
                    <m:f>
                      <m:fPr>
                        <m:ctrlPr>
                          <a:rPr lang="en-GB" i="1"/>
                        </m:ctrlPr>
                      </m:fPr>
                      <m:num>
                        <m:r>
                          <a:rPr lang="en-GB" i="1"/>
                          <m:t>𝐾</m:t>
                        </m:r>
                        <m:r>
                          <a:rPr lang="en-GB" i="1"/>
                          <m:t>∗ </m:t>
                        </m:r>
                        <m:sSub>
                          <m:sSubPr>
                            <m:ctrlPr>
                              <a:rPr lang="en-GB" i="1"/>
                            </m:ctrlPr>
                          </m:sSubPr>
                          <m:e>
                            <m:r>
                              <a:rPr lang="en-GB" i="1"/>
                              <m:t>𝐿</m:t>
                            </m:r>
                          </m:e>
                          <m:sub>
                            <m:r>
                              <a:rPr lang="en-GB" i="1"/>
                              <m:t>𝑢</m:t>
                            </m:r>
                          </m:sub>
                        </m:sSub>
                      </m:num>
                      <m:den>
                        <m:r>
                          <a:rPr lang="en-GB" i="1"/>
                          <m:t>𝑟</m:t>
                        </m:r>
                      </m:den>
                    </m:f>
                  </m:oMath>
                </a14:m>
                <a:r>
                  <a:rPr lang="en-GB" dirty="0"/>
                  <a:t> = </a:t>
                </a:r>
                <a14:m>
                  <m:oMath xmlns:m="http://schemas.openxmlformats.org/officeDocument/2006/math">
                    <m:f>
                      <m:fPr>
                        <m:ctrlPr>
                          <a:rPr lang="en-GB" i="1"/>
                        </m:ctrlPr>
                      </m:fPr>
                      <m:num>
                        <m:r>
                          <a:rPr lang="en-GB" i="1"/>
                          <m:t>1</m:t>
                        </m:r>
                        <m:r>
                          <a:rPr lang="en-GB" i="1"/>
                          <m:t>∗ </m:t>
                        </m:r>
                        <m:r>
                          <a:rPr lang="en-GB" i="1"/>
                          <m:t>3675</m:t>
                        </m:r>
                      </m:num>
                      <m:den>
                        <m:r>
                          <a:rPr lang="en-GB" i="1"/>
                          <m:t>120</m:t>
                        </m:r>
                      </m:den>
                    </m:f>
                  </m:oMath>
                </a14:m>
                <a:r>
                  <a:rPr lang="en-GB" dirty="0"/>
                  <a:t> = 30.625 &gt; 22</a:t>
                </a:r>
              </a:p>
              <a:p>
                <a:pPr marL="0" indent="0">
                  <a:buNone/>
                </a:pPr>
                <a:r>
                  <a:rPr lang="en-GB" dirty="0"/>
                  <a:t>So check moment </a:t>
                </a:r>
              </a:p>
              <a:p>
                <a:pPr marL="0" indent="0">
                  <a:buNone/>
                </a:pPr>
                <a:r>
                  <a:rPr lang="en-GB" dirty="0" smtClean="0"/>
                  <a:t>M1=14.155 </a:t>
                </a:r>
                <a:r>
                  <a:rPr lang="en-GB" dirty="0"/>
                  <a:t>KN.m </a:t>
                </a:r>
              </a:p>
              <a:p>
                <a:pPr marL="0" indent="0">
                  <a:buNone/>
                </a:pPr>
                <a:r>
                  <a:rPr lang="en-GB" dirty="0"/>
                  <a:t>M2=22.634 KN.m </a:t>
                </a:r>
              </a:p>
              <a:p>
                <a:pPr marL="0" indent="0">
                  <a:buNone/>
                </a:pPr>
                <a:r>
                  <a:rPr lang="en-GB" dirty="0"/>
                  <a:t>M1/M2 = 0.64</a:t>
                </a:r>
              </a:p>
              <a:p>
                <a:pPr marL="0" indent="0">
                  <a:buNone/>
                </a:pPr>
                <a:r>
                  <a:rPr lang="en-GB" dirty="0"/>
                  <a:t>34-12 * </a:t>
                </a:r>
                <a14:m>
                  <m:oMath xmlns:m="http://schemas.openxmlformats.org/officeDocument/2006/math">
                    <m:f>
                      <m:fPr>
                        <m:ctrlPr>
                          <a:rPr lang="en-GB" i="1"/>
                        </m:ctrlPr>
                      </m:fPr>
                      <m:num>
                        <m:r>
                          <a:rPr lang="en-GB" i="1"/>
                          <m:t>𝑀</m:t>
                        </m:r>
                        <m:r>
                          <a:rPr lang="en-GB" i="1"/>
                          <m:t>1</m:t>
                        </m:r>
                      </m:num>
                      <m:den>
                        <m:r>
                          <a:rPr lang="en-GB" i="1"/>
                          <m:t>𝑀</m:t>
                        </m:r>
                        <m:r>
                          <a:rPr lang="en-GB" i="1"/>
                          <m:t>2</m:t>
                        </m:r>
                      </m:den>
                    </m:f>
                    <m:r>
                      <a:rPr lang="en-GB" i="1"/>
                      <m:t> </m:t>
                    </m:r>
                  </m:oMath>
                </a14:m>
                <a:r>
                  <a:rPr lang="en-GB" dirty="0"/>
                  <a:t>=  41.5 &gt; 30.625 </a:t>
                </a:r>
              </a:p>
              <a:p>
                <a:pPr marL="0" indent="0">
                  <a:buNone/>
                </a:pPr>
                <a:r>
                  <a:rPr lang="en-GB" dirty="0"/>
                  <a:t>Neglect slenderness so, column is short</a:t>
                </a:r>
              </a:p>
              <a:p>
                <a:pPr marL="0" indent="0">
                  <a:buNone/>
                </a:pPr>
                <a:endParaRPr lang="en-GB" dirty="0"/>
              </a:p>
            </p:txBody>
          </p:sp>
        </mc:Choice>
        <mc:Fallback>
          <p:sp>
            <p:nvSpPr>
              <p:cNvPr id="6" name="عنصر نائب للمحتوى 5"/>
              <p:cNvSpPr>
                <a:spLocks noGrp="1" noRot="1" noChangeAspect="1" noMove="1" noResize="1" noEditPoints="1" noAdjustHandles="1" noChangeArrowheads="1" noChangeShapeType="1" noTextEdit="1"/>
              </p:cNvSpPr>
              <p:nvPr>
                <p:ph idx="1"/>
              </p:nvPr>
            </p:nvSpPr>
            <p:spPr>
              <a:xfrm>
                <a:off x="2589212" y="2133599"/>
                <a:ext cx="8915400" cy="4105359"/>
              </a:xfrm>
              <a:blipFill rotWithShape="1">
                <a:blip r:embed="rId2"/>
                <a:stretch>
                  <a:fillRect t="-892"/>
                </a:stretch>
              </a:blipFill>
            </p:spPr>
            <p:txBody>
              <a:bodyPr/>
              <a:lstStyle/>
              <a:p>
                <a:r>
                  <a:rPr lang="en-GB">
                    <a:noFill/>
                  </a:rPr>
                  <a:t> </a:t>
                </a:r>
              </a:p>
            </p:txBody>
          </p:sp>
        </mc:Fallback>
      </mc:AlternateContent>
      <p:pic>
        <p:nvPicPr>
          <p:cNvPr id="7" name="صورة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69977" y="3366286"/>
            <a:ext cx="2712105" cy="3070973"/>
          </a:xfrm>
          <a:prstGeom prst="rect">
            <a:avLst/>
          </a:prstGeom>
          <a:noFill/>
          <a:ln>
            <a:noFill/>
          </a:ln>
        </p:spPr>
      </p:pic>
    </p:spTree>
    <p:extLst>
      <p:ext uri="{BB962C8B-B14F-4D97-AF65-F5344CB8AC3E}">
        <p14:creationId xmlns:p14="http://schemas.microsoft.com/office/powerpoint/2010/main" val="414533045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2 column </a:t>
            </a:r>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normAutofit fontScale="92500" lnSpcReduction="20000"/>
              </a:bodyPr>
              <a:lstStyle/>
              <a:p>
                <a:pPr marL="0" indent="0">
                  <a:buNone/>
                </a:pPr>
                <a:r>
                  <a:rPr lang="en-GB" dirty="0"/>
                  <a:t>To find rebar percentage, interaction diagram will be used as follow:</a:t>
                </a:r>
              </a:p>
              <a:p>
                <a:pPr marL="0" indent="0">
                  <a:buNone/>
                </a:pPr>
                <a:r>
                  <a:rPr lang="en-GB" dirty="0"/>
                  <a:t>1/ Mu = 22.634 KN.m</a:t>
                </a:r>
              </a:p>
              <a:p>
                <a:pPr marL="0" indent="0">
                  <a:buNone/>
                </a:pPr>
                <a:r>
                  <a:rPr lang="en-GB" dirty="0" smtClean="0"/>
                  <a:t>2</a:t>
                </a:r>
                <a:r>
                  <a:rPr lang="en-GB" dirty="0"/>
                  <a:t>/ axial load = 480.16 KN </a:t>
                </a:r>
              </a:p>
              <a:p>
                <a:pPr marL="0" indent="0">
                  <a:buNone/>
                </a:pPr>
                <a:r>
                  <a:rPr lang="en-GB" dirty="0" smtClean="0"/>
                  <a:t>3</a:t>
                </a:r>
                <a:r>
                  <a:rPr lang="en-GB" dirty="0"/>
                  <a:t>/ 𝛾 = </a:t>
                </a:r>
                <a14:m>
                  <m:oMath xmlns:m="http://schemas.openxmlformats.org/officeDocument/2006/math">
                    <m:f>
                      <m:fPr>
                        <m:ctrlPr>
                          <a:rPr lang="en-GB" i="1"/>
                        </m:ctrlPr>
                      </m:fPr>
                      <m:num>
                        <m:r>
                          <a:rPr lang="en-GB" i="1"/>
                          <m:t>h</m:t>
                        </m:r>
                        <m:r>
                          <a:rPr lang="en-GB" i="1"/>
                          <m:t>−</m:t>
                        </m:r>
                        <m:r>
                          <a:rPr lang="en-GB" i="1"/>
                          <m:t>2</m:t>
                        </m:r>
                        <m:r>
                          <a:rPr lang="en-GB" i="1"/>
                          <m:t>∗</m:t>
                        </m:r>
                        <m:r>
                          <a:rPr lang="en-GB" i="1"/>
                          <m:t>𝑐𝑜𝑣𝑒𝑟</m:t>
                        </m:r>
                      </m:num>
                      <m:den>
                        <m:r>
                          <a:rPr lang="en-GB" i="1"/>
                          <m:t>h</m:t>
                        </m:r>
                      </m:den>
                    </m:f>
                  </m:oMath>
                </a14:m>
                <a:r>
                  <a:rPr lang="en-GB" dirty="0"/>
                  <a:t> = </a:t>
                </a:r>
                <a14:m>
                  <m:oMath xmlns:m="http://schemas.openxmlformats.org/officeDocument/2006/math">
                    <m:f>
                      <m:fPr>
                        <m:ctrlPr>
                          <a:rPr lang="en-GB" i="1"/>
                        </m:ctrlPr>
                      </m:fPr>
                      <m:num>
                        <m:r>
                          <a:rPr lang="en-GB" i="1"/>
                          <m:t>400</m:t>
                        </m:r>
                        <m:r>
                          <a:rPr lang="en-GB" i="1"/>
                          <m:t>−</m:t>
                        </m:r>
                        <m:r>
                          <a:rPr lang="en-GB" i="1"/>
                          <m:t>2</m:t>
                        </m:r>
                        <m:r>
                          <a:rPr lang="en-GB" i="1"/>
                          <m:t>∗</m:t>
                        </m:r>
                        <m:r>
                          <a:rPr lang="en-GB" i="1"/>
                          <m:t>60</m:t>
                        </m:r>
                      </m:num>
                      <m:den>
                        <m:r>
                          <a:rPr lang="en-GB" i="1"/>
                          <m:t>400</m:t>
                        </m:r>
                      </m:den>
                    </m:f>
                  </m:oMath>
                </a14:m>
                <a:r>
                  <a:rPr lang="en-GB" dirty="0"/>
                  <a:t> = 0.7 </a:t>
                </a:r>
                <a:endParaRPr lang="en-GB" dirty="0" smtClean="0"/>
              </a:p>
              <a:p>
                <a:pPr marL="0" indent="0">
                  <a:buNone/>
                </a:pPr>
                <a:endParaRPr lang="en-GB" dirty="0"/>
              </a:p>
              <a:p>
                <a:pPr marL="0" indent="0">
                  <a:buNone/>
                </a:pPr>
                <a14:m>
                  <m:oMath xmlns:m="http://schemas.openxmlformats.org/officeDocument/2006/math">
                    <m:f>
                      <m:fPr>
                        <m:ctrlPr>
                          <a:rPr lang="en-GB" i="1"/>
                        </m:ctrlPr>
                      </m:fPr>
                      <m:num>
                        <m:r>
                          <a:rPr lang="en-GB" i="1"/>
                          <m:t>∅</m:t>
                        </m:r>
                        <m:r>
                          <a:rPr lang="en-GB" i="1"/>
                          <m:t>𝑀𝑛</m:t>
                        </m:r>
                      </m:num>
                      <m:den>
                        <m:r>
                          <a:rPr lang="en-GB" i="1"/>
                          <m:t>𝑏</m:t>
                        </m:r>
                        <m:sSup>
                          <m:sSupPr>
                            <m:ctrlPr>
                              <a:rPr lang="en-GB" i="1"/>
                            </m:ctrlPr>
                          </m:sSupPr>
                          <m:e>
                            <m:r>
                              <a:rPr lang="en-GB" i="1"/>
                              <m:t>h</m:t>
                            </m:r>
                          </m:e>
                          <m:sup>
                            <m:r>
                              <a:rPr lang="en-GB" i="1"/>
                              <m:t>2</m:t>
                            </m:r>
                          </m:sup>
                        </m:sSup>
                      </m:den>
                    </m:f>
                  </m:oMath>
                </a14:m>
                <a:r>
                  <a:rPr lang="en-GB" dirty="0"/>
                  <a:t> = </a:t>
                </a:r>
                <a14:m>
                  <m:oMath xmlns:m="http://schemas.openxmlformats.org/officeDocument/2006/math">
                    <m:f>
                      <m:fPr>
                        <m:ctrlPr>
                          <a:rPr lang="en-GB" i="1"/>
                        </m:ctrlPr>
                      </m:fPr>
                      <m:num>
                        <m:r>
                          <a:rPr lang="en-GB" i="1"/>
                          <m:t>𝑀𝑢</m:t>
                        </m:r>
                      </m:num>
                      <m:den>
                        <m:r>
                          <a:rPr lang="en-GB" i="1"/>
                          <m:t>𝑏</m:t>
                        </m:r>
                        <m:sSup>
                          <m:sSupPr>
                            <m:ctrlPr>
                              <a:rPr lang="en-GB" i="1"/>
                            </m:ctrlPr>
                          </m:sSupPr>
                          <m:e>
                            <m:r>
                              <a:rPr lang="en-GB" i="1"/>
                              <m:t>h</m:t>
                            </m:r>
                          </m:e>
                          <m:sup>
                            <m:r>
                              <a:rPr lang="en-GB" i="1"/>
                              <m:t>2</m:t>
                            </m:r>
                          </m:sup>
                        </m:sSup>
                      </m:den>
                    </m:f>
                  </m:oMath>
                </a14:m>
                <a:r>
                  <a:rPr lang="en-GB" dirty="0"/>
                  <a:t> = </a:t>
                </a:r>
                <a14:m>
                  <m:oMath xmlns:m="http://schemas.openxmlformats.org/officeDocument/2006/math">
                    <m:f>
                      <m:fPr>
                        <m:ctrlPr>
                          <a:rPr lang="en-GB" i="1"/>
                        </m:ctrlPr>
                      </m:fPr>
                      <m:num>
                        <m:r>
                          <a:rPr lang="en-GB" i="1"/>
                          <m:t>22</m:t>
                        </m:r>
                        <m:r>
                          <a:rPr lang="en-GB" i="1"/>
                          <m:t>.</m:t>
                        </m:r>
                        <m:r>
                          <a:rPr lang="en-GB" i="1"/>
                          <m:t>634</m:t>
                        </m:r>
                        <m:r>
                          <a:rPr lang="en-GB" i="1"/>
                          <m:t>∗</m:t>
                        </m:r>
                        <m:sSup>
                          <m:sSupPr>
                            <m:ctrlPr>
                              <a:rPr lang="en-GB" i="1"/>
                            </m:ctrlPr>
                          </m:sSupPr>
                          <m:e>
                            <m:r>
                              <a:rPr lang="en-GB" i="1"/>
                              <m:t>10</m:t>
                            </m:r>
                          </m:e>
                          <m:sup>
                            <m:r>
                              <a:rPr lang="en-GB" i="1"/>
                              <m:t>6</m:t>
                            </m:r>
                          </m:sup>
                        </m:sSup>
                      </m:num>
                      <m:den>
                        <m:r>
                          <a:rPr lang="en-GB" i="1"/>
                          <m:t>400</m:t>
                        </m:r>
                        <m:r>
                          <a:rPr lang="en-GB" i="1"/>
                          <m:t>∗ </m:t>
                        </m:r>
                        <m:sSup>
                          <m:sSupPr>
                            <m:ctrlPr>
                              <a:rPr lang="en-GB" i="1"/>
                            </m:ctrlPr>
                          </m:sSupPr>
                          <m:e>
                            <m:r>
                              <a:rPr lang="en-GB" i="1"/>
                              <m:t>400</m:t>
                            </m:r>
                          </m:e>
                          <m:sup>
                            <m:r>
                              <a:rPr lang="en-GB" i="1"/>
                              <m:t>2</m:t>
                            </m:r>
                          </m:sup>
                        </m:sSup>
                      </m:den>
                    </m:f>
                  </m:oMath>
                </a14:m>
                <a:r>
                  <a:rPr lang="en-GB" dirty="0"/>
                  <a:t> = 0.354   →  </a:t>
                </a:r>
                <a14:m>
                  <m:oMath xmlns:m="http://schemas.openxmlformats.org/officeDocument/2006/math">
                    <m:f>
                      <m:fPr>
                        <m:ctrlPr>
                          <a:rPr lang="en-GB" i="1"/>
                        </m:ctrlPr>
                      </m:fPr>
                      <m:num>
                        <m:r>
                          <a:rPr lang="en-GB" i="1"/>
                          <m:t>0</m:t>
                        </m:r>
                        <m:r>
                          <a:rPr lang="en-GB" i="1"/>
                          <m:t>.</m:t>
                        </m:r>
                        <m:r>
                          <a:rPr lang="en-GB" i="1"/>
                          <m:t>354</m:t>
                        </m:r>
                      </m:num>
                      <m:den>
                        <m:r>
                          <a:rPr lang="en-GB" i="1"/>
                          <m:t>7</m:t>
                        </m:r>
                      </m:den>
                    </m:f>
                  </m:oMath>
                </a14:m>
                <a:r>
                  <a:rPr lang="en-GB" dirty="0"/>
                  <a:t> = 0.05 ksi</a:t>
                </a:r>
              </a:p>
              <a:p>
                <a:pPr marL="0" indent="0">
                  <a:buNone/>
                </a:pPr>
                <a14:m>
                  <m:oMath xmlns:m="http://schemas.openxmlformats.org/officeDocument/2006/math">
                    <m:f>
                      <m:fPr>
                        <m:ctrlPr>
                          <a:rPr lang="en-GB" i="1"/>
                        </m:ctrlPr>
                      </m:fPr>
                      <m:num>
                        <m:r>
                          <a:rPr lang="en-GB" i="1"/>
                          <m:t>∅</m:t>
                        </m:r>
                        <m:r>
                          <a:rPr lang="en-GB" i="1"/>
                          <m:t>𝑃𝑛</m:t>
                        </m:r>
                      </m:num>
                      <m:den>
                        <m:r>
                          <a:rPr lang="en-GB" i="1"/>
                          <m:t>𝑏</m:t>
                        </m:r>
                        <m:r>
                          <a:rPr lang="en-GB" i="1"/>
                          <m:t>h</m:t>
                        </m:r>
                      </m:den>
                    </m:f>
                  </m:oMath>
                </a14:m>
                <a:r>
                  <a:rPr lang="en-GB" dirty="0"/>
                  <a:t> = </a:t>
                </a:r>
                <a14:m>
                  <m:oMath xmlns:m="http://schemas.openxmlformats.org/officeDocument/2006/math">
                    <m:f>
                      <m:fPr>
                        <m:ctrlPr>
                          <a:rPr lang="en-GB" i="1"/>
                        </m:ctrlPr>
                      </m:fPr>
                      <m:num>
                        <m:r>
                          <a:rPr lang="en-GB" i="1"/>
                          <m:t>𝑃𝑢</m:t>
                        </m:r>
                      </m:num>
                      <m:den>
                        <m:r>
                          <a:rPr lang="en-GB" i="1"/>
                          <m:t>𝑏</m:t>
                        </m:r>
                        <m:r>
                          <a:rPr lang="en-GB" i="1"/>
                          <m:t>h</m:t>
                        </m:r>
                      </m:den>
                    </m:f>
                  </m:oMath>
                </a14:m>
                <a:r>
                  <a:rPr lang="en-GB" dirty="0"/>
                  <a:t> = </a:t>
                </a:r>
                <a14:m>
                  <m:oMath xmlns:m="http://schemas.openxmlformats.org/officeDocument/2006/math">
                    <m:f>
                      <m:fPr>
                        <m:ctrlPr>
                          <a:rPr lang="en-GB" i="1"/>
                        </m:ctrlPr>
                      </m:fPr>
                      <m:num>
                        <m:r>
                          <a:rPr lang="en-GB" i="1"/>
                          <m:t>480</m:t>
                        </m:r>
                        <m:r>
                          <a:rPr lang="en-GB" i="1"/>
                          <m:t>.</m:t>
                        </m:r>
                        <m:r>
                          <a:rPr lang="en-GB" i="1"/>
                          <m:t>16</m:t>
                        </m:r>
                        <m:r>
                          <a:rPr lang="en-GB" i="1"/>
                          <m:t>∗</m:t>
                        </m:r>
                        <m:sSup>
                          <m:sSupPr>
                            <m:ctrlPr>
                              <a:rPr lang="en-GB" i="1"/>
                            </m:ctrlPr>
                          </m:sSupPr>
                          <m:e>
                            <m:r>
                              <a:rPr lang="en-GB" i="1"/>
                              <m:t>10</m:t>
                            </m:r>
                          </m:e>
                          <m:sup>
                            <m:r>
                              <a:rPr lang="en-GB" i="1"/>
                              <m:t>3</m:t>
                            </m:r>
                          </m:sup>
                        </m:sSup>
                      </m:num>
                      <m:den>
                        <m:r>
                          <a:rPr lang="en-GB" i="1"/>
                          <m:t>400</m:t>
                        </m:r>
                        <m:r>
                          <a:rPr lang="en-GB" i="1"/>
                          <m:t>∗</m:t>
                        </m:r>
                        <m:r>
                          <a:rPr lang="en-GB" i="1"/>
                          <m:t>400</m:t>
                        </m:r>
                      </m:den>
                    </m:f>
                  </m:oMath>
                </a14:m>
                <a:r>
                  <a:rPr lang="en-GB" dirty="0"/>
                  <a:t> = 3.01       →  </a:t>
                </a:r>
                <a14:m>
                  <m:oMath xmlns:m="http://schemas.openxmlformats.org/officeDocument/2006/math">
                    <m:f>
                      <m:fPr>
                        <m:ctrlPr>
                          <a:rPr lang="en-GB" i="1"/>
                        </m:ctrlPr>
                      </m:fPr>
                      <m:num>
                        <m:r>
                          <a:rPr lang="en-GB" i="1"/>
                          <m:t>3</m:t>
                        </m:r>
                        <m:r>
                          <a:rPr lang="en-GB" i="1"/>
                          <m:t>.</m:t>
                        </m:r>
                        <m:r>
                          <a:rPr lang="en-GB" i="1"/>
                          <m:t>01</m:t>
                        </m:r>
                      </m:num>
                      <m:den>
                        <m:r>
                          <a:rPr lang="en-GB" i="1"/>
                          <m:t>7</m:t>
                        </m:r>
                      </m:den>
                    </m:f>
                  </m:oMath>
                </a14:m>
                <a:r>
                  <a:rPr lang="en-GB" dirty="0"/>
                  <a:t> = 0.43 </a:t>
                </a:r>
                <a:r>
                  <a:rPr lang="en-GB" dirty="0" smtClean="0"/>
                  <a:t>ksi</a:t>
                </a:r>
              </a:p>
              <a:p>
                <a:pPr marL="0" indent="0">
                  <a:buNone/>
                </a:pPr>
                <a:endParaRPr lang="en-GB" dirty="0"/>
              </a:p>
              <a:p>
                <a:pPr marL="0" indent="0">
                  <a:buNone/>
                </a:pPr>
                <a:r>
                  <a:rPr lang="en-GB" dirty="0"/>
                  <a:t>By hand calculation for rebar percentage using interaction diagram for column </a:t>
                </a:r>
                <a:endParaRPr lang="en-GB" dirty="0" smtClean="0"/>
              </a:p>
              <a:p>
                <a:pPr marL="0" indent="0">
                  <a:buNone/>
                </a:pPr>
                <a:r>
                  <a:rPr lang="en-GB" dirty="0" smtClean="0"/>
                  <a:t>ρ </a:t>
                </a:r>
                <a:r>
                  <a:rPr lang="en-GB" dirty="0"/>
                  <a:t>= 0.01</a:t>
                </a:r>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479" t="-1774"/>
                </a:stretch>
              </a:blipFill>
            </p:spPr>
            <p:txBody>
              <a:bodyPr/>
              <a:lstStyle/>
              <a:p>
                <a:r>
                  <a:rPr lang="en-GB">
                    <a:noFill/>
                  </a:rPr>
                  <a:t> </a:t>
                </a:r>
              </a:p>
            </p:txBody>
          </p:sp>
        </mc:Fallback>
      </mc:AlternateContent>
    </p:spTree>
    <p:extLst>
      <p:ext uri="{BB962C8B-B14F-4D97-AF65-F5344CB8AC3E}">
        <p14:creationId xmlns:p14="http://schemas.microsoft.com/office/powerpoint/2010/main" val="1511626589"/>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2 column </a:t>
            </a:r>
          </a:p>
        </p:txBody>
      </p:sp>
      <p:pic>
        <p:nvPicPr>
          <p:cNvPr id="4" name="عنصر نائب للمحتوى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3592865" y="1947482"/>
            <a:ext cx="4132950" cy="4469501"/>
          </a:xfrm>
          <a:prstGeom prst="rect">
            <a:avLst/>
          </a:prstGeom>
        </p:spPr>
      </p:pic>
    </p:spTree>
    <p:extLst>
      <p:ext uri="{BB962C8B-B14F-4D97-AF65-F5344CB8AC3E}">
        <p14:creationId xmlns:p14="http://schemas.microsoft.com/office/powerpoint/2010/main" val="1588236454"/>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2 column </a:t>
            </a:r>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lstStyle/>
              <a:p>
                <a:pPr marL="0" indent="0">
                  <a:buNone/>
                </a:pPr>
                <a:r>
                  <a:rPr lang="en-GB" dirty="0"/>
                  <a:t>At the beginning, determine capacity of the column section by using equation below:</a:t>
                </a:r>
              </a:p>
              <a:p>
                <a:pPr marL="0" indent="0">
                  <a:buNone/>
                </a:pPr>
                <a14:m>
                  <m:oMathPara xmlns:m="http://schemas.openxmlformats.org/officeDocument/2006/math">
                    <m:oMathParaPr>
                      <m:jc m:val="left"/>
                    </m:oMathParaPr>
                    <m:oMath xmlns:m="http://schemas.openxmlformats.org/officeDocument/2006/math">
                      <m:r>
                        <a:rPr lang="en-GB" i="1"/>
                        <m:t>∅</m:t>
                      </m:r>
                      <m:r>
                        <a:rPr lang="en-GB" i="1"/>
                        <m:t>𝑉𝑐</m:t>
                      </m:r>
                      <m:r>
                        <a:rPr lang="en-GB" i="1"/>
                        <m:t>= </m:t>
                      </m:r>
                      <m:f>
                        <m:fPr>
                          <m:ctrlPr>
                            <a:rPr lang="en-GB" i="1"/>
                          </m:ctrlPr>
                        </m:fPr>
                        <m:num>
                          <m:r>
                            <a:rPr lang="en-GB" i="1"/>
                            <m:t>∅</m:t>
                          </m:r>
                        </m:num>
                        <m:den>
                          <m:r>
                            <a:rPr lang="en-GB" i="1"/>
                            <m:t>6</m:t>
                          </m:r>
                        </m:den>
                      </m:f>
                      <m:r>
                        <a:rPr lang="en-GB" i="1"/>
                        <m:t> </m:t>
                      </m:r>
                      <m:rad>
                        <m:radPr>
                          <m:degHide m:val="on"/>
                          <m:ctrlPr>
                            <a:rPr lang="en-GB" i="1"/>
                          </m:ctrlPr>
                        </m:radPr>
                        <m:deg/>
                        <m:e>
                          <m:r>
                            <a:rPr lang="en-GB" i="1"/>
                            <m:t>𝑓𝑐</m:t>
                          </m:r>
                        </m:e>
                      </m:rad>
                      <m:r>
                        <a:rPr lang="en-GB" i="1"/>
                        <m:t>∗</m:t>
                      </m:r>
                      <m:r>
                        <a:rPr lang="en-GB" i="1"/>
                        <m:t>𝑏</m:t>
                      </m:r>
                      <m:r>
                        <a:rPr lang="en-GB" i="1"/>
                        <m:t>∗</m:t>
                      </m:r>
                      <m:r>
                        <a:rPr lang="en-GB" i="1"/>
                        <m:t>𝑑</m:t>
                      </m:r>
                      <m:r>
                        <a:rPr lang="en-GB" i="1"/>
                        <m:t> </m:t>
                      </m:r>
                    </m:oMath>
                  </m:oMathPara>
                </a14:m>
                <a:endParaRPr lang="en-GB" dirty="0"/>
              </a:p>
              <a:p>
                <a:pPr marL="0" indent="0">
                  <a:buNone/>
                </a:pPr>
                <a14:m>
                  <m:oMath xmlns:m="http://schemas.openxmlformats.org/officeDocument/2006/math">
                    <m:r>
                      <a:rPr lang="en-GB" i="1"/>
                      <m:t>∅</m:t>
                    </m:r>
                    <m:r>
                      <a:rPr lang="en-GB" i="1"/>
                      <m:t>𝑉𝑐</m:t>
                    </m:r>
                    <m:r>
                      <a:rPr lang="en-GB" i="1"/>
                      <m:t>= </m:t>
                    </m:r>
                    <m:f>
                      <m:fPr>
                        <m:ctrlPr>
                          <a:rPr lang="en-GB" i="1"/>
                        </m:ctrlPr>
                      </m:fPr>
                      <m:num>
                        <m:r>
                          <a:rPr lang="en-GB" i="1"/>
                          <m:t>0</m:t>
                        </m:r>
                        <m:r>
                          <a:rPr lang="en-GB" i="1"/>
                          <m:t>.</m:t>
                        </m:r>
                        <m:r>
                          <a:rPr lang="en-GB" i="1"/>
                          <m:t>75</m:t>
                        </m:r>
                      </m:num>
                      <m:den>
                        <m:r>
                          <a:rPr lang="en-GB" i="1"/>
                          <m:t>6</m:t>
                        </m:r>
                      </m:den>
                    </m:f>
                    <m:r>
                      <a:rPr lang="en-GB" i="1"/>
                      <m:t> </m:t>
                    </m:r>
                    <m:rad>
                      <m:radPr>
                        <m:degHide m:val="on"/>
                        <m:ctrlPr>
                          <a:rPr lang="en-GB" i="1"/>
                        </m:ctrlPr>
                      </m:radPr>
                      <m:deg/>
                      <m:e>
                        <m:r>
                          <a:rPr lang="en-GB" i="1"/>
                          <m:t>28</m:t>
                        </m:r>
                      </m:e>
                    </m:rad>
                    <m:r>
                      <a:rPr lang="en-GB" i="1"/>
                      <m:t>∗</m:t>
                    </m:r>
                    <m:r>
                      <a:rPr lang="en-GB" i="1"/>
                      <m:t>400</m:t>
                    </m:r>
                    <m:r>
                      <a:rPr lang="en-GB" i="1"/>
                      <m:t>∗</m:t>
                    </m:r>
                    <m:r>
                      <a:rPr lang="en-GB" i="1"/>
                      <m:t>360</m:t>
                    </m:r>
                    <m:r>
                      <a:rPr lang="en-GB" i="1"/>
                      <m:t> </m:t>
                    </m:r>
                  </m:oMath>
                </a14:m>
                <a:r>
                  <a:rPr lang="en-GB" dirty="0"/>
                  <a:t>= 95.25 KN </a:t>
                </a:r>
              </a:p>
              <a:p>
                <a:pPr marL="0" indent="0">
                  <a:buNone/>
                </a:pPr>
                <a:r>
                  <a:rPr lang="en-GB" dirty="0"/>
                  <a:t>Firstly, computing Vu from gravity load using ETAB.</a:t>
                </a:r>
              </a:p>
              <a:p>
                <a:pPr marL="0" indent="0">
                  <a:buNone/>
                </a:pPr>
                <a:r>
                  <a:rPr lang="en-GB" dirty="0"/>
                  <a:t>Vu = 11.5 KN &lt; ∅Vc so use </a:t>
                </a:r>
                <a14:m>
                  <m:oMath xmlns:m="http://schemas.openxmlformats.org/officeDocument/2006/math">
                    <m:d>
                      <m:dPr>
                        <m:ctrlPr>
                          <a:rPr lang="en-GB" i="1"/>
                        </m:ctrlPr>
                      </m:dPr>
                      <m:e>
                        <m:f>
                          <m:fPr>
                            <m:ctrlPr>
                              <a:rPr lang="en-GB" i="1"/>
                            </m:ctrlPr>
                          </m:fPr>
                          <m:num>
                            <m:r>
                              <a:rPr lang="en-GB" i="1"/>
                              <m:t>𝐴𝑣</m:t>
                            </m:r>
                          </m:num>
                          <m:den>
                            <m:r>
                              <a:rPr lang="en-GB" i="1"/>
                              <m:t>𝑠</m:t>
                            </m:r>
                          </m:den>
                        </m:f>
                      </m:e>
                    </m:d>
                  </m:oMath>
                </a14:m>
                <a:r>
                  <a:rPr lang="en-GB" dirty="0"/>
                  <a:t>min </a:t>
                </a:r>
              </a:p>
              <a:p>
                <a:pPr marL="0" indent="0">
                  <a:buNone/>
                </a:pPr>
                <a:r>
                  <a:rPr lang="en-GB" dirty="0"/>
                  <a:t>(</a:t>
                </a:r>
                <a14:m>
                  <m:oMath xmlns:m="http://schemas.openxmlformats.org/officeDocument/2006/math">
                    <m:f>
                      <m:fPr>
                        <m:ctrlPr>
                          <a:rPr lang="en-GB" i="1"/>
                        </m:ctrlPr>
                      </m:fPr>
                      <m:num>
                        <m:r>
                          <a:rPr lang="en-GB" i="1"/>
                          <m:t>𝐴𝑣</m:t>
                        </m:r>
                      </m:num>
                      <m:den>
                        <m:r>
                          <a:rPr lang="en-GB" i="1"/>
                          <m:t>𝑠</m:t>
                        </m:r>
                      </m:den>
                    </m:f>
                  </m:oMath>
                </a14:m>
                <a:r>
                  <a:rPr lang="en-GB" dirty="0"/>
                  <a:t>)</a:t>
                </a:r>
                <a:r>
                  <a:rPr lang="en-GB" baseline="-25000" dirty="0"/>
                  <a:t>min </a:t>
                </a:r>
                <a:r>
                  <a:rPr lang="en-GB" dirty="0"/>
                  <a:t>= max [</a:t>
                </a:r>
                <a14:m>
                  <m:oMath xmlns:m="http://schemas.openxmlformats.org/officeDocument/2006/math">
                    <m:r>
                      <a:rPr lang="en-GB" i="1"/>
                      <m:t>0</m:t>
                    </m:r>
                    <m:r>
                      <a:rPr lang="en-GB" i="1"/>
                      <m:t>.</m:t>
                    </m:r>
                    <m:r>
                      <a:rPr lang="en-GB" i="1"/>
                      <m:t>062</m:t>
                    </m:r>
                    <m:r>
                      <a:rPr lang="en-GB" i="1"/>
                      <m:t>∗</m:t>
                    </m:r>
                    <m:rad>
                      <m:radPr>
                        <m:degHide m:val="on"/>
                        <m:ctrlPr>
                          <a:rPr lang="en-GB" i="1"/>
                        </m:ctrlPr>
                      </m:radPr>
                      <m:deg/>
                      <m:e>
                        <m:r>
                          <a:rPr lang="en-GB" i="1"/>
                          <m:t>𝑓𝑐</m:t>
                        </m:r>
                      </m:e>
                    </m:rad>
                    <m:r>
                      <a:rPr lang="en-GB" i="1"/>
                      <m:t>∗ </m:t>
                    </m:r>
                    <m:f>
                      <m:fPr>
                        <m:ctrlPr>
                          <a:rPr lang="en-GB" i="1"/>
                        </m:ctrlPr>
                      </m:fPr>
                      <m:num>
                        <m:r>
                          <a:rPr lang="en-GB" i="1"/>
                          <m:t>𝑏𝑤</m:t>
                        </m:r>
                      </m:num>
                      <m:den>
                        <m:r>
                          <a:rPr lang="en-GB" i="1"/>
                          <m:t>𝑓𝑦𝑡</m:t>
                        </m:r>
                      </m:den>
                    </m:f>
                  </m:oMath>
                </a14:m>
                <a:r>
                  <a:rPr lang="en-GB" dirty="0"/>
                  <a:t> , </a:t>
                </a:r>
                <a14:m>
                  <m:oMath xmlns:m="http://schemas.openxmlformats.org/officeDocument/2006/math">
                    <m:f>
                      <m:fPr>
                        <m:ctrlPr>
                          <a:rPr lang="en-GB" i="1"/>
                        </m:ctrlPr>
                      </m:fPr>
                      <m:num>
                        <m:r>
                          <a:rPr lang="en-GB" i="1"/>
                          <m:t>0</m:t>
                        </m:r>
                        <m:r>
                          <a:rPr lang="en-GB" i="1"/>
                          <m:t>.</m:t>
                        </m:r>
                        <m:r>
                          <a:rPr lang="en-GB" i="1"/>
                          <m:t>35</m:t>
                        </m:r>
                        <m:r>
                          <a:rPr lang="en-GB" i="1"/>
                          <m:t>𝑏𝑤</m:t>
                        </m:r>
                      </m:num>
                      <m:den>
                        <m:r>
                          <a:rPr lang="en-GB" i="1"/>
                          <m:t>𝑓𝑦𝑡</m:t>
                        </m:r>
                      </m:den>
                    </m:f>
                  </m:oMath>
                </a14:m>
                <a:r>
                  <a:rPr lang="en-GB" dirty="0"/>
                  <a:t>] = </a:t>
                </a:r>
                <a14:m>
                  <m:oMath xmlns:m="http://schemas.openxmlformats.org/officeDocument/2006/math">
                    <m:f>
                      <m:fPr>
                        <m:ctrlPr>
                          <a:rPr lang="en-GB" i="1"/>
                        </m:ctrlPr>
                      </m:fPr>
                      <m:num>
                        <m:r>
                          <a:rPr lang="en-GB" i="1"/>
                          <m:t>0</m:t>
                        </m:r>
                        <m:r>
                          <a:rPr lang="en-GB" i="1"/>
                          <m:t>.</m:t>
                        </m:r>
                        <m:r>
                          <a:rPr lang="en-GB" i="1"/>
                          <m:t>35</m:t>
                        </m:r>
                        <m:r>
                          <a:rPr lang="en-GB" i="1"/>
                          <m:t>∗</m:t>
                        </m:r>
                        <m:r>
                          <a:rPr lang="en-GB" i="1"/>
                          <m:t>400</m:t>
                        </m:r>
                      </m:num>
                      <m:den>
                        <m:r>
                          <a:rPr lang="en-GB" i="1"/>
                          <m:t>420</m:t>
                        </m:r>
                      </m:den>
                    </m:f>
                  </m:oMath>
                </a14:m>
                <a:r>
                  <a:rPr lang="en-GB" dirty="0"/>
                  <a:t> = 0.333</a:t>
                </a:r>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616" t="-806"/>
                </a:stretch>
              </a:blipFill>
            </p:spPr>
            <p:txBody>
              <a:bodyPr/>
              <a:lstStyle/>
              <a:p>
                <a:r>
                  <a:rPr lang="en-GB">
                    <a:noFill/>
                  </a:rPr>
                  <a:t> </a:t>
                </a:r>
              </a:p>
            </p:txBody>
          </p:sp>
        </mc:Fallback>
      </mc:AlternateContent>
      <p:pic>
        <p:nvPicPr>
          <p:cNvPr id="4" name="صورة 3"/>
          <p:cNvPicPr/>
          <p:nvPr/>
        </p:nvPicPr>
        <p:blipFill>
          <a:blip r:embed="rId3">
            <a:extLst>
              <a:ext uri="{28A0092B-C50C-407E-A947-70E740481C1C}">
                <a14:useLocalDpi xmlns:a14="http://schemas.microsoft.com/office/drawing/2010/main" val="0"/>
              </a:ext>
            </a:extLst>
          </a:blip>
          <a:stretch>
            <a:fillRect/>
          </a:stretch>
        </p:blipFill>
        <p:spPr>
          <a:xfrm rot="5400000">
            <a:off x="5344335" y="3369378"/>
            <a:ext cx="823595" cy="5346700"/>
          </a:xfrm>
          <a:prstGeom prst="rect">
            <a:avLst/>
          </a:prstGeom>
        </p:spPr>
      </p:pic>
    </p:spTree>
    <p:extLst>
      <p:ext uri="{BB962C8B-B14F-4D97-AF65-F5344CB8AC3E}">
        <p14:creationId xmlns:p14="http://schemas.microsoft.com/office/powerpoint/2010/main" val="3182336512"/>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2 column </a:t>
            </a:r>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lstStyle/>
              <a:p>
                <a:pPr marL="0" indent="0">
                  <a:buNone/>
                </a:pPr>
                <a:r>
                  <a:rPr lang="en-GB" dirty="0" smtClean="0"/>
                  <a:t>Now start design including all combinations </a:t>
                </a:r>
              </a:p>
              <a:p>
                <a:pPr marL="0" indent="0">
                  <a:buNone/>
                </a:pPr>
                <a:endParaRPr lang="en-GB" dirty="0"/>
              </a:p>
              <a:p>
                <a:pPr marL="0" indent="0">
                  <a:buNone/>
                </a:pPr>
                <a:endParaRPr lang="en-GB" dirty="0" smtClean="0"/>
              </a:p>
              <a:p>
                <a:pPr marL="0" indent="0">
                  <a:buNone/>
                </a:pPr>
                <a:r>
                  <a:rPr lang="en-GB" dirty="0"/>
                  <a:t>Vu = 32.7 KN </a:t>
                </a:r>
              </a:p>
              <a:p>
                <a:pPr marL="0" indent="0">
                  <a:buNone/>
                </a:pPr>
                <a:r>
                  <a:rPr lang="en-GB" dirty="0"/>
                  <a:t>Vu &lt; ∅Vc </a:t>
                </a:r>
              </a:p>
              <a:p>
                <a:pPr marL="0" indent="0">
                  <a:buNone/>
                </a:pPr>
                <a:r>
                  <a:rPr lang="en-GB" dirty="0"/>
                  <a:t>So use </a:t>
                </a:r>
                <a14:m>
                  <m:oMath xmlns:m="http://schemas.openxmlformats.org/officeDocument/2006/math">
                    <m:d>
                      <m:dPr>
                        <m:ctrlPr>
                          <a:rPr lang="en-GB" i="1"/>
                        </m:ctrlPr>
                      </m:dPr>
                      <m:e>
                        <m:f>
                          <m:fPr>
                            <m:ctrlPr>
                              <a:rPr lang="en-GB" i="1"/>
                            </m:ctrlPr>
                          </m:fPr>
                          <m:num>
                            <m:r>
                              <a:rPr lang="en-GB" i="1"/>
                              <m:t>𝐴𝑣</m:t>
                            </m:r>
                          </m:num>
                          <m:den>
                            <m:r>
                              <a:rPr lang="en-GB" i="1"/>
                              <m:t>𝑠</m:t>
                            </m:r>
                          </m:den>
                        </m:f>
                      </m:e>
                    </m:d>
                  </m:oMath>
                </a14:m>
                <a:r>
                  <a:rPr lang="en-GB" dirty="0"/>
                  <a:t>min = 0.333 mm</a:t>
                </a:r>
                <a:r>
                  <a:rPr lang="en-GB" baseline="30000" dirty="0"/>
                  <a:t>2</a:t>
                </a:r>
                <a:r>
                  <a:rPr lang="en-GB" dirty="0"/>
                  <a:t>/mm</a:t>
                </a:r>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616" t="-806"/>
                </a:stretch>
              </a:blipFill>
            </p:spPr>
            <p:txBody>
              <a:bodyPr/>
              <a:lstStyle/>
              <a:p>
                <a:r>
                  <a:rPr lang="en-GB">
                    <a:noFill/>
                  </a:rPr>
                  <a:t> </a:t>
                </a:r>
              </a:p>
            </p:txBody>
          </p:sp>
        </mc:Fallback>
      </mc:AlternateContent>
      <p:pic>
        <p:nvPicPr>
          <p:cNvPr id="4" name="صورة 3"/>
          <p:cNvPicPr/>
          <p:nvPr/>
        </p:nvPicPr>
        <p:blipFill>
          <a:blip r:embed="rId3">
            <a:extLst>
              <a:ext uri="{28A0092B-C50C-407E-A947-70E740481C1C}">
                <a14:useLocalDpi xmlns:a14="http://schemas.microsoft.com/office/drawing/2010/main" val="0"/>
              </a:ext>
            </a:extLst>
          </a:blip>
          <a:stretch>
            <a:fillRect/>
          </a:stretch>
        </p:blipFill>
        <p:spPr>
          <a:xfrm>
            <a:off x="6862046" y="2669796"/>
            <a:ext cx="4902487" cy="3706728"/>
          </a:xfrm>
          <a:prstGeom prst="rect">
            <a:avLst/>
          </a:prstGeom>
        </p:spPr>
      </p:pic>
    </p:spTree>
    <p:extLst>
      <p:ext uri="{BB962C8B-B14F-4D97-AF65-F5344CB8AC3E}">
        <p14:creationId xmlns:p14="http://schemas.microsoft.com/office/powerpoint/2010/main" val="45343459"/>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2 column </a:t>
            </a:r>
          </a:p>
        </p:txBody>
      </p:sp>
      <p:pic>
        <p:nvPicPr>
          <p:cNvPr id="4" name="صورة 3"/>
          <p:cNvPicPr/>
          <p:nvPr/>
        </p:nvPicPr>
        <p:blipFill>
          <a:blip r:embed="rId2">
            <a:extLst>
              <a:ext uri="{28A0092B-C50C-407E-A947-70E740481C1C}">
                <a14:useLocalDpi xmlns:a14="http://schemas.microsoft.com/office/drawing/2010/main" val="0"/>
              </a:ext>
            </a:extLst>
          </a:blip>
          <a:srcRect/>
          <a:stretch>
            <a:fillRect/>
          </a:stretch>
        </p:blipFill>
        <p:spPr bwMode="auto">
          <a:xfrm>
            <a:off x="3328054" y="2362875"/>
            <a:ext cx="5039111" cy="3939992"/>
          </a:xfrm>
          <a:prstGeom prst="rect">
            <a:avLst/>
          </a:prstGeom>
          <a:noFill/>
          <a:ln>
            <a:noFill/>
          </a:ln>
          <a:extLst/>
        </p:spPr>
      </p:pic>
    </p:spTree>
    <p:extLst>
      <p:ext uri="{BB962C8B-B14F-4D97-AF65-F5344CB8AC3E}">
        <p14:creationId xmlns:p14="http://schemas.microsoft.com/office/powerpoint/2010/main" val="467669466"/>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2 column </a:t>
            </a:r>
          </a:p>
        </p:txBody>
      </p:sp>
      <mc:AlternateContent xmlns:mc="http://schemas.openxmlformats.org/markup-compatibility/2006">
        <mc:Choice xmlns:a14="http://schemas.microsoft.com/office/drawing/2010/main" Requires="a14">
          <p:sp>
            <p:nvSpPr>
              <p:cNvPr id="5" name="عنصر نائب للمحتوى 4"/>
              <p:cNvSpPr>
                <a:spLocks noGrp="1"/>
              </p:cNvSpPr>
              <p:nvPr>
                <p:ph idx="1"/>
              </p:nvPr>
            </p:nvSpPr>
            <p:spPr/>
            <p:txBody>
              <a:bodyPr>
                <a:normAutofit fontScale="70000" lnSpcReduction="20000"/>
              </a:bodyPr>
              <a:lstStyle/>
              <a:p>
                <a:pPr marL="0" indent="0">
                  <a:buNone/>
                </a:pPr>
                <a14:m>
                  <m:oMath xmlns:m="http://schemas.openxmlformats.org/officeDocument/2006/math">
                    <m:f>
                      <m:fPr>
                        <m:ctrlPr>
                          <a:rPr lang="en-GB" i="1"/>
                        </m:ctrlPr>
                      </m:fPr>
                      <m:num>
                        <m:r>
                          <a:rPr lang="en-GB" i="1"/>
                          <m:t>𝐴𝑣</m:t>
                        </m:r>
                      </m:num>
                      <m:den>
                        <m:r>
                          <a:rPr lang="en-GB" i="1"/>
                          <m:t>𝑠</m:t>
                        </m:r>
                      </m:den>
                    </m:f>
                    <m:r>
                      <a:rPr lang="en-GB" i="1"/>
                      <m:t>=</m:t>
                    </m:r>
                    <m:r>
                      <a:rPr lang="en-GB" i="1"/>
                      <m:t>0</m:t>
                    </m:r>
                    <m:r>
                      <a:rPr lang="en-GB" i="1"/>
                      <m:t>.</m:t>
                    </m:r>
                    <m:r>
                      <a:rPr lang="en-GB" i="1"/>
                      <m:t>333</m:t>
                    </m:r>
                    <m:r>
                      <a:rPr lang="en-GB" i="1"/>
                      <m:t> </m:t>
                    </m:r>
                  </m:oMath>
                </a14:m>
                <a:r>
                  <a:rPr lang="en-GB" dirty="0"/>
                  <a:t>mm</a:t>
                </a:r>
                <a:r>
                  <a:rPr lang="en-GB" baseline="30000" dirty="0"/>
                  <a:t>2</a:t>
                </a:r>
                <a:r>
                  <a:rPr lang="en-GB" dirty="0"/>
                  <a:t>/mm</a:t>
                </a:r>
              </a:p>
              <a:p>
                <a:pPr marL="0" indent="0">
                  <a:buNone/>
                </a:pPr>
                <a:r>
                  <a:rPr lang="en-GB" dirty="0"/>
                  <a:t>Av = 2 * </a:t>
                </a:r>
                <a14:m>
                  <m:oMath xmlns:m="http://schemas.openxmlformats.org/officeDocument/2006/math">
                    <m:f>
                      <m:fPr>
                        <m:ctrlPr>
                          <a:rPr lang="en-GB" i="1"/>
                        </m:ctrlPr>
                      </m:fPr>
                      <m:num>
                        <m:r>
                          <a:rPr lang="en-GB" i="1"/>
                          <m:t>𝜋</m:t>
                        </m:r>
                      </m:num>
                      <m:den>
                        <m:r>
                          <a:rPr lang="en-GB" i="1"/>
                          <m:t>4</m:t>
                        </m:r>
                      </m:den>
                    </m:f>
                    <m:r>
                      <a:rPr lang="en-GB" i="1"/>
                      <m:t>∗</m:t>
                    </m:r>
                    <m:sSup>
                      <m:sSupPr>
                        <m:ctrlPr>
                          <a:rPr lang="en-GB" i="1"/>
                        </m:ctrlPr>
                      </m:sSupPr>
                      <m:e>
                        <m:r>
                          <a:rPr lang="en-GB" i="1"/>
                          <m:t>10</m:t>
                        </m:r>
                      </m:e>
                      <m:sup>
                        <m:r>
                          <a:rPr lang="en-GB" i="1"/>
                          <m:t>2</m:t>
                        </m:r>
                      </m:sup>
                    </m:sSup>
                  </m:oMath>
                </a14:m>
                <a:r>
                  <a:rPr lang="en-GB" dirty="0"/>
                  <a:t> = 157 mm</a:t>
                </a:r>
                <a:r>
                  <a:rPr lang="en-GB" baseline="30000" dirty="0"/>
                  <a:t>2</a:t>
                </a:r>
                <a:endParaRPr lang="en-GB" dirty="0"/>
              </a:p>
              <a:p>
                <a:pPr marL="0" indent="0">
                  <a:buNone/>
                </a:pPr>
                <a:r>
                  <a:rPr lang="en-GB" dirty="0"/>
                  <a:t>S = </a:t>
                </a:r>
                <a14:m>
                  <m:oMath xmlns:m="http://schemas.openxmlformats.org/officeDocument/2006/math">
                    <m:f>
                      <m:fPr>
                        <m:ctrlPr>
                          <a:rPr lang="en-GB" i="1"/>
                        </m:ctrlPr>
                      </m:fPr>
                      <m:num>
                        <m:r>
                          <a:rPr lang="en-GB" i="1"/>
                          <m:t>157</m:t>
                        </m:r>
                      </m:num>
                      <m:den>
                        <m:r>
                          <a:rPr lang="en-GB" i="1"/>
                          <m:t>0</m:t>
                        </m:r>
                        <m:r>
                          <a:rPr lang="en-GB" i="1"/>
                          <m:t>.</m:t>
                        </m:r>
                        <m:r>
                          <a:rPr lang="en-GB" i="1"/>
                          <m:t>333</m:t>
                        </m:r>
                      </m:den>
                    </m:f>
                  </m:oMath>
                </a14:m>
                <a:r>
                  <a:rPr lang="en-GB" dirty="0"/>
                  <a:t> = 471 mm</a:t>
                </a:r>
              </a:p>
              <a:p>
                <a:pPr marL="0" indent="0">
                  <a:buNone/>
                </a:pPr>
                <a:r>
                  <a:rPr lang="en-GB" dirty="0"/>
                  <a:t>Compare this value of spacing with intermediate column requirement as shown in figure.</a:t>
                </a:r>
              </a:p>
              <a:p>
                <a:pPr marL="0" indent="0">
                  <a:buNone/>
                </a:pPr>
                <a:r>
                  <a:rPr lang="en-GB" dirty="0"/>
                  <a:t>S</a:t>
                </a:r>
                <a:r>
                  <a:rPr lang="en-GB" baseline="-25000" dirty="0"/>
                  <a:t>0</a:t>
                </a:r>
                <a:r>
                  <a:rPr lang="en-GB" dirty="0"/>
                  <a:t> = </a:t>
                </a:r>
                <a14:m>
                  <m:oMath xmlns:m="http://schemas.openxmlformats.org/officeDocument/2006/math">
                    <m:r>
                      <a:rPr lang="en-GB" i="1"/>
                      <m:t>𝑚𝑖𝑛</m:t>
                    </m:r>
                    <m:d>
                      <m:dPr>
                        <m:begChr m:val="{"/>
                        <m:endChr m:val=""/>
                        <m:ctrlPr>
                          <a:rPr lang="en-GB" i="1"/>
                        </m:ctrlPr>
                      </m:dPr>
                      <m:e>
                        <m:eqArr>
                          <m:eqArrPr>
                            <m:ctrlPr>
                              <a:rPr lang="en-GB" i="1"/>
                            </m:ctrlPr>
                          </m:eqArrPr>
                          <m:e>
                            <m:f>
                              <m:fPr>
                                <m:type m:val="noBar"/>
                                <m:ctrlPr>
                                  <a:rPr lang="en-GB" i="1"/>
                                </m:ctrlPr>
                              </m:fPr>
                              <m:num>
                                <m:f>
                                  <m:fPr>
                                    <m:ctrlPr>
                                      <a:rPr lang="en-GB" i="1"/>
                                    </m:ctrlPr>
                                  </m:fPr>
                                  <m:num>
                                    <m:r>
                                      <a:rPr lang="en-GB" i="1"/>
                                      <m:t>𝑙𝑒𝑎𝑠𝑡</m:t>
                                    </m:r>
                                    <m:r>
                                      <a:rPr lang="en-GB"/>
                                      <m:t> </m:t>
                                    </m:r>
                                    <m:r>
                                      <a:rPr lang="en-GB" i="1"/>
                                      <m:t>𝑐𝑜𝑙𝑢𝑚𝑛</m:t>
                                    </m:r>
                                    <m:r>
                                      <a:rPr lang="en-GB"/>
                                      <m:t> </m:t>
                                    </m:r>
                                    <m:r>
                                      <a:rPr lang="en-GB" i="1"/>
                                      <m:t>𝑑𝑖𝑚𝑒𝑛𝑡𝑖𝑜𝑛</m:t>
                                    </m:r>
                                  </m:num>
                                  <m:den>
                                    <m:r>
                                      <a:rPr lang="en-GB"/>
                                      <m:t>2</m:t>
                                    </m:r>
                                  </m:den>
                                </m:f>
                                <m:r>
                                  <a:rPr lang="en-GB"/>
                                  <m:t>=</m:t>
                                </m:r>
                                <m:r>
                                  <a:rPr lang="en-GB"/>
                                  <m:t>200</m:t>
                                </m:r>
                                <m:r>
                                  <a:rPr lang="en-GB"/>
                                  <m:t> </m:t>
                                </m:r>
                                <m:r>
                                  <a:rPr lang="en-GB" i="1"/>
                                  <m:t>𝑚𝑚</m:t>
                                </m:r>
                              </m:num>
                              <m:den>
                                <m:r>
                                  <a:rPr lang="en-GB"/>
                                  <m:t>8</m:t>
                                </m:r>
                                <m:r>
                                  <a:rPr lang="en-GB" i="1"/>
                                  <m:t>∗</m:t>
                                </m:r>
                                <m:r>
                                  <a:rPr lang="en-GB" i="1"/>
                                  <m:t>𝑑𝑏</m:t>
                                </m:r>
                                <m:r>
                                  <a:rPr lang="en-GB"/>
                                  <m:t>=</m:t>
                                </m:r>
                                <m:r>
                                  <a:rPr lang="en-GB"/>
                                  <m:t>128</m:t>
                                </m:r>
                                <m:r>
                                  <a:rPr lang="en-GB"/>
                                  <m:t> </m:t>
                                </m:r>
                                <m:r>
                                  <a:rPr lang="en-GB" i="1"/>
                                  <m:t>𝑚𝑚</m:t>
                                </m:r>
                              </m:den>
                            </m:f>
                          </m:e>
                          <m:e>
                            <m:f>
                              <m:fPr>
                                <m:type m:val="noBar"/>
                                <m:ctrlPr>
                                  <a:rPr lang="en-GB" i="1"/>
                                </m:ctrlPr>
                              </m:fPr>
                              <m:num>
                                <m:r>
                                  <a:rPr lang="en-GB"/>
                                  <m:t>24</m:t>
                                </m:r>
                                <m:r>
                                  <a:rPr lang="en-GB" i="1"/>
                                  <m:t>∗</m:t>
                                </m:r>
                                <m:r>
                                  <a:rPr lang="en-GB" i="1"/>
                                  <m:t>𝑑𝑠</m:t>
                                </m:r>
                                <m:r>
                                  <a:rPr lang="en-GB"/>
                                  <m:t>=</m:t>
                                </m:r>
                                <m:r>
                                  <a:rPr lang="en-GB"/>
                                  <m:t>240</m:t>
                                </m:r>
                                <m:r>
                                  <a:rPr lang="en-GB"/>
                                  <m:t> </m:t>
                                </m:r>
                                <m:r>
                                  <a:rPr lang="en-GB" i="1"/>
                                  <m:t>𝑚𝑚</m:t>
                                </m:r>
                              </m:num>
                              <m:den>
                                <m:r>
                                  <a:rPr lang="en-GB"/>
                                  <m:t>300</m:t>
                                </m:r>
                                <m:r>
                                  <a:rPr lang="en-GB"/>
                                  <m:t> </m:t>
                                </m:r>
                                <m:r>
                                  <a:rPr lang="en-GB" i="1"/>
                                  <m:t>𝑚𝑚</m:t>
                                </m:r>
                              </m:den>
                            </m:f>
                          </m:e>
                        </m:eqArr>
                      </m:e>
                    </m:d>
                  </m:oMath>
                </a14:m>
                <a:r>
                  <a:rPr lang="en-GB" dirty="0"/>
                  <a:t>                             →→ use 120 mm </a:t>
                </a:r>
              </a:p>
              <a:p>
                <a:pPr marL="0" indent="0">
                  <a:buNone/>
                </a:pPr>
                <a:r>
                  <a:rPr lang="en-GB" dirty="0"/>
                  <a:t>S</a:t>
                </a:r>
                <a:r>
                  <a:rPr lang="en-GB" baseline="-25000" dirty="0"/>
                  <a:t>1</a:t>
                </a:r>
                <a:r>
                  <a:rPr lang="en-GB" dirty="0"/>
                  <a:t>= </a:t>
                </a:r>
                <a14:m>
                  <m:oMath xmlns:m="http://schemas.openxmlformats.org/officeDocument/2006/math">
                    <m:r>
                      <a:rPr lang="en-GB" i="1"/>
                      <m:t>𝑚𝑖𝑛</m:t>
                    </m:r>
                    <m:d>
                      <m:dPr>
                        <m:begChr m:val="{"/>
                        <m:endChr m:val=""/>
                        <m:ctrlPr>
                          <a:rPr lang="en-GB" i="1"/>
                        </m:ctrlPr>
                      </m:dPr>
                      <m:e>
                        <m:eqArr>
                          <m:eqArrPr>
                            <m:ctrlPr>
                              <a:rPr lang="en-GB" i="1"/>
                            </m:ctrlPr>
                          </m:eqArrPr>
                          <m:e>
                            <m:r>
                              <a:rPr lang="en-GB" i="1"/>
                              <m:t>𝑙𝑒𝑎𝑠𝑡</m:t>
                            </m:r>
                            <m:r>
                              <a:rPr lang="en-GB" i="1"/>
                              <m:t> </m:t>
                            </m:r>
                            <m:r>
                              <a:rPr lang="en-GB" i="1"/>
                              <m:t>𝑐𝑜𝑙𝑢𝑚𝑛</m:t>
                            </m:r>
                            <m:r>
                              <a:rPr lang="en-GB" i="1"/>
                              <m:t> </m:t>
                            </m:r>
                            <m:r>
                              <a:rPr lang="en-GB" i="1"/>
                              <m:t>𝑑𝑖𝑚𝑒𝑛𝑡𝑖𝑜𝑛</m:t>
                            </m:r>
                            <m:r>
                              <a:rPr lang="en-GB" i="1"/>
                              <m:t>=</m:t>
                            </m:r>
                            <m:r>
                              <a:rPr lang="en-GB" i="1"/>
                              <m:t>400</m:t>
                            </m:r>
                            <m:r>
                              <a:rPr lang="en-GB" i="1"/>
                              <m:t> </m:t>
                            </m:r>
                            <m:r>
                              <a:rPr lang="en-GB" i="1"/>
                              <m:t>𝑚𝑚</m:t>
                            </m:r>
                          </m:e>
                          <m:e>
                            <m:r>
                              <a:rPr lang="en-GB" i="1"/>
                              <m:t>16</m:t>
                            </m:r>
                            <m:r>
                              <a:rPr lang="en-GB" i="1"/>
                              <m:t>∗</m:t>
                            </m:r>
                            <m:r>
                              <a:rPr lang="en-GB" i="1"/>
                              <m:t>𝑑𝑏</m:t>
                            </m:r>
                            <m:r>
                              <a:rPr lang="en-GB" i="1"/>
                              <m:t>=</m:t>
                            </m:r>
                            <m:r>
                              <a:rPr lang="en-GB" i="1"/>
                              <m:t>256</m:t>
                            </m:r>
                            <m:r>
                              <a:rPr lang="en-GB" i="1"/>
                              <m:t> </m:t>
                            </m:r>
                            <m:r>
                              <a:rPr lang="en-GB" i="1"/>
                              <m:t>𝑚𝑚</m:t>
                            </m:r>
                          </m:e>
                          <m:e>
                            <m:r>
                              <a:rPr lang="en-GB" i="1"/>
                              <m:t>48</m:t>
                            </m:r>
                            <m:r>
                              <a:rPr lang="en-GB" i="1"/>
                              <m:t>∗</m:t>
                            </m:r>
                            <m:r>
                              <a:rPr lang="en-GB" i="1"/>
                              <m:t>𝑑𝑠</m:t>
                            </m:r>
                            <m:r>
                              <a:rPr lang="en-GB" i="1"/>
                              <m:t>=</m:t>
                            </m:r>
                            <m:r>
                              <a:rPr lang="en-GB" i="1"/>
                              <m:t>480</m:t>
                            </m:r>
                            <m:r>
                              <a:rPr lang="en-GB" i="1"/>
                              <m:t> </m:t>
                            </m:r>
                            <m:r>
                              <a:rPr lang="en-GB" i="1"/>
                              <m:t>𝑚𝑚</m:t>
                            </m:r>
                          </m:e>
                        </m:eqArr>
                      </m:e>
                    </m:d>
                  </m:oMath>
                </a14:m>
                <a:r>
                  <a:rPr lang="en-GB" dirty="0"/>
                  <a:t>           →→ use 250 mm</a:t>
                </a:r>
              </a:p>
              <a:p>
                <a:pPr marL="0" indent="0">
                  <a:buNone/>
                </a:pPr>
                <a:r>
                  <a:rPr lang="en-GB" dirty="0"/>
                  <a:t> </a:t>
                </a:r>
              </a:p>
              <a:p>
                <a:pPr marL="0" indent="0">
                  <a:buNone/>
                </a:pPr>
                <a:r>
                  <a:rPr lang="en-GB" dirty="0"/>
                  <a:t>L</a:t>
                </a:r>
                <a:r>
                  <a:rPr lang="en-GB" baseline="-25000" dirty="0"/>
                  <a:t>0</a:t>
                </a:r>
                <a:r>
                  <a:rPr lang="en-GB" dirty="0"/>
                  <a:t> = </a:t>
                </a:r>
                <a14:m>
                  <m:oMath xmlns:m="http://schemas.openxmlformats.org/officeDocument/2006/math">
                    <m:r>
                      <a:rPr lang="en-GB" i="1"/>
                      <m:t>𝑚𝑎𝑥</m:t>
                    </m:r>
                    <m:d>
                      <m:dPr>
                        <m:begChr m:val="{"/>
                        <m:endChr m:val=""/>
                        <m:ctrlPr>
                          <a:rPr lang="en-GB" i="1"/>
                        </m:ctrlPr>
                      </m:dPr>
                      <m:e>
                        <m:eqArr>
                          <m:eqArrPr>
                            <m:ctrlPr>
                              <a:rPr lang="en-GB" i="1"/>
                            </m:ctrlPr>
                          </m:eqArrPr>
                          <m:e>
                            <m:f>
                              <m:fPr>
                                <m:ctrlPr>
                                  <a:rPr lang="en-GB" i="1"/>
                                </m:ctrlPr>
                              </m:fPr>
                              <m:num>
                                <m:r>
                                  <a:rPr lang="en-GB" i="1"/>
                                  <m:t>𝑐𝑙𝑒𝑎𝑟</m:t>
                                </m:r>
                                <m:r>
                                  <a:rPr lang="en-GB" i="1"/>
                                  <m:t> </m:t>
                                </m:r>
                                <m:r>
                                  <a:rPr lang="en-GB" i="1"/>
                                  <m:t>h</m:t>
                                </m:r>
                                <m:r>
                                  <a:rPr lang="en-GB" i="1"/>
                                  <m:t>𝑖𝑔</m:t>
                                </m:r>
                                <m:r>
                                  <a:rPr lang="en-GB" i="1"/>
                                  <m:t>h</m:t>
                                </m:r>
                                <m:r>
                                  <a:rPr lang="en-GB" i="1"/>
                                  <m:t>𝑡</m:t>
                                </m:r>
                                <m:r>
                                  <a:rPr lang="en-GB" i="1"/>
                                  <m:t> </m:t>
                                </m:r>
                                <m:r>
                                  <a:rPr lang="en-GB" i="1"/>
                                  <m:t>𝑜𝑓</m:t>
                                </m:r>
                                <m:r>
                                  <a:rPr lang="en-GB" i="1"/>
                                  <m:t> </m:t>
                                </m:r>
                                <m:r>
                                  <a:rPr lang="en-GB" i="1"/>
                                  <m:t>𝑐𝑜𝑙𝑢𝑚𝑛</m:t>
                                </m:r>
                                <m:r>
                                  <a:rPr lang="en-GB" i="1"/>
                                  <m:t> </m:t>
                                </m:r>
                              </m:num>
                              <m:den>
                                <m:r>
                                  <a:rPr lang="en-GB" i="1"/>
                                  <m:t>6</m:t>
                                </m:r>
                              </m:den>
                            </m:f>
                            <m:r>
                              <a:rPr lang="en-GB" i="1"/>
                              <m:t>=</m:t>
                            </m:r>
                            <m:r>
                              <a:rPr lang="en-GB" i="1"/>
                              <m:t>566</m:t>
                            </m:r>
                            <m:r>
                              <a:rPr lang="en-GB" i="1"/>
                              <m:t>.</m:t>
                            </m:r>
                            <m:r>
                              <a:rPr lang="en-GB" i="1"/>
                              <m:t>67</m:t>
                            </m:r>
                            <m:r>
                              <a:rPr lang="en-GB" i="1"/>
                              <m:t> </m:t>
                            </m:r>
                            <m:r>
                              <a:rPr lang="en-GB" i="1"/>
                              <m:t>𝑚𝑚</m:t>
                            </m:r>
                          </m:e>
                          <m:e>
                            <m:r>
                              <a:rPr lang="en-GB" i="1"/>
                              <m:t>𝑚𝑎𝑥</m:t>
                            </m:r>
                            <m:r>
                              <a:rPr lang="en-GB" i="1"/>
                              <m:t>. </m:t>
                            </m:r>
                            <m:r>
                              <a:rPr lang="en-GB" i="1"/>
                              <m:t>𝑐𝑜𝑙𝑢𝑚𝑛</m:t>
                            </m:r>
                            <m:r>
                              <a:rPr lang="en-GB" i="1"/>
                              <m:t> </m:t>
                            </m:r>
                            <m:r>
                              <a:rPr lang="en-GB" i="1"/>
                              <m:t>𝑑𝑖𝑚𝑒𝑛𝑡𝑖𝑜𝑛</m:t>
                            </m:r>
                            <m:r>
                              <a:rPr lang="en-GB" i="1"/>
                              <m:t>=</m:t>
                            </m:r>
                            <m:r>
                              <a:rPr lang="en-GB" i="1"/>
                              <m:t>400</m:t>
                            </m:r>
                            <m:r>
                              <a:rPr lang="en-GB" i="1"/>
                              <m:t> </m:t>
                            </m:r>
                            <m:r>
                              <a:rPr lang="en-GB" i="1"/>
                              <m:t>𝑚𝑚</m:t>
                            </m:r>
                          </m:e>
                          <m:e>
                            <m:r>
                              <a:rPr lang="en-GB" i="1"/>
                              <m:t>450</m:t>
                            </m:r>
                            <m:r>
                              <a:rPr lang="en-GB" i="1"/>
                              <m:t> </m:t>
                            </m:r>
                            <m:r>
                              <a:rPr lang="en-GB" i="1"/>
                              <m:t>𝑚𝑚</m:t>
                            </m:r>
                          </m:e>
                        </m:eqArr>
                      </m:e>
                    </m:d>
                  </m:oMath>
                </a14:m>
                <a:r>
                  <a:rPr lang="en-GB" dirty="0"/>
                  <a:t>         →→ use 600 mm</a:t>
                </a:r>
              </a:p>
              <a:p>
                <a:pPr marL="0" indent="0">
                  <a:buNone/>
                </a:pPr>
                <a:r>
                  <a:rPr lang="en-GB" dirty="0" err="1"/>
                  <a:t>L</a:t>
                </a:r>
                <a:r>
                  <a:rPr lang="en-GB" baseline="-25000" dirty="0" err="1"/>
                  <a:t>s</a:t>
                </a:r>
                <a:r>
                  <a:rPr lang="en-GB" dirty="0"/>
                  <a:t> = 4000 – 2*600 = 2800 mm</a:t>
                </a:r>
              </a:p>
              <a:p>
                <a:pPr marL="0" indent="0">
                  <a:buNone/>
                </a:pPr>
                <a:endParaRPr lang="en-GB" dirty="0"/>
              </a:p>
            </p:txBody>
          </p:sp>
        </mc:Choice>
        <mc:Fallback>
          <p:sp>
            <p:nvSpPr>
              <p:cNvPr id="5" name="عنصر نائب للمحتوى 4"/>
              <p:cNvSpPr>
                <a:spLocks noGrp="1" noRot="1" noChangeAspect="1" noMove="1" noResize="1" noEditPoints="1" noAdjustHandles="1" noChangeArrowheads="1" noChangeShapeType="1" noTextEdit="1"/>
              </p:cNvSpPr>
              <p:nvPr>
                <p:ph idx="1"/>
              </p:nvPr>
            </p:nvSpPr>
            <p:spPr>
              <a:blipFill rotWithShape="1">
                <a:blip r:embed="rId2"/>
                <a:stretch>
                  <a:fillRect l="-137" t="-161"/>
                </a:stretch>
              </a:blipFill>
            </p:spPr>
            <p:txBody>
              <a:bodyPr/>
              <a:lstStyle/>
              <a:p>
                <a:r>
                  <a:rPr lang="en-GB">
                    <a:noFill/>
                  </a:rPr>
                  <a:t> </a:t>
                </a:r>
              </a:p>
            </p:txBody>
          </p:sp>
        </mc:Fallback>
      </mc:AlternateContent>
    </p:spTree>
    <p:extLst>
      <p:ext uri="{BB962C8B-B14F-4D97-AF65-F5344CB8AC3E}">
        <p14:creationId xmlns:p14="http://schemas.microsoft.com/office/powerpoint/2010/main" val="912462316"/>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2 column </a:t>
            </a:r>
          </a:p>
        </p:txBody>
      </p:sp>
      <p:pic>
        <p:nvPicPr>
          <p:cNvPr id="4" name="عنصر نائب للمحتوى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342572" y="1335186"/>
            <a:ext cx="4074412" cy="4734471"/>
          </a:xfrm>
          <a:prstGeom prst="rect">
            <a:avLst/>
          </a:prstGeom>
        </p:spPr>
      </p:pic>
      <p:pic>
        <p:nvPicPr>
          <p:cNvPr id="5" name="صورة 4"/>
          <p:cNvPicPr/>
          <p:nvPr/>
        </p:nvPicPr>
        <p:blipFill>
          <a:blip r:embed="rId3">
            <a:extLst>
              <a:ext uri="{28A0092B-C50C-407E-A947-70E740481C1C}">
                <a14:useLocalDpi xmlns:a14="http://schemas.microsoft.com/office/drawing/2010/main" val="0"/>
              </a:ext>
            </a:extLst>
          </a:blip>
          <a:stretch>
            <a:fillRect/>
          </a:stretch>
        </p:blipFill>
        <p:spPr>
          <a:xfrm>
            <a:off x="7020753" y="2842665"/>
            <a:ext cx="2892425" cy="3276600"/>
          </a:xfrm>
          <a:prstGeom prst="rect">
            <a:avLst/>
          </a:prstGeom>
        </p:spPr>
      </p:pic>
    </p:spTree>
    <p:extLst>
      <p:ext uri="{BB962C8B-B14F-4D97-AF65-F5344CB8AC3E}">
        <p14:creationId xmlns:p14="http://schemas.microsoft.com/office/powerpoint/2010/main" val="1062859846"/>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a:t>
            </a:r>
            <a:r>
              <a:rPr lang="en-GB" dirty="0" smtClean="0"/>
              <a:t>3 </a:t>
            </a:r>
            <a:r>
              <a:rPr lang="en-GB" dirty="0"/>
              <a:t>column </a:t>
            </a:r>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normAutofit fontScale="55000" lnSpcReduction="20000"/>
              </a:bodyPr>
              <a:lstStyle/>
              <a:p>
                <a:pPr marL="0" indent="0">
                  <a:buNone/>
                </a:pPr>
                <a:r>
                  <a:rPr lang="en-GB" dirty="0"/>
                  <a:t>Check ETAB results, by choosing this column below according gravity load.</a:t>
                </a:r>
              </a:p>
              <a:p>
                <a:pPr marL="0" indent="0">
                  <a:buNone/>
                </a:pPr>
                <a:r>
                  <a:rPr lang="en-GB" dirty="0"/>
                  <a:t>This column has a dimension 500*500mm with effective depth 440mm</a:t>
                </a:r>
              </a:p>
              <a:p>
                <a:pPr marL="0" indent="0">
                  <a:buNone/>
                </a:pPr>
                <a:r>
                  <a:rPr lang="en-GB" dirty="0"/>
                  <a:t>At the beginning, make a slenderness check for column to define short or long column.</a:t>
                </a:r>
              </a:p>
              <a:p>
                <a:pPr marL="0" indent="0">
                  <a:buNone/>
                </a:pPr>
                <a:r>
                  <a:rPr lang="en-GB" dirty="0"/>
                  <a:t>Slenderness ratio = </a:t>
                </a:r>
                <a14:m>
                  <m:oMath xmlns:m="http://schemas.openxmlformats.org/officeDocument/2006/math">
                    <m:f>
                      <m:fPr>
                        <m:ctrlPr>
                          <a:rPr lang="en-GB" i="1"/>
                        </m:ctrlPr>
                      </m:fPr>
                      <m:num>
                        <m:r>
                          <a:rPr lang="en-GB" i="1"/>
                          <m:t>𝐾</m:t>
                        </m:r>
                        <m:r>
                          <a:rPr lang="en-GB" i="1"/>
                          <m:t>∗ </m:t>
                        </m:r>
                        <m:sSub>
                          <m:sSubPr>
                            <m:ctrlPr>
                              <a:rPr lang="en-GB" i="1"/>
                            </m:ctrlPr>
                          </m:sSubPr>
                          <m:e>
                            <m:r>
                              <a:rPr lang="en-GB" i="1"/>
                              <m:t>𝐿</m:t>
                            </m:r>
                          </m:e>
                          <m:sub>
                            <m:r>
                              <a:rPr lang="en-GB" i="1"/>
                              <m:t>𝑢</m:t>
                            </m:r>
                          </m:sub>
                        </m:sSub>
                      </m:num>
                      <m:den>
                        <m:r>
                          <a:rPr lang="en-GB" i="1"/>
                          <m:t>𝑟</m:t>
                        </m:r>
                      </m:den>
                    </m:f>
                  </m:oMath>
                </a14:m>
                <a:r>
                  <a:rPr lang="en-GB" dirty="0"/>
                  <a:t> ≤ 22</a:t>
                </a:r>
              </a:p>
              <a:p>
                <a:pPr marL="0" indent="0">
                  <a:buNone/>
                </a:pPr>
                <a:r>
                  <a:rPr lang="en-GB" dirty="0"/>
                  <a:t>K = 1 (fixed support) </a:t>
                </a:r>
              </a:p>
              <a:p>
                <a:pPr marL="0" indent="0">
                  <a:buNone/>
                </a:pPr>
                <a:r>
                  <a:rPr lang="en-GB" dirty="0"/>
                  <a:t>Lu = 4000 - </a:t>
                </a:r>
                <a14:m>
                  <m:oMath xmlns:m="http://schemas.openxmlformats.org/officeDocument/2006/math">
                    <m:f>
                      <m:fPr>
                        <m:ctrlPr>
                          <a:rPr lang="en-GB" i="1"/>
                        </m:ctrlPr>
                      </m:fPr>
                      <m:num>
                        <m:r>
                          <a:rPr lang="en-GB" i="1"/>
                          <m:t>400</m:t>
                        </m:r>
                      </m:num>
                      <m:den>
                        <m:r>
                          <a:rPr lang="en-GB" i="1"/>
                          <m:t>2</m:t>
                        </m:r>
                      </m:den>
                    </m:f>
                  </m:oMath>
                </a14:m>
                <a:r>
                  <a:rPr lang="en-GB" dirty="0"/>
                  <a:t> = 3800 mm</a:t>
                </a:r>
              </a:p>
              <a:p>
                <a:pPr marL="0" indent="0">
                  <a:buNone/>
                </a:pPr>
                <a:r>
                  <a:rPr lang="en-GB" dirty="0"/>
                  <a:t>r = 0.3 * 500 = 150mm</a:t>
                </a:r>
              </a:p>
              <a:p>
                <a:pPr marL="0" indent="0">
                  <a:buNone/>
                </a:pPr>
                <a:r>
                  <a:rPr lang="en-GB" dirty="0"/>
                  <a:t> </a:t>
                </a:r>
                <a14:m>
                  <m:oMath xmlns:m="http://schemas.openxmlformats.org/officeDocument/2006/math">
                    <m:f>
                      <m:fPr>
                        <m:ctrlPr>
                          <a:rPr lang="en-GB" i="1"/>
                        </m:ctrlPr>
                      </m:fPr>
                      <m:num>
                        <m:r>
                          <a:rPr lang="en-GB" i="1"/>
                          <m:t>𝐾</m:t>
                        </m:r>
                        <m:r>
                          <a:rPr lang="en-GB" i="1"/>
                          <m:t>∗ </m:t>
                        </m:r>
                        <m:sSub>
                          <m:sSubPr>
                            <m:ctrlPr>
                              <a:rPr lang="en-GB" i="1"/>
                            </m:ctrlPr>
                          </m:sSubPr>
                          <m:e>
                            <m:r>
                              <a:rPr lang="en-GB" i="1"/>
                              <m:t>𝐿</m:t>
                            </m:r>
                          </m:e>
                          <m:sub>
                            <m:r>
                              <a:rPr lang="en-GB" i="1"/>
                              <m:t>𝑢</m:t>
                            </m:r>
                          </m:sub>
                        </m:sSub>
                      </m:num>
                      <m:den>
                        <m:r>
                          <a:rPr lang="en-GB" i="1"/>
                          <m:t>𝑟</m:t>
                        </m:r>
                      </m:den>
                    </m:f>
                  </m:oMath>
                </a14:m>
                <a:r>
                  <a:rPr lang="en-GB" dirty="0"/>
                  <a:t> = </a:t>
                </a:r>
                <a14:m>
                  <m:oMath xmlns:m="http://schemas.openxmlformats.org/officeDocument/2006/math">
                    <m:f>
                      <m:fPr>
                        <m:ctrlPr>
                          <a:rPr lang="en-GB" i="1"/>
                        </m:ctrlPr>
                      </m:fPr>
                      <m:num>
                        <m:r>
                          <a:rPr lang="en-GB" i="1"/>
                          <m:t>1</m:t>
                        </m:r>
                        <m:r>
                          <a:rPr lang="en-GB" i="1"/>
                          <m:t>∗ </m:t>
                        </m:r>
                        <m:r>
                          <a:rPr lang="en-GB" i="1"/>
                          <m:t>3800</m:t>
                        </m:r>
                      </m:num>
                      <m:den>
                        <m:r>
                          <a:rPr lang="en-GB" i="1"/>
                          <m:t>150</m:t>
                        </m:r>
                      </m:den>
                    </m:f>
                  </m:oMath>
                </a14:m>
                <a:r>
                  <a:rPr lang="en-GB" dirty="0"/>
                  <a:t> = 25.33 &gt; 22</a:t>
                </a:r>
              </a:p>
              <a:p>
                <a:pPr marL="0" indent="0">
                  <a:buNone/>
                </a:pPr>
                <a:r>
                  <a:rPr lang="en-GB" dirty="0"/>
                  <a:t>So check moment </a:t>
                </a:r>
              </a:p>
              <a:p>
                <a:pPr marL="0" indent="0">
                  <a:buNone/>
                </a:pPr>
                <a:r>
                  <a:rPr lang="en-GB" dirty="0"/>
                  <a:t>M1=-23.7 KN.m </a:t>
                </a:r>
              </a:p>
              <a:p>
                <a:pPr marL="0" indent="0">
                  <a:buNone/>
                </a:pPr>
                <a:r>
                  <a:rPr lang="en-GB" dirty="0"/>
                  <a:t>M2=39.66 KN.m </a:t>
                </a:r>
              </a:p>
              <a:p>
                <a:pPr marL="0" indent="0">
                  <a:buNone/>
                </a:pPr>
                <a:r>
                  <a:rPr lang="en-GB" dirty="0"/>
                  <a:t>M1/M2 = -0.6</a:t>
                </a:r>
              </a:p>
              <a:p>
                <a:pPr marL="0" indent="0">
                  <a:buNone/>
                </a:pPr>
                <a:r>
                  <a:rPr lang="en-GB" dirty="0"/>
                  <a:t>34-12 * </a:t>
                </a:r>
                <a14:m>
                  <m:oMath xmlns:m="http://schemas.openxmlformats.org/officeDocument/2006/math">
                    <m:f>
                      <m:fPr>
                        <m:ctrlPr>
                          <a:rPr lang="en-GB" i="1"/>
                        </m:ctrlPr>
                      </m:fPr>
                      <m:num>
                        <m:r>
                          <a:rPr lang="en-GB" i="1"/>
                          <m:t>𝑀</m:t>
                        </m:r>
                        <m:r>
                          <a:rPr lang="en-GB" i="1"/>
                          <m:t>1</m:t>
                        </m:r>
                      </m:num>
                      <m:den>
                        <m:r>
                          <a:rPr lang="en-GB" i="1"/>
                          <m:t>𝑀</m:t>
                        </m:r>
                        <m:r>
                          <a:rPr lang="en-GB" i="1"/>
                          <m:t>2</m:t>
                        </m:r>
                      </m:den>
                    </m:f>
                    <m:r>
                      <a:rPr lang="en-GB" i="1"/>
                      <m:t> </m:t>
                    </m:r>
                  </m:oMath>
                </a14:m>
                <a:r>
                  <a:rPr lang="en-GB" dirty="0"/>
                  <a:t>=  41.2 &gt; 25.33 </a:t>
                </a:r>
              </a:p>
              <a:p>
                <a:pPr marL="0" indent="0">
                  <a:buNone/>
                </a:pPr>
                <a:r>
                  <a:rPr lang="en-GB" dirty="0"/>
                  <a:t>Neglect slenderness so, column is short</a:t>
                </a:r>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t="-645"/>
                </a:stretch>
              </a:blipFill>
            </p:spPr>
            <p:txBody>
              <a:bodyPr/>
              <a:lstStyle/>
              <a:p>
                <a:r>
                  <a:rPr lang="en-GB">
                    <a:noFill/>
                  </a:rPr>
                  <a:t> </a:t>
                </a:r>
              </a:p>
            </p:txBody>
          </p:sp>
        </mc:Fallback>
      </mc:AlternateContent>
    </p:spTree>
    <p:extLst>
      <p:ext uri="{BB962C8B-B14F-4D97-AF65-F5344CB8AC3E}">
        <p14:creationId xmlns:p14="http://schemas.microsoft.com/office/powerpoint/2010/main" val="42150014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EFE374A-CE4A-4FE6-ACE7-12C9230A8D77}"/>
              </a:ext>
            </a:extLst>
          </p:cNvPr>
          <p:cNvSpPr>
            <a:spLocks noGrp="1"/>
          </p:cNvSpPr>
          <p:nvPr>
            <p:ph type="title"/>
          </p:nvPr>
        </p:nvSpPr>
        <p:spPr>
          <a:xfrm>
            <a:off x="1563757" y="624110"/>
            <a:ext cx="9940856" cy="1280890"/>
          </a:xfrm>
        </p:spPr>
        <p:txBody>
          <a:bodyPr/>
          <a:lstStyle/>
          <a:p>
            <a:r>
              <a:rPr lang="en-US" dirty="0">
                <a:solidFill>
                  <a:srgbClr val="0070C0"/>
                </a:solidFill>
              </a:rPr>
              <a:t>LOADS: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4405" y="1411574"/>
            <a:ext cx="4249414" cy="5373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8172956" y="3495759"/>
            <a:ext cx="2840842" cy="523220"/>
          </a:xfrm>
          <a:prstGeom prst="rect">
            <a:avLst/>
          </a:prstGeom>
          <a:noFill/>
        </p:spPr>
        <p:txBody>
          <a:bodyPr wrap="none" rtlCol="0">
            <a:spAutoFit/>
          </a:bodyPr>
          <a:lstStyle/>
          <a:p>
            <a:r>
              <a:rPr lang="en-GB" sz="2800" b="1" dirty="0" smtClean="0"/>
              <a:t>Z factor = 0.15g</a:t>
            </a:r>
            <a:endParaRPr lang="en-GB" sz="2800" b="1" dirty="0"/>
          </a:p>
        </p:txBody>
      </p:sp>
    </p:spTree>
    <p:extLst>
      <p:ext uri="{BB962C8B-B14F-4D97-AF65-F5344CB8AC3E}">
        <p14:creationId xmlns:p14="http://schemas.microsoft.com/office/powerpoint/2010/main" val="2693837927"/>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3 column </a:t>
            </a:r>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normAutofit/>
              </a:bodyPr>
              <a:lstStyle/>
              <a:p>
                <a:pPr marL="0" indent="0">
                  <a:buNone/>
                </a:pPr>
                <a:r>
                  <a:rPr lang="en-GB" dirty="0"/>
                  <a:t>To find rebar percentage, interaction diagram will be used as follow:</a:t>
                </a:r>
              </a:p>
              <a:p>
                <a:pPr marL="0" indent="0">
                  <a:buNone/>
                </a:pPr>
                <a:r>
                  <a:rPr lang="en-GB" dirty="0"/>
                  <a:t>1/ Mu = 39.66 KN.m</a:t>
                </a:r>
              </a:p>
              <a:p>
                <a:pPr marL="0" indent="0">
                  <a:buNone/>
                </a:pPr>
                <a:r>
                  <a:rPr lang="en-GB" dirty="0" smtClean="0"/>
                  <a:t>2</a:t>
                </a:r>
                <a:r>
                  <a:rPr lang="en-GB" dirty="0"/>
                  <a:t>/ axial load = 3142.18 KN </a:t>
                </a:r>
              </a:p>
              <a:p>
                <a:pPr marL="0" indent="0">
                  <a:buNone/>
                </a:pPr>
                <a:r>
                  <a:rPr lang="en-GB" dirty="0" smtClean="0"/>
                  <a:t>3</a:t>
                </a:r>
                <a:r>
                  <a:rPr lang="en-GB" dirty="0"/>
                  <a:t>/ 𝛾 = </a:t>
                </a:r>
                <a14:m>
                  <m:oMath xmlns:m="http://schemas.openxmlformats.org/officeDocument/2006/math">
                    <m:f>
                      <m:fPr>
                        <m:ctrlPr>
                          <a:rPr lang="en-GB" i="1"/>
                        </m:ctrlPr>
                      </m:fPr>
                      <m:num>
                        <m:r>
                          <a:rPr lang="en-GB" i="1"/>
                          <m:t>h</m:t>
                        </m:r>
                        <m:r>
                          <a:rPr lang="en-GB" i="1"/>
                          <m:t>−</m:t>
                        </m:r>
                        <m:r>
                          <a:rPr lang="en-GB" i="1"/>
                          <m:t>2</m:t>
                        </m:r>
                        <m:r>
                          <a:rPr lang="en-GB" i="1"/>
                          <m:t>∗</m:t>
                        </m:r>
                        <m:r>
                          <a:rPr lang="en-GB" i="1"/>
                          <m:t>𝑐𝑜𝑣𝑒𝑟</m:t>
                        </m:r>
                      </m:num>
                      <m:den>
                        <m:r>
                          <a:rPr lang="en-GB" i="1"/>
                          <m:t>h</m:t>
                        </m:r>
                      </m:den>
                    </m:f>
                  </m:oMath>
                </a14:m>
                <a:r>
                  <a:rPr lang="en-GB" dirty="0"/>
                  <a:t> = </a:t>
                </a:r>
                <a14:m>
                  <m:oMath xmlns:m="http://schemas.openxmlformats.org/officeDocument/2006/math">
                    <m:f>
                      <m:fPr>
                        <m:ctrlPr>
                          <a:rPr lang="en-GB" i="1"/>
                        </m:ctrlPr>
                      </m:fPr>
                      <m:num>
                        <m:r>
                          <a:rPr lang="en-GB" i="1"/>
                          <m:t>500</m:t>
                        </m:r>
                        <m:r>
                          <a:rPr lang="en-GB" i="1"/>
                          <m:t>−</m:t>
                        </m:r>
                        <m:r>
                          <a:rPr lang="en-GB" i="1"/>
                          <m:t>2</m:t>
                        </m:r>
                        <m:r>
                          <a:rPr lang="en-GB" i="1"/>
                          <m:t>∗</m:t>
                        </m:r>
                        <m:r>
                          <a:rPr lang="en-GB" i="1"/>
                          <m:t>60</m:t>
                        </m:r>
                      </m:num>
                      <m:den>
                        <m:r>
                          <a:rPr lang="en-GB" i="1"/>
                          <m:t>500</m:t>
                        </m:r>
                      </m:den>
                    </m:f>
                  </m:oMath>
                </a14:m>
                <a:r>
                  <a:rPr lang="en-GB" dirty="0"/>
                  <a:t> = 0.75</a:t>
                </a:r>
              </a:p>
              <a:p>
                <a:pPr marL="0" indent="0">
                  <a:buNone/>
                </a:pPr>
                <a14:m>
                  <m:oMath xmlns:m="http://schemas.openxmlformats.org/officeDocument/2006/math">
                    <m:f>
                      <m:fPr>
                        <m:ctrlPr>
                          <a:rPr lang="en-GB" i="1"/>
                        </m:ctrlPr>
                      </m:fPr>
                      <m:num>
                        <m:r>
                          <a:rPr lang="en-GB" i="1"/>
                          <m:t>∅</m:t>
                        </m:r>
                        <m:r>
                          <a:rPr lang="en-GB" i="1"/>
                          <m:t>𝑀𝑛</m:t>
                        </m:r>
                      </m:num>
                      <m:den>
                        <m:r>
                          <a:rPr lang="en-GB" i="1"/>
                          <m:t>𝑏</m:t>
                        </m:r>
                        <m:sSup>
                          <m:sSupPr>
                            <m:ctrlPr>
                              <a:rPr lang="en-GB" i="1"/>
                            </m:ctrlPr>
                          </m:sSupPr>
                          <m:e>
                            <m:r>
                              <a:rPr lang="en-GB" i="1"/>
                              <m:t>h</m:t>
                            </m:r>
                          </m:e>
                          <m:sup>
                            <m:r>
                              <a:rPr lang="en-GB" i="1"/>
                              <m:t>2</m:t>
                            </m:r>
                          </m:sup>
                        </m:sSup>
                      </m:den>
                    </m:f>
                  </m:oMath>
                </a14:m>
                <a:r>
                  <a:rPr lang="en-GB" dirty="0"/>
                  <a:t> = </a:t>
                </a:r>
                <a14:m>
                  <m:oMath xmlns:m="http://schemas.openxmlformats.org/officeDocument/2006/math">
                    <m:f>
                      <m:fPr>
                        <m:ctrlPr>
                          <a:rPr lang="en-GB" i="1"/>
                        </m:ctrlPr>
                      </m:fPr>
                      <m:num>
                        <m:r>
                          <a:rPr lang="en-GB" i="1"/>
                          <m:t>𝑀𝑢</m:t>
                        </m:r>
                      </m:num>
                      <m:den>
                        <m:r>
                          <a:rPr lang="en-GB" i="1"/>
                          <m:t>𝑏</m:t>
                        </m:r>
                        <m:sSup>
                          <m:sSupPr>
                            <m:ctrlPr>
                              <a:rPr lang="en-GB" i="1"/>
                            </m:ctrlPr>
                          </m:sSupPr>
                          <m:e>
                            <m:r>
                              <a:rPr lang="en-GB" i="1"/>
                              <m:t>h</m:t>
                            </m:r>
                          </m:e>
                          <m:sup>
                            <m:r>
                              <a:rPr lang="en-GB" i="1"/>
                              <m:t>2</m:t>
                            </m:r>
                          </m:sup>
                        </m:sSup>
                      </m:den>
                    </m:f>
                  </m:oMath>
                </a14:m>
                <a:r>
                  <a:rPr lang="en-GB" dirty="0"/>
                  <a:t> = </a:t>
                </a:r>
                <a14:m>
                  <m:oMath xmlns:m="http://schemas.openxmlformats.org/officeDocument/2006/math">
                    <m:f>
                      <m:fPr>
                        <m:ctrlPr>
                          <a:rPr lang="en-GB" i="1"/>
                        </m:ctrlPr>
                      </m:fPr>
                      <m:num>
                        <m:r>
                          <a:rPr lang="en-GB" i="1"/>
                          <m:t>39</m:t>
                        </m:r>
                        <m:r>
                          <a:rPr lang="en-GB" i="1"/>
                          <m:t>.</m:t>
                        </m:r>
                        <m:r>
                          <a:rPr lang="en-GB" i="1"/>
                          <m:t>66</m:t>
                        </m:r>
                        <m:r>
                          <a:rPr lang="en-GB" i="1"/>
                          <m:t>∗</m:t>
                        </m:r>
                        <m:sSup>
                          <m:sSupPr>
                            <m:ctrlPr>
                              <a:rPr lang="en-GB" i="1"/>
                            </m:ctrlPr>
                          </m:sSupPr>
                          <m:e>
                            <m:r>
                              <a:rPr lang="en-GB" i="1"/>
                              <m:t>10</m:t>
                            </m:r>
                          </m:e>
                          <m:sup>
                            <m:r>
                              <a:rPr lang="en-GB" i="1"/>
                              <m:t>6</m:t>
                            </m:r>
                          </m:sup>
                        </m:sSup>
                      </m:num>
                      <m:den>
                        <m:r>
                          <a:rPr lang="en-GB" i="1"/>
                          <m:t>500</m:t>
                        </m:r>
                        <m:r>
                          <a:rPr lang="en-GB" i="1"/>
                          <m:t>∗ </m:t>
                        </m:r>
                        <m:sSup>
                          <m:sSupPr>
                            <m:ctrlPr>
                              <a:rPr lang="en-GB" i="1"/>
                            </m:ctrlPr>
                          </m:sSupPr>
                          <m:e>
                            <m:r>
                              <a:rPr lang="en-GB" i="1"/>
                              <m:t>500</m:t>
                            </m:r>
                          </m:e>
                          <m:sup>
                            <m:r>
                              <a:rPr lang="en-GB" i="1"/>
                              <m:t>2</m:t>
                            </m:r>
                          </m:sup>
                        </m:sSup>
                      </m:den>
                    </m:f>
                  </m:oMath>
                </a14:m>
                <a:r>
                  <a:rPr lang="en-GB" dirty="0"/>
                  <a:t> = 0.317       →  </a:t>
                </a:r>
                <a14:m>
                  <m:oMath xmlns:m="http://schemas.openxmlformats.org/officeDocument/2006/math">
                    <m:f>
                      <m:fPr>
                        <m:ctrlPr>
                          <a:rPr lang="en-GB" i="1"/>
                        </m:ctrlPr>
                      </m:fPr>
                      <m:num>
                        <m:r>
                          <a:rPr lang="en-GB" i="1"/>
                          <m:t>0</m:t>
                        </m:r>
                        <m:r>
                          <a:rPr lang="en-GB" i="1"/>
                          <m:t>.</m:t>
                        </m:r>
                        <m:r>
                          <a:rPr lang="en-GB" i="1"/>
                          <m:t>317</m:t>
                        </m:r>
                      </m:num>
                      <m:den>
                        <m:r>
                          <a:rPr lang="en-GB" i="1"/>
                          <m:t>7</m:t>
                        </m:r>
                      </m:den>
                    </m:f>
                  </m:oMath>
                </a14:m>
                <a:r>
                  <a:rPr lang="en-GB" dirty="0"/>
                  <a:t> = 0.045 ksi</a:t>
                </a:r>
              </a:p>
              <a:p>
                <a:pPr marL="0" indent="0">
                  <a:buNone/>
                </a:pPr>
                <a14:m>
                  <m:oMath xmlns:m="http://schemas.openxmlformats.org/officeDocument/2006/math">
                    <m:f>
                      <m:fPr>
                        <m:ctrlPr>
                          <a:rPr lang="en-GB" i="1"/>
                        </m:ctrlPr>
                      </m:fPr>
                      <m:num>
                        <m:r>
                          <a:rPr lang="en-GB" i="1"/>
                          <m:t>∅</m:t>
                        </m:r>
                        <m:r>
                          <a:rPr lang="en-GB" i="1"/>
                          <m:t>𝑃𝑛</m:t>
                        </m:r>
                      </m:num>
                      <m:den>
                        <m:r>
                          <a:rPr lang="en-GB" i="1"/>
                          <m:t>𝑏</m:t>
                        </m:r>
                        <m:r>
                          <a:rPr lang="en-GB" i="1"/>
                          <m:t>h</m:t>
                        </m:r>
                      </m:den>
                    </m:f>
                  </m:oMath>
                </a14:m>
                <a:r>
                  <a:rPr lang="en-GB" dirty="0"/>
                  <a:t> = </a:t>
                </a:r>
                <a14:m>
                  <m:oMath xmlns:m="http://schemas.openxmlformats.org/officeDocument/2006/math">
                    <m:f>
                      <m:fPr>
                        <m:ctrlPr>
                          <a:rPr lang="en-GB" i="1"/>
                        </m:ctrlPr>
                      </m:fPr>
                      <m:num>
                        <m:r>
                          <a:rPr lang="en-GB" i="1"/>
                          <m:t>𝑃𝑢</m:t>
                        </m:r>
                      </m:num>
                      <m:den>
                        <m:r>
                          <a:rPr lang="en-GB" i="1"/>
                          <m:t>𝑏</m:t>
                        </m:r>
                        <m:r>
                          <a:rPr lang="en-GB" i="1"/>
                          <m:t>h</m:t>
                        </m:r>
                      </m:den>
                    </m:f>
                  </m:oMath>
                </a14:m>
                <a:r>
                  <a:rPr lang="en-GB" dirty="0"/>
                  <a:t> = </a:t>
                </a:r>
                <a14:m>
                  <m:oMath xmlns:m="http://schemas.openxmlformats.org/officeDocument/2006/math">
                    <m:f>
                      <m:fPr>
                        <m:ctrlPr>
                          <a:rPr lang="en-GB" i="1"/>
                        </m:ctrlPr>
                      </m:fPr>
                      <m:num>
                        <m:r>
                          <a:rPr lang="en-GB" i="1"/>
                          <m:t>3142</m:t>
                        </m:r>
                        <m:r>
                          <a:rPr lang="en-GB" i="1"/>
                          <m:t>.</m:t>
                        </m:r>
                        <m:r>
                          <a:rPr lang="en-GB" i="1"/>
                          <m:t>8</m:t>
                        </m:r>
                        <m:r>
                          <a:rPr lang="en-GB" i="1"/>
                          <m:t>∗</m:t>
                        </m:r>
                        <m:sSup>
                          <m:sSupPr>
                            <m:ctrlPr>
                              <a:rPr lang="en-GB" i="1"/>
                            </m:ctrlPr>
                          </m:sSupPr>
                          <m:e>
                            <m:r>
                              <a:rPr lang="en-GB" i="1"/>
                              <m:t>10</m:t>
                            </m:r>
                          </m:e>
                          <m:sup>
                            <m:r>
                              <a:rPr lang="en-GB" i="1"/>
                              <m:t>3</m:t>
                            </m:r>
                          </m:sup>
                        </m:sSup>
                      </m:num>
                      <m:den>
                        <m:r>
                          <a:rPr lang="en-GB" i="1"/>
                          <m:t>500</m:t>
                        </m:r>
                        <m:r>
                          <a:rPr lang="en-GB" i="1"/>
                          <m:t>∗</m:t>
                        </m:r>
                        <m:r>
                          <a:rPr lang="en-GB" i="1"/>
                          <m:t>500</m:t>
                        </m:r>
                      </m:den>
                    </m:f>
                  </m:oMath>
                </a14:m>
                <a:r>
                  <a:rPr lang="en-GB" dirty="0"/>
                  <a:t> = 12.57       →  </a:t>
                </a:r>
                <a14:m>
                  <m:oMath xmlns:m="http://schemas.openxmlformats.org/officeDocument/2006/math">
                    <m:f>
                      <m:fPr>
                        <m:ctrlPr>
                          <a:rPr lang="en-GB" i="1"/>
                        </m:ctrlPr>
                      </m:fPr>
                      <m:num>
                        <m:r>
                          <a:rPr lang="en-GB" i="1"/>
                          <m:t>12</m:t>
                        </m:r>
                        <m:r>
                          <a:rPr lang="en-GB" i="1"/>
                          <m:t>.</m:t>
                        </m:r>
                        <m:r>
                          <a:rPr lang="en-GB" i="1"/>
                          <m:t>57</m:t>
                        </m:r>
                      </m:num>
                      <m:den>
                        <m:r>
                          <a:rPr lang="en-GB" i="1"/>
                          <m:t>7</m:t>
                        </m:r>
                      </m:den>
                    </m:f>
                  </m:oMath>
                </a14:m>
                <a:r>
                  <a:rPr lang="en-GB" dirty="0"/>
                  <a:t> = 1.79  ksi</a:t>
                </a:r>
              </a:p>
              <a:p>
                <a:pPr marL="0" indent="0">
                  <a:buNone/>
                </a:pPr>
                <a:r>
                  <a:rPr lang="en-GB" dirty="0"/>
                  <a:t>By hand calculation for rebar percentage using interaction diagram for column ρ = 0.01</a:t>
                </a:r>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616" t="-806"/>
                </a:stretch>
              </a:blipFill>
            </p:spPr>
            <p:txBody>
              <a:bodyPr/>
              <a:lstStyle/>
              <a:p>
                <a:r>
                  <a:rPr lang="en-GB">
                    <a:noFill/>
                  </a:rPr>
                  <a:t> </a:t>
                </a:r>
              </a:p>
            </p:txBody>
          </p:sp>
        </mc:Fallback>
      </mc:AlternateContent>
      <p:pic>
        <p:nvPicPr>
          <p:cNvPr id="4" name="صورة 3"/>
          <p:cNvPicPr/>
          <p:nvPr/>
        </p:nvPicPr>
        <p:blipFill>
          <a:blip r:embed="rId3">
            <a:extLst>
              <a:ext uri="{28A0092B-C50C-407E-A947-70E740481C1C}">
                <a14:useLocalDpi xmlns:a14="http://schemas.microsoft.com/office/drawing/2010/main" val="0"/>
              </a:ext>
            </a:extLst>
          </a:blip>
          <a:stretch>
            <a:fillRect/>
          </a:stretch>
        </p:blipFill>
        <p:spPr>
          <a:xfrm rot="16200000">
            <a:off x="5530233" y="3179496"/>
            <a:ext cx="1185483" cy="5993500"/>
          </a:xfrm>
          <a:prstGeom prst="rect">
            <a:avLst/>
          </a:prstGeom>
        </p:spPr>
      </p:pic>
    </p:spTree>
    <p:extLst>
      <p:ext uri="{BB962C8B-B14F-4D97-AF65-F5344CB8AC3E}">
        <p14:creationId xmlns:p14="http://schemas.microsoft.com/office/powerpoint/2010/main" val="1759721328"/>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3 column </a:t>
            </a:r>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normAutofit/>
              </a:bodyPr>
              <a:lstStyle/>
              <a:p>
                <a:pPr marL="0" indent="0">
                  <a:buNone/>
                </a:pPr>
                <a:r>
                  <a:rPr lang="en-GB" dirty="0"/>
                  <a:t>At the beginning, determine capacity of the column section by using equation below:</a:t>
                </a:r>
              </a:p>
              <a:p>
                <a:pPr marL="0" indent="0">
                  <a:buNone/>
                </a:pPr>
                <a14:m>
                  <m:oMathPara xmlns:m="http://schemas.openxmlformats.org/officeDocument/2006/math">
                    <m:oMathParaPr>
                      <m:jc m:val="left"/>
                    </m:oMathParaPr>
                    <m:oMath xmlns:m="http://schemas.openxmlformats.org/officeDocument/2006/math">
                      <m:r>
                        <a:rPr lang="en-GB" i="1"/>
                        <m:t>∅</m:t>
                      </m:r>
                      <m:r>
                        <a:rPr lang="en-GB" i="1"/>
                        <m:t>𝑉𝑐</m:t>
                      </m:r>
                      <m:r>
                        <a:rPr lang="en-GB" i="1"/>
                        <m:t>= </m:t>
                      </m:r>
                      <m:f>
                        <m:fPr>
                          <m:ctrlPr>
                            <a:rPr lang="en-GB" i="1"/>
                          </m:ctrlPr>
                        </m:fPr>
                        <m:num>
                          <m:r>
                            <a:rPr lang="en-GB" i="1"/>
                            <m:t>∅</m:t>
                          </m:r>
                        </m:num>
                        <m:den>
                          <m:r>
                            <a:rPr lang="en-GB" i="1"/>
                            <m:t>6</m:t>
                          </m:r>
                        </m:den>
                      </m:f>
                      <m:r>
                        <a:rPr lang="en-GB" i="1"/>
                        <m:t> </m:t>
                      </m:r>
                      <m:rad>
                        <m:radPr>
                          <m:degHide m:val="on"/>
                          <m:ctrlPr>
                            <a:rPr lang="en-GB" i="1"/>
                          </m:ctrlPr>
                        </m:radPr>
                        <m:deg/>
                        <m:e>
                          <m:r>
                            <a:rPr lang="en-GB" i="1"/>
                            <m:t>𝑓𝑐</m:t>
                          </m:r>
                        </m:e>
                      </m:rad>
                      <m:r>
                        <a:rPr lang="en-GB" i="1"/>
                        <m:t>∗</m:t>
                      </m:r>
                      <m:r>
                        <a:rPr lang="en-GB" i="1"/>
                        <m:t>𝑏</m:t>
                      </m:r>
                      <m:r>
                        <a:rPr lang="en-GB" i="1"/>
                        <m:t>∗</m:t>
                      </m:r>
                      <m:r>
                        <a:rPr lang="en-GB" i="1"/>
                        <m:t>𝑑</m:t>
                      </m:r>
                      <m:r>
                        <a:rPr lang="en-GB" i="1"/>
                        <m:t> </m:t>
                      </m:r>
                    </m:oMath>
                  </m:oMathPara>
                </a14:m>
                <a:endParaRPr lang="en-GB" dirty="0"/>
              </a:p>
              <a:p>
                <a:pPr marL="0" indent="0">
                  <a:buNone/>
                </a:pPr>
                <a14:m>
                  <m:oMath xmlns:m="http://schemas.openxmlformats.org/officeDocument/2006/math">
                    <m:r>
                      <a:rPr lang="en-GB" i="1"/>
                      <m:t>∅</m:t>
                    </m:r>
                    <m:r>
                      <a:rPr lang="en-GB" i="1"/>
                      <m:t>𝑉𝑐</m:t>
                    </m:r>
                    <m:r>
                      <a:rPr lang="en-GB" i="1"/>
                      <m:t>= </m:t>
                    </m:r>
                    <m:f>
                      <m:fPr>
                        <m:ctrlPr>
                          <a:rPr lang="en-GB" i="1"/>
                        </m:ctrlPr>
                      </m:fPr>
                      <m:num>
                        <m:r>
                          <a:rPr lang="en-GB" i="1"/>
                          <m:t>0</m:t>
                        </m:r>
                        <m:r>
                          <a:rPr lang="en-GB" i="1"/>
                          <m:t>.</m:t>
                        </m:r>
                        <m:r>
                          <a:rPr lang="en-GB" i="1"/>
                          <m:t>75</m:t>
                        </m:r>
                      </m:num>
                      <m:den>
                        <m:r>
                          <a:rPr lang="en-GB" i="1"/>
                          <m:t>6</m:t>
                        </m:r>
                      </m:den>
                    </m:f>
                    <m:r>
                      <a:rPr lang="en-GB" i="1"/>
                      <m:t> </m:t>
                    </m:r>
                    <m:rad>
                      <m:radPr>
                        <m:degHide m:val="on"/>
                        <m:ctrlPr>
                          <a:rPr lang="en-GB" i="1"/>
                        </m:ctrlPr>
                      </m:radPr>
                      <m:deg/>
                      <m:e>
                        <m:r>
                          <a:rPr lang="en-GB" i="1"/>
                          <m:t>28</m:t>
                        </m:r>
                      </m:e>
                    </m:rad>
                    <m:r>
                      <a:rPr lang="en-GB" i="1"/>
                      <m:t>∗</m:t>
                    </m:r>
                    <m:r>
                      <a:rPr lang="en-GB" i="1"/>
                      <m:t>500</m:t>
                    </m:r>
                    <m:r>
                      <a:rPr lang="en-GB" i="1"/>
                      <m:t>∗</m:t>
                    </m:r>
                    <m:r>
                      <a:rPr lang="en-GB" i="1"/>
                      <m:t>440</m:t>
                    </m:r>
                    <m:r>
                      <a:rPr lang="en-GB" i="1"/>
                      <m:t> </m:t>
                    </m:r>
                  </m:oMath>
                </a14:m>
                <a:r>
                  <a:rPr lang="en-GB" dirty="0"/>
                  <a:t>= 152.13 KN </a:t>
                </a:r>
              </a:p>
              <a:p>
                <a:pPr marL="0" indent="0">
                  <a:buNone/>
                </a:pPr>
                <a:r>
                  <a:rPr lang="en-GB" dirty="0"/>
                  <a:t>Firstly, computing Vu from gravity load using ETAB.</a:t>
                </a:r>
              </a:p>
              <a:p>
                <a:pPr marL="0" indent="0">
                  <a:buNone/>
                </a:pPr>
                <a:r>
                  <a:rPr lang="en-GB" dirty="0" smtClean="0"/>
                  <a:t>Vu </a:t>
                </a:r>
                <a:r>
                  <a:rPr lang="en-GB" dirty="0"/>
                  <a:t>= 18.1 KN &lt; ∅Vc so use </a:t>
                </a:r>
                <a14:m>
                  <m:oMath xmlns:m="http://schemas.openxmlformats.org/officeDocument/2006/math">
                    <m:d>
                      <m:dPr>
                        <m:ctrlPr>
                          <a:rPr lang="en-GB" i="1"/>
                        </m:ctrlPr>
                      </m:dPr>
                      <m:e>
                        <m:f>
                          <m:fPr>
                            <m:ctrlPr>
                              <a:rPr lang="en-GB" i="1"/>
                            </m:ctrlPr>
                          </m:fPr>
                          <m:num>
                            <m:r>
                              <a:rPr lang="en-GB" i="1"/>
                              <m:t>𝐴𝑣</m:t>
                            </m:r>
                          </m:num>
                          <m:den>
                            <m:r>
                              <a:rPr lang="en-GB" i="1"/>
                              <m:t>𝑠</m:t>
                            </m:r>
                          </m:den>
                        </m:f>
                      </m:e>
                    </m:d>
                  </m:oMath>
                </a14:m>
                <a:r>
                  <a:rPr lang="en-GB" dirty="0"/>
                  <a:t>min </a:t>
                </a:r>
              </a:p>
              <a:p>
                <a:pPr marL="0" indent="0">
                  <a:buNone/>
                </a:pPr>
                <a:r>
                  <a:rPr lang="en-GB" dirty="0"/>
                  <a:t>(</a:t>
                </a:r>
                <a14:m>
                  <m:oMath xmlns:m="http://schemas.openxmlformats.org/officeDocument/2006/math">
                    <m:f>
                      <m:fPr>
                        <m:ctrlPr>
                          <a:rPr lang="en-GB" i="1"/>
                        </m:ctrlPr>
                      </m:fPr>
                      <m:num>
                        <m:r>
                          <a:rPr lang="en-GB" i="1"/>
                          <m:t>𝐴𝑣</m:t>
                        </m:r>
                      </m:num>
                      <m:den>
                        <m:r>
                          <a:rPr lang="en-GB" i="1"/>
                          <m:t>𝑠</m:t>
                        </m:r>
                      </m:den>
                    </m:f>
                  </m:oMath>
                </a14:m>
                <a:r>
                  <a:rPr lang="en-GB" dirty="0"/>
                  <a:t>)</a:t>
                </a:r>
                <a:r>
                  <a:rPr lang="en-GB" baseline="-25000" dirty="0"/>
                  <a:t>min </a:t>
                </a:r>
                <a:r>
                  <a:rPr lang="en-GB" dirty="0"/>
                  <a:t>= max [</a:t>
                </a:r>
                <a14:m>
                  <m:oMath xmlns:m="http://schemas.openxmlformats.org/officeDocument/2006/math">
                    <m:r>
                      <a:rPr lang="en-GB" i="1"/>
                      <m:t>0</m:t>
                    </m:r>
                    <m:r>
                      <a:rPr lang="en-GB" i="1"/>
                      <m:t>.</m:t>
                    </m:r>
                    <m:r>
                      <a:rPr lang="en-GB" i="1"/>
                      <m:t>062</m:t>
                    </m:r>
                    <m:r>
                      <a:rPr lang="en-GB" i="1"/>
                      <m:t>∗</m:t>
                    </m:r>
                    <m:rad>
                      <m:radPr>
                        <m:degHide m:val="on"/>
                        <m:ctrlPr>
                          <a:rPr lang="en-GB" i="1"/>
                        </m:ctrlPr>
                      </m:radPr>
                      <m:deg/>
                      <m:e>
                        <m:r>
                          <a:rPr lang="en-GB" i="1"/>
                          <m:t>𝑓𝑐</m:t>
                        </m:r>
                      </m:e>
                    </m:rad>
                    <m:r>
                      <a:rPr lang="en-GB" i="1"/>
                      <m:t>∗ </m:t>
                    </m:r>
                    <m:f>
                      <m:fPr>
                        <m:ctrlPr>
                          <a:rPr lang="en-GB" i="1"/>
                        </m:ctrlPr>
                      </m:fPr>
                      <m:num>
                        <m:r>
                          <a:rPr lang="en-GB" i="1"/>
                          <m:t>𝑏𝑤</m:t>
                        </m:r>
                      </m:num>
                      <m:den>
                        <m:r>
                          <a:rPr lang="en-GB" i="1"/>
                          <m:t>𝑓𝑦𝑡</m:t>
                        </m:r>
                      </m:den>
                    </m:f>
                  </m:oMath>
                </a14:m>
                <a:r>
                  <a:rPr lang="en-GB" dirty="0"/>
                  <a:t> , </a:t>
                </a:r>
                <a14:m>
                  <m:oMath xmlns:m="http://schemas.openxmlformats.org/officeDocument/2006/math">
                    <m:f>
                      <m:fPr>
                        <m:ctrlPr>
                          <a:rPr lang="en-GB" i="1"/>
                        </m:ctrlPr>
                      </m:fPr>
                      <m:num>
                        <m:r>
                          <a:rPr lang="en-GB" i="1"/>
                          <m:t>0</m:t>
                        </m:r>
                        <m:r>
                          <a:rPr lang="en-GB" i="1"/>
                          <m:t>.</m:t>
                        </m:r>
                        <m:r>
                          <a:rPr lang="en-GB" i="1"/>
                          <m:t>35</m:t>
                        </m:r>
                        <m:r>
                          <a:rPr lang="en-GB" i="1"/>
                          <m:t>𝑏𝑤</m:t>
                        </m:r>
                      </m:num>
                      <m:den>
                        <m:r>
                          <a:rPr lang="en-GB" i="1"/>
                          <m:t>𝑓𝑦𝑡</m:t>
                        </m:r>
                      </m:den>
                    </m:f>
                  </m:oMath>
                </a14:m>
                <a:r>
                  <a:rPr lang="en-GB" dirty="0"/>
                  <a:t>] = </a:t>
                </a:r>
                <a14:m>
                  <m:oMath xmlns:m="http://schemas.openxmlformats.org/officeDocument/2006/math">
                    <m:f>
                      <m:fPr>
                        <m:ctrlPr>
                          <a:rPr lang="en-GB" i="1"/>
                        </m:ctrlPr>
                      </m:fPr>
                      <m:num>
                        <m:r>
                          <a:rPr lang="en-GB" i="1"/>
                          <m:t>0</m:t>
                        </m:r>
                        <m:r>
                          <a:rPr lang="en-GB" i="1"/>
                          <m:t>.</m:t>
                        </m:r>
                        <m:r>
                          <a:rPr lang="en-GB" i="1"/>
                          <m:t>35</m:t>
                        </m:r>
                        <m:r>
                          <a:rPr lang="en-GB" i="1"/>
                          <m:t>∗</m:t>
                        </m:r>
                        <m:r>
                          <a:rPr lang="en-GB" i="1"/>
                          <m:t>500</m:t>
                        </m:r>
                      </m:num>
                      <m:den>
                        <m:r>
                          <a:rPr lang="en-GB" i="1"/>
                          <m:t>420</m:t>
                        </m:r>
                      </m:den>
                    </m:f>
                  </m:oMath>
                </a14:m>
                <a:r>
                  <a:rPr lang="en-GB" dirty="0"/>
                  <a:t> = 0.416</a:t>
                </a:r>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616" t="-806"/>
                </a:stretch>
              </a:blipFill>
            </p:spPr>
            <p:txBody>
              <a:bodyPr/>
              <a:lstStyle/>
              <a:p>
                <a:r>
                  <a:rPr lang="en-GB">
                    <a:noFill/>
                  </a:rPr>
                  <a:t> </a:t>
                </a:r>
              </a:p>
            </p:txBody>
          </p:sp>
        </mc:Fallback>
      </mc:AlternateContent>
    </p:spTree>
    <p:extLst>
      <p:ext uri="{BB962C8B-B14F-4D97-AF65-F5344CB8AC3E}">
        <p14:creationId xmlns:p14="http://schemas.microsoft.com/office/powerpoint/2010/main" val="1630584129"/>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3 column </a:t>
            </a:r>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normAutofit/>
              </a:bodyPr>
              <a:lstStyle/>
              <a:p>
                <a:pPr marL="0" indent="0">
                  <a:buNone/>
                </a:pPr>
                <a:r>
                  <a:rPr lang="en-GB" dirty="0"/>
                  <a:t>Now </a:t>
                </a:r>
                <a:r>
                  <a:rPr lang="en-GB" dirty="0" smtClean="0"/>
                  <a:t>start </a:t>
                </a:r>
                <a:r>
                  <a:rPr lang="en-GB" dirty="0"/>
                  <a:t>design including all combinations </a:t>
                </a:r>
                <a:endParaRPr lang="en-GB" dirty="0" smtClean="0"/>
              </a:p>
              <a:p>
                <a:pPr marL="0" indent="0">
                  <a:buNone/>
                </a:pPr>
                <a:endParaRPr lang="en-GB" dirty="0" smtClean="0"/>
              </a:p>
              <a:p>
                <a:pPr marL="0" indent="0">
                  <a:buNone/>
                </a:pPr>
                <a:endParaRPr lang="en-GB" dirty="0"/>
              </a:p>
              <a:p>
                <a:pPr marL="0" indent="0">
                  <a:buNone/>
                </a:pPr>
                <a:r>
                  <a:rPr lang="en-GB" dirty="0" smtClean="0"/>
                  <a:t>Vu = </a:t>
                </a:r>
                <a:r>
                  <a:rPr lang="en-GB" dirty="0"/>
                  <a:t>34.4 KN </a:t>
                </a:r>
              </a:p>
              <a:p>
                <a:pPr marL="0" indent="0">
                  <a:buNone/>
                </a:pPr>
                <a:r>
                  <a:rPr lang="en-GB" dirty="0"/>
                  <a:t>Vu &lt; ∅Vc </a:t>
                </a:r>
              </a:p>
              <a:p>
                <a:pPr marL="0" indent="0">
                  <a:buNone/>
                </a:pPr>
                <a:r>
                  <a:rPr lang="en-GB" dirty="0"/>
                  <a:t>So use </a:t>
                </a:r>
                <a14:m>
                  <m:oMath xmlns:m="http://schemas.openxmlformats.org/officeDocument/2006/math">
                    <m:d>
                      <m:dPr>
                        <m:ctrlPr>
                          <a:rPr lang="en-GB" i="1"/>
                        </m:ctrlPr>
                      </m:dPr>
                      <m:e>
                        <m:f>
                          <m:fPr>
                            <m:ctrlPr>
                              <a:rPr lang="en-GB" i="1"/>
                            </m:ctrlPr>
                          </m:fPr>
                          <m:num>
                            <m:r>
                              <a:rPr lang="en-GB" i="1"/>
                              <m:t>𝐴𝑣</m:t>
                            </m:r>
                          </m:num>
                          <m:den>
                            <m:r>
                              <a:rPr lang="en-GB" i="1"/>
                              <m:t>𝑠</m:t>
                            </m:r>
                          </m:den>
                        </m:f>
                      </m:e>
                    </m:d>
                  </m:oMath>
                </a14:m>
                <a:r>
                  <a:rPr lang="en-GB" dirty="0"/>
                  <a:t>min = 0.416 </a:t>
                </a:r>
                <a:r>
                  <a:rPr lang="en-GB" dirty="0" smtClean="0"/>
                  <a:t>mm</a:t>
                </a:r>
                <a:r>
                  <a:rPr lang="en-GB" baseline="30000" dirty="0" smtClean="0"/>
                  <a:t>2</a:t>
                </a:r>
                <a:r>
                  <a:rPr lang="en-GB" dirty="0" smtClean="0"/>
                  <a:t>/mm</a:t>
                </a:r>
              </a:p>
              <a:p>
                <a:pPr marL="0" indent="0">
                  <a:buNone/>
                </a:pPr>
                <a:endParaRPr lang="en-GB" dirty="0"/>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616" t="-806"/>
                </a:stretch>
              </a:blipFill>
            </p:spPr>
            <p:txBody>
              <a:bodyPr/>
              <a:lstStyle/>
              <a:p>
                <a:r>
                  <a:rPr lang="en-GB">
                    <a:noFill/>
                  </a:rPr>
                  <a:t> </a:t>
                </a:r>
              </a:p>
            </p:txBody>
          </p:sp>
        </mc:Fallback>
      </mc:AlternateContent>
      <p:pic>
        <p:nvPicPr>
          <p:cNvPr id="4" name="صورة 3"/>
          <p:cNvPicPr/>
          <p:nvPr/>
        </p:nvPicPr>
        <p:blipFill>
          <a:blip r:embed="rId3">
            <a:extLst>
              <a:ext uri="{28A0092B-C50C-407E-A947-70E740481C1C}">
                <a14:useLocalDpi xmlns:a14="http://schemas.microsoft.com/office/drawing/2010/main" val="0"/>
              </a:ext>
            </a:extLst>
          </a:blip>
          <a:stretch>
            <a:fillRect/>
          </a:stretch>
        </p:blipFill>
        <p:spPr>
          <a:xfrm>
            <a:off x="6727684" y="2767476"/>
            <a:ext cx="4754914" cy="3027143"/>
          </a:xfrm>
          <a:prstGeom prst="rect">
            <a:avLst/>
          </a:prstGeom>
        </p:spPr>
      </p:pic>
    </p:spTree>
    <p:extLst>
      <p:ext uri="{BB962C8B-B14F-4D97-AF65-F5344CB8AC3E}">
        <p14:creationId xmlns:p14="http://schemas.microsoft.com/office/powerpoint/2010/main" val="1193388804"/>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3 column </a:t>
            </a:r>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normAutofit fontScale="77500" lnSpcReduction="20000"/>
              </a:bodyPr>
              <a:lstStyle/>
              <a:p>
                <a:pPr marL="0" indent="0">
                  <a:buNone/>
                </a:pPr>
                <a14:m>
                  <m:oMath xmlns:m="http://schemas.openxmlformats.org/officeDocument/2006/math">
                    <m:f>
                      <m:fPr>
                        <m:ctrlPr>
                          <a:rPr lang="en-GB" i="1"/>
                        </m:ctrlPr>
                      </m:fPr>
                      <m:num>
                        <m:r>
                          <a:rPr lang="en-GB" i="1"/>
                          <m:t>𝐴𝑣</m:t>
                        </m:r>
                      </m:num>
                      <m:den>
                        <m:r>
                          <a:rPr lang="en-GB" i="1"/>
                          <m:t>𝑠</m:t>
                        </m:r>
                      </m:den>
                    </m:f>
                    <m:r>
                      <a:rPr lang="en-GB" i="1"/>
                      <m:t>=</m:t>
                    </m:r>
                    <m:r>
                      <a:rPr lang="en-GB" i="1"/>
                      <m:t>0</m:t>
                    </m:r>
                    <m:r>
                      <a:rPr lang="en-GB" i="1"/>
                      <m:t>.</m:t>
                    </m:r>
                    <m:r>
                      <a:rPr lang="en-GB" i="1"/>
                      <m:t>416</m:t>
                    </m:r>
                    <m:r>
                      <a:rPr lang="en-GB" i="1"/>
                      <m:t> </m:t>
                    </m:r>
                  </m:oMath>
                </a14:m>
                <a:r>
                  <a:rPr lang="en-GB" dirty="0"/>
                  <a:t>mm</a:t>
                </a:r>
                <a:r>
                  <a:rPr lang="en-GB" baseline="30000" dirty="0"/>
                  <a:t>2</a:t>
                </a:r>
                <a:r>
                  <a:rPr lang="en-GB" dirty="0"/>
                  <a:t>/mm</a:t>
                </a:r>
              </a:p>
              <a:p>
                <a:pPr marL="0" indent="0">
                  <a:buNone/>
                </a:pPr>
                <a:r>
                  <a:rPr lang="en-GB" dirty="0"/>
                  <a:t>Av = 2 * </a:t>
                </a:r>
                <a14:m>
                  <m:oMath xmlns:m="http://schemas.openxmlformats.org/officeDocument/2006/math">
                    <m:f>
                      <m:fPr>
                        <m:ctrlPr>
                          <a:rPr lang="en-GB" i="1"/>
                        </m:ctrlPr>
                      </m:fPr>
                      <m:num>
                        <m:r>
                          <a:rPr lang="en-GB" i="1"/>
                          <m:t>𝜋</m:t>
                        </m:r>
                      </m:num>
                      <m:den>
                        <m:r>
                          <a:rPr lang="en-GB" i="1"/>
                          <m:t>4</m:t>
                        </m:r>
                      </m:den>
                    </m:f>
                    <m:r>
                      <a:rPr lang="en-GB" i="1"/>
                      <m:t>∗</m:t>
                    </m:r>
                    <m:sSup>
                      <m:sSupPr>
                        <m:ctrlPr>
                          <a:rPr lang="en-GB" i="1"/>
                        </m:ctrlPr>
                      </m:sSupPr>
                      <m:e>
                        <m:r>
                          <a:rPr lang="en-GB" i="1"/>
                          <m:t>10</m:t>
                        </m:r>
                      </m:e>
                      <m:sup>
                        <m:r>
                          <a:rPr lang="en-GB" i="1"/>
                          <m:t>2</m:t>
                        </m:r>
                      </m:sup>
                    </m:sSup>
                  </m:oMath>
                </a14:m>
                <a:r>
                  <a:rPr lang="en-GB" dirty="0"/>
                  <a:t> = 157 mm</a:t>
                </a:r>
                <a:r>
                  <a:rPr lang="en-GB" baseline="30000" dirty="0"/>
                  <a:t>2</a:t>
                </a:r>
                <a:endParaRPr lang="en-GB" dirty="0"/>
              </a:p>
              <a:p>
                <a:pPr marL="0" indent="0">
                  <a:buNone/>
                </a:pPr>
                <a:r>
                  <a:rPr lang="en-GB" dirty="0"/>
                  <a:t>S = </a:t>
                </a:r>
                <a14:m>
                  <m:oMath xmlns:m="http://schemas.openxmlformats.org/officeDocument/2006/math">
                    <m:f>
                      <m:fPr>
                        <m:ctrlPr>
                          <a:rPr lang="en-GB" i="1"/>
                        </m:ctrlPr>
                      </m:fPr>
                      <m:num>
                        <m:r>
                          <a:rPr lang="en-GB" i="1"/>
                          <m:t>157</m:t>
                        </m:r>
                      </m:num>
                      <m:den>
                        <m:r>
                          <a:rPr lang="en-GB" i="1"/>
                          <m:t>0</m:t>
                        </m:r>
                        <m:r>
                          <a:rPr lang="en-GB" i="1"/>
                          <m:t>.</m:t>
                        </m:r>
                        <m:r>
                          <a:rPr lang="en-GB" i="1"/>
                          <m:t>416</m:t>
                        </m:r>
                      </m:den>
                    </m:f>
                  </m:oMath>
                </a14:m>
                <a:r>
                  <a:rPr lang="en-GB" dirty="0"/>
                  <a:t> = 377.4 mm</a:t>
                </a:r>
              </a:p>
              <a:p>
                <a:pPr marL="0" indent="0">
                  <a:buNone/>
                </a:pPr>
                <a:r>
                  <a:rPr lang="en-GB" dirty="0"/>
                  <a:t>S</a:t>
                </a:r>
                <a:r>
                  <a:rPr lang="en-GB" baseline="-25000" dirty="0"/>
                  <a:t>0</a:t>
                </a:r>
                <a:r>
                  <a:rPr lang="en-GB" dirty="0"/>
                  <a:t> = </a:t>
                </a:r>
                <a14:m>
                  <m:oMath xmlns:m="http://schemas.openxmlformats.org/officeDocument/2006/math">
                    <m:r>
                      <a:rPr lang="en-GB" i="1"/>
                      <m:t>𝑚𝑖𝑛</m:t>
                    </m:r>
                    <m:d>
                      <m:dPr>
                        <m:begChr m:val="{"/>
                        <m:endChr m:val=""/>
                        <m:ctrlPr>
                          <a:rPr lang="en-GB" i="1"/>
                        </m:ctrlPr>
                      </m:dPr>
                      <m:e>
                        <m:eqArr>
                          <m:eqArrPr>
                            <m:ctrlPr>
                              <a:rPr lang="en-GB" i="1"/>
                            </m:ctrlPr>
                          </m:eqArrPr>
                          <m:e>
                            <m:f>
                              <m:fPr>
                                <m:type m:val="noBar"/>
                                <m:ctrlPr>
                                  <a:rPr lang="en-GB" i="1"/>
                                </m:ctrlPr>
                              </m:fPr>
                              <m:num>
                                <m:f>
                                  <m:fPr>
                                    <m:ctrlPr>
                                      <a:rPr lang="en-GB" i="1"/>
                                    </m:ctrlPr>
                                  </m:fPr>
                                  <m:num>
                                    <m:r>
                                      <a:rPr lang="en-GB" i="1"/>
                                      <m:t>𝑙𝑒𝑎𝑠𝑡</m:t>
                                    </m:r>
                                    <m:r>
                                      <a:rPr lang="en-GB"/>
                                      <m:t> </m:t>
                                    </m:r>
                                    <m:r>
                                      <a:rPr lang="en-GB" i="1"/>
                                      <m:t>𝑐𝑜𝑙𝑢𝑚𝑛</m:t>
                                    </m:r>
                                    <m:r>
                                      <a:rPr lang="en-GB"/>
                                      <m:t> </m:t>
                                    </m:r>
                                    <m:r>
                                      <a:rPr lang="en-GB" i="1"/>
                                      <m:t>𝑑𝑖𝑚𝑒𝑛𝑡𝑖𝑜𝑛</m:t>
                                    </m:r>
                                  </m:num>
                                  <m:den>
                                    <m:r>
                                      <a:rPr lang="en-GB"/>
                                      <m:t>2</m:t>
                                    </m:r>
                                  </m:den>
                                </m:f>
                                <m:r>
                                  <a:rPr lang="en-GB"/>
                                  <m:t>=</m:t>
                                </m:r>
                                <m:r>
                                  <a:rPr lang="en-GB"/>
                                  <m:t>250</m:t>
                                </m:r>
                                <m:r>
                                  <a:rPr lang="en-GB"/>
                                  <m:t> </m:t>
                                </m:r>
                                <m:r>
                                  <a:rPr lang="en-GB" i="1"/>
                                  <m:t>𝑚𝑚</m:t>
                                </m:r>
                              </m:num>
                              <m:den>
                                <m:r>
                                  <a:rPr lang="en-GB"/>
                                  <m:t>8</m:t>
                                </m:r>
                                <m:r>
                                  <a:rPr lang="en-GB" i="1"/>
                                  <m:t>∗</m:t>
                                </m:r>
                                <m:r>
                                  <a:rPr lang="en-GB" i="1"/>
                                  <m:t>𝑑𝑏</m:t>
                                </m:r>
                                <m:r>
                                  <a:rPr lang="en-GB"/>
                                  <m:t>=</m:t>
                                </m:r>
                                <m:r>
                                  <a:rPr lang="en-GB"/>
                                  <m:t>128</m:t>
                                </m:r>
                                <m:r>
                                  <a:rPr lang="en-GB"/>
                                  <m:t> </m:t>
                                </m:r>
                                <m:r>
                                  <a:rPr lang="en-GB" i="1"/>
                                  <m:t>𝑚𝑚</m:t>
                                </m:r>
                              </m:den>
                            </m:f>
                          </m:e>
                          <m:e>
                            <m:f>
                              <m:fPr>
                                <m:type m:val="noBar"/>
                                <m:ctrlPr>
                                  <a:rPr lang="en-GB" i="1"/>
                                </m:ctrlPr>
                              </m:fPr>
                              <m:num>
                                <m:r>
                                  <a:rPr lang="en-GB"/>
                                  <m:t>24</m:t>
                                </m:r>
                                <m:r>
                                  <a:rPr lang="en-GB" i="1"/>
                                  <m:t>∗</m:t>
                                </m:r>
                                <m:r>
                                  <a:rPr lang="en-GB" i="1"/>
                                  <m:t>𝑑𝑠</m:t>
                                </m:r>
                                <m:r>
                                  <a:rPr lang="en-GB"/>
                                  <m:t>=</m:t>
                                </m:r>
                                <m:r>
                                  <a:rPr lang="en-GB"/>
                                  <m:t>240</m:t>
                                </m:r>
                                <m:r>
                                  <a:rPr lang="en-GB"/>
                                  <m:t> </m:t>
                                </m:r>
                                <m:r>
                                  <a:rPr lang="en-GB" i="1"/>
                                  <m:t>𝑚𝑚</m:t>
                                </m:r>
                              </m:num>
                              <m:den>
                                <m:r>
                                  <a:rPr lang="en-GB"/>
                                  <m:t>300</m:t>
                                </m:r>
                                <m:r>
                                  <a:rPr lang="en-GB"/>
                                  <m:t> </m:t>
                                </m:r>
                                <m:r>
                                  <a:rPr lang="en-GB" i="1"/>
                                  <m:t>𝑚𝑚</m:t>
                                </m:r>
                              </m:den>
                            </m:f>
                          </m:e>
                        </m:eqArr>
                      </m:e>
                    </m:d>
                  </m:oMath>
                </a14:m>
                <a:r>
                  <a:rPr lang="en-GB" dirty="0"/>
                  <a:t>                             →→ use 120 mm </a:t>
                </a:r>
              </a:p>
              <a:p>
                <a:pPr marL="0" indent="0">
                  <a:buNone/>
                </a:pPr>
                <a:r>
                  <a:rPr lang="en-GB" dirty="0"/>
                  <a:t>S</a:t>
                </a:r>
                <a:r>
                  <a:rPr lang="en-GB" baseline="-25000" dirty="0"/>
                  <a:t>1</a:t>
                </a:r>
                <a:r>
                  <a:rPr lang="en-GB" dirty="0"/>
                  <a:t>= </a:t>
                </a:r>
                <a14:m>
                  <m:oMath xmlns:m="http://schemas.openxmlformats.org/officeDocument/2006/math">
                    <m:r>
                      <a:rPr lang="en-GB" i="1"/>
                      <m:t>𝑚𝑖𝑛</m:t>
                    </m:r>
                    <m:d>
                      <m:dPr>
                        <m:begChr m:val="{"/>
                        <m:endChr m:val=""/>
                        <m:ctrlPr>
                          <a:rPr lang="en-GB" i="1"/>
                        </m:ctrlPr>
                      </m:dPr>
                      <m:e>
                        <m:eqArr>
                          <m:eqArrPr>
                            <m:ctrlPr>
                              <a:rPr lang="en-GB" i="1"/>
                            </m:ctrlPr>
                          </m:eqArrPr>
                          <m:e>
                            <m:r>
                              <a:rPr lang="en-GB" i="1"/>
                              <m:t>𝑙𝑒𝑎𝑠𝑡</m:t>
                            </m:r>
                            <m:r>
                              <a:rPr lang="en-GB" i="1"/>
                              <m:t> </m:t>
                            </m:r>
                            <m:r>
                              <a:rPr lang="en-GB" i="1"/>
                              <m:t>𝑐𝑜𝑙𝑢𝑚𝑛</m:t>
                            </m:r>
                            <m:r>
                              <a:rPr lang="en-GB" i="1"/>
                              <m:t> </m:t>
                            </m:r>
                            <m:r>
                              <a:rPr lang="en-GB" i="1"/>
                              <m:t>𝑑𝑖𝑚𝑒𝑛𝑡𝑖𝑜𝑛</m:t>
                            </m:r>
                            <m:r>
                              <a:rPr lang="en-GB" i="1"/>
                              <m:t>=</m:t>
                            </m:r>
                            <m:r>
                              <a:rPr lang="en-GB" i="1"/>
                              <m:t>500</m:t>
                            </m:r>
                            <m:r>
                              <a:rPr lang="en-GB" i="1"/>
                              <m:t> </m:t>
                            </m:r>
                            <m:r>
                              <a:rPr lang="en-GB" i="1"/>
                              <m:t>𝑚𝑚</m:t>
                            </m:r>
                          </m:e>
                          <m:e>
                            <m:r>
                              <a:rPr lang="en-GB" i="1"/>
                              <m:t>16</m:t>
                            </m:r>
                            <m:r>
                              <a:rPr lang="en-GB" i="1"/>
                              <m:t>∗</m:t>
                            </m:r>
                            <m:r>
                              <a:rPr lang="en-GB" i="1"/>
                              <m:t>𝑑𝑏</m:t>
                            </m:r>
                            <m:r>
                              <a:rPr lang="en-GB" i="1"/>
                              <m:t>=</m:t>
                            </m:r>
                            <m:r>
                              <a:rPr lang="en-GB" i="1"/>
                              <m:t>256</m:t>
                            </m:r>
                            <m:r>
                              <a:rPr lang="en-GB" i="1"/>
                              <m:t> </m:t>
                            </m:r>
                            <m:r>
                              <a:rPr lang="en-GB" i="1"/>
                              <m:t>𝑚𝑚</m:t>
                            </m:r>
                          </m:e>
                          <m:e>
                            <m:r>
                              <a:rPr lang="en-GB" i="1"/>
                              <m:t>48</m:t>
                            </m:r>
                            <m:r>
                              <a:rPr lang="en-GB" i="1"/>
                              <m:t>∗</m:t>
                            </m:r>
                            <m:r>
                              <a:rPr lang="en-GB" i="1"/>
                              <m:t>𝑑𝑠</m:t>
                            </m:r>
                            <m:r>
                              <a:rPr lang="en-GB" i="1"/>
                              <m:t>=</m:t>
                            </m:r>
                            <m:r>
                              <a:rPr lang="en-GB" i="1"/>
                              <m:t>480</m:t>
                            </m:r>
                            <m:r>
                              <a:rPr lang="en-GB" i="1"/>
                              <m:t> </m:t>
                            </m:r>
                            <m:r>
                              <a:rPr lang="en-GB" i="1"/>
                              <m:t>𝑚𝑚</m:t>
                            </m:r>
                          </m:e>
                        </m:eqArr>
                      </m:e>
                    </m:d>
                  </m:oMath>
                </a14:m>
                <a:r>
                  <a:rPr lang="en-GB" dirty="0"/>
                  <a:t>           →→ use 250 mm</a:t>
                </a:r>
              </a:p>
              <a:p>
                <a:pPr marL="0" indent="0">
                  <a:buNone/>
                </a:pPr>
                <a:r>
                  <a:rPr lang="en-GB" dirty="0"/>
                  <a:t> </a:t>
                </a:r>
              </a:p>
              <a:p>
                <a:pPr marL="0" indent="0">
                  <a:buNone/>
                </a:pPr>
                <a:r>
                  <a:rPr lang="en-GB" dirty="0"/>
                  <a:t>L</a:t>
                </a:r>
                <a:r>
                  <a:rPr lang="en-GB" baseline="-25000" dirty="0"/>
                  <a:t>0</a:t>
                </a:r>
                <a:r>
                  <a:rPr lang="en-GB" dirty="0"/>
                  <a:t> = </a:t>
                </a:r>
                <a14:m>
                  <m:oMath xmlns:m="http://schemas.openxmlformats.org/officeDocument/2006/math">
                    <m:r>
                      <a:rPr lang="en-GB" i="1"/>
                      <m:t>𝑚𝑎𝑥</m:t>
                    </m:r>
                    <m:d>
                      <m:dPr>
                        <m:begChr m:val="{"/>
                        <m:endChr m:val=""/>
                        <m:ctrlPr>
                          <a:rPr lang="en-GB" i="1"/>
                        </m:ctrlPr>
                      </m:dPr>
                      <m:e>
                        <m:eqArr>
                          <m:eqArrPr>
                            <m:ctrlPr>
                              <a:rPr lang="en-GB" i="1"/>
                            </m:ctrlPr>
                          </m:eqArrPr>
                          <m:e>
                            <m:f>
                              <m:fPr>
                                <m:ctrlPr>
                                  <a:rPr lang="en-GB" i="1"/>
                                </m:ctrlPr>
                              </m:fPr>
                              <m:num>
                                <m:r>
                                  <a:rPr lang="en-GB" i="1"/>
                                  <m:t>𝑐𝑙𝑒𝑎𝑟</m:t>
                                </m:r>
                                <m:r>
                                  <a:rPr lang="en-GB" i="1"/>
                                  <m:t> </m:t>
                                </m:r>
                                <m:r>
                                  <a:rPr lang="en-GB" i="1"/>
                                  <m:t>h</m:t>
                                </m:r>
                                <m:r>
                                  <a:rPr lang="en-GB" i="1"/>
                                  <m:t>𝑖𝑔</m:t>
                                </m:r>
                                <m:r>
                                  <a:rPr lang="en-GB" i="1"/>
                                  <m:t>h</m:t>
                                </m:r>
                                <m:r>
                                  <a:rPr lang="en-GB" i="1"/>
                                  <m:t>𝑡</m:t>
                                </m:r>
                                <m:r>
                                  <a:rPr lang="en-GB" i="1"/>
                                  <m:t> </m:t>
                                </m:r>
                                <m:r>
                                  <a:rPr lang="en-GB" i="1"/>
                                  <m:t>𝑜𝑓</m:t>
                                </m:r>
                                <m:r>
                                  <a:rPr lang="en-GB" i="1"/>
                                  <m:t> </m:t>
                                </m:r>
                                <m:r>
                                  <a:rPr lang="en-GB" i="1"/>
                                  <m:t>𝑐𝑜𝑙𝑢𝑚𝑛</m:t>
                                </m:r>
                                <m:r>
                                  <a:rPr lang="en-GB" i="1"/>
                                  <m:t> </m:t>
                                </m:r>
                              </m:num>
                              <m:den>
                                <m:r>
                                  <a:rPr lang="en-GB" i="1"/>
                                  <m:t>6</m:t>
                                </m:r>
                              </m:den>
                            </m:f>
                            <m:r>
                              <a:rPr lang="en-GB" i="1"/>
                              <m:t>=</m:t>
                            </m:r>
                            <m:r>
                              <a:rPr lang="en-GB" i="1"/>
                              <m:t>566</m:t>
                            </m:r>
                            <m:r>
                              <a:rPr lang="en-GB" i="1"/>
                              <m:t>.</m:t>
                            </m:r>
                            <m:r>
                              <a:rPr lang="en-GB" i="1"/>
                              <m:t>67</m:t>
                            </m:r>
                            <m:r>
                              <a:rPr lang="en-GB" i="1"/>
                              <m:t> </m:t>
                            </m:r>
                            <m:r>
                              <a:rPr lang="en-GB" i="1"/>
                              <m:t>𝑚𝑚</m:t>
                            </m:r>
                          </m:e>
                          <m:e>
                            <m:r>
                              <a:rPr lang="en-GB" i="1"/>
                              <m:t>𝑚𝑎𝑥</m:t>
                            </m:r>
                            <m:r>
                              <a:rPr lang="en-GB" i="1"/>
                              <m:t>. </m:t>
                            </m:r>
                            <m:r>
                              <a:rPr lang="en-GB" i="1"/>
                              <m:t>𝑐𝑜𝑙𝑢𝑚𝑛</m:t>
                            </m:r>
                            <m:r>
                              <a:rPr lang="en-GB" i="1"/>
                              <m:t> </m:t>
                            </m:r>
                            <m:r>
                              <a:rPr lang="en-GB" i="1"/>
                              <m:t>𝑑𝑖𝑚𝑒𝑛𝑡𝑖𝑜𝑛</m:t>
                            </m:r>
                            <m:r>
                              <a:rPr lang="en-GB" i="1"/>
                              <m:t>=</m:t>
                            </m:r>
                            <m:r>
                              <a:rPr lang="en-GB" i="1"/>
                              <m:t>500</m:t>
                            </m:r>
                            <m:r>
                              <a:rPr lang="en-GB" i="1"/>
                              <m:t> </m:t>
                            </m:r>
                            <m:r>
                              <a:rPr lang="en-GB" i="1"/>
                              <m:t>𝑚𝑚</m:t>
                            </m:r>
                          </m:e>
                          <m:e>
                            <m:r>
                              <a:rPr lang="en-GB" i="1"/>
                              <m:t>450</m:t>
                            </m:r>
                            <m:r>
                              <a:rPr lang="en-GB" i="1"/>
                              <m:t> </m:t>
                            </m:r>
                            <m:r>
                              <a:rPr lang="en-GB" i="1"/>
                              <m:t>𝑚𝑚</m:t>
                            </m:r>
                          </m:e>
                        </m:eqArr>
                      </m:e>
                    </m:d>
                  </m:oMath>
                </a14:m>
                <a:r>
                  <a:rPr lang="en-GB" dirty="0"/>
                  <a:t>         →→ use 600 mm</a:t>
                </a:r>
              </a:p>
              <a:p>
                <a:pPr marL="0" indent="0">
                  <a:buNone/>
                </a:pPr>
                <a:r>
                  <a:rPr lang="en-GB" dirty="0" err="1"/>
                  <a:t>L</a:t>
                </a:r>
                <a:r>
                  <a:rPr lang="en-GB" baseline="-25000" dirty="0" err="1"/>
                  <a:t>s</a:t>
                </a:r>
                <a:r>
                  <a:rPr lang="en-GB" dirty="0"/>
                  <a:t> = 4000 – 2*600 = 2800 mm</a:t>
                </a:r>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205" t="-323"/>
                </a:stretch>
              </a:blipFill>
            </p:spPr>
            <p:txBody>
              <a:bodyPr/>
              <a:lstStyle/>
              <a:p>
                <a:r>
                  <a:rPr lang="en-GB">
                    <a:noFill/>
                  </a:rPr>
                  <a:t> </a:t>
                </a:r>
              </a:p>
            </p:txBody>
          </p:sp>
        </mc:Fallback>
      </mc:AlternateContent>
    </p:spTree>
    <p:extLst>
      <p:ext uri="{BB962C8B-B14F-4D97-AF65-F5344CB8AC3E}">
        <p14:creationId xmlns:p14="http://schemas.microsoft.com/office/powerpoint/2010/main" val="135719094"/>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3 column </a:t>
            </a:r>
          </a:p>
        </p:txBody>
      </p:sp>
      <p:pic>
        <p:nvPicPr>
          <p:cNvPr id="4" name="عنصر نائب للمحتوى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516623" y="1480842"/>
            <a:ext cx="2844946" cy="4455284"/>
          </a:xfrm>
          <a:prstGeom prst="rect">
            <a:avLst/>
          </a:prstGeom>
        </p:spPr>
      </p:pic>
      <p:pic>
        <p:nvPicPr>
          <p:cNvPr id="5" name="صورة 4"/>
          <p:cNvPicPr/>
          <p:nvPr/>
        </p:nvPicPr>
        <p:blipFill>
          <a:blip r:embed="rId3" cstate="print">
            <a:extLst>
              <a:ext uri="{28A0092B-C50C-407E-A947-70E740481C1C}">
                <a14:useLocalDpi xmlns:a14="http://schemas.microsoft.com/office/drawing/2010/main" val="0"/>
              </a:ext>
            </a:extLst>
          </a:blip>
          <a:stretch>
            <a:fillRect/>
          </a:stretch>
        </p:blipFill>
        <p:spPr>
          <a:xfrm>
            <a:off x="5997187" y="1602223"/>
            <a:ext cx="2013928" cy="2228717"/>
          </a:xfrm>
          <a:prstGeom prst="rect">
            <a:avLst/>
          </a:prstGeom>
        </p:spPr>
      </p:pic>
      <p:pic>
        <p:nvPicPr>
          <p:cNvPr id="6" name="صورة 5"/>
          <p:cNvPicPr/>
          <p:nvPr/>
        </p:nvPicPr>
        <p:blipFill>
          <a:blip r:embed="rId4" cstate="print">
            <a:extLst>
              <a:ext uri="{28A0092B-C50C-407E-A947-70E740481C1C}">
                <a14:useLocalDpi xmlns:a14="http://schemas.microsoft.com/office/drawing/2010/main" val="0"/>
              </a:ext>
            </a:extLst>
          </a:blip>
          <a:stretch>
            <a:fillRect/>
          </a:stretch>
        </p:blipFill>
        <p:spPr>
          <a:xfrm>
            <a:off x="6095999" y="3830940"/>
            <a:ext cx="1777551" cy="1885774"/>
          </a:xfrm>
          <a:prstGeom prst="rect">
            <a:avLst/>
          </a:prstGeom>
        </p:spPr>
      </p:pic>
    </p:spTree>
    <p:extLst>
      <p:ext uri="{BB962C8B-B14F-4D97-AF65-F5344CB8AC3E}">
        <p14:creationId xmlns:p14="http://schemas.microsoft.com/office/powerpoint/2010/main" val="2909593224"/>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Design for shear wall</a:t>
            </a:r>
            <a:endParaRPr lang="en-GB" dirty="0"/>
          </a:p>
        </p:txBody>
      </p:sp>
      <p:sp>
        <p:nvSpPr>
          <p:cNvPr id="3" name="عنصر نائب للمحتوى 2"/>
          <p:cNvSpPr>
            <a:spLocks noGrp="1"/>
          </p:cNvSpPr>
          <p:nvPr>
            <p:ph idx="1"/>
          </p:nvPr>
        </p:nvSpPr>
        <p:spPr/>
        <p:txBody>
          <a:bodyPr/>
          <a:lstStyle/>
          <a:p>
            <a:pPr marL="0" indent="0">
              <a:buNone/>
            </a:pPr>
            <a:r>
              <a:rPr lang="en-GB" dirty="0" smtClean="0"/>
              <a:t>1/using design in ETAB the value of rebar percentage is determined and compare it with minimum value.</a:t>
            </a:r>
          </a:p>
          <a:p>
            <a:pPr marL="0" indent="0">
              <a:buNone/>
            </a:pPr>
            <a:r>
              <a:rPr lang="en-GB" dirty="0" smtClean="0"/>
              <a:t>2/using maximum of these values to determine area of steel and determine capacity of section using section designer in ETAB.</a:t>
            </a:r>
          </a:p>
          <a:p>
            <a:pPr marL="0" indent="0">
              <a:buNone/>
            </a:pPr>
            <a:r>
              <a:rPr lang="en-GB" dirty="0" smtClean="0"/>
              <a:t>3/Compare capacity values with load on shear load. </a:t>
            </a:r>
            <a:endParaRPr lang="en-GB" dirty="0"/>
          </a:p>
        </p:txBody>
      </p:sp>
    </p:spTree>
    <p:extLst>
      <p:ext uri="{BB962C8B-B14F-4D97-AF65-F5344CB8AC3E}">
        <p14:creationId xmlns:p14="http://schemas.microsoft.com/office/powerpoint/2010/main" val="4156211729"/>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Shear wall in block 2</a:t>
            </a:r>
            <a:endParaRPr lang="en-GB" dirty="0"/>
          </a:p>
        </p:txBody>
      </p:sp>
      <p:sp>
        <p:nvSpPr>
          <p:cNvPr id="3" name="عنصر نائب للمحتوى 2"/>
          <p:cNvSpPr>
            <a:spLocks noGrp="1"/>
          </p:cNvSpPr>
          <p:nvPr>
            <p:ph idx="1"/>
          </p:nvPr>
        </p:nvSpPr>
        <p:spPr/>
        <p:txBody>
          <a:bodyPr/>
          <a:lstStyle/>
          <a:p>
            <a:pPr marL="0" indent="0">
              <a:buNone/>
            </a:pPr>
            <a:r>
              <a:rPr lang="en-GB" dirty="0"/>
              <a:t>To check ETAB’s results select a sample of shear wall to check result as shown in figure.</a:t>
            </a:r>
          </a:p>
          <a:p>
            <a:pPr marL="0" indent="0">
              <a:buNone/>
            </a:pPr>
            <a:r>
              <a:rPr lang="en-GB" dirty="0"/>
              <a:t>At ground floor    =&gt;  Length = 1000mm        thickness =200mm       height = 4m</a:t>
            </a:r>
          </a:p>
          <a:p>
            <a:pPr marL="0" indent="0">
              <a:buNone/>
            </a:pPr>
            <a:r>
              <a:rPr lang="en-GB" dirty="0"/>
              <a:t>After start design check, ETAB give rebar percentage 0.0072, use Ø12 mm. </a:t>
            </a:r>
          </a:p>
          <a:p>
            <a:pPr marL="0" indent="0">
              <a:buNone/>
            </a:pPr>
            <a:r>
              <a:rPr lang="en-GB" dirty="0"/>
              <a:t>As = 1000*200*0.0072 =1440 mm</a:t>
            </a:r>
            <a:r>
              <a:rPr lang="en-GB" baseline="30000" dirty="0"/>
              <a:t>2</a:t>
            </a:r>
            <a:r>
              <a:rPr lang="en-GB" dirty="0"/>
              <a:t> </a:t>
            </a:r>
          </a:p>
          <a:p>
            <a:pPr marL="0" indent="0">
              <a:buNone/>
            </a:pPr>
            <a:r>
              <a:rPr lang="en-GB" dirty="0"/>
              <a:t>As = 1440/2 = 720 mm</a:t>
            </a:r>
            <a:r>
              <a:rPr lang="en-GB" baseline="30000" dirty="0"/>
              <a:t>2</a:t>
            </a:r>
            <a:r>
              <a:rPr lang="en-GB" dirty="0"/>
              <a:t> for each layer.</a:t>
            </a:r>
          </a:p>
          <a:p>
            <a:pPr marL="0" indent="0">
              <a:buNone/>
            </a:pPr>
            <a:r>
              <a:rPr lang="en-GB" dirty="0"/>
              <a:t>Use 1Ø12/100 mm </a:t>
            </a:r>
          </a:p>
          <a:p>
            <a:pPr marL="0" indent="0">
              <a:buNone/>
            </a:pPr>
            <a:endParaRPr lang="en-GB" dirty="0"/>
          </a:p>
        </p:txBody>
      </p:sp>
      <p:pic>
        <p:nvPicPr>
          <p:cNvPr id="4" name="صورة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65050" y="3876085"/>
            <a:ext cx="2709456" cy="2981915"/>
          </a:xfrm>
          <a:prstGeom prst="rect">
            <a:avLst/>
          </a:prstGeom>
          <a:noFill/>
          <a:ln>
            <a:noFill/>
          </a:ln>
        </p:spPr>
      </p:pic>
    </p:spTree>
    <p:extLst>
      <p:ext uri="{BB962C8B-B14F-4D97-AF65-F5344CB8AC3E}">
        <p14:creationId xmlns:p14="http://schemas.microsoft.com/office/powerpoint/2010/main" val="1277673992"/>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Shear wall in block 2</a:t>
            </a:r>
          </a:p>
        </p:txBody>
      </p:sp>
      <p:sp>
        <p:nvSpPr>
          <p:cNvPr id="3" name="عنصر نائب للمحتوى 2"/>
          <p:cNvSpPr>
            <a:spLocks noGrp="1"/>
          </p:cNvSpPr>
          <p:nvPr>
            <p:ph idx="1"/>
          </p:nvPr>
        </p:nvSpPr>
        <p:spPr/>
        <p:txBody>
          <a:bodyPr/>
          <a:lstStyle/>
          <a:p>
            <a:pPr marL="0" indent="0">
              <a:buNone/>
            </a:pPr>
            <a:r>
              <a:rPr lang="en-GB" dirty="0"/>
              <a:t>To determine capacity of section and drawing interaction diagram for cross section of shear wall including minimum longitudinal reinforcing, section designer in ETAB will use.</a:t>
            </a:r>
          </a:p>
          <a:p>
            <a:pPr marL="0" indent="0">
              <a:buNone/>
            </a:pPr>
            <a:endParaRPr lang="en-GB" dirty="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6039862" y="3358032"/>
            <a:ext cx="5372100" cy="1388110"/>
          </a:xfrm>
          <a:prstGeom prst="rect">
            <a:avLst/>
          </a:prstGeom>
        </p:spPr>
      </p:pic>
      <p:pic>
        <p:nvPicPr>
          <p:cNvPr id="5" name="صورة 4"/>
          <p:cNvPicPr/>
          <p:nvPr/>
        </p:nvPicPr>
        <p:blipFill>
          <a:blip r:embed="rId3">
            <a:extLst>
              <a:ext uri="{28A0092B-C50C-407E-A947-70E740481C1C}">
                <a14:useLocalDpi xmlns:a14="http://schemas.microsoft.com/office/drawing/2010/main" val="0"/>
              </a:ext>
            </a:extLst>
          </a:blip>
          <a:stretch>
            <a:fillRect/>
          </a:stretch>
        </p:blipFill>
        <p:spPr>
          <a:xfrm>
            <a:off x="2693889" y="3068954"/>
            <a:ext cx="2305050" cy="3789045"/>
          </a:xfrm>
          <a:prstGeom prst="rect">
            <a:avLst/>
          </a:prstGeom>
        </p:spPr>
      </p:pic>
    </p:spTree>
    <p:extLst>
      <p:ext uri="{BB962C8B-B14F-4D97-AF65-F5344CB8AC3E}">
        <p14:creationId xmlns:p14="http://schemas.microsoft.com/office/powerpoint/2010/main" val="883509448"/>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Shear wall in block 2</a:t>
            </a:r>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normAutofit fontScale="92500" lnSpcReduction="20000"/>
              </a:bodyPr>
              <a:lstStyle/>
              <a:p>
                <a:pPr marL="0" indent="0">
                  <a:buNone/>
                </a:pPr>
                <a:r>
                  <a:rPr lang="en-GB" dirty="0"/>
                  <a:t>By displaying interaction diagram for M 3&amp;2, capacity of section </a:t>
                </a:r>
                <a:r>
                  <a:rPr lang="en-GB" dirty="0" smtClean="0"/>
                  <a:t>.</a:t>
                </a:r>
                <a:endParaRPr lang="en-GB" dirty="0"/>
              </a:p>
              <a:p>
                <a:pPr marL="0" indent="0">
                  <a:buNone/>
                </a:pPr>
                <a:r>
                  <a:rPr lang="en-GB" dirty="0"/>
                  <a:t>Axial capacity =  2933.78    KN </a:t>
                </a:r>
              </a:p>
              <a:p>
                <a:pPr marL="0" indent="0">
                  <a:buNone/>
                </a:pPr>
                <a:r>
                  <a:rPr lang="en-GB" dirty="0" smtClean="0"/>
                  <a:t>Moment </a:t>
                </a:r>
                <a:r>
                  <a:rPr lang="en-GB" dirty="0"/>
                  <a:t>3 capacity = 105.5  KN.m</a:t>
                </a:r>
              </a:p>
              <a:p>
                <a:pPr marL="0" indent="0">
                  <a:buNone/>
                </a:pPr>
                <a:r>
                  <a:rPr lang="en-GB" dirty="0" smtClean="0"/>
                  <a:t>Moment </a:t>
                </a:r>
                <a:r>
                  <a:rPr lang="en-GB" dirty="0"/>
                  <a:t>2 capacity = 608.2 KN.m</a:t>
                </a:r>
              </a:p>
              <a:p>
                <a:pPr marL="0" indent="0">
                  <a:buNone/>
                </a:pPr>
                <a:r>
                  <a:rPr lang="en-GB" dirty="0"/>
                  <a:t>Nu = 1010.85 KN</a:t>
                </a:r>
                <a:br>
                  <a:rPr lang="en-GB" dirty="0"/>
                </a:br>
                <a:r>
                  <a:rPr lang="en-GB" dirty="0"/>
                  <a:t>Mu major = 584.16 KN.m</a:t>
                </a:r>
                <a:br>
                  <a:rPr lang="en-GB" dirty="0"/>
                </a:br>
                <a:r>
                  <a:rPr lang="en-GB" dirty="0"/>
                  <a:t>Mu minor = 4.19 KN.m</a:t>
                </a:r>
                <a:br>
                  <a:rPr lang="en-GB" dirty="0"/>
                </a:br>
                <a:r>
                  <a:rPr lang="en-GB" dirty="0"/>
                  <a:t>Vu = 226.1 KN</a:t>
                </a:r>
              </a:p>
              <a:p>
                <a:pPr marL="0" indent="0">
                  <a:buNone/>
                </a:pPr>
                <a:r>
                  <a:rPr lang="en-GB" dirty="0"/>
                  <a:t>h= 200 mm     </a:t>
                </a:r>
                <a:r>
                  <a:rPr lang="en-GB" dirty="0" err="1"/>
                  <a:t>Lw</a:t>
                </a:r>
                <a:r>
                  <a:rPr lang="en-GB" dirty="0"/>
                  <a:t> = 1000mm    d=0.85*1000 = 850mm</a:t>
                </a:r>
              </a:p>
              <a:p>
                <a:pPr marL="0" indent="0">
                  <a:buNone/>
                </a:pPr>
                <a:r>
                  <a:rPr lang="en-GB" dirty="0"/>
                  <a:t>ØVc = </a:t>
                </a:r>
                <a14:m>
                  <m:oMath xmlns:m="http://schemas.openxmlformats.org/officeDocument/2006/math">
                    <m:r>
                      <a:rPr lang="en-GB" i="1"/>
                      <m:t>𝑚𝑖𝑛</m:t>
                    </m:r>
                    <m:d>
                      <m:dPr>
                        <m:ctrlPr>
                          <a:rPr lang="en-GB" i="1"/>
                        </m:ctrlPr>
                      </m:dPr>
                      <m:e>
                        <m:f>
                          <m:fPr>
                            <m:type m:val="noBar"/>
                            <m:ctrlPr>
                              <a:rPr lang="en-GB" i="1"/>
                            </m:ctrlPr>
                          </m:fPr>
                          <m:num>
                            <m:r>
                              <a:rPr lang="en-GB" i="1"/>
                              <m:t>243</m:t>
                            </m:r>
                            <m:r>
                              <a:rPr lang="en-GB" i="1"/>
                              <m:t>.</m:t>
                            </m:r>
                            <m:r>
                              <a:rPr lang="en-GB" i="1"/>
                              <m:t>74</m:t>
                            </m:r>
                          </m:num>
                          <m:den>
                            <m:r>
                              <a:rPr lang="en-GB" i="1"/>
                              <m:t>𝑛𝑒𝑔𝑎𝑡𝑖𝑣𝑒</m:t>
                            </m:r>
                            <m:r>
                              <a:rPr lang="en-GB" i="1"/>
                              <m:t> </m:t>
                            </m:r>
                            <m:r>
                              <a:rPr lang="en-GB" i="1"/>
                              <m:t>𝑣𝑎𝑙𝑢𝑒</m:t>
                            </m:r>
                            <m:r>
                              <a:rPr lang="en-GB" i="1"/>
                              <m:t> </m:t>
                            </m:r>
                            <m:r>
                              <a:rPr lang="en-GB" i="1"/>
                              <m:t>𝑠𝑜</m:t>
                            </m:r>
                            <m:r>
                              <a:rPr lang="en-GB" i="1"/>
                              <m:t> </m:t>
                            </m:r>
                            <m:r>
                              <a:rPr lang="en-GB" i="1"/>
                              <m:t>𝑛𝑒𝑔𝑙𝑒𝑐𝑡</m:t>
                            </m:r>
                            <m:r>
                              <a:rPr lang="en-GB" i="1"/>
                              <m:t> </m:t>
                            </m:r>
                            <m:r>
                              <a:rPr lang="en-GB" i="1"/>
                              <m:t>𝑖𝑡</m:t>
                            </m:r>
                          </m:den>
                        </m:f>
                      </m:e>
                    </m:d>
                  </m:oMath>
                </a14:m>
                <a:r>
                  <a:rPr lang="en-GB" dirty="0"/>
                  <a:t> = 243.74 KN</a:t>
                </a:r>
              </a:p>
              <a:p>
                <a:pPr marL="0" indent="0">
                  <a:buNone/>
                </a:pPr>
                <a:r>
                  <a:rPr lang="en-GB" dirty="0"/>
                  <a:t/>
                </a:r>
                <a:br>
                  <a:rPr lang="en-GB" dirty="0"/>
                </a:br>
                <a:r>
                  <a:rPr lang="en-GB" dirty="0"/>
                  <a:t>cross section IS adequate.</a:t>
                </a:r>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479" t="-1774"/>
                </a:stretch>
              </a:blipFill>
            </p:spPr>
            <p:txBody>
              <a:bodyPr/>
              <a:lstStyle/>
              <a:p>
                <a:r>
                  <a:rPr lang="en-GB">
                    <a:noFill/>
                  </a:rPr>
                  <a:t> </a:t>
                </a:r>
              </a:p>
            </p:txBody>
          </p:sp>
        </mc:Fallback>
      </mc:AlternateContent>
    </p:spTree>
    <p:extLst>
      <p:ext uri="{BB962C8B-B14F-4D97-AF65-F5344CB8AC3E}">
        <p14:creationId xmlns:p14="http://schemas.microsoft.com/office/powerpoint/2010/main" val="2174143239"/>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Shear wall in block 2</a:t>
            </a:r>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normAutofit fontScale="70000" lnSpcReduction="20000"/>
              </a:bodyPr>
              <a:lstStyle/>
              <a:p>
                <a:pPr marL="0" indent="0">
                  <a:buNone/>
                </a:pPr>
                <a:r>
                  <a:rPr lang="en-GB" dirty="0"/>
                  <a:t>Check spacing</a:t>
                </a:r>
              </a:p>
              <a:p>
                <a:pPr marL="0" indent="0">
                  <a:buNone/>
                </a:pPr>
                <a:r>
                  <a:rPr lang="en-GB" dirty="0"/>
                  <a:t>S = min</a:t>
                </a:r>
                <a14:m>
                  <m:oMath xmlns:m="http://schemas.openxmlformats.org/officeDocument/2006/math">
                    <m:d>
                      <m:dPr>
                        <m:begChr m:val="{"/>
                        <m:endChr m:val=""/>
                        <m:ctrlPr>
                          <a:rPr lang="en-GB" i="1"/>
                        </m:ctrlPr>
                      </m:dPr>
                      <m:e>
                        <m:eqArr>
                          <m:eqArrPr>
                            <m:ctrlPr>
                              <a:rPr lang="en-GB" i="1"/>
                            </m:ctrlPr>
                          </m:eqArrPr>
                          <m:e>
                            <m:r>
                              <a:rPr lang="en-GB" i="1"/>
                              <m:t>3</m:t>
                            </m:r>
                            <m:r>
                              <a:rPr lang="en-GB" i="1"/>
                              <m:t>h</m:t>
                            </m:r>
                          </m:e>
                          <m:e>
                            <m:r>
                              <a:rPr lang="en-GB" i="1"/>
                              <m:t>450</m:t>
                            </m:r>
                          </m:e>
                          <m:e>
                            <m:r>
                              <a:rPr lang="en-GB" i="1"/>
                              <m:t>𝐿𝑤</m:t>
                            </m:r>
                            <m:r>
                              <a:rPr lang="en-GB" i="1"/>
                              <m:t>/</m:t>
                            </m:r>
                            <m:r>
                              <a:rPr lang="en-GB" i="1"/>
                              <m:t>3</m:t>
                            </m:r>
                          </m:e>
                        </m:eqArr>
                      </m:e>
                    </m:d>
                  </m:oMath>
                </a14:m>
                <a:r>
                  <a:rPr lang="en-GB" dirty="0"/>
                  <a:t>       = 333mm </a:t>
                </a:r>
              </a:p>
              <a:p>
                <a:pPr marL="0" indent="0">
                  <a:buNone/>
                </a:pPr>
                <a:r>
                  <a:rPr lang="en-GB" dirty="0"/>
                  <a:t>Use </a:t>
                </a:r>
                <a:r>
                  <a:rPr lang="en-GB" b="1" dirty="0"/>
                  <a:t>1Ø12/100mm for Longitudinal </a:t>
                </a:r>
                <a:r>
                  <a:rPr lang="en-GB" b="1" dirty="0" smtClean="0"/>
                  <a:t>reinforcement</a:t>
                </a:r>
              </a:p>
              <a:p>
                <a:pPr marL="0" indent="0">
                  <a:buNone/>
                </a:pPr>
                <a:endParaRPr lang="en-GB" dirty="0"/>
              </a:p>
              <a:p>
                <a:pPr marL="0" indent="0">
                  <a:buNone/>
                </a:pPr>
                <a:r>
                  <a:rPr lang="en-GB" dirty="0"/>
                  <a:t>For transverse reinforcement </a:t>
                </a:r>
              </a:p>
              <a:p>
                <a:pPr marL="0" indent="0">
                  <a:buNone/>
                </a:pPr>
                <a:r>
                  <a:rPr lang="en-GB" dirty="0"/>
                  <a:t>Because the section is adequate for shear use minimum reinforcement</a:t>
                </a:r>
              </a:p>
              <a:p>
                <a:pPr marL="0" indent="0">
                  <a:buNone/>
                </a:pPr>
                <a14:m>
                  <m:oMath xmlns:m="http://schemas.openxmlformats.org/officeDocument/2006/math">
                    <m:f>
                      <m:fPr>
                        <m:ctrlPr>
                          <a:rPr lang="en-GB" i="1"/>
                        </m:ctrlPr>
                      </m:fPr>
                      <m:num>
                        <m:r>
                          <a:rPr lang="en-GB" i="1"/>
                          <m:t>𝐴𝑣</m:t>
                        </m:r>
                      </m:num>
                      <m:den>
                        <m:r>
                          <a:rPr lang="en-GB" i="1"/>
                          <m:t>𝑠</m:t>
                        </m:r>
                      </m:den>
                    </m:f>
                    <m:r>
                      <a:rPr lang="en-GB" i="1"/>
                      <m:t>=</m:t>
                    </m:r>
                    <m:r>
                      <a:rPr lang="en-GB" i="1"/>
                      <m:t>𝜌</m:t>
                    </m:r>
                    <m:r>
                      <a:rPr lang="en-GB" i="1"/>
                      <m:t>∗</m:t>
                    </m:r>
                    <m:r>
                      <a:rPr lang="en-GB" i="1"/>
                      <m:t>h</m:t>
                    </m:r>
                  </m:oMath>
                </a14:m>
                <a:r>
                  <a:rPr lang="en-GB" dirty="0"/>
                  <a:t> = 0.0072*200 = 1.44 mm</a:t>
                </a:r>
                <a:r>
                  <a:rPr lang="en-GB" baseline="30000" dirty="0"/>
                  <a:t>2</a:t>
                </a:r>
                <a:r>
                  <a:rPr lang="en-GB" dirty="0"/>
                  <a:t>/mm</a:t>
                </a:r>
              </a:p>
              <a:p>
                <a:pPr marL="0" indent="0">
                  <a:buNone/>
                </a:pPr>
                <a:r>
                  <a:rPr lang="en-GB" dirty="0"/>
                  <a:t>Use Ø10 for two layers </a:t>
                </a:r>
              </a:p>
              <a:p>
                <a:pPr marL="0" indent="0">
                  <a:buNone/>
                </a:pPr>
                <a14:m>
                  <m:oMath xmlns:m="http://schemas.openxmlformats.org/officeDocument/2006/math">
                    <m:f>
                      <m:fPr>
                        <m:ctrlPr>
                          <a:rPr lang="en-GB" i="1"/>
                        </m:ctrlPr>
                      </m:fPr>
                      <m:num>
                        <m:r>
                          <a:rPr lang="en-GB" i="1"/>
                          <m:t>2</m:t>
                        </m:r>
                        <m:r>
                          <a:rPr lang="en-GB" i="1"/>
                          <m:t>∗</m:t>
                        </m:r>
                        <m:r>
                          <a:rPr lang="en-GB" i="1"/>
                          <m:t>78</m:t>
                        </m:r>
                        <m:r>
                          <a:rPr lang="en-GB" i="1"/>
                          <m:t>.</m:t>
                        </m:r>
                        <m:r>
                          <a:rPr lang="en-GB" i="1"/>
                          <m:t>5</m:t>
                        </m:r>
                      </m:num>
                      <m:den>
                        <m:r>
                          <a:rPr lang="en-GB" i="1"/>
                          <m:t>𝑠</m:t>
                        </m:r>
                      </m:den>
                    </m:f>
                  </m:oMath>
                </a14:m>
                <a:r>
                  <a:rPr lang="en-GB" dirty="0"/>
                  <a:t> = 1.44       S =109..03           use 100mm</a:t>
                </a:r>
              </a:p>
              <a:p>
                <a:pPr marL="0" indent="0">
                  <a:buNone/>
                </a:pPr>
                <a:r>
                  <a:rPr lang="en-GB" dirty="0"/>
                  <a:t>S = min</a:t>
                </a:r>
                <a14:m>
                  <m:oMath xmlns:m="http://schemas.openxmlformats.org/officeDocument/2006/math">
                    <m:d>
                      <m:dPr>
                        <m:begChr m:val="{"/>
                        <m:endChr m:val=""/>
                        <m:ctrlPr>
                          <a:rPr lang="en-GB" i="1"/>
                        </m:ctrlPr>
                      </m:dPr>
                      <m:e>
                        <m:eqArr>
                          <m:eqArrPr>
                            <m:ctrlPr>
                              <a:rPr lang="en-GB" i="1"/>
                            </m:ctrlPr>
                          </m:eqArrPr>
                          <m:e>
                            <m:r>
                              <a:rPr lang="en-GB" i="1"/>
                              <m:t>3</m:t>
                            </m:r>
                            <m:r>
                              <a:rPr lang="en-GB" i="1"/>
                              <m:t>h</m:t>
                            </m:r>
                          </m:e>
                          <m:e>
                            <m:r>
                              <a:rPr lang="en-GB" i="1"/>
                              <m:t>450</m:t>
                            </m:r>
                          </m:e>
                          <m:e>
                            <m:r>
                              <a:rPr lang="en-GB" i="1"/>
                              <m:t>𝐿𝑤</m:t>
                            </m:r>
                            <m:r>
                              <a:rPr lang="en-GB" i="1"/>
                              <m:t>/</m:t>
                            </m:r>
                            <m:r>
                              <a:rPr lang="en-GB" i="1"/>
                              <m:t>5</m:t>
                            </m:r>
                          </m:e>
                        </m:eqArr>
                      </m:e>
                    </m:d>
                  </m:oMath>
                </a14:m>
                <a:r>
                  <a:rPr lang="en-GB" dirty="0"/>
                  <a:t>       =  200              so          use </a:t>
                </a:r>
                <a:r>
                  <a:rPr lang="en-GB" b="1" dirty="0"/>
                  <a:t>1Ø10/100 mm</a:t>
                </a:r>
                <a:endParaRPr lang="en-GB" dirty="0"/>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137" t="-1129"/>
                </a:stretch>
              </a:blipFill>
            </p:spPr>
            <p:txBody>
              <a:bodyPr/>
              <a:lstStyle/>
              <a:p>
                <a:r>
                  <a:rPr lang="en-GB">
                    <a:noFill/>
                  </a:rPr>
                  <a:t> </a:t>
                </a:r>
              </a:p>
            </p:txBody>
          </p:sp>
        </mc:Fallback>
      </mc:AlternateContent>
    </p:spTree>
    <p:extLst>
      <p:ext uri="{BB962C8B-B14F-4D97-AF65-F5344CB8AC3E}">
        <p14:creationId xmlns:p14="http://schemas.microsoft.com/office/powerpoint/2010/main" val="12543435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3E2BF81-54CC-455E-BA92-02763FCA6BBE}"/>
              </a:ext>
            </a:extLst>
          </p:cNvPr>
          <p:cNvSpPr>
            <a:spLocks noGrp="1"/>
          </p:cNvSpPr>
          <p:nvPr>
            <p:ph type="title"/>
          </p:nvPr>
        </p:nvSpPr>
        <p:spPr>
          <a:xfrm>
            <a:off x="1630017" y="624110"/>
            <a:ext cx="9874595" cy="1280890"/>
          </a:xfrm>
        </p:spPr>
        <p:txBody>
          <a:bodyPr/>
          <a:lstStyle/>
          <a:p>
            <a:r>
              <a:rPr lang="en-US" dirty="0">
                <a:solidFill>
                  <a:srgbClr val="0070C0"/>
                </a:solidFill>
              </a:rPr>
              <a:t>LOADS:</a:t>
            </a:r>
          </a:p>
        </p:txBody>
      </p:sp>
      <p:sp>
        <p:nvSpPr>
          <p:cNvPr id="3" name="Content Placeholder 2">
            <a:extLst>
              <a:ext uri="{FF2B5EF4-FFF2-40B4-BE49-F238E27FC236}">
                <a16:creationId xmlns="" xmlns:a16="http://schemas.microsoft.com/office/drawing/2014/main" id="{63EEB39F-F745-4DF2-A609-88D995D5895B}"/>
              </a:ext>
            </a:extLst>
          </p:cNvPr>
          <p:cNvSpPr>
            <a:spLocks noGrp="1"/>
          </p:cNvSpPr>
          <p:nvPr>
            <p:ph idx="1"/>
          </p:nvPr>
        </p:nvSpPr>
        <p:spPr/>
        <p:txBody>
          <a:bodyPr/>
          <a:lstStyle/>
          <a:p>
            <a:pPr marL="0" indent="0">
              <a:buNone/>
            </a:pPr>
            <a:r>
              <a:rPr lang="en-US" dirty="0"/>
              <a:t>Then, Mapped Acceleration Parameters: </a:t>
            </a:r>
          </a:p>
          <a:p>
            <a:r>
              <a:rPr lang="en-US" dirty="0"/>
              <a:t>Ss = </a:t>
            </a:r>
            <a:r>
              <a:rPr lang="en-US" dirty="0" smtClean="0"/>
              <a:t>2.5*0.15 = </a:t>
            </a:r>
            <a:r>
              <a:rPr lang="en-US" b="1" dirty="0" smtClean="0"/>
              <a:t>0.375 sec</a:t>
            </a:r>
          </a:p>
          <a:p>
            <a:endParaRPr lang="en-US" dirty="0" smtClean="0"/>
          </a:p>
          <a:p>
            <a:endParaRPr lang="en-US" dirty="0"/>
          </a:p>
          <a:p>
            <a:r>
              <a:rPr lang="en-US" dirty="0" smtClean="0"/>
              <a:t>S1 </a:t>
            </a:r>
            <a:r>
              <a:rPr lang="en-US" dirty="0"/>
              <a:t>= </a:t>
            </a:r>
            <a:r>
              <a:rPr lang="en-US" dirty="0" smtClean="0"/>
              <a:t>1.25*0.15 = </a:t>
            </a:r>
            <a:r>
              <a:rPr lang="en-US" b="1" dirty="0" smtClean="0"/>
              <a:t>0.1875 sec</a:t>
            </a:r>
            <a:endParaRPr lang="en-US" b="1" dirty="0"/>
          </a:p>
          <a:p>
            <a:pPr marL="0" indent="0">
              <a:buNone/>
            </a:pPr>
            <a:endParaRPr lang="en-US" dirty="0"/>
          </a:p>
        </p:txBody>
      </p:sp>
    </p:spTree>
    <p:extLst>
      <p:ext uri="{BB962C8B-B14F-4D97-AF65-F5344CB8AC3E}">
        <p14:creationId xmlns:p14="http://schemas.microsoft.com/office/powerpoint/2010/main" val="3319142852"/>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Shear wall in block 2</a:t>
            </a:r>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lstStyle/>
              <a:p>
                <a:pPr marL="0" indent="0">
                  <a:buNone/>
                </a:pPr>
                <a:r>
                  <a:rPr lang="en-GB" dirty="0"/>
                  <a:t>Check for nominal capacity </a:t>
                </a:r>
              </a:p>
              <a:p>
                <a:pPr marL="0" indent="0">
                  <a:buNone/>
                </a:pPr>
                <a:r>
                  <a:rPr lang="en-GB" dirty="0"/>
                  <a:t>Vn = 𝐴</a:t>
                </a:r>
                <a:r>
                  <a:rPr lang="en-GB" baseline="-25000" dirty="0"/>
                  <a:t>𝑐𝑣</a:t>
                </a:r>
                <a:r>
                  <a:rPr lang="en-GB" dirty="0"/>
                  <a:t> ( 𝛼</a:t>
                </a:r>
                <a:r>
                  <a:rPr lang="en-GB" baseline="-25000" dirty="0"/>
                  <a:t>𝑐</a:t>
                </a:r>
                <a:r>
                  <a:rPr lang="en-GB" dirty="0"/>
                  <a:t> 𝜆 </a:t>
                </a:r>
                <a14:m>
                  <m:oMath xmlns:m="http://schemas.openxmlformats.org/officeDocument/2006/math">
                    <m:rad>
                      <m:radPr>
                        <m:degHide m:val="on"/>
                        <m:ctrlPr>
                          <a:rPr lang="en-GB" i="1"/>
                        </m:ctrlPr>
                      </m:radPr>
                      <m:deg/>
                      <m:e>
                        <m:r>
                          <a:rPr lang="en-GB" i="1"/>
                          <m:t>𝑓𝑐</m:t>
                        </m:r>
                      </m:e>
                    </m:rad>
                  </m:oMath>
                </a14:m>
                <a:r>
                  <a:rPr lang="en-GB" dirty="0"/>
                  <a:t>+ 𝜌* 𝑓𝑦 ) </a:t>
                </a:r>
              </a:p>
              <a:p>
                <a:pPr marL="0" indent="0">
                  <a:buNone/>
                </a:pPr>
                <a:r>
                  <a:rPr lang="en-GB" dirty="0"/>
                  <a:t>𝐴</a:t>
                </a:r>
                <a:r>
                  <a:rPr lang="en-GB" baseline="-25000" dirty="0"/>
                  <a:t>𝑐𝑣</a:t>
                </a:r>
                <a:r>
                  <a:rPr lang="en-GB" dirty="0"/>
                  <a:t> = 1000*200 = 200000 mm</a:t>
                </a:r>
                <a:r>
                  <a:rPr lang="en-GB" baseline="30000" dirty="0"/>
                  <a:t>2</a:t>
                </a:r>
                <a:endParaRPr lang="en-GB" dirty="0"/>
              </a:p>
              <a:p>
                <a:pPr marL="0" indent="0">
                  <a:buNone/>
                </a:pPr>
                <a:r>
                  <a:rPr lang="en-GB" dirty="0"/>
                  <a:t>𝛼</a:t>
                </a:r>
                <a:r>
                  <a:rPr lang="en-GB" baseline="-25000" dirty="0"/>
                  <a:t>𝑐</a:t>
                </a:r>
                <a:r>
                  <a:rPr lang="en-GB" dirty="0"/>
                  <a:t> = 0.17   because   4000/1000 &gt;2</a:t>
                </a:r>
              </a:p>
              <a:p>
                <a:pPr marL="0" indent="0">
                  <a:buNone/>
                </a:pPr>
                <a:r>
                  <a:rPr lang="en-GB" dirty="0"/>
                  <a:t>Vn = 200000(0.17*</a:t>
                </a:r>
                <a14:m>
                  <m:oMath xmlns:m="http://schemas.openxmlformats.org/officeDocument/2006/math">
                    <m:rad>
                      <m:radPr>
                        <m:degHide m:val="on"/>
                        <m:ctrlPr>
                          <a:rPr lang="en-GB" i="1"/>
                        </m:ctrlPr>
                      </m:radPr>
                      <m:deg/>
                      <m:e>
                        <m:r>
                          <a:rPr lang="en-GB" i="1"/>
                          <m:t>28</m:t>
                        </m:r>
                      </m:e>
                    </m:rad>
                  </m:oMath>
                </a14:m>
                <a:r>
                  <a:rPr lang="en-GB" dirty="0"/>
                  <a:t> + 0.0072*420) = 784.71 KN</a:t>
                </a:r>
              </a:p>
              <a:p>
                <a:pPr marL="0" indent="0">
                  <a:buNone/>
                </a:pPr>
                <a:r>
                  <a:rPr lang="en-GB" dirty="0"/>
                  <a:t>Vn = </a:t>
                </a:r>
                <a:r>
                  <a:rPr lang="en-GB" dirty="0" err="1"/>
                  <a:t>Vc+Vs</a:t>
                </a:r>
                <a:r>
                  <a:rPr lang="en-GB" dirty="0"/>
                  <a:t> = 243.74 + 1.44*420*</a:t>
                </a:r>
                <a14:m>
                  <m:oMath xmlns:m="http://schemas.openxmlformats.org/officeDocument/2006/math">
                    <m:f>
                      <m:fPr>
                        <m:ctrlPr>
                          <a:rPr lang="en-GB" i="1"/>
                        </m:ctrlPr>
                      </m:fPr>
                      <m:num>
                        <m:r>
                          <a:rPr lang="en-GB" i="1"/>
                          <m:t>850</m:t>
                        </m:r>
                      </m:num>
                      <m:den>
                        <m:r>
                          <a:rPr lang="en-GB" i="1"/>
                          <m:t>1000</m:t>
                        </m:r>
                      </m:den>
                    </m:f>
                  </m:oMath>
                </a14:m>
                <a:r>
                  <a:rPr lang="en-GB" dirty="0"/>
                  <a:t> = 757.82 KN &lt; 784.71 O.K</a:t>
                </a:r>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616" t="-806"/>
                </a:stretch>
              </a:blipFill>
            </p:spPr>
            <p:txBody>
              <a:bodyPr/>
              <a:lstStyle/>
              <a:p>
                <a:r>
                  <a:rPr lang="en-GB">
                    <a:noFill/>
                  </a:rPr>
                  <a:t> </a:t>
                </a:r>
              </a:p>
            </p:txBody>
          </p:sp>
        </mc:Fallback>
      </mc:AlternateContent>
    </p:spTree>
    <p:extLst>
      <p:ext uri="{BB962C8B-B14F-4D97-AF65-F5344CB8AC3E}">
        <p14:creationId xmlns:p14="http://schemas.microsoft.com/office/powerpoint/2010/main" val="2628992859"/>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Shear wall in block 2</a:t>
            </a:r>
          </a:p>
        </p:txBody>
      </p:sp>
      <p:pic>
        <p:nvPicPr>
          <p:cNvPr id="4" name="صورة 3"/>
          <p:cNvPicPr/>
          <p:nvPr/>
        </p:nvPicPr>
        <p:blipFill>
          <a:blip r:embed="rId2" cstate="print">
            <a:extLst>
              <a:ext uri="{28A0092B-C50C-407E-A947-70E740481C1C}">
                <a14:useLocalDpi xmlns:a14="http://schemas.microsoft.com/office/drawing/2010/main" val="0"/>
              </a:ext>
            </a:extLst>
          </a:blip>
          <a:stretch>
            <a:fillRect/>
          </a:stretch>
        </p:blipFill>
        <p:spPr>
          <a:xfrm>
            <a:off x="2172532" y="2257679"/>
            <a:ext cx="7602645" cy="3054588"/>
          </a:xfrm>
          <a:prstGeom prst="rect">
            <a:avLst/>
          </a:prstGeom>
        </p:spPr>
      </p:pic>
    </p:spTree>
    <p:extLst>
      <p:ext uri="{BB962C8B-B14F-4D97-AF65-F5344CB8AC3E}">
        <p14:creationId xmlns:p14="http://schemas.microsoft.com/office/powerpoint/2010/main" val="654775082"/>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Shear wall in block 3</a:t>
            </a:r>
          </a:p>
        </p:txBody>
      </p:sp>
      <p:sp>
        <p:nvSpPr>
          <p:cNvPr id="3" name="عنصر نائب للمحتوى 2"/>
          <p:cNvSpPr>
            <a:spLocks noGrp="1"/>
          </p:cNvSpPr>
          <p:nvPr>
            <p:ph idx="1"/>
          </p:nvPr>
        </p:nvSpPr>
        <p:spPr/>
        <p:txBody>
          <a:bodyPr/>
          <a:lstStyle/>
          <a:p>
            <a:pPr marL="0" indent="0">
              <a:buNone/>
            </a:pPr>
            <a:r>
              <a:rPr lang="en-GB" dirty="0"/>
              <a:t>By using ETAB’s programme and to check ETAB’s results select a sample of shear wall to check result as shown in figure</a:t>
            </a:r>
            <a:r>
              <a:rPr lang="en-GB" dirty="0" smtClean="0"/>
              <a:t>.</a:t>
            </a:r>
          </a:p>
          <a:p>
            <a:pPr marL="0" indent="0">
              <a:buNone/>
            </a:pPr>
            <a:r>
              <a:rPr lang="en-GB" dirty="0"/>
              <a:t>After start design check, ETAB give rebar percentage 0.0025 at this value is minimum so, use Ø12 mm. </a:t>
            </a:r>
          </a:p>
          <a:p>
            <a:pPr marL="0" indent="0">
              <a:buNone/>
            </a:pPr>
            <a:r>
              <a:rPr lang="en-GB" dirty="0"/>
              <a:t>As = 5500*200*0.0025 =2750 mm</a:t>
            </a:r>
            <a:r>
              <a:rPr lang="en-GB" baseline="30000" dirty="0"/>
              <a:t>2</a:t>
            </a:r>
            <a:r>
              <a:rPr lang="en-GB" dirty="0"/>
              <a:t> </a:t>
            </a:r>
          </a:p>
          <a:p>
            <a:pPr marL="0" indent="0">
              <a:buNone/>
            </a:pPr>
            <a:r>
              <a:rPr lang="en-GB" dirty="0"/>
              <a:t>As = 2750/2 = 1375 mm</a:t>
            </a:r>
            <a:r>
              <a:rPr lang="en-GB" baseline="30000" dirty="0"/>
              <a:t>2</a:t>
            </a:r>
            <a:r>
              <a:rPr lang="en-GB" dirty="0"/>
              <a:t> for each layer.</a:t>
            </a:r>
          </a:p>
          <a:p>
            <a:pPr marL="0" indent="0">
              <a:buNone/>
            </a:pPr>
            <a:r>
              <a:rPr lang="en-GB" dirty="0"/>
              <a:t>Use 1Ø12/450 mm (to make check only)</a:t>
            </a:r>
          </a:p>
          <a:p>
            <a:pPr marL="0" indent="0">
              <a:buNone/>
            </a:pPr>
            <a:endParaRPr lang="en-GB" b="1" dirty="0"/>
          </a:p>
          <a:p>
            <a:pPr marL="0" indent="0">
              <a:buNone/>
            </a:pPr>
            <a:endParaRPr lang="en-GB" dirty="0"/>
          </a:p>
        </p:txBody>
      </p:sp>
      <p:pic>
        <p:nvPicPr>
          <p:cNvPr id="4" name="صورة 3"/>
          <p:cNvPicPr/>
          <p:nvPr/>
        </p:nvPicPr>
        <p:blipFill>
          <a:blip r:embed="rId2">
            <a:extLst>
              <a:ext uri="{28A0092B-C50C-407E-A947-70E740481C1C}">
                <a14:useLocalDpi xmlns:a14="http://schemas.microsoft.com/office/drawing/2010/main" val="0"/>
              </a:ext>
            </a:extLst>
          </a:blip>
          <a:srcRect/>
          <a:stretch>
            <a:fillRect/>
          </a:stretch>
        </p:blipFill>
        <p:spPr bwMode="auto">
          <a:xfrm>
            <a:off x="7281474" y="3167737"/>
            <a:ext cx="4604385" cy="3419475"/>
          </a:xfrm>
          <a:prstGeom prst="rect">
            <a:avLst/>
          </a:prstGeom>
          <a:noFill/>
          <a:ln>
            <a:noFill/>
          </a:ln>
        </p:spPr>
      </p:pic>
    </p:spTree>
    <p:extLst>
      <p:ext uri="{BB962C8B-B14F-4D97-AF65-F5344CB8AC3E}">
        <p14:creationId xmlns:p14="http://schemas.microsoft.com/office/powerpoint/2010/main" val="1744466820"/>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Shear wall in block 3</a:t>
            </a:r>
          </a:p>
        </p:txBody>
      </p:sp>
      <p:sp>
        <p:nvSpPr>
          <p:cNvPr id="3" name="عنصر نائب للمحتوى 2"/>
          <p:cNvSpPr>
            <a:spLocks noGrp="1"/>
          </p:cNvSpPr>
          <p:nvPr>
            <p:ph idx="1"/>
          </p:nvPr>
        </p:nvSpPr>
        <p:spPr/>
        <p:txBody>
          <a:bodyPr/>
          <a:lstStyle/>
          <a:p>
            <a:pPr marL="0" indent="0">
              <a:buNone/>
            </a:pPr>
            <a:r>
              <a:rPr lang="en-GB" dirty="0"/>
              <a:t>To determine capacity of section and drawing interaction diagram for cross section of shear wall including minimum longitudinal reinforcing, section designer in ETAB will use.</a:t>
            </a:r>
          </a:p>
          <a:p>
            <a:pPr marL="0" indent="0">
              <a:buNone/>
            </a:pPr>
            <a:endParaRPr lang="en-GB" dirty="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2762587" y="3314661"/>
            <a:ext cx="5372100" cy="989330"/>
          </a:xfrm>
          <a:prstGeom prst="rect">
            <a:avLst/>
          </a:prstGeom>
        </p:spPr>
      </p:pic>
      <p:pic>
        <p:nvPicPr>
          <p:cNvPr id="5" name="صورة 4"/>
          <p:cNvPicPr/>
          <p:nvPr/>
        </p:nvPicPr>
        <p:blipFill>
          <a:blip r:embed="rId3">
            <a:extLst>
              <a:ext uri="{28A0092B-C50C-407E-A947-70E740481C1C}">
                <a14:useLocalDpi xmlns:a14="http://schemas.microsoft.com/office/drawing/2010/main" val="0"/>
              </a:ext>
            </a:extLst>
          </a:blip>
          <a:stretch>
            <a:fillRect/>
          </a:stretch>
        </p:blipFill>
        <p:spPr>
          <a:xfrm>
            <a:off x="8812227" y="2962841"/>
            <a:ext cx="2256891" cy="3559339"/>
          </a:xfrm>
          <a:prstGeom prst="rect">
            <a:avLst/>
          </a:prstGeom>
        </p:spPr>
      </p:pic>
    </p:spTree>
    <p:extLst>
      <p:ext uri="{BB962C8B-B14F-4D97-AF65-F5344CB8AC3E}">
        <p14:creationId xmlns:p14="http://schemas.microsoft.com/office/powerpoint/2010/main" val="1214987149"/>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Shear wall in block 3</a:t>
            </a:r>
          </a:p>
        </p:txBody>
      </p:sp>
      <p:sp>
        <p:nvSpPr>
          <p:cNvPr id="3" name="عنصر نائب للمحتوى 2"/>
          <p:cNvSpPr>
            <a:spLocks noGrp="1"/>
          </p:cNvSpPr>
          <p:nvPr>
            <p:ph idx="1"/>
          </p:nvPr>
        </p:nvSpPr>
        <p:spPr/>
        <p:txBody>
          <a:bodyPr/>
          <a:lstStyle/>
          <a:p>
            <a:pPr marL="0" indent="0">
              <a:buNone/>
            </a:pPr>
            <a:r>
              <a:rPr lang="en-GB" dirty="0"/>
              <a:t>By displaying interaction diagram for M 3&amp;2, capacity of section as shown in figure.</a:t>
            </a:r>
          </a:p>
          <a:p>
            <a:pPr marL="0" indent="0">
              <a:buNone/>
            </a:pPr>
            <a:r>
              <a:rPr lang="en-GB" dirty="0"/>
              <a:t>Axial capacity =  31226.78    KN </a:t>
            </a:r>
          </a:p>
          <a:p>
            <a:pPr marL="0" indent="0">
              <a:buNone/>
            </a:pPr>
            <a:r>
              <a:rPr lang="en-GB" dirty="0" smtClean="0"/>
              <a:t>Moment </a:t>
            </a:r>
            <a:r>
              <a:rPr lang="en-GB" dirty="0"/>
              <a:t>3 capacity = 31901  KN.m</a:t>
            </a:r>
            <a:br>
              <a:rPr lang="en-GB" dirty="0"/>
            </a:br>
            <a:r>
              <a:rPr lang="en-GB" dirty="0" smtClean="0"/>
              <a:t>Moment </a:t>
            </a:r>
            <a:r>
              <a:rPr lang="en-GB" dirty="0"/>
              <a:t>2 capacity = 2545.3 KN.m</a:t>
            </a:r>
          </a:p>
          <a:p>
            <a:pPr marL="0" indent="0">
              <a:buNone/>
            </a:pPr>
            <a:endParaRPr lang="en-GB" dirty="0"/>
          </a:p>
        </p:txBody>
      </p:sp>
    </p:spTree>
    <p:extLst>
      <p:ext uri="{BB962C8B-B14F-4D97-AF65-F5344CB8AC3E}">
        <p14:creationId xmlns:p14="http://schemas.microsoft.com/office/powerpoint/2010/main" val="1925454298"/>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Shear wall in block 3</a:t>
            </a:r>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normAutofit fontScale="62500" lnSpcReduction="20000"/>
              </a:bodyPr>
              <a:lstStyle/>
              <a:p>
                <a:pPr marL="0" indent="0">
                  <a:buNone/>
                </a:pPr>
                <a:r>
                  <a:rPr lang="en-GB" dirty="0"/>
                  <a:t>For shear loads on shear wall:</a:t>
                </a:r>
              </a:p>
              <a:p>
                <a:pPr marL="0" indent="0">
                  <a:buNone/>
                </a:pPr>
                <a:r>
                  <a:rPr lang="en-GB" dirty="0"/>
                  <a:t>Ø Vc =</a:t>
                </a:r>
                <a14:m>
                  <m:oMath xmlns:m="http://schemas.openxmlformats.org/officeDocument/2006/math">
                    <m:r>
                      <a:rPr lang="en-GB" i="1"/>
                      <m:t>𝑚𝑖𝑛</m:t>
                    </m:r>
                    <m:d>
                      <m:dPr>
                        <m:ctrlPr>
                          <a:rPr lang="en-GB" i="1"/>
                        </m:ctrlPr>
                      </m:dPr>
                      <m:e>
                        <m:f>
                          <m:fPr>
                            <m:type m:val="noBar"/>
                            <m:ctrlPr>
                              <a:rPr lang="en-GB" i="1"/>
                            </m:ctrlPr>
                          </m:fPr>
                          <m:num>
                            <m:r>
                              <a:rPr lang="en-GB" i="1"/>
                              <m:t>0</m:t>
                            </m:r>
                            <m:r>
                              <a:rPr lang="en-GB" i="1"/>
                              <m:t>.</m:t>
                            </m:r>
                            <m:r>
                              <a:rPr lang="en-GB" i="1"/>
                              <m:t>27</m:t>
                            </m:r>
                            <m:rad>
                              <m:radPr>
                                <m:degHide m:val="on"/>
                                <m:ctrlPr>
                                  <a:rPr lang="en-GB" i="1"/>
                                </m:ctrlPr>
                              </m:radPr>
                              <m:deg/>
                              <m:e>
                                <m:r>
                                  <a:rPr lang="en-GB" i="1"/>
                                  <m:t>𝑓𝑐</m:t>
                                </m:r>
                              </m:e>
                            </m:rad>
                            <m:r>
                              <a:rPr lang="en-GB" i="1"/>
                              <m:t>∗</m:t>
                            </m:r>
                            <m:r>
                              <a:rPr lang="en-GB" i="1"/>
                              <m:t>h</m:t>
                            </m:r>
                            <m:r>
                              <a:rPr lang="en-GB" i="1"/>
                              <m:t>𝑑</m:t>
                            </m:r>
                            <m:r>
                              <a:rPr lang="en-GB" i="1"/>
                              <m:t>+ </m:t>
                            </m:r>
                            <m:f>
                              <m:fPr>
                                <m:ctrlPr>
                                  <a:rPr lang="en-GB" i="1"/>
                                </m:ctrlPr>
                              </m:fPr>
                              <m:num>
                                <m:r>
                                  <a:rPr lang="en-GB" i="1"/>
                                  <m:t>𝑁𝑢</m:t>
                                </m:r>
                                <m:r>
                                  <a:rPr lang="en-GB" i="1"/>
                                  <m:t>∗</m:t>
                                </m:r>
                                <m:r>
                                  <a:rPr lang="en-GB" i="1"/>
                                  <m:t>𝑑</m:t>
                                </m:r>
                              </m:num>
                              <m:den>
                                <m:r>
                                  <a:rPr lang="en-GB" i="1"/>
                                  <m:t>𝐿𝑤</m:t>
                                </m:r>
                              </m:den>
                            </m:f>
                          </m:num>
                          <m:den>
                            <m:d>
                              <m:dPr>
                                <m:begChr m:val="["/>
                                <m:endChr m:val="]"/>
                                <m:ctrlPr>
                                  <a:rPr lang="en-GB" i="1"/>
                                </m:ctrlPr>
                              </m:dPr>
                              <m:e>
                                <m:r>
                                  <a:rPr lang="en-GB" i="1"/>
                                  <m:t>0</m:t>
                                </m:r>
                                <m:r>
                                  <a:rPr lang="en-GB" i="1"/>
                                  <m:t>.</m:t>
                                </m:r>
                                <m:r>
                                  <a:rPr lang="en-GB" i="1"/>
                                  <m:t>05</m:t>
                                </m:r>
                                <m:r>
                                  <a:rPr lang="en-GB" i="1"/>
                                  <m:t>∗</m:t>
                                </m:r>
                                <m:r>
                                  <a:rPr lang="en-GB" i="1"/>
                                  <m:t>𝜆</m:t>
                                </m:r>
                                <m:rad>
                                  <m:radPr>
                                    <m:degHide m:val="on"/>
                                    <m:ctrlPr>
                                      <a:rPr lang="en-GB" i="1"/>
                                    </m:ctrlPr>
                                  </m:radPr>
                                  <m:deg/>
                                  <m:e>
                                    <m:r>
                                      <a:rPr lang="en-GB" i="1"/>
                                      <m:t>𝑓𝑐</m:t>
                                    </m:r>
                                  </m:e>
                                </m:rad>
                                <m:r>
                                  <a:rPr lang="en-GB" i="1"/>
                                  <m:t>+</m:t>
                                </m:r>
                                <m:f>
                                  <m:fPr>
                                    <m:ctrlPr>
                                      <a:rPr lang="en-GB" i="1"/>
                                    </m:ctrlPr>
                                  </m:fPr>
                                  <m:num>
                                    <m:r>
                                      <a:rPr lang="en-GB" i="1"/>
                                      <m:t>𝐿𝑤</m:t>
                                    </m:r>
                                    <m:d>
                                      <m:dPr>
                                        <m:ctrlPr>
                                          <a:rPr lang="en-GB" i="1"/>
                                        </m:ctrlPr>
                                      </m:dPr>
                                      <m:e>
                                        <m:r>
                                          <a:rPr lang="en-GB" i="1"/>
                                          <m:t>0</m:t>
                                        </m:r>
                                        <m:r>
                                          <a:rPr lang="en-GB" i="1"/>
                                          <m:t>.</m:t>
                                        </m:r>
                                        <m:r>
                                          <a:rPr lang="en-GB" i="1"/>
                                          <m:t>1</m:t>
                                        </m:r>
                                        <m:r>
                                          <a:rPr lang="en-GB" i="1"/>
                                          <m:t>𝜆</m:t>
                                        </m:r>
                                        <m:rad>
                                          <m:radPr>
                                            <m:degHide m:val="on"/>
                                            <m:ctrlPr>
                                              <a:rPr lang="en-GB" i="1"/>
                                            </m:ctrlPr>
                                          </m:radPr>
                                          <m:deg/>
                                          <m:e>
                                            <m:r>
                                              <a:rPr lang="en-GB" i="1"/>
                                              <m:t>𝑓𝑐</m:t>
                                            </m:r>
                                          </m:e>
                                        </m:rad>
                                        <m:r>
                                          <a:rPr lang="en-GB" i="1"/>
                                          <m:t>+</m:t>
                                        </m:r>
                                        <m:r>
                                          <a:rPr lang="en-GB" i="1"/>
                                          <m:t>0</m:t>
                                        </m:r>
                                        <m:r>
                                          <a:rPr lang="en-GB" i="1"/>
                                          <m:t>.</m:t>
                                        </m:r>
                                        <m:r>
                                          <a:rPr lang="en-GB" i="1"/>
                                          <m:t>2</m:t>
                                        </m:r>
                                        <m:f>
                                          <m:fPr>
                                            <m:ctrlPr>
                                              <a:rPr lang="en-GB" i="1"/>
                                            </m:ctrlPr>
                                          </m:fPr>
                                          <m:num>
                                            <m:r>
                                              <a:rPr lang="en-GB" i="1"/>
                                              <m:t>𝑁𝑢</m:t>
                                            </m:r>
                                          </m:num>
                                          <m:den>
                                            <m:r>
                                              <a:rPr lang="en-GB" i="1"/>
                                              <m:t>𝐿𝑤</m:t>
                                            </m:r>
                                            <m:r>
                                              <a:rPr lang="en-GB" i="1"/>
                                              <m:t>∗</m:t>
                                            </m:r>
                                            <m:r>
                                              <a:rPr lang="en-GB" i="1"/>
                                              <m:t>h</m:t>
                                            </m:r>
                                          </m:den>
                                        </m:f>
                                      </m:e>
                                    </m:d>
                                  </m:num>
                                  <m:den>
                                    <m:f>
                                      <m:fPr>
                                        <m:ctrlPr>
                                          <a:rPr lang="en-GB" i="1"/>
                                        </m:ctrlPr>
                                      </m:fPr>
                                      <m:num>
                                        <m:r>
                                          <a:rPr lang="en-GB" i="1"/>
                                          <m:t>𝑀𝑢</m:t>
                                        </m:r>
                                      </m:num>
                                      <m:den>
                                        <m:r>
                                          <a:rPr lang="en-GB" i="1"/>
                                          <m:t>𝑉𝑢</m:t>
                                        </m:r>
                                      </m:den>
                                    </m:f>
                                    <m:r>
                                      <a:rPr lang="en-GB" i="1"/>
                                      <m:t> − </m:t>
                                    </m:r>
                                    <m:f>
                                      <m:fPr>
                                        <m:ctrlPr>
                                          <a:rPr lang="en-GB" i="1"/>
                                        </m:ctrlPr>
                                      </m:fPr>
                                      <m:num>
                                        <m:r>
                                          <a:rPr lang="en-GB" i="1"/>
                                          <m:t>𝐿𝑤</m:t>
                                        </m:r>
                                      </m:num>
                                      <m:den>
                                        <m:r>
                                          <a:rPr lang="en-GB" i="1"/>
                                          <m:t>2</m:t>
                                        </m:r>
                                      </m:den>
                                    </m:f>
                                  </m:den>
                                </m:f>
                              </m:e>
                            </m:d>
                            <m:r>
                              <a:rPr lang="en-GB" i="1"/>
                              <m:t>h</m:t>
                            </m:r>
                            <m:r>
                              <a:rPr lang="en-GB" i="1"/>
                              <m:t>𝑑</m:t>
                            </m:r>
                          </m:den>
                        </m:f>
                      </m:e>
                    </m:d>
                  </m:oMath>
                </a14:m>
                <a:r>
                  <a:rPr lang="en-GB" dirty="0"/>
                  <a:t> </a:t>
                </a:r>
              </a:p>
              <a:p>
                <a:pPr marL="0" indent="0">
                  <a:buNone/>
                </a:pPr>
                <a:r>
                  <a:rPr lang="en-GB" dirty="0"/>
                  <a:t>Nu = 4435 KN</a:t>
                </a:r>
                <a:br>
                  <a:rPr lang="en-GB" dirty="0"/>
                </a:br>
                <a:r>
                  <a:rPr lang="en-GB" dirty="0"/>
                  <a:t>Mu major = 9072 KN.m</a:t>
                </a:r>
                <a:br>
                  <a:rPr lang="en-GB" dirty="0"/>
                </a:br>
                <a:r>
                  <a:rPr lang="en-GB" dirty="0"/>
                  <a:t>Mu minor = 54.3 KN.m</a:t>
                </a:r>
                <a:br>
                  <a:rPr lang="en-GB" dirty="0"/>
                </a:br>
                <a:r>
                  <a:rPr lang="en-GB" dirty="0"/>
                  <a:t>Vu = 1435.2 KN</a:t>
                </a:r>
              </a:p>
              <a:p>
                <a:pPr marL="0" indent="0">
                  <a:buNone/>
                </a:pPr>
                <a:r>
                  <a:rPr lang="en-GB" dirty="0"/>
                  <a:t>h= 200 mm     </a:t>
                </a:r>
                <a:r>
                  <a:rPr lang="en-GB" dirty="0" err="1"/>
                  <a:t>Lw</a:t>
                </a:r>
                <a:r>
                  <a:rPr lang="en-GB" dirty="0"/>
                  <a:t> = 5500mm    d=0.85*5500 = 4675mm</a:t>
                </a:r>
              </a:p>
              <a:p>
                <a:pPr marL="0" indent="0">
                  <a:buNone/>
                </a:pPr>
                <a:r>
                  <a:rPr lang="en-GB" dirty="0"/>
                  <a:t>ØVc = </a:t>
                </a:r>
                <a14:m>
                  <m:oMath xmlns:m="http://schemas.openxmlformats.org/officeDocument/2006/math">
                    <m:r>
                      <a:rPr lang="en-GB" i="1"/>
                      <m:t>𝑚𝑖𝑛</m:t>
                    </m:r>
                    <m:d>
                      <m:dPr>
                        <m:ctrlPr>
                          <a:rPr lang="en-GB" i="1"/>
                        </m:ctrlPr>
                      </m:dPr>
                      <m:e>
                        <m:f>
                          <m:fPr>
                            <m:type m:val="noBar"/>
                            <m:ctrlPr>
                              <a:rPr lang="en-GB" i="1"/>
                            </m:ctrlPr>
                          </m:fPr>
                          <m:num>
                            <m:r>
                              <a:rPr lang="en-GB" i="1"/>
                              <m:t>1335</m:t>
                            </m:r>
                            <m:r>
                              <a:rPr lang="en-GB" i="1"/>
                              <m:t>.</m:t>
                            </m:r>
                            <m:r>
                              <a:rPr lang="en-GB" i="1"/>
                              <m:t>84</m:t>
                            </m:r>
                          </m:num>
                          <m:den>
                            <m:r>
                              <a:rPr lang="en-GB" i="1"/>
                              <m:t>𝑛𝑒𝑔𝑎𝑡𝑖𝑣𝑒</m:t>
                            </m:r>
                            <m:r>
                              <a:rPr lang="en-GB" i="1"/>
                              <m:t> </m:t>
                            </m:r>
                            <m:r>
                              <a:rPr lang="en-GB" i="1"/>
                              <m:t>𝑣𝑎𝑙𝑢𝑒</m:t>
                            </m:r>
                            <m:r>
                              <a:rPr lang="en-GB" i="1"/>
                              <m:t> </m:t>
                            </m:r>
                            <m:r>
                              <a:rPr lang="en-GB" i="1"/>
                              <m:t>𝑠𝑜</m:t>
                            </m:r>
                            <m:r>
                              <a:rPr lang="en-GB" i="1"/>
                              <m:t> </m:t>
                            </m:r>
                            <m:r>
                              <a:rPr lang="en-GB" i="1"/>
                              <m:t>𝑛𝑒𝑔𝑙𝑒𝑐𝑡</m:t>
                            </m:r>
                            <m:r>
                              <a:rPr lang="en-GB" i="1"/>
                              <m:t> </m:t>
                            </m:r>
                            <m:r>
                              <a:rPr lang="en-GB" i="1"/>
                              <m:t>𝑖𝑡</m:t>
                            </m:r>
                          </m:den>
                        </m:f>
                      </m:e>
                    </m:d>
                  </m:oMath>
                </a14:m>
                <a:r>
                  <a:rPr lang="en-GB" dirty="0"/>
                  <a:t> = 1335.84 KN</a:t>
                </a:r>
              </a:p>
              <a:p>
                <a:pPr marL="0" indent="0">
                  <a:buNone/>
                </a:pPr>
                <a:r>
                  <a:rPr lang="en-GB" dirty="0"/>
                  <a:t>So shear wall thickness must be increase to 300 mm</a:t>
                </a:r>
              </a:p>
              <a:p>
                <a:pPr marL="0" indent="0">
                  <a:buNone/>
                </a:pPr>
                <a:r>
                  <a:rPr lang="en-GB" dirty="0"/>
                  <a:t>ØVc = 2007.53 KN</a:t>
                </a:r>
                <a:br>
                  <a:rPr lang="en-GB" dirty="0"/>
                </a:br>
                <a:r>
                  <a:rPr lang="en-GB" dirty="0"/>
                  <a:t>so now cross section adequate.</a:t>
                </a:r>
              </a:p>
              <a:p>
                <a:pPr marL="0" indent="0">
                  <a:buNone/>
                </a:pPr>
                <a:r>
                  <a:rPr lang="en-GB" dirty="0"/>
                  <a:t>Check spacing</a:t>
                </a:r>
              </a:p>
              <a:p>
                <a:pPr marL="0" indent="0">
                  <a:buNone/>
                </a:pPr>
                <a:r>
                  <a:rPr lang="en-GB" dirty="0"/>
                  <a:t>S = min</a:t>
                </a:r>
                <a14:m>
                  <m:oMath xmlns:m="http://schemas.openxmlformats.org/officeDocument/2006/math">
                    <m:d>
                      <m:dPr>
                        <m:begChr m:val="{"/>
                        <m:endChr m:val=""/>
                        <m:ctrlPr>
                          <a:rPr lang="en-GB" i="1"/>
                        </m:ctrlPr>
                      </m:dPr>
                      <m:e>
                        <m:eqArr>
                          <m:eqArrPr>
                            <m:ctrlPr>
                              <a:rPr lang="en-GB" i="1"/>
                            </m:ctrlPr>
                          </m:eqArrPr>
                          <m:e>
                            <m:r>
                              <a:rPr lang="en-GB" i="1"/>
                              <m:t>3</m:t>
                            </m:r>
                            <m:r>
                              <a:rPr lang="en-GB" i="1"/>
                              <m:t>h</m:t>
                            </m:r>
                          </m:e>
                          <m:e>
                            <m:r>
                              <a:rPr lang="en-GB" i="1"/>
                              <m:t>450</m:t>
                            </m:r>
                          </m:e>
                          <m:e>
                            <m:r>
                              <a:rPr lang="en-GB" i="1"/>
                              <m:t>𝐿𝑤</m:t>
                            </m:r>
                            <m:r>
                              <a:rPr lang="en-GB" i="1"/>
                              <m:t>/</m:t>
                            </m:r>
                            <m:r>
                              <a:rPr lang="en-GB" i="1"/>
                              <m:t>3</m:t>
                            </m:r>
                          </m:e>
                        </m:eqArr>
                      </m:e>
                    </m:d>
                  </m:oMath>
                </a14:m>
                <a:r>
                  <a:rPr lang="en-GB" dirty="0"/>
                  <a:t>       = 450mm </a:t>
                </a:r>
              </a:p>
              <a:p>
                <a:pPr marL="0" indent="0">
                  <a:buNone/>
                </a:pPr>
                <a:r>
                  <a:rPr lang="en-GB" dirty="0"/>
                  <a:t>Use </a:t>
                </a:r>
                <a:r>
                  <a:rPr lang="en-GB" b="1" dirty="0"/>
                  <a:t>1Ø12/450mm for Longitudinal reinforcement</a:t>
                </a:r>
                <a:endParaRPr lang="en-GB" dirty="0"/>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t="-968" b="-806"/>
                </a:stretch>
              </a:blipFill>
            </p:spPr>
            <p:txBody>
              <a:bodyPr/>
              <a:lstStyle/>
              <a:p>
                <a:r>
                  <a:rPr lang="en-GB">
                    <a:noFill/>
                  </a:rPr>
                  <a:t> </a:t>
                </a:r>
              </a:p>
            </p:txBody>
          </p:sp>
        </mc:Fallback>
      </mc:AlternateContent>
    </p:spTree>
    <p:extLst>
      <p:ext uri="{BB962C8B-B14F-4D97-AF65-F5344CB8AC3E}">
        <p14:creationId xmlns:p14="http://schemas.microsoft.com/office/powerpoint/2010/main" val="28668210"/>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Shear wall in block 3</a:t>
            </a:r>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lstStyle/>
              <a:p>
                <a:pPr marL="0" indent="0">
                  <a:buNone/>
                </a:pPr>
                <a:r>
                  <a:rPr lang="en-GB" dirty="0"/>
                  <a:t>For transverse reinforcement </a:t>
                </a:r>
              </a:p>
              <a:p>
                <a:pPr marL="0" indent="0">
                  <a:buNone/>
                </a:pPr>
                <a:r>
                  <a:rPr lang="en-GB" dirty="0"/>
                  <a:t>Because the section is adequate for shear use minimum reinforcement</a:t>
                </a:r>
              </a:p>
              <a:p>
                <a:pPr marL="0" indent="0">
                  <a:buNone/>
                </a:pPr>
                <a14:m>
                  <m:oMath xmlns:m="http://schemas.openxmlformats.org/officeDocument/2006/math">
                    <m:f>
                      <m:fPr>
                        <m:ctrlPr>
                          <a:rPr lang="en-GB" i="1"/>
                        </m:ctrlPr>
                      </m:fPr>
                      <m:num>
                        <m:r>
                          <a:rPr lang="en-GB" i="1"/>
                          <m:t>𝐴𝑣</m:t>
                        </m:r>
                      </m:num>
                      <m:den>
                        <m:r>
                          <a:rPr lang="en-GB" i="1"/>
                          <m:t>𝑠</m:t>
                        </m:r>
                      </m:den>
                    </m:f>
                    <m:r>
                      <a:rPr lang="en-GB" i="1"/>
                      <m:t>=</m:t>
                    </m:r>
                    <m:r>
                      <a:rPr lang="en-GB" i="1"/>
                      <m:t>𝜌</m:t>
                    </m:r>
                    <m:r>
                      <a:rPr lang="en-GB" i="1"/>
                      <m:t>∗</m:t>
                    </m:r>
                    <m:r>
                      <a:rPr lang="en-GB" i="1"/>
                      <m:t>h</m:t>
                    </m:r>
                  </m:oMath>
                </a14:m>
                <a:r>
                  <a:rPr lang="en-GB" dirty="0"/>
                  <a:t> = 0.0025*300 = 0.75mm</a:t>
                </a:r>
                <a:r>
                  <a:rPr lang="en-GB" baseline="30000" dirty="0"/>
                  <a:t>2</a:t>
                </a:r>
                <a:r>
                  <a:rPr lang="en-GB" dirty="0"/>
                  <a:t>/mm</a:t>
                </a:r>
              </a:p>
              <a:p>
                <a:pPr marL="0" indent="0">
                  <a:buNone/>
                </a:pPr>
                <a:r>
                  <a:rPr lang="en-GB" dirty="0"/>
                  <a:t>Use Ø10 for two layers </a:t>
                </a:r>
              </a:p>
              <a:p>
                <a:pPr marL="0" indent="0">
                  <a:buNone/>
                </a:pPr>
                <a14:m>
                  <m:oMath xmlns:m="http://schemas.openxmlformats.org/officeDocument/2006/math">
                    <m:f>
                      <m:fPr>
                        <m:ctrlPr>
                          <a:rPr lang="en-GB" i="1"/>
                        </m:ctrlPr>
                      </m:fPr>
                      <m:num>
                        <m:r>
                          <a:rPr lang="en-GB" i="1"/>
                          <m:t>2</m:t>
                        </m:r>
                        <m:r>
                          <a:rPr lang="en-GB" i="1"/>
                          <m:t>∗</m:t>
                        </m:r>
                        <m:r>
                          <a:rPr lang="en-GB" i="1"/>
                          <m:t>78</m:t>
                        </m:r>
                        <m:r>
                          <a:rPr lang="en-GB" i="1"/>
                          <m:t>.</m:t>
                        </m:r>
                        <m:r>
                          <a:rPr lang="en-GB" i="1"/>
                          <m:t>5</m:t>
                        </m:r>
                      </m:num>
                      <m:den>
                        <m:r>
                          <a:rPr lang="en-GB" i="1"/>
                          <m:t>𝑠</m:t>
                        </m:r>
                      </m:den>
                    </m:f>
                  </m:oMath>
                </a14:m>
                <a:r>
                  <a:rPr lang="en-GB" dirty="0"/>
                  <a:t> = 0.75       S =209.333           use 200mm</a:t>
                </a:r>
              </a:p>
              <a:p>
                <a:pPr marL="0" indent="0">
                  <a:buNone/>
                </a:pPr>
                <a:r>
                  <a:rPr lang="en-GB" dirty="0"/>
                  <a:t>S = min</a:t>
                </a:r>
                <a14:m>
                  <m:oMath xmlns:m="http://schemas.openxmlformats.org/officeDocument/2006/math">
                    <m:d>
                      <m:dPr>
                        <m:begChr m:val="{"/>
                        <m:endChr m:val=""/>
                        <m:ctrlPr>
                          <a:rPr lang="en-GB" i="1"/>
                        </m:ctrlPr>
                      </m:dPr>
                      <m:e>
                        <m:eqArr>
                          <m:eqArrPr>
                            <m:ctrlPr>
                              <a:rPr lang="en-GB" i="1"/>
                            </m:ctrlPr>
                          </m:eqArrPr>
                          <m:e>
                            <m:r>
                              <a:rPr lang="en-GB" i="1"/>
                              <m:t>3</m:t>
                            </m:r>
                            <m:r>
                              <a:rPr lang="en-GB" i="1"/>
                              <m:t>h</m:t>
                            </m:r>
                          </m:e>
                          <m:e>
                            <m:r>
                              <a:rPr lang="en-GB" i="1"/>
                              <m:t>450</m:t>
                            </m:r>
                          </m:e>
                          <m:e>
                            <m:r>
                              <a:rPr lang="en-GB" i="1"/>
                              <m:t>𝐿𝑤</m:t>
                            </m:r>
                            <m:r>
                              <a:rPr lang="en-GB" i="1"/>
                              <m:t>/</m:t>
                            </m:r>
                            <m:r>
                              <a:rPr lang="en-GB" i="1"/>
                              <m:t>5</m:t>
                            </m:r>
                          </m:e>
                        </m:eqArr>
                      </m:e>
                    </m:d>
                  </m:oMath>
                </a14:m>
                <a:r>
                  <a:rPr lang="en-GB" dirty="0"/>
                  <a:t>       =  450              so          use </a:t>
                </a:r>
                <a:r>
                  <a:rPr lang="en-GB" b="1" dirty="0"/>
                  <a:t>1Ø10/200 mm</a:t>
                </a:r>
                <a:endParaRPr lang="en-GB" dirty="0"/>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616" t="-806"/>
                </a:stretch>
              </a:blipFill>
            </p:spPr>
            <p:txBody>
              <a:bodyPr/>
              <a:lstStyle/>
              <a:p>
                <a:r>
                  <a:rPr lang="en-GB">
                    <a:noFill/>
                  </a:rPr>
                  <a:t> </a:t>
                </a:r>
              </a:p>
            </p:txBody>
          </p:sp>
        </mc:Fallback>
      </mc:AlternateContent>
    </p:spTree>
    <p:extLst>
      <p:ext uri="{BB962C8B-B14F-4D97-AF65-F5344CB8AC3E}">
        <p14:creationId xmlns:p14="http://schemas.microsoft.com/office/powerpoint/2010/main" val="3880863157"/>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Shear wall in block 3</a:t>
            </a:r>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lstStyle/>
              <a:p>
                <a:pPr marL="0" indent="0">
                  <a:buNone/>
                </a:pPr>
                <a:r>
                  <a:rPr lang="en-GB" dirty="0"/>
                  <a:t>Check for nominal capacity </a:t>
                </a:r>
              </a:p>
              <a:p>
                <a:pPr marL="0" indent="0">
                  <a:buNone/>
                </a:pPr>
                <a:r>
                  <a:rPr lang="en-GB" dirty="0"/>
                  <a:t>Vn = 𝐴</a:t>
                </a:r>
                <a:r>
                  <a:rPr lang="en-GB" baseline="-25000" dirty="0"/>
                  <a:t>𝑐𝑣</a:t>
                </a:r>
                <a:r>
                  <a:rPr lang="en-GB" dirty="0"/>
                  <a:t> ( 𝛼</a:t>
                </a:r>
                <a:r>
                  <a:rPr lang="en-GB" baseline="-25000" dirty="0"/>
                  <a:t>𝑐</a:t>
                </a:r>
                <a:r>
                  <a:rPr lang="en-GB" dirty="0"/>
                  <a:t> 𝜆 </a:t>
                </a:r>
                <a14:m>
                  <m:oMath xmlns:m="http://schemas.openxmlformats.org/officeDocument/2006/math">
                    <m:rad>
                      <m:radPr>
                        <m:degHide m:val="on"/>
                        <m:ctrlPr>
                          <a:rPr lang="en-GB" i="1"/>
                        </m:ctrlPr>
                      </m:radPr>
                      <m:deg/>
                      <m:e>
                        <m:r>
                          <a:rPr lang="en-GB" i="1"/>
                          <m:t>𝑓𝑐</m:t>
                        </m:r>
                      </m:e>
                    </m:rad>
                  </m:oMath>
                </a14:m>
                <a:r>
                  <a:rPr lang="en-GB" dirty="0"/>
                  <a:t>+ 𝜌* 𝑓𝑦 ) </a:t>
                </a:r>
              </a:p>
              <a:p>
                <a:pPr marL="0" indent="0">
                  <a:buNone/>
                </a:pPr>
                <a:r>
                  <a:rPr lang="en-GB" dirty="0"/>
                  <a:t>𝐴</a:t>
                </a:r>
                <a:r>
                  <a:rPr lang="en-GB" baseline="-25000" dirty="0"/>
                  <a:t>𝑐𝑣</a:t>
                </a:r>
                <a:r>
                  <a:rPr lang="en-GB" dirty="0"/>
                  <a:t> = 5500*300 = 1650000 mm</a:t>
                </a:r>
                <a:r>
                  <a:rPr lang="en-GB" baseline="30000" dirty="0"/>
                  <a:t>2</a:t>
                </a:r>
                <a:endParaRPr lang="en-GB" dirty="0"/>
              </a:p>
              <a:p>
                <a:pPr marL="0" indent="0">
                  <a:buNone/>
                </a:pPr>
                <a:r>
                  <a:rPr lang="en-GB" dirty="0"/>
                  <a:t>𝛼</a:t>
                </a:r>
                <a:r>
                  <a:rPr lang="en-GB" baseline="-25000" dirty="0"/>
                  <a:t>𝑐</a:t>
                </a:r>
                <a:r>
                  <a:rPr lang="en-GB" dirty="0"/>
                  <a:t> = 0.25   because   4000/5500 &lt;1.5</a:t>
                </a:r>
              </a:p>
              <a:p>
                <a:pPr marL="0" indent="0">
                  <a:buNone/>
                </a:pPr>
                <a:r>
                  <a:rPr lang="en-GB" dirty="0"/>
                  <a:t>Vn = 1650000(0.25*</a:t>
                </a:r>
                <a14:m>
                  <m:oMath xmlns:m="http://schemas.openxmlformats.org/officeDocument/2006/math">
                    <m:rad>
                      <m:radPr>
                        <m:degHide m:val="on"/>
                        <m:ctrlPr>
                          <a:rPr lang="en-GB" i="1"/>
                        </m:ctrlPr>
                      </m:radPr>
                      <m:deg/>
                      <m:e>
                        <m:r>
                          <a:rPr lang="en-GB" i="1"/>
                          <m:t>28</m:t>
                        </m:r>
                      </m:e>
                    </m:rad>
                  </m:oMath>
                </a14:m>
                <a:r>
                  <a:rPr lang="en-GB" dirty="0"/>
                  <a:t> + 0.0025*420) = 3915.24 KN</a:t>
                </a:r>
              </a:p>
              <a:p>
                <a:pPr marL="0" indent="0">
                  <a:buNone/>
                </a:pPr>
                <a:r>
                  <a:rPr lang="en-GB" dirty="0"/>
                  <a:t>Vn = </a:t>
                </a:r>
                <a:r>
                  <a:rPr lang="en-GB" dirty="0" err="1"/>
                  <a:t>Vc+Vs</a:t>
                </a:r>
                <a:r>
                  <a:rPr lang="en-GB" dirty="0"/>
                  <a:t> = 2007.53 + 0.75*420*</a:t>
                </a:r>
                <a14:m>
                  <m:oMath xmlns:m="http://schemas.openxmlformats.org/officeDocument/2006/math">
                    <m:f>
                      <m:fPr>
                        <m:ctrlPr>
                          <a:rPr lang="en-GB" i="1"/>
                        </m:ctrlPr>
                      </m:fPr>
                      <m:num>
                        <m:r>
                          <a:rPr lang="en-GB" i="1"/>
                          <m:t>4675</m:t>
                        </m:r>
                      </m:num>
                      <m:den>
                        <m:r>
                          <a:rPr lang="en-GB" i="1"/>
                          <m:t>1000</m:t>
                        </m:r>
                      </m:den>
                    </m:f>
                  </m:oMath>
                </a14:m>
                <a:r>
                  <a:rPr lang="en-GB" dirty="0"/>
                  <a:t> = 3480.15 KN &lt; 3915.24 O.K</a:t>
                </a:r>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616" t="-806"/>
                </a:stretch>
              </a:blipFill>
            </p:spPr>
            <p:txBody>
              <a:bodyPr/>
              <a:lstStyle/>
              <a:p>
                <a:r>
                  <a:rPr lang="en-GB">
                    <a:noFill/>
                  </a:rPr>
                  <a:t> </a:t>
                </a:r>
              </a:p>
            </p:txBody>
          </p:sp>
        </mc:Fallback>
      </mc:AlternateContent>
    </p:spTree>
    <p:extLst>
      <p:ext uri="{BB962C8B-B14F-4D97-AF65-F5344CB8AC3E}">
        <p14:creationId xmlns:p14="http://schemas.microsoft.com/office/powerpoint/2010/main" val="2903135848"/>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Shear wall in block 3</a:t>
            </a:r>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2811139" y="2650169"/>
            <a:ext cx="7659954" cy="2253604"/>
          </a:xfrm>
          <a:prstGeom prst="rect">
            <a:avLst/>
          </a:prstGeom>
        </p:spPr>
      </p:pic>
    </p:spTree>
    <p:extLst>
      <p:ext uri="{BB962C8B-B14F-4D97-AF65-F5344CB8AC3E}">
        <p14:creationId xmlns:p14="http://schemas.microsoft.com/office/powerpoint/2010/main" val="2726390949"/>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Design for footing </a:t>
            </a:r>
            <a:endParaRPr lang="en-GB" dirty="0"/>
          </a:p>
        </p:txBody>
      </p:sp>
      <p:sp>
        <p:nvSpPr>
          <p:cNvPr id="3" name="عنصر نائب للمحتوى 2"/>
          <p:cNvSpPr>
            <a:spLocks noGrp="1"/>
          </p:cNvSpPr>
          <p:nvPr>
            <p:ph idx="1"/>
          </p:nvPr>
        </p:nvSpPr>
        <p:spPr/>
        <p:txBody>
          <a:bodyPr/>
          <a:lstStyle/>
          <a:p>
            <a:pPr marL="0" indent="0">
              <a:buNone/>
            </a:pPr>
            <a:r>
              <a:rPr lang="en-GB" dirty="0"/>
              <a:t>The select of the type of foundation depend on the bearing capacity of soil or rock, the distance column and checking the overlapping condition if happened or not if choosing single footing, or this structure if state over rock layer with bearing capacity of 300KN/m2,so for  economic consideration the single footing is the best choice </a:t>
            </a:r>
            <a:r>
              <a:rPr lang="en-GB" dirty="0" smtClean="0"/>
              <a:t>.</a:t>
            </a:r>
          </a:p>
          <a:p>
            <a:pPr marL="0" indent="0">
              <a:buNone/>
            </a:pPr>
            <a:endParaRPr lang="en-GB" dirty="0"/>
          </a:p>
          <a:p>
            <a:pPr marL="0" indent="0">
              <a:buNone/>
            </a:pPr>
            <a:r>
              <a:rPr lang="en-GB" dirty="0"/>
              <a:t>in other hand, the requirement for designing the structure for earth quick ,is to have plastic hinges in joint and this need fixed support , so to solve these problem , an distribution of ties beam is used between column &amp; shear wall  , and this choice will help  to resist differential settlement and make a structure as one unit to resist the earth quick force .</a:t>
            </a:r>
          </a:p>
          <a:p>
            <a:pPr marL="0" indent="0">
              <a:buNone/>
            </a:pPr>
            <a:endParaRPr lang="en-GB" dirty="0"/>
          </a:p>
        </p:txBody>
      </p:sp>
    </p:spTree>
    <p:extLst>
      <p:ext uri="{BB962C8B-B14F-4D97-AF65-F5344CB8AC3E}">
        <p14:creationId xmlns:p14="http://schemas.microsoft.com/office/powerpoint/2010/main" val="41038670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1B995DD-C50B-45B8-9C88-6D69128AAA24}"/>
              </a:ext>
            </a:extLst>
          </p:cNvPr>
          <p:cNvSpPr>
            <a:spLocks noGrp="1"/>
          </p:cNvSpPr>
          <p:nvPr>
            <p:ph type="title"/>
          </p:nvPr>
        </p:nvSpPr>
        <p:spPr>
          <a:xfrm>
            <a:off x="1630017" y="624110"/>
            <a:ext cx="9874595" cy="1280890"/>
          </a:xfrm>
        </p:spPr>
        <p:txBody>
          <a:bodyPr>
            <a:noAutofit/>
          </a:bodyPr>
          <a:lstStyle/>
          <a:p>
            <a:r>
              <a:rPr lang="en-US" sz="3200" dirty="0" smtClean="0">
                <a:solidFill>
                  <a:srgbClr val="0070C0"/>
                </a:solidFill>
              </a:rPr>
              <a:t>Design philosophy </a:t>
            </a:r>
            <a:endParaRPr lang="en-US" sz="3200" dirty="0">
              <a:solidFill>
                <a:srgbClr val="0070C0"/>
              </a:solidFill>
            </a:endParaRPr>
          </a:p>
        </p:txBody>
      </p:sp>
      <p:sp>
        <p:nvSpPr>
          <p:cNvPr id="3" name="Content Placeholder 2">
            <a:extLst>
              <a:ext uri="{FF2B5EF4-FFF2-40B4-BE49-F238E27FC236}">
                <a16:creationId xmlns="" xmlns:a16="http://schemas.microsoft.com/office/drawing/2014/main" id="{2A1657EF-D49E-4507-84E7-8F1C28EF5A43}"/>
              </a:ext>
            </a:extLst>
          </p:cNvPr>
          <p:cNvSpPr>
            <a:spLocks noGrp="1"/>
          </p:cNvSpPr>
          <p:nvPr>
            <p:ph idx="1"/>
          </p:nvPr>
        </p:nvSpPr>
        <p:spPr/>
        <p:txBody>
          <a:bodyPr>
            <a:normAutofit fontScale="85000" lnSpcReduction="20000"/>
          </a:bodyPr>
          <a:lstStyle/>
          <a:p>
            <a:pPr lvl="0" algn="just"/>
            <a:r>
              <a:rPr lang="en-US" dirty="0" smtClean="0"/>
              <a:t>The </a:t>
            </a:r>
            <a:r>
              <a:rPr lang="en-US" dirty="0"/>
              <a:t>slab used in project is two way solid slab because in reality solid slabs work on two way system.</a:t>
            </a:r>
          </a:p>
          <a:p>
            <a:pPr lvl="0" algn="just"/>
            <a:r>
              <a:rPr lang="en-US" dirty="0"/>
              <a:t>In mass source to determine effective weight of the structure, "dead load, superimposed dead load and 0.25 live load" considered because live load move free in building.</a:t>
            </a:r>
          </a:p>
          <a:p>
            <a:pPr lvl="0" algn="just"/>
            <a:r>
              <a:rPr lang="en-US" dirty="0"/>
              <a:t>In structural element, capacity of the cross section reduced by reduce modifiers of the element because cracks have been considered  </a:t>
            </a:r>
          </a:p>
          <a:p>
            <a:pPr lvl="0" algn="just"/>
            <a:r>
              <a:rPr lang="en-US" dirty="0"/>
              <a:t>For seismic design, the height of the floors must be uniform. </a:t>
            </a:r>
          </a:p>
          <a:p>
            <a:pPr lvl="0" algn="just"/>
            <a:r>
              <a:rPr lang="en-US" dirty="0"/>
              <a:t>The structure divides to two blocks because of </a:t>
            </a:r>
            <a:r>
              <a:rPr lang="en-US" dirty="0" smtClean="0"/>
              <a:t>and </a:t>
            </a:r>
            <a:r>
              <a:rPr lang="en-US" dirty="0"/>
              <a:t>thermal effect on building due to long dimension. </a:t>
            </a:r>
          </a:p>
          <a:p>
            <a:pPr lvl="0" algn="just"/>
            <a:r>
              <a:rPr lang="en-US" dirty="0"/>
              <a:t>Design method that used in project is ultimate design method, this method use factor and combination to increase the value of load.</a:t>
            </a:r>
          </a:p>
          <a:p>
            <a:pPr lvl="0" algn="just"/>
            <a:r>
              <a:rPr lang="en-US" dirty="0"/>
              <a:t>In any structure program, beam &amp; column represent as 1dimential element but slab and shear wall represent as 2D element.</a:t>
            </a:r>
          </a:p>
          <a:p>
            <a:pPr lvl="0" algn="just"/>
            <a:r>
              <a:rPr lang="en-US" dirty="0"/>
              <a:t>Codes that used in project are </a:t>
            </a:r>
            <a:r>
              <a:rPr lang="en-US" dirty="0" smtClean="0"/>
              <a:t>ACI-318-14 </a:t>
            </a:r>
            <a:r>
              <a:rPr lang="en-US" dirty="0"/>
              <a:t>and </a:t>
            </a:r>
            <a:r>
              <a:rPr lang="en-US" dirty="0" smtClean="0"/>
              <a:t>IBC-2012 </a:t>
            </a:r>
            <a:r>
              <a:rPr lang="en-US" dirty="0"/>
              <a:t>for seismic load.</a:t>
            </a:r>
          </a:p>
          <a:p>
            <a:pPr>
              <a:buAutoNum type="arabicPeriod"/>
            </a:pPr>
            <a:endParaRPr lang="en-US" dirty="0"/>
          </a:p>
        </p:txBody>
      </p:sp>
    </p:spTree>
    <p:extLst>
      <p:ext uri="{BB962C8B-B14F-4D97-AF65-F5344CB8AC3E}">
        <p14:creationId xmlns:p14="http://schemas.microsoft.com/office/powerpoint/2010/main" val="1981425458"/>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Design for footing </a:t>
            </a:r>
          </a:p>
        </p:txBody>
      </p:sp>
      <p:sp>
        <p:nvSpPr>
          <p:cNvPr id="3" name="عنصر نائب للمحتوى 2"/>
          <p:cNvSpPr>
            <a:spLocks noGrp="1"/>
          </p:cNvSpPr>
          <p:nvPr>
            <p:ph idx="1"/>
          </p:nvPr>
        </p:nvSpPr>
        <p:spPr>
          <a:xfrm>
            <a:off x="2589212" y="2133600"/>
            <a:ext cx="4928289" cy="3777622"/>
          </a:xfrm>
        </p:spPr>
        <p:txBody>
          <a:bodyPr/>
          <a:lstStyle/>
          <a:p>
            <a:pPr marL="0" indent="0">
              <a:buNone/>
            </a:pPr>
            <a:r>
              <a:rPr lang="en-GB" dirty="0" smtClean="0"/>
              <a:t>There is two type of footing in this project : </a:t>
            </a:r>
          </a:p>
          <a:p>
            <a:pPr marL="0" indent="0">
              <a:buNone/>
            </a:pPr>
            <a:r>
              <a:rPr lang="en-GB" dirty="0" smtClean="0"/>
              <a:t>1/ mat foundation</a:t>
            </a:r>
          </a:p>
          <a:p>
            <a:pPr marL="0" indent="0">
              <a:buNone/>
            </a:pPr>
            <a:endParaRPr lang="en-GB" dirty="0" smtClean="0"/>
          </a:p>
          <a:p>
            <a:pPr marL="0" indent="0">
              <a:buNone/>
            </a:pPr>
            <a:r>
              <a:rPr lang="en-GB" dirty="0" smtClean="0"/>
              <a:t>Mat foundation used when single footing overlap and distance between footing is too small and the area of footing cover the most of ground floor area and it used in block 3 as shown.</a:t>
            </a:r>
          </a:p>
          <a:p>
            <a:pPr marL="0" indent="0">
              <a:buNone/>
            </a:pPr>
            <a:endParaRPr lang="en-GB" dirty="0" smtClean="0"/>
          </a:p>
          <a:p>
            <a:pPr marL="0" indent="0">
              <a:buNone/>
            </a:pPr>
            <a:endParaRPr lang="en-GB" dirty="0" smtClean="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7396628" y="1902985"/>
            <a:ext cx="4795372" cy="3590152"/>
          </a:xfrm>
          <a:prstGeom prst="rect">
            <a:avLst/>
          </a:prstGeom>
        </p:spPr>
      </p:pic>
    </p:spTree>
    <p:extLst>
      <p:ext uri="{BB962C8B-B14F-4D97-AF65-F5344CB8AC3E}">
        <p14:creationId xmlns:p14="http://schemas.microsoft.com/office/powerpoint/2010/main" val="1915515400"/>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Design for footing </a:t>
            </a:r>
          </a:p>
        </p:txBody>
      </p:sp>
      <p:sp>
        <p:nvSpPr>
          <p:cNvPr id="3" name="عنصر نائب للمحتوى 2"/>
          <p:cNvSpPr>
            <a:spLocks noGrp="1"/>
          </p:cNvSpPr>
          <p:nvPr>
            <p:ph idx="1"/>
          </p:nvPr>
        </p:nvSpPr>
        <p:spPr/>
        <p:txBody>
          <a:bodyPr/>
          <a:lstStyle/>
          <a:p>
            <a:pPr marL="0" indent="0">
              <a:buNone/>
            </a:pPr>
            <a:r>
              <a:rPr lang="en-GB" dirty="0" smtClean="0"/>
              <a:t>Mat foundation design steps :</a:t>
            </a:r>
          </a:p>
          <a:p>
            <a:pPr marL="0" indent="0">
              <a:buNone/>
            </a:pPr>
            <a:r>
              <a:rPr lang="en-GB" dirty="0" smtClean="0"/>
              <a:t>1</a:t>
            </a:r>
            <a:r>
              <a:rPr lang="en-GB" dirty="0"/>
              <a:t>/ calculate minimum area of steel depends on 𝜌</a:t>
            </a:r>
            <a:r>
              <a:rPr lang="en-GB" baseline="-25000" dirty="0"/>
              <a:t>min</a:t>
            </a:r>
            <a:r>
              <a:rPr lang="en-GB" dirty="0"/>
              <a:t>= 0.0018</a:t>
            </a:r>
            <a:br>
              <a:rPr lang="en-GB" dirty="0"/>
            </a:br>
            <a:r>
              <a:rPr lang="en-GB" dirty="0"/>
              <a:t>2/ calculate the capacity of section of </a:t>
            </a:r>
            <a:r>
              <a:rPr lang="en-GB" dirty="0" smtClean="0"/>
              <a:t>foundation according </a:t>
            </a:r>
            <a:r>
              <a:rPr lang="en-GB" dirty="0"/>
              <a:t>minimum steel on section.</a:t>
            </a:r>
            <a:br>
              <a:rPr lang="en-GB" dirty="0"/>
            </a:br>
            <a:r>
              <a:rPr lang="en-GB" dirty="0"/>
              <a:t>3/ compute the positive and negative moment during minimum capacity.</a:t>
            </a:r>
            <a:br>
              <a:rPr lang="en-GB" dirty="0"/>
            </a:br>
            <a:r>
              <a:rPr lang="en-GB" dirty="0"/>
              <a:t>4/ display “moment11 &amp; moment22” on ETAB’s included maximum positive and negative range.</a:t>
            </a:r>
            <a:br>
              <a:rPr lang="en-GB" dirty="0"/>
            </a:br>
            <a:r>
              <a:rPr lang="en-GB" dirty="0"/>
              <a:t>5/ define the location that capacity increase.</a:t>
            </a:r>
            <a:br>
              <a:rPr lang="en-GB" dirty="0"/>
            </a:br>
            <a:r>
              <a:rPr lang="en-GB" dirty="0"/>
              <a:t>6/ define the moment that exceed minimum.</a:t>
            </a:r>
            <a:br>
              <a:rPr lang="en-GB" dirty="0"/>
            </a:br>
            <a:r>
              <a:rPr lang="en-GB" dirty="0"/>
              <a:t>7/ calculate new 𝜌 of new moment.</a:t>
            </a:r>
            <a:br>
              <a:rPr lang="en-GB" dirty="0"/>
            </a:br>
            <a:r>
              <a:rPr lang="en-GB" dirty="0"/>
              <a:t>8/ add addition steel on </a:t>
            </a:r>
            <a:r>
              <a:rPr lang="en-GB" dirty="0" smtClean="0"/>
              <a:t>foundation.</a:t>
            </a:r>
            <a:endParaRPr lang="en-GB" dirty="0"/>
          </a:p>
        </p:txBody>
      </p:sp>
    </p:spTree>
    <p:extLst>
      <p:ext uri="{BB962C8B-B14F-4D97-AF65-F5344CB8AC3E}">
        <p14:creationId xmlns:p14="http://schemas.microsoft.com/office/powerpoint/2010/main" val="2298712908"/>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Design for footing </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4581" y="1474300"/>
            <a:ext cx="6244643" cy="4752970"/>
          </a:xfrm>
          <a:prstGeom prst="rect">
            <a:avLst/>
          </a:prstGeom>
        </p:spPr>
      </p:pic>
    </p:spTree>
    <p:extLst>
      <p:ext uri="{BB962C8B-B14F-4D97-AF65-F5344CB8AC3E}">
        <p14:creationId xmlns:p14="http://schemas.microsoft.com/office/powerpoint/2010/main" val="2461854375"/>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Design for footing </a:t>
            </a:r>
          </a:p>
        </p:txBody>
      </p:sp>
      <p:sp>
        <p:nvSpPr>
          <p:cNvPr id="3" name="عنصر نائب للمحتوى 2"/>
          <p:cNvSpPr>
            <a:spLocks noGrp="1"/>
          </p:cNvSpPr>
          <p:nvPr>
            <p:ph idx="1"/>
          </p:nvPr>
        </p:nvSpPr>
        <p:spPr/>
        <p:txBody>
          <a:bodyPr/>
          <a:lstStyle/>
          <a:p>
            <a:pPr marL="0" indent="0">
              <a:buNone/>
            </a:pPr>
            <a:r>
              <a:rPr lang="en-GB" dirty="0" smtClean="0"/>
              <a:t>2/ single footing </a:t>
            </a:r>
          </a:p>
          <a:p>
            <a:pPr marL="0" indent="0">
              <a:buNone/>
            </a:pPr>
            <a:r>
              <a:rPr lang="en-GB" dirty="0" smtClean="0"/>
              <a:t>Single footing was designed with tie beam </a:t>
            </a:r>
          </a:p>
          <a:p>
            <a:pPr marL="0" indent="0">
              <a:buNone/>
            </a:pPr>
            <a:r>
              <a:rPr lang="en-GB" dirty="0" smtClean="0"/>
              <a:t>In the model fixed restrain is used but the single footing area designed for axial load only by using pin restrain in stead of fixed restrain by established new model with pin restrain and tie beam.</a:t>
            </a:r>
          </a:p>
          <a:p>
            <a:pPr marL="0" indent="0">
              <a:buNone/>
            </a:pPr>
            <a:r>
              <a:rPr lang="en-GB" dirty="0" smtClean="0"/>
              <a:t>Tie beam is used to resist differential settlement and moment on column </a:t>
            </a:r>
            <a:endParaRPr lang="en-GB" dirty="0"/>
          </a:p>
        </p:txBody>
      </p:sp>
    </p:spTree>
    <p:extLst>
      <p:ext uri="{BB962C8B-B14F-4D97-AF65-F5344CB8AC3E}">
        <p14:creationId xmlns:p14="http://schemas.microsoft.com/office/powerpoint/2010/main" val="3953044220"/>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Block 2 footing </a:t>
            </a:r>
            <a:r>
              <a:rPr lang="en-GB" sz="2400" dirty="0" smtClean="0"/>
              <a:t>(single footing)</a:t>
            </a:r>
            <a:endParaRPr lang="en-GB" sz="2400" dirty="0"/>
          </a:p>
        </p:txBody>
      </p:sp>
      <p:sp>
        <p:nvSpPr>
          <p:cNvPr id="3" name="عنصر نائب للمحتوى 2"/>
          <p:cNvSpPr>
            <a:spLocks noGrp="1"/>
          </p:cNvSpPr>
          <p:nvPr>
            <p:ph idx="1"/>
          </p:nvPr>
        </p:nvSpPr>
        <p:spPr>
          <a:xfrm>
            <a:off x="2589212" y="2133600"/>
            <a:ext cx="4402307" cy="3777622"/>
          </a:xfrm>
        </p:spPr>
        <p:txBody>
          <a:bodyPr/>
          <a:lstStyle/>
          <a:p>
            <a:pPr marL="0" indent="0">
              <a:buNone/>
            </a:pPr>
            <a:r>
              <a:rPr lang="en-GB" dirty="0" smtClean="0"/>
              <a:t>Axial load is taken from ETAB to compute area of single footing as shown in table</a:t>
            </a:r>
            <a:endParaRPr lang="en-GB" dirty="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7099108" y="1953518"/>
            <a:ext cx="4334937" cy="4317809"/>
          </a:xfrm>
          <a:prstGeom prst="rect">
            <a:avLst/>
          </a:prstGeom>
        </p:spPr>
      </p:pic>
    </p:spTree>
    <p:extLst>
      <p:ext uri="{BB962C8B-B14F-4D97-AF65-F5344CB8AC3E}">
        <p14:creationId xmlns:p14="http://schemas.microsoft.com/office/powerpoint/2010/main" val="1895734953"/>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2 footing </a:t>
            </a:r>
            <a:r>
              <a:rPr lang="en-GB" sz="2400" dirty="0"/>
              <a:t>(single footing)</a:t>
            </a:r>
            <a:endParaRPr lang="en-GB" dirty="0"/>
          </a:p>
        </p:txBody>
      </p:sp>
      <mc:AlternateContent xmlns:mc="http://schemas.openxmlformats.org/markup-compatibility/2006">
        <mc:Choice xmlns:a14="http://schemas.microsoft.com/office/drawing/2010/main" Requires="a14">
          <p:sp>
            <p:nvSpPr>
              <p:cNvPr id="4" name="عنصر نائب للمحتوى 3"/>
              <p:cNvSpPr>
                <a:spLocks noGrp="1"/>
              </p:cNvSpPr>
              <p:nvPr>
                <p:ph sz="half" idx="1"/>
              </p:nvPr>
            </p:nvSpPr>
            <p:spPr/>
            <p:txBody>
              <a:bodyPr>
                <a:normAutofit fontScale="62500" lnSpcReduction="20000"/>
              </a:bodyPr>
              <a:lstStyle/>
              <a:p>
                <a:pPr marL="0" indent="0">
                  <a:buNone/>
                </a:pPr>
                <a:r>
                  <a:rPr lang="en-GB" dirty="0"/>
                  <a:t>Design for the first group with dimensions (2 * 2 m) and axial force of 1563.8 KN</a:t>
                </a:r>
              </a:p>
              <a:p>
                <a:pPr marL="0" indent="0">
                  <a:buNone/>
                </a:pPr>
                <a:r>
                  <a:rPr lang="en-GB" dirty="0" err="1"/>
                  <a:t>qu</a:t>
                </a:r>
                <a:r>
                  <a:rPr lang="en-GB" dirty="0"/>
                  <a:t> = </a:t>
                </a:r>
                <a:r>
                  <a:rPr lang="en-GB" dirty="0" err="1"/>
                  <a:t>pu</a:t>
                </a:r>
                <a:r>
                  <a:rPr lang="en-GB" dirty="0"/>
                  <a:t>/AF= 1563.8/ 4  = 390.9 KN/m</a:t>
                </a:r>
                <a:r>
                  <a:rPr lang="en-GB" baseline="30000" dirty="0"/>
                  <a:t>2 </a:t>
                </a:r>
                <a:endParaRPr lang="en-GB" dirty="0"/>
              </a:p>
              <a:p>
                <a:pPr marL="0" indent="0">
                  <a:buNone/>
                </a:pPr>
                <a:r>
                  <a:rPr lang="en-GB" dirty="0"/>
                  <a:t> </a:t>
                </a:r>
              </a:p>
              <a:p>
                <a:pPr marL="0" indent="0">
                  <a:buNone/>
                </a:pPr>
                <a:r>
                  <a:rPr lang="en-GB" dirty="0"/>
                  <a:t> </a:t>
                </a:r>
              </a:p>
              <a:p>
                <a:pPr marL="0" indent="0">
                  <a:buNone/>
                </a:pPr>
                <a:r>
                  <a:rPr lang="en-GB" dirty="0"/>
                  <a:t>to determine thickness of footing</a:t>
                </a:r>
              </a:p>
              <a:p>
                <a:pPr marL="0" indent="0">
                  <a:buNone/>
                </a:pPr>
                <a:r>
                  <a:rPr lang="en-GB" dirty="0"/>
                  <a:t>Vu =</a:t>
                </a:r>
                <a14:m>
                  <m:oMath xmlns:m="http://schemas.openxmlformats.org/officeDocument/2006/math">
                    <m:r>
                      <a:rPr lang="en-GB" i="1"/>
                      <m:t>𝑞𝑢</m:t>
                    </m:r>
                    <m:d>
                      <m:dPr>
                        <m:ctrlPr>
                          <a:rPr lang="en-GB" i="1"/>
                        </m:ctrlPr>
                      </m:dPr>
                      <m:e>
                        <m:f>
                          <m:fPr>
                            <m:ctrlPr>
                              <a:rPr lang="en-GB" i="1"/>
                            </m:ctrlPr>
                          </m:fPr>
                          <m:num>
                            <m:r>
                              <a:rPr lang="en-GB" i="1"/>
                              <m:t>(</m:t>
                            </m:r>
                            <m:r>
                              <a:rPr lang="en-GB" i="1"/>
                              <m:t>𝐿</m:t>
                            </m:r>
                            <m:r>
                              <a:rPr lang="en-GB" i="1"/>
                              <m:t>−</m:t>
                            </m:r>
                            <m:r>
                              <a:rPr lang="en-GB" i="1"/>
                              <m:t>𝑐</m:t>
                            </m:r>
                            <m:r>
                              <a:rPr lang="en-GB" i="1"/>
                              <m:t>)</m:t>
                            </m:r>
                          </m:num>
                          <m:den>
                            <m:r>
                              <a:rPr lang="en-GB" i="1"/>
                              <m:t>2</m:t>
                            </m:r>
                          </m:den>
                        </m:f>
                        <m:r>
                          <a:rPr lang="en-GB" i="1"/>
                          <m:t>−</m:t>
                        </m:r>
                        <m:r>
                          <a:rPr lang="en-GB" i="1"/>
                          <m:t>𝑑</m:t>
                        </m:r>
                      </m:e>
                    </m:d>
                  </m:oMath>
                </a14:m>
                <a:r>
                  <a:rPr lang="en-GB" dirty="0"/>
                  <a:t> = </a:t>
                </a:r>
                <a14:m>
                  <m:oMath xmlns:m="http://schemas.openxmlformats.org/officeDocument/2006/math">
                    <m:r>
                      <a:rPr lang="en-GB" i="1"/>
                      <m:t>390</m:t>
                    </m:r>
                    <m:r>
                      <a:rPr lang="en-GB" i="1"/>
                      <m:t>.</m:t>
                    </m:r>
                    <m:r>
                      <a:rPr lang="en-GB" i="1"/>
                      <m:t>9</m:t>
                    </m:r>
                    <m:d>
                      <m:dPr>
                        <m:ctrlPr>
                          <a:rPr lang="en-GB" i="1"/>
                        </m:ctrlPr>
                      </m:dPr>
                      <m:e>
                        <m:f>
                          <m:fPr>
                            <m:ctrlPr>
                              <a:rPr lang="en-GB" i="1"/>
                            </m:ctrlPr>
                          </m:fPr>
                          <m:num>
                            <m:r>
                              <a:rPr lang="en-GB" i="1"/>
                              <m:t>(</m:t>
                            </m:r>
                            <m:r>
                              <a:rPr lang="en-GB" i="1"/>
                              <m:t>2</m:t>
                            </m:r>
                            <m:r>
                              <a:rPr lang="en-GB" i="1"/>
                              <m:t>−</m:t>
                            </m:r>
                            <m:r>
                              <a:rPr lang="en-GB" i="1"/>
                              <m:t>0</m:t>
                            </m:r>
                            <m:r>
                              <a:rPr lang="en-GB" i="1"/>
                              <m:t>.</m:t>
                            </m:r>
                            <m:r>
                              <a:rPr lang="en-GB" i="1"/>
                              <m:t>4</m:t>
                            </m:r>
                            <m:r>
                              <a:rPr lang="en-GB" i="1"/>
                              <m:t>)</m:t>
                            </m:r>
                          </m:num>
                          <m:den>
                            <m:r>
                              <a:rPr lang="en-GB" i="1"/>
                              <m:t>2</m:t>
                            </m:r>
                          </m:den>
                        </m:f>
                        <m:r>
                          <a:rPr lang="en-GB" i="1"/>
                          <m:t>−</m:t>
                        </m:r>
                        <m:r>
                          <a:rPr lang="en-GB" i="1"/>
                          <m:t>𝑑</m:t>
                        </m:r>
                      </m:e>
                    </m:d>
                  </m:oMath>
                </a14:m>
                <a:r>
                  <a:rPr lang="en-GB" dirty="0"/>
                  <a:t> </a:t>
                </a:r>
              </a:p>
              <a:p>
                <a:pPr marL="0" indent="0">
                  <a:buNone/>
                </a:pPr>
                <a:r>
                  <a:rPr lang="en-GB" dirty="0" err="1"/>
                  <a:t>ǾVc</a:t>
                </a:r>
                <a:r>
                  <a:rPr lang="en-GB" dirty="0"/>
                  <a:t>= </a:t>
                </a:r>
                <a14:m>
                  <m:oMath xmlns:m="http://schemas.openxmlformats.org/officeDocument/2006/math">
                    <m:f>
                      <m:fPr>
                        <m:ctrlPr>
                          <a:rPr lang="en-GB" i="1"/>
                        </m:ctrlPr>
                      </m:fPr>
                      <m:num>
                        <m:r>
                          <a:rPr lang="en-GB" i="1"/>
                          <m:t>0</m:t>
                        </m:r>
                        <m:r>
                          <a:rPr lang="en-GB" i="1"/>
                          <m:t>.</m:t>
                        </m:r>
                        <m:r>
                          <a:rPr lang="en-GB" i="1"/>
                          <m:t>75</m:t>
                        </m:r>
                      </m:num>
                      <m:den>
                        <m:r>
                          <a:rPr lang="en-GB" i="1"/>
                          <m:t>6</m:t>
                        </m:r>
                      </m:den>
                    </m:f>
                    <m:rad>
                      <m:radPr>
                        <m:degHide m:val="on"/>
                        <m:ctrlPr>
                          <a:rPr lang="en-GB" i="1"/>
                        </m:ctrlPr>
                      </m:radPr>
                      <m:deg/>
                      <m:e>
                        <m:r>
                          <a:rPr lang="en-GB" i="1"/>
                          <m:t>𝑓𝑐</m:t>
                        </m:r>
                      </m:e>
                    </m:rad>
                  </m:oMath>
                </a14:m>
                <a:r>
                  <a:rPr lang="en-GB" dirty="0"/>
                  <a:t> *</a:t>
                </a:r>
                <a:r>
                  <a:rPr lang="en-GB" dirty="0" err="1"/>
                  <a:t>bw</a:t>
                </a:r>
                <a:r>
                  <a:rPr lang="en-GB" dirty="0"/>
                  <a:t> *d =</a:t>
                </a:r>
                <a14:m>
                  <m:oMath xmlns:m="http://schemas.openxmlformats.org/officeDocument/2006/math">
                    <m:f>
                      <m:fPr>
                        <m:ctrlPr>
                          <a:rPr lang="en-GB" i="1"/>
                        </m:ctrlPr>
                      </m:fPr>
                      <m:num>
                        <m:r>
                          <a:rPr lang="en-GB" i="1"/>
                          <m:t>0</m:t>
                        </m:r>
                        <m:r>
                          <a:rPr lang="en-GB" i="1"/>
                          <m:t>.</m:t>
                        </m:r>
                        <m:r>
                          <a:rPr lang="en-GB" i="1"/>
                          <m:t>75</m:t>
                        </m:r>
                      </m:num>
                      <m:den>
                        <m:r>
                          <a:rPr lang="en-GB" i="1"/>
                          <m:t>6</m:t>
                        </m:r>
                      </m:den>
                    </m:f>
                    <m:rad>
                      <m:radPr>
                        <m:degHide m:val="on"/>
                        <m:ctrlPr>
                          <a:rPr lang="en-GB" i="1"/>
                        </m:ctrlPr>
                      </m:radPr>
                      <m:deg/>
                      <m:e>
                        <m:r>
                          <a:rPr lang="en-GB" i="1"/>
                          <m:t>28</m:t>
                        </m:r>
                      </m:e>
                    </m:rad>
                  </m:oMath>
                </a14:m>
                <a:r>
                  <a:rPr lang="en-GB" dirty="0"/>
                  <a:t> *1000 *d </a:t>
                </a:r>
              </a:p>
              <a:p>
                <a:pPr marL="0" indent="0">
                  <a:buNone/>
                </a:pPr>
                <a:r>
                  <a:rPr lang="en-GB" dirty="0"/>
                  <a:t>By solving these two equation  d =.29m </a:t>
                </a:r>
              </a:p>
              <a:p>
                <a:pPr marL="0" indent="0">
                  <a:buNone/>
                </a:pPr>
                <a:r>
                  <a:rPr lang="en-GB" dirty="0"/>
                  <a:t>Using h = 400mm &amp; d = 330mm </a:t>
                </a:r>
              </a:p>
              <a:p>
                <a:pPr marL="0" indent="0">
                  <a:buNone/>
                </a:pPr>
                <a:endParaRPr lang="en-GB" dirty="0"/>
              </a:p>
            </p:txBody>
          </p:sp>
        </mc:Choice>
        <mc:Fallback>
          <p:sp>
            <p:nvSpPr>
              <p:cNvPr id="4" name="عنصر نائب للمحتوى 3"/>
              <p:cNvSpPr>
                <a:spLocks noGrp="1" noRot="1" noChangeAspect="1" noMove="1" noResize="1" noEditPoints="1" noAdjustHandles="1" noChangeArrowheads="1" noChangeShapeType="1" noTextEdit="1"/>
              </p:cNvSpPr>
              <p:nvPr>
                <p:ph sz="half" idx="1"/>
              </p:nvPr>
            </p:nvSpPr>
            <p:spPr>
              <a:blipFill rotWithShape="1">
                <a:blip r:embed="rId2"/>
                <a:stretch>
                  <a:fillRect t="-968"/>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5" name="عنصر نائب للمحتوى 4"/>
              <p:cNvSpPr>
                <a:spLocks noGrp="1"/>
              </p:cNvSpPr>
              <p:nvPr>
                <p:ph sz="half" idx="2"/>
              </p:nvPr>
            </p:nvSpPr>
            <p:spPr/>
            <p:txBody>
              <a:bodyPr>
                <a:normAutofit fontScale="62500" lnSpcReduction="20000"/>
              </a:bodyPr>
              <a:lstStyle/>
              <a:p>
                <a:pPr marL="0" indent="0">
                  <a:buNone/>
                </a:pPr>
                <a:r>
                  <a:rPr lang="en-GB" dirty="0"/>
                  <a:t>Check for punching </a:t>
                </a:r>
              </a:p>
              <a:p>
                <a:pPr marL="0" indent="0">
                  <a:buNone/>
                </a:pPr>
                <a:r>
                  <a:rPr lang="en-GB" dirty="0"/>
                  <a:t>Vu punching = </a:t>
                </a:r>
                <a:r>
                  <a:rPr lang="en-GB" dirty="0" err="1"/>
                  <a:t>Pu</a:t>
                </a:r>
                <a:r>
                  <a:rPr lang="en-GB" dirty="0"/>
                  <a:t> – a</a:t>
                </a:r>
                <a:r>
                  <a:rPr lang="en-GB" baseline="-25000" dirty="0"/>
                  <a:t>1</a:t>
                </a:r>
                <a:r>
                  <a:rPr lang="en-GB" dirty="0"/>
                  <a:t>qu  = 1563.8 – ( 0.4+0.33)</a:t>
                </a:r>
                <a:r>
                  <a:rPr lang="en-GB" baseline="30000" dirty="0"/>
                  <a:t>2</a:t>
                </a:r>
                <a:r>
                  <a:rPr lang="en-GB" dirty="0"/>
                  <a:t> *390.9 = 1355.4 KN </a:t>
                </a:r>
              </a:p>
              <a:p>
                <a:pPr marL="0" indent="0">
                  <a:buNone/>
                </a:pPr>
                <a:r>
                  <a:rPr lang="en-GB" dirty="0" err="1"/>
                  <a:t>ǾVc</a:t>
                </a:r>
                <a:r>
                  <a:rPr lang="en-GB" dirty="0"/>
                  <a:t> punching = .33*</a:t>
                </a:r>
                <a14:m>
                  <m:oMath xmlns:m="http://schemas.openxmlformats.org/officeDocument/2006/math">
                    <m:rad>
                      <m:radPr>
                        <m:degHide m:val="on"/>
                        <m:ctrlPr>
                          <a:rPr lang="en-GB" i="1"/>
                        </m:ctrlPr>
                      </m:radPr>
                      <m:deg/>
                      <m:e>
                        <m:r>
                          <a:rPr lang="en-GB" i="1"/>
                          <m:t>𝑓𝑐</m:t>
                        </m:r>
                      </m:e>
                    </m:rad>
                  </m:oMath>
                </a14:m>
                <a:r>
                  <a:rPr lang="en-GB" dirty="0"/>
                  <a:t> *</a:t>
                </a:r>
                <a:r>
                  <a:rPr lang="en-GB" dirty="0" err="1"/>
                  <a:t>bo</a:t>
                </a:r>
                <a:r>
                  <a:rPr lang="en-GB" dirty="0"/>
                  <a:t> *d </a:t>
                </a:r>
              </a:p>
              <a:p>
                <a:pPr marL="0" indent="0">
                  <a:buNone/>
                </a:pPr>
                <a:r>
                  <a:rPr lang="en-GB" dirty="0"/>
                  <a:t>Where </a:t>
                </a:r>
                <a:r>
                  <a:rPr lang="en-GB" dirty="0" err="1"/>
                  <a:t>bo</a:t>
                </a:r>
                <a:r>
                  <a:rPr lang="en-GB" dirty="0"/>
                  <a:t> is the perimeter of the critical section for interior column </a:t>
                </a:r>
              </a:p>
              <a:p>
                <a:pPr marL="0" indent="0">
                  <a:buNone/>
                </a:pPr>
                <a:r>
                  <a:rPr lang="en-GB" dirty="0" err="1"/>
                  <a:t>bo</a:t>
                </a:r>
                <a:r>
                  <a:rPr lang="en-GB" dirty="0"/>
                  <a:t> = 2(c</a:t>
                </a:r>
                <a:r>
                  <a:rPr lang="en-GB" baseline="-25000" dirty="0"/>
                  <a:t>1</a:t>
                </a:r>
                <a:r>
                  <a:rPr lang="en-GB" dirty="0"/>
                  <a:t> +d) + 2(c</a:t>
                </a:r>
                <a:r>
                  <a:rPr lang="en-GB" baseline="-25000" dirty="0"/>
                  <a:t>2</a:t>
                </a:r>
                <a:r>
                  <a:rPr lang="en-GB" dirty="0"/>
                  <a:t> + d)</a:t>
                </a:r>
              </a:p>
              <a:p>
                <a:pPr marL="0" indent="0">
                  <a:buNone/>
                </a:pPr>
                <a:r>
                  <a:rPr lang="en-GB" dirty="0" err="1"/>
                  <a:t>ǾVc</a:t>
                </a:r>
                <a:r>
                  <a:rPr lang="en-GB" dirty="0"/>
                  <a:t> punching= 0.75*0.33*</a:t>
                </a:r>
                <a14:m>
                  <m:oMath xmlns:m="http://schemas.openxmlformats.org/officeDocument/2006/math">
                    <m:rad>
                      <m:radPr>
                        <m:degHide m:val="on"/>
                        <m:ctrlPr>
                          <a:rPr lang="en-GB" i="1"/>
                        </m:ctrlPr>
                      </m:radPr>
                      <m:deg/>
                      <m:e>
                        <m:r>
                          <a:rPr lang="en-GB" i="1"/>
                          <m:t>28</m:t>
                        </m:r>
                      </m:e>
                    </m:rad>
                  </m:oMath>
                </a14:m>
                <a:r>
                  <a:rPr lang="en-GB" dirty="0"/>
                  <a:t>* ( 400+330) *4 *330/1000 = 1261.9 KN </a:t>
                </a:r>
              </a:p>
              <a:p>
                <a:pPr marL="0" indent="0">
                  <a:buNone/>
                </a:pPr>
                <a:r>
                  <a:rPr lang="en-GB" dirty="0" err="1"/>
                  <a:t>ǾVc</a:t>
                </a:r>
                <a:r>
                  <a:rPr lang="en-GB" dirty="0"/>
                  <a:t> punching &lt; Vu punching  so increase the thickness of footing to 500mm with effective depth 430 mm .</a:t>
                </a:r>
              </a:p>
              <a:p>
                <a:pPr marL="0" indent="0">
                  <a:buNone/>
                </a:pPr>
                <a:r>
                  <a:rPr lang="en-GB" dirty="0"/>
                  <a:t>Vu punching = </a:t>
                </a:r>
                <a:r>
                  <a:rPr lang="en-GB" dirty="0" err="1"/>
                  <a:t>Pu</a:t>
                </a:r>
                <a:r>
                  <a:rPr lang="en-GB" dirty="0"/>
                  <a:t> – a</a:t>
                </a:r>
                <a:r>
                  <a:rPr lang="en-GB" baseline="-25000" dirty="0"/>
                  <a:t>1</a:t>
                </a:r>
                <a:r>
                  <a:rPr lang="en-GB" dirty="0"/>
                  <a:t>qu  = 1563.8 – ( 0.4+0.43)</a:t>
                </a:r>
                <a:r>
                  <a:rPr lang="en-GB" baseline="30000" dirty="0"/>
                  <a:t>2</a:t>
                </a:r>
                <a:r>
                  <a:rPr lang="en-GB" dirty="0"/>
                  <a:t> *390.9 = 1294.5 KN </a:t>
                </a:r>
              </a:p>
              <a:p>
                <a:pPr marL="0" indent="0">
                  <a:buNone/>
                </a:pPr>
                <a:r>
                  <a:rPr lang="en-GB" dirty="0" err="1"/>
                  <a:t>ǾVc</a:t>
                </a:r>
                <a:r>
                  <a:rPr lang="en-GB" dirty="0"/>
                  <a:t> punching= 0.75*0.33*</a:t>
                </a:r>
                <a14:m>
                  <m:oMath xmlns:m="http://schemas.openxmlformats.org/officeDocument/2006/math">
                    <m:rad>
                      <m:radPr>
                        <m:degHide m:val="on"/>
                        <m:ctrlPr>
                          <a:rPr lang="en-GB" i="1"/>
                        </m:ctrlPr>
                      </m:radPr>
                      <m:deg/>
                      <m:e>
                        <m:r>
                          <a:rPr lang="en-GB" i="1"/>
                          <m:t>28</m:t>
                        </m:r>
                      </m:e>
                    </m:rad>
                  </m:oMath>
                </a14:m>
                <a:r>
                  <a:rPr lang="en-GB" dirty="0"/>
                  <a:t>* ( 400+430) *4 *430/1000 = 1576.8 KN </a:t>
                </a:r>
              </a:p>
              <a:p>
                <a:pPr marL="0" indent="0">
                  <a:buNone/>
                </a:pPr>
                <a:r>
                  <a:rPr lang="en-GB" dirty="0" err="1"/>
                  <a:t>ǾVc</a:t>
                </a:r>
                <a:r>
                  <a:rPr lang="en-GB" dirty="0"/>
                  <a:t> punching &gt; Vu punching  O.K </a:t>
                </a:r>
              </a:p>
              <a:p>
                <a:pPr marL="0" indent="0">
                  <a:buNone/>
                </a:pPr>
                <a:endParaRPr lang="en-GB" dirty="0"/>
              </a:p>
            </p:txBody>
          </p:sp>
        </mc:Choice>
        <mc:Fallback>
          <p:sp>
            <p:nvSpPr>
              <p:cNvPr id="5" name="عنصر نائب للمحتوى 4"/>
              <p:cNvSpPr>
                <a:spLocks noGrp="1" noRot="1" noChangeAspect="1" noMove="1" noResize="1" noEditPoints="1" noAdjustHandles="1" noChangeArrowheads="1" noChangeShapeType="1" noTextEdit="1"/>
              </p:cNvSpPr>
              <p:nvPr>
                <p:ph sz="half" idx="2"/>
              </p:nvPr>
            </p:nvSpPr>
            <p:spPr>
              <a:blipFill rotWithShape="1">
                <a:blip r:embed="rId3"/>
                <a:stretch>
                  <a:fillRect t="-969"/>
                </a:stretch>
              </a:blipFill>
            </p:spPr>
            <p:txBody>
              <a:bodyPr/>
              <a:lstStyle/>
              <a:p>
                <a:r>
                  <a:rPr lang="en-GB">
                    <a:noFill/>
                  </a:rPr>
                  <a:t> </a:t>
                </a:r>
              </a:p>
            </p:txBody>
          </p:sp>
        </mc:Fallback>
      </mc:AlternateContent>
    </p:spTree>
    <p:extLst>
      <p:ext uri="{BB962C8B-B14F-4D97-AF65-F5344CB8AC3E}">
        <p14:creationId xmlns:p14="http://schemas.microsoft.com/office/powerpoint/2010/main" val="1515014781"/>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2 footing </a:t>
            </a:r>
            <a:r>
              <a:rPr lang="en-GB" sz="2400" dirty="0"/>
              <a:t>(single footing)</a:t>
            </a:r>
            <a:endParaRPr lang="en-GB" dirty="0"/>
          </a:p>
        </p:txBody>
      </p:sp>
      <mc:AlternateContent xmlns:mc="http://schemas.openxmlformats.org/markup-compatibility/2006">
        <mc:Choice xmlns:a14="http://schemas.microsoft.com/office/drawing/2010/main" Requires="a14">
          <p:sp>
            <p:nvSpPr>
              <p:cNvPr id="5" name="عنصر نائب للمحتوى 4"/>
              <p:cNvSpPr>
                <a:spLocks noGrp="1"/>
              </p:cNvSpPr>
              <p:nvPr>
                <p:ph sz="half" idx="1"/>
              </p:nvPr>
            </p:nvSpPr>
            <p:spPr/>
            <p:txBody>
              <a:bodyPr>
                <a:normAutofit fontScale="70000" lnSpcReduction="20000"/>
              </a:bodyPr>
              <a:lstStyle/>
              <a:p>
                <a:pPr marL="0" indent="0">
                  <a:buNone/>
                </a:pPr>
                <a:r>
                  <a:rPr lang="en-GB" dirty="0"/>
                  <a:t>The procedure of design for flexure is as cantilever in each direction with width of 1000mm an effective depth of 430mm &amp; l</a:t>
                </a:r>
                <a:r>
                  <a:rPr lang="en-GB" baseline="-25000" dirty="0"/>
                  <a:t>1</a:t>
                </a:r>
                <a:r>
                  <a:rPr lang="en-GB" dirty="0"/>
                  <a:t>= l-c</a:t>
                </a:r>
                <a:r>
                  <a:rPr lang="en-GB" baseline="-25000" dirty="0"/>
                  <a:t>1</a:t>
                </a:r>
                <a:r>
                  <a:rPr lang="en-GB" dirty="0"/>
                  <a:t>/2 = (2 - 0.4) /2 = 0.8</a:t>
                </a:r>
              </a:p>
              <a:p>
                <a:pPr marL="0" indent="0">
                  <a:buNone/>
                </a:pPr>
                <a:r>
                  <a:rPr lang="en-GB" dirty="0"/>
                  <a:t>Mu =</a:t>
                </a:r>
                <a14:m>
                  <m:oMath xmlns:m="http://schemas.openxmlformats.org/officeDocument/2006/math">
                    <m:f>
                      <m:fPr>
                        <m:ctrlPr>
                          <a:rPr lang="en-GB" i="1"/>
                        </m:ctrlPr>
                      </m:fPr>
                      <m:num>
                        <m:r>
                          <m:rPr>
                            <m:sty m:val="p"/>
                          </m:rPr>
                          <a:rPr lang="en-GB"/>
                          <m:t>qu</m:t>
                        </m:r>
                        <m:r>
                          <a:rPr lang="en-GB"/>
                          <m:t> </m:t>
                        </m:r>
                        <m:sSup>
                          <m:sSupPr>
                            <m:ctrlPr>
                              <a:rPr lang="en-GB" i="1"/>
                            </m:ctrlPr>
                          </m:sSupPr>
                          <m:e>
                            <m:r>
                              <a:rPr lang="en-GB" i="1"/>
                              <m:t>𝐿</m:t>
                            </m:r>
                            <m:r>
                              <a:rPr lang="en-GB" i="1"/>
                              <m:t>1</m:t>
                            </m:r>
                          </m:e>
                          <m:sup>
                            <m:r>
                              <a:rPr lang="en-GB" i="1"/>
                              <m:t>2</m:t>
                            </m:r>
                          </m:sup>
                        </m:sSup>
                        <m:r>
                          <a:rPr lang="en-GB"/>
                          <m:t> </m:t>
                        </m:r>
                      </m:num>
                      <m:den>
                        <m:r>
                          <a:rPr lang="en-GB" i="1"/>
                          <m:t>2</m:t>
                        </m:r>
                      </m:den>
                    </m:f>
                  </m:oMath>
                </a14:m>
                <a:r>
                  <a:rPr lang="en-GB" dirty="0"/>
                  <a:t> = </a:t>
                </a:r>
                <a14:m>
                  <m:oMath xmlns:m="http://schemas.openxmlformats.org/officeDocument/2006/math">
                    <m:f>
                      <m:fPr>
                        <m:ctrlPr>
                          <a:rPr lang="en-GB" i="1"/>
                        </m:ctrlPr>
                      </m:fPr>
                      <m:num>
                        <m:r>
                          <a:rPr lang="en-GB"/>
                          <m:t>390</m:t>
                        </m:r>
                        <m:r>
                          <a:rPr lang="en-GB"/>
                          <m:t>.</m:t>
                        </m:r>
                        <m:r>
                          <a:rPr lang="en-GB"/>
                          <m:t>9</m:t>
                        </m:r>
                        <m:r>
                          <a:rPr lang="en-GB" i="1"/>
                          <m:t>∗</m:t>
                        </m:r>
                        <m:r>
                          <a:rPr lang="en-GB"/>
                          <m:t> </m:t>
                        </m:r>
                        <m:sSup>
                          <m:sSupPr>
                            <m:ctrlPr>
                              <a:rPr lang="en-GB" i="1"/>
                            </m:ctrlPr>
                          </m:sSupPr>
                          <m:e>
                            <m:r>
                              <a:rPr lang="en-GB" i="1"/>
                              <m:t>0</m:t>
                            </m:r>
                            <m:r>
                              <a:rPr lang="en-GB" i="1"/>
                              <m:t>.</m:t>
                            </m:r>
                            <m:r>
                              <a:rPr lang="en-GB" i="1"/>
                              <m:t>8</m:t>
                            </m:r>
                          </m:e>
                          <m:sup>
                            <m:r>
                              <a:rPr lang="en-GB" i="1"/>
                              <m:t>2</m:t>
                            </m:r>
                          </m:sup>
                        </m:sSup>
                        <m:r>
                          <a:rPr lang="en-GB"/>
                          <m:t> </m:t>
                        </m:r>
                      </m:num>
                      <m:den>
                        <m:r>
                          <a:rPr lang="en-GB" i="1"/>
                          <m:t>2</m:t>
                        </m:r>
                      </m:den>
                    </m:f>
                  </m:oMath>
                </a14:m>
                <a:r>
                  <a:rPr lang="en-GB" dirty="0"/>
                  <a:t> = 125.08 KN.m </a:t>
                </a:r>
              </a:p>
              <a:p>
                <a:pPr marL="0" indent="0">
                  <a:buNone/>
                </a:pPr>
                <a:r>
                  <a:rPr lang="en-GB" dirty="0"/>
                  <a:t>𝜌=</a:t>
                </a:r>
                <a14:m>
                  <m:oMath xmlns:m="http://schemas.openxmlformats.org/officeDocument/2006/math">
                    <m:f>
                      <m:fPr>
                        <m:ctrlPr>
                          <a:rPr lang="en-GB" i="1"/>
                        </m:ctrlPr>
                      </m:fPr>
                      <m:num>
                        <m:r>
                          <a:rPr lang="en-GB" i="1"/>
                          <m:t>0</m:t>
                        </m:r>
                        <m:r>
                          <a:rPr lang="en-GB" i="1"/>
                          <m:t>.</m:t>
                        </m:r>
                        <m:r>
                          <a:rPr lang="en-GB" i="1"/>
                          <m:t>85</m:t>
                        </m:r>
                        <m:r>
                          <a:rPr lang="en-GB" i="1"/>
                          <m:t> </m:t>
                        </m:r>
                        <m:r>
                          <a:rPr lang="en-GB" i="1"/>
                          <m:t>𝑓𝑐</m:t>
                        </m:r>
                      </m:num>
                      <m:den>
                        <m:r>
                          <a:rPr lang="en-GB" i="1"/>
                          <m:t>𝑓𝑦</m:t>
                        </m:r>
                      </m:den>
                    </m:f>
                    <m:d>
                      <m:dPr>
                        <m:ctrlPr>
                          <a:rPr lang="en-GB" i="1"/>
                        </m:ctrlPr>
                      </m:dPr>
                      <m:e>
                        <m:r>
                          <a:rPr lang="en-GB" i="1"/>
                          <m:t>1</m:t>
                        </m:r>
                        <m:r>
                          <a:rPr lang="en-GB" i="1"/>
                          <m:t>−</m:t>
                        </m:r>
                        <m:rad>
                          <m:radPr>
                            <m:degHide m:val="on"/>
                            <m:ctrlPr>
                              <a:rPr lang="en-GB" i="1"/>
                            </m:ctrlPr>
                          </m:radPr>
                          <m:deg/>
                          <m:e>
                            <m:r>
                              <a:rPr lang="en-GB" i="1"/>
                              <m:t>1</m:t>
                            </m:r>
                            <m:r>
                              <a:rPr lang="en-GB" i="1"/>
                              <m:t>−</m:t>
                            </m:r>
                            <m:f>
                              <m:fPr>
                                <m:ctrlPr>
                                  <a:rPr lang="en-GB" i="1"/>
                                </m:ctrlPr>
                              </m:fPr>
                              <m:num>
                                <m:r>
                                  <a:rPr lang="en-GB" i="1"/>
                                  <m:t>2</m:t>
                                </m:r>
                                <m:r>
                                  <a:rPr lang="en-GB" i="1"/>
                                  <m:t>.</m:t>
                                </m:r>
                                <m:r>
                                  <a:rPr lang="en-GB" i="1"/>
                                  <m:t>61</m:t>
                                </m:r>
                                <m:r>
                                  <a:rPr lang="en-GB" i="1"/>
                                  <m:t>∗</m:t>
                                </m:r>
                                <m:r>
                                  <a:rPr lang="en-GB" i="1"/>
                                  <m:t>𝑀𝑢</m:t>
                                </m:r>
                              </m:num>
                              <m:den>
                                <m:r>
                                  <a:rPr lang="en-GB" i="1"/>
                                  <m:t>𝑏</m:t>
                                </m:r>
                                <m:r>
                                  <a:rPr lang="en-GB" i="1"/>
                                  <m:t>∗ </m:t>
                                </m:r>
                                <m:sSup>
                                  <m:sSupPr>
                                    <m:ctrlPr>
                                      <a:rPr lang="en-GB" i="1"/>
                                    </m:ctrlPr>
                                  </m:sSupPr>
                                  <m:e>
                                    <m:r>
                                      <a:rPr lang="en-GB" i="1"/>
                                      <m:t>𝑑</m:t>
                                    </m:r>
                                  </m:e>
                                  <m:sup>
                                    <m:r>
                                      <a:rPr lang="en-GB" i="1"/>
                                      <m:t>2</m:t>
                                    </m:r>
                                  </m:sup>
                                </m:sSup>
                                <m:r>
                                  <a:rPr lang="en-GB" i="1"/>
                                  <m:t>∗</m:t>
                                </m:r>
                                <m:r>
                                  <a:rPr lang="en-GB" i="1"/>
                                  <m:t>𝑓𝑐</m:t>
                                </m:r>
                              </m:den>
                            </m:f>
                          </m:e>
                        </m:rad>
                      </m:e>
                    </m:d>
                  </m:oMath>
                </a14:m>
                <a:r>
                  <a:rPr lang="en-GB" dirty="0"/>
                  <a:t>   =    </a:t>
                </a:r>
                <a14:m>
                  <m:oMath xmlns:m="http://schemas.openxmlformats.org/officeDocument/2006/math">
                    <m:f>
                      <m:fPr>
                        <m:ctrlPr>
                          <a:rPr lang="en-GB" i="1"/>
                        </m:ctrlPr>
                      </m:fPr>
                      <m:num>
                        <m:r>
                          <a:rPr lang="en-GB" i="1"/>
                          <m:t>0</m:t>
                        </m:r>
                        <m:r>
                          <a:rPr lang="en-GB" i="1"/>
                          <m:t>.</m:t>
                        </m:r>
                        <m:r>
                          <a:rPr lang="en-GB" i="1"/>
                          <m:t>85</m:t>
                        </m:r>
                        <m:r>
                          <a:rPr lang="en-GB" i="1"/>
                          <m:t>∗</m:t>
                        </m:r>
                        <m:r>
                          <a:rPr lang="en-GB" i="1"/>
                          <m:t>28</m:t>
                        </m:r>
                      </m:num>
                      <m:den>
                        <m:r>
                          <a:rPr lang="en-GB" i="1"/>
                          <m:t>420</m:t>
                        </m:r>
                      </m:den>
                    </m:f>
                    <m:d>
                      <m:dPr>
                        <m:ctrlPr>
                          <a:rPr lang="en-GB" i="1"/>
                        </m:ctrlPr>
                      </m:dPr>
                      <m:e>
                        <m:r>
                          <a:rPr lang="en-GB" i="1"/>
                          <m:t>1</m:t>
                        </m:r>
                        <m:r>
                          <a:rPr lang="en-GB" i="1"/>
                          <m:t>−</m:t>
                        </m:r>
                        <m:rad>
                          <m:radPr>
                            <m:degHide m:val="on"/>
                            <m:ctrlPr>
                              <a:rPr lang="en-GB" i="1"/>
                            </m:ctrlPr>
                          </m:radPr>
                          <m:deg/>
                          <m:e>
                            <m:r>
                              <a:rPr lang="en-GB" i="1"/>
                              <m:t>1</m:t>
                            </m:r>
                            <m:r>
                              <a:rPr lang="en-GB" i="1"/>
                              <m:t>−</m:t>
                            </m:r>
                            <m:f>
                              <m:fPr>
                                <m:ctrlPr>
                                  <a:rPr lang="en-GB" i="1"/>
                                </m:ctrlPr>
                              </m:fPr>
                              <m:num>
                                <m:r>
                                  <a:rPr lang="en-GB" i="1"/>
                                  <m:t>2</m:t>
                                </m:r>
                                <m:r>
                                  <a:rPr lang="en-GB" i="1"/>
                                  <m:t>.</m:t>
                                </m:r>
                                <m:r>
                                  <a:rPr lang="en-GB" i="1"/>
                                  <m:t>61</m:t>
                                </m:r>
                                <m:r>
                                  <a:rPr lang="en-GB" i="1"/>
                                  <m:t>∗</m:t>
                                </m:r>
                                <m:r>
                                  <a:rPr lang="en-GB" i="1"/>
                                  <m:t>125</m:t>
                                </m:r>
                                <m:r>
                                  <a:rPr lang="en-GB" i="1"/>
                                  <m:t>.</m:t>
                                </m:r>
                                <m:r>
                                  <a:rPr lang="en-GB" i="1"/>
                                  <m:t>08</m:t>
                                </m:r>
                                <m:r>
                                  <a:rPr lang="en-GB" i="1"/>
                                  <m:t>∗</m:t>
                                </m:r>
                                <m:sSup>
                                  <m:sSupPr>
                                    <m:ctrlPr>
                                      <a:rPr lang="en-GB" i="1"/>
                                    </m:ctrlPr>
                                  </m:sSupPr>
                                  <m:e>
                                    <m:r>
                                      <a:rPr lang="en-GB" i="1"/>
                                      <m:t>10</m:t>
                                    </m:r>
                                  </m:e>
                                  <m:sup>
                                    <m:r>
                                      <a:rPr lang="en-GB" i="1"/>
                                      <m:t>6</m:t>
                                    </m:r>
                                  </m:sup>
                                </m:sSup>
                              </m:num>
                              <m:den>
                                <m:r>
                                  <a:rPr lang="en-GB" i="1"/>
                                  <m:t>1000</m:t>
                                </m:r>
                                <m:r>
                                  <a:rPr lang="en-GB" i="1"/>
                                  <m:t>∗ </m:t>
                                </m:r>
                                <m:sSup>
                                  <m:sSupPr>
                                    <m:ctrlPr>
                                      <a:rPr lang="en-GB" i="1"/>
                                    </m:ctrlPr>
                                  </m:sSupPr>
                                  <m:e>
                                    <m:r>
                                      <a:rPr lang="en-GB" i="1"/>
                                      <m:t>430</m:t>
                                    </m:r>
                                  </m:e>
                                  <m:sup>
                                    <m:r>
                                      <a:rPr lang="en-GB" i="1"/>
                                      <m:t>2</m:t>
                                    </m:r>
                                  </m:sup>
                                </m:sSup>
                                <m:r>
                                  <a:rPr lang="en-GB" i="1"/>
                                  <m:t>∗</m:t>
                                </m:r>
                                <m:r>
                                  <a:rPr lang="en-GB" i="1"/>
                                  <m:t>28</m:t>
                                </m:r>
                              </m:den>
                            </m:f>
                          </m:e>
                        </m:rad>
                      </m:e>
                    </m:d>
                  </m:oMath>
                </a14:m>
                <a:r>
                  <a:rPr lang="en-GB" dirty="0"/>
                  <a:t> = 0.001816</a:t>
                </a:r>
              </a:p>
              <a:p>
                <a:pPr marL="0" indent="0">
                  <a:buNone/>
                </a:pPr>
                <a:r>
                  <a:rPr lang="en-GB" dirty="0"/>
                  <a:t>As= 0.001816*1000*430= 780.8mm2 </a:t>
                </a:r>
              </a:p>
              <a:p>
                <a:pPr marL="0" indent="0">
                  <a:buNone/>
                </a:pPr>
                <a:r>
                  <a:rPr lang="en-GB" dirty="0"/>
                  <a:t>As</a:t>
                </a:r>
                <a:r>
                  <a:rPr lang="en-GB" baseline="-25000" dirty="0"/>
                  <a:t>min</a:t>
                </a:r>
                <a:r>
                  <a:rPr lang="en-GB" dirty="0"/>
                  <a:t>  = 0.0018*1000*500 = 900mm2</a:t>
                </a:r>
              </a:p>
              <a:p>
                <a:pPr marL="0" indent="0">
                  <a:buNone/>
                </a:pPr>
                <a:r>
                  <a:rPr lang="en-GB" b="1" dirty="0"/>
                  <a:t>Use 5Ǿ16/1000mm      bottom steel in each direction.</a:t>
                </a:r>
                <a:endParaRPr lang="en-GB" dirty="0"/>
              </a:p>
              <a:p>
                <a:pPr marL="0" indent="0">
                  <a:buNone/>
                </a:pPr>
                <a:r>
                  <a:rPr lang="en-GB" dirty="0"/>
                  <a:t>As </a:t>
                </a:r>
                <a:r>
                  <a:rPr lang="en-GB" baseline="-25000" dirty="0"/>
                  <a:t>shrinkage</a:t>
                </a:r>
                <a:r>
                  <a:rPr lang="en-GB" dirty="0"/>
                  <a:t> = As</a:t>
                </a:r>
                <a:r>
                  <a:rPr lang="en-GB" baseline="-25000" dirty="0"/>
                  <a:t>min</a:t>
                </a:r>
                <a:r>
                  <a:rPr lang="en-GB" dirty="0"/>
                  <a:t> /2 = 450 mm</a:t>
                </a:r>
                <a:r>
                  <a:rPr lang="en-GB" baseline="30000" dirty="0"/>
                  <a:t>2</a:t>
                </a:r>
                <a:endParaRPr lang="en-GB" dirty="0"/>
              </a:p>
              <a:p>
                <a:pPr marL="0" indent="0">
                  <a:buNone/>
                </a:pPr>
                <a:r>
                  <a:rPr lang="en-GB" b="1" dirty="0"/>
                  <a:t>Use 4Ǿ12/1000mm     top steel for each direction.</a:t>
                </a:r>
                <a:endParaRPr lang="en-GB" dirty="0"/>
              </a:p>
              <a:p>
                <a:pPr marL="0" indent="0">
                  <a:buNone/>
                </a:pPr>
                <a:endParaRPr lang="en-GB" dirty="0"/>
              </a:p>
            </p:txBody>
          </p:sp>
        </mc:Choice>
        <mc:Fallback>
          <p:sp>
            <p:nvSpPr>
              <p:cNvPr id="5" name="عنصر نائب للمحتوى 4"/>
              <p:cNvSpPr>
                <a:spLocks noGrp="1" noRot="1" noChangeAspect="1" noMove="1" noResize="1" noEditPoints="1" noAdjustHandles="1" noChangeArrowheads="1" noChangeShapeType="1" noTextEdit="1"/>
              </p:cNvSpPr>
              <p:nvPr>
                <p:ph sz="half" idx="1"/>
              </p:nvPr>
            </p:nvSpPr>
            <p:spPr>
              <a:blipFill rotWithShape="1">
                <a:blip r:embed="rId2"/>
                <a:stretch>
                  <a:fillRect l="-283" t="-1129" r="-707"/>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9" name="عنصر نائب للمحتوى 8"/>
              <p:cNvSpPr>
                <a:spLocks noGrp="1"/>
              </p:cNvSpPr>
              <p:nvPr>
                <p:ph sz="half" idx="2"/>
              </p:nvPr>
            </p:nvSpPr>
            <p:spPr/>
            <p:txBody>
              <a:bodyPr>
                <a:normAutofit fontScale="70000" lnSpcReduction="20000"/>
              </a:bodyPr>
              <a:lstStyle/>
              <a:p>
                <a:pPr marL="0" indent="0">
                  <a:buNone/>
                </a:pPr>
                <a:r>
                  <a:rPr lang="en-GB" dirty="0"/>
                  <a:t>Design for the second group with dimensions (2.5m*2.5m)and axial force of 2196.9KN</a:t>
                </a:r>
              </a:p>
              <a:p>
                <a:pPr marL="0" indent="0">
                  <a:buNone/>
                </a:pPr>
                <a:r>
                  <a:rPr lang="en-GB" dirty="0" err="1"/>
                  <a:t>qu</a:t>
                </a:r>
                <a:r>
                  <a:rPr lang="en-GB" dirty="0"/>
                  <a:t> = </a:t>
                </a:r>
                <a:r>
                  <a:rPr lang="en-GB" dirty="0" err="1"/>
                  <a:t>Pu</a:t>
                </a:r>
                <a:r>
                  <a:rPr lang="en-GB" dirty="0"/>
                  <a:t>/AF= 2196.9/ 6.25  = 351.5 KN/m</a:t>
                </a:r>
                <a:r>
                  <a:rPr lang="en-GB" baseline="30000" dirty="0"/>
                  <a:t>2</a:t>
                </a:r>
                <a:r>
                  <a:rPr lang="en-GB" dirty="0"/>
                  <a:t> </a:t>
                </a:r>
              </a:p>
              <a:p>
                <a:pPr marL="0" indent="0">
                  <a:buNone/>
                </a:pPr>
                <a:r>
                  <a:rPr lang="en-GB" dirty="0"/>
                  <a:t>to determine thickness of footing</a:t>
                </a:r>
              </a:p>
              <a:p>
                <a:pPr marL="0" indent="0">
                  <a:buNone/>
                </a:pPr>
                <a:r>
                  <a:rPr lang="en-GB" dirty="0"/>
                  <a:t>Vu =</a:t>
                </a:r>
                <a14:m>
                  <m:oMath xmlns:m="http://schemas.openxmlformats.org/officeDocument/2006/math">
                    <m:r>
                      <a:rPr lang="en-GB" i="1">
                        <a:latin typeface="Cambria Math"/>
                      </a:rPr>
                      <m:t> </m:t>
                    </m:r>
                    <m:r>
                      <a:rPr lang="en-GB" i="1">
                        <a:latin typeface="Cambria Math"/>
                      </a:rPr>
                      <m:t>𝑞𝑢</m:t>
                    </m:r>
                    <m:d>
                      <m:dPr>
                        <m:ctrlPr>
                          <a:rPr lang="en-GB" i="1">
                            <a:latin typeface="Cambria Math"/>
                          </a:rPr>
                        </m:ctrlPr>
                      </m:dPr>
                      <m:e>
                        <m:f>
                          <m:fPr>
                            <m:ctrlPr>
                              <a:rPr lang="en-GB" i="1">
                                <a:latin typeface="Cambria Math"/>
                              </a:rPr>
                            </m:ctrlPr>
                          </m:fPr>
                          <m:num>
                            <m:r>
                              <a:rPr lang="en-GB" i="1">
                                <a:latin typeface="Cambria Math"/>
                              </a:rPr>
                              <m:t>(</m:t>
                            </m:r>
                            <m:r>
                              <a:rPr lang="en-GB" i="1">
                                <a:latin typeface="Cambria Math"/>
                              </a:rPr>
                              <m:t>𝐿</m:t>
                            </m:r>
                            <m:r>
                              <a:rPr lang="en-GB" i="1">
                                <a:latin typeface="Cambria Math"/>
                              </a:rPr>
                              <m:t>−</m:t>
                            </m:r>
                            <m:r>
                              <a:rPr lang="en-GB" i="1">
                                <a:latin typeface="Cambria Math"/>
                              </a:rPr>
                              <m:t>𝑐</m:t>
                            </m:r>
                            <m:r>
                              <a:rPr lang="en-GB" i="1">
                                <a:latin typeface="Cambria Math"/>
                              </a:rPr>
                              <m:t>)</m:t>
                            </m:r>
                          </m:num>
                          <m:den>
                            <m:r>
                              <a:rPr lang="en-GB" i="1">
                                <a:latin typeface="Cambria Math"/>
                              </a:rPr>
                              <m:t>2</m:t>
                            </m:r>
                          </m:den>
                        </m:f>
                        <m:r>
                          <a:rPr lang="en-GB" i="1">
                            <a:latin typeface="Cambria Math"/>
                          </a:rPr>
                          <m:t>−</m:t>
                        </m:r>
                        <m:r>
                          <a:rPr lang="en-GB" i="1">
                            <a:latin typeface="Cambria Math"/>
                          </a:rPr>
                          <m:t>𝑑</m:t>
                        </m:r>
                      </m:e>
                    </m:d>
                  </m:oMath>
                </a14:m>
                <a:r>
                  <a:rPr lang="en-GB" dirty="0"/>
                  <a:t>  =</a:t>
                </a:r>
                <a14:m>
                  <m:oMath xmlns:m="http://schemas.openxmlformats.org/officeDocument/2006/math">
                    <m:r>
                      <a:rPr lang="en-GB" i="1">
                        <a:latin typeface="Cambria Math"/>
                      </a:rPr>
                      <m:t> </m:t>
                    </m:r>
                    <m:r>
                      <a:rPr lang="en-GB" i="1">
                        <a:latin typeface="Cambria Math"/>
                      </a:rPr>
                      <m:t>351</m:t>
                    </m:r>
                    <m:r>
                      <a:rPr lang="en-GB" i="1">
                        <a:latin typeface="Cambria Math"/>
                      </a:rPr>
                      <m:t>.</m:t>
                    </m:r>
                    <m:r>
                      <a:rPr lang="en-GB" i="1">
                        <a:latin typeface="Cambria Math"/>
                      </a:rPr>
                      <m:t>5</m:t>
                    </m:r>
                    <m:d>
                      <m:dPr>
                        <m:ctrlPr>
                          <a:rPr lang="en-GB" i="1">
                            <a:latin typeface="Cambria Math"/>
                          </a:rPr>
                        </m:ctrlPr>
                      </m:dPr>
                      <m:e>
                        <m:f>
                          <m:fPr>
                            <m:ctrlPr>
                              <a:rPr lang="en-GB" i="1">
                                <a:latin typeface="Cambria Math"/>
                              </a:rPr>
                            </m:ctrlPr>
                          </m:fPr>
                          <m:num>
                            <m:r>
                              <a:rPr lang="en-GB" i="1">
                                <a:latin typeface="Cambria Math"/>
                              </a:rPr>
                              <m:t>(</m:t>
                            </m:r>
                            <m:r>
                              <a:rPr lang="en-GB" i="1">
                                <a:latin typeface="Cambria Math"/>
                              </a:rPr>
                              <m:t>2</m:t>
                            </m:r>
                            <m:r>
                              <a:rPr lang="en-GB" i="1">
                                <a:latin typeface="Cambria Math"/>
                              </a:rPr>
                              <m:t>.</m:t>
                            </m:r>
                            <m:r>
                              <a:rPr lang="en-GB" i="1">
                                <a:latin typeface="Cambria Math"/>
                              </a:rPr>
                              <m:t>5</m:t>
                            </m:r>
                            <m:r>
                              <a:rPr lang="en-GB" i="1">
                                <a:latin typeface="Cambria Math"/>
                              </a:rPr>
                              <m:t>−</m:t>
                            </m:r>
                            <m:r>
                              <a:rPr lang="en-GB" i="1">
                                <a:latin typeface="Cambria Math"/>
                              </a:rPr>
                              <m:t>0</m:t>
                            </m:r>
                            <m:r>
                              <a:rPr lang="en-GB" i="1">
                                <a:latin typeface="Cambria Math"/>
                              </a:rPr>
                              <m:t>.</m:t>
                            </m:r>
                            <m:r>
                              <a:rPr lang="en-GB" i="1">
                                <a:latin typeface="Cambria Math"/>
                              </a:rPr>
                              <m:t>4</m:t>
                            </m:r>
                            <m:r>
                              <a:rPr lang="en-GB" i="1">
                                <a:latin typeface="Cambria Math"/>
                              </a:rPr>
                              <m:t>)</m:t>
                            </m:r>
                          </m:num>
                          <m:den>
                            <m:r>
                              <a:rPr lang="en-GB" i="1">
                                <a:latin typeface="Cambria Math"/>
                              </a:rPr>
                              <m:t>2</m:t>
                            </m:r>
                          </m:den>
                        </m:f>
                        <m:r>
                          <a:rPr lang="en-GB" i="1">
                            <a:latin typeface="Cambria Math"/>
                          </a:rPr>
                          <m:t>−</m:t>
                        </m:r>
                        <m:r>
                          <a:rPr lang="en-GB" i="1">
                            <a:latin typeface="Cambria Math"/>
                          </a:rPr>
                          <m:t>𝑑</m:t>
                        </m:r>
                      </m:e>
                    </m:d>
                  </m:oMath>
                </a14:m>
                <a:r>
                  <a:rPr lang="en-GB" dirty="0"/>
                  <a:t> </a:t>
                </a:r>
              </a:p>
              <a:p>
                <a:pPr marL="0" indent="0">
                  <a:buNone/>
                </a:pPr>
                <a:r>
                  <a:rPr lang="en-GB" dirty="0" err="1"/>
                  <a:t>ǾVc</a:t>
                </a:r>
                <a:r>
                  <a:rPr lang="en-GB" dirty="0"/>
                  <a:t>= </a:t>
                </a:r>
                <a14:m>
                  <m:oMath xmlns:m="http://schemas.openxmlformats.org/officeDocument/2006/math">
                    <m:f>
                      <m:fPr>
                        <m:ctrlPr>
                          <a:rPr lang="en-GB" i="1">
                            <a:latin typeface="Cambria Math"/>
                          </a:rPr>
                        </m:ctrlPr>
                      </m:fPr>
                      <m:num>
                        <m:r>
                          <a:rPr lang="en-GB" i="1">
                            <a:latin typeface="Cambria Math"/>
                          </a:rPr>
                          <m:t>0</m:t>
                        </m:r>
                        <m:r>
                          <a:rPr lang="en-GB" i="1">
                            <a:latin typeface="Cambria Math"/>
                          </a:rPr>
                          <m:t>.</m:t>
                        </m:r>
                        <m:r>
                          <a:rPr lang="en-GB" i="1">
                            <a:latin typeface="Cambria Math"/>
                          </a:rPr>
                          <m:t>75</m:t>
                        </m:r>
                      </m:num>
                      <m:den>
                        <m:r>
                          <a:rPr lang="en-GB" i="1">
                            <a:latin typeface="Cambria Math"/>
                          </a:rPr>
                          <m:t>6</m:t>
                        </m:r>
                      </m:den>
                    </m:f>
                    <m:rad>
                      <m:radPr>
                        <m:degHide m:val="on"/>
                        <m:ctrlPr>
                          <a:rPr lang="en-GB" i="1">
                            <a:latin typeface="Cambria Math"/>
                          </a:rPr>
                        </m:ctrlPr>
                      </m:radPr>
                      <m:deg/>
                      <m:e>
                        <m:r>
                          <a:rPr lang="en-GB" i="1">
                            <a:latin typeface="Cambria Math"/>
                          </a:rPr>
                          <m:t>𝑓𝑐</m:t>
                        </m:r>
                      </m:e>
                    </m:rad>
                  </m:oMath>
                </a14:m>
                <a:r>
                  <a:rPr lang="en-GB" dirty="0"/>
                  <a:t> *</a:t>
                </a:r>
                <a:r>
                  <a:rPr lang="en-GB" dirty="0" err="1"/>
                  <a:t>bw</a:t>
                </a:r>
                <a:r>
                  <a:rPr lang="en-GB" dirty="0"/>
                  <a:t> *d =  </a:t>
                </a:r>
                <a14:m>
                  <m:oMath xmlns:m="http://schemas.openxmlformats.org/officeDocument/2006/math">
                    <m:f>
                      <m:fPr>
                        <m:ctrlPr>
                          <a:rPr lang="en-GB" i="1">
                            <a:latin typeface="Cambria Math"/>
                          </a:rPr>
                        </m:ctrlPr>
                      </m:fPr>
                      <m:num>
                        <m:r>
                          <a:rPr lang="en-GB" i="1">
                            <a:latin typeface="Cambria Math"/>
                          </a:rPr>
                          <m:t>0</m:t>
                        </m:r>
                        <m:r>
                          <a:rPr lang="en-GB" i="1">
                            <a:latin typeface="Cambria Math"/>
                          </a:rPr>
                          <m:t>.</m:t>
                        </m:r>
                        <m:r>
                          <a:rPr lang="en-GB" i="1">
                            <a:latin typeface="Cambria Math"/>
                          </a:rPr>
                          <m:t>75</m:t>
                        </m:r>
                      </m:num>
                      <m:den>
                        <m:r>
                          <a:rPr lang="en-GB" i="1">
                            <a:latin typeface="Cambria Math"/>
                          </a:rPr>
                          <m:t>6</m:t>
                        </m:r>
                      </m:den>
                    </m:f>
                    <m:rad>
                      <m:radPr>
                        <m:degHide m:val="on"/>
                        <m:ctrlPr>
                          <a:rPr lang="en-GB" i="1">
                            <a:latin typeface="Cambria Math"/>
                          </a:rPr>
                        </m:ctrlPr>
                      </m:radPr>
                      <m:deg/>
                      <m:e>
                        <m:r>
                          <a:rPr lang="en-GB" i="1">
                            <a:latin typeface="Cambria Math"/>
                          </a:rPr>
                          <m:t>28</m:t>
                        </m:r>
                      </m:e>
                    </m:rad>
                  </m:oMath>
                </a14:m>
                <a:r>
                  <a:rPr lang="en-GB" dirty="0"/>
                  <a:t> *1000 *d </a:t>
                </a:r>
              </a:p>
              <a:p>
                <a:pPr marL="0" indent="0">
                  <a:buNone/>
                </a:pPr>
                <a:r>
                  <a:rPr lang="en-GB" dirty="0"/>
                  <a:t>By solving these two equation d 0.36m </a:t>
                </a:r>
              </a:p>
              <a:p>
                <a:pPr marL="0" indent="0">
                  <a:buNone/>
                </a:pPr>
                <a:r>
                  <a:rPr lang="en-GB" dirty="0"/>
                  <a:t>Using h = 500mm &amp; d = 430mm </a:t>
                </a:r>
              </a:p>
              <a:p>
                <a:pPr marL="0" indent="0">
                  <a:buNone/>
                </a:pPr>
                <a:endParaRPr lang="en-GB" dirty="0"/>
              </a:p>
            </p:txBody>
          </p:sp>
        </mc:Choice>
        <mc:Fallback>
          <p:sp>
            <p:nvSpPr>
              <p:cNvPr id="9" name="عنصر نائب للمحتوى 8"/>
              <p:cNvSpPr>
                <a:spLocks noGrp="1" noRot="1" noChangeAspect="1" noMove="1" noResize="1" noEditPoints="1" noAdjustHandles="1" noChangeArrowheads="1" noChangeShapeType="1" noTextEdit="1"/>
              </p:cNvSpPr>
              <p:nvPr>
                <p:ph sz="half" idx="2"/>
              </p:nvPr>
            </p:nvSpPr>
            <p:spPr>
              <a:blipFill rotWithShape="1">
                <a:blip r:embed="rId3"/>
                <a:stretch>
                  <a:fillRect l="-283" t="-1131"/>
                </a:stretch>
              </a:blipFill>
            </p:spPr>
            <p:txBody>
              <a:bodyPr/>
              <a:lstStyle/>
              <a:p>
                <a:r>
                  <a:rPr lang="en-GB">
                    <a:noFill/>
                  </a:rPr>
                  <a:t> </a:t>
                </a:r>
              </a:p>
            </p:txBody>
          </p:sp>
        </mc:Fallback>
      </mc:AlternateContent>
    </p:spTree>
    <p:extLst>
      <p:ext uri="{BB962C8B-B14F-4D97-AF65-F5344CB8AC3E}">
        <p14:creationId xmlns:p14="http://schemas.microsoft.com/office/powerpoint/2010/main" val="3134587091"/>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r>
              <a:rPr lang="en-GB" dirty="0"/>
              <a:t>Block 2 footing </a:t>
            </a:r>
            <a:r>
              <a:rPr lang="en-GB" sz="2400" dirty="0"/>
              <a:t>(single footing)</a:t>
            </a:r>
            <a:endParaRPr lang="en-GB" dirty="0"/>
          </a:p>
        </p:txBody>
      </p:sp>
      <mc:AlternateContent xmlns:mc="http://schemas.openxmlformats.org/markup-compatibility/2006">
        <mc:Choice xmlns:a14="http://schemas.microsoft.com/office/drawing/2010/main" Requires="a14">
          <p:sp>
            <p:nvSpPr>
              <p:cNvPr id="6" name="عنصر نائب للمحتوى 5"/>
              <p:cNvSpPr>
                <a:spLocks noGrp="1"/>
              </p:cNvSpPr>
              <p:nvPr>
                <p:ph idx="1"/>
              </p:nvPr>
            </p:nvSpPr>
            <p:spPr/>
            <p:txBody>
              <a:bodyPr>
                <a:normAutofit fontScale="92500" lnSpcReduction="10000"/>
              </a:bodyPr>
              <a:lstStyle/>
              <a:p>
                <a:pPr marL="0" indent="0">
                  <a:buNone/>
                </a:pPr>
                <a:r>
                  <a:rPr lang="en-GB" dirty="0"/>
                  <a:t>The procedure of design for flexure is as cantilever in each direction with width of 1000mm an defective depth of 430mm &amp; l</a:t>
                </a:r>
                <a:r>
                  <a:rPr lang="en-GB" baseline="-25000" dirty="0"/>
                  <a:t>1</a:t>
                </a:r>
                <a:r>
                  <a:rPr lang="en-GB" dirty="0"/>
                  <a:t>= (l - c</a:t>
                </a:r>
                <a:r>
                  <a:rPr lang="en-GB" baseline="-25000" dirty="0"/>
                  <a:t>1</a:t>
                </a:r>
                <a:r>
                  <a:rPr lang="en-GB" dirty="0"/>
                  <a:t>)/2 = (2.5 - 0.4) /2 = 1.05</a:t>
                </a:r>
              </a:p>
              <a:p>
                <a:pPr marL="0" indent="0">
                  <a:buNone/>
                </a:pPr>
                <a:r>
                  <a:rPr lang="en-GB" dirty="0"/>
                  <a:t>MU =</a:t>
                </a:r>
                <a14:m>
                  <m:oMath xmlns:m="http://schemas.openxmlformats.org/officeDocument/2006/math">
                    <m:f>
                      <m:fPr>
                        <m:ctrlPr>
                          <a:rPr lang="en-GB" i="1"/>
                        </m:ctrlPr>
                      </m:fPr>
                      <m:num>
                        <m:r>
                          <m:rPr>
                            <m:sty m:val="p"/>
                          </m:rPr>
                          <a:rPr lang="en-GB"/>
                          <m:t>qu</m:t>
                        </m:r>
                        <m:sSup>
                          <m:sSupPr>
                            <m:ctrlPr>
                              <a:rPr lang="en-GB" i="1"/>
                            </m:ctrlPr>
                          </m:sSupPr>
                          <m:e>
                            <m:r>
                              <a:rPr lang="en-GB"/>
                              <m:t> </m:t>
                            </m:r>
                            <m:r>
                              <m:rPr>
                                <m:sty m:val="p"/>
                              </m:rPr>
                              <a:rPr lang="en-GB"/>
                              <m:t>l</m:t>
                            </m:r>
                            <m:r>
                              <a:rPr lang="en-GB" baseline="-25000"/>
                              <m:t>1</m:t>
                            </m:r>
                          </m:e>
                          <m:sup>
                            <m:r>
                              <a:rPr lang="en-GB" i="1"/>
                              <m:t>2</m:t>
                            </m:r>
                          </m:sup>
                        </m:sSup>
                        <m:r>
                          <a:rPr lang="en-GB"/>
                          <m:t> </m:t>
                        </m:r>
                      </m:num>
                      <m:den>
                        <m:r>
                          <a:rPr lang="en-GB" i="1"/>
                          <m:t>2</m:t>
                        </m:r>
                      </m:den>
                    </m:f>
                  </m:oMath>
                </a14:m>
                <a:r>
                  <a:rPr lang="en-GB" dirty="0"/>
                  <a:t> =</a:t>
                </a:r>
                <a14:m>
                  <m:oMath xmlns:m="http://schemas.openxmlformats.org/officeDocument/2006/math">
                    <m:f>
                      <m:fPr>
                        <m:ctrlPr>
                          <a:rPr lang="en-GB" i="1"/>
                        </m:ctrlPr>
                      </m:fPr>
                      <m:num>
                        <m:r>
                          <a:rPr lang="en-GB"/>
                          <m:t>351</m:t>
                        </m:r>
                        <m:r>
                          <a:rPr lang="en-GB"/>
                          <m:t>.</m:t>
                        </m:r>
                        <m:r>
                          <a:rPr lang="en-GB"/>
                          <m:t>5</m:t>
                        </m:r>
                        <m:sSup>
                          <m:sSupPr>
                            <m:ctrlPr>
                              <a:rPr lang="en-GB" i="1"/>
                            </m:ctrlPr>
                          </m:sSupPr>
                          <m:e>
                            <m:r>
                              <a:rPr lang="en-GB"/>
                              <m:t> </m:t>
                            </m:r>
                            <m:r>
                              <a:rPr lang="en-GB"/>
                              <m:t>1</m:t>
                            </m:r>
                            <m:r>
                              <a:rPr lang="en-GB"/>
                              <m:t>.</m:t>
                            </m:r>
                            <m:r>
                              <a:rPr lang="en-GB"/>
                              <m:t>05</m:t>
                            </m:r>
                          </m:e>
                          <m:sup>
                            <m:r>
                              <a:rPr lang="en-GB" i="1"/>
                              <m:t>2</m:t>
                            </m:r>
                          </m:sup>
                        </m:sSup>
                        <m:r>
                          <a:rPr lang="en-GB"/>
                          <m:t> </m:t>
                        </m:r>
                      </m:num>
                      <m:den>
                        <m:r>
                          <a:rPr lang="en-GB" i="1"/>
                          <m:t>2</m:t>
                        </m:r>
                      </m:den>
                    </m:f>
                  </m:oMath>
                </a14:m>
                <a:r>
                  <a:rPr lang="en-GB" dirty="0"/>
                  <a:t>  = 193.7 KN.m </a:t>
                </a:r>
              </a:p>
              <a:p>
                <a:pPr marL="0" indent="0">
                  <a:buNone/>
                </a:pPr>
                <a:r>
                  <a:rPr lang="en-GB" dirty="0"/>
                  <a:t>𝜌=</a:t>
                </a:r>
                <a14:m>
                  <m:oMath xmlns:m="http://schemas.openxmlformats.org/officeDocument/2006/math">
                    <m:f>
                      <m:fPr>
                        <m:ctrlPr>
                          <a:rPr lang="en-GB" i="1"/>
                        </m:ctrlPr>
                      </m:fPr>
                      <m:num>
                        <m:r>
                          <a:rPr lang="en-GB" i="1"/>
                          <m:t>0</m:t>
                        </m:r>
                        <m:r>
                          <a:rPr lang="en-GB" i="1"/>
                          <m:t>.</m:t>
                        </m:r>
                        <m:r>
                          <a:rPr lang="en-GB" i="1"/>
                          <m:t>85</m:t>
                        </m:r>
                        <m:r>
                          <a:rPr lang="en-GB" i="1"/>
                          <m:t> </m:t>
                        </m:r>
                        <m:r>
                          <a:rPr lang="en-GB" i="1"/>
                          <m:t>𝑓𝑐</m:t>
                        </m:r>
                      </m:num>
                      <m:den>
                        <m:r>
                          <a:rPr lang="en-GB" i="1"/>
                          <m:t>𝑓𝑦</m:t>
                        </m:r>
                      </m:den>
                    </m:f>
                    <m:d>
                      <m:dPr>
                        <m:ctrlPr>
                          <a:rPr lang="en-GB" i="1"/>
                        </m:ctrlPr>
                      </m:dPr>
                      <m:e>
                        <m:r>
                          <a:rPr lang="en-GB" i="1"/>
                          <m:t>1</m:t>
                        </m:r>
                        <m:r>
                          <a:rPr lang="en-GB" i="1"/>
                          <m:t>−</m:t>
                        </m:r>
                        <m:rad>
                          <m:radPr>
                            <m:degHide m:val="on"/>
                            <m:ctrlPr>
                              <a:rPr lang="en-GB" i="1"/>
                            </m:ctrlPr>
                          </m:radPr>
                          <m:deg/>
                          <m:e>
                            <m:r>
                              <a:rPr lang="en-GB" i="1"/>
                              <m:t>1</m:t>
                            </m:r>
                            <m:r>
                              <a:rPr lang="en-GB" i="1"/>
                              <m:t>−</m:t>
                            </m:r>
                            <m:f>
                              <m:fPr>
                                <m:ctrlPr>
                                  <a:rPr lang="en-GB" i="1"/>
                                </m:ctrlPr>
                              </m:fPr>
                              <m:num>
                                <m:r>
                                  <a:rPr lang="en-GB" i="1"/>
                                  <m:t>2</m:t>
                                </m:r>
                                <m:r>
                                  <a:rPr lang="en-GB" i="1"/>
                                  <m:t>.</m:t>
                                </m:r>
                                <m:r>
                                  <a:rPr lang="en-GB" i="1"/>
                                  <m:t>61</m:t>
                                </m:r>
                                <m:r>
                                  <a:rPr lang="en-GB" i="1"/>
                                  <m:t>∗</m:t>
                                </m:r>
                                <m:r>
                                  <a:rPr lang="en-GB" i="1"/>
                                  <m:t>𝑀𝑢</m:t>
                                </m:r>
                              </m:num>
                              <m:den>
                                <m:r>
                                  <a:rPr lang="en-GB" i="1"/>
                                  <m:t>𝑏</m:t>
                                </m:r>
                                <m:r>
                                  <a:rPr lang="en-GB" i="1"/>
                                  <m:t>∗ </m:t>
                                </m:r>
                                <m:sSup>
                                  <m:sSupPr>
                                    <m:ctrlPr>
                                      <a:rPr lang="en-GB" i="1"/>
                                    </m:ctrlPr>
                                  </m:sSupPr>
                                  <m:e>
                                    <m:r>
                                      <a:rPr lang="en-GB" i="1"/>
                                      <m:t>𝑑</m:t>
                                    </m:r>
                                  </m:e>
                                  <m:sup>
                                    <m:r>
                                      <a:rPr lang="en-GB" i="1"/>
                                      <m:t>2</m:t>
                                    </m:r>
                                  </m:sup>
                                </m:sSup>
                                <m:r>
                                  <a:rPr lang="en-GB" i="1"/>
                                  <m:t>∗</m:t>
                                </m:r>
                                <m:r>
                                  <a:rPr lang="en-GB" i="1"/>
                                  <m:t>𝑓𝑐</m:t>
                                </m:r>
                              </m:den>
                            </m:f>
                          </m:e>
                        </m:rad>
                      </m:e>
                    </m:d>
                  </m:oMath>
                </a14:m>
                <a:r>
                  <a:rPr lang="en-GB" dirty="0"/>
                  <a:t>   =    </a:t>
                </a:r>
                <a14:m>
                  <m:oMath xmlns:m="http://schemas.openxmlformats.org/officeDocument/2006/math">
                    <m:f>
                      <m:fPr>
                        <m:ctrlPr>
                          <a:rPr lang="en-GB" i="1"/>
                        </m:ctrlPr>
                      </m:fPr>
                      <m:num>
                        <m:r>
                          <a:rPr lang="en-GB" i="1"/>
                          <m:t>0</m:t>
                        </m:r>
                        <m:r>
                          <a:rPr lang="en-GB" i="1"/>
                          <m:t>.</m:t>
                        </m:r>
                        <m:r>
                          <a:rPr lang="en-GB" i="1"/>
                          <m:t>85</m:t>
                        </m:r>
                        <m:r>
                          <a:rPr lang="en-GB" i="1"/>
                          <m:t>∗</m:t>
                        </m:r>
                        <m:r>
                          <a:rPr lang="en-GB" i="1"/>
                          <m:t>28</m:t>
                        </m:r>
                      </m:num>
                      <m:den>
                        <m:r>
                          <a:rPr lang="en-GB" i="1"/>
                          <m:t>420</m:t>
                        </m:r>
                      </m:den>
                    </m:f>
                    <m:d>
                      <m:dPr>
                        <m:ctrlPr>
                          <a:rPr lang="en-GB" i="1"/>
                        </m:ctrlPr>
                      </m:dPr>
                      <m:e>
                        <m:r>
                          <a:rPr lang="en-GB" i="1"/>
                          <m:t>1</m:t>
                        </m:r>
                        <m:r>
                          <a:rPr lang="en-GB" i="1"/>
                          <m:t>−</m:t>
                        </m:r>
                        <m:rad>
                          <m:radPr>
                            <m:degHide m:val="on"/>
                            <m:ctrlPr>
                              <a:rPr lang="en-GB" i="1"/>
                            </m:ctrlPr>
                          </m:radPr>
                          <m:deg/>
                          <m:e>
                            <m:r>
                              <a:rPr lang="en-GB" i="1"/>
                              <m:t>1</m:t>
                            </m:r>
                            <m:r>
                              <a:rPr lang="en-GB" i="1"/>
                              <m:t>−</m:t>
                            </m:r>
                            <m:f>
                              <m:fPr>
                                <m:ctrlPr>
                                  <a:rPr lang="en-GB" i="1"/>
                                </m:ctrlPr>
                              </m:fPr>
                              <m:num>
                                <m:r>
                                  <a:rPr lang="en-GB" i="1"/>
                                  <m:t>2</m:t>
                                </m:r>
                                <m:r>
                                  <a:rPr lang="en-GB" i="1"/>
                                  <m:t>.</m:t>
                                </m:r>
                                <m:r>
                                  <a:rPr lang="en-GB" i="1"/>
                                  <m:t>61</m:t>
                                </m:r>
                                <m:r>
                                  <a:rPr lang="en-GB" i="1"/>
                                  <m:t>∗</m:t>
                                </m:r>
                                <m:r>
                                  <a:rPr lang="en-GB" i="1"/>
                                  <m:t>193</m:t>
                                </m:r>
                                <m:r>
                                  <a:rPr lang="en-GB" i="1"/>
                                  <m:t>.</m:t>
                                </m:r>
                                <m:r>
                                  <a:rPr lang="en-GB" i="1"/>
                                  <m:t>7</m:t>
                                </m:r>
                                <m:r>
                                  <a:rPr lang="en-GB" i="1"/>
                                  <m:t>∗</m:t>
                                </m:r>
                                <m:sSup>
                                  <m:sSupPr>
                                    <m:ctrlPr>
                                      <a:rPr lang="en-GB" i="1"/>
                                    </m:ctrlPr>
                                  </m:sSupPr>
                                  <m:e>
                                    <m:r>
                                      <a:rPr lang="en-GB" i="1"/>
                                      <m:t>10</m:t>
                                    </m:r>
                                  </m:e>
                                  <m:sup>
                                    <m:r>
                                      <a:rPr lang="en-GB" i="1"/>
                                      <m:t>6</m:t>
                                    </m:r>
                                  </m:sup>
                                </m:sSup>
                              </m:num>
                              <m:den>
                                <m:r>
                                  <a:rPr lang="en-GB" i="1"/>
                                  <m:t>1000</m:t>
                                </m:r>
                                <m:r>
                                  <a:rPr lang="en-GB" i="1"/>
                                  <m:t>∗ </m:t>
                                </m:r>
                                <m:sSup>
                                  <m:sSupPr>
                                    <m:ctrlPr>
                                      <a:rPr lang="en-GB" i="1"/>
                                    </m:ctrlPr>
                                  </m:sSupPr>
                                  <m:e>
                                    <m:r>
                                      <a:rPr lang="en-GB" i="1"/>
                                      <m:t>430</m:t>
                                    </m:r>
                                  </m:e>
                                  <m:sup>
                                    <m:r>
                                      <a:rPr lang="en-GB" i="1"/>
                                      <m:t>2</m:t>
                                    </m:r>
                                  </m:sup>
                                </m:sSup>
                                <m:r>
                                  <a:rPr lang="en-GB" i="1"/>
                                  <m:t>∗</m:t>
                                </m:r>
                                <m:r>
                                  <a:rPr lang="en-GB" i="1"/>
                                  <m:t>28</m:t>
                                </m:r>
                              </m:den>
                            </m:f>
                          </m:e>
                        </m:rad>
                      </m:e>
                    </m:d>
                  </m:oMath>
                </a14:m>
                <a:r>
                  <a:rPr lang="en-GB" dirty="0"/>
                  <a:t> = 0.00283</a:t>
                </a:r>
              </a:p>
              <a:p>
                <a:pPr marL="0" indent="0">
                  <a:buNone/>
                </a:pPr>
                <a:r>
                  <a:rPr lang="en-GB" dirty="0"/>
                  <a:t>As   = 0.00283*1000*430  = 1220.2mm</a:t>
                </a:r>
                <a:r>
                  <a:rPr lang="en-GB" baseline="30000" dirty="0"/>
                  <a:t>2</a:t>
                </a:r>
                <a:r>
                  <a:rPr lang="en-GB" dirty="0"/>
                  <a:t> </a:t>
                </a:r>
              </a:p>
              <a:p>
                <a:pPr marL="0" indent="0">
                  <a:buNone/>
                </a:pPr>
                <a:r>
                  <a:rPr lang="en-GB" dirty="0"/>
                  <a:t> As </a:t>
                </a:r>
                <a:r>
                  <a:rPr lang="en-GB" baseline="-25000" dirty="0"/>
                  <a:t>min</a:t>
                </a:r>
                <a:r>
                  <a:rPr lang="en-GB" dirty="0"/>
                  <a:t>  =  0.0018*1000*500   = 900mm</a:t>
                </a:r>
                <a:r>
                  <a:rPr lang="en-GB" baseline="30000" dirty="0"/>
                  <a:t>2</a:t>
                </a:r>
                <a:r>
                  <a:rPr lang="en-GB" dirty="0"/>
                  <a:t> so use As = 1220.mm</a:t>
                </a:r>
                <a:r>
                  <a:rPr lang="en-GB" baseline="30000" dirty="0"/>
                  <a:t>2</a:t>
                </a:r>
                <a:r>
                  <a:rPr lang="en-GB" dirty="0"/>
                  <a:t> </a:t>
                </a:r>
              </a:p>
              <a:p>
                <a:pPr marL="0" indent="0">
                  <a:buNone/>
                </a:pPr>
                <a:r>
                  <a:rPr lang="en-GB" dirty="0"/>
                  <a:t>Use 4Ǿ20/1000 mm bottom steel in each direction.</a:t>
                </a:r>
              </a:p>
              <a:p>
                <a:pPr marL="0" indent="0">
                  <a:buNone/>
                </a:pPr>
                <a:r>
                  <a:rPr lang="en-GB" dirty="0"/>
                  <a:t>As </a:t>
                </a:r>
                <a:r>
                  <a:rPr lang="en-GB" baseline="-25000" dirty="0"/>
                  <a:t>shrinkage</a:t>
                </a:r>
                <a:r>
                  <a:rPr lang="en-GB" dirty="0"/>
                  <a:t> = As </a:t>
                </a:r>
                <a:r>
                  <a:rPr lang="en-GB" baseline="-25000" dirty="0"/>
                  <a:t>min</a:t>
                </a:r>
                <a:r>
                  <a:rPr lang="en-GB" dirty="0"/>
                  <a:t> /2 = 450mm</a:t>
                </a:r>
                <a:r>
                  <a:rPr lang="en-GB" baseline="30000" dirty="0"/>
                  <a:t>2</a:t>
                </a:r>
                <a:r>
                  <a:rPr lang="en-GB" dirty="0"/>
                  <a:t>.</a:t>
                </a:r>
              </a:p>
              <a:p>
                <a:pPr marL="0" indent="0">
                  <a:buNone/>
                </a:pPr>
                <a:r>
                  <a:rPr lang="en-GB" dirty="0"/>
                  <a:t>Use 4Ǿ12/1000 mm top steel for each direction.</a:t>
                </a:r>
              </a:p>
              <a:p>
                <a:pPr marL="0" indent="0">
                  <a:buNone/>
                </a:pPr>
                <a:endParaRPr lang="en-GB" dirty="0"/>
              </a:p>
            </p:txBody>
          </p:sp>
        </mc:Choice>
        <mc:Fallback>
          <p:sp>
            <p:nvSpPr>
              <p:cNvPr id="6" name="عنصر نائب للمحتوى 5"/>
              <p:cNvSpPr>
                <a:spLocks noGrp="1" noRot="1" noChangeAspect="1" noMove="1" noResize="1" noEditPoints="1" noAdjustHandles="1" noChangeArrowheads="1" noChangeShapeType="1" noTextEdit="1"/>
              </p:cNvSpPr>
              <p:nvPr>
                <p:ph idx="1"/>
              </p:nvPr>
            </p:nvSpPr>
            <p:spPr>
              <a:blipFill rotWithShape="1">
                <a:blip r:embed="rId2"/>
                <a:stretch>
                  <a:fillRect l="-479" t="-1129"/>
                </a:stretch>
              </a:blipFill>
            </p:spPr>
            <p:txBody>
              <a:bodyPr/>
              <a:lstStyle/>
              <a:p>
                <a:r>
                  <a:rPr lang="en-GB">
                    <a:noFill/>
                  </a:rPr>
                  <a:t> </a:t>
                </a:r>
              </a:p>
            </p:txBody>
          </p:sp>
        </mc:Fallback>
      </mc:AlternateContent>
    </p:spTree>
    <p:extLst>
      <p:ext uri="{BB962C8B-B14F-4D97-AF65-F5344CB8AC3E}">
        <p14:creationId xmlns:p14="http://schemas.microsoft.com/office/powerpoint/2010/main" val="2154826036"/>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2 footing </a:t>
            </a:r>
            <a:r>
              <a:rPr lang="en-GB" sz="2400" dirty="0" smtClean="0"/>
              <a:t>(wall footing</a:t>
            </a:r>
            <a:r>
              <a:rPr lang="en-GB" sz="2400" dirty="0"/>
              <a:t>)</a:t>
            </a:r>
            <a:endParaRPr lang="en-GB" dirty="0"/>
          </a:p>
        </p:txBody>
      </p:sp>
      <p:sp>
        <p:nvSpPr>
          <p:cNvPr id="3" name="عنصر نائب للمحتوى 2"/>
          <p:cNvSpPr>
            <a:spLocks noGrp="1"/>
          </p:cNvSpPr>
          <p:nvPr>
            <p:ph idx="1"/>
          </p:nvPr>
        </p:nvSpPr>
        <p:spPr/>
        <p:txBody>
          <a:bodyPr/>
          <a:lstStyle/>
          <a:p>
            <a:pPr marL="0" indent="0">
              <a:buNone/>
            </a:pPr>
            <a:r>
              <a:rPr lang="en-GB" dirty="0" smtClean="0"/>
              <a:t>By using pier in ETAB, values of moment and shear will be get  </a:t>
            </a:r>
          </a:p>
          <a:p>
            <a:pPr marL="0" indent="0">
              <a:buNone/>
            </a:pPr>
            <a:endParaRPr lang="en-GB" dirty="0" smtClean="0"/>
          </a:p>
          <a:p>
            <a:pPr marL="0" indent="0">
              <a:buNone/>
            </a:pPr>
            <a:r>
              <a:rPr lang="en-GB" dirty="0"/>
              <a:t>Area of footing needed = (axial force)/(</a:t>
            </a:r>
            <a:r>
              <a:rPr lang="en-GB" dirty="0" err="1"/>
              <a:t>b.c</a:t>
            </a:r>
            <a:r>
              <a:rPr lang="en-GB" dirty="0"/>
              <a:t> ) = 1254.6/(300 ) = 4.1 m</a:t>
            </a:r>
            <a:r>
              <a:rPr lang="en-GB" baseline="30000" dirty="0"/>
              <a:t>2</a:t>
            </a:r>
            <a:r>
              <a:rPr lang="en-GB" dirty="0"/>
              <a:t>  this area needed for axial force only so to take the two moment in consideration , try a footing with dimension 2.5*2.5 m</a:t>
            </a:r>
          </a:p>
          <a:p>
            <a:pPr marL="0" indent="0">
              <a:buNone/>
            </a:pPr>
            <a:endParaRPr lang="en-GB" dirty="0"/>
          </a:p>
        </p:txBody>
      </p:sp>
    </p:spTree>
    <p:extLst>
      <p:ext uri="{BB962C8B-B14F-4D97-AF65-F5344CB8AC3E}">
        <p14:creationId xmlns:p14="http://schemas.microsoft.com/office/powerpoint/2010/main" val="1924254370"/>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2 footing </a:t>
            </a:r>
            <a:r>
              <a:rPr lang="en-GB" sz="2400" dirty="0"/>
              <a:t>(wall footing)</a:t>
            </a:r>
            <a:endParaRPr lang="en-GB" dirty="0"/>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normAutofit fontScale="85000" lnSpcReduction="20000"/>
              </a:bodyPr>
              <a:lstStyle/>
              <a:p>
                <a:pPr marL="0" indent="0">
                  <a:buNone/>
                </a:pPr>
                <a:r>
                  <a:rPr lang="en-GB" dirty="0" err="1"/>
                  <a:t>qu</a:t>
                </a:r>
                <a:r>
                  <a:rPr lang="en-GB" dirty="0"/>
                  <a:t> = </a:t>
                </a:r>
                <a14:m>
                  <m:oMath xmlns:m="http://schemas.openxmlformats.org/officeDocument/2006/math">
                    <m:f>
                      <m:fPr>
                        <m:ctrlPr>
                          <a:rPr lang="en-GB" i="1"/>
                        </m:ctrlPr>
                      </m:fPr>
                      <m:num>
                        <m:r>
                          <a:rPr lang="en-GB" i="1"/>
                          <m:t>𝑃𝑢</m:t>
                        </m:r>
                      </m:num>
                      <m:den>
                        <m:r>
                          <a:rPr lang="en-GB" i="1"/>
                          <m:t>𝐴𝑓</m:t>
                        </m:r>
                      </m:den>
                    </m:f>
                    <m:r>
                      <a:rPr lang="en-GB" i="1"/>
                      <m:t>+</m:t>
                    </m:r>
                    <m:f>
                      <m:fPr>
                        <m:ctrlPr>
                          <a:rPr lang="en-GB" i="1"/>
                        </m:ctrlPr>
                      </m:fPr>
                      <m:num>
                        <m:r>
                          <a:rPr lang="en-GB" i="1"/>
                          <m:t>𝑀</m:t>
                        </m:r>
                        <m:r>
                          <a:rPr lang="en-GB" i="1"/>
                          <m:t>2</m:t>
                        </m:r>
                        <m:r>
                          <a:rPr lang="en-GB" i="1"/>
                          <m:t>∗</m:t>
                        </m:r>
                        <m:r>
                          <a:rPr lang="en-GB" i="1"/>
                          <m:t>𝐶</m:t>
                        </m:r>
                      </m:num>
                      <m:den>
                        <m:r>
                          <a:rPr lang="en-GB" i="1"/>
                          <m:t>𝐼</m:t>
                        </m:r>
                      </m:den>
                    </m:f>
                  </m:oMath>
                </a14:m>
                <a:r>
                  <a:rPr lang="en-GB" dirty="0"/>
                  <a:t> =</a:t>
                </a:r>
                <a14:m>
                  <m:oMath xmlns:m="http://schemas.openxmlformats.org/officeDocument/2006/math">
                    <m:f>
                      <m:fPr>
                        <m:ctrlPr>
                          <a:rPr lang="en-GB" i="1"/>
                        </m:ctrlPr>
                      </m:fPr>
                      <m:num>
                        <m:r>
                          <a:rPr lang="en-GB" i="1"/>
                          <m:t>1593</m:t>
                        </m:r>
                      </m:num>
                      <m:den>
                        <m:r>
                          <a:rPr lang="en-GB" i="1"/>
                          <m:t>2</m:t>
                        </m:r>
                        <m:r>
                          <a:rPr lang="en-GB" i="1"/>
                          <m:t>.</m:t>
                        </m:r>
                        <m:r>
                          <a:rPr lang="en-GB" i="1"/>
                          <m:t>5</m:t>
                        </m:r>
                        <m:r>
                          <a:rPr lang="en-GB" i="1"/>
                          <m:t>∗</m:t>
                        </m:r>
                        <m:r>
                          <a:rPr lang="en-GB" i="1"/>
                          <m:t>2</m:t>
                        </m:r>
                        <m:r>
                          <a:rPr lang="en-GB" i="1"/>
                          <m:t>.</m:t>
                        </m:r>
                        <m:r>
                          <a:rPr lang="en-GB" i="1"/>
                          <m:t>5</m:t>
                        </m:r>
                      </m:den>
                    </m:f>
                    <m:r>
                      <a:rPr lang="en-GB" i="1"/>
                      <m:t>+</m:t>
                    </m:r>
                    <m:f>
                      <m:fPr>
                        <m:ctrlPr>
                          <a:rPr lang="en-GB" i="1"/>
                        </m:ctrlPr>
                      </m:fPr>
                      <m:num>
                        <m:r>
                          <a:rPr lang="en-GB" i="1"/>
                          <m:t>71</m:t>
                        </m:r>
                        <m:r>
                          <a:rPr lang="en-GB" i="1"/>
                          <m:t>.</m:t>
                        </m:r>
                        <m:r>
                          <a:rPr lang="en-GB" i="1"/>
                          <m:t>8</m:t>
                        </m:r>
                        <m:r>
                          <a:rPr lang="en-GB" i="1"/>
                          <m:t>∗</m:t>
                        </m:r>
                        <m:r>
                          <a:rPr lang="en-GB" i="1"/>
                          <m:t>1</m:t>
                        </m:r>
                        <m:r>
                          <a:rPr lang="en-GB" i="1"/>
                          <m:t>.</m:t>
                        </m:r>
                        <m:r>
                          <a:rPr lang="en-GB" i="1"/>
                          <m:t>25</m:t>
                        </m:r>
                      </m:num>
                      <m:den>
                        <m:f>
                          <m:fPr>
                            <m:ctrlPr>
                              <a:rPr lang="en-GB" i="1"/>
                            </m:ctrlPr>
                          </m:fPr>
                          <m:num>
                            <m:sSup>
                              <m:sSupPr>
                                <m:ctrlPr>
                                  <a:rPr lang="en-GB" i="1"/>
                                </m:ctrlPr>
                              </m:sSupPr>
                              <m:e>
                                <m:r>
                                  <a:rPr lang="en-GB" i="1"/>
                                  <m:t>2</m:t>
                                </m:r>
                                <m:r>
                                  <a:rPr lang="en-GB" i="1"/>
                                  <m:t>.</m:t>
                                </m:r>
                                <m:r>
                                  <a:rPr lang="en-GB" i="1"/>
                                  <m:t>5</m:t>
                                </m:r>
                              </m:e>
                              <m:sup>
                                <m:r>
                                  <a:rPr lang="en-GB" i="1"/>
                                  <m:t>4</m:t>
                                </m:r>
                              </m:sup>
                            </m:sSup>
                          </m:num>
                          <m:den>
                            <m:r>
                              <a:rPr lang="en-GB" i="1"/>
                              <m:t>12</m:t>
                            </m:r>
                          </m:den>
                        </m:f>
                      </m:den>
                    </m:f>
                  </m:oMath>
                </a14:m>
                <a:r>
                  <a:rPr lang="en-GB" dirty="0"/>
                  <a:t>  = 281.2 KN/m</a:t>
                </a:r>
                <a:r>
                  <a:rPr lang="en-GB" baseline="30000" dirty="0"/>
                  <a:t>2 </a:t>
                </a:r>
                <a:r>
                  <a:rPr lang="en-GB" dirty="0"/>
                  <a:t> &lt;300 KN/m</a:t>
                </a:r>
                <a:r>
                  <a:rPr lang="en-GB" baseline="30000" dirty="0"/>
                  <a:t>2</a:t>
                </a:r>
                <a:r>
                  <a:rPr lang="en-GB" dirty="0"/>
                  <a:t>  O.K</a:t>
                </a:r>
              </a:p>
              <a:p>
                <a:pPr marL="0" indent="0">
                  <a:buNone/>
                </a:pPr>
                <a:r>
                  <a:rPr lang="en-GB" dirty="0"/>
                  <a:t>Check wide beam shear</a:t>
                </a:r>
              </a:p>
              <a:p>
                <a:pPr marL="0" indent="0">
                  <a:buNone/>
                </a:pPr>
                <a:r>
                  <a:rPr lang="en-GB" dirty="0"/>
                  <a:t>Because the footing is square footing so this check will done for the maximum moment M2</a:t>
                </a:r>
              </a:p>
              <a:p>
                <a:pPr marL="0" indent="0">
                  <a:buNone/>
                </a:pPr>
                <a:r>
                  <a:rPr lang="en-GB" dirty="0"/>
                  <a:t>qu</a:t>
                </a:r>
                <a:r>
                  <a:rPr lang="en-GB" baseline="-25000" dirty="0"/>
                  <a:t>1</a:t>
                </a:r>
                <a:r>
                  <a:rPr lang="en-GB" dirty="0"/>
                  <a:t> = </a:t>
                </a:r>
                <a14:m>
                  <m:oMath xmlns:m="http://schemas.openxmlformats.org/officeDocument/2006/math">
                    <m:f>
                      <m:fPr>
                        <m:ctrlPr>
                          <a:rPr lang="en-GB" i="1"/>
                        </m:ctrlPr>
                      </m:fPr>
                      <m:num>
                        <m:r>
                          <a:rPr lang="en-GB" i="1"/>
                          <m:t>𝑃𝑢</m:t>
                        </m:r>
                      </m:num>
                      <m:den>
                        <m:r>
                          <a:rPr lang="en-GB" i="1"/>
                          <m:t>𝐴𝑓</m:t>
                        </m:r>
                      </m:den>
                    </m:f>
                    <m:r>
                      <a:rPr lang="en-GB" i="1"/>
                      <m:t>+</m:t>
                    </m:r>
                    <m:f>
                      <m:fPr>
                        <m:ctrlPr>
                          <a:rPr lang="en-GB" i="1"/>
                        </m:ctrlPr>
                      </m:fPr>
                      <m:num>
                        <m:r>
                          <a:rPr lang="en-GB" i="1"/>
                          <m:t>𝑀</m:t>
                        </m:r>
                        <m:r>
                          <a:rPr lang="en-GB" i="1"/>
                          <m:t>2</m:t>
                        </m:r>
                        <m:r>
                          <a:rPr lang="en-GB" i="1"/>
                          <m:t>∗</m:t>
                        </m:r>
                        <m:r>
                          <a:rPr lang="en-GB" i="1"/>
                          <m:t>𝐶</m:t>
                        </m:r>
                      </m:num>
                      <m:den>
                        <m:r>
                          <a:rPr lang="en-GB" i="1"/>
                          <m:t>𝐼</m:t>
                        </m:r>
                      </m:den>
                    </m:f>
                  </m:oMath>
                </a14:m>
                <a:r>
                  <a:rPr lang="en-GB" dirty="0"/>
                  <a:t> =</a:t>
                </a:r>
                <a14:m>
                  <m:oMath xmlns:m="http://schemas.openxmlformats.org/officeDocument/2006/math">
                    <m:r>
                      <a:rPr lang="en-GB" i="1"/>
                      <m:t> </m:t>
                    </m:r>
                    <m:f>
                      <m:fPr>
                        <m:ctrlPr>
                          <a:rPr lang="en-GB" i="1"/>
                        </m:ctrlPr>
                      </m:fPr>
                      <m:num>
                        <m:r>
                          <a:rPr lang="en-GB" i="1"/>
                          <m:t>1593</m:t>
                        </m:r>
                      </m:num>
                      <m:den>
                        <m:r>
                          <a:rPr lang="en-GB" i="1"/>
                          <m:t>2</m:t>
                        </m:r>
                        <m:r>
                          <a:rPr lang="en-GB" i="1"/>
                          <m:t>.</m:t>
                        </m:r>
                        <m:r>
                          <a:rPr lang="en-GB" i="1"/>
                          <m:t>5</m:t>
                        </m:r>
                        <m:r>
                          <a:rPr lang="en-GB" i="1"/>
                          <m:t>∗</m:t>
                        </m:r>
                        <m:r>
                          <a:rPr lang="en-GB" i="1"/>
                          <m:t>2</m:t>
                        </m:r>
                        <m:r>
                          <a:rPr lang="en-GB" i="1"/>
                          <m:t>.</m:t>
                        </m:r>
                        <m:r>
                          <a:rPr lang="en-GB" i="1"/>
                          <m:t>5</m:t>
                        </m:r>
                      </m:den>
                    </m:f>
                    <m:r>
                      <a:rPr lang="en-GB" i="1"/>
                      <m:t>+</m:t>
                    </m:r>
                    <m:f>
                      <m:fPr>
                        <m:ctrlPr>
                          <a:rPr lang="en-GB" i="1"/>
                        </m:ctrlPr>
                      </m:fPr>
                      <m:num>
                        <m:r>
                          <a:rPr lang="en-GB" i="1"/>
                          <m:t>71</m:t>
                        </m:r>
                        <m:r>
                          <a:rPr lang="en-GB" i="1"/>
                          <m:t>.</m:t>
                        </m:r>
                        <m:r>
                          <a:rPr lang="en-GB" i="1"/>
                          <m:t>8</m:t>
                        </m:r>
                        <m:r>
                          <a:rPr lang="en-GB" i="1"/>
                          <m:t>∗</m:t>
                        </m:r>
                        <m:r>
                          <a:rPr lang="en-GB" i="1"/>
                          <m:t>1</m:t>
                        </m:r>
                        <m:r>
                          <a:rPr lang="en-GB" i="1"/>
                          <m:t>.</m:t>
                        </m:r>
                        <m:r>
                          <a:rPr lang="en-GB" i="1"/>
                          <m:t>25</m:t>
                        </m:r>
                      </m:num>
                      <m:den>
                        <m:f>
                          <m:fPr>
                            <m:ctrlPr>
                              <a:rPr lang="en-GB" i="1"/>
                            </m:ctrlPr>
                          </m:fPr>
                          <m:num>
                            <m:sSup>
                              <m:sSupPr>
                                <m:ctrlPr>
                                  <a:rPr lang="en-GB" i="1"/>
                                </m:ctrlPr>
                              </m:sSupPr>
                              <m:e>
                                <m:r>
                                  <a:rPr lang="en-GB" i="1"/>
                                  <m:t>2</m:t>
                                </m:r>
                                <m:r>
                                  <a:rPr lang="en-GB" i="1"/>
                                  <m:t>.</m:t>
                                </m:r>
                                <m:r>
                                  <a:rPr lang="en-GB" i="1"/>
                                  <m:t>5</m:t>
                                </m:r>
                              </m:e>
                              <m:sup>
                                <m:r>
                                  <a:rPr lang="en-GB" i="1"/>
                                  <m:t>4</m:t>
                                </m:r>
                              </m:sup>
                            </m:sSup>
                          </m:num>
                          <m:den>
                            <m:r>
                              <a:rPr lang="en-GB" i="1"/>
                              <m:t>12</m:t>
                            </m:r>
                          </m:den>
                        </m:f>
                      </m:den>
                    </m:f>
                  </m:oMath>
                </a14:m>
                <a:r>
                  <a:rPr lang="en-GB" dirty="0"/>
                  <a:t>  = 282.4 KN/m</a:t>
                </a:r>
                <a:r>
                  <a:rPr lang="en-GB" baseline="30000" dirty="0"/>
                  <a:t>2 </a:t>
                </a:r>
                <a:r>
                  <a:rPr lang="en-GB" dirty="0"/>
                  <a:t> </a:t>
                </a:r>
              </a:p>
              <a:p>
                <a:pPr marL="0" indent="0">
                  <a:buNone/>
                </a:pPr>
                <a:r>
                  <a:rPr lang="en-GB" dirty="0"/>
                  <a:t>qu</a:t>
                </a:r>
                <a:r>
                  <a:rPr lang="en-GB" baseline="-25000" dirty="0"/>
                  <a:t>2</a:t>
                </a:r>
                <a:r>
                  <a:rPr lang="en-GB" dirty="0"/>
                  <a:t> = </a:t>
                </a:r>
                <a14:m>
                  <m:oMath xmlns:m="http://schemas.openxmlformats.org/officeDocument/2006/math">
                    <m:f>
                      <m:fPr>
                        <m:ctrlPr>
                          <a:rPr lang="en-GB" i="1"/>
                        </m:ctrlPr>
                      </m:fPr>
                      <m:num>
                        <m:r>
                          <a:rPr lang="en-GB" i="1"/>
                          <m:t>𝑃𝑢</m:t>
                        </m:r>
                      </m:num>
                      <m:den>
                        <m:r>
                          <a:rPr lang="en-GB" i="1"/>
                          <m:t>𝐴𝑓</m:t>
                        </m:r>
                      </m:den>
                    </m:f>
                    <m:r>
                      <a:rPr lang="en-GB" i="1"/>
                      <m:t>+</m:t>
                    </m:r>
                    <m:f>
                      <m:fPr>
                        <m:ctrlPr>
                          <a:rPr lang="en-GB" i="1"/>
                        </m:ctrlPr>
                      </m:fPr>
                      <m:num>
                        <m:r>
                          <a:rPr lang="en-GB" i="1"/>
                          <m:t>𝑀</m:t>
                        </m:r>
                        <m:r>
                          <a:rPr lang="en-GB" i="1"/>
                          <m:t>2</m:t>
                        </m:r>
                        <m:r>
                          <a:rPr lang="en-GB" i="1"/>
                          <m:t>∗</m:t>
                        </m:r>
                        <m:r>
                          <a:rPr lang="en-GB" i="1"/>
                          <m:t>𝐶</m:t>
                        </m:r>
                      </m:num>
                      <m:den>
                        <m:r>
                          <a:rPr lang="en-GB" i="1"/>
                          <m:t>𝐼</m:t>
                        </m:r>
                      </m:den>
                    </m:f>
                  </m:oMath>
                </a14:m>
                <a:r>
                  <a:rPr lang="en-GB" dirty="0"/>
                  <a:t>  =</a:t>
                </a:r>
                <a14:m>
                  <m:oMath xmlns:m="http://schemas.openxmlformats.org/officeDocument/2006/math">
                    <m:r>
                      <a:rPr lang="en-GB" i="1"/>
                      <m:t> </m:t>
                    </m:r>
                    <m:f>
                      <m:fPr>
                        <m:ctrlPr>
                          <a:rPr lang="en-GB" i="1"/>
                        </m:ctrlPr>
                      </m:fPr>
                      <m:num>
                        <m:r>
                          <a:rPr lang="en-GB" i="1"/>
                          <m:t>1593</m:t>
                        </m:r>
                      </m:num>
                      <m:den>
                        <m:r>
                          <a:rPr lang="en-GB" i="1"/>
                          <m:t>2</m:t>
                        </m:r>
                        <m:r>
                          <a:rPr lang="en-GB" i="1"/>
                          <m:t>.</m:t>
                        </m:r>
                        <m:r>
                          <a:rPr lang="en-GB" i="1"/>
                          <m:t>5</m:t>
                        </m:r>
                        <m:r>
                          <a:rPr lang="en-GB" i="1"/>
                          <m:t>∗</m:t>
                        </m:r>
                        <m:r>
                          <a:rPr lang="en-GB" i="1"/>
                          <m:t>2</m:t>
                        </m:r>
                        <m:r>
                          <a:rPr lang="en-GB" i="1"/>
                          <m:t>.</m:t>
                        </m:r>
                        <m:r>
                          <a:rPr lang="en-GB" i="1"/>
                          <m:t>5</m:t>
                        </m:r>
                      </m:den>
                    </m:f>
                    <m:r>
                      <a:rPr lang="en-GB" i="1"/>
                      <m:t>−</m:t>
                    </m:r>
                    <m:f>
                      <m:fPr>
                        <m:ctrlPr>
                          <a:rPr lang="en-GB" i="1"/>
                        </m:ctrlPr>
                      </m:fPr>
                      <m:num>
                        <m:r>
                          <a:rPr lang="en-GB" i="1"/>
                          <m:t>71</m:t>
                        </m:r>
                        <m:r>
                          <a:rPr lang="en-GB" i="1"/>
                          <m:t>.</m:t>
                        </m:r>
                        <m:r>
                          <a:rPr lang="en-GB" i="1"/>
                          <m:t>8</m:t>
                        </m:r>
                        <m:r>
                          <a:rPr lang="en-GB" i="1"/>
                          <m:t>∗</m:t>
                        </m:r>
                        <m:r>
                          <a:rPr lang="en-GB" i="1"/>
                          <m:t>1</m:t>
                        </m:r>
                        <m:r>
                          <a:rPr lang="en-GB" i="1"/>
                          <m:t>.</m:t>
                        </m:r>
                        <m:r>
                          <a:rPr lang="en-GB" i="1"/>
                          <m:t>25</m:t>
                        </m:r>
                      </m:num>
                      <m:den>
                        <m:f>
                          <m:fPr>
                            <m:ctrlPr>
                              <a:rPr lang="en-GB" i="1"/>
                            </m:ctrlPr>
                          </m:fPr>
                          <m:num>
                            <m:sSup>
                              <m:sSupPr>
                                <m:ctrlPr>
                                  <a:rPr lang="en-GB" i="1"/>
                                </m:ctrlPr>
                              </m:sSupPr>
                              <m:e>
                                <m:r>
                                  <a:rPr lang="en-GB" i="1"/>
                                  <m:t>2</m:t>
                                </m:r>
                                <m:r>
                                  <a:rPr lang="en-GB" i="1"/>
                                  <m:t>.</m:t>
                                </m:r>
                                <m:r>
                                  <a:rPr lang="en-GB" i="1"/>
                                  <m:t>5</m:t>
                                </m:r>
                              </m:e>
                              <m:sup>
                                <m:r>
                                  <a:rPr lang="en-GB" i="1"/>
                                  <m:t>4</m:t>
                                </m:r>
                              </m:sup>
                            </m:sSup>
                          </m:num>
                          <m:den>
                            <m:r>
                              <a:rPr lang="en-GB" i="1"/>
                              <m:t>12</m:t>
                            </m:r>
                          </m:den>
                        </m:f>
                      </m:den>
                    </m:f>
                  </m:oMath>
                </a14:m>
                <a:r>
                  <a:rPr lang="en-GB" dirty="0"/>
                  <a:t> = 245.3 KN/m</a:t>
                </a:r>
                <a:r>
                  <a:rPr lang="en-GB" baseline="30000" dirty="0"/>
                  <a:t>2</a:t>
                </a:r>
                <a:r>
                  <a:rPr lang="en-GB" dirty="0"/>
                  <a:t>  </a:t>
                </a:r>
              </a:p>
              <a:p>
                <a:pPr marL="0" indent="0">
                  <a:buNone/>
                </a:pPr>
                <a:r>
                  <a:rPr lang="en-GB" dirty="0"/>
                  <a:t>try a thickness of 500 mm with effective depth of 430 mm.</a:t>
                </a:r>
              </a:p>
              <a:p>
                <a:pPr marL="0" indent="0">
                  <a:buNone/>
                </a:pPr>
                <a:r>
                  <a:rPr lang="en-GB" dirty="0" err="1"/>
                  <a:t>qu</a:t>
                </a:r>
                <a:r>
                  <a:rPr lang="en-GB" dirty="0"/>
                  <a:t> </a:t>
                </a:r>
                <a:r>
                  <a:rPr lang="en-GB" baseline="-25000" dirty="0"/>
                  <a:t>at d = 430mm</a:t>
                </a:r>
                <a:r>
                  <a:rPr lang="en-GB" dirty="0"/>
                  <a:t> = 245.3 + ((282.4 – 245.3)*1.08)/2.5 = 269.62 KN/m</a:t>
                </a:r>
                <a:r>
                  <a:rPr lang="en-GB" baseline="30000" dirty="0"/>
                  <a:t>2</a:t>
                </a:r>
                <a:endParaRPr lang="en-GB" dirty="0"/>
              </a:p>
              <a:p>
                <a:pPr marL="0" indent="0">
                  <a:buNone/>
                </a:pPr>
                <a:r>
                  <a:rPr lang="en-GB" dirty="0"/>
                  <a:t>Vu = area under the load = 0.82(282.4+269.62)*0.5= 225.8 KN</a:t>
                </a:r>
              </a:p>
              <a:p>
                <a:pPr marL="0" indent="0">
                  <a:buNone/>
                </a:pPr>
                <a:r>
                  <a:rPr lang="en-GB" dirty="0" err="1"/>
                  <a:t>ǾVc</a:t>
                </a:r>
                <a:r>
                  <a:rPr lang="en-GB" dirty="0"/>
                  <a:t>= </a:t>
                </a:r>
                <a14:m>
                  <m:oMath xmlns:m="http://schemas.openxmlformats.org/officeDocument/2006/math">
                    <m:f>
                      <m:fPr>
                        <m:ctrlPr>
                          <a:rPr lang="en-GB" i="1"/>
                        </m:ctrlPr>
                      </m:fPr>
                      <m:num>
                        <m:r>
                          <a:rPr lang="en-GB" i="1"/>
                          <m:t>0</m:t>
                        </m:r>
                        <m:r>
                          <a:rPr lang="en-GB" i="1"/>
                          <m:t>.</m:t>
                        </m:r>
                        <m:r>
                          <a:rPr lang="en-GB" i="1"/>
                          <m:t>75</m:t>
                        </m:r>
                      </m:num>
                      <m:den>
                        <m:r>
                          <a:rPr lang="en-GB" i="1"/>
                          <m:t>6</m:t>
                        </m:r>
                      </m:den>
                    </m:f>
                  </m:oMath>
                </a14:m>
                <a:r>
                  <a:rPr lang="en-GB" dirty="0"/>
                  <a:t> *</a:t>
                </a:r>
                <a14:m>
                  <m:oMath xmlns:m="http://schemas.openxmlformats.org/officeDocument/2006/math">
                    <m:rad>
                      <m:radPr>
                        <m:degHide m:val="on"/>
                        <m:ctrlPr>
                          <a:rPr lang="en-GB" i="1"/>
                        </m:ctrlPr>
                      </m:radPr>
                      <m:deg/>
                      <m:e>
                        <m:r>
                          <a:rPr lang="en-GB" i="1"/>
                          <m:t>𝑓𝑐</m:t>
                        </m:r>
                      </m:e>
                    </m:rad>
                  </m:oMath>
                </a14:m>
                <a:r>
                  <a:rPr lang="en-GB" dirty="0"/>
                  <a:t> *</a:t>
                </a:r>
                <a:r>
                  <a:rPr lang="en-GB" dirty="0" err="1"/>
                  <a:t>bw</a:t>
                </a:r>
                <a:r>
                  <a:rPr lang="en-GB" dirty="0"/>
                  <a:t> *d = = </a:t>
                </a:r>
                <a14:m>
                  <m:oMath xmlns:m="http://schemas.openxmlformats.org/officeDocument/2006/math">
                    <m:f>
                      <m:fPr>
                        <m:ctrlPr>
                          <a:rPr lang="en-GB" i="1"/>
                        </m:ctrlPr>
                      </m:fPr>
                      <m:num>
                        <m:r>
                          <a:rPr lang="en-GB" i="1"/>
                          <m:t>0</m:t>
                        </m:r>
                        <m:r>
                          <a:rPr lang="en-GB" i="1"/>
                          <m:t>.</m:t>
                        </m:r>
                        <m:r>
                          <a:rPr lang="en-GB" i="1"/>
                          <m:t>75</m:t>
                        </m:r>
                      </m:num>
                      <m:den>
                        <m:r>
                          <a:rPr lang="en-GB" i="1"/>
                          <m:t>6</m:t>
                        </m:r>
                      </m:den>
                    </m:f>
                    <m:r>
                      <a:rPr lang="en-GB" i="1"/>
                      <m:t>∗</m:t>
                    </m:r>
                    <m:rad>
                      <m:radPr>
                        <m:degHide m:val="on"/>
                        <m:ctrlPr>
                          <a:rPr lang="en-GB" i="1"/>
                        </m:ctrlPr>
                      </m:radPr>
                      <m:deg/>
                      <m:e>
                        <m:r>
                          <a:rPr lang="en-GB" i="1"/>
                          <m:t>28</m:t>
                        </m:r>
                      </m:e>
                    </m:rad>
                  </m:oMath>
                </a14:m>
                <a:r>
                  <a:rPr lang="en-GB" dirty="0"/>
                  <a:t>*1000 *430/1000 = 284.41 KN</a:t>
                </a:r>
              </a:p>
              <a:p>
                <a:pPr marL="0" indent="0">
                  <a:buNone/>
                </a:pPr>
                <a:r>
                  <a:rPr lang="en-GB" dirty="0" err="1"/>
                  <a:t>ǾVc</a:t>
                </a:r>
                <a:r>
                  <a:rPr lang="en-GB" dirty="0"/>
                  <a:t> &gt; Vu   O.K </a:t>
                </a:r>
              </a:p>
              <a:p>
                <a:pPr marL="0" indent="0">
                  <a:buNone/>
                </a:pPr>
                <a:endParaRPr lang="en-GB" b="1"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274" t="-806"/>
                </a:stretch>
              </a:blipFill>
            </p:spPr>
            <p:txBody>
              <a:bodyPr/>
              <a:lstStyle/>
              <a:p>
                <a:r>
                  <a:rPr lang="en-GB">
                    <a:noFill/>
                  </a:rPr>
                  <a:t> </a:t>
                </a:r>
              </a:p>
            </p:txBody>
          </p:sp>
        </mc:Fallback>
      </mc:AlternateContent>
    </p:spTree>
    <p:extLst>
      <p:ext uri="{BB962C8B-B14F-4D97-AF65-F5344CB8AC3E}">
        <p14:creationId xmlns:p14="http://schemas.microsoft.com/office/powerpoint/2010/main" val="38228943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2DA44DB-13D3-4C05-8306-1FFB315B21F0}"/>
              </a:ext>
            </a:extLst>
          </p:cNvPr>
          <p:cNvSpPr>
            <a:spLocks noGrp="1"/>
          </p:cNvSpPr>
          <p:nvPr>
            <p:ph type="ctrTitle"/>
          </p:nvPr>
        </p:nvSpPr>
        <p:spPr>
          <a:xfrm>
            <a:off x="1998494" y="1058034"/>
            <a:ext cx="8915399" cy="2262781"/>
          </a:xfrm>
        </p:spPr>
        <p:txBody>
          <a:bodyPr/>
          <a:lstStyle/>
          <a:p>
            <a:r>
              <a:rPr lang="en-US" dirty="0"/>
              <a:t>Preliminary design </a:t>
            </a:r>
            <a:endParaRPr lang="en-US" dirty="0">
              <a:solidFill>
                <a:srgbClr val="0070C0"/>
              </a:solidFill>
            </a:endParaRPr>
          </a:p>
        </p:txBody>
      </p:sp>
      <p:sp>
        <p:nvSpPr>
          <p:cNvPr id="3" name="Subtitle 2">
            <a:extLst>
              <a:ext uri="{FF2B5EF4-FFF2-40B4-BE49-F238E27FC236}">
                <a16:creationId xmlns="" xmlns:a16="http://schemas.microsoft.com/office/drawing/2014/main" id="{9C7136E0-B2AE-4FBF-B51B-110A3C986FF3}"/>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859738560"/>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2 footing </a:t>
            </a:r>
            <a:r>
              <a:rPr lang="en-GB" sz="2400" dirty="0"/>
              <a:t>(wall footing)</a:t>
            </a:r>
            <a:endParaRPr lang="en-GB" dirty="0"/>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lstStyle/>
              <a:p>
                <a:pPr marL="0" indent="0">
                  <a:buNone/>
                </a:pPr>
                <a:r>
                  <a:rPr lang="en-GB" dirty="0"/>
                  <a:t>Check punching</a:t>
                </a:r>
              </a:p>
              <a:p>
                <a:pPr marL="0" indent="0">
                  <a:buNone/>
                </a:pPr>
                <a:r>
                  <a:rPr lang="en-GB" dirty="0" err="1"/>
                  <a:t>qu</a:t>
                </a:r>
                <a:r>
                  <a:rPr lang="en-GB" dirty="0"/>
                  <a:t> at d/2  = 245.3+14.9 = 260.2 KN/m</a:t>
                </a:r>
                <a:r>
                  <a:rPr lang="en-GB" baseline="30000" dirty="0"/>
                  <a:t>2</a:t>
                </a:r>
                <a:endParaRPr lang="en-GB" dirty="0"/>
              </a:p>
              <a:p>
                <a:pPr marL="0" indent="0">
                  <a:buNone/>
                </a:pPr>
                <a:r>
                  <a:rPr lang="en-GB" dirty="0"/>
                  <a:t>A* for bunching = 1.43*0.63+0.8*0.63 = 1.4 m</a:t>
                </a:r>
                <a:r>
                  <a:rPr lang="en-GB" baseline="30000" dirty="0"/>
                  <a:t>2</a:t>
                </a:r>
                <a:endParaRPr lang="en-GB" dirty="0"/>
              </a:p>
              <a:p>
                <a:pPr marL="0" indent="0">
                  <a:buNone/>
                </a:pPr>
                <a:r>
                  <a:rPr lang="en-GB" dirty="0"/>
                  <a:t>B0 = (0.63+1.43+0.8)*2 = 5.72 m</a:t>
                </a:r>
              </a:p>
              <a:p>
                <a:pPr marL="0" indent="0">
                  <a:buNone/>
                </a:pPr>
                <a:r>
                  <a:rPr lang="en-GB" dirty="0"/>
                  <a:t>Vu </a:t>
                </a:r>
                <a:r>
                  <a:rPr lang="en-GB" baseline="-25000" dirty="0"/>
                  <a:t>punching</a:t>
                </a:r>
                <a:r>
                  <a:rPr lang="en-GB" dirty="0"/>
                  <a:t> = </a:t>
                </a:r>
                <a:r>
                  <a:rPr lang="en-GB" dirty="0" err="1"/>
                  <a:t>pu</a:t>
                </a:r>
                <a:r>
                  <a:rPr lang="en-GB" dirty="0"/>
                  <a:t> – a</a:t>
                </a:r>
                <a:r>
                  <a:rPr lang="en-GB" baseline="-25000" dirty="0"/>
                  <a:t>1</a:t>
                </a:r>
                <a:r>
                  <a:rPr lang="en-GB" dirty="0"/>
                  <a:t>qu  = 1593.06 – ( 1.41)*260.2 =1227.5 KN </a:t>
                </a:r>
              </a:p>
              <a:p>
                <a:pPr marL="0" indent="0">
                  <a:buNone/>
                </a:pPr>
                <a:r>
                  <a:rPr lang="en-GB" dirty="0" err="1"/>
                  <a:t>ǾVc</a:t>
                </a:r>
                <a:r>
                  <a:rPr lang="en-GB" dirty="0"/>
                  <a:t> </a:t>
                </a:r>
                <a:r>
                  <a:rPr lang="en-GB" baseline="-25000" dirty="0"/>
                  <a:t>punching</a:t>
                </a:r>
                <a:r>
                  <a:rPr lang="en-GB" dirty="0"/>
                  <a:t>= 0.75*0.33*</a:t>
                </a:r>
                <a14:m>
                  <m:oMath xmlns:m="http://schemas.openxmlformats.org/officeDocument/2006/math">
                    <m:rad>
                      <m:radPr>
                        <m:degHide m:val="on"/>
                        <m:ctrlPr>
                          <a:rPr lang="en-GB" i="1"/>
                        </m:ctrlPr>
                      </m:radPr>
                      <m:deg/>
                      <m:e>
                        <m:r>
                          <a:rPr lang="en-GB" i="1"/>
                          <m:t>28</m:t>
                        </m:r>
                      </m:e>
                    </m:rad>
                  </m:oMath>
                </a14:m>
                <a:r>
                  <a:rPr lang="en-GB" dirty="0"/>
                  <a:t>* 5.72 *1000 *430/1000 = 3221.2 KN</a:t>
                </a:r>
              </a:p>
              <a:p>
                <a:pPr marL="0" indent="0">
                  <a:buNone/>
                </a:pPr>
                <a:r>
                  <a:rPr lang="en-GB" dirty="0" err="1"/>
                  <a:t>ǾVc</a:t>
                </a:r>
                <a:r>
                  <a:rPr lang="en-GB" dirty="0"/>
                  <a:t> </a:t>
                </a:r>
                <a:r>
                  <a:rPr lang="en-GB" baseline="-25000" dirty="0"/>
                  <a:t>punching</a:t>
                </a:r>
                <a:r>
                  <a:rPr lang="en-GB" dirty="0"/>
                  <a:t> &gt; Vu </a:t>
                </a:r>
                <a:r>
                  <a:rPr lang="en-GB" baseline="-25000" dirty="0"/>
                  <a:t>punching</a:t>
                </a:r>
                <a:r>
                  <a:rPr lang="en-GB" dirty="0"/>
                  <a:t>  O.K </a:t>
                </a:r>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616" t="-806"/>
                </a:stretch>
              </a:blipFill>
            </p:spPr>
            <p:txBody>
              <a:bodyPr/>
              <a:lstStyle/>
              <a:p>
                <a:r>
                  <a:rPr lang="en-GB">
                    <a:noFill/>
                  </a:rPr>
                  <a:t> </a:t>
                </a:r>
              </a:p>
            </p:txBody>
          </p:sp>
        </mc:Fallback>
      </mc:AlternateContent>
    </p:spTree>
    <p:extLst>
      <p:ext uri="{BB962C8B-B14F-4D97-AF65-F5344CB8AC3E}">
        <p14:creationId xmlns:p14="http://schemas.microsoft.com/office/powerpoint/2010/main" val="3893879710"/>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2 footing </a:t>
            </a:r>
            <a:r>
              <a:rPr lang="en-GB" sz="2400" dirty="0"/>
              <a:t>(wall footing)</a:t>
            </a:r>
            <a:endParaRPr lang="en-GB" dirty="0"/>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normAutofit fontScale="62500" lnSpcReduction="20000"/>
              </a:bodyPr>
              <a:lstStyle/>
              <a:p>
                <a:pPr marL="0" indent="0">
                  <a:buNone/>
                </a:pPr>
                <a:r>
                  <a:rPr lang="en-GB" dirty="0"/>
                  <a:t>The procedure of design for flexure is as cantilever in each direction with width of 1000mm an defective depth of 430mm </a:t>
                </a:r>
              </a:p>
              <a:p>
                <a:pPr marL="0" indent="0">
                  <a:buNone/>
                </a:pPr>
                <a:r>
                  <a:rPr lang="en-GB" dirty="0"/>
                  <a:t>Mu =</a:t>
                </a:r>
                <a14:m>
                  <m:oMath xmlns:m="http://schemas.openxmlformats.org/officeDocument/2006/math">
                    <m:f>
                      <m:fPr>
                        <m:ctrlPr>
                          <a:rPr lang="en-GB" i="1"/>
                        </m:ctrlPr>
                      </m:fPr>
                      <m:num>
                        <m:r>
                          <a:rPr lang="en-GB" i="1"/>
                          <m:t>𝑞𝑢</m:t>
                        </m:r>
                        <m:r>
                          <a:rPr lang="en-GB" i="1"/>
                          <m:t>∗</m:t>
                        </m:r>
                        <m:sSup>
                          <m:sSupPr>
                            <m:ctrlPr>
                              <a:rPr lang="en-GB" i="1"/>
                            </m:ctrlPr>
                          </m:sSupPr>
                          <m:e>
                            <m:r>
                              <a:rPr lang="en-GB" i="1"/>
                              <m:t>𝐿</m:t>
                            </m:r>
                          </m:e>
                          <m:sup>
                            <m:r>
                              <a:rPr lang="en-GB" i="1"/>
                              <m:t>2</m:t>
                            </m:r>
                          </m:sup>
                        </m:sSup>
                      </m:num>
                      <m:den>
                        <m:r>
                          <a:rPr lang="en-GB" i="1"/>
                          <m:t>2</m:t>
                        </m:r>
                      </m:den>
                    </m:f>
                  </m:oMath>
                </a14:m>
                <a:r>
                  <a:rPr lang="en-GB" dirty="0"/>
                  <a:t> = </a:t>
                </a:r>
                <a14:m>
                  <m:oMath xmlns:m="http://schemas.openxmlformats.org/officeDocument/2006/math">
                    <m:f>
                      <m:fPr>
                        <m:ctrlPr>
                          <a:rPr lang="en-GB" i="1"/>
                        </m:ctrlPr>
                      </m:fPr>
                      <m:num>
                        <m:r>
                          <a:rPr lang="en-GB" i="1"/>
                          <m:t>281</m:t>
                        </m:r>
                        <m:r>
                          <a:rPr lang="en-GB" i="1"/>
                          <m:t>.</m:t>
                        </m:r>
                        <m:r>
                          <a:rPr lang="en-GB" i="1"/>
                          <m:t>2</m:t>
                        </m:r>
                        <m:r>
                          <a:rPr lang="en-GB" i="1"/>
                          <m:t>∗</m:t>
                        </m:r>
                        <m:sSup>
                          <m:sSupPr>
                            <m:ctrlPr>
                              <a:rPr lang="en-GB" i="1"/>
                            </m:ctrlPr>
                          </m:sSupPr>
                          <m:e>
                            <m:r>
                              <a:rPr lang="en-GB" i="1"/>
                              <m:t>1</m:t>
                            </m:r>
                            <m:r>
                              <a:rPr lang="en-GB" i="1"/>
                              <m:t>.</m:t>
                            </m:r>
                            <m:r>
                              <a:rPr lang="en-GB" i="1"/>
                              <m:t>25</m:t>
                            </m:r>
                          </m:e>
                          <m:sup>
                            <m:r>
                              <a:rPr lang="en-GB" i="1"/>
                              <m:t>2</m:t>
                            </m:r>
                          </m:sup>
                        </m:sSup>
                      </m:num>
                      <m:den>
                        <m:r>
                          <a:rPr lang="en-GB" i="1"/>
                          <m:t>2</m:t>
                        </m:r>
                      </m:den>
                    </m:f>
                    <m:r>
                      <a:rPr lang="en-GB" i="1"/>
                      <m:t> </m:t>
                    </m:r>
                  </m:oMath>
                </a14:m>
                <a:r>
                  <a:rPr lang="en-GB" dirty="0"/>
                  <a:t>= 219.6 KN.m </a:t>
                </a:r>
              </a:p>
              <a:p>
                <a:pPr marL="0" indent="0">
                  <a:buNone/>
                </a:pPr>
                <a:r>
                  <a:rPr lang="en-GB" dirty="0"/>
                  <a:t>𝜌=</a:t>
                </a:r>
                <a14:m>
                  <m:oMath xmlns:m="http://schemas.openxmlformats.org/officeDocument/2006/math">
                    <m:f>
                      <m:fPr>
                        <m:ctrlPr>
                          <a:rPr lang="en-GB" i="1"/>
                        </m:ctrlPr>
                      </m:fPr>
                      <m:num>
                        <m:r>
                          <a:rPr lang="en-GB" i="1"/>
                          <m:t>0</m:t>
                        </m:r>
                        <m:r>
                          <a:rPr lang="en-GB" i="1"/>
                          <m:t>.</m:t>
                        </m:r>
                        <m:r>
                          <a:rPr lang="en-GB" i="1"/>
                          <m:t>85</m:t>
                        </m:r>
                        <m:r>
                          <a:rPr lang="en-GB" i="1"/>
                          <m:t> </m:t>
                        </m:r>
                        <m:r>
                          <a:rPr lang="en-GB" i="1"/>
                          <m:t>𝑓𝑐</m:t>
                        </m:r>
                      </m:num>
                      <m:den>
                        <m:r>
                          <a:rPr lang="en-GB" i="1"/>
                          <m:t>𝑓𝑦</m:t>
                        </m:r>
                      </m:den>
                    </m:f>
                    <m:d>
                      <m:dPr>
                        <m:ctrlPr>
                          <a:rPr lang="en-GB" i="1"/>
                        </m:ctrlPr>
                      </m:dPr>
                      <m:e>
                        <m:r>
                          <a:rPr lang="en-GB" i="1"/>
                          <m:t>1</m:t>
                        </m:r>
                        <m:r>
                          <a:rPr lang="en-GB" i="1"/>
                          <m:t>−</m:t>
                        </m:r>
                        <m:rad>
                          <m:radPr>
                            <m:degHide m:val="on"/>
                            <m:ctrlPr>
                              <a:rPr lang="en-GB" i="1"/>
                            </m:ctrlPr>
                          </m:radPr>
                          <m:deg/>
                          <m:e>
                            <m:r>
                              <a:rPr lang="en-GB" i="1"/>
                              <m:t>1</m:t>
                            </m:r>
                            <m:r>
                              <a:rPr lang="en-GB" i="1"/>
                              <m:t>−</m:t>
                            </m:r>
                            <m:f>
                              <m:fPr>
                                <m:ctrlPr>
                                  <a:rPr lang="en-GB" i="1"/>
                                </m:ctrlPr>
                              </m:fPr>
                              <m:num>
                                <m:r>
                                  <a:rPr lang="en-GB" i="1"/>
                                  <m:t>2</m:t>
                                </m:r>
                                <m:r>
                                  <a:rPr lang="en-GB" i="1"/>
                                  <m:t>.</m:t>
                                </m:r>
                                <m:r>
                                  <a:rPr lang="en-GB" i="1"/>
                                  <m:t>61</m:t>
                                </m:r>
                                <m:r>
                                  <a:rPr lang="en-GB" i="1"/>
                                  <m:t>∗</m:t>
                                </m:r>
                                <m:r>
                                  <a:rPr lang="en-GB" i="1"/>
                                  <m:t>𝑀𝑢</m:t>
                                </m:r>
                              </m:num>
                              <m:den>
                                <m:r>
                                  <a:rPr lang="en-GB" i="1"/>
                                  <m:t>𝑏</m:t>
                                </m:r>
                                <m:r>
                                  <a:rPr lang="en-GB" i="1"/>
                                  <m:t>∗ </m:t>
                                </m:r>
                                <m:sSup>
                                  <m:sSupPr>
                                    <m:ctrlPr>
                                      <a:rPr lang="en-GB" i="1"/>
                                    </m:ctrlPr>
                                  </m:sSupPr>
                                  <m:e>
                                    <m:r>
                                      <a:rPr lang="en-GB" i="1"/>
                                      <m:t>𝑑</m:t>
                                    </m:r>
                                  </m:e>
                                  <m:sup>
                                    <m:r>
                                      <a:rPr lang="en-GB" i="1"/>
                                      <m:t>2</m:t>
                                    </m:r>
                                  </m:sup>
                                </m:sSup>
                                <m:r>
                                  <a:rPr lang="en-GB" i="1"/>
                                  <m:t>∗</m:t>
                                </m:r>
                                <m:r>
                                  <a:rPr lang="en-GB" i="1"/>
                                  <m:t>𝑓𝑐</m:t>
                                </m:r>
                              </m:den>
                            </m:f>
                          </m:e>
                        </m:rad>
                      </m:e>
                    </m:d>
                  </m:oMath>
                </a14:m>
                <a:r>
                  <a:rPr lang="en-GB" dirty="0"/>
                  <a:t>   =    </a:t>
                </a:r>
                <a14:m>
                  <m:oMath xmlns:m="http://schemas.openxmlformats.org/officeDocument/2006/math">
                    <m:f>
                      <m:fPr>
                        <m:ctrlPr>
                          <a:rPr lang="en-GB" i="1"/>
                        </m:ctrlPr>
                      </m:fPr>
                      <m:num>
                        <m:r>
                          <a:rPr lang="en-GB" i="1"/>
                          <m:t>0</m:t>
                        </m:r>
                        <m:r>
                          <a:rPr lang="en-GB" i="1"/>
                          <m:t>.</m:t>
                        </m:r>
                        <m:r>
                          <a:rPr lang="en-GB" i="1"/>
                          <m:t>85</m:t>
                        </m:r>
                        <m:r>
                          <a:rPr lang="en-GB" i="1"/>
                          <m:t>∗</m:t>
                        </m:r>
                        <m:r>
                          <a:rPr lang="en-GB" i="1"/>
                          <m:t>28</m:t>
                        </m:r>
                      </m:num>
                      <m:den>
                        <m:r>
                          <a:rPr lang="en-GB" i="1"/>
                          <m:t>420</m:t>
                        </m:r>
                      </m:den>
                    </m:f>
                    <m:d>
                      <m:dPr>
                        <m:ctrlPr>
                          <a:rPr lang="en-GB" i="1"/>
                        </m:ctrlPr>
                      </m:dPr>
                      <m:e>
                        <m:r>
                          <a:rPr lang="en-GB" i="1"/>
                          <m:t>1</m:t>
                        </m:r>
                        <m:r>
                          <a:rPr lang="en-GB" i="1"/>
                          <m:t>−</m:t>
                        </m:r>
                        <m:rad>
                          <m:radPr>
                            <m:degHide m:val="on"/>
                            <m:ctrlPr>
                              <a:rPr lang="en-GB" i="1"/>
                            </m:ctrlPr>
                          </m:radPr>
                          <m:deg/>
                          <m:e>
                            <m:r>
                              <a:rPr lang="en-GB" i="1"/>
                              <m:t>1</m:t>
                            </m:r>
                            <m:r>
                              <a:rPr lang="en-GB" i="1"/>
                              <m:t>−</m:t>
                            </m:r>
                            <m:f>
                              <m:fPr>
                                <m:ctrlPr>
                                  <a:rPr lang="en-GB" i="1"/>
                                </m:ctrlPr>
                              </m:fPr>
                              <m:num>
                                <m:r>
                                  <a:rPr lang="en-GB" i="1"/>
                                  <m:t>2</m:t>
                                </m:r>
                                <m:r>
                                  <a:rPr lang="en-GB" i="1"/>
                                  <m:t>.</m:t>
                                </m:r>
                                <m:r>
                                  <a:rPr lang="en-GB" i="1"/>
                                  <m:t>61</m:t>
                                </m:r>
                                <m:r>
                                  <a:rPr lang="en-GB" i="1"/>
                                  <m:t>∗</m:t>
                                </m:r>
                                <m:r>
                                  <a:rPr lang="en-GB" i="1"/>
                                  <m:t>219</m:t>
                                </m:r>
                                <m:r>
                                  <a:rPr lang="en-GB" i="1"/>
                                  <m:t>.</m:t>
                                </m:r>
                                <m:r>
                                  <a:rPr lang="en-GB" i="1"/>
                                  <m:t>6</m:t>
                                </m:r>
                                <m:r>
                                  <a:rPr lang="en-GB" i="1"/>
                                  <m:t>∗</m:t>
                                </m:r>
                                <m:sSup>
                                  <m:sSupPr>
                                    <m:ctrlPr>
                                      <a:rPr lang="en-GB" i="1"/>
                                    </m:ctrlPr>
                                  </m:sSupPr>
                                  <m:e>
                                    <m:r>
                                      <a:rPr lang="en-GB" i="1"/>
                                      <m:t>10</m:t>
                                    </m:r>
                                  </m:e>
                                  <m:sup>
                                    <m:r>
                                      <a:rPr lang="en-GB" i="1"/>
                                      <m:t>6</m:t>
                                    </m:r>
                                  </m:sup>
                                </m:sSup>
                              </m:num>
                              <m:den>
                                <m:r>
                                  <a:rPr lang="en-GB" i="1"/>
                                  <m:t>1000</m:t>
                                </m:r>
                                <m:r>
                                  <a:rPr lang="en-GB" i="1"/>
                                  <m:t>∗ </m:t>
                                </m:r>
                                <m:sSup>
                                  <m:sSupPr>
                                    <m:ctrlPr>
                                      <a:rPr lang="en-GB" i="1"/>
                                    </m:ctrlPr>
                                  </m:sSupPr>
                                  <m:e>
                                    <m:r>
                                      <a:rPr lang="en-GB" i="1"/>
                                      <m:t>430</m:t>
                                    </m:r>
                                  </m:e>
                                  <m:sup>
                                    <m:r>
                                      <a:rPr lang="en-GB" i="1"/>
                                      <m:t>2</m:t>
                                    </m:r>
                                  </m:sup>
                                </m:sSup>
                                <m:r>
                                  <a:rPr lang="en-GB" i="1"/>
                                  <m:t>∗</m:t>
                                </m:r>
                                <m:r>
                                  <a:rPr lang="en-GB" i="1"/>
                                  <m:t>28</m:t>
                                </m:r>
                              </m:den>
                            </m:f>
                          </m:e>
                        </m:rad>
                      </m:e>
                    </m:d>
                  </m:oMath>
                </a14:m>
                <a:r>
                  <a:rPr lang="en-GB" dirty="0"/>
                  <a:t> = 0.0032</a:t>
                </a:r>
              </a:p>
              <a:p>
                <a:pPr marL="0" indent="0">
                  <a:buNone/>
                </a:pPr>
                <a:r>
                  <a:rPr lang="en-GB" dirty="0"/>
                  <a:t>As= .0032*1000*430= 1388.7mm</a:t>
                </a:r>
                <a:r>
                  <a:rPr lang="en-GB" baseline="30000" dirty="0"/>
                  <a:t>2</a:t>
                </a:r>
                <a:r>
                  <a:rPr lang="en-GB" dirty="0"/>
                  <a:t> </a:t>
                </a:r>
              </a:p>
              <a:p>
                <a:pPr marL="0" indent="0">
                  <a:buNone/>
                </a:pPr>
                <a:r>
                  <a:rPr lang="en-GB" dirty="0"/>
                  <a:t> As</a:t>
                </a:r>
                <a:r>
                  <a:rPr lang="en-GB" baseline="-25000" dirty="0"/>
                  <a:t>min </a:t>
                </a:r>
                <a:r>
                  <a:rPr lang="en-GB" dirty="0"/>
                  <a:t> = 0.0018*1000*500 = 900mm</a:t>
                </a:r>
                <a:r>
                  <a:rPr lang="en-GB" baseline="30000" dirty="0"/>
                  <a:t>2</a:t>
                </a:r>
                <a:r>
                  <a:rPr lang="en-GB" dirty="0"/>
                  <a:t> so use As = 1388.7.mm</a:t>
                </a:r>
                <a:r>
                  <a:rPr lang="en-GB" baseline="30000" dirty="0"/>
                  <a:t>2</a:t>
                </a:r>
                <a:r>
                  <a:rPr lang="en-GB" dirty="0"/>
                  <a:t> </a:t>
                </a:r>
              </a:p>
              <a:p>
                <a:pPr marL="0" indent="0">
                  <a:buNone/>
                </a:pPr>
                <a:r>
                  <a:rPr lang="en-GB" dirty="0"/>
                  <a:t>Use 6Ǿ18/1m bottom steel in direction of  M2.</a:t>
                </a:r>
              </a:p>
              <a:p>
                <a:pPr marL="0" indent="0">
                  <a:buNone/>
                </a:pPr>
                <a:r>
                  <a:rPr lang="en-GB" dirty="0"/>
                  <a:t>For another direction with M3 = 37.8 KN.m </a:t>
                </a:r>
              </a:p>
              <a:p>
                <a:pPr marL="0" indent="0">
                  <a:buNone/>
                </a:pPr>
                <a:r>
                  <a:rPr lang="en-GB" dirty="0" err="1"/>
                  <a:t>qu</a:t>
                </a:r>
                <a:r>
                  <a:rPr lang="en-GB" dirty="0"/>
                  <a:t> = </a:t>
                </a:r>
                <a14:m>
                  <m:oMath xmlns:m="http://schemas.openxmlformats.org/officeDocument/2006/math">
                    <m:f>
                      <m:fPr>
                        <m:ctrlPr>
                          <a:rPr lang="en-GB" i="1"/>
                        </m:ctrlPr>
                      </m:fPr>
                      <m:num>
                        <m:r>
                          <a:rPr lang="en-GB" i="1"/>
                          <m:t>𝑃𝑢</m:t>
                        </m:r>
                      </m:num>
                      <m:den>
                        <m:r>
                          <a:rPr lang="en-GB" i="1"/>
                          <m:t>𝐴𝑓</m:t>
                        </m:r>
                      </m:den>
                    </m:f>
                    <m:r>
                      <a:rPr lang="en-GB" i="1"/>
                      <m:t>+</m:t>
                    </m:r>
                    <m:f>
                      <m:fPr>
                        <m:ctrlPr>
                          <a:rPr lang="en-GB" i="1"/>
                        </m:ctrlPr>
                      </m:fPr>
                      <m:num>
                        <m:r>
                          <a:rPr lang="en-GB" i="1"/>
                          <m:t>𝑀</m:t>
                        </m:r>
                        <m:r>
                          <a:rPr lang="en-GB" i="1"/>
                          <m:t>3</m:t>
                        </m:r>
                        <m:r>
                          <a:rPr lang="en-GB" i="1"/>
                          <m:t>∗</m:t>
                        </m:r>
                        <m:r>
                          <a:rPr lang="en-GB" i="1"/>
                          <m:t>𝐶</m:t>
                        </m:r>
                      </m:num>
                      <m:den>
                        <m:r>
                          <a:rPr lang="en-GB" i="1"/>
                          <m:t>𝐼</m:t>
                        </m:r>
                      </m:den>
                    </m:f>
                  </m:oMath>
                </a14:m>
                <a:r>
                  <a:rPr lang="en-GB" dirty="0"/>
                  <a:t> = </a:t>
                </a:r>
                <a14:m>
                  <m:oMath xmlns:m="http://schemas.openxmlformats.org/officeDocument/2006/math">
                    <m:f>
                      <m:fPr>
                        <m:ctrlPr>
                          <a:rPr lang="en-GB" i="1"/>
                        </m:ctrlPr>
                      </m:fPr>
                      <m:num>
                        <m:r>
                          <a:rPr lang="en-GB" i="1"/>
                          <m:t>1593</m:t>
                        </m:r>
                      </m:num>
                      <m:den>
                        <m:r>
                          <a:rPr lang="en-GB" i="1"/>
                          <m:t>2</m:t>
                        </m:r>
                        <m:r>
                          <a:rPr lang="en-GB" i="1"/>
                          <m:t>.</m:t>
                        </m:r>
                        <m:r>
                          <a:rPr lang="en-GB" i="1"/>
                          <m:t>5</m:t>
                        </m:r>
                        <m:r>
                          <a:rPr lang="en-GB" i="1"/>
                          <m:t>∗</m:t>
                        </m:r>
                        <m:r>
                          <a:rPr lang="en-GB" i="1"/>
                          <m:t>2</m:t>
                        </m:r>
                        <m:r>
                          <a:rPr lang="en-GB" i="1"/>
                          <m:t>.</m:t>
                        </m:r>
                        <m:r>
                          <a:rPr lang="en-GB" i="1"/>
                          <m:t>5</m:t>
                        </m:r>
                      </m:den>
                    </m:f>
                    <m:r>
                      <a:rPr lang="en-GB" i="1"/>
                      <m:t>+</m:t>
                    </m:r>
                    <m:f>
                      <m:fPr>
                        <m:ctrlPr>
                          <a:rPr lang="en-GB" i="1"/>
                        </m:ctrlPr>
                      </m:fPr>
                      <m:num>
                        <m:r>
                          <a:rPr lang="en-GB" i="1"/>
                          <m:t>37</m:t>
                        </m:r>
                        <m:r>
                          <a:rPr lang="en-GB" i="1"/>
                          <m:t>.</m:t>
                        </m:r>
                        <m:r>
                          <a:rPr lang="en-GB" i="1"/>
                          <m:t>8</m:t>
                        </m:r>
                        <m:r>
                          <a:rPr lang="en-GB" i="1"/>
                          <m:t>∗</m:t>
                        </m:r>
                        <m:r>
                          <a:rPr lang="en-GB" i="1"/>
                          <m:t>1</m:t>
                        </m:r>
                        <m:r>
                          <a:rPr lang="en-GB" i="1"/>
                          <m:t>.</m:t>
                        </m:r>
                        <m:r>
                          <a:rPr lang="en-GB" i="1"/>
                          <m:t>25</m:t>
                        </m:r>
                      </m:num>
                      <m:den>
                        <m:f>
                          <m:fPr>
                            <m:ctrlPr>
                              <a:rPr lang="en-GB" i="1"/>
                            </m:ctrlPr>
                          </m:fPr>
                          <m:num>
                            <m:sSup>
                              <m:sSupPr>
                                <m:ctrlPr>
                                  <a:rPr lang="en-GB" i="1"/>
                                </m:ctrlPr>
                              </m:sSupPr>
                              <m:e>
                                <m:r>
                                  <a:rPr lang="en-GB" i="1"/>
                                  <m:t>2</m:t>
                                </m:r>
                                <m:r>
                                  <a:rPr lang="en-GB" i="1"/>
                                  <m:t>.</m:t>
                                </m:r>
                                <m:r>
                                  <a:rPr lang="en-GB" i="1"/>
                                  <m:t>5</m:t>
                                </m:r>
                              </m:e>
                              <m:sup>
                                <m:r>
                                  <a:rPr lang="en-GB" i="1"/>
                                  <m:t>4</m:t>
                                </m:r>
                              </m:sup>
                            </m:sSup>
                          </m:num>
                          <m:den>
                            <m:r>
                              <a:rPr lang="en-GB" i="1"/>
                              <m:t>12</m:t>
                            </m:r>
                          </m:den>
                        </m:f>
                      </m:den>
                    </m:f>
                    <m:r>
                      <a:rPr lang="en-GB" i="1"/>
                      <m:t> </m:t>
                    </m:r>
                  </m:oMath>
                </a14:m>
                <a:r>
                  <a:rPr lang="en-GB" dirty="0"/>
                  <a:t>=269.3 KN/m2</a:t>
                </a:r>
              </a:p>
              <a:p>
                <a:pPr marL="0" indent="0">
                  <a:buNone/>
                </a:pPr>
                <a:r>
                  <a:rPr lang="en-GB" dirty="0"/>
                  <a:t>by comparing the value of </a:t>
                </a:r>
                <a:r>
                  <a:rPr lang="en-GB" dirty="0" err="1"/>
                  <a:t>qu</a:t>
                </a:r>
                <a:r>
                  <a:rPr lang="en-GB" dirty="0"/>
                  <a:t> in each direction of M2&amp;M3 is too close so using the same reinforcement for bottom steel 6Ǿ18/1000 mm</a:t>
                </a:r>
              </a:p>
              <a:p>
                <a:pPr marL="0" indent="0">
                  <a:buNone/>
                </a:pPr>
                <a:r>
                  <a:rPr lang="en-GB" dirty="0"/>
                  <a:t>For top steel</a:t>
                </a:r>
              </a:p>
              <a:p>
                <a:pPr marL="0" indent="0">
                  <a:buNone/>
                </a:pPr>
                <a:r>
                  <a:rPr lang="en-GB" dirty="0"/>
                  <a:t>As </a:t>
                </a:r>
                <a:r>
                  <a:rPr lang="en-GB" baseline="-25000" dirty="0"/>
                  <a:t>shrinkage</a:t>
                </a:r>
                <a:r>
                  <a:rPr lang="en-GB" dirty="0"/>
                  <a:t> = As </a:t>
                </a:r>
                <a:r>
                  <a:rPr lang="en-GB" baseline="-25000" dirty="0"/>
                  <a:t>min</a:t>
                </a:r>
                <a:r>
                  <a:rPr lang="en-GB" dirty="0"/>
                  <a:t> /2 = 450mm</a:t>
                </a:r>
                <a:r>
                  <a:rPr lang="en-GB" baseline="30000" dirty="0"/>
                  <a:t>2</a:t>
                </a:r>
                <a:r>
                  <a:rPr lang="en-GB" dirty="0"/>
                  <a:t>.</a:t>
                </a:r>
              </a:p>
              <a:p>
                <a:pPr marL="0" indent="0">
                  <a:buNone/>
                </a:pPr>
                <a:r>
                  <a:rPr lang="en-GB" dirty="0"/>
                  <a:t>Use 4Ǿ12/1000 mm top steel in each direction.</a:t>
                </a:r>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t="-968"/>
                </a:stretch>
              </a:blipFill>
            </p:spPr>
            <p:txBody>
              <a:bodyPr/>
              <a:lstStyle/>
              <a:p>
                <a:r>
                  <a:rPr lang="en-GB">
                    <a:noFill/>
                  </a:rPr>
                  <a:t> </a:t>
                </a:r>
              </a:p>
            </p:txBody>
          </p:sp>
        </mc:Fallback>
      </mc:AlternateContent>
    </p:spTree>
    <p:extLst>
      <p:ext uri="{BB962C8B-B14F-4D97-AF65-F5344CB8AC3E}">
        <p14:creationId xmlns:p14="http://schemas.microsoft.com/office/powerpoint/2010/main" val="2864810321"/>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2 footing </a:t>
            </a:r>
            <a:r>
              <a:rPr lang="en-GB" sz="2400" dirty="0" smtClean="0"/>
              <a:t>(tie beam)</a:t>
            </a:r>
            <a:endParaRPr lang="en-GB" dirty="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1591813" y="1344435"/>
            <a:ext cx="4638675" cy="4939030"/>
          </a:xfrm>
          <a:prstGeom prst="rect">
            <a:avLst/>
          </a:prstGeom>
        </p:spPr>
      </p:pic>
      <p:pic>
        <p:nvPicPr>
          <p:cNvPr id="5" name="صورة 4"/>
          <p:cNvPicPr/>
          <p:nvPr/>
        </p:nvPicPr>
        <p:blipFill>
          <a:blip r:embed="rId3">
            <a:extLst>
              <a:ext uri="{28A0092B-C50C-407E-A947-70E740481C1C}">
                <a14:useLocalDpi xmlns:a14="http://schemas.microsoft.com/office/drawing/2010/main" val="0"/>
              </a:ext>
            </a:extLst>
          </a:blip>
          <a:stretch>
            <a:fillRect/>
          </a:stretch>
        </p:blipFill>
        <p:spPr>
          <a:xfrm>
            <a:off x="6839024" y="1414966"/>
            <a:ext cx="4939030" cy="5086985"/>
          </a:xfrm>
          <a:prstGeom prst="rect">
            <a:avLst/>
          </a:prstGeom>
        </p:spPr>
      </p:pic>
    </p:spTree>
    <p:extLst>
      <p:ext uri="{BB962C8B-B14F-4D97-AF65-F5344CB8AC3E}">
        <p14:creationId xmlns:p14="http://schemas.microsoft.com/office/powerpoint/2010/main" val="868795372"/>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2 footing </a:t>
            </a:r>
            <a:r>
              <a:rPr lang="en-GB" sz="2400" dirty="0"/>
              <a:t>(tie beam)</a:t>
            </a:r>
            <a:endParaRPr lang="en-GB" dirty="0"/>
          </a:p>
        </p:txBody>
      </p:sp>
      <p:sp>
        <p:nvSpPr>
          <p:cNvPr id="3" name="عنصر نائب للمحتوى 2"/>
          <p:cNvSpPr>
            <a:spLocks noGrp="1"/>
          </p:cNvSpPr>
          <p:nvPr>
            <p:ph idx="1"/>
          </p:nvPr>
        </p:nvSpPr>
        <p:spPr/>
        <p:txBody>
          <a:bodyPr>
            <a:normAutofit/>
          </a:bodyPr>
          <a:lstStyle/>
          <a:p>
            <a:pPr marL="0" indent="0">
              <a:buNone/>
            </a:pPr>
            <a:r>
              <a:rPr lang="en-GB" dirty="0" smtClean="0"/>
              <a:t>For flexure </a:t>
            </a:r>
          </a:p>
          <a:p>
            <a:pPr marL="0" indent="0">
              <a:buNone/>
            </a:pPr>
            <a:r>
              <a:rPr lang="en-GB" b="1" dirty="0" smtClean="0"/>
              <a:t>Use </a:t>
            </a:r>
            <a:r>
              <a:rPr lang="en-GB" b="1" dirty="0"/>
              <a:t>4Ø20</a:t>
            </a:r>
            <a:r>
              <a:rPr lang="en-GB" dirty="0"/>
              <a:t> with As=1256.64 mm</a:t>
            </a:r>
            <a:r>
              <a:rPr lang="en-GB" baseline="30000" dirty="0"/>
              <a:t>2</a:t>
            </a:r>
            <a:endParaRPr lang="en-GB" dirty="0"/>
          </a:p>
          <a:p>
            <a:pPr marL="0" indent="0">
              <a:buNone/>
            </a:pPr>
            <a:endParaRPr lang="en-GB" dirty="0" smtClean="0"/>
          </a:p>
          <a:p>
            <a:pPr marL="0" indent="0">
              <a:buNone/>
            </a:pPr>
            <a:r>
              <a:rPr lang="en-GB" dirty="0" smtClean="0"/>
              <a:t>For shear</a:t>
            </a:r>
          </a:p>
          <a:p>
            <a:pPr marL="0" indent="0">
              <a:buNone/>
            </a:pPr>
            <a:r>
              <a:rPr lang="en-GB" b="1" dirty="0" smtClean="0"/>
              <a:t>Use </a:t>
            </a:r>
            <a:r>
              <a:rPr lang="en-GB" b="1" dirty="0"/>
              <a:t>1Ø10/250 mm</a:t>
            </a:r>
            <a:endParaRPr lang="en-GB" dirty="0"/>
          </a:p>
          <a:p>
            <a:pPr marL="0" indent="0">
              <a:buNone/>
            </a:pPr>
            <a:endParaRPr lang="en-GB" dirty="0"/>
          </a:p>
        </p:txBody>
      </p:sp>
    </p:spTree>
    <p:extLst>
      <p:ext uri="{BB962C8B-B14F-4D97-AF65-F5344CB8AC3E}">
        <p14:creationId xmlns:p14="http://schemas.microsoft.com/office/powerpoint/2010/main" val="3760017619"/>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Block 3 foundation </a:t>
            </a:r>
            <a:endParaRPr lang="en-GB" dirty="0"/>
          </a:p>
        </p:txBody>
      </p:sp>
      <p:sp>
        <p:nvSpPr>
          <p:cNvPr id="3" name="عنصر نائب للمحتوى 2"/>
          <p:cNvSpPr>
            <a:spLocks noGrp="1"/>
          </p:cNvSpPr>
          <p:nvPr>
            <p:ph idx="1"/>
          </p:nvPr>
        </p:nvSpPr>
        <p:spPr>
          <a:xfrm>
            <a:off x="2589212" y="2133600"/>
            <a:ext cx="3261330" cy="3777622"/>
          </a:xfrm>
        </p:spPr>
        <p:txBody>
          <a:bodyPr/>
          <a:lstStyle/>
          <a:p>
            <a:pPr marL="0" indent="0">
              <a:buNone/>
            </a:pPr>
            <a:r>
              <a:rPr lang="en-GB" dirty="0"/>
              <a:t>Axial load is taken from ETAB to compute area of single footing as shown in table</a:t>
            </a:r>
          </a:p>
          <a:p>
            <a:pPr marL="0" indent="0">
              <a:buNone/>
            </a:pPr>
            <a:endParaRPr lang="en-GB"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70886" y="1145023"/>
            <a:ext cx="4318097" cy="5712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5466445"/>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3 foundation </a:t>
            </a:r>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lstStyle/>
              <a:p>
                <a:pPr marL="0" indent="0">
                  <a:buNone/>
                </a:pPr>
                <a:r>
                  <a:rPr lang="en-US" dirty="0" smtClean="0"/>
                  <a:t>Mat foundation will be use</a:t>
                </a:r>
              </a:p>
              <a:p>
                <a:pPr marL="0" indent="0">
                  <a:buNone/>
                </a:pPr>
                <a:r>
                  <a:rPr lang="en-US" dirty="0" smtClean="0"/>
                  <a:t>By </a:t>
                </a:r>
                <a:r>
                  <a:rPr lang="en-US" dirty="0"/>
                  <a:t>assuming thickness of mat foundation is 700 mm with effective depth = 630mm</a:t>
                </a:r>
                <a:endParaRPr lang="en-GB" dirty="0"/>
              </a:p>
              <a:p>
                <a:pPr marL="0" indent="0">
                  <a:buNone/>
                </a:pPr>
                <a:r>
                  <a:rPr lang="en-US" dirty="0"/>
                  <a:t>At the beginning, check for punching </a:t>
                </a:r>
                <a:endParaRPr lang="en-GB" dirty="0"/>
              </a:p>
              <a:p>
                <a:pPr marL="0" indent="0">
                  <a:buNone/>
                </a:pPr>
                <a:r>
                  <a:rPr lang="en-GB" dirty="0"/>
                  <a:t>Vu </a:t>
                </a:r>
                <a:r>
                  <a:rPr lang="en-GB" baseline="-25000" dirty="0"/>
                  <a:t>punching</a:t>
                </a:r>
                <a:r>
                  <a:rPr lang="en-GB" dirty="0"/>
                  <a:t> = </a:t>
                </a:r>
                <a:r>
                  <a:rPr lang="en-GB" dirty="0" err="1"/>
                  <a:t>pu</a:t>
                </a:r>
                <a:r>
                  <a:rPr lang="en-GB" dirty="0"/>
                  <a:t> – a</a:t>
                </a:r>
                <a:r>
                  <a:rPr lang="en-GB" baseline="-25000" dirty="0"/>
                  <a:t>1</a:t>
                </a:r>
                <a:r>
                  <a:rPr lang="en-GB" dirty="0"/>
                  <a:t>qu  = 3850.052 – ( 0.5+0.63)</a:t>
                </a:r>
                <a:r>
                  <a:rPr lang="en-GB" baseline="30000" dirty="0"/>
                  <a:t>2</a:t>
                </a:r>
                <a:r>
                  <a:rPr lang="en-GB" dirty="0"/>
                  <a:t> * 427.7 =3303.92 KN </a:t>
                </a:r>
              </a:p>
              <a:p>
                <a:pPr marL="0" indent="0">
                  <a:buNone/>
                </a:pPr>
                <a:r>
                  <a:rPr lang="en-GB" dirty="0"/>
                  <a:t>b</a:t>
                </a:r>
                <a:r>
                  <a:rPr lang="en-GB" baseline="-25000" dirty="0"/>
                  <a:t>0</a:t>
                </a:r>
                <a:r>
                  <a:rPr lang="en-GB" dirty="0"/>
                  <a:t>= 4(500+630) = 4520 mm</a:t>
                </a:r>
              </a:p>
              <a:p>
                <a:pPr marL="0" indent="0">
                  <a:buNone/>
                </a:pPr>
                <a:r>
                  <a:rPr lang="en-GB" dirty="0" err="1"/>
                  <a:t>ǾVc</a:t>
                </a:r>
                <a:r>
                  <a:rPr lang="en-GB" dirty="0"/>
                  <a:t> </a:t>
                </a:r>
                <a:r>
                  <a:rPr lang="en-GB" baseline="-25000" dirty="0"/>
                  <a:t>punching</a:t>
                </a:r>
                <a:r>
                  <a:rPr lang="en-GB" dirty="0"/>
                  <a:t>= 0.75*0.33*</a:t>
                </a:r>
                <a14:m>
                  <m:oMath xmlns:m="http://schemas.openxmlformats.org/officeDocument/2006/math">
                    <m:rad>
                      <m:radPr>
                        <m:degHide m:val="on"/>
                        <m:ctrlPr>
                          <a:rPr lang="en-GB" i="1"/>
                        </m:ctrlPr>
                      </m:radPr>
                      <m:deg/>
                      <m:e>
                        <m:r>
                          <a:rPr lang="en-GB" i="1"/>
                          <m:t>28</m:t>
                        </m:r>
                      </m:e>
                    </m:rad>
                  </m:oMath>
                </a14:m>
                <a:r>
                  <a:rPr lang="en-GB" dirty="0"/>
                  <a:t>* 4.52*1000 *630/1000 = 3729.35 KN</a:t>
                </a:r>
              </a:p>
              <a:p>
                <a:pPr marL="0" indent="0">
                  <a:buNone/>
                </a:pPr>
                <a:r>
                  <a:rPr lang="en-GB" dirty="0" err="1"/>
                  <a:t>ǾVc</a:t>
                </a:r>
                <a:r>
                  <a:rPr lang="en-GB" dirty="0"/>
                  <a:t> </a:t>
                </a:r>
                <a:r>
                  <a:rPr lang="en-GB" baseline="-25000" dirty="0"/>
                  <a:t>punching</a:t>
                </a:r>
                <a:r>
                  <a:rPr lang="en-GB" dirty="0"/>
                  <a:t> &gt; Vu </a:t>
                </a:r>
                <a:r>
                  <a:rPr lang="en-GB" baseline="-25000" dirty="0"/>
                  <a:t>punching</a:t>
                </a:r>
                <a:r>
                  <a:rPr lang="en-GB" dirty="0"/>
                  <a:t>  O.K </a:t>
                </a:r>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616" t="-806"/>
                </a:stretch>
              </a:blipFill>
            </p:spPr>
            <p:txBody>
              <a:bodyPr/>
              <a:lstStyle/>
              <a:p>
                <a:r>
                  <a:rPr lang="en-GB">
                    <a:noFill/>
                  </a:rPr>
                  <a:t> </a:t>
                </a:r>
              </a:p>
            </p:txBody>
          </p:sp>
        </mc:Fallback>
      </mc:AlternateContent>
    </p:spTree>
    <p:extLst>
      <p:ext uri="{BB962C8B-B14F-4D97-AF65-F5344CB8AC3E}">
        <p14:creationId xmlns:p14="http://schemas.microsoft.com/office/powerpoint/2010/main" val="3938683976"/>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3 foundation </a:t>
            </a:r>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lstStyle/>
              <a:p>
                <a:pPr marL="0" indent="0">
                  <a:buNone/>
                </a:pPr>
                <a:r>
                  <a:rPr lang="en-GB" dirty="0"/>
                  <a:t>As shown most of value are in range so its reinforcement minimum </a:t>
                </a:r>
              </a:p>
              <a:p>
                <a:pPr marL="0" indent="0">
                  <a:buNone/>
                </a:pPr>
                <a:r>
                  <a:rPr lang="en-GB" b="1" dirty="0"/>
                  <a:t>1Ø18/200 mm </a:t>
                </a:r>
                <a:endParaRPr lang="en-GB" dirty="0"/>
              </a:p>
              <a:p>
                <a:pPr marL="0" indent="0">
                  <a:buNone/>
                </a:pPr>
                <a:r>
                  <a:rPr lang="en-GB" dirty="0"/>
                  <a:t>And for value exceed minimum rebar reinforcement </a:t>
                </a:r>
              </a:p>
              <a:p>
                <a:pPr marL="0" indent="0">
                  <a:buNone/>
                </a:pPr>
                <a:r>
                  <a:rPr lang="en-GB" dirty="0"/>
                  <a:t>Max value of moment is 404.18 KN.m</a:t>
                </a:r>
              </a:p>
              <a:p>
                <a:pPr marL="0" indent="0">
                  <a:buNone/>
                </a:pPr>
                <a:r>
                  <a:rPr lang="en-GB" dirty="0"/>
                  <a:t>𝜌=</a:t>
                </a:r>
                <a14:m>
                  <m:oMath xmlns:m="http://schemas.openxmlformats.org/officeDocument/2006/math">
                    <m:f>
                      <m:fPr>
                        <m:ctrlPr>
                          <a:rPr lang="en-GB" i="1"/>
                        </m:ctrlPr>
                      </m:fPr>
                      <m:num>
                        <m:r>
                          <a:rPr lang="en-GB" i="1"/>
                          <m:t>0</m:t>
                        </m:r>
                        <m:r>
                          <a:rPr lang="en-GB" i="1"/>
                          <m:t>.</m:t>
                        </m:r>
                        <m:r>
                          <a:rPr lang="en-GB" i="1"/>
                          <m:t>85</m:t>
                        </m:r>
                        <m:r>
                          <a:rPr lang="en-GB" i="1"/>
                          <m:t> </m:t>
                        </m:r>
                        <m:r>
                          <a:rPr lang="en-GB" i="1"/>
                          <m:t>𝑓𝑐</m:t>
                        </m:r>
                      </m:num>
                      <m:den>
                        <m:r>
                          <a:rPr lang="en-GB" i="1"/>
                          <m:t>𝑓𝑦</m:t>
                        </m:r>
                      </m:den>
                    </m:f>
                    <m:d>
                      <m:dPr>
                        <m:ctrlPr>
                          <a:rPr lang="en-GB" i="1"/>
                        </m:ctrlPr>
                      </m:dPr>
                      <m:e>
                        <m:r>
                          <a:rPr lang="en-GB" i="1"/>
                          <m:t>1</m:t>
                        </m:r>
                        <m:r>
                          <a:rPr lang="en-GB" i="1"/>
                          <m:t>−</m:t>
                        </m:r>
                        <m:rad>
                          <m:radPr>
                            <m:degHide m:val="on"/>
                            <m:ctrlPr>
                              <a:rPr lang="en-GB" i="1"/>
                            </m:ctrlPr>
                          </m:radPr>
                          <m:deg/>
                          <m:e>
                            <m:r>
                              <a:rPr lang="en-GB" i="1"/>
                              <m:t>1</m:t>
                            </m:r>
                            <m:r>
                              <a:rPr lang="en-GB" i="1"/>
                              <m:t>−</m:t>
                            </m:r>
                            <m:f>
                              <m:fPr>
                                <m:ctrlPr>
                                  <a:rPr lang="en-GB" i="1"/>
                                </m:ctrlPr>
                              </m:fPr>
                              <m:num>
                                <m:r>
                                  <a:rPr lang="en-GB" i="1"/>
                                  <m:t>2</m:t>
                                </m:r>
                                <m:r>
                                  <a:rPr lang="en-GB" i="1"/>
                                  <m:t>.</m:t>
                                </m:r>
                                <m:r>
                                  <a:rPr lang="en-GB" i="1"/>
                                  <m:t>61</m:t>
                                </m:r>
                                <m:r>
                                  <a:rPr lang="en-GB" i="1"/>
                                  <m:t>∗</m:t>
                                </m:r>
                                <m:r>
                                  <a:rPr lang="en-GB" i="1"/>
                                  <m:t>𝑀𝑢</m:t>
                                </m:r>
                              </m:num>
                              <m:den>
                                <m:r>
                                  <a:rPr lang="en-GB" i="1"/>
                                  <m:t>𝑏</m:t>
                                </m:r>
                                <m:r>
                                  <a:rPr lang="en-GB" i="1"/>
                                  <m:t>∗ </m:t>
                                </m:r>
                                <m:sSup>
                                  <m:sSupPr>
                                    <m:ctrlPr>
                                      <a:rPr lang="en-GB" i="1"/>
                                    </m:ctrlPr>
                                  </m:sSupPr>
                                  <m:e>
                                    <m:r>
                                      <a:rPr lang="en-GB" i="1"/>
                                      <m:t>𝑑</m:t>
                                    </m:r>
                                  </m:e>
                                  <m:sup>
                                    <m:r>
                                      <a:rPr lang="en-GB" i="1"/>
                                      <m:t>2</m:t>
                                    </m:r>
                                  </m:sup>
                                </m:sSup>
                                <m:r>
                                  <a:rPr lang="en-GB" i="1"/>
                                  <m:t>∗</m:t>
                                </m:r>
                                <m:r>
                                  <a:rPr lang="en-GB" i="1"/>
                                  <m:t>𝑓𝑐</m:t>
                                </m:r>
                              </m:den>
                            </m:f>
                          </m:e>
                        </m:rad>
                      </m:e>
                    </m:d>
                  </m:oMath>
                </a14:m>
                <a:r>
                  <a:rPr lang="en-GB" dirty="0"/>
                  <a:t> = </a:t>
                </a:r>
                <a14:m>
                  <m:oMath xmlns:m="http://schemas.openxmlformats.org/officeDocument/2006/math">
                    <m:f>
                      <m:fPr>
                        <m:ctrlPr>
                          <a:rPr lang="en-GB" i="1"/>
                        </m:ctrlPr>
                      </m:fPr>
                      <m:num>
                        <m:r>
                          <a:rPr lang="en-GB" i="1"/>
                          <m:t>0</m:t>
                        </m:r>
                        <m:r>
                          <a:rPr lang="en-GB" i="1"/>
                          <m:t>.</m:t>
                        </m:r>
                        <m:r>
                          <a:rPr lang="en-GB" i="1"/>
                          <m:t>85</m:t>
                        </m:r>
                        <m:r>
                          <a:rPr lang="en-GB" i="1"/>
                          <m:t>∗</m:t>
                        </m:r>
                        <m:r>
                          <a:rPr lang="en-GB" i="1"/>
                          <m:t>28</m:t>
                        </m:r>
                      </m:num>
                      <m:den>
                        <m:r>
                          <a:rPr lang="en-GB" i="1"/>
                          <m:t>420</m:t>
                        </m:r>
                      </m:den>
                    </m:f>
                    <m:d>
                      <m:dPr>
                        <m:ctrlPr>
                          <a:rPr lang="en-GB" i="1"/>
                        </m:ctrlPr>
                      </m:dPr>
                      <m:e>
                        <m:r>
                          <a:rPr lang="en-GB" i="1"/>
                          <m:t>1</m:t>
                        </m:r>
                        <m:r>
                          <a:rPr lang="en-GB" i="1"/>
                          <m:t>−</m:t>
                        </m:r>
                        <m:rad>
                          <m:radPr>
                            <m:degHide m:val="on"/>
                            <m:ctrlPr>
                              <a:rPr lang="en-GB" i="1"/>
                            </m:ctrlPr>
                          </m:radPr>
                          <m:deg/>
                          <m:e>
                            <m:r>
                              <a:rPr lang="en-GB" i="1"/>
                              <m:t>1</m:t>
                            </m:r>
                            <m:r>
                              <a:rPr lang="en-GB" i="1"/>
                              <m:t>−</m:t>
                            </m:r>
                            <m:f>
                              <m:fPr>
                                <m:ctrlPr>
                                  <a:rPr lang="en-GB" i="1"/>
                                </m:ctrlPr>
                              </m:fPr>
                              <m:num>
                                <m:r>
                                  <a:rPr lang="en-GB" i="1"/>
                                  <m:t>2</m:t>
                                </m:r>
                                <m:r>
                                  <a:rPr lang="en-GB" i="1"/>
                                  <m:t>.</m:t>
                                </m:r>
                                <m:r>
                                  <a:rPr lang="en-GB" i="1"/>
                                  <m:t>61</m:t>
                                </m:r>
                                <m:r>
                                  <a:rPr lang="en-GB" i="1"/>
                                  <m:t>∗</m:t>
                                </m:r>
                                <m:r>
                                  <a:rPr lang="en-GB" i="1"/>
                                  <m:t>404</m:t>
                                </m:r>
                                <m:r>
                                  <a:rPr lang="en-GB" i="1"/>
                                  <m:t>.</m:t>
                                </m:r>
                                <m:r>
                                  <a:rPr lang="en-GB" i="1"/>
                                  <m:t>18</m:t>
                                </m:r>
                                <m:r>
                                  <a:rPr lang="en-GB" i="1"/>
                                  <m:t>∗</m:t>
                                </m:r>
                                <m:sSup>
                                  <m:sSupPr>
                                    <m:ctrlPr>
                                      <a:rPr lang="en-GB" i="1"/>
                                    </m:ctrlPr>
                                  </m:sSupPr>
                                  <m:e>
                                    <m:r>
                                      <a:rPr lang="en-GB" i="1"/>
                                      <m:t>10</m:t>
                                    </m:r>
                                  </m:e>
                                  <m:sup>
                                    <m:r>
                                      <a:rPr lang="en-GB" i="1"/>
                                      <m:t>6</m:t>
                                    </m:r>
                                  </m:sup>
                                </m:sSup>
                              </m:num>
                              <m:den>
                                <m:r>
                                  <a:rPr lang="en-GB" i="1"/>
                                  <m:t>1000</m:t>
                                </m:r>
                                <m:r>
                                  <a:rPr lang="en-GB" i="1"/>
                                  <m:t>∗ </m:t>
                                </m:r>
                                <m:sSup>
                                  <m:sSupPr>
                                    <m:ctrlPr>
                                      <a:rPr lang="en-GB" i="1"/>
                                    </m:ctrlPr>
                                  </m:sSupPr>
                                  <m:e>
                                    <m:r>
                                      <a:rPr lang="en-GB" i="1"/>
                                      <m:t>630</m:t>
                                    </m:r>
                                  </m:e>
                                  <m:sup>
                                    <m:r>
                                      <a:rPr lang="en-GB" i="1"/>
                                      <m:t>2</m:t>
                                    </m:r>
                                  </m:sup>
                                </m:sSup>
                                <m:r>
                                  <a:rPr lang="en-GB" i="1"/>
                                  <m:t>∗</m:t>
                                </m:r>
                                <m:r>
                                  <a:rPr lang="en-GB" i="1"/>
                                  <m:t>28</m:t>
                                </m:r>
                              </m:den>
                            </m:f>
                          </m:e>
                        </m:rad>
                      </m:e>
                    </m:d>
                  </m:oMath>
                </a14:m>
                <a:r>
                  <a:rPr lang="en-GB" dirty="0"/>
                  <a:t> = 0.002756</a:t>
                </a:r>
              </a:p>
              <a:p>
                <a:pPr marL="0" indent="0">
                  <a:buNone/>
                </a:pPr>
                <a:r>
                  <a:rPr lang="en-GB" dirty="0"/>
                  <a:t>As = 0.002756 * 1000 * 630 = 1736.6 mm</a:t>
                </a:r>
                <a:r>
                  <a:rPr lang="en-GB" baseline="30000" dirty="0"/>
                  <a:t>2</a:t>
                </a:r>
                <a:endParaRPr lang="en-GB" dirty="0"/>
              </a:p>
              <a:p>
                <a:pPr marL="0" indent="0">
                  <a:buNone/>
                </a:pPr>
                <a:r>
                  <a:rPr lang="en-GB" dirty="0"/>
                  <a:t>Use </a:t>
                </a:r>
                <a:r>
                  <a:rPr lang="en-GB" b="1" dirty="0"/>
                  <a:t>1Ø20/150 mm </a:t>
                </a:r>
                <a:endParaRPr lang="en-GB" dirty="0"/>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616" t="-806"/>
                </a:stretch>
              </a:blipFill>
            </p:spPr>
            <p:txBody>
              <a:bodyPr/>
              <a:lstStyle/>
              <a:p>
                <a:r>
                  <a:rPr lang="en-GB">
                    <a:noFill/>
                  </a:rPr>
                  <a:t> </a:t>
                </a:r>
              </a:p>
            </p:txBody>
          </p:sp>
        </mc:Fallback>
      </mc:AlternateContent>
    </p:spTree>
    <p:extLst>
      <p:ext uri="{BB962C8B-B14F-4D97-AF65-F5344CB8AC3E}">
        <p14:creationId xmlns:p14="http://schemas.microsoft.com/office/powerpoint/2010/main" val="2644172412"/>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3 foundation </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9329" y="1302818"/>
            <a:ext cx="7461002" cy="5022071"/>
          </a:xfrm>
          <a:prstGeom prst="rect">
            <a:avLst/>
          </a:prstGeom>
        </p:spPr>
      </p:pic>
    </p:spTree>
    <p:extLst>
      <p:ext uri="{BB962C8B-B14F-4D97-AF65-F5344CB8AC3E}">
        <p14:creationId xmlns:p14="http://schemas.microsoft.com/office/powerpoint/2010/main" val="21053902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0FEBB02-5F0F-458E-BD72-9C780CC3F172}"/>
              </a:ext>
            </a:extLst>
          </p:cNvPr>
          <p:cNvSpPr>
            <a:spLocks noGrp="1"/>
          </p:cNvSpPr>
          <p:nvPr>
            <p:ph type="title"/>
          </p:nvPr>
        </p:nvSpPr>
        <p:spPr>
          <a:xfrm>
            <a:off x="1656523" y="624110"/>
            <a:ext cx="9848090" cy="1280890"/>
          </a:xfrm>
        </p:spPr>
        <p:txBody>
          <a:bodyPr/>
          <a:lstStyle/>
          <a:p>
            <a:r>
              <a:rPr lang="en-US" dirty="0"/>
              <a:t>Preliminary design </a:t>
            </a:r>
            <a:endParaRPr lang="en-US" dirty="0">
              <a:solidFill>
                <a:srgbClr val="0070C0"/>
              </a:solidFill>
            </a:endParaRPr>
          </a:p>
        </p:txBody>
      </p:sp>
      <p:sp>
        <p:nvSpPr>
          <p:cNvPr id="3" name="Content Placeholder 2">
            <a:extLst>
              <a:ext uri="{FF2B5EF4-FFF2-40B4-BE49-F238E27FC236}">
                <a16:creationId xmlns="" xmlns:a16="http://schemas.microsoft.com/office/drawing/2014/main" id="{BF7599D8-468C-45A5-A983-BE3C5392C3D7}"/>
              </a:ext>
            </a:extLst>
          </p:cNvPr>
          <p:cNvSpPr>
            <a:spLocks noGrp="1"/>
          </p:cNvSpPr>
          <p:nvPr>
            <p:ph idx="1"/>
          </p:nvPr>
        </p:nvSpPr>
        <p:spPr/>
        <p:txBody>
          <a:bodyPr/>
          <a:lstStyle/>
          <a:p>
            <a:pPr marL="0" indent="0" algn="just">
              <a:buNone/>
            </a:pPr>
            <a:r>
              <a:rPr lang="en-US" dirty="0"/>
              <a:t>The main objective of the process design is to ensure the existence of necessary operating advantages with structural elements on the most suitable </a:t>
            </a:r>
            <a:r>
              <a:rPr lang="en-US" dirty="0" smtClean="0"/>
              <a:t>dimensions </a:t>
            </a:r>
            <a:r>
              <a:rPr lang="en-US" dirty="0"/>
              <a:t>in terms of </a:t>
            </a:r>
            <a:r>
              <a:rPr lang="en-US" dirty="0" smtClean="0"/>
              <a:t>security </a:t>
            </a:r>
            <a:r>
              <a:rPr lang="en-US" dirty="0"/>
              <a:t>and economic terms</a:t>
            </a:r>
            <a:r>
              <a:rPr lang="en-US" dirty="0" smtClean="0"/>
              <a:t>.</a:t>
            </a:r>
          </a:p>
          <a:p>
            <a:pPr marL="0" indent="0" algn="just">
              <a:buNone/>
            </a:pPr>
            <a:endParaRPr lang="en-US" dirty="0" smtClean="0"/>
          </a:p>
          <a:p>
            <a:pPr marL="0" indent="0" algn="just">
              <a:buNone/>
            </a:pPr>
            <a:r>
              <a:rPr lang="en-US" dirty="0"/>
              <a:t>The knowledge of structural elements of any project is essential in the design of reinforced concrete structures to make comparisons between different types of these elements for the construction of safer system. So, the structural elements that go into the design of this project will described.</a:t>
            </a:r>
          </a:p>
          <a:p>
            <a:pPr marL="0" indent="0">
              <a:buNone/>
            </a:pPr>
            <a:endParaRPr lang="en-US" dirty="0"/>
          </a:p>
        </p:txBody>
      </p:sp>
    </p:spTree>
    <p:extLst>
      <p:ext uri="{BB962C8B-B14F-4D97-AF65-F5344CB8AC3E}">
        <p14:creationId xmlns:p14="http://schemas.microsoft.com/office/powerpoint/2010/main" val="13061812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Preliminary design </a:t>
            </a:r>
          </a:p>
        </p:txBody>
      </p:sp>
      <p:sp>
        <p:nvSpPr>
          <p:cNvPr id="3" name="عنصر نائب للمحتوى 2"/>
          <p:cNvSpPr>
            <a:spLocks noGrp="1"/>
          </p:cNvSpPr>
          <p:nvPr>
            <p:ph idx="1"/>
          </p:nvPr>
        </p:nvSpPr>
        <p:spPr/>
        <p:txBody>
          <a:bodyPr/>
          <a:lstStyle/>
          <a:p>
            <a:r>
              <a:rPr lang="en-GB" dirty="0" smtClean="0"/>
              <a:t>Blocks in this project was divided to two blocks by architect engineer as shown </a:t>
            </a:r>
            <a:endParaRPr lang="en-GB"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24777" y="2784987"/>
            <a:ext cx="7586987" cy="3826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97554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Preliminary design </a:t>
            </a:r>
          </a:p>
        </p:txBody>
      </p:sp>
      <p:sp>
        <p:nvSpPr>
          <p:cNvPr id="3" name="عنصر نائب للمحتوى 2"/>
          <p:cNvSpPr>
            <a:spLocks noGrp="1"/>
          </p:cNvSpPr>
          <p:nvPr>
            <p:ph idx="1"/>
          </p:nvPr>
        </p:nvSpPr>
        <p:spPr/>
        <p:txBody>
          <a:bodyPr/>
          <a:lstStyle/>
          <a:p>
            <a:pPr marL="0" indent="0">
              <a:buNone/>
            </a:pPr>
            <a:r>
              <a:rPr lang="en-GB" dirty="0" smtClean="0"/>
              <a:t>After that, building divided to four blocks depends on earthquake design requirement like irregularity , … etc. as shown below.</a:t>
            </a:r>
            <a:endParaRPr lang="en-GB"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8338" y="2849476"/>
            <a:ext cx="7049343" cy="3692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98950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759E3B0-324E-4728-B229-96B90DC5DE11}"/>
              </a:ext>
            </a:extLst>
          </p:cNvPr>
          <p:cNvSpPr>
            <a:spLocks noGrp="1"/>
          </p:cNvSpPr>
          <p:nvPr>
            <p:ph type="title"/>
          </p:nvPr>
        </p:nvSpPr>
        <p:spPr>
          <a:xfrm>
            <a:off x="1577009" y="624110"/>
            <a:ext cx="9927603" cy="1280890"/>
          </a:xfrm>
        </p:spPr>
        <p:txBody>
          <a:bodyPr/>
          <a:lstStyle/>
          <a:p>
            <a:r>
              <a:rPr lang="en-US" dirty="0">
                <a:solidFill>
                  <a:srgbClr val="0070C0"/>
                </a:solidFill>
              </a:rPr>
              <a:t>DATA OF </a:t>
            </a:r>
            <a:r>
              <a:rPr lang="en-US" dirty="0" smtClean="0">
                <a:solidFill>
                  <a:srgbClr val="0070C0"/>
                </a:solidFill>
              </a:rPr>
              <a:t>STRUCUTRE</a:t>
            </a:r>
            <a:r>
              <a:rPr lang="en-US" dirty="0">
                <a:solidFill>
                  <a:srgbClr val="0070C0"/>
                </a:solidFill>
              </a:rPr>
              <a:t>:</a:t>
            </a:r>
          </a:p>
        </p:txBody>
      </p:sp>
      <p:sp>
        <p:nvSpPr>
          <p:cNvPr id="3" name="Content Placeholder 2">
            <a:extLst>
              <a:ext uri="{FF2B5EF4-FFF2-40B4-BE49-F238E27FC236}">
                <a16:creationId xmlns="" xmlns:a16="http://schemas.microsoft.com/office/drawing/2014/main" id="{38D37D50-B097-45DF-A20B-80733FCB5966}"/>
              </a:ext>
            </a:extLst>
          </p:cNvPr>
          <p:cNvSpPr>
            <a:spLocks noGrp="1"/>
          </p:cNvSpPr>
          <p:nvPr>
            <p:ph idx="1"/>
          </p:nvPr>
        </p:nvSpPr>
        <p:spPr>
          <a:xfrm>
            <a:off x="2589212" y="1696278"/>
            <a:ext cx="8915400" cy="4475922"/>
          </a:xfrm>
        </p:spPr>
        <p:txBody>
          <a:bodyPr>
            <a:normAutofit/>
          </a:bodyPr>
          <a:lstStyle/>
          <a:p>
            <a:pPr>
              <a:buClr>
                <a:srgbClr val="FF0000"/>
              </a:buClr>
              <a:buFont typeface="Wingdings" panose="05000000000000000000" pitchFamily="2" charset="2"/>
              <a:buChar char="ü"/>
            </a:pPr>
            <a:r>
              <a:rPr lang="en-US" dirty="0">
                <a:solidFill>
                  <a:srgbClr val="FF0000"/>
                </a:solidFill>
              </a:rPr>
              <a:t>Structural System:</a:t>
            </a:r>
          </a:p>
          <a:p>
            <a:pPr marL="0" indent="0">
              <a:buNone/>
            </a:pPr>
            <a:r>
              <a:rPr lang="en-US" dirty="0"/>
              <a:t>The system is building frame system using ordinary concrete shear wall </a:t>
            </a:r>
          </a:p>
          <a:p>
            <a:pPr>
              <a:buClr>
                <a:srgbClr val="FF0000"/>
              </a:buClr>
              <a:buFont typeface="Wingdings" panose="05000000000000000000" pitchFamily="2" charset="2"/>
              <a:buChar char="ü"/>
            </a:pPr>
            <a:r>
              <a:rPr lang="en-US" dirty="0">
                <a:solidFill>
                  <a:srgbClr val="FF0000"/>
                </a:solidFill>
              </a:rPr>
              <a:t>Slab Structural System:</a:t>
            </a:r>
          </a:p>
          <a:p>
            <a:pPr marL="0" indent="0">
              <a:buClr>
                <a:srgbClr val="FF0000"/>
              </a:buClr>
              <a:buNone/>
            </a:pPr>
            <a:r>
              <a:rPr lang="en-US" dirty="0">
                <a:solidFill>
                  <a:schemeClr val="tx1"/>
                </a:solidFill>
              </a:rPr>
              <a:t>The slab is two-way solid slab </a:t>
            </a:r>
          </a:p>
          <a:p>
            <a:pPr>
              <a:buClr>
                <a:srgbClr val="FF0000"/>
              </a:buClr>
              <a:buFont typeface="Wingdings" pitchFamily="2" charset="2"/>
              <a:buChar char="ü"/>
            </a:pPr>
            <a:r>
              <a:rPr lang="en-US" dirty="0">
                <a:solidFill>
                  <a:srgbClr val="FF0000"/>
                </a:solidFill>
              </a:rPr>
              <a:t>Beams:</a:t>
            </a:r>
          </a:p>
          <a:p>
            <a:pPr marL="0" indent="0">
              <a:buClr>
                <a:srgbClr val="FF0000"/>
              </a:buClr>
              <a:buNone/>
            </a:pPr>
            <a:r>
              <a:rPr lang="en-US" dirty="0">
                <a:solidFill>
                  <a:schemeClr val="tx1"/>
                </a:solidFill>
              </a:rPr>
              <a:t>Beams </a:t>
            </a:r>
            <a:r>
              <a:rPr lang="en-US" dirty="0" smtClean="0">
                <a:solidFill>
                  <a:schemeClr val="tx1"/>
                </a:solidFill>
              </a:rPr>
              <a:t>are located between all column except block 4 (flat slab used).</a:t>
            </a:r>
            <a:endParaRPr lang="en-US" dirty="0">
              <a:solidFill>
                <a:schemeClr val="tx1"/>
              </a:solidFill>
            </a:endParaRPr>
          </a:p>
        </p:txBody>
      </p:sp>
    </p:spTree>
    <p:extLst>
      <p:ext uri="{BB962C8B-B14F-4D97-AF65-F5344CB8AC3E}">
        <p14:creationId xmlns:p14="http://schemas.microsoft.com/office/powerpoint/2010/main" val="40211425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5351" y="1469918"/>
            <a:ext cx="7237583" cy="5053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عنوان 3"/>
          <p:cNvSpPr>
            <a:spLocks noGrp="1"/>
          </p:cNvSpPr>
          <p:nvPr>
            <p:ph type="title"/>
          </p:nvPr>
        </p:nvSpPr>
        <p:spPr/>
        <p:txBody>
          <a:bodyPr/>
          <a:lstStyle/>
          <a:p>
            <a:r>
              <a:rPr lang="en-GB" dirty="0" smtClean="0"/>
              <a:t>Slab sample calculation for block 3</a:t>
            </a:r>
            <a:endParaRPr lang="en-GB" dirty="0"/>
          </a:p>
        </p:txBody>
      </p:sp>
    </p:spTree>
    <p:extLst>
      <p:ext uri="{BB962C8B-B14F-4D97-AF65-F5344CB8AC3E}">
        <p14:creationId xmlns:p14="http://schemas.microsoft.com/office/powerpoint/2010/main" val="35731989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FA6897E-D12C-4ACC-BA21-49FFE18B4737}"/>
              </a:ext>
            </a:extLst>
          </p:cNvPr>
          <p:cNvSpPr>
            <a:spLocks noGrp="1"/>
          </p:cNvSpPr>
          <p:nvPr>
            <p:ph type="ctrTitle"/>
          </p:nvPr>
        </p:nvSpPr>
        <p:spPr/>
        <p:txBody>
          <a:bodyPr/>
          <a:lstStyle/>
          <a:p>
            <a:r>
              <a:rPr lang="en-US" dirty="0">
                <a:solidFill>
                  <a:srgbClr val="0070C0"/>
                </a:solidFill>
              </a:rPr>
              <a:t>INTRODUCTION</a:t>
            </a:r>
            <a:r>
              <a:rPr lang="en-US" dirty="0">
                <a:solidFill>
                  <a:srgbClr val="0070C0"/>
                </a:solidFill>
                <a:latin typeface="Tw Cen MT" panose="020B0602020104020603" pitchFamily="34" charset="0"/>
              </a:rPr>
              <a:t>:</a:t>
            </a:r>
          </a:p>
        </p:txBody>
      </p:sp>
      <p:sp>
        <p:nvSpPr>
          <p:cNvPr id="3" name="Subtitle 2">
            <a:extLst>
              <a:ext uri="{FF2B5EF4-FFF2-40B4-BE49-F238E27FC236}">
                <a16:creationId xmlns="" xmlns:a16="http://schemas.microsoft.com/office/drawing/2014/main" id="{0E302437-7EF0-422A-8627-C917254AA5C7}"/>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306618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Slab </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normAutofit fontScale="85000" lnSpcReduction="20000"/>
              </a:bodyPr>
              <a:lstStyle/>
              <a:p>
                <a14:m>
                  <m:oMath xmlns:m="http://schemas.openxmlformats.org/officeDocument/2006/math">
                    <m:r>
                      <a:rPr lang="en-GB" i="1">
                        <a:latin typeface="Cambria Math"/>
                      </a:rPr>
                      <m:t>h</m:t>
                    </m:r>
                    <m:r>
                      <a:rPr lang="en-GB" i="1">
                        <a:latin typeface="Cambria Math"/>
                      </a:rPr>
                      <m:t>=</m:t>
                    </m:r>
                    <m:f>
                      <m:fPr>
                        <m:ctrlPr>
                          <a:rPr lang="en-GB" i="1">
                            <a:latin typeface="Cambria Math"/>
                          </a:rPr>
                        </m:ctrlPr>
                      </m:fPr>
                      <m:num>
                        <m:r>
                          <a:rPr lang="en-GB" i="1">
                            <a:latin typeface="Cambria Math"/>
                          </a:rPr>
                          <m:t>𝐿𝑛</m:t>
                        </m:r>
                        <m:r>
                          <a:rPr lang="en-GB" i="1">
                            <a:latin typeface="Cambria Math"/>
                          </a:rPr>
                          <m:t>(</m:t>
                        </m:r>
                        <m:r>
                          <a:rPr lang="en-GB" i="1">
                            <a:latin typeface="Cambria Math"/>
                          </a:rPr>
                          <m:t>0</m:t>
                        </m:r>
                        <m:r>
                          <a:rPr lang="en-GB" i="1">
                            <a:latin typeface="Cambria Math"/>
                          </a:rPr>
                          <m:t>.</m:t>
                        </m:r>
                        <m:r>
                          <a:rPr lang="en-GB" i="1">
                            <a:latin typeface="Cambria Math"/>
                          </a:rPr>
                          <m:t>8</m:t>
                        </m:r>
                        <m:r>
                          <a:rPr lang="en-GB" i="1">
                            <a:latin typeface="Cambria Math"/>
                          </a:rPr>
                          <m:t>+</m:t>
                        </m:r>
                        <m:f>
                          <m:fPr>
                            <m:ctrlPr>
                              <a:rPr lang="en-GB" i="1">
                                <a:latin typeface="Cambria Math"/>
                              </a:rPr>
                            </m:ctrlPr>
                          </m:fPr>
                          <m:num>
                            <m:r>
                              <a:rPr lang="en-GB" i="1">
                                <a:latin typeface="Cambria Math"/>
                              </a:rPr>
                              <m:t>𝑓𝑦</m:t>
                            </m:r>
                          </m:num>
                          <m:den>
                            <m:r>
                              <a:rPr lang="en-GB" i="1">
                                <a:latin typeface="Cambria Math"/>
                              </a:rPr>
                              <m:t>1400</m:t>
                            </m:r>
                          </m:den>
                        </m:f>
                        <m:r>
                          <a:rPr lang="en-GB" i="1">
                            <a:latin typeface="Cambria Math"/>
                          </a:rPr>
                          <m:t>)</m:t>
                        </m:r>
                      </m:num>
                      <m:den>
                        <m:r>
                          <a:rPr lang="en-GB" i="1">
                            <a:latin typeface="Cambria Math"/>
                          </a:rPr>
                          <m:t>36</m:t>
                        </m:r>
                        <m:r>
                          <a:rPr lang="en-GB" i="1">
                            <a:latin typeface="Cambria Math"/>
                          </a:rPr>
                          <m:t>+</m:t>
                        </m:r>
                        <m:r>
                          <a:rPr lang="en-GB" i="1">
                            <a:latin typeface="Cambria Math"/>
                          </a:rPr>
                          <m:t>9</m:t>
                        </m:r>
                        <m:r>
                          <a:rPr lang="en-GB" i="1">
                            <a:latin typeface="Cambria Math"/>
                          </a:rPr>
                          <m:t>𝛽</m:t>
                        </m:r>
                      </m:den>
                    </m:f>
                  </m:oMath>
                </a14:m>
                <a:r>
                  <a:rPr lang="en-GB" dirty="0" smtClean="0"/>
                  <a:t> = </a:t>
                </a:r>
                <a14:m>
                  <m:oMath xmlns:m="http://schemas.openxmlformats.org/officeDocument/2006/math">
                    <m:f>
                      <m:fPr>
                        <m:ctrlPr>
                          <a:rPr lang="en-GB" i="1">
                            <a:latin typeface="Cambria Math"/>
                          </a:rPr>
                        </m:ctrlPr>
                      </m:fPr>
                      <m:num>
                        <m:r>
                          <a:rPr lang="en-GB" i="1">
                            <a:latin typeface="Cambria Math"/>
                          </a:rPr>
                          <m:t>7</m:t>
                        </m:r>
                        <m:r>
                          <a:rPr lang="en-GB" i="1">
                            <a:latin typeface="Cambria Math"/>
                          </a:rPr>
                          <m:t>.</m:t>
                        </m:r>
                        <m:r>
                          <a:rPr lang="en-GB" i="1">
                            <a:latin typeface="Cambria Math"/>
                          </a:rPr>
                          <m:t>3</m:t>
                        </m:r>
                        <m:r>
                          <a:rPr lang="en-GB" i="1">
                            <a:latin typeface="Cambria Math"/>
                          </a:rPr>
                          <m:t>(</m:t>
                        </m:r>
                        <m:r>
                          <a:rPr lang="en-GB" i="1">
                            <a:latin typeface="Cambria Math"/>
                          </a:rPr>
                          <m:t>0</m:t>
                        </m:r>
                        <m:r>
                          <a:rPr lang="en-GB" i="1">
                            <a:latin typeface="Cambria Math"/>
                          </a:rPr>
                          <m:t>.</m:t>
                        </m:r>
                        <m:r>
                          <a:rPr lang="en-GB" i="1">
                            <a:latin typeface="Cambria Math"/>
                          </a:rPr>
                          <m:t>8</m:t>
                        </m:r>
                        <m:r>
                          <a:rPr lang="en-GB" i="1">
                            <a:latin typeface="Cambria Math"/>
                          </a:rPr>
                          <m:t>+</m:t>
                        </m:r>
                        <m:f>
                          <m:fPr>
                            <m:ctrlPr>
                              <a:rPr lang="en-GB" i="1">
                                <a:latin typeface="Cambria Math"/>
                              </a:rPr>
                            </m:ctrlPr>
                          </m:fPr>
                          <m:num>
                            <m:r>
                              <a:rPr lang="en-GB" i="1">
                                <a:latin typeface="Cambria Math"/>
                              </a:rPr>
                              <m:t>420</m:t>
                            </m:r>
                          </m:num>
                          <m:den>
                            <m:r>
                              <a:rPr lang="en-GB" i="1">
                                <a:latin typeface="Cambria Math"/>
                              </a:rPr>
                              <m:t>1400</m:t>
                            </m:r>
                          </m:den>
                        </m:f>
                        <m:r>
                          <a:rPr lang="en-GB" i="1">
                            <a:latin typeface="Cambria Math"/>
                          </a:rPr>
                          <m:t>)</m:t>
                        </m:r>
                      </m:num>
                      <m:den>
                        <m:r>
                          <a:rPr lang="en-GB" i="1">
                            <a:latin typeface="Cambria Math"/>
                          </a:rPr>
                          <m:t>36</m:t>
                        </m:r>
                        <m:r>
                          <a:rPr lang="en-GB" i="1">
                            <a:latin typeface="Cambria Math"/>
                          </a:rPr>
                          <m:t>+</m:t>
                        </m:r>
                        <m:r>
                          <a:rPr lang="en-GB" i="1">
                            <a:latin typeface="Cambria Math"/>
                          </a:rPr>
                          <m:t>9</m:t>
                        </m:r>
                        <m:f>
                          <m:fPr>
                            <m:ctrlPr>
                              <a:rPr lang="en-GB" i="1">
                                <a:latin typeface="Cambria Math"/>
                              </a:rPr>
                            </m:ctrlPr>
                          </m:fPr>
                          <m:num>
                            <m:r>
                              <a:rPr lang="en-GB" i="1">
                                <a:latin typeface="Cambria Math"/>
                              </a:rPr>
                              <m:t>7</m:t>
                            </m:r>
                            <m:r>
                              <a:rPr lang="en-GB" i="1">
                                <a:latin typeface="Cambria Math"/>
                              </a:rPr>
                              <m:t>.</m:t>
                            </m:r>
                            <m:r>
                              <a:rPr lang="en-GB" i="1">
                                <a:latin typeface="Cambria Math"/>
                              </a:rPr>
                              <m:t>3</m:t>
                            </m:r>
                          </m:num>
                          <m:den>
                            <m:r>
                              <a:rPr lang="en-GB" i="1">
                                <a:latin typeface="Cambria Math"/>
                              </a:rPr>
                              <m:t>5</m:t>
                            </m:r>
                            <m:r>
                              <a:rPr lang="en-GB" i="1">
                                <a:latin typeface="Cambria Math"/>
                              </a:rPr>
                              <m:t>.</m:t>
                            </m:r>
                            <m:r>
                              <a:rPr lang="en-GB" i="1">
                                <a:latin typeface="Cambria Math"/>
                              </a:rPr>
                              <m:t>5</m:t>
                            </m:r>
                          </m:den>
                        </m:f>
                      </m:den>
                    </m:f>
                  </m:oMath>
                </a14:m>
                <a:r>
                  <a:rPr lang="en-GB" dirty="0" smtClean="0"/>
                  <a:t> </a:t>
                </a:r>
              </a:p>
              <a:p>
                <a:pPr marL="0" indent="0">
                  <a:buNone/>
                </a:pPr>
                <a:r>
                  <a:rPr lang="pt-BR" dirty="0"/>
                  <a:t>h= 0.167</a:t>
                </a:r>
              </a:p>
              <a:p>
                <a:pPr marL="0" indent="0">
                  <a:buNone/>
                </a:pPr>
                <a:r>
                  <a:rPr lang="pt-BR" dirty="0"/>
                  <a:t>use h =200mm </a:t>
                </a:r>
                <a:endParaRPr lang="pt-BR" dirty="0" smtClean="0"/>
              </a:p>
              <a:p>
                <a:pPr marL="0" indent="0">
                  <a:buNone/>
                </a:pPr>
                <a:endParaRPr lang="pt-BR" dirty="0"/>
              </a:p>
              <a:p>
                <a:pPr marL="0" indent="0">
                  <a:buNone/>
                </a:pPr>
                <a:r>
                  <a:rPr lang="fr-FR" dirty="0"/>
                  <a:t>Vu = Wu (L/2 – d)</a:t>
                </a:r>
              </a:p>
              <a:p>
                <a:pPr marL="0" indent="0">
                  <a:buNone/>
                </a:pPr>
                <a:r>
                  <a:rPr lang="fr-FR" dirty="0"/>
                  <a:t>= 15.86 (5.5 /2 – 0.16)</a:t>
                </a:r>
              </a:p>
              <a:p>
                <a:pPr marL="0" indent="0">
                  <a:buNone/>
                </a:pPr>
                <a:r>
                  <a:rPr lang="fr-FR" dirty="0"/>
                  <a:t>= 41.1 </a:t>
                </a:r>
                <a:r>
                  <a:rPr lang="fr-FR" dirty="0" smtClean="0"/>
                  <a:t>KN</a:t>
                </a:r>
              </a:p>
              <a:p>
                <a:pPr marL="0" indent="0">
                  <a:buNone/>
                </a:pPr>
                <a:endParaRPr lang="en-GB" dirty="0" smtClean="0"/>
              </a:p>
              <a:p>
                <a:pPr marL="114300" indent="0" algn="just">
                  <a:lnSpc>
                    <a:spcPct val="115000"/>
                  </a:lnSpc>
                  <a:buNone/>
                </a:pPr>
                <a14:m>
                  <m:oMathPara xmlns:m="http://schemas.openxmlformats.org/officeDocument/2006/math">
                    <m:oMathParaPr>
                      <m:jc m:val="left"/>
                    </m:oMathParaPr>
                    <m:oMath xmlns:m="http://schemas.openxmlformats.org/officeDocument/2006/math">
                      <m:r>
                        <a:rPr lang="en-GB" i="1">
                          <a:latin typeface="Cambria Math"/>
                          <a:ea typeface="Times New Roman"/>
                          <a:cs typeface="Times New Roman"/>
                        </a:rPr>
                        <m:t>∅</m:t>
                      </m:r>
                      <m:r>
                        <a:rPr lang="en-GB" i="1">
                          <a:latin typeface="Cambria Math"/>
                          <a:ea typeface="Times New Roman"/>
                          <a:cs typeface="Times New Roman"/>
                        </a:rPr>
                        <m:t>𝑉𝑐</m:t>
                      </m:r>
                      <m:r>
                        <a:rPr lang="en-GB" i="1">
                          <a:latin typeface="Cambria Math"/>
                          <a:ea typeface="Times New Roman"/>
                          <a:cs typeface="Times New Roman"/>
                        </a:rPr>
                        <m:t>=</m:t>
                      </m:r>
                      <m:f>
                        <m:fPr>
                          <m:ctrlPr>
                            <a:rPr lang="en-GB" b="1" i="1">
                              <a:effectLst/>
                              <a:latin typeface="Cambria Math"/>
                              <a:ea typeface="Times New Roman"/>
                              <a:cs typeface="Times New Roman"/>
                            </a:rPr>
                          </m:ctrlPr>
                        </m:fPr>
                        <m:num>
                          <m:r>
                            <a:rPr lang="en-GB" i="1">
                              <a:effectLst/>
                              <a:latin typeface="Cambria Math"/>
                              <a:ea typeface="Times New Roman"/>
                              <a:cs typeface="Times New Roman"/>
                            </a:rPr>
                            <m:t>𝜙</m:t>
                          </m:r>
                          <m:r>
                            <a:rPr lang="en-GB" b="1" i="1">
                              <a:effectLst/>
                              <a:latin typeface="Cambria Math"/>
                              <a:ea typeface="Times New Roman"/>
                              <a:cs typeface="Times New Roman"/>
                            </a:rPr>
                            <m:t>𝞴</m:t>
                          </m:r>
                        </m:num>
                        <m:den>
                          <m:r>
                            <a:rPr lang="en-GB" b="1" i="1">
                              <a:effectLst/>
                              <a:latin typeface="Cambria Math"/>
                              <a:ea typeface="Times New Roman"/>
                              <a:cs typeface="Times New Roman"/>
                            </a:rPr>
                            <m:t>𝟔</m:t>
                          </m:r>
                        </m:den>
                      </m:f>
                      <m:r>
                        <a:rPr lang="en-GB" b="1" i="1">
                          <a:effectLst/>
                          <a:latin typeface="Cambria Math"/>
                          <a:ea typeface="Times New Roman"/>
                          <a:cs typeface="Times New Roman"/>
                        </a:rPr>
                        <m:t> </m:t>
                      </m:r>
                      <m:rad>
                        <m:radPr>
                          <m:degHide m:val="on"/>
                          <m:ctrlPr>
                            <a:rPr lang="en-GB" i="1">
                              <a:effectLst/>
                              <a:latin typeface="Cambria Math"/>
                              <a:ea typeface="Times New Roman"/>
                              <a:cs typeface="Times New Roman"/>
                            </a:rPr>
                          </m:ctrlPr>
                        </m:radPr>
                        <m:deg/>
                        <m:e>
                          <m:r>
                            <a:rPr lang="en-GB" i="1">
                              <a:effectLst/>
                              <a:latin typeface="Cambria Math"/>
                              <a:ea typeface="Times New Roman"/>
                              <a:cs typeface="Times New Roman"/>
                            </a:rPr>
                            <m:t>𝑓𝑐</m:t>
                          </m:r>
                          <m:r>
                            <a:rPr lang="en-GB" i="1">
                              <a:effectLst/>
                              <a:latin typeface="Cambria Math"/>
                              <a:ea typeface="Times New Roman"/>
                              <a:cs typeface="Times New Roman"/>
                            </a:rPr>
                            <m:t>  </m:t>
                          </m:r>
                        </m:e>
                      </m:rad>
                      <m:r>
                        <a:rPr lang="en-GB" i="1">
                          <a:effectLst/>
                          <a:latin typeface="Cambria Math"/>
                          <a:ea typeface="Times New Roman"/>
                          <a:cs typeface="Times New Roman"/>
                        </a:rPr>
                        <m:t> </m:t>
                      </m:r>
                      <m:r>
                        <a:rPr lang="en-GB" i="1">
                          <a:effectLst/>
                          <a:latin typeface="Cambria Math"/>
                          <a:ea typeface="Times New Roman"/>
                          <a:cs typeface="Times New Roman"/>
                        </a:rPr>
                        <m:t>𝑏𝑤</m:t>
                      </m:r>
                      <m:r>
                        <a:rPr lang="en-GB" i="1">
                          <a:effectLst/>
                          <a:latin typeface="Cambria Math"/>
                          <a:ea typeface="Times New Roman"/>
                          <a:cs typeface="Times New Roman"/>
                        </a:rPr>
                        <m:t> </m:t>
                      </m:r>
                      <m:r>
                        <a:rPr lang="en-GB" i="1">
                          <a:effectLst/>
                          <a:latin typeface="Cambria Math"/>
                          <a:ea typeface="Times New Roman"/>
                          <a:cs typeface="Times New Roman"/>
                        </a:rPr>
                        <m:t>𝑑</m:t>
                      </m:r>
                    </m:oMath>
                  </m:oMathPara>
                </a14:m>
                <a:endParaRPr lang="en-GB" dirty="0">
                  <a:effectLst/>
                  <a:latin typeface="+mj-lt"/>
                  <a:ea typeface="Times New Roman"/>
                  <a:cs typeface="Arial"/>
                </a:endParaRPr>
              </a:p>
              <a:p>
                <a:pPr marL="114300" indent="0" algn="just">
                  <a:lnSpc>
                    <a:spcPct val="115000"/>
                  </a:lnSpc>
                  <a:buNone/>
                </a:pPr>
                <a:r>
                  <a:rPr lang="en-GB" dirty="0">
                    <a:effectLst/>
                    <a:latin typeface="+mj-lt"/>
                    <a:ea typeface="Times New Roman"/>
                    <a:cs typeface="Times New Roman"/>
                  </a:rPr>
                  <a:t> </a:t>
                </a:r>
                <a14:m>
                  <m:oMath xmlns:m="http://schemas.openxmlformats.org/officeDocument/2006/math">
                    <m:r>
                      <a:rPr lang="en-GB" i="1">
                        <a:effectLst/>
                        <a:latin typeface="Cambria Math"/>
                        <a:ea typeface="Times New Roman"/>
                        <a:cs typeface="Times New Roman"/>
                      </a:rPr>
                      <m:t>∅ </m:t>
                    </m:r>
                    <m:r>
                      <a:rPr lang="en-GB" i="1">
                        <a:effectLst/>
                        <a:latin typeface="Cambria Math"/>
                        <a:ea typeface="Times New Roman"/>
                        <a:cs typeface="Times New Roman"/>
                      </a:rPr>
                      <m:t>𝑉𝑐</m:t>
                    </m:r>
                    <m:r>
                      <a:rPr lang="en-GB" i="1">
                        <a:effectLst/>
                        <a:latin typeface="Cambria Math"/>
                        <a:ea typeface="Times New Roman"/>
                        <a:cs typeface="Times New Roman"/>
                      </a:rPr>
                      <m:t>=</m:t>
                    </m:r>
                    <m:f>
                      <m:fPr>
                        <m:ctrlPr>
                          <a:rPr lang="en-GB" b="1" i="1">
                            <a:effectLst/>
                            <a:latin typeface="Cambria Math"/>
                            <a:ea typeface="Times New Roman"/>
                            <a:cs typeface="Times New Roman"/>
                          </a:rPr>
                        </m:ctrlPr>
                      </m:fPr>
                      <m:num>
                        <m:r>
                          <a:rPr lang="en-GB" i="1">
                            <a:effectLst/>
                            <a:latin typeface="Cambria Math"/>
                            <a:ea typeface="Times New Roman"/>
                            <a:cs typeface="Times New Roman"/>
                          </a:rPr>
                          <m:t>0</m:t>
                        </m:r>
                        <m:r>
                          <a:rPr lang="en-GB" i="1">
                            <a:effectLst/>
                            <a:latin typeface="Cambria Math"/>
                            <a:ea typeface="Times New Roman"/>
                            <a:cs typeface="Times New Roman"/>
                          </a:rPr>
                          <m:t>.</m:t>
                        </m:r>
                        <m:r>
                          <a:rPr lang="en-GB" i="1">
                            <a:effectLst/>
                            <a:latin typeface="Cambria Math"/>
                            <a:ea typeface="Times New Roman"/>
                            <a:cs typeface="Times New Roman"/>
                          </a:rPr>
                          <m:t>75</m:t>
                        </m:r>
                        <m:r>
                          <a:rPr lang="en-GB" i="1">
                            <a:effectLst/>
                            <a:latin typeface="Cambria Math"/>
                            <a:ea typeface="Times New Roman"/>
                            <a:cs typeface="Times New Roman"/>
                          </a:rPr>
                          <m:t>∗</m:t>
                        </m:r>
                        <m:r>
                          <a:rPr lang="en-GB" i="1">
                            <a:effectLst/>
                            <a:latin typeface="Cambria Math"/>
                            <a:ea typeface="Times New Roman"/>
                            <a:cs typeface="Times New Roman"/>
                          </a:rPr>
                          <m:t>1</m:t>
                        </m:r>
                      </m:num>
                      <m:den>
                        <m:r>
                          <a:rPr lang="en-GB" b="1" i="1">
                            <a:effectLst/>
                            <a:latin typeface="Cambria Math"/>
                            <a:ea typeface="Times New Roman"/>
                            <a:cs typeface="Times New Roman"/>
                          </a:rPr>
                          <m:t>𝟔</m:t>
                        </m:r>
                      </m:den>
                    </m:f>
                    <m:r>
                      <a:rPr lang="en-GB" b="1" i="1">
                        <a:effectLst/>
                        <a:latin typeface="Cambria Math"/>
                        <a:ea typeface="Times New Roman"/>
                        <a:cs typeface="Times New Roman"/>
                      </a:rPr>
                      <m:t> </m:t>
                    </m:r>
                    <m:rad>
                      <m:radPr>
                        <m:degHide m:val="on"/>
                        <m:ctrlPr>
                          <a:rPr lang="en-GB" i="1">
                            <a:effectLst/>
                            <a:latin typeface="Cambria Math"/>
                            <a:ea typeface="Times New Roman"/>
                            <a:cs typeface="Times New Roman"/>
                          </a:rPr>
                        </m:ctrlPr>
                      </m:radPr>
                      <m:deg/>
                      <m:e>
                        <m:r>
                          <a:rPr lang="en-GB" i="1">
                            <a:effectLst/>
                            <a:latin typeface="Cambria Math"/>
                            <a:ea typeface="Times New Roman"/>
                            <a:cs typeface="Times New Roman"/>
                          </a:rPr>
                          <m:t>28</m:t>
                        </m:r>
                        <m:r>
                          <a:rPr lang="en-GB" i="1">
                            <a:effectLst/>
                            <a:latin typeface="Cambria Math"/>
                            <a:ea typeface="Times New Roman"/>
                            <a:cs typeface="Times New Roman"/>
                          </a:rPr>
                          <m:t>  </m:t>
                        </m:r>
                      </m:e>
                    </m:rad>
                    <m:r>
                      <a:rPr lang="en-GB" i="1">
                        <a:effectLst/>
                        <a:latin typeface="Cambria Math"/>
                        <a:ea typeface="Times New Roman"/>
                        <a:cs typeface="Times New Roman"/>
                      </a:rPr>
                      <m:t> </m:t>
                    </m:r>
                    <m:r>
                      <a:rPr lang="en-GB" i="1">
                        <a:effectLst/>
                        <a:latin typeface="Cambria Math"/>
                        <a:ea typeface="Times New Roman"/>
                        <a:cs typeface="Times New Roman"/>
                      </a:rPr>
                      <m:t>1000</m:t>
                    </m:r>
                    <m:r>
                      <a:rPr lang="en-GB" i="1">
                        <a:effectLst/>
                        <a:latin typeface="Cambria Math"/>
                        <a:ea typeface="Times New Roman"/>
                        <a:cs typeface="Times New Roman"/>
                      </a:rPr>
                      <m:t>∗</m:t>
                    </m:r>
                    <m:d>
                      <m:dPr>
                        <m:ctrlPr>
                          <a:rPr lang="en-GB" i="1">
                            <a:effectLst/>
                            <a:latin typeface="Cambria Math"/>
                            <a:ea typeface="Times New Roman"/>
                            <a:cs typeface="Times New Roman"/>
                          </a:rPr>
                        </m:ctrlPr>
                      </m:dPr>
                      <m:e>
                        <m:r>
                          <a:rPr lang="en-GB" i="1">
                            <a:effectLst/>
                            <a:latin typeface="Cambria Math"/>
                            <a:ea typeface="Times New Roman"/>
                            <a:cs typeface="Times New Roman"/>
                          </a:rPr>
                          <m:t>200</m:t>
                        </m:r>
                        <m:r>
                          <a:rPr lang="en-GB" i="1">
                            <a:effectLst/>
                            <a:latin typeface="Cambria Math"/>
                            <a:ea typeface="Times New Roman"/>
                            <a:cs typeface="Times New Roman"/>
                          </a:rPr>
                          <m:t>−</m:t>
                        </m:r>
                        <m:r>
                          <a:rPr lang="en-GB" i="1">
                            <a:effectLst/>
                            <a:latin typeface="Cambria Math"/>
                            <a:ea typeface="Times New Roman"/>
                            <a:cs typeface="Times New Roman"/>
                          </a:rPr>
                          <m:t>40</m:t>
                        </m:r>
                      </m:e>
                    </m:d>
                  </m:oMath>
                </a14:m>
                <a:r>
                  <a:rPr lang="en-GB" dirty="0" smtClean="0">
                    <a:effectLst/>
                    <a:latin typeface="+mj-lt"/>
                    <a:ea typeface="Times New Roman"/>
                    <a:cs typeface="Arial"/>
                  </a:rPr>
                  <a:t> = 105.83 KN               </a:t>
                </a:r>
                <a:r>
                  <a:rPr lang="en-GB" dirty="0" err="1" smtClean="0">
                    <a:effectLst/>
                    <a:latin typeface="+mj-lt"/>
                    <a:ea typeface="Times New Roman"/>
                    <a:cs typeface="Arial"/>
                  </a:rPr>
                  <a:t>o.k</a:t>
                </a:r>
                <a:endParaRPr lang="en-GB" dirty="0">
                  <a:effectLst/>
                  <a:latin typeface="+mj-lt"/>
                  <a:ea typeface="Times New Roman"/>
                  <a:cs typeface="Arial"/>
                </a:endParaRPr>
              </a:p>
              <a:p>
                <a:endParaRPr lang="en-GB" dirty="0"/>
              </a:p>
              <a:p>
                <a:endParaRPr lang="ar-SA"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274" t="-323"/>
                </a:stretch>
              </a:blipFill>
            </p:spPr>
            <p:txBody>
              <a:bodyPr/>
              <a:lstStyle/>
              <a:p>
                <a:r>
                  <a:rPr lang="en-GB">
                    <a:noFill/>
                  </a:rPr>
                  <a:t> </a:t>
                </a:r>
              </a:p>
            </p:txBody>
          </p:sp>
        </mc:Fallback>
      </mc:AlternateContent>
    </p:spTree>
    <p:extLst>
      <p:ext uri="{BB962C8B-B14F-4D97-AF65-F5344CB8AC3E}">
        <p14:creationId xmlns:p14="http://schemas.microsoft.com/office/powerpoint/2010/main" val="17690002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Beam</a:t>
            </a:r>
            <a:endParaRPr lang="ar-SA" dirty="0"/>
          </a:p>
        </p:txBody>
      </p:sp>
      <p:sp>
        <p:nvSpPr>
          <p:cNvPr id="3" name="عنصر نائب للمحتوى 2"/>
          <p:cNvSpPr>
            <a:spLocks noGrp="1"/>
          </p:cNvSpPr>
          <p:nvPr>
            <p:ph idx="1"/>
          </p:nvPr>
        </p:nvSpPr>
        <p:spPr>
          <a:xfrm>
            <a:off x="2605396" y="1542882"/>
            <a:ext cx="8915400" cy="3777622"/>
          </a:xfrm>
        </p:spPr>
        <p:txBody>
          <a:bodyPr/>
          <a:lstStyle/>
          <a:p>
            <a:pPr marL="0" indent="0">
              <a:buNone/>
            </a:pPr>
            <a:r>
              <a:rPr lang="en-US" dirty="0" smtClean="0"/>
              <a:t>Block 1 </a:t>
            </a:r>
          </a:p>
          <a:p>
            <a:pPr marL="0" indent="0">
              <a:buNone/>
            </a:pPr>
            <a:endParaRPr lang="ar-SA" dirty="0"/>
          </a:p>
        </p:txBody>
      </p:sp>
      <p:pic>
        <p:nvPicPr>
          <p:cNvPr id="4" name="Picture 4"/>
          <p:cNvPicPr/>
          <p:nvPr/>
        </p:nvPicPr>
        <p:blipFill>
          <a:blip r:embed="rId2">
            <a:extLst>
              <a:ext uri="{28A0092B-C50C-407E-A947-70E740481C1C}">
                <a14:useLocalDpi xmlns:a14="http://schemas.microsoft.com/office/drawing/2010/main" val="0"/>
              </a:ext>
            </a:extLst>
          </a:blip>
          <a:stretch>
            <a:fillRect/>
          </a:stretch>
        </p:blipFill>
        <p:spPr>
          <a:xfrm>
            <a:off x="7234280" y="1980165"/>
            <a:ext cx="3525294" cy="2248247"/>
          </a:xfrm>
          <a:prstGeom prst="rect">
            <a:avLst/>
          </a:prstGeom>
        </p:spPr>
      </p:pic>
      <p:pic>
        <p:nvPicPr>
          <p:cNvPr id="5" name="Picture 10"/>
          <p:cNvPicPr/>
          <p:nvPr/>
        </p:nvPicPr>
        <p:blipFill>
          <a:blip r:embed="rId3">
            <a:extLst>
              <a:ext uri="{28A0092B-C50C-407E-A947-70E740481C1C}">
                <a14:useLocalDpi xmlns:a14="http://schemas.microsoft.com/office/drawing/2010/main" val="0"/>
              </a:ext>
            </a:extLst>
          </a:blip>
          <a:stretch>
            <a:fillRect/>
          </a:stretch>
        </p:blipFill>
        <p:spPr>
          <a:xfrm>
            <a:off x="2391264" y="1980165"/>
            <a:ext cx="4333218" cy="4145505"/>
          </a:xfrm>
          <a:prstGeom prst="rect">
            <a:avLst/>
          </a:prstGeom>
        </p:spPr>
      </p:pic>
      <p:pic>
        <p:nvPicPr>
          <p:cNvPr id="6" name="Picture 12"/>
          <p:cNvPicPr/>
          <p:nvPr/>
        </p:nvPicPr>
        <p:blipFill>
          <a:blip r:embed="rId4">
            <a:extLst>
              <a:ext uri="{28A0092B-C50C-407E-A947-70E740481C1C}">
                <a14:useLocalDpi xmlns:a14="http://schemas.microsoft.com/office/drawing/2010/main" val="0"/>
              </a:ext>
            </a:extLst>
          </a:blip>
          <a:stretch>
            <a:fillRect/>
          </a:stretch>
        </p:blipFill>
        <p:spPr>
          <a:xfrm>
            <a:off x="7865257" y="4330570"/>
            <a:ext cx="1996440" cy="2470785"/>
          </a:xfrm>
          <a:prstGeom prst="rect">
            <a:avLst/>
          </a:prstGeom>
        </p:spPr>
      </p:pic>
    </p:spTree>
    <p:extLst>
      <p:ext uri="{BB962C8B-B14F-4D97-AF65-F5344CB8AC3E}">
        <p14:creationId xmlns:p14="http://schemas.microsoft.com/office/powerpoint/2010/main" val="32381987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beam</a:t>
            </a:r>
            <a:endParaRPr lang="ar-SA" dirty="0"/>
          </a:p>
        </p:txBody>
      </p:sp>
      <p:sp>
        <p:nvSpPr>
          <p:cNvPr id="3" name="عنصر نائب للمحتوى 2"/>
          <p:cNvSpPr>
            <a:spLocks noGrp="1"/>
          </p:cNvSpPr>
          <p:nvPr>
            <p:ph idx="1"/>
          </p:nvPr>
        </p:nvSpPr>
        <p:spPr>
          <a:xfrm>
            <a:off x="2581120" y="1348673"/>
            <a:ext cx="8915400" cy="3777622"/>
          </a:xfrm>
        </p:spPr>
        <p:txBody>
          <a:bodyPr/>
          <a:lstStyle/>
          <a:p>
            <a:pPr marL="0" indent="0">
              <a:buNone/>
            </a:pPr>
            <a:r>
              <a:rPr lang="en-US" dirty="0" smtClean="0"/>
              <a:t>Block 2</a:t>
            </a:r>
          </a:p>
          <a:p>
            <a:pPr marL="0" indent="0">
              <a:buNone/>
            </a:pPr>
            <a:endParaRPr lang="ar-SA" dirty="0"/>
          </a:p>
        </p:txBody>
      </p:sp>
      <p:pic>
        <p:nvPicPr>
          <p:cNvPr id="5" name="Picture 16"/>
          <p:cNvPicPr/>
          <p:nvPr/>
        </p:nvPicPr>
        <p:blipFill>
          <a:blip r:embed="rId2">
            <a:extLst>
              <a:ext uri="{28A0092B-C50C-407E-A947-70E740481C1C}">
                <a14:useLocalDpi xmlns:a14="http://schemas.microsoft.com/office/drawing/2010/main" val="0"/>
              </a:ext>
            </a:extLst>
          </a:blip>
          <a:stretch>
            <a:fillRect/>
          </a:stretch>
        </p:blipFill>
        <p:spPr>
          <a:xfrm>
            <a:off x="6837770" y="2162865"/>
            <a:ext cx="3808237" cy="2239201"/>
          </a:xfrm>
          <a:prstGeom prst="rect">
            <a:avLst/>
          </a:prstGeom>
        </p:spPr>
      </p:pic>
      <p:pic>
        <p:nvPicPr>
          <p:cNvPr id="6" name="Picture 34"/>
          <p:cNvPicPr/>
          <p:nvPr/>
        </p:nvPicPr>
        <p:blipFill>
          <a:blip r:embed="rId3">
            <a:extLst>
              <a:ext uri="{28A0092B-C50C-407E-A947-70E740481C1C}">
                <a14:useLocalDpi xmlns:a14="http://schemas.microsoft.com/office/drawing/2010/main" val="0"/>
              </a:ext>
            </a:extLst>
          </a:blip>
          <a:stretch>
            <a:fillRect/>
          </a:stretch>
        </p:blipFill>
        <p:spPr>
          <a:xfrm>
            <a:off x="1111812" y="2005839"/>
            <a:ext cx="5372100" cy="3331845"/>
          </a:xfrm>
          <a:prstGeom prst="rect">
            <a:avLst/>
          </a:prstGeom>
        </p:spPr>
      </p:pic>
    </p:spTree>
    <p:extLst>
      <p:ext uri="{BB962C8B-B14F-4D97-AF65-F5344CB8AC3E}">
        <p14:creationId xmlns:p14="http://schemas.microsoft.com/office/powerpoint/2010/main" val="5731120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Column sample </a:t>
            </a:r>
            <a:br>
              <a:rPr lang="en-US" dirty="0" smtClean="0"/>
            </a:br>
            <a:r>
              <a:rPr lang="en-US" dirty="0" smtClean="0"/>
              <a:t>calculation for block 3 </a:t>
            </a:r>
            <a:endParaRPr lang="ar-SA" dirty="0"/>
          </a:p>
        </p:txBody>
      </p:sp>
      <p:sp>
        <p:nvSpPr>
          <p:cNvPr id="3" name="عنصر نائب للمحتوى 2"/>
          <p:cNvSpPr>
            <a:spLocks noGrp="1"/>
          </p:cNvSpPr>
          <p:nvPr>
            <p:ph idx="1"/>
          </p:nvPr>
        </p:nvSpPr>
        <p:spPr/>
        <p:txBody>
          <a:bodyPr>
            <a:normAutofit lnSpcReduction="10000"/>
          </a:bodyPr>
          <a:lstStyle/>
          <a:p>
            <a:pPr marL="0" indent="0">
              <a:buNone/>
            </a:pPr>
            <a:r>
              <a:rPr lang="en-GB" dirty="0"/>
              <a:t>the tributary area equal 5.5*5.5 = 30.25 m2</a:t>
            </a:r>
          </a:p>
          <a:p>
            <a:pPr marL="0" indent="0">
              <a:buNone/>
            </a:pPr>
            <a:r>
              <a:rPr lang="en-GB" dirty="0" err="1"/>
              <a:t>wu</a:t>
            </a:r>
            <a:r>
              <a:rPr lang="en-GB" dirty="0"/>
              <a:t> = 15.86 </a:t>
            </a:r>
            <a:r>
              <a:rPr lang="en-GB" dirty="0" smtClean="0"/>
              <a:t>KN/m2</a:t>
            </a:r>
          </a:p>
          <a:p>
            <a:pPr marL="0" indent="0">
              <a:buNone/>
            </a:pPr>
            <a:endParaRPr lang="en-GB" dirty="0"/>
          </a:p>
          <a:p>
            <a:pPr marL="0" indent="0">
              <a:buNone/>
            </a:pPr>
            <a:r>
              <a:rPr lang="en-GB" dirty="0"/>
              <a:t>ϕpn=30.25*15.86*6 + 1.2*6*(0.15*0.2*5.5*25 + 0.25*0.3*5.5*25) =2982.54 KN</a:t>
            </a:r>
          </a:p>
          <a:p>
            <a:pPr marL="0" indent="0">
              <a:buNone/>
            </a:pPr>
            <a:r>
              <a:rPr lang="en-GB" dirty="0"/>
              <a:t>ϕpn=0.65*0.8 (0.85*28(0.99 Ag)+ 0.01*420 Ag)</a:t>
            </a:r>
          </a:p>
          <a:p>
            <a:pPr marL="0" indent="0">
              <a:buNone/>
            </a:pPr>
            <a:r>
              <a:rPr lang="en-GB" dirty="0"/>
              <a:t> So, Ag = 206600.88 mm2</a:t>
            </a:r>
          </a:p>
          <a:p>
            <a:pPr marL="0" indent="0">
              <a:buNone/>
            </a:pPr>
            <a:r>
              <a:rPr lang="en-GB" dirty="0"/>
              <a:t>h = √Ag = 454.53 </a:t>
            </a:r>
            <a:r>
              <a:rPr lang="en-GB" dirty="0" smtClean="0"/>
              <a:t>mm</a:t>
            </a:r>
          </a:p>
          <a:p>
            <a:pPr marL="0" indent="0">
              <a:buNone/>
            </a:pPr>
            <a:endParaRPr lang="en-GB" dirty="0"/>
          </a:p>
          <a:p>
            <a:pPr marL="0" indent="0">
              <a:buNone/>
            </a:pPr>
            <a:r>
              <a:rPr lang="en-GB" dirty="0"/>
              <a:t>Use h=500 mm for rectangular section </a:t>
            </a:r>
          </a:p>
          <a:p>
            <a:pPr marL="0" indent="0">
              <a:buNone/>
            </a:pPr>
            <a:r>
              <a:rPr lang="en-GB" dirty="0"/>
              <a:t>And D = 500mm for circular section </a:t>
            </a:r>
          </a:p>
          <a:p>
            <a:pPr marL="0" indent="0">
              <a:buNone/>
            </a:pPr>
            <a:endParaRPr lang="ar-SA" dirty="0"/>
          </a:p>
        </p:txBody>
      </p:sp>
      <p:pic>
        <p:nvPicPr>
          <p:cNvPr id="4" name="صورة 3"/>
          <p:cNvPicPr/>
          <p:nvPr/>
        </p:nvPicPr>
        <p:blipFill>
          <a:blip r:embed="rId2" cstate="print">
            <a:extLst>
              <a:ext uri="{28A0092B-C50C-407E-A947-70E740481C1C}">
                <a14:useLocalDpi xmlns:a14="http://schemas.microsoft.com/office/drawing/2010/main" val="0"/>
              </a:ext>
            </a:extLst>
          </a:blip>
          <a:stretch>
            <a:fillRect/>
          </a:stretch>
        </p:blipFill>
        <p:spPr>
          <a:xfrm>
            <a:off x="7759056" y="547707"/>
            <a:ext cx="4021455" cy="2639060"/>
          </a:xfrm>
          <a:prstGeom prst="rect">
            <a:avLst/>
          </a:prstGeom>
        </p:spPr>
      </p:pic>
    </p:spTree>
    <p:extLst>
      <p:ext uri="{BB962C8B-B14F-4D97-AF65-F5344CB8AC3E}">
        <p14:creationId xmlns:p14="http://schemas.microsoft.com/office/powerpoint/2010/main" val="34352513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MODELING </a:t>
            </a:r>
            <a:endParaRPr lang="ar-SA" dirty="0"/>
          </a:p>
        </p:txBody>
      </p:sp>
      <p:sp>
        <p:nvSpPr>
          <p:cNvPr id="3" name="عنصر نائب للمحتوى 2"/>
          <p:cNvSpPr>
            <a:spLocks noGrp="1"/>
          </p:cNvSpPr>
          <p:nvPr>
            <p:ph idx="1"/>
          </p:nvPr>
        </p:nvSpPr>
        <p:spPr/>
        <p:txBody>
          <a:bodyPr/>
          <a:lstStyle/>
          <a:p>
            <a:pPr marL="0" indent="0">
              <a:buNone/>
            </a:pPr>
            <a:r>
              <a:rPr lang="en-US" dirty="0"/>
              <a:t>After Preliminary design the structure should be model on structure design program like ETAPs to make model check (compatibility, equilibrium…) </a:t>
            </a:r>
          </a:p>
          <a:p>
            <a:pPr marL="0" indent="0">
              <a:buNone/>
            </a:pPr>
            <a:endParaRPr lang="en-US" dirty="0" smtClean="0">
              <a:solidFill>
                <a:srgbClr val="84AF9B"/>
              </a:solidFill>
            </a:endParaRPr>
          </a:p>
          <a:p>
            <a:pPr marL="0" indent="0">
              <a:buNone/>
            </a:pPr>
            <a:r>
              <a:rPr lang="en-US" dirty="0">
                <a:solidFill>
                  <a:srgbClr val="FF0000"/>
                </a:solidFill>
              </a:rPr>
              <a:t>Modifiers </a:t>
            </a:r>
            <a:r>
              <a:rPr lang="en-US" dirty="0" smtClean="0">
                <a:solidFill>
                  <a:srgbClr val="FF0000"/>
                </a:solidFill>
              </a:rPr>
              <a:t> for structure element</a:t>
            </a:r>
          </a:p>
          <a:p>
            <a:pPr marL="0" indent="0">
              <a:buNone/>
            </a:pPr>
            <a:r>
              <a:rPr lang="en-US" dirty="0" smtClean="0">
                <a:solidFill>
                  <a:srgbClr val="FF0000"/>
                </a:solidFill>
              </a:rPr>
              <a:t>Column 0.7</a:t>
            </a:r>
          </a:p>
          <a:p>
            <a:pPr marL="0" indent="0">
              <a:buNone/>
            </a:pPr>
            <a:r>
              <a:rPr lang="en-US" dirty="0" smtClean="0">
                <a:solidFill>
                  <a:srgbClr val="FF0000"/>
                </a:solidFill>
              </a:rPr>
              <a:t>Beam 0.35</a:t>
            </a:r>
          </a:p>
          <a:p>
            <a:pPr marL="0" indent="0">
              <a:buNone/>
            </a:pPr>
            <a:r>
              <a:rPr lang="en-US" dirty="0" smtClean="0">
                <a:solidFill>
                  <a:srgbClr val="FF0000"/>
                </a:solidFill>
              </a:rPr>
              <a:t>Wall  0.7</a:t>
            </a:r>
          </a:p>
          <a:p>
            <a:pPr marL="0" indent="0">
              <a:buNone/>
            </a:pPr>
            <a:r>
              <a:rPr lang="en-US" dirty="0" smtClean="0">
                <a:solidFill>
                  <a:srgbClr val="FF0000"/>
                </a:solidFill>
              </a:rPr>
              <a:t>Slab 0.25</a:t>
            </a:r>
          </a:p>
          <a:p>
            <a:pPr marL="0" indent="0">
              <a:buNone/>
            </a:pPr>
            <a:endParaRPr lang="en-US" dirty="0">
              <a:solidFill>
                <a:srgbClr val="84AF9B"/>
              </a:solidFill>
            </a:endParaRPr>
          </a:p>
        </p:txBody>
      </p:sp>
    </p:spTree>
    <p:extLst>
      <p:ext uri="{BB962C8B-B14F-4D97-AF65-F5344CB8AC3E}">
        <p14:creationId xmlns:p14="http://schemas.microsoft.com/office/powerpoint/2010/main" val="13925075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Model check </a:t>
            </a:r>
            <a:endParaRPr lang="ar-SA" dirty="0"/>
          </a:p>
        </p:txBody>
      </p:sp>
      <p:sp>
        <p:nvSpPr>
          <p:cNvPr id="3" name="عنصر نائب للمحتوى 2"/>
          <p:cNvSpPr>
            <a:spLocks noGrp="1"/>
          </p:cNvSpPr>
          <p:nvPr>
            <p:ph idx="1"/>
          </p:nvPr>
        </p:nvSpPr>
        <p:spPr/>
        <p:txBody>
          <a:bodyPr/>
          <a:lstStyle/>
          <a:p>
            <a:r>
              <a:rPr lang="en-US" dirty="0" smtClean="0"/>
              <a:t>Check </a:t>
            </a:r>
            <a:r>
              <a:rPr lang="en-US" dirty="0"/>
              <a:t>for </a:t>
            </a:r>
            <a:r>
              <a:rPr lang="en-US" dirty="0" smtClean="0"/>
              <a:t>compatibility</a:t>
            </a:r>
          </a:p>
          <a:p>
            <a:pPr marL="0" indent="0">
              <a:buNone/>
            </a:pPr>
            <a:r>
              <a:rPr lang="en-US" dirty="0" smtClean="0"/>
              <a:t> </a:t>
            </a:r>
          </a:p>
          <a:p>
            <a:pPr marL="0" indent="0">
              <a:buNone/>
            </a:pPr>
            <a:r>
              <a:rPr lang="en-US" dirty="0" smtClean="0"/>
              <a:t> </a:t>
            </a:r>
            <a:r>
              <a:rPr lang="en-US" dirty="0"/>
              <a:t>This check doing to insure that the structure moves as one unit.</a:t>
            </a:r>
          </a:p>
          <a:p>
            <a:pPr marL="0" indent="0">
              <a:buNone/>
            </a:pPr>
            <a:r>
              <a:rPr lang="en-US" dirty="0" smtClean="0"/>
              <a:t> </a:t>
            </a:r>
          </a:p>
          <a:p>
            <a:pPr marL="0" indent="0">
              <a:buNone/>
            </a:pPr>
            <a:endParaRPr lang="ar-SA" dirty="0"/>
          </a:p>
        </p:txBody>
      </p:sp>
    </p:spTree>
    <p:extLst>
      <p:ext uri="{BB962C8B-B14F-4D97-AF65-F5344CB8AC3E}">
        <p14:creationId xmlns:p14="http://schemas.microsoft.com/office/powerpoint/2010/main" val="9899133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6167" y="1666299"/>
            <a:ext cx="4856911" cy="3981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7883" y="1268919"/>
            <a:ext cx="5291138" cy="4614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ربع نص 1"/>
          <p:cNvSpPr txBox="1"/>
          <p:nvPr/>
        </p:nvSpPr>
        <p:spPr>
          <a:xfrm>
            <a:off x="3342010" y="5878592"/>
            <a:ext cx="971741" cy="369332"/>
          </a:xfrm>
          <a:prstGeom prst="rect">
            <a:avLst/>
          </a:prstGeom>
          <a:noFill/>
        </p:spPr>
        <p:txBody>
          <a:bodyPr wrap="none" rtlCol="0">
            <a:spAutoFit/>
          </a:bodyPr>
          <a:lstStyle/>
          <a:p>
            <a:r>
              <a:rPr lang="en-GB" dirty="0" smtClean="0"/>
              <a:t>Block 1</a:t>
            </a:r>
            <a:endParaRPr lang="en-GB" dirty="0"/>
          </a:p>
        </p:txBody>
      </p:sp>
      <p:sp>
        <p:nvSpPr>
          <p:cNvPr id="3" name="مربع نص 2"/>
          <p:cNvSpPr txBox="1"/>
          <p:nvPr/>
        </p:nvSpPr>
        <p:spPr>
          <a:xfrm>
            <a:off x="9184461" y="6063258"/>
            <a:ext cx="971741" cy="369332"/>
          </a:xfrm>
          <a:prstGeom prst="rect">
            <a:avLst/>
          </a:prstGeom>
          <a:noFill/>
        </p:spPr>
        <p:txBody>
          <a:bodyPr wrap="none" rtlCol="0">
            <a:spAutoFit/>
          </a:bodyPr>
          <a:lstStyle/>
          <a:p>
            <a:r>
              <a:rPr lang="en-GB" dirty="0" smtClean="0"/>
              <a:t>Block 2</a:t>
            </a:r>
            <a:endParaRPr lang="en-GB" dirty="0"/>
          </a:p>
        </p:txBody>
      </p:sp>
    </p:spTree>
    <p:extLst>
      <p:ext uri="{BB962C8B-B14F-4D97-AF65-F5344CB8AC3E}">
        <p14:creationId xmlns:p14="http://schemas.microsoft.com/office/powerpoint/2010/main" val="35380748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5385" y="1227774"/>
            <a:ext cx="5354820" cy="4342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8428" y="1494812"/>
            <a:ext cx="4048571" cy="3926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ربع نص 3"/>
          <p:cNvSpPr txBox="1"/>
          <p:nvPr/>
        </p:nvSpPr>
        <p:spPr>
          <a:xfrm>
            <a:off x="3940821" y="5570137"/>
            <a:ext cx="971741" cy="369332"/>
          </a:xfrm>
          <a:prstGeom prst="rect">
            <a:avLst/>
          </a:prstGeom>
          <a:noFill/>
        </p:spPr>
        <p:txBody>
          <a:bodyPr wrap="none" rtlCol="0">
            <a:spAutoFit/>
          </a:bodyPr>
          <a:lstStyle/>
          <a:p>
            <a:r>
              <a:rPr lang="en-GB" dirty="0" smtClean="0"/>
              <a:t>Block 3</a:t>
            </a:r>
            <a:endParaRPr lang="en-GB" dirty="0"/>
          </a:p>
        </p:txBody>
      </p:sp>
      <p:sp>
        <p:nvSpPr>
          <p:cNvPr id="5" name="مربع نص 4"/>
          <p:cNvSpPr txBox="1"/>
          <p:nvPr/>
        </p:nvSpPr>
        <p:spPr>
          <a:xfrm>
            <a:off x="9491957" y="5570052"/>
            <a:ext cx="971741" cy="369332"/>
          </a:xfrm>
          <a:prstGeom prst="rect">
            <a:avLst/>
          </a:prstGeom>
          <a:noFill/>
        </p:spPr>
        <p:txBody>
          <a:bodyPr wrap="none" rtlCol="0">
            <a:spAutoFit/>
          </a:bodyPr>
          <a:lstStyle/>
          <a:p>
            <a:r>
              <a:rPr lang="en-GB" dirty="0" smtClean="0"/>
              <a:t>Block 4</a:t>
            </a:r>
            <a:endParaRPr lang="en-GB" dirty="0"/>
          </a:p>
        </p:txBody>
      </p:sp>
    </p:spTree>
    <p:extLst>
      <p:ext uri="{BB962C8B-B14F-4D97-AF65-F5344CB8AC3E}">
        <p14:creationId xmlns:p14="http://schemas.microsoft.com/office/powerpoint/2010/main" val="33510436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Model check</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lstStyle/>
              <a:p>
                <a:r>
                  <a:rPr lang="en-US" dirty="0"/>
                  <a:t>Check for deflection </a:t>
                </a:r>
                <a:endParaRPr lang="en-US" dirty="0" smtClean="0"/>
              </a:p>
              <a:p>
                <a:pPr marL="0" indent="0">
                  <a:buNone/>
                </a:pPr>
                <a:r>
                  <a:rPr lang="en-US" dirty="0" smtClean="0"/>
                  <a:t>by using  </a:t>
                </a:r>
                <a:r>
                  <a:rPr lang="az-Cyrl-AZ" dirty="0" smtClean="0"/>
                  <a:t>Ц</a:t>
                </a:r>
                <a:r>
                  <a:rPr lang="en-US" dirty="0" smtClean="0"/>
                  <a:t> = 2D + 2S.D + 1.25L</a:t>
                </a:r>
              </a:p>
              <a:p>
                <a:pPr marL="0" indent="0">
                  <a:buNone/>
                </a:pPr>
                <a:r>
                  <a:rPr lang="en-US" dirty="0" smtClean="0"/>
                  <a:t>Block 3 </a:t>
                </a:r>
              </a:p>
              <a:p>
                <a:pPr marL="0" indent="0">
                  <a:buNone/>
                </a:pPr>
                <a:r>
                  <a:rPr lang="en-US" dirty="0" smtClean="0"/>
                  <a:t>Deflection = </a:t>
                </a:r>
                <a:r>
                  <a:rPr lang="en-US" dirty="0"/>
                  <a:t>29.25 ≤</a:t>
                </a:r>
                <a:r>
                  <a:rPr lang="en-GB" dirty="0">
                    <a:cs typeface="Times New Roman"/>
                  </a:rPr>
                  <a:t> </a:t>
                </a:r>
                <a14:m>
                  <m:oMath xmlns:m="http://schemas.openxmlformats.org/officeDocument/2006/math">
                    <m:f>
                      <m:fPr>
                        <m:ctrlPr>
                          <a:rPr lang="en-GB" i="1">
                            <a:effectLst/>
                            <a:latin typeface="Cambria Math"/>
                            <a:cs typeface="Times New Roman"/>
                          </a:rPr>
                        </m:ctrlPr>
                      </m:fPr>
                      <m:num>
                        <m:r>
                          <a:rPr lang="en-GB" i="1">
                            <a:effectLst/>
                            <a:latin typeface="Cambria Math"/>
                            <a:ea typeface="Times New Roman"/>
                            <a:cs typeface="Times New Roman"/>
                          </a:rPr>
                          <m:t>𝐿</m:t>
                        </m:r>
                      </m:num>
                      <m:den>
                        <m:r>
                          <a:rPr lang="en-GB" i="1">
                            <a:effectLst/>
                            <a:latin typeface="Cambria Math"/>
                            <a:ea typeface="Times New Roman"/>
                            <a:cs typeface="Times New Roman"/>
                          </a:rPr>
                          <m:t>240</m:t>
                        </m:r>
                      </m:den>
                    </m:f>
                  </m:oMath>
                </a14:m>
                <a:r>
                  <a:rPr lang="en-GB" dirty="0">
                    <a:effectLst/>
                    <a:latin typeface="Times New Roman"/>
                    <a:ea typeface="Times New Roman"/>
                  </a:rPr>
                  <a:t> = </a:t>
                </a:r>
                <a14:m>
                  <m:oMath xmlns:m="http://schemas.openxmlformats.org/officeDocument/2006/math">
                    <m:f>
                      <m:fPr>
                        <m:ctrlPr>
                          <a:rPr lang="en-GB" i="1">
                            <a:effectLst/>
                            <a:latin typeface="Cambria Math"/>
                            <a:cs typeface="Times New Roman"/>
                          </a:rPr>
                        </m:ctrlPr>
                      </m:fPr>
                      <m:num>
                        <m:r>
                          <a:rPr lang="en-GB" i="1">
                            <a:effectLst/>
                            <a:latin typeface="Cambria Math"/>
                            <a:ea typeface="Times New Roman"/>
                            <a:cs typeface="Times New Roman"/>
                          </a:rPr>
                          <m:t>7</m:t>
                        </m:r>
                        <m:r>
                          <a:rPr lang="en-GB" i="1">
                            <a:effectLst/>
                            <a:latin typeface="Cambria Math"/>
                            <a:ea typeface="Times New Roman"/>
                            <a:cs typeface="Times New Roman"/>
                          </a:rPr>
                          <m:t>.</m:t>
                        </m:r>
                        <m:r>
                          <a:rPr lang="en-GB" i="1">
                            <a:effectLst/>
                            <a:latin typeface="Cambria Math"/>
                            <a:ea typeface="Times New Roman"/>
                            <a:cs typeface="Times New Roman"/>
                          </a:rPr>
                          <m:t>3</m:t>
                        </m:r>
                      </m:num>
                      <m:den>
                        <m:r>
                          <a:rPr lang="en-GB" i="1">
                            <a:effectLst/>
                            <a:latin typeface="Cambria Math"/>
                            <a:ea typeface="Times New Roman"/>
                            <a:cs typeface="Times New Roman"/>
                          </a:rPr>
                          <m:t>240</m:t>
                        </m:r>
                      </m:den>
                    </m:f>
                  </m:oMath>
                </a14:m>
                <a:r>
                  <a:rPr lang="en-GB" dirty="0">
                    <a:effectLst/>
                    <a:latin typeface="Times New Roman"/>
                    <a:ea typeface="Times New Roman"/>
                  </a:rPr>
                  <a:t> = </a:t>
                </a:r>
                <a:r>
                  <a:rPr lang="en-US" dirty="0" smtClean="0"/>
                  <a:t>30.4mm  O.K</a:t>
                </a:r>
              </a:p>
              <a:p>
                <a:pPr marL="0" indent="0">
                  <a:buNone/>
                </a:pPr>
                <a:endParaRPr lang="en-US" dirty="0" smtClean="0"/>
              </a:p>
              <a:p>
                <a:pPr marL="0" indent="0">
                  <a:buNone/>
                </a:pPr>
                <a:r>
                  <a:rPr lang="en-US" dirty="0" smtClean="0"/>
                  <a:t> </a:t>
                </a:r>
                <a:endParaRPr lang="ar-SA"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616" t="-806"/>
                </a:stretch>
              </a:blipFill>
            </p:spPr>
            <p:txBody>
              <a:bodyPr/>
              <a:lstStyle/>
              <a:p>
                <a:r>
                  <a:rPr lang="en-GB">
                    <a:noFill/>
                  </a:rPr>
                  <a:t> </a:t>
                </a:r>
              </a:p>
            </p:txBody>
          </p:sp>
        </mc:Fallback>
      </mc:AlternateContent>
    </p:spTree>
    <p:extLst>
      <p:ext uri="{BB962C8B-B14F-4D97-AF65-F5344CB8AC3E}">
        <p14:creationId xmlns:p14="http://schemas.microsoft.com/office/powerpoint/2010/main" val="7971010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صورة 5"/>
          <p:cNvPicPr/>
          <p:nvPr/>
        </p:nvPicPr>
        <p:blipFill>
          <a:blip r:embed="rId2">
            <a:extLst>
              <a:ext uri="{28A0092B-C50C-407E-A947-70E740481C1C}">
                <a14:useLocalDpi xmlns:a14="http://schemas.microsoft.com/office/drawing/2010/main" val="0"/>
              </a:ext>
            </a:extLst>
          </a:blip>
          <a:stretch>
            <a:fillRect/>
          </a:stretch>
        </p:blipFill>
        <p:spPr>
          <a:xfrm>
            <a:off x="2924427" y="1254388"/>
            <a:ext cx="6964039" cy="4693257"/>
          </a:xfrm>
          <a:prstGeom prst="rect">
            <a:avLst/>
          </a:prstGeom>
        </p:spPr>
      </p:pic>
    </p:spTree>
    <p:extLst>
      <p:ext uri="{BB962C8B-B14F-4D97-AF65-F5344CB8AC3E}">
        <p14:creationId xmlns:p14="http://schemas.microsoft.com/office/powerpoint/2010/main" val="27461761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0C164BC-0E7A-4F58-AC6B-3F2A8FB6C041}"/>
              </a:ext>
            </a:extLst>
          </p:cNvPr>
          <p:cNvSpPr>
            <a:spLocks noGrp="1"/>
          </p:cNvSpPr>
          <p:nvPr>
            <p:ph type="title"/>
          </p:nvPr>
        </p:nvSpPr>
        <p:spPr>
          <a:xfrm>
            <a:off x="1577009" y="624110"/>
            <a:ext cx="9927603" cy="1280890"/>
          </a:xfrm>
        </p:spPr>
        <p:txBody>
          <a:bodyPr/>
          <a:lstStyle/>
          <a:p>
            <a:r>
              <a:rPr lang="en-US" dirty="0">
                <a:solidFill>
                  <a:srgbClr val="0070C0"/>
                </a:solidFill>
              </a:rPr>
              <a:t>DESCRPTION</a:t>
            </a:r>
            <a:r>
              <a:rPr lang="en-US" dirty="0">
                <a:solidFill>
                  <a:srgbClr val="0070C0"/>
                </a:solidFill>
                <a:latin typeface="Tw Cen MT" panose="020B0602020104020603" pitchFamily="34" charset="0"/>
              </a:rPr>
              <a:t>:</a:t>
            </a:r>
          </a:p>
        </p:txBody>
      </p:sp>
      <p:sp>
        <p:nvSpPr>
          <p:cNvPr id="3" name="Content Placeholder 2">
            <a:extLst>
              <a:ext uri="{FF2B5EF4-FFF2-40B4-BE49-F238E27FC236}">
                <a16:creationId xmlns="" xmlns:a16="http://schemas.microsoft.com/office/drawing/2014/main" id="{27E0983F-1866-42B1-AB37-E624DD96AC75}"/>
              </a:ext>
            </a:extLst>
          </p:cNvPr>
          <p:cNvSpPr>
            <a:spLocks noGrp="1"/>
          </p:cNvSpPr>
          <p:nvPr>
            <p:ph idx="1"/>
          </p:nvPr>
        </p:nvSpPr>
        <p:spPr/>
        <p:txBody>
          <a:bodyPr>
            <a:normAutofit fontScale="92500"/>
          </a:bodyPr>
          <a:lstStyle/>
          <a:p>
            <a:pPr>
              <a:buClr>
                <a:srgbClr val="FF0000"/>
              </a:buClr>
              <a:buFont typeface="Wingdings" panose="05000000000000000000" pitchFamily="2" charset="2"/>
              <a:buChar char="ü"/>
              <a:defRPr/>
            </a:pPr>
            <a:r>
              <a:rPr lang="en-GB" sz="2200" u="sng" dirty="0">
                <a:solidFill>
                  <a:srgbClr val="FF0000"/>
                </a:solidFill>
                <a:latin typeface="+mj-lt"/>
              </a:rPr>
              <a:t>Project Name: </a:t>
            </a:r>
          </a:p>
          <a:p>
            <a:pPr marL="0" indent="0">
              <a:buNone/>
              <a:defRPr/>
            </a:pPr>
            <a:r>
              <a:rPr lang="en-US" sz="2200" dirty="0">
                <a:solidFill>
                  <a:schemeClr val="tx1"/>
                </a:solidFill>
                <a:latin typeface="+mj-lt"/>
              </a:rPr>
              <a:t>The project is called Planet Biodiversity Research </a:t>
            </a:r>
            <a:r>
              <a:rPr lang="en-US" sz="2200" dirty="0" smtClean="0">
                <a:solidFill>
                  <a:schemeClr val="tx1"/>
                </a:solidFill>
                <a:latin typeface="+mj-lt"/>
              </a:rPr>
              <a:t>Center</a:t>
            </a:r>
            <a:endParaRPr lang="en-GB" sz="2200" dirty="0" smtClean="0">
              <a:solidFill>
                <a:schemeClr val="tx1"/>
              </a:solidFill>
              <a:latin typeface="+mj-lt"/>
            </a:endParaRPr>
          </a:p>
          <a:p>
            <a:pPr>
              <a:buFont typeface="Wingdings" pitchFamily="2" charset="2"/>
              <a:buChar char="ü"/>
              <a:defRPr/>
            </a:pPr>
            <a:r>
              <a:rPr lang="en-GB" sz="2200" u="sng" dirty="0" smtClean="0">
                <a:solidFill>
                  <a:srgbClr val="FF0000"/>
                </a:solidFill>
                <a:latin typeface="+mj-lt"/>
              </a:rPr>
              <a:t>Location: </a:t>
            </a:r>
          </a:p>
          <a:p>
            <a:pPr marL="0" indent="0">
              <a:buNone/>
              <a:defRPr/>
            </a:pPr>
            <a:r>
              <a:rPr lang="en-US" sz="2200" dirty="0">
                <a:solidFill>
                  <a:schemeClr val="tx1"/>
                </a:solidFill>
                <a:latin typeface="+mj-lt"/>
              </a:rPr>
              <a:t>This project is located in </a:t>
            </a:r>
            <a:r>
              <a:rPr lang="en-US" sz="2200" dirty="0" smtClean="0">
                <a:solidFill>
                  <a:schemeClr val="tx1"/>
                </a:solidFill>
                <a:latin typeface="+mj-lt"/>
              </a:rPr>
              <a:t>Hebron City</a:t>
            </a:r>
          </a:p>
          <a:p>
            <a:pPr>
              <a:buClr>
                <a:srgbClr val="FF0000"/>
              </a:buClr>
              <a:buFont typeface="Wingdings" panose="05000000000000000000" pitchFamily="2" charset="2"/>
              <a:buChar char="ü"/>
              <a:defRPr/>
            </a:pPr>
            <a:r>
              <a:rPr lang="en-GB" sz="2200" u="sng" dirty="0" smtClean="0">
                <a:solidFill>
                  <a:srgbClr val="FF0000"/>
                </a:solidFill>
                <a:latin typeface="+mj-lt"/>
              </a:rPr>
              <a:t>Specifications</a:t>
            </a:r>
            <a:r>
              <a:rPr lang="en-GB" sz="2200" u="sng" dirty="0">
                <a:solidFill>
                  <a:srgbClr val="FF0000"/>
                </a:solidFill>
                <a:latin typeface="+mj-lt"/>
              </a:rPr>
              <a:t>: </a:t>
            </a:r>
          </a:p>
          <a:p>
            <a:pPr marL="0" indent="0">
              <a:buClr>
                <a:srgbClr val="FF0000"/>
              </a:buClr>
              <a:buNone/>
              <a:defRPr/>
            </a:pPr>
            <a:r>
              <a:rPr lang="en-US" sz="2200" dirty="0">
                <a:solidFill>
                  <a:schemeClr val="tx1"/>
                </a:solidFill>
                <a:latin typeface="+mj-lt"/>
              </a:rPr>
              <a:t>This project includes the </a:t>
            </a:r>
            <a:r>
              <a:rPr lang="en-US" sz="2200" dirty="0" smtClean="0">
                <a:solidFill>
                  <a:schemeClr val="tx1"/>
                </a:solidFill>
                <a:latin typeface="+mj-lt"/>
              </a:rPr>
              <a:t>design </a:t>
            </a:r>
            <a:r>
              <a:rPr lang="en-US" sz="2200" dirty="0">
                <a:solidFill>
                  <a:schemeClr val="tx1"/>
                </a:solidFill>
                <a:latin typeface="+mj-lt"/>
              </a:rPr>
              <a:t>of Stage, Library, Management rooms, Galleries, Oratory, Cafeteria, Video Conference Hall, Lecture halls, Stores and Computer halls that fulfilled all the requirements of comfort and safety according to usage </a:t>
            </a:r>
            <a:r>
              <a:rPr lang="en-US" sz="2200" dirty="0" smtClean="0">
                <a:solidFill>
                  <a:schemeClr val="tx1"/>
                </a:solidFill>
                <a:latin typeface="+mj-lt"/>
              </a:rPr>
              <a:t>requirements and include the design of all structural element in building .</a:t>
            </a:r>
            <a:endParaRPr lang="en-US" dirty="0">
              <a:solidFill>
                <a:srgbClr val="84AF9B"/>
              </a:solidFill>
              <a:latin typeface="+mj-lt"/>
            </a:endParaRPr>
          </a:p>
        </p:txBody>
      </p:sp>
    </p:spTree>
    <p:extLst>
      <p:ext uri="{BB962C8B-B14F-4D97-AF65-F5344CB8AC3E}">
        <p14:creationId xmlns:p14="http://schemas.microsoft.com/office/powerpoint/2010/main" val="33345206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Check for equilibrium</a:t>
            </a:r>
            <a:endParaRPr lang="ar-SA" dirty="0"/>
          </a:p>
        </p:txBody>
      </p:sp>
      <p:sp>
        <p:nvSpPr>
          <p:cNvPr id="3" name="عنصر نائب للمحتوى 2"/>
          <p:cNvSpPr>
            <a:spLocks noGrp="1"/>
          </p:cNvSpPr>
          <p:nvPr>
            <p:ph idx="1"/>
          </p:nvPr>
        </p:nvSpPr>
        <p:spPr/>
        <p:txBody>
          <a:bodyPr>
            <a:normAutofit/>
          </a:bodyPr>
          <a:lstStyle/>
          <a:p>
            <a:pPr marL="0" indent="0">
              <a:buNone/>
            </a:pPr>
            <a:r>
              <a:rPr lang="en-US" dirty="0" smtClean="0"/>
              <a:t>Block 3</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a:t>Live load = 17574.281 KN                   </a:t>
            </a:r>
            <a:r>
              <a:rPr lang="en-US" dirty="0" smtClean="0"/>
              <a:t>                    % </a:t>
            </a:r>
            <a:r>
              <a:rPr lang="en-US" dirty="0"/>
              <a:t>error = </a:t>
            </a:r>
            <a:r>
              <a:rPr lang="en-US" dirty="0" smtClean="0"/>
              <a:t>0%</a:t>
            </a:r>
          </a:p>
          <a:p>
            <a:pPr marL="0" indent="0">
              <a:buNone/>
            </a:pPr>
            <a:r>
              <a:rPr lang="en-US" dirty="0"/>
              <a:t>Dead load = 32018.52  KN    </a:t>
            </a:r>
            <a:r>
              <a:rPr lang="en-US" dirty="0" smtClean="0"/>
              <a:t>                                 %</a:t>
            </a:r>
            <a:r>
              <a:rPr lang="en-US" dirty="0"/>
              <a:t>error = </a:t>
            </a:r>
            <a:r>
              <a:rPr lang="en-US" dirty="0" smtClean="0"/>
              <a:t>0.6%</a:t>
            </a:r>
          </a:p>
          <a:p>
            <a:pPr marL="0" indent="0">
              <a:buNone/>
            </a:pPr>
            <a:r>
              <a:rPr lang="en-US" dirty="0" smtClean="0"/>
              <a:t>Superimposed </a:t>
            </a:r>
            <a:r>
              <a:rPr lang="en-US" dirty="0"/>
              <a:t>dead load = 25917.4  </a:t>
            </a:r>
            <a:r>
              <a:rPr lang="en-US" dirty="0" smtClean="0"/>
              <a:t>KN             % </a:t>
            </a:r>
            <a:r>
              <a:rPr lang="en-US" dirty="0"/>
              <a:t>error = </a:t>
            </a:r>
            <a:r>
              <a:rPr lang="en-US" dirty="0" smtClean="0"/>
              <a:t>1.3%  </a:t>
            </a:r>
          </a:p>
          <a:p>
            <a:pPr marL="0" indent="0">
              <a:buNone/>
            </a:pPr>
            <a:endParaRPr lang="ar-SA" dirty="0"/>
          </a:p>
        </p:txBody>
      </p:sp>
      <p:grpSp>
        <p:nvGrpSpPr>
          <p:cNvPr id="5" name="مجموعة 4"/>
          <p:cNvGrpSpPr/>
          <p:nvPr/>
        </p:nvGrpSpPr>
        <p:grpSpPr>
          <a:xfrm>
            <a:off x="2587543" y="2498137"/>
            <a:ext cx="4881406" cy="1818206"/>
            <a:chOff x="1081862" y="1655197"/>
            <a:chExt cx="4282440" cy="1691640"/>
          </a:xfrm>
        </p:grpSpPr>
        <p:pic>
          <p:nvPicPr>
            <p:cNvPr id="6" name="صورة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1862" y="1655197"/>
              <a:ext cx="4282440" cy="1691640"/>
            </a:xfrm>
            <a:prstGeom prst="rect">
              <a:avLst/>
            </a:prstGeom>
          </p:spPr>
        </p:pic>
        <p:pic>
          <p:nvPicPr>
            <p:cNvPr id="7" name="صورة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6741" y="3010637"/>
              <a:ext cx="975360" cy="213360"/>
            </a:xfrm>
            <a:prstGeom prst="rect">
              <a:avLst/>
            </a:prstGeom>
          </p:spPr>
        </p:pic>
      </p:grpSp>
    </p:spTree>
    <p:extLst>
      <p:ext uri="{BB962C8B-B14F-4D97-AF65-F5344CB8AC3E}">
        <p14:creationId xmlns:p14="http://schemas.microsoft.com/office/powerpoint/2010/main" val="37543472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Check for internal forces</a:t>
            </a:r>
            <a:endParaRPr lang="ar-SA" dirty="0"/>
          </a:p>
        </p:txBody>
      </p:sp>
      <p:sp>
        <p:nvSpPr>
          <p:cNvPr id="4" name="عنصر نائب للمحتوى 2"/>
          <p:cNvSpPr txBox="1">
            <a:spLocks/>
          </p:cNvSpPr>
          <p:nvPr/>
        </p:nvSpPr>
        <p:spPr>
          <a:xfrm>
            <a:off x="2385562" y="2043239"/>
            <a:ext cx="8915400"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dirty="0" smtClean="0"/>
              <a:t>Block 3</a:t>
            </a:r>
          </a:p>
          <a:p>
            <a:pPr marL="4394200" indent="0">
              <a:buFont typeface="Wingdings 3" charset="2"/>
              <a:buNone/>
            </a:pPr>
            <a:r>
              <a:rPr lang="en-US" dirty="0" smtClean="0"/>
              <a:t>Beam at x</a:t>
            </a:r>
          </a:p>
          <a:p>
            <a:pPr marL="4394200" indent="0">
              <a:buNone/>
            </a:pPr>
            <a:r>
              <a:rPr lang="en-US" dirty="0" smtClean="0"/>
              <a:t>Moment by hand </a:t>
            </a:r>
            <a:r>
              <a:rPr lang="en-US" dirty="0"/>
              <a:t>= 86.72  </a:t>
            </a:r>
            <a:r>
              <a:rPr lang="en-US" dirty="0" smtClean="0"/>
              <a:t>KN.m</a:t>
            </a:r>
          </a:p>
          <a:p>
            <a:pPr marL="4394200" indent="0">
              <a:buNone/>
            </a:pPr>
            <a:r>
              <a:rPr lang="en-US" dirty="0" smtClean="0"/>
              <a:t>Moment from ETAB </a:t>
            </a:r>
            <a:r>
              <a:rPr lang="en-US" dirty="0"/>
              <a:t>= 84.5  </a:t>
            </a:r>
            <a:r>
              <a:rPr lang="en-US" dirty="0" smtClean="0"/>
              <a:t>KN.m</a:t>
            </a:r>
          </a:p>
          <a:p>
            <a:pPr marL="4394200" indent="0">
              <a:buFont typeface="Wingdings 3" charset="2"/>
              <a:buNone/>
            </a:pPr>
            <a:r>
              <a:rPr lang="en-US" dirty="0" smtClean="0"/>
              <a:t>%error = 2.6 % </a:t>
            </a:r>
          </a:p>
          <a:p>
            <a:pPr marL="4394200" indent="0">
              <a:buFont typeface="Wingdings 3" charset="2"/>
              <a:buNone/>
            </a:pPr>
            <a:r>
              <a:rPr lang="en-US" dirty="0" smtClean="0"/>
              <a:t>Beam at y </a:t>
            </a:r>
          </a:p>
          <a:p>
            <a:pPr marL="4394200" indent="0">
              <a:buNone/>
            </a:pPr>
            <a:r>
              <a:rPr lang="en-US" dirty="0" smtClean="0"/>
              <a:t>Moment by hand </a:t>
            </a:r>
            <a:r>
              <a:rPr lang="en-US" dirty="0"/>
              <a:t>= </a:t>
            </a:r>
            <a:r>
              <a:rPr lang="en-US" dirty="0" smtClean="0"/>
              <a:t> 85.9    KN.m</a:t>
            </a:r>
          </a:p>
          <a:p>
            <a:pPr marL="4394200" indent="0">
              <a:buNone/>
            </a:pPr>
            <a:r>
              <a:rPr lang="en-US" dirty="0" smtClean="0"/>
              <a:t>Moment from ETAB </a:t>
            </a:r>
            <a:r>
              <a:rPr lang="en-US" dirty="0"/>
              <a:t>= </a:t>
            </a:r>
            <a:r>
              <a:rPr lang="en-US" dirty="0" smtClean="0"/>
              <a:t>84.15 KN.m</a:t>
            </a:r>
          </a:p>
          <a:p>
            <a:pPr marL="4394200" indent="0">
              <a:buFont typeface="Wingdings 3" charset="2"/>
              <a:buNone/>
            </a:pPr>
            <a:r>
              <a:rPr lang="en-US" dirty="0" smtClean="0"/>
              <a:t>%error = 2.1% </a:t>
            </a:r>
          </a:p>
          <a:p>
            <a:pPr marL="4394200" indent="0">
              <a:buFont typeface="Wingdings 3" charset="2"/>
              <a:buNone/>
            </a:pPr>
            <a:endParaRPr lang="en-US" dirty="0" smtClean="0"/>
          </a:p>
          <a:p>
            <a:pPr marL="4394200" indent="0">
              <a:buFont typeface="Wingdings 3" charset="2"/>
              <a:buNone/>
            </a:pPr>
            <a:endParaRPr lang="en-US" dirty="0" smtClean="0"/>
          </a:p>
          <a:p>
            <a:pPr marL="0" indent="0">
              <a:buFont typeface="Wingdings 3" charset="2"/>
              <a:buNone/>
            </a:pPr>
            <a:endParaRPr lang="en-US" dirty="0" smtClean="0"/>
          </a:p>
          <a:p>
            <a:pPr marL="0" indent="0">
              <a:buFont typeface="Wingdings 3" charset="2"/>
              <a:buNone/>
            </a:pPr>
            <a:endParaRPr lang="en-US" dirty="0" smtClean="0"/>
          </a:p>
          <a:p>
            <a:pPr marL="0" indent="0">
              <a:buFont typeface="Wingdings 3" charset="2"/>
              <a:buNone/>
            </a:pPr>
            <a:endParaRPr lang="en-US" dirty="0" smtClean="0"/>
          </a:p>
          <a:p>
            <a:pPr marL="0" indent="0">
              <a:buFont typeface="Wingdings 3" charset="2"/>
              <a:buNone/>
            </a:pPr>
            <a:endParaRPr lang="en-US" dirty="0" smtClean="0"/>
          </a:p>
          <a:p>
            <a:pPr marL="0" indent="0">
              <a:buFont typeface="Wingdings 3" charset="2"/>
              <a:buNone/>
            </a:pPr>
            <a:endParaRPr lang="en-US" dirty="0" smtClean="0"/>
          </a:p>
          <a:p>
            <a:pPr marL="0" indent="0">
              <a:buFont typeface="Wingdings 3" charset="2"/>
              <a:buNone/>
            </a:pPr>
            <a:endParaRPr lang="ar-SA" dirty="0"/>
          </a:p>
        </p:txBody>
      </p:sp>
      <p:pic>
        <p:nvPicPr>
          <p:cNvPr id="5" name="صورة 4"/>
          <p:cNvPicPr/>
          <p:nvPr/>
        </p:nvPicPr>
        <p:blipFill>
          <a:blip r:embed="rId2">
            <a:extLst>
              <a:ext uri="{28A0092B-C50C-407E-A947-70E740481C1C}">
                <a14:useLocalDpi xmlns:a14="http://schemas.microsoft.com/office/drawing/2010/main" val="0"/>
              </a:ext>
            </a:extLst>
          </a:blip>
          <a:srcRect/>
          <a:stretch>
            <a:fillRect/>
          </a:stretch>
        </p:blipFill>
        <p:spPr bwMode="auto">
          <a:xfrm>
            <a:off x="1599874" y="2406316"/>
            <a:ext cx="4873753" cy="3600662"/>
          </a:xfrm>
          <a:prstGeom prst="rect">
            <a:avLst/>
          </a:prstGeom>
          <a:noFill/>
          <a:ln>
            <a:noFill/>
          </a:ln>
        </p:spPr>
      </p:pic>
    </p:spTree>
    <p:extLst>
      <p:ext uri="{BB962C8B-B14F-4D97-AF65-F5344CB8AC3E}">
        <p14:creationId xmlns:p14="http://schemas.microsoft.com/office/powerpoint/2010/main" val="40112640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Seismic load calculation </a:t>
            </a:r>
            <a:endParaRPr lang="ar-SA" dirty="0"/>
          </a:p>
        </p:txBody>
      </p:sp>
      <p:sp>
        <p:nvSpPr>
          <p:cNvPr id="3" name="عنصر نائب للمحتوى 2"/>
          <p:cNvSpPr>
            <a:spLocks noGrp="1"/>
          </p:cNvSpPr>
          <p:nvPr>
            <p:ph idx="1"/>
          </p:nvPr>
        </p:nvSpPr>
        <p:spPr/>
        <p:txBody>
          <a:bodyPr/>
          <a:lstStyle/>
          <a:p>
            <a:pPr marL="0" indent="0">
              <a:buNone/>
            </a:pPr>
            <a:r>
              <a:rPr lang="en-US" dirty="0" smtClean="0"/>
              <a:t>To determine Ss &amp; S1 </a:t>
            </a:r>
          </a:p>
          <a:p>
            <a:pPr marL="0" indent="0">
              <a:buNone/>
            </a:pPr>
            <a:r>
              <a:rPr lang="en-US" dirty="0"/>
              <a:t>Ss = </a:t>
            </a:r>
            <a:r>
              <a:rPr lang="en-US" dirty="0" smtClean="0"/>
              <a:t>0.375  sec</a:t>
            </a:r>
            <a:endParaRPr lang="en-US" dirty="0"/>
          </a:p>
          <a:p>
            <a:pPr marL="0" indent="0">
              <a:buNone/>
            </a:pPr>
            <a:r>
              <a:rPr lang="en-US" dirty="0" smtClean="0"/>
              <a:t>S</a:t>
            </a:r>
            <a:r>
              <a:rPr lang="en-US" baseline="-25000" dirty="0" smtClean="0"/>
              <a:t>1</a:t>
            </a:r>
            <a:r>
              <a:rPr lang="en-US" dirty="0" smtClean="0"/>
              <a:t> = 0.1875 sec</a:t>
            </a:r>
          </a:p>
          <a:p>
            <a:pPr marL="0" indent="0">
              <a:buNone/>
            </a:pPr>
            <a:endParaRPr 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0041" y="1484402"/>
            <a:ext cx="4249414" cy="5373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81393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Seismic load calculation </a:t>
            </a:r>
            <a:endParaRPr lang="ar-SA" dirty="0"/>
          </a:p>
        </p:txBody>
      </p:sp>
      <p:sp>
        <p:nvSpPr>
          <p:cNvPr id="3" name="عنصر نائب للمحتوى 2"/>
          <p:cNvSpPr>
            <a:spLocks noGrp="1"/>
          </p:cNvSpPr>
          <p:nvPr>
            <p:ph idx="1"/>
          </p:nvPr>
        </p:nvSpPr>
        <p:spPr/>
        <p:txBody>
          <a:bodyPr/>
          <a:lstStyle/>
          <a:p>
            <a:pPr marL="0" indent="0">
              <a:buNone/>
            </a:pPr>
            <a:r>
              <a:rPr lang="en-US" dirty="0" smtClean="0"/>
              <a:t>Determine site class</a:t>
            </a:r>
          </a:p>
          <a:p>
            <a:pPr marL="0" indent="0" algn="just">
              <a:buNone/>
            </a:pPr>
            <a:r>
              <a:rPr lang="en-US" dirty="0"/>
              <a:t> Depends on soil </a:t>
            </a:r>
            <a:r>
              <a:rPr lang="en-US" dirty="0" smtClean="0"/>
              <a:t>report and </a:t>
            </a:r>
            <a:r>
              <a:rPr lang="en-US" dirty="0"/>
              <a:t>the value of </a:t>
            </a:r>
            <a:r>
              <a:rPr lang="en-US" dirty="0" smtClean="0"/>
              <a:t>q for that rock equal to 300KN/m2 &gt; 200KN/m2, and according to the table above the site class for area of project is </a:t>
            </a:r>
            <a:r>
              <a:rPr lang="en-US" b="1" dirty="0" smtClean="0"/>
              <a:t>B</a:t>
            </a:r>
          </a:p>
          <a:p>
            <a:pPr marL="0" indent="0">
              <a:buNone/>
            </a:pPr>
            <a:endParaRPr lang="ar-SA" dirty="0"/>
          </a:p>
        </p:txBody>
      </p:sp>
      <p:pic>
        <p:nvPicPr>
          <p:cNvPr id="8" name="Picture 13"/>
          <p:cNvPicPr/>
          <p:nvPr/>
        </p:nvPicPr>
        <p:blipFill>
          <a:blip r:embed="rId2">
            <a:extLst>
              <a:ext uri="{28A0092B-C50C-407E-A947-70E740481C1C}">
                <a14:useLocalDpi xmlns:a14="http://schemas.microsoft.com/office/drawing/2010/main" val="0"/>
              </a:ext>
            </a:extLst>
          </a:blip>
          <a:stretch>
            <a:fillRect/>
          </a:stretch>
        </p:blipFill>
        <p:spPr>
          <a:xfrm>
            <a:off x="4741932" y="3212538"/>
            <a:ext cx="6522181" cy="2898133"/>
          </a:xfrm>
          <a:prstGeom prst="rect">
            <a:avLst/>
          </a:prstGeom>
        </p:spPr>
      </p:pic>
    </p:spTree>
    <p:extLst>
      <p:ext uri="{BB962C8B-B14F-4D97-AF65-F5344CB8AC3E}">
        <p14:creationId xmlns:p14="http://schemas.microsoft.com/office/powerpoint/2010/main" val="26728742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Seismic load calculation </a:t>
            </a:r>
            <a:endParaRPr lang="ar-SA" dirty="0"/>
          </a:p>
        </p:txBody>
      </p:sp>
      <p:sp>
        <p:nvSpPr>
          <p:cNvPr id="3" name="عنصر نائب للمحتوى 2"/>
          <p:cNvSpPr>
            <a:spLocks noGrp="1"/>
          </p:cNvSpPr>
          <p:nvPr>
            <p:ph idx="1"/>
          </p:nvPr>
        </p:nvSpPr>
        <p:spPr>
          <a:xfrm>
            <a:off x="2597305" y="1850379"/>
            <a:ext cx="8915400" cy="3777622"/>
          </a:xfrm>
        </p:spPr>
        <p:txBody>
          <a:bodyPr/>
          <a:lstStyle/>
          <a:p>
            <a:pPr marL="0" indent="0">
              <a:buNone/>
            </a:pPr>
            <a:r>
              <a:rPr lang="en-US" dirty="0" smtClean="0"/>
              <a:t>Determine </a:t>
            </a:r>
            <a:r>
              <a:rPr lang="en-US" dirty="0"/>
              <a:t>maximum considered earthquake spectral response accelerations </a:t>
            </a:r>
            <a:endParaRPr lang="en-US" dirty="0" smtClean="0"/>
          </a:p>
          <a:p>
            <a:pPr marL="0" indent="0">
              <a:buNone/>
            </a:pPr>
            <a:r>
              <a:rPr lang="en-US" i="1" dirty="0"/>
              <a:t>S</a:t>
            </a:r>
            <a:r>
              <a:rPr lang="en-US" i="1" baseline="-25000" dirty="0"/>
              <a:t>MS =</a:t>
            </a:r>
            <a:r>
              <a:rPr lang="en-US" dirty="0"/>
              <a:t> Fa</a:t>
            </a:r>
            <a:r>
              <a:rPr lang="en-US" i="1" dirty="0"/>
              <a:t> </a:t>
            </a:r>
            <a:r>
              <a:rPr lang="en-US" i="1" dirty="0" smtClean="0"/>
              <a:t>S</a:t>
            </a:r>
            <a:r>
              <a:rPr lang="en-US" i="1" baseline="-25000" dirty="0" smtClean="0"/>
              <a:t>s   </a:t>
            </a:r>
            <a:endParaRPr lang="en-US" dirty="0"/>
          </a:p>
          <a:p>
            <a:pPr marL="0" indent="0">
              <a:buNone/>
            </a:pPr>
            <a:r>
              <a:rPr lang="en-US" i="1" dirty="0"/>
              <a:t>S</a:t>
            </a:r>
            <a:r>
              <a:rPr lang="en-US" baseline="-25000" dirty="0"/>
              <a:t>M1</a:t>
            </a:r>
            <a:r>
              <a:rPr lang="en-US" dirty="0"/>
              <a:t> = Fv</a:t>
            </a:r>
            <a:r>
              <a:rPr lang="en-US" baseline="-25000" dirty="0"/>
              <a:t> </a:t>
            </a:r>
            <a:r>
              <a:rPr lang="en-US" dirty="0" smtClean="0"/>
              <a:t>S</a:t>
            </a:r>
            <a:r>
              <a:rPr lang="en-US" baseline="-25000" dirty="0" smtClean="0"/>
              <a:t>1</a:t>
            </a:r>
          </a:p>
          <a:p>
            <a:pPr marL="0" indent="0">
              <a:buNone/>
            </a:pPr>
            <a:endParaRPr lang="en-US" baseline="-25000" dirty="0"/>
          </a:p>
          <a:p>
            <a:pPr marL="0" indent="0">
              <a:buNone/>
            </a:pPr>
            <a:endParaRPr lang="en-US" baseline="-25000" dirty="0" smtClean="0"/>
          </a:p>
          <a:p>
            <a:pPr marL="0" indent="0">
              <a:buNone/>
            </a:pPr>
            <a:endParaRPr lang="en-US" baseline="-25000" dirty="0"/>
          </a:p>
          <a:p>
            <a:pPr marL="0" indent="0">
              <a:buNone/>
            </a:pPr>
            <a:endParaRPr lang="en-US" dirty="0"/>
          </a:p>
          <a:p>
            <a:pPr marL="0" indent="0">
              <a:buNone/>
            </a:pPr>
            <a:endParaRPr lang="ar-SA" dirty="0"/>
          </a:p>
        </p:txBody>
      </p:sp>
      <p:pic>
        <p:nvPicPr>
          <p:cNvPr id="4" name="Picture 14"/>
          <p:cNvPicPr/>
          <p:nvPr/>
        </p:nvPicPr>
        <p:blipFill>
          <a:blip r:embed="rId2">
            <a:extLst>
              <a:ext uri="{28A0092B-C50C-407E-A947-70E740481C1C}">
                <a14:useLocalDpi xmlns:a14="http://schemas.microsoft.com/office/drawing/2010/main" val="0"/>
              </a:ext>
            </a:extLst>
          </a:blip>
          <a:stretch>
            <a:fillRect/>
          </a:stretch>
        </p:blipFill>
        <p:spPr>
          <a:xfrm>
            <a:off x="5302964" y="2343426"/>
            <a:ext cx="5621283" cy="2090027"/>
          </a:xfrm>
          <a:prstGeom prst="rect">
            <a:avLst/>
          </a:prstGeom>
        </p:spPr>
      </p:pic>
      <p:pic>
        <p:nvPicPr>
          <p:cNvPr id="5" name="Picture 15"/>
          <p:cNvPicPr/>
          <p:nvPr/>
        </p:nvPicPr>
        <p:blipFill>
          <a:blip r:embed="rId3">
            <a:extLst>
              <a:ext uri="{28A0092B-C50C-407E-A947-70E740481C1C}">
                <a14:useLocalDpi xmlns:a14="http://schemas.microsoft.com/office/drawing/2010/main" val="0"/>
              </a:ext>
            </a:extLst>
          </a:blip>
          <a:stretch>
            <a:fillRect/>
          </a:stretch>
        </p:blipFill>
        <p:spPr>
          <a:xfrm>
            <a:off x="5302964" y="4563707"/>
            <a:ext cx="5621283" cy="2148636"/>
          </a:xfrm>
          <a:prstGeom prst="rect">
            <a:avLst/>
          </a:prstGeom>
        </p:spPr>
      </p:pic>
    </p:spTree>
    <p:extLst>
      <p:ext uri="{BB962C8B-B14F-4D97-AF65-F5344CB8AC3E}">
        <p14:creationId xmlns:p14="http://schemas.microsoft.com/office/powerpoint/2010/main" val="16033710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Seismic load calculation </a:t>
            </a:r>
            <a:endParaRPr lang="ar-SA" dirty="0"/>
          </a:p>
        </p:txBody>
      </p:sp>
      <p:sp>
        <p:nvSpPr>
          <p:cNvPr id="3" name="عنصر نائب للمحتوى 2"/>
          <p:cNvSpPr>
            <a:spLocks noGrp="1"/>
          </p:cNvSpPr>
          <p:nvPr>
            <p:ph idx="1"/>
          </p:nvPr>
        </p:nvSpPr>
        <p:spPr/>
        <p:txBody>
          <a:bodyPr/>
          <a:lstStyle/>
          <a:p>
            <a:pPr marL="0" indent="0">
              <a:buNone/>
            </a:pPr>
            <a:r>
              <a:rPr lang="en-US" dirty="0" smtClean="0"/>
              <a:t>Determine </a:t>
            </a:r>
            <a:r>
              <a:rPr lang="en-US" dirty="0"/>
              <a:t>design spectral response accelerations </a:t>
            </a:r>
            <a:endParaRPr lang="en-US" dirty="0" smtClean="0"/>
          </a:p>
          <a:p>
            <a:pPr marL="0" indent="0">
              <a:buNone/>
            </a:pPr>
            <a:r>
              <a:rPr lang="en-US" i="1" dirty="0"/>
              <a:t>S</a:t>
            </a:r>
            <a:r>
              <a:rPr lang="en-US" i="1" baseline="-25000" dirty="0"/>
              <a:t>D S </a:t>
            </a:r>
            <a:r>
              <a:rPr lang="en-US" dirty="0"/>
              <a:t>= (2/3) </a:t>
            </a:r>
            <a:r>
              <a:rPr lang="en-US" i="1" dirty="0"/>
              <a:t>S</a:t>
            </a:r>
            <a:r>
              <a:rPr lang="en-US" i="1" baseline="-25000" dirty="0"/>
              <a:t>MS</a:t>
            </a:r>
            <a:r>
              <a:rPr lang="en-US" i="1" dirty="0"/>
              <a:t> </a:t>
            </a:r>
            <a:endParaRPr lang="en-US" dirty="0"/>
          </a:p>
          <a:p>
            <a:pPr marL="0" indent="0">
              <a:buNone/>
            </a:pPr>
            <a:r>
              <a:rPr lang="en-US" i="1" dirty="0"/>
              <a:t>S</a:t>
            </a:r>
            <a:r>
              <a:rPr lang="en-US" baseline="-25000" dirty="0"/>
              <a:t>D1</a:t>
            </a:r>
            <a:r>
              <a:rPr lang="en-US" dirty="0"/>
              <a:t> = (2/3) S</a:t>
            </a:r>
            <a:r>
              <a:rPr lang="en-US" baseline="-25000" dirty="0"/>
              <a:t>M1</a:t>
            </a:r>
            <a:r>
              <a:rPr lang="en-US" dirty="0"/>
              <a:t> </a:t>
            </a:r>
          </a:p>
          <a:p>
            <a:pPr marL="0" indent="0">
              <a:buNone/>
            </a:pPr>
            <a:endParaRPr lang="ar-SA"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34433" y="3820734"/>
            <a:ext cx="7693746" cy="1641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56884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Seismic load calculation </a:t>
            </a:r>
            <a:endParaRPr lang="ar-SA" dirty="0"/>
          </a:p>
        </p:txBody>
      </p:sp>
      <p:sp>
        <p:nvSpPr>
          <p:cNvPr id="3" name="عنصر نائب للمحتوى 2"/>
          <p:cNvSpPr>
            <a:spLocks noGrp="1"/>
          </p:cNvSpPr>
          <p:nvPr>
            <p:ph idx="1"/>
          </p:nvPr>
        </p:nvSpPr>
        <p:spPr>
          <a:xfrm>
            <a:off x="2556844" y="2117416"/>
            <a:ext cx="8915400" cy="3777622"/>
          </a:xfrm>
        </p:spPr>
        <p:txBody>
          <a:bodyPr/>
          <a:lstStyle/>
          <a:p>
            <a:pPr marL="0" indent="0">
              <a:buNone/>
            </a:pPr>
            <a:r>
              <a:rPr lang="en-US" dirty="0" smtClean="0"/>
              <a:t>Determine risk category </a:t>
            </a:r>
          </a:p>
          <a:p>
            <a:pPr marL="0" indent="0">
              <a:buNone/>
            </a:pPr>
            <a:endParaRPr lang="en-US" dirty="0" smtClean="0"/>
          </a:p>
          <a:p>
            <a:pPr marL="0" indent="0">
              <a:buNone/>
            </a:pPr>
            <a:endParaRPr lang="en-US" dirty="0"/>
          </a:p>
          <a:p>
            <a:pPr marL="0" indent="0">
              <a:buNone/>
            </a:pPr>
            <a:r>
              <a:rPr lang="en-US" b="1" dirty="0" smtClean="0"/>
              <a:t>Risk </a:t>
            </a:r>
            <a:r>
              <a:rPr lang="en-US" b="1" dirty="0"/>
              <a:t>category is III</a:t>
            </a:r>
            <a:endParaRPr lang="en-US" b="1" dirty="0" smtClean="0"/>
          </a:p>
          <a:p>
            <a:pPr marL="0" indent="0">
              <a:buNone/>
            </a:pPr>
            <a:endParaRPr lang="ar-SA" dirty="0"/>
          </a:p>
        </p:txBody>
      </p:sp>
      <p:pic>
        <p:nvPicPr>
          <p:cNvPr id="4" name="Picture 20"/>
          <p:cNvPicPr/>
          <p:nvPr/>
        </p:nvPicPr>
        <p:blipFill>
          <a:blip r:embed="rId2">
            <a:extLst>
              <a:ext uri="{28A0092B-C50C-407E-A947-70E740481C1C}">
                <a14:useLocalDpi xmlns:a14="http://schemas.microsoft.com/office/drawing/2010/main" val="0"/>
              </a:ext>
            </a:extLst>
          </a:blip>
          <a:stretch>
            <a:fillRect/>
          </a:stretch>
        </p:blipFill>
        <p:spPr>
          <a:xfrm>
            <a:off x="5708431" y="2702740"/>
            <a:ext cx="5944100" cy="2815506"/>
          </a:xfrm>
          <a:prstGeom prst="rect">
            <a:avLst/>
          </a:prstGeom>
        </p:spPr>
      </p:pic>
    </p:spTree>
    <p:extLst>
      <p:ext uri="{BB962C8B-B14F-4D97-AF65-F5344CB8AC3E}">
        <p14:creationId xmlns:p14="http://schemas.microsoft.com/office/powerpoint/2010/main" val="5278919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Seismic load calculation </a:t>
            </a:r>
            <a:endParaRPr lang="ar-SA" dirty="0"/>
          </a:p>
        </p:txBody>
      </p:sp>
      <p:sp>
        <p:nvSpPr>
          <p:cNvPr id="3" name="عنصر نائب للمحتوى 2"/>
          <p:cNvSpPr>
            <a:spLocks noGrp="1"/>
          </p:cNvSpPr>
          <p:nvPr>
            <p:ph idx="1"/>
          </p:nvPr>
        </p:nvSpPr>
        <p:spPr/>
        <p:txBody>
          <a:bodyPr/>
          <a:lstStyle/>
          <a:p>
            <a:pPr marL="0" indent="0">
              <a:buNone/>
            </a:pPr>
            <a:r>
              <a:rPr lang="en-US" dirty="0" smtClean="0"/>
              <a:t>Determine importance factor</a:t>
            </a:r>
          </a:p>
          <a:p>
            <a:pPr marL="0" indent="0">
              <a:buNone/>
            </a:pPr>
            <a:endParaRPr lang="en-US" dirty="0"/>
          </a:p>
          <a:p>
            <a:pPr marL="0" indent="0">
              <a:buNone/>
            </a:pPr>
            <a:r>
              <a:rPr lang="en-US" dirty="0" err="1" smtClean="0"/>
              <a:t>Ie</a:t>
            </a:r>
            <a:r>
              <a:rPr lang="en-US" dirty="0" smtClean="0"/>
              <a:t> = 1.25 </a:t>
            </a:r>
          </a:p>
          <a:p>
            <a:pPr marL="0" indent="0">
              <a:buNone/>
            </a:pPr>
            <a:endParaRPr lang="en-US" dirty="0" smtClean="0"/>
          </a:p>
          <a:p>
            <a:pPr marL="0" indent="0">
              <a:buNone/>
            </a:pPr>
            <a:endParaRPr lang="ar-SA" dirty="0"/>
          </a:p>
        </p:txBody>
      </p:sp>
      <p:pic>
        <p:nvPicPr>
          <p:cNvPr id="4" name="Picture 11"/>
          <p:cNvPicPr/>
          <p:nvPr/>
        </p:nvPicPr>
        <p:blipFill>
          <a:blip r:embed="rId2">
            <a:extLst>
              <a:ext uri="{28A0092B-C50C-407E-A947-70E740481C1C}">
                <a14:useLocalDpi xmlns:a14="http://schemas.microsoft.com/office/drawing/2010/main" val="0"/>
              </a:ext>
            </a:extLst>
          </a:blip>
          <a:stretch>
            <a:fillRect/>
          </a:stretch>
        </p:blipFill>
        <p:spPr>
          <a:xfrm>
            <a:off x="5348834" y="2526509"/>
            <a:ext cx="5868575" cy="2417724"/>
          </a:xfrm>
          <a:prstGeom prst="rect">
            <a:avLst/>
          </a:prstGeom>
        </p:spPr>
      </p:pic>
    </p:spTree>
    <p:extLst>
      <p:ext uri="{BB962C8B-B14F-4D97-AF65-F5344CB8AC3E}">
        <p14:creationId xmlns:p14="http://schemas.microsoft.com/office/powerpoint/2010/main" val="2685202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Seismic load calculation </a:t>
            </a:r>
            <a:endParaRPr lang="ar-SA" dirty="0"/>
          </a:p>
        </p:txBody>
      </p:sp>
      <p:sp>
        <p:nvSpPr>
          <p:cNvPr id="3" name="عنصر نائب للمحتوى 2"/>
          <p:cNvSpPr>
            <a:spLocks noGrp="1"/>
          </p:cNvSpPr>
          <p:nvPr>
            <p:ph idx="1"/>
          </p:nvPr>
        </p:nvSpPr>
        <p:spPr/>
        <p:txBody>
          <a:bodyPr/>
          <a:lstStyle/>
          <a:p>
            <a:pPr marL="0" indent="0">
              <a:buNone/>
            </a:pPr>
            <a:r>
              <a:rPr lang="en-US" dirty="0" smtClean="0"/>
              <a:t>Determine seismic design category</a:t>
            </a:r>
          </a:p>
          <a:p>
            <a:pPr marL="0" indent="0">
              <a:buNone/>
            </a:pPr>
            <a:endParaRPr lang="en-US" dirty="0" smtClean="0"/>
          </a:p>
          <a:p>
            <a:pPr marL="0" indent="0">
              <a:buNone/>
            </a:pPr>
            <a:r>
              <a:rPr lang="en-US" dirty="0" smtClean="0"/>
              <a:t>Design category is </a:t>
            </a:r>
            <a:r>
              <a:rPr lang="en-US" b="1" dirty="0" smtClean="0"/>
              <a:t>C</a:t>
            </a:r>
            <a:r>
              <a:rPr lang="en-US" dirty="0" smtClean="0"/>
              <a:t> </a:t>
            </a:r>
          </a:p>
          <a:p>
            <a:pPr marL="0" indent="0">
              <a:buNone/>
            </a:pPr>
            <a:endParaRPr lang="ar-SA" dirty="0"/>
          </a:p>
        </p:txBody>
      </p:sp>
      <p:pic>
        <p:nvPicPr>
          <p:cNvPr id="4" name="Picture 21"/>
          <p:cNvPicPr/>
          <p:nvPr/>
        </p:nvPicPr>
        <p:blipFill>
          <a:blip r:embed="rId2">
            <a:extLst>
              <a:ext uri="{28A0092B-C50C-407E-A947-70E740481C1C}">
                <a14:useLocalDpi xmlns:a14="http://schemas.microsoft.com/office/drawing/2010/main" val="0"/>
              </a:ext>
            </a:extLst>
          </a:blip>
          <a:stretch>
            <a:fillRect/>
          </a:stretch>
        </p:blipFill>
        <p:spPr>
          <a:xfrm>
            <a:off x="5551137" y="2756360"/>
            <a:ext cx="5989956" cy="3167010"/>
          </a:xfrm>
          <a:prstGeom prst="rect">
            <a:avLst/>
          </a:prstGeom>
        </p:spPr>
      </p:pic>
    </p:spTree>
    <p:extLst>
      <p:ext uri="{BB962C8B-B14F-4D97-AF65-F5344CB8AC3E}">
        <p14:creationId xmlns:p14="http://schemas.microsoft.com/office/powerpoint/2010/main" val="38443614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Seismic load calculation </a:t>
            </a:r>
            <a:endParaRPr lang="ar-SA" dirty="0"/>
          </a:p>
        </p:txBody>
      </p:sp>
      <p:sp>
        <p:nvSpPr>
          <p:cNvPr id="3" name="عنصر نائب للمحتوى 2"/>
          <p:cNvSpPr>
            <a:spLocks noGrp="1"/>
          </p:cNvSpPr>
          <p:nvPr>
            <p:ph idx="1"/>
          </p:nvPr>
        </p:nvSpPr>
        <p:spPr/>
        <p:txBody>
          <a:bodyPr/>
          <a:lstStyle/>
          <a:p>
            <a:pPr marL="0" indent="0">
              <a:buNone/>
            </a:pPr>
            <a:r>
              <a:rPr lang="en-US" dirty="0" smtClean="0"/>
              <a:t>Determine base shear</a:t>
            </a:r>
          </a:p>
          <a:p>
            <a:pPr marL="0" indent="0">
              <a:buNone/>
            </a:pPr>
            <a:endParaRPr lang="en-US" dirty="0" smtClean="0"/>
          </a:p>
          <a:p>
            <a:pPr marL="0" indent="0">
              <a:buNone/>
            </a:pPr>
            <a:r>
              <a:rPr lang="en-US" dirty="0" smtClean="0"/>
              <a:t>So  equivalent lateral </a:t>
            </a:r>
            <a:br>
              <a:rPr lang="en-US" dirty="0" smtClean="0"/>
            </a:br>
            <a:r>
              <a:rPr lang="en-US" dirty="0" smtClean="0"/>
              <a:t>force     &amp;     response </a:t>
            </a:r>
            <a:br>
              <a:rPr lang="en-US" dirty="0" smtClean="0"/>
            </a:br>
            <a:r>
              <a:rPr lang="en-US" dirty="0" smtClean="0"/>
              <a:t>spectrum     methods</a:t>
            </a:r>
            <a:br>
              <a:rPr lang="en-US" dirty="0" smtClean="0"/>
            </a:br>
            <a:r>
              <a:rPr lang="en-US" dirty="0" smtClean="0"/>
              <a:t>are permitted .</a:t>
            </a:r>
          </a:p>
          <a:p>
            <a:pPr marL="0" indent="0">
              <a:buNone/>
            </a:pPr>
            <a:endParaRPr lang="en-US" dirty="0" smtClean="0"/>
          </a:p>
          <a:p>
            <a:pPr marL="0" indent="0">
              <a:buNone/>
            </a:pPr>
            <a:endParaRPr lang="ar-SA" dirty="0"/>
          </a:p>
        </p:txBody>
      </p:sp>
      <p:pic>
        <p:nvPicPr>
          <p:cNvPr id="4" name="Picture 24"/>
          <p:cNvPicPr/>
          <p:nvPr/>
        </p:nvPicPr>
        <p:blipFill>
          <a:blip r:embed="rId2">
            <a:extLst>
              <a:ext uri="{28A0092B-C50C-407E-A947-70E740481C1C}">
                <a14:useLocalDpi xmlns:a14="http://schemas.microsoft.com/office/drawing/2010/main" val="0"/>
              </a:ext>
            </a:extLst>
          </a:blip>
          <a:stretch>
            <a:fillRect/>
          </a:stretch>
        </p:blipFill>
        <p:spPr>
          <a:xfrm>
            <a:off x="5532726" y="1925905"/>
            <a:ext cx="5286325" cy="3346894"/>
          </a:xfrm>
          <a:prstGeom prst="rect">
            <a:avLst/>
          </a:prstGeom>
        </p:spPr>
      </p:pic>
    </p:spTree>
    <p:extLst>
      <p:ext uri="{BB962C8B-B14F-4D97-AF65-F5344CB8AC3E}">
        <p14:creationId xmlns:p14="http://schemas.microsoft.com/office/powerpoint/2010/main" val="8570852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BC25586-DE12-4199-B747-D9394DC26E09}"/>
              </a:ext>
            </a:extLst>
          </p:cNvPr>
          <p:cNvSpPr>
            <a:spLocks noGrp="1"/>
          </p:cNvSpPr>
          <p:nvPr>
            <p:ph type="title"/>
          </p:nvPr>
        </p:nvSpPr>
        <p:spPr>
          <a:xfrm>
            <a:off x="1590261" y="624110"/>
            <a:ext cx="9914351" cy="1280890"/>
          </a:xfrm>
        </p:spPr>
        <p:txBody>
          <a:bodyPr/>
          <a:lstStyle/>
          <a:p>
            <a:r>
              <a:rPr lang="en-US" dirty="0">
                <a:solidFill>
                  <a:srgbClr val="0070C0"/>
                </a:solidFill>
              </a:rPr>
              <a:t>DESCRPTION:</a:t>
            </a:r>
          </a:p>
        </p:txBody>
      </p:sp>
      <p:sp>
        <p:nvSpPr>
          <p:cNvPr id="6" name="Content Placeholder 5">
            <a:extLst>
              <a:ext uri="{FF2B5EF4-FFF2-40B4-BE49-F238E27FC236}">
                <a16:creationId xmlns="" xmlns:a16="http://schemas.microsoft.com/office/drawing/2014/main" id="{809BCA77-CAC6-4153-8A37-702B9985D264}"/>
              </a:ext>
            </a:extLst>
          </p:cNvPr>
          <p:cNvSpPr>
            <a:spLocks noGrp="1"/>
          </p:cNvSpPr>
          <p:nvPr>
            <p:ph idx="1"/>
          </p:nvPr>
        </p:nvSpPr>
        <p:spPr/>
        <p:txBody>
          <a:bodyPr/>
          <a:lstStyle/>
          <a:p>
            <a:pPr>
              <a:buClr>
                <a:srgbClr val="FF0000"/>
              </a:buClr>
              <a:buFont typeface="Wingdings" panose="05000000000000000000" pitchFamily="2" charset="2"/>
              <a:buChar char="ü"/>
            </a:pPr>
            <a:r>
              <a:rPr lang="en-US" sz="2000" u="sng" dirty="0">
                <a:solidFill>
                  <a:srgbClr val="FF0000"/>
                </a:solidFill>
                <a:latin typeface="+mj-lt"/>
              </a:rPr>
              <a:t>Geotechnical investigation:</a:t>
            </a:r>
          </a:p>
          <a:p>
            <a:pPr marL="0" indent="0">
              <a:buNone/>
            </a:pPr>
            <a:r>
              <a:rPr lang="en-US" sz="2000" dirty="0">
                <a:latin typeface="+mj-lt"/>
              </a:rPr>
              <a:t>According to soil investigation report which made from the engineering office which design this tower. </a:t>
            </a:r>
            <a:r>
              <a:rPr lang="en-US" sz="2000" dirty="0" smtClean="0">
                <a:latin typeface="+mj-lt"/>
              </a:rPr>
              <a:t> </a:t>
            </a:r>
            <a:endParaRPr lang="en-US" sz="2000" dirty="0">
              <a:latin typeface="+mj-lt"/>
            </a:endParaRPr>
          </a:p>
          <a:p>
            <a:pPr marL="0" indent="0">
              <a:buNone/>
            </a:pPr>
            <a:r>
              <a:rPr lang="en-US" sz="2000" dirty="0">
                <a:latin typeface="+mj-lt"/>
              </a:rPr>
              <a:t>𝐵𝑒𝑎𝑟𝑖𝑛𝑔 𝐶𝑎𝑝𝑎𝑐𝑖𝑡𝑦 𝑜𝑓 𝑠𝑜𝑖𝑙=𝑞𝑎𝑙𝑙</a:t>
            </a:r>
            <a:r>
              <a:rPr lang="en-US" sz="2000" dirty="0" smtClean="0">
                <a:latin typeface="+mj-lt"/>
              </a:rPr>
              <a:t>=300𝐾𝑁</a:t>
            </a:r>
            <a:r>
              <a:rPr lang="en-US" sz="2000" dirty="0">
                <a:latin typeface="+mj-lt"/>
              </a:rPr>
              <a:t>/𝑚2. </a:t>
            </a:r>
          </a:p>
          <a:p>
            <a:pPr marL="0" indent="0">
              <a:buNone/>
            </a:pPr>
            <a:r>
              <a:rPr lang="en-US" sz="2000" dirty="0">
                <a:latin typeface="+mj-lt"/>
              </a:rPr>
              <a:t>Ɣ=18 𝐾𝑁/𝑚3. </a:t>
            </a:r>
            <a:endParaRPr lang="en-US" sz="2000" dirty="0">
              <a:solidFill>
                <a:schemeClr val="tx1"/>
              </a:solidFill>
              <a:latin typeface="+mj-lt"/>
            </a:endParaRPr>
          </a:p>
        </p:txBody>
      </p:sp>
    </p:spTree>
    <p:extLst>
      <p:ext uri="{BB962C8B-B14F-4D97-AF65-F5344CB8AC3E}">
        <p14:creationId xmlns:p14="http://schemas.microsoft.com/office/powerpoint/2010/main" val="15821084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Seismic load sample calculation for block 3</a:t>
            </a:r>
            <a:endParaRPr lang="en-GB" dirty="0"/>
          </a:p>
        </p:txBody>
      </p:sp>
      <p:sp>
        <p:nvSpPr>
          <p:cNvPr id="3" name="عنصر نائب للمحتوى 2"/>
          <p:cNvSpPr>
            <a:spLocks noGrp="1"/>
          </p:cNvSpPr>
          <p:nvPr>
            <p:ph idx="1"/>
          </p:nvPr>
        </p:nvSpPr>
        <p:spPr/>
        <p:txBody>
          <a:bodyPr/>
          <a:lstStyle/>
          <a:p>
            <a:pPr marL="0" indent="0">
              <a:buNone/>
            </a:pPr>
            <a:r>
              <a:rPr lang="en-GB" dirty="0"/>
              <a:t>As shown in start animation screenshot and mass participation ratio table, mode 1 and mode 2 do not represent any direction and include a high percentage of torsion , so added shear wall become important .</a:t>
            </a:r>
          </a:p>
          <a:p>
            <a:pPr marL="0" indent="0">
              <a:buNone/>
            </a:pPr>
            <a:endParaRPr lang="en-GB"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3512" y="3011642"/>
            <a:ext cx="4996874" cy="3424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501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83725" y="533161"/>
            <a:ext cx="3741274" cy="2966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2400" y="3864143"/>
            <a:ext cx="6222610" cy="2387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12153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7625" y="670165"/>
            <a:ext cx="7283357" cy="2607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صورة 2"/>
          <p:cNvPicPr/>
          <p:nvPr/>
        </p:nvPicPr>
        <p:blipFill>
          <a:blip r:embed="rId3">
            <a:extLst>
              <a:ext uri="{28A0092B-C50C-407E-A947-70E740481C1C}">
                <a14:useLocalDpi xmlns:a14="http://schemas.microsoft.com/office/drawing/2010/main" val="0"/>
              </a:ext>
            </a:extLst>
          </a:blip>
          <a:stretch>
            <a:fillRect/>
          </a:stretch>
        </p:blipFill>
        <p:spPr>
          <a:xfrm>
            <a:off x="3277624" y="3485986"/>
            <a:ext cx="7283357" cy="2510211"/>
          </a:xfrm>
          <a:prstGeom prst="rect">
            <a:avLst/>
          </a:prstGeom>
        </p:spPr>
      </p:pic>
    </p:spTree>
    <p:extLst>
      <p:ext uri="{BB962C8B-B14F-4D97-AF65-F5344CB8AC3E}">
        <p14:creationId xmlns:p14="http://schemas.microsoft.com/office/powerpoint/2010/main" val="30557730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Seismic load sample calculation for block 3</a:t>
            </a:r>
          </a:p>
        </p:txBody>
      </p:sp>
      <p:sp>
        <p:nvSpPr>
          <p:cNvPr id="3" name="عنصر نائب للمحتوى 2"/>
          <p:cNvSpPr>
            <a:spLocks noGrp="1"/>
          </p:cNvSpPr>
          <p:nvPr>
            <p:ph idx="1"/>
          </p:nvPr>
        </p:nvSpPr>
        <p:spPr/>
        <p:txBody>
          <a:bodyPr/>
          <a:lstStyle/>
          <a:p>
            <a:pPr marL="0" indent="0">
              <a:buNone/>
            </a:pPr>
            <a:r>
              <a:rPr lang="en-GB" dirty="0" smtClean="0"/>
              <a:t>After adding a distribution of shear wall the mass participation ratio in x and y for mode 1 and 2 and problem of </a:t>
            </a:r>
            <a:br>
              <a:rPr lang="en-GB" dirty="0" smtClean="0"/>
            </a:br>
            <a:r>
              <a:rPr lang="en-GB" dirty="0" smtClean="0"/>
              <a:t>extreme torsion is solved </a:t>
            </a:r>
            <a:br>
              <a:rPr lang="en-GB" dirty="0" smtClean="0"/>
            </a:br>
            <a:r>
              <a:rPr lang="en-GB" dirty="0" smtClean="0"/>
              <a:t>( less than 1.2) as shown .  </a:t>
            </a:r>
            <a:endParaRPr lang="en-GB"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48351" y="2559296"/>
            <a:ext cx="4858523" cy="375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صورة 6"/>
          <p:cNvPicPr/>
          <p:nvPr/>
        </p:nvPicPr>
        <p:blipFill>
          <a:blip r:embed="rId3">
            <a:extLst>
              <a:ext uri="{28A0092B-C50C-407E-A947-70E740481C1C}">
                <a14:useLocalDpi xmlns:a14="http://schemas.microsoft.com/office/drawing/2010/main" val="0"/>
              </a:ext>
            </a:extLst>
          </a:blip>
          <a:stretch>
            <a:fillRect/>
          </a:stretch>
        </p:blipFill>
        <p:spPr>
          <a:xfrm>
            <a:off x="355951" y="3344519"/>
            <a:ext cx="6292400" cy="2667863"/>
          </a:xfrm>
          <a:prstGeom prst="rect">
            <a:avLst/>
          </a:prstGeom>
        </p:spPr>
      </p:pic>
    </p:spTree>
    <p:extLst>
      <p:ext uri="{BB962C8B-B14F-4D97-AF65-F5344CB8AC3E}">
        <p14:creationId xmlns:p14="http://schemas.microsoft.com/office/powerpoint/2010/main" val="16928547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en-GB" dirty="0"/>
              <a:t>Seismic load sample calculation for block 3</a:t>
            </a: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75161" y="1859300"/>
            <a:ext cx="6727901" cy="1887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5161" y="4016374"/>
            <a:ext cx="6776642" cy="1906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28309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Seismic load sample calculation for block 3</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2589212" y="2133599"/>
                <a:ext cx="8915400" cy="4404765"/>
              </a:xfrm>
            </p:spPr>
            <p:txBody>
              <a:bodyPr>
                <a:normAutofit fontScale="85000" lnSpcReduction="10000"/>
              </a:bodyPr>
              <a:lstStyle/>
              <a:p>
                <a:pPr marL="0" indent="0">
                  <a:lnSpc>
                    <a:spcPct val="150000"/>
                  </a:lnSpc>
                  <a:buNone/>
                </a:pPr>
                <a:r>
                  <a:rPr lang="en-GB" dirty="0">
                    <a:latin typeface="Times New Roman"/>
                    <a:ea typeface="Calibri"/>
                    <a:cs typeface="Times New Roman"/>
                  </a:rPr>
                  <a:t>Mode </a:t>
                </a:r>
                <a:r>
                  <a:rPr lang="en-GB" sz="2000" b="1" dirty="0">
                    <a:effectLst/>
                    <a:latin typeface="Times New Roman"/>
                    <a:ea typeface="Calibri"/>
                    <a:cs typeface="Times New Roman"/>
                  </a:rPr>
                  <a:t>1</a:t>
                </a:r>
                <a:r>
                  <a:rPr lang="en-GB" dirty="0">
                    <a:effectLst/>
                    <a:latin typeface="Times New Roman"/>
                    <a:ea typeface="Calibri"/>
                    <a:cs typeface="Times New Roman"/>
                  </a:rPr>
                  <a:t>  in </a:t>
                </a:r>
                <a:r>
                  <a:rPr lang="en-GB" sz="2000" b="1" dirty="0">
                    <a:effectLst/>
                    <a:latin typeface="Times New Roman"/>
                    <a:ea typeface="Calibri"/>
                    <a:cs typeface="Times New Roman"/>
                  </a:rPr>
                  <a:t>X</a:t>
                </a:r>
                <a:r>
                  <a:rPr lang="en-GB" dirty="0">
                    <a:effectLst/>
                    <a:latin typeface="Times New Roman"/>
                    <a:ea typeface="Calibri"/>
                    <a:cs typeface="Times New Roman"/>
                  </a:rPr>
                  <a:t> direction  </a:t>
                </a:r>
                <a:r>
                  <a:rPr lang="en-GB" dirty="0" smtClean="0">
                    <a:effectLst/>
                    <a:latin typeface="Times New Roman"/>
                    <a:ea typeface="Calibri"/>
                    <a:cs typeface="Times New Roman"/>
                  </a:rPr>
                  <a:t/>
                </a:r>
                <a:br>
                  <a:rPr lang="en-GB" dirty="0" smtClean="0">
                    <a:effectLst/>
                    <a:latin typeface="Times New Roman"/>
                    <a:ea typeface="Calibri"/>
                    <a:cs typeface="Times New Roman"/>
                  </a:rPr>
                </a:br>
                <a:r>
                  <a:rPr lang="en-GB" dirty="0" smtClean="0">
                    <a:effectLst/>
                    <a:latin typeface="Times New Roman"/>
                    <a:ea typeface="Calibri"/>
                    <a:cs typeface="Times New Roman"/>
                  </a:rPr>
                  <a:t>and </a:t>
                </a:r>
                <a:r>
                  <a:rPr lang="en-GB" dirty="0">
                    <a:effectLst/>
                    <a:latin typeface="Times New Roman"/>
                    <a:ea typeface="Calibri"/>
                    <a:cs typeface="Times New Roman"/>
                  </a:rPr>
                  <a:t>Mode </a:t>
                </a:r>
                <a:r>
                  <a:rPr lang="en-GB" sz="2000" b="1" dirty="0">
                    <a:effectLst/>
                    <a:latin typeface="Times New Roman"/>
                    <a:ea typeface="Calibri"/>
                    <a:cs typeface="Times New Roman"/>
                  </a:rPr>
                  <a:t>2</a:t>
                </a:r>
                <a:r>
                  <a:rPr lang="en-GB" dirty="0">
                    <a:effectLst/>
                    <a:latin typeface="Times New Roman"/>
                    <a:ea typeface="Calibri"/>
                    <a:cs typeface="Times New Roman"/>
                  </a:rPr>
                  <a:t> in </a:t>
                </a:r>
                <a:r>
                  <a:rPr lang="en-GB" sz="2000" b="1" dirty="0">
                    <a:effectLst/>
                    <a:latin typeface="Times New Roman"/>
                    <a:ea typeface="Calibri"/>
                    <a:cs typeface="Times New Roman"/>
                  </a:rPr>
                  <a:t>Y</a:t>
                </a:r>
                <a:r>
                  <a:rPr lang="en-GB" dirty="0">
                    <a:effectLst/>
                    <a:latin typeface="Times New Roman"/>
                    <a:ea typeface="Calibri"/>
                    <a:cs typeface="Times New Roman"/>
                  </a:rPr>
                  <a:t> direction</a:t>
                </a:r>
                <a:endParaRPr lang="en-GB" dirty="0">
                  <a:effectLst/>
                  <a:latin typeface="Times New Roman"/>
                  <a:ea typeface="Times New Roman"/>
                  <a:cs typeface="Arial"/>
                </a:endParaRPr>
              </a:p>
              <a:p>
                <a:pPr marL="0" indent="0">
                  <a:lnSpc>
                    <a:spcPct val="150000"/>
                  </a:lnSpc>
                  <a:buNone/>
                </a:pPr>
                <a:r>
                  <a:rPr lang="en-GB" dirty="0">
                    <a:effectLst/>
                    <a:latin typeface="Times New Roman"/>
                    <a:ea typeface="Calibri"/>
                    <a:cs typeface="Times New Roman"/>
                  </a:rPr>
                  <a:t>T</a:t>
                </a:r>
                <a:r>
                  <a:rPr lang="en-GB" baseline="-25000" dirty="0">
                    <a:effectLst/>
                    <a:latin typeface="Times New Roman"/>
                    <a:ea typeface="Calibri"/>
                    <a:cs typeface="Times New Roman"/>
                  </a:rPr>
                  <a:t>a</a:t>
                </a:r>
                <a:r>
                  <a:rPr lang="en-GB" dirty="0">
                    <a:effectLst/>
                    <a:latin typeface="Times New Roman"/>
                    <a:ea typeface="Calibri"/>
                    <a:cs typeface="Times New Roman"/>
                  </a:rPr>
                  <a:t> = C</a:t>
                </a:r>
                <a:r>
                  <a:rPr lang="en-GB" baseline="-25000" dirty="0">
                    <a:effectLst/>
                    <a:latin typeface="Times New Roman"/>
                    <a:ea typeface="Calibri"/>
                    <a:cs typeface="Times New Roman"/>
                  </a:rPr>
                  <a:t>t</a:t>
                </a:r>
                <a:r>
                  <a:rPr lang="en-GB" dirty="0">
                    <a:effectLst/>
                    <a:latin typeface="Times New Roman"/>
                    <a:ea typeface="Calibri"/>
                    <a:cs typeface="Times New Roman"/>
                  </a:rPr>
                  <a:t> * </a:t>
                </a:r>
                <a14:m>
                  <m:oMath xmlns:m="http://schemas.openxmlformats.org/officeDocument/2006/math">
                    <m:sSup>
                      <m:sSupPr>
                        <m:ctrlPr>
                          <a:rPr lang="en-GB" i="1">
                            <a:effectLst/>
                            <a:latin typeface="Cambria Math"/>
                            <a:ea typeface="Calibri"/>
                            <a:cs typeface="Times New Roman"/>
                          </a:rPr>
                        </m:ctrlPr>
                      </m:sSupPr>
                      <m:e>
                        <m:sSub>
                          <m:sSubPr>
                            <m:ctrlPr>
                              <a:rPr lang="en-GB" i="1">
                                <a:effectLst/>
                                <a:latin typeface="Cambria Math"/>
                                <a:ea typeface="Calibri"/>
                                <a:cs typeface="Times New Roman"/>
                              </a:rPr>
                            </m:ctrlPr>
                          </m:sSubPr>
                          <m:e>
                            <m:r>
                              <a:rPr lang="en-GB" i="1">
                                <a:effectLst/>
                                <a:latin typeface="Cambria Math"/>
                                <a:ea typeface="Calibri"/>
                                <a:cs typeface="Times New Roman"/>
                              </a:rPr>
                              <m:t>h</m:t>
                            </m:r>
                          </m:e>
                          <m:sub>
                            <m:r>
                              <a:rPr lang="en-GB" i="1">
                                <a:effectLst/>
                                <a:latin typeface="Cambria Math"/>
                                <a:ea typeface="Calibri"/>
                                <a:cs typeface="Times New Roman"/>
                              </a:rPr>
                              <m:t>𝑛</m:t>
                            </m:r>
                          </m:sub>
                        </m:sSub>
                      </m:e>
                      <m:sup>
                        <m:r>
                          <a:rPr lang="en-GB" i="1">
                            <a:effectLst/>
                            <a:latin typeface="Cambria Math"/>
                            <a:ea typeface="Calibri"/>
                            <a:cs typeface="Times New Roman"/>
                          </a:rPr>
                          <m:t>𝑥</m:t>
                        </m:r>
                      </m:sup>
                    </m:sSup>
                  </m:oMath>
                </a14:m>
                <a:endParaRPr lang="en-GB" dirty="0">
                  <a:effectLst/>
                  <a:latin typeface="Times New Roman"/>
                  <a:ea typeface="Times New Roman"/>
                  <a:cs typeface="Arial"/>
                </a:endParaRPr>
              </a:p>
              <a:p>
                <a:pPr marL="0" indent="0">
                  <a:lnSpc>
                    <a:spcPct val="150000"/>
                  </a:lnSpc>
                  <a:buNone/>
                </a:pPr>
                <a:r>
                  <a:rPr lang="en-GB" dirty="0" err="1">
                    <a:effectLst/>
                    <a:latin typeface="Times New Roman"/>
                    <a:ea typeface="Calibri"/>
                    <a:cs typeface="Times New Roman"/>
                  </a:rPr>
                  <a:t>h</a:t>
                </a:r>
                <a:r>
                  <a:rPr lang="en-GB" baseline="-25000" dirty="0" err="1">
                    <a:effectLst/>
                    <a:latin typeface="Times New Roman"/>
                    <a:ea typeface="Calibri"/>
                    <a:cs typeface="Times New Roman"/>
                  </a:rPr>
                  <a:t>n</a:t>
                </a:r>
                <a:r>
                  <a:rPr lang="en-GB" baseline="-25000" dirty="0">
                    <a:effectLst/>
                    <a:latin typeface="Times New Roman"/>
                    <a:ea typeface="Calibri"/>
                    <a:cs typeface="Times New Roman"/>
                  </a:rPr>
                  <a:t> </a:t>
                </a:r>
                <a:r>
                  <a:rPr lang="en-GB" dirty="0">
                    <a:effectLst/>
                    <a:latin typeface="Times New Roman"/>
                    <a:ea typeface="Calibri"/>
                    <a:cs typeface="Times New Roman"/>
                  </a:rPr>
                  <a:t>= 24 m </a:t>
                </a:r>
                <a:endParaRPr lang="en-GB" dirty="0">
                  <a:effectLst/>
                  <a:latin typeface="Times New Roman"/>
                  <a:ea typeface="Times New Roman"/>
                  <a:cs typeface="Arial"/>
                </a:endParaRPr>
              </a:p>
              <a:p>
                <a:pPr marL="0" indent="0">
                  <a:lnSpc>
                    <a:spcPct val="150000"/>
                  </a:lnSpc>
                  <a:buNone/>
                </a:pPr>
                <a:r>
                  <a:rPr lang="en-GB" dirty="0">
                    <a:effectLst/>
                    <a:latin typeface="Times New Roman"/>
                    <a:ea typeface="Calibri"/>
                    <a:cs typeface="Times New Roman"/>
                  </a:rPr>
                  <a:t>T</a:t>
                </a:r>
                <a:r>
                  <a:rPr lang="en-GB" baseline="-25000" dirty="0">
                    <a:effectLst/>
                    <a:latin typeface="Times New Roman"/>
                    <a:ea typeface="Calibri"/>
                    <a:cs typeface="Times New Roman"/>
                  </a:rPr>
                  <a:t>a</a:t>
                </a:r>
                <a:r>
                  <a:rPr lang="en-GB" dirty="0">
                    <a:effectLst/>
                    <a:latin typeface="Times New Roman"/>
                    <a:ea typeface="Calibri"/>
                    <a:cs typeface="Times New Roman"/>
                  </a:rPr>
                  <a:t> = 0.0466 * </a:t>
                </a:r>
                <a14:m>
                  <m:oMath xmlns:m="http://schemas.openxmlformats.org/officeDocument/2006/math">
                    <m:sSup>
                      <m:sSupPr>
                        <m:ctrlPr>
                          <a:rPr lang="en-GB" i="1">
                            <a:effectLst/>
                            <a:latin typeface="Cambria Math"/>
                            <a:ea typeface="Calibri"/>
                            <a:cs typeface="Times New Roman"/>
                          </a:rPr>
                        </m:ctrlPr>
                      </m:sSupPr>
                      <m:e>
                        <m:r>
                          <a:rPr lang="en-GB" i="1">
                            <a:effectLst/>
                            <a:latin typeface="Cambria Math"/>
                            <a:ea typeface="Calibri"/>
                            <a:cs typeface="Times New Roman"/>
                          </a:rPr>
                          <m:t>24</m:t>
                        </m:r>
                      </m:e>
                      <m:sup>
                        <m:r>
                          <a:rPr lang="en-GB" i="1">
                            <a:effectLst/>
                            <a:latin typeface="Cambria Math"/>
                            <a:ea typeface="Calibri"/>
                            <a:cs typeface="Times New Roman"/>
                          </a:rPr>
                          <m:t>0</m:t>
                        </m:r>
                        <m:r>
                          <a:rPr lang="en-GB" i="1">
                            <a:effectLst/>
                            <a:latin typeface="Cambria Math"/>
                            <a:ea typeface="Calibri"/>
                            <a:cs typeface="Times New Roman"/>
                          </a:rPr>
                          <m:t>.</m:t>
                        </m:r>
                        <m:r>
                          <a:rPr lang="en-GB" i="1">
                            <a:effectLst/>
                            <a:latin typeface="Cambria Math"/>
                            <a:ea typeface="Calibri"/>
                            <a:cs typeface="Times New Roman"/>
                          </a:rPr>
                          <m:t>9</m:t>
                        </m:r>
                      </m:sup>
                    </m:sSup>
                  </m:oMath>
                </a14:m>
                <a:r>
                  <a:rPr lang="en-GB" dirty="0">
                    <a:effectLst/>
                    <a:latin typeface="Times New Roman"/>
                    <a:ea typeface="Calibri"/>
                    <a:cs typeface="Times New Roman"/>
                  </a:rPr>
                  <a:t> = 0.814 </a:t>
                </a:r>
                <a:r>
                  <a:rPr lang="en-US" dirty="0" smtClean="0">
                    <a:effectLst/>
                    <a:latin typeface="Times New Roman"/>
                    <a:ea typeface="Calibri"/>
                    <a:cs typeface="Times New Roman"/>
                  </a:rPr>
                  <a:t>sec</a:t>
                </a:r>
              </a:p>
              <a:p>
                <a:pPr marL="0" indent="0">
                  <a:lnSpc>
                    <a:spcPct val="150000"/>
                  </a:lnSpc>
                  <a:buNone/>
                </a:pPr>
                <a:r>
                  <a:rPr lang="en-US" dirty="0" smtClean="0">
                    <a:latin typeface="Times New Roman"/>
                    <a:ea typeface="Times New Roman"/>
                    <a:cs typeface="Times New Roman"/>
                  </a:rPr>
                  <a:t>T = </a:t>
                </a:r>
                <a:r>
                  <a:rPr lang="en-US" dirty="0" err="1" smtClean="0">
                    <a:latin typeface="Times New Roman"/>
                    <a:ea typeface="Times New Roman"/>
                    <a:cs typeface="Times New Roman"/>
                  </a:rPr>
                  <a:t>Ca</a:t>
                </a:r>
                <a:r>
                  <a:rPr lang="en-US" dirty="0" smtClean="0">
                    <a:latin typeface="Times New Roman"/>
                    <a:ea typeface="Times New Roman"/>
                    <a:cs typeface="Times New Roman"/>
                  </a:rPr>
                  <a:t> * Ta</a:t>
                </a:r>
                <a:endParaRPr lang="en-GB" dirty="0">
                  <a:effectLst/>
                  <a:latin typeface="Times New Roman"/>
                  <a:ea typeface="Times New Roman"/>
                  <a:cs typeface="Arial"/>
                </a:endParaRPr>
              </a:p>
              <a:p>
                <a:pPr marL="0" indent="0">
                  <a:lnSpc>
                    <a:spcPct val="150000"/>
                  </a:lnSpc>
                  <a:buNone/>
                </a:pPr>
                <a:r>
                  <a:rPr lang="en-GB" dirty="0">
                    <a:effectLst/>
                    <a:latin typeface="Times New Roman"/>
                    <a:ea typeface="Calibri"/>
                    <a:cs typeface="Times New Roman"/>
                  </a:rPr>
                  <a:t>T = 1.525 * 0.814 = 1.241 </a:t>
                </a:r>
                <a:r>
                  <a:rPr lang="en-GB" dirty="0" smtClean="0">
                    <a:effectLst/>
                    <a:latin typeface="Times New Roman"/>
                    <a:ea typeface="Calibri"/>
                    <a:cs typeface="Times New Roman"/>
                  </a:rPr>
                  <a:t>sec</a:t>
                </a:r>
              </a:p>
              <a:p>
                <a:pPr marL="0" indent="0">
                  <a:buNone/>
                </a:pPr>
                <a:r>
                  <a:rPr lang="en-GB" dirty="0"/>
                  <a:t>In X direction</a:t>
                </a:r>
              </a:p>
              <a:p>
                <a:pPr marL="0" lvl="0" indent="0">
                  <a:buNone/>
                </a:pPr>
                <a:r>
                  <a:rPr lang="en-GB" dirty="0"/>
                  <a:t>T</a:t>
                </a:r>
                <a:r>
                  <a:rPr lang="en-GB" baseline="-25000" dirty="0"/>
                  <a:t> </a:t>
                </a:r>
                <a:r>
                  <a:rPr lang="en-US" baseline="-25000" dirty="0"/>
                  <a:t>ETABs</a:t>
                </a:r>
                <a:r>
                  <a:rPr lang="en-GB" dirty="0"/>
                  <a:t> = 0.503 sec (mode 2)</a:t>
                </a:r>
              </a:p>
              <a:p>
                <a:pPr marL="0" indent="0">
                  <a:buNone/>
                </a:pPr>
                <a:r>
                  <a:rPr lang="en-GB" dirty="0"/>
                  <a:t>Take minimum period </a:t>
                </a:r>
              </a:p>
              <a:p>
                <a:pPr marL="0" indent="0">
                  <a:buNone/>
                </a:pPr>
                <a:r>
                  <a:rPr lang="en-GB" dirty="0"/>
                  <a:t>T = 0.503 sec</a:t>
                </a:r>
              </a:p>
              <a:p>
                <a:pPr marL="0" indent="0">
                  <a:lnSpc>
                    <a:spcPct val="150000"/>
                  </a:lnSpc>
                  <a:buNone/>
                </a:pPr>
                <a:endParaRPr lang="en-GB" dirty="0">
                  <a:effectLst/>
                  <a:latin typeface="Times New Roman"/>
                  <a:ea typeface="Times New Roman"/>
                  <a:cs typeface="Arial"/>
                </a:endParaRPr>
              </a:p>
              <a:p>
                <a:pPr marL="0" indent="0">
                  <a:buNone/>
                </a:pPr>
                <a:endParaRPr lang="en-US"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2589212" y="2133599"/>
                <a:ext cx="8915400" cy="4404765"/>
              </a:xfrm>
              <a:blipFill rotWithShape="1">
                <a:blip r:embed="rId2"/>
                <a:stretch>
                  <a:fillRect l="-274" b="-968"/>
                </a:stretch>
              </a:blipFill>
            </p:spPr>
            <p:txBody>
              <a:bodyPr/>
              <a:lstStyle/>
              <a:p>
                <a:r>
                  <a:rPr lang="en-GB">
                    <a:noFill/>
                  </a:rPr>
                  <a:t> </a:t>
                </a:r>
              </a:p>
            </p:txBody>
          </p:sp>
        </mc:Fallback>
      </mc:AlternateContent>
      <p:pic>
        <p:nvPicPr>
          <p:cNvPr id="4"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79724" y="2301134"/>
            <a:ext cx="4631830" cy="1803833"/>
          </a:xfrm>
          <a:prstGeom prst="rect">
            <a:avLst/>
          </a:prstGeom>
          <a:noFill/>
        </p:spPr>
      </p:pic>
      <p:pic>
        <p:nvPicPr>
          <p:cNvPr id="5" name="Picture 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79724" y="4825849"/>
            <a:ext cx="5267334" cy="1825804"/>
          </a:xfrm>
          <a:prstGeom prst="rect">
            <a:avLst/>
          </a:prstGeom>
          <a:noFill/>
        </p:spPr>
      </p:pic>
    </p:spTree>
    <p:extLst>
      <p:ext uri="{BB962C8B-B14F-4D97-AF65-F5344CB8AC3E}">
        <p14:creationId xmlns:p14="http://schemas.microsoft.com/office/powerpoint/2010/main" val="15280583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Seismic load sample calculation for block 3</a:t>
            </a:r>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normAutofit fontScale="85000" lnSpcReduction="20000"/>
              </a:bodyPr>
              <a:lstStyle/>
              <a:p>
                <a:pPr marL="0" indent="0">
                  <a:buNone/>
                </a:pPr>
                <a:r>
                  <a:rPr lang="en-GB" dirty="0"/>
                  <a:t>C</a:t>
                </a:r>
                <a:r>
                  <a:rPr lang="en-GB" baseline="-25000" dirty="0"/>
                  <a:t>S</a:t>
                </a:r>
                <a:r>
                  <a:rPr lang="en-GB" dirty="0"/>
                  <a:t> = </a:t>
                </a:r>
                <a14:m>
                  <m:oMath xmlns:m="http://schemas.openxmlformats.org/officeDocument/2006/math">
                    <m:f>
                      <m:fPr>
                        <m:ctrlPr>
                          <a:rPr lang="en-GB" i="1">
                            <a:latin typeface="Cambria Math"/>
                          </a:rPr>
                        </m:ctrlPr>
                      </m:fPr>
                      <m:num>
                        <m:r>
                          <a:rPr lang="en-GB" i="1">
                            <a:latin typeface="Cambria Math"/>
                          </a:rPr>
                          <m:t>0</m:t>
                        </m:r>
                        <m:r>
                          <a:rPr lang="en-GB" i="1">
                            <a:latin typeface="Cambria Math"/>
                          </a:rPr>
                          <m:t>.</m:t>
                        </m:r>
                        <m:r>
                          <a:rPr lang="en-GB" i="1">
                            <a:latin typeface="Cambria Math"/>
                          </a:rPr>
                          <m:t>375</m:t>
                        </m:r>
                        <m:r>
                          <a:rPr lang="en-GB" i="1">
                            <a:latin typeface="Cambria Math"/>
                          </a:rPr>
                          <m:t> </m:t>
                        </m:r>
                      </m:num>
                      <m:den>
                        <m:r>
                          <a:rPr lang="en-GB" i="1">
                            <a:latin typeface="Cambria Math"/>
                          </a:rPr>
                          <m:t>5</m:t>
                        </m:r>
                        <m:r>
                          <a:rPr lang="en-GB" i="1">
                            <a:latin typeface="Cambria Math"/>
                          </a:rPr>
                          <m:t>/</m:t>
                        </m:r>
                        <m:r>
                          <a:rPr lang="en-GB" i="1">
                            <a:latin typeface="Cambria Math"/>
                          </a:rPr>
                          <m:t>1</m:t>
                        </m:r>
                        <m:r>
                          <a:rPr lang="en-GB" i="1">
                            <a:latin typeface="Cambria Math"/>
                          </a:rPr>
                          <m:t>.</m:t>
                        </m:r>
                        <m:r>
                          <a:rPr lang="en-GB" i="1">
                            <a:latin typeface="Cambria Math"/>
                          </a:rPr>
                          <m:t>25</m:t>
                        </m:r>
                      </m:den>
                    </m:f>
                  </m:oMath>
                </a14:m>
                <a:r>
                  <a:rPr lang="en-GB" dirty="0"/>
                  <a:t> = 0.09375</a:t>
                </a:r>
              </a:p>
              <a:p>
                <a:pPr marL="0" indent="0">
                  <a:buNone/>
                </a:pPr>
                <a:r>
                  <a:rPr lang="en-GB" dirty="0" err="1"/>
                  <a:t>C</a:t>
                </a:r>
                <a:r>
                  <a:rPr lang="en-GB" baseline="-25000" dirty="0" err="1"/>
                  <a:t>S,max</a:t>
                </a:r>
                <a:r>
                  <a:rPr lang="en-GB" dirty="0"/>
                  <a:t> = </a:t>
                </a:r>
                <a14:m>
                  <m:oMath xmlns:m="http://schemas.openxmlformats.org/officeDocument/2006/math">
                    <m:f>
                      <m:fPr>
                        <m:ctrlPr>
                          <a:rPr lang="en-GB" i="1">
                            <a:latin typeface="Cambria Math"/>
                          </a:rPr>
                        </m:ctrlPr>
                      </m:fPr>
                      <m:num>
                        <m:sSub>
                          <m:sSubPr>
                            <m:ctrlPr>
                              <a:rPr lang="en-GB" i="1">
                                <a:latin typeface="Cambria Math"/>
                              </a:rPr>
                            </m:ctrlPr>
                          </m:sSubPr>
                          <m:e>
                            <m:r>
                              <a:rPr lang="en-GB" i="1">
                                <a:latin typeface="Cambria Math"/>
                              </a:rPr>
                              <m:t>𝑆</m:t>
                            </m:r>
                          </m:e>
                          <m:sub>
                            <m:r>
                              <a:rPr lang="en-GB" i="1">
                                <a:latin typeface="Cambria Math"/>
                              </a:rPr>
                              <m:t>𝐷</m:t>
                            </m:r>
                            <m:r>
                              <a:rPr lang="en-GB" i="1">
                                <a:latin typeface="Cambria Math"/>
                              </a:rPr>
                              <m:t>1</m:t>
                            </m:r>
                          </m:sub>
                        </m:sSub>
                        <m:r>
                          <a:rPr lang="en-GB" i="1">
                            <a:latin typeface="Cambria Math"/>
                          </a:rPr>
                          <m:t> </m:t>
                        </m:r>
                      </m:num>
                      <m:den>
                        <m:r>
                          <a:rPr lang="en-GB" i="1">
                            <a:latin typeface="Cambria Math"/>
                          </a:rPr>
                          <m:t>𝑇</m:t>
                        </m:r>
                        <m:r>
                          <a:rPr lang="en-GB" i="1">
                            <a:latin typeface="Cambria Math"/>
                          </a:rPr>
                          <m:t>(</m:t>
                        </m:r>
                        <m:f>
                          <m:fPr>
                            <m:ctrlPr>
                              <a:rPr lang="en-GB" i="1">
                                <a:latin typeface="Cambria Math"/>
                              </a:rPr>
                            </m:ctrlPr>
                          </m:fPr>
                          <m:num>
                            <m:r>
                              <a:rPr lang="en-GB" i="1">
                                <a:latin typeface="Cambria Math"/>
                              </a:rPr>
                              <m:t>𝑅</m:t>
                            </m:r>
                          </m:num>
                          <m:den>
                            <m:r>
                              <a:rPr lang="en-GB" i="1">
                                <a:latin typeface="Cambria Math"/>
                              </a:rPr>
                              <m:t>𝐼𝑒</m:t>
                            </m:r>
                          </m:den>
                        </m:f>
                        <m:r>
                          <a:rPr lang="en-GB" i="1">
                            <a:latin typeface="Cambria Math"/>
                          </a:rPr>
                          <m:t>)</m:t>
                        </m:r>
                      </m:den>
                    </m:f>
                  </m:oMath>
                </a14:m>
                <a:r>
                  <a:rPr lang="en-GB" dirty="0"/>
                  <a:t> = </a:t>
                </a:r>
                <a14:m>
                  <m:oMath xmlns:m="http://schemas.openxmlformats.org/officeDocument/2006/math">
                    <m:f>
                      <m:fPr>
                        <m:ctrlPr>
                          <a:rPr lang="en-GB" i="1">
                            <a:latin typeface="Cambria Math"/>
                          </a:rPr>
                        </m:ctrlPr>
                      </m:fPr>
                      <m:num>
                        <m:r>
                          <a:rPr lang="en-GB" i="1">
                            <a:latin typeface="Cambria Math"/>
                          </a:rPr>
                          <m:t>0</m:t>
                        </m:r>
                        <m:r>
                          <a:rPr lang="en-GB" i="1">
                            <a:latin typeface="Cambria Math"/>
                          </a:rPr>
                          <m:t>.</m:t>
                        </m:r>
                        <m:r>
                          <a:rPr lang="en-GB" i="1">
                            <a:latin typeface="Cambria Math"/>
                          </a:rPr>
                          <m:t>1875</m:t>
                        </m:r>
                        <m:r>
                          <a:rPr lang="en-GB" i="1">
                            <a:latin typeface="Cambria Math"/>
                          </a:rPr>
                          <m:t> </m:t>
                        </m:r>
                      </m:num>
                      <m:den>
                        <m:r>
                          <a:rPr lang="en-GB" i="1">
                            <a:latin typeface="Cambria Math"/>
                          </a:rPr>
                          <m:t>0</m:t>
                        </m:r>
                        <m:r>
                          <a:rPr lang="en-GB" i="1">
                            <a:latin typeface="Cambria Math"/>
                          </a:rPr>
                          <m:t>.</m:t>
                        </m:r>
                        <m:r>
                          <a:rPr lang="en-GB" i="1">
                            <a:latin typeface="Cambria Math"/>
                          </a:rPr>
                          <m:t>503</m:t>
                        </m:r>
                        <m:r>
                          <a:rPr lang="en-GB" i="1">
                            <a:latin typeface="Cambria Math"/>
                          </a:rPr>
                          <m:t>(</m:t>
                        </m:r>
                        <m:f>
                          <m:fPr>
                            <m:ctrlPr>
                              <a:rPr lang="en-GB" i="1">
                                <a:latin typeface="Cambria Math"/>
                              </a:rPr>
                            </m:ctrlPr>
                          </m:fPr>
                          <m:num>
                            <m:r>
                              <a:rPr lang="en-GB" i="1">
                                <a:latin typeface="Cambria Math"/>
                              </a:rPr>
                              <m:t>5</m:t>
                            </m:r>
                          </m:num>
                          <m:den>
                            <m:r>
                              <a:rPr lang="en-GB" i="1">
                                <a:latin typeface="Cambria Math"/>
                              </a:rPr>
                              <m:t>1</m:t>
                            </m:r>
                            <m:r>
                              <a:rPr lang="en-GB" i="1">
                                <a:latin typeface="Cambria Math"/>
                              </a:rPr>
                              <m:t>.</m:t>
                            </m:r>
                            <m:r>
                              <a:rPr lang="en-GB" i="1">
                                <a:latin typeface="Cambria Math"/>
                              </a:rPr>
                              <m:t>25</m:t>
                            </m:r>
                          </m:den>
                        </m:f>
                        <m:r>
                          <a:rPr lang="en-GB" i="1">
                            <a:latin typeface="Cambria Math"/>
                          </a:rPr>
                          <m:t>)</m:t>
                        </m:r>
                      </m:den>
                    </m:f>
                  </m:oMath>
                </a14:m>
                <a:r>
                  <a:rPr lang="en-GB" dirty="0"/>
                  <a:t> = 0.0932</a:t>
                </a:r>
              </a:p>
              <a:p>
                <a:pPr marL="0" indent="0">
                  <a:buNone/>
                </a:pPr>
                <a:r>
                  <a:rPr lang="en-GB" dirty="0" err="1"/>
                  <a:t>C</a:t>
                </a:r>
                <a:r>
                  <a:rPr lang="en-GB" baseline="-25000" dirty="0" err="1"/>
                  <a:t>S,min</a:t>
                </a:r>
                <a:r>
                  <a:rPr lang="en-GB" baseline="-25000" dirty="0"/>
                  <a:t> </a:t>
                </a:r>
                <a:r>
                  <a:rPr lang="en-GB" dirty="0"/>
                  <a:t>= 0.044 * S</a:t>
                </a:r>
                <a:r>
                  <a:rPr lang="en-GB" baseline="-25000" dirty="0"/>
                  <a:t>DS</a:t>
                </a:r>
                <a:r>
                  <a:rPr lang="en-GB" dirty="0"/>
                  <a:t> * </a:t>
                </a:r>
                <a:r>
                  <a:rPr lang="en-GB" dirty="0" err="1"/>
                  <a:t>I</a:t>
                </a:r>
                <a:r>
                  <a:rPr lang="en-GB" baseline="-25000" dirty="0" err="1"/>
                  <a:t>e</a:t>
                </a:r>
                <a:r>
                  <a:rPr lang="en-GB" dirty="0"/>
                  <a:t> = 0.044 * 0.375 * 1.25 = 0.0206 &gt; 0.01</a:t>
                </a:r>
              </a:p>
              <a:p>
                <a:pPr marL="0" indent="0">
                  <a:buNone/>
                </a:pPr>
                <a:r>
                  <a:rPr lang="en-GB" dirty="0"/>
                  <a:t>By using C</a:t>
                </a:r>
                <a:r>
                  <a:rPr lang="en-GB" baseline="-25000" dirty="0"/>
                  <a:t>s</a:t>
                </a:r>
                <a:r>
                  <a:rPr lang="en-GB" dirty="0"/>
                  <a:t> = 0.0932  and  W = 70569.01 KN </a:t>
                </a:r>
              </a:p>
              <a:p>
                <a:pPr marL="0" indent="0">
                  <a:buNone/>
                </a:pPr>
                <a:r>
                  <a:rPr lang="en-GB" dirty="0"/>
                  <a:t>V = 0.0932 * 70569.01 = 6577.03 KN </a:t>
                </a:r>
                <a:endParaRPr lang="en-GB" dirty="0" smtClean="0"/>
              </a:p>
              <a:p>
                <a:pPr marL="0" indent="0">
                  <a:buNone/>
                </a:pPr>
                <a:endParaRPr lang="en-GB" dirty="0" smtClean="0"/>
              </a:p>
              <a:p>
                <a:pPr marL="0" indent="0">
                  <a:buNone/>
                </a:pPr>
                <a:endParaRPr lang="en-GB" dirty="0" smtClean="0"/>
              </a:p>
              <a:p>
                <a:pPr marL="0" indent="0">
                  <a:buNone/>
                </a:pPr>
                <a:endParaRPr lang="en-GB" dirty="0" smtClean="0"/>
              </a:p>
              <a:p>
                <a:pPr marL="0" indent="0">
                  <a:buNone/>
                </a:pPr>
                <a:endParaRPr lang="en-GB" dirty="0"/>
              </a:p>
              <a:p>
                <a:pPr marL="0" indent="0">
                  <a:buNone/>
                </a:pPr>
                <a:r>
                  <a:rPr lang="en-GB" dirty="0" err="1" smtClean="0"/>
                  <a:t>V</a:t>
                </a:r>
                <a:r>
                  <a:rPr lang="en-GB" baseline="-25000" dirty="0" err="1" smtClean="0"/>
                  <a:t>from</a:t>
                </a:r>
                <a:r>
                  <a:rPr lang="en-GB" baseline="-25000" dirty="0" smtClean="0"/>
                  <a:t> </a:t>
                </a:r>
                <a:r>
                  <a:rPr lang="en-GB" baseline="-25000" dirty="0"/>
                  <a:t>ETABs</a:t>
                </a:r>
                <a:r>
                  <a:rPr lang="en-GB" dirty="0"/>
                  <a:t> = 6498.1 KN </a:t>
                </a:r>
              </a:p>
              <a:p>
                <a:pPr marL="0" indent="0">
                  <a:buNone/>
                </a:pPr>
                <a:r>
                  <a:rPr lang="en-GB" dirty="0"/>
                  <a:t>%error = 1.2 % </a:t>
                </a:r>
              </a:p>
              <a:p>
                <a:pPr marL="0" indent="0">
                  <a:buNone/>
                </a:pPr>
                <a:endParaRPr lang="en-GB"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274" t="-484"/>
                </a:stretch>
              </a:blipFill>
            </p:spPr>
            <p:txBody>
              <a:bodyPr/>
              <a:lstStyle/>
              <a:p>
                <a:r>
                  <a:rPr lang="en-GB">
                    <a:noFill/>
                  </a:rPr>
                  <a:t> </a:t>
                </a:r>
              </a:p>
            </p:txBody>
          </p:sp>
        </mc:Fallback>
      </mc:AlternateContent>
      <p:pic>
        <p:nvPicPr>
          <p:cNvPr id="4" name="صورة 3"/>
          <p:cNvPicPr/>
          <p:nvPr/>
        </p:nvPicPr>
        <p:blipFill>
          <a:blip r:embed="rId3">
            <a:extLst>
              <a:ext uri="{28A0092B-C50C-407E-A947-70E740481C1C}">
                <a14:useLocalDpi xmlns:a14="http://schemas.microsoft.com/office/drawing/2010/main" val="0"/>
              </a:ext>
            </a:extLst>
          </a:blip>
          <a:srcRect/>
          <a:stretch>
            <a:fillRect/>
          </a:stretch>
        </p:blipFill>
        <p:spPr bwMode="auto">
          <a:xfrm>
            <a:off x="2919370" y="4063821"/>
            <a:ext cx="3457154" cy="953240"/>
          </a:xfrm>
          <a:prstGeom prst="rect">
            <a:avLst/>
          </a:prstGeom>
          <a:noFill/>
          <a:ln>
            <a:noFill/>
          </a:ln>
        </p:spPr>
      </p:pic>
    </p:spTree>
    <p:extLst>
      <p:ext uri="{BB962C8B-B14F-4D97-AF65-F5344CB8AC3E}">
        <p14:creationId xmlns:p14="http://schemas.microsoft.com/office/powerpoint/2010/main" val="21583484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Seismic load sample calculation for block 3</a:t>
            </a:r>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normAutofit fontScale="85000" lnSpcReduction="20000"/>
              </a:bodyPr>
              <a:lstStyle/>
              <a:p>
                <a:pPr marL="0" indent="0">
                  <a:buNone/>
                </a:pPr>
                <a:r>
                  <a:rPr lang="en-GB" dirty="0"/>
                  <a:t>In Y direction </a:t>
                </a:r>
              </a:p>
              <a:p>
                <a:pPr marL="0" indent="0">
                  <a:buNone/>
                </a:pPr>
                <a:r>
                  <a:rPr lang="en-GB" dirty="0"/>
                  <a:t>T = 1.241 sec. </a:t>
                </a:r>
              </a:p>
              <a:p>
                <a:pPr marL="0" indent="0">
                  <a:buNone/>
                </a:pPr>
                <a:r>
                  <a:rPr lang="en-GB" dirty="0"/>
                  <a:t>T</a:t>
                </a:r>
                <a:r>
                  <a:rPr lang="en-GB" baseline="-25000" dirty="0"/>
                  <a:t>ETABs</a:t>
                </a:r>
                <a:r>
                  <a:rPr lang="en-GB" dirty="0"/>
                  <a:t> = 0.699 sec. (mode 1)</a:t>
                </a:r>
              </a:p>
              <a:p>
                <a:pPr marL="0" indent="0">
                  <a:buNone/>
                </a:pPr>
                <a:r>
                  <a:rPr lang="en-GB" dirty="0"/>
                  <a:t>Take minimum period (T = 0.699 sec.)</a:t>
                </a:r>
              </a:p>
              <a:p>
                <a:pPr marL="0" indent="0">
                  <a:buNone/>
                </a:pPr>
                <a:r>
                  <a:rPr lang="en-GB" dirty="0"/>
                  <a:t>C</a:t>
                </a:r>
                <a:r>
                  <a:rPr lang="en-GB" baseline="-25000" dirty="0"/>
                  <a:t>S</a:t>
                </a:r>
                <a:r>
                  <a:rPr lang="en-GB" dirty="0"/>
                  <a:t> = </a:t>
                </a:r>
                <a14:m>
                  <m:oMath xmlns:m="http://schemas.openxmlformats.org/officeDocument/2006/math">
                    <m:f>
                      <m:fPr>
                        <m:ctrlPr>
                          <a:rPr lang="en-GB" i="1">
                            <a:latin typeface="Cambria Math"/>
                          </a:rPr>
                        </m:ctrlPr>
                      </m:fPr>
                      <m:num>
                        <m:r>
                          <a:rPr lang="en-GB" i="1">
                            <a:latin typeface="Cambria Math"/>
                          </a:rPr>
                          <m:t>0</m:t>
                        </m:r>
                        <m:r>
                          <a:rPr lang="en-GB" i="1">
                            <a:latin typeface="Cambria Math"/>
                          </a:rPr>
                          <m:t>.</m:t>
                        </m:r>
                        <m:r>
                          <a:rPr lang="en-GB" i="1">
                            <a:latin typeface="Cambria Math"/>
                          </a:rPr>
                          <m:t>375</m:t>
                        </m:r>
                        <m:r>
                          <a:rPr lang="en-GB" i="1">
                            <a:latin typeface="Cambria Math"/>
                          </a:rPr>
                          <m:t> </m:t>
                        </m:r>
                      </m:num>
                      <m:den>
                        <m:r>
                          <a:rPr lang="en-GB" i="1">
                            <a:latin typeface="Cambria Math"/>
                          </a:rPr>
                          <m:t>5</m:t>
                        </m:r>
                        <m:r>
                          <a:rPr lang="en-GB" i="1">
                            <a:latin typeface="Cambria Math"/>
                          </a:rPr>
                          <m:t>/</m:t>
                        </m:r>
                        <m:r>
                          <a:rPr lang="en-GB" i="1">
                            <a:latin typeface="Cambria Math"/>
                          </a:rPr>
                          <m:t>1</m:t>
                        </m:r>
                        <m:r>
                          <a:rPr lang="en-GB" i="1">
                            <a:latin typeface="Cambria Math"/>
                          </a:rPr>
                          <m:t>.</m:t>
                        </m:r>
                        <m:r>
                          <a:rPr lang="en-GB" i="1">
                            <a:latin typeface="Cambria Math"/>
                          </a:rPr>
                          <m:t>25</m:t>
                        </m:r>
                      </m:den>
                    </m:f>
                  </m:oMath>
                </a14:m>
                <a:r>
                  <a:rPr lang="en-GB" dirty="0"/>
                  <a:t> = 0.09375</a:t>
                </a:r>
              </a:p>
              <a:p>
                <a:pPr marL="0" indent="0">
                  <a:buNone/>
                </a:pPr>
                <a:r>
                  <a:rPr lang="en-GB" dirty="0" err="1"/>
                  <a:t>C</a:t>
                </a:r>
                <a:r>
                  <a:rPr lang="en-GB" baseline="-25000" dirty="0" err="1"/>
                  <a:t>S,max</a:t>
                </a:r>
                <a:r>
                  <a:rPr lang="en-GB" dirty="0"/>
                  <a:t> = </a:t>
                </a:r>
                <a14:m>
                  <m:oMath xmlns:m="http://schemas.openxmlformats.org/officeDocument/2006/math">
                    <m:f>
                      <m:fPr>
                        <m:ctrlPr>
                          <a:rPr lang="en-GB" i="1">
                            <a:latin typeface="Cambria Math"/>
                          </a:rPr>
                        </m:ctrlPr>
                      </m:fPr>
                      <m:num>
                        <m:sSub>
                          <m:sSubPr>
                            <m:ctrlPr>
                              <a:rPr lang="en-GB" i="1">
                                <a:latin typeface="Cambria Math"/>
                              </a:rPr>
                            </m:ctrlPr>
                          </m:sSubPr>
                          <m:e>
                            <m:r>
                              <a:rPr lang="en-GB" i="1">
                                <a:latin typeface="Cambria Math"/>
                              </a:rPr>
                              <m:t>𝑆</m:t>
                            </m:r>
                          </m:e>
                          <m:sub>
                            <m:r>
                              <a:rPr lang="en-GB" i="1">
                                <a:latin typeface="Cambria Math"/>
                              </a:rPr>
                              <m:t>𝐷</m:t>
                            </m:r>
                            <m:r>
                              <a:rPr lang="en-GB" i="1">
                                <a:latin typeface="Cambria Math"/>
                              </a:rPr>
                              <m:t>1</m:t>
                            </m:r>
                          </m:sub>
                        </m:sSub>
                        <m:r>
                          <a:rPr lang="en-GB" i="1">
                            <a:latin typeface="Cambria Math"/>
                          </a:rPr>
                          <m:t> </m:t>
                        </m:r>
                      </m:num>
                      <m:den>
                        <m:r>
                          <a:rPr lang="en-GB" i="1">
                            <a:latin typeface="Cambria Math"/>
                          </a:rPr>
                          <m:t>𝑇</m:t>
                        </m:r>
                        <m:r>
                          <a:rPr lang="en-GB" i="1">
                            <a:latin typeface="Cambria Math"/>
                          </a:rPr>
                          <m:t>(</m:t>
                        </m:r>
                        <m:f>
                          <m:fPr>
                            <m:ctrlPr>
                              <a:rPr lang="en-GB" i="1">
                                <a:latin typeface="Cambria Math"/>
                              </a:rPr>
                            </m:ctrlPr>
                          </m:fPr>
                          <m:num>
                            <m:r>
                              <a:rPr lang="en-GB" i="1">
                                <a:latin typeface="Cambria Math"/>
                              </a:rPr>
                              <m:t>𝑅</m:t>
                            </m:r>
                          </m:num>
                          <m:den>
                            <m:r>
                              <a:rPr lang="en-GB" i="1">
                                <a:latin typeface="Cambria Math"/>
                              </a:rPr>
                              <m:t>𝐼𝑒</m:t>
                            </m:r>
                          </m:den>
                        </m:f>
                        <m:r>
                          <a:rPr lang="en-GB" i="1">
                            <a:latin typeface="Cambria Math"/>
                          </a:rPr>
                          <m:t>)</m:t>
                        </m:r>
                      </m:den>
                    </m:f>
                  </m:oMath>
                </a14:m>
                <a:r>
                  <a:rPr lang="en-GB" dirty="0"/>
                  <a:t> = </a:t>
                </a:r>
                <a14:m>
                  <m:oMath xmlns:m="http://schemas.openxmlformats.org/officeDocument/2006/math">
                    <m:f>
                      <m:fPr>
                        <m:ctrlPr>
                          <a:rPr lang="en-GB" i="1">
                            <a:latin typeface="Cambria Math"/>
                          </a:rPr>
                        </m:ctrlPr>
                      </m:fPr>
                      <m:num>
                        <m:r>
                          <a:rPr lang="en-GB" i="1">
                            <a:latin typeface="Cambria Math"/>
                          </a:rPr>
                          <m:t>0</m:t>
                        </m:r>
                        <m:r>
                          <a:rPr lang="en-GB" i="1">
                            <a:latin typeface="Cambria Math"/>
                          </a:rPr>
                          <m:t>.</m:t>
                        </m:r>
                        <m:r>
                          <a:rPr lang="en-GB" i="1">
                            <a:latin typeface="Cambria Math"/>
                          </a:rPr>
                          <m:t>1875</m:t>
                        </m:r>
                      </m:num>
                      <m:den>
                        <m:r>
                          <a:rPr lang="en-GB" i="1">
                            <a:latin typeface="Cambria Math"/>
                          </a:rPr>
                          <m:t>0</m:t>
                        </m:r>
                        <m:r>
                          <a:rPr lang="en-GB" i="1">
                            <a:latin typeface="Cambria Math"/>
                          </a:rPr>
                          <m:t>.</m:t>
                        </m:r>
                        <m:r>
                          <a:rPr lang="en-GB" i="1">
                            <a:latin typeface="Cambria Math"/>
                          </a:rPr>
                          <m:t>699</m:t>
                        </m:r>
                        <m:r>
                          <a:rPr lang="en-GB" i="1">
                            <a:latin typeface="Cambria Math"/>
                          </a:rPr>
                          <m:t>∗(</m:t>
                        </m:r>
                        <m:f>
                          <m:fPr>
                            <m:ctrlPr>
                              <a:rPr lang="en-GB" i="1">
                                <a:latin typeface="Cambria Math"/>
                              </a:rPr>
                            </m:ctrlPr>
                          </m:fPr>
                          <m:num>
                            <m:r>
                              <a:rPr lang="en-GB" i="1">
                                <a:latin typeface="Cambria Math"/>
                              </a:rPr>
                              <m:t>5</m:t>
                            </m:r>
                          </m:num>
                          <m:den>
                            <m:r>
                              <a:rPr lang="en-GB" i="1">
                                <a:latin typeface="Cambria Math"/>
                              </a:rPr>
                              <m:t>1</m:t>
                            </m:r>
                            <m:r>
                              <a:rPr lang="en-GB" i="1">
                                <a:latin typeface="Cambria Math"/>
                              </a:rPr>
                              <m:t>.</m:t>
                            </m:r>
                            <m:r>
                              <a:rPr lang="en-GB" i="1">
                                <a:latin typeface="Cambria Math"/>
                              </a:rPr>
                              <m:t>25</m:t>
                            </m:r>
                          </m:den>
                        </m:f>
                        <m:r>
                          <a:rPr lang="en-GB" i="1">
                            <a:latin typeface="Cambria Math"/>
                          </a:rPr>
                          <m:t>)</m:t>
                        </m:r>
                      </m:den>
                    </m:f>
                  </m:oMath>
                </a14:m>
                <a:r>
                  <a:rPr lang="en-GB" dirty="0"/>
                  <a:t> = 0.067 </a:t>
                </a:r>
              </a:p>
              <a:p>
                <a:pPr marL="0" indent="0">
                  <a:buNone/>
                </a:pPr>
                <a:r>
                  <a:rPr lang="en-GB" dirty="0" err="1"/>
                  <a:t>C</a:t>
                </a:r>
                <a:r>
                  <a:rPr lang="en-GB" baseline="-25000" dirty="0" err="1"/>
                  <a:t>S,min</a:t>
                </a:r>
                <a:r>
                  <a:rPr lang="en-GB" baseline="-25000" dirty="0"/>
                  <a:t> </a:t>
                </a:r>
                <a:r>
                  <a:rPr lang="en-GB" dirty="0"/>
                  <a:t>= 0.044 * S</a:t>
                </a:r>
                <a:r>
                  <a:rPr lang="en-GB" baseline="-25000" dirty="0"/>
                  <a:t>DS</a:t>
                </a:r>
                <a:r>
                  <a:rPr lang="en-GB" dirty="0"/>
                  <a:t> * </a:t>
                </a:r>
                <a:r>
                  <a:rPr lang="en-GB" dirty="0" err="1"/>
                  <a:t>I</a:t>
                </a:r>
                <a:r>
                  <a:rPr lang="en-GB" baseline="-25000" dirty="0" err="1"/>
                  <a:t>e</a:t>
                </a:r>
                <a:r>
                  <a:rPr lang="en-GB" dirty="0"/>
                  <a:t> = 0.044 * 0.375 * 1.25 = 0.0206 &gt; 0.01</a:t>
                </a:r>
              </a:p>
              <a:p>
                <a:pPr marL="0" indent="0">
                  <a:buNone/>
                </a:pPr>
                <a:r>
                  <a:rPr lang="en-GB" dirty="0"/>
                  <a:t>By using C</a:t>
                </a:r>
                <a:r>
                  <a:rPr lang="en-GB" baseline="-25000" dirty="0"/>
                  <a:t>s</a:t>
                </a:r>
                <a:r>
                  <a:rPr lang="en-GB" dirty="0"/>
                  <a:t> = 0.067 and W = 70569.01 KN</a:t>
                </a:r>
              </a:p>
              <a:p>
                <a:pPr marL="0" indent="0">
                  <a:buNone/>
                </a:pPr>
                <a:r>
                  <a:rPr lang="en-GB" dirty="0"/>
                  <a:t>V = 0.067 *70569.01 = 4728.12 KN </a:t>
                </a:r>
                <a:endParaRPr lang="en-GB" dirty="0" smtClean="0"/>
              </a:p>
              <a:p>
                <a:pPr marL="0" indent="0">
                  <a:buNone/>
                </a:pPr>
                <a:r>
                  <a:rPr lang="en-GB" dirty="0" err="1" smtClean="0"/>
                  <a:t>V</a:t>
                </a:r>
                <a:r>
                  <a:rPr lang="en-GB" baseline="-25000" dirty="0" err="1" smtClean="0"/>
                  <a:t>from</a:t>
                </a:r>
                <a:r>
                  <a:rPr lang="en-GB" baseline="-25000" dirty="0" smtClean="0"/>
                  <a:t> </a:t>
                </a:r>
                <a:r>
                  <a:rPr lang="en-GB" baseline="-25000" dirty="0"/>
                  <a:t>ETABs</a:t>
                </a:r>
                <a:r>
                  <a:rPr lang="en-GB" dirty="0"/>
                  <a:t> = 4676.02 KN </a:t>
                </a:r>
              </a:p>
              <a:p>
                <a:pPr marL="0" indent="0">
                  <a:buNone/>
                </a:pPr>
                <a:r>
                  <a:rPr lang="en-GB" dirty="0"/>
                  <a:t>%error = 1.1% </a:t>
                </a:r>
              </a:p>
              <a:p>
                <a:pPr marL="0" indent="0">
                  <a:buNone/>
                </a:pPr>
                <a:endParaRPr lang="en-GB"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274" t="-1452"/>
                </a:stretch>
              </a:blipFill>
            </p:spPr>
            <p:txBody>
              <a:bodyPr/>
              <a:lstStyle/>
              <a:p>
                <a:r>
                  <a:rPr lang="en-GB">
                    <a:noFill/>
                  </a:rPr>
                  <a:t> </a:t>
                </a:r>
              </a:p>
            </p:txBody>
          </p:sp>
        </mc:Fallback>
      </mc:AlternateContent>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521" y="4971585"/>
            <a:ext cx="4994869" cy="1097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9506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Seismic load sample calculation for block 3</a:t>
            </a:r>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lstStyle/>
              <a:p>
                <a:pPr marL="0" indent="0">
                  <a:buNone/>
                </a:pPr>
                <a:r>
                  <a:rPr lang="en-GB" dirty="0"/>
                  <a:t>To represent re response spectrum on ETABs value of response spectrum shall be at least 85% of equivalent static value </a:t>
                </a:r>
              </a:p>
              <a:p>
                <a:pPr marL="0" indent="0">
                  <a:buNone/>
                </a:pPr>
                <a:r>
                  <a:rPr lang="en-GB" dirty="0"/>
                  <a:t>In X direction the value of response spectrum was 3647.3 KN </a:t>
                </a:r>
              </a:p>
              <a:p>
                <a:pPr marL="0" indent="0">
                  <a:buNone/>
                </a:pPr>
                <a:r>
                  <a:rPr lang="en-GB" dirty="0"/>
                  <a:t>So scale factor value must be edit by interpolation.</a:t>
                </a:r>
              </a:p>
              <a:p>
                <a:pPr marL="0" indent="0">
                  <a:buNone/>
                </a:pPr>
                <a:r>
                  <a:rPr lang="en-GB" dirty="0"/>
                  <a:t>Old scale factor was equal (g*</a:t>
                </a:r>
                <a:r>
                  <a:rPr lang="en-GB" dirty="0" err="1"/>
                  <a:t>I</a:t>
                </a:r>
                <a:r>
                  <a:rPr lang="en-GB" baseline="-25000" dirty="0" err="1"/>
                  <a:t>e</a:t>
                </a:r>
                <a:r>
                  <a:rPr lang="en-GB" dirty="0"/>
                  <a:t>/R) = 9810*1.25/5 = 2452.5</a:t>
                </a:r>
              </a:p>
              <a:p>
                <a:pPr marL="0" indent="0">
                  <a:buNone/>
                </a:pPr>
                <a:r>
                  <a:rPr lang="en-GB" dirty="0"/>
                  <a:t>New scale factor will be =  </a:t>
                </a:r>
                <a14:m>
                  <m:oMath xmlns:m="http://schemas.openxmlformats.org/officeDocument/2006/math">
                    <m:f>
                      <m:fPr>
                        <m:ctrlPr>
                          <a:rPr lang="en-GB" i="1">
                            <a:latin typeface="Cambria Math"/>
                          </a:rPr>
                        </m:ctrlPr>
                      </m:fPr>
                      <m:num>
                        <m:r>
                          <a:rPr lang="en-GB" i="1">
                            <a:latin typeface="Cambria Math"/>
                          </a:rPr>
                          <m:t>2452</m:t>
                        </m:r>
                        <m:r>
                          <a:rPr lang="en-GB" i="1">
                            <a:latin typeface="Cambria Math"/>
                          </a:rPr>
                          <m:t>.</m:t>
                        </m:r>
                        <m:r>
                          <a:rPr lang="en-GB" i="1">
                            <a:latin typeface="Cambria Math"/>
                          </a:rPr>
                          <m:t>5</m:t>
                        </m:r>
                        <m:r>
                          <a:rPr lang="en-GB" i="1">
                            <a:latin typeface="Cambria Math"/>
                          </a:rPr>
                          <m:t>∗  </m:t>
                        </m:r>
                        <m:r>
                          <a:rPr lang="en-GB" i="1">
                            <a:latin typeface="Cambria Math"/>
                          </a:rPr>
                          <m:t>0</m:t>
                        </m:r>
                        <m:r>
                          <a:rPr lang="en-GB" i="1">
                            <a:latin typeface="Cambria Math"/>
                          </a:rPr>
                          <m:t>.</m:t>
                        </m:r>
                        <m:r>
                          <a:rPr lang="en-GB" i="1">
                            <a:latin typeface="Cambria Math"/>
                          </a:rPr>
                          <m:t>85</m:t>
                        </m:r>
                        <m:r>
                          <a:rPr lang="en-GB" i="1">
                            <a:latin typeface="Cambria Math"/>
                          </a:rPr>
                          <m:t>∗</m:t>
                        </m:r>
                        <m:r>
                          <a:rPr lang="en-GB" i="1">
                            <a:latin typeface="Cambria Math"/>
                          </a:rPr>
                          <m:t>6498</m:t>
                        </m:r>
                        <m:r>
                          <a:rPr lang="en-GB" i="1">
                            <a:latin typeface="Cambria Math"/>
                          </a:rPr>
                          <m:t>.</m:t>
                        </m:r>
                        <m:r>
                          <a:rPr lang="en-GB" i="1">
                            <a:latin typeface="Cambria Math"/>
                          </a:rPr>
                          <m:t>1</m:t>
                        </m:r>
                      </m:num>
                      <m:den>
                        <m:r>
                          <a:rPr lang="en-GB" i="1">
                            <a:latin typeface="Cambria Math"/>
                          </a:rPr>
                          <m:t>3647</m:t>
                        </m:r>
                        <m:r>
                          <a:rPr lang="en-GB" i="1">
                            <a:latin typeface="Cambria Math"/>
                          </a:rPr>
                          <m:t>.</m:t>
                        </m:r>
                        <m:r>
                          <a:rPr lang="en-GB" i="1">
                            <a:latin typeface="Cambria Math"/>
                          </a:rPr>
                          <m:t>3</m:t>
                        </m:r>
                      </m:den>
                    </m:f>
                  </m:oMath>
                </a14:m>
                <a:r>
                  <a:rPr lang="en-GB" dirty="0"/>
                  <a:t> = 3714</a:t>
                </a:r>
              </a:p>
              <a:p>
                <a:pPr marL="0" indent="0">
                  <a:buNone/>
                </a:pPr>
                <a:r>
                  <a:rPr lang="en-GB" dirty="0"/>
                  <a:t>New value of response spectrum is 5523.4  and its equal to 0.85 equivalent static value</a:t>
                </a:r>
              </a:p>
              <a:p>
                <a:pPr marL="0" indent="0">
                  <a:buNone/>
                </a:pPr>
                <a:endParaRPr lang="en-GB"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616" t="-806"/>
                </a:stretch>
              </a:blipFill>
            </p:spPr>
            <p:txBody>
              <a:bodyPr/>
              <a:lstStyle/>
              <a:p>
                <a:r>
                  <a:rPr lang="en-GB">
                    <a:noFill/>
                  </a:rPr>
                  <a:t> </a:t>
                </a:r>
              </a:p>
            </p:txBody>
          </p:sp>
        </mc:Fallback>
      </mc:AlternateContent>
    </p:spTree>
    <p:extLst>
      <p:ext uri="{BB962C8B-B14F-4D97-AF65-F5344CB8AC3E}">
        <p14:creationId xmlns:p14="http://schemas.microsoft.com/office/powerpoint/2010/main" val="247936862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Seismic load sample calculation for block 3</a:t>
            </a:r>
          </a:p>
        </p:txBody>
      </p:sp>
      <p:sp>
        <p:nvSpPr>
          <p:cNvPr id="3" name="عنصر نائب للمحتوى 2"/>
          <p:cNvSpPr>
            <a:spLocks noGrp="1"/>
          </p:cNvSpPr>
          <p:nvPr>
            <p:ph idx="1"/>
          </p:nvPr>
        </p:nvSpPr>
        <p:spPr/>
        <p:txBody>
          <a:bodyPr>
            <a:normAutofit fontScale="85000" lnSpcReduction="20000"/>
          </a:bodyPr>
          <a:lstStyle/>
          <a:p>
            <a:pPr marL="0" indent="0">
              <a:buNone/>
            </a:pPr>
            <a:r>
              <a:rPr lang="en-GB" dirty="0"/>
              <a:t>In Y direction the value of response spectrum was 3100.5 KN </a:t>
            </a:r>
          </a:p>
          <a:p>
            <a:pPr marL="0" indent="0">
              <a:buNone/>
            </a:pPr>
            <a:r>
              <a:rPr lang="en-GB" dirty="0"/>
              <a:t>So scale factor value must be edit by interpolation.</a:t>
            </a:r>
          </a:p>
          <a:p>
            <a:pPr marL="0" indent="0">
              <a:buNone/>
            </a:pPr>
            <a:r>
              <a:rPr lang="en-GB" dirty="0"/>
              <a:t>Old scale factor was equal (g*</a:t>
            </a:r>
            <a:r>
              <a:rPr lang="en-GB" dirty="0" err="1"/>
              <a:t>Ie</a:t>
            </a:r>
            <a:r>
              <a:rPr lang="en-GB" dirty="0"/>
              <a:t>/R) = 9810*1.25/5 = 2452.5</a:t>
            </a:r>
          </a:p>
          <a:p>
            <a:pPr marL="0" indent="0">
              <a:buNone/>
            </a:pPr>
            <a:r>
              <a:rPr lang="en-GB" dirty="0"/>
              <a:t>New scale factor will be =  (2452.5*  0.85*4676.02)/3100.5 = 3143.9</a:t>
            </a:r>
          </a:p>
          <a:p>
            <a:pPr marL="0" indent="0">
              <a:buNone/>
            </a:pPr>
            <a:r>
              <a:rPr lang="en-GB" dirty="0"/>
              <a:t>New value of response spectrum is 3947.6 and its equal to 0.85 equivalent static value</a:t>
            </a:r>
          </a:p>
          <a:p>
            <a:pPr marL="0" indent="0">
              <a:buNone/>
            </a:pPr>
            <a:endParaRPr lang="en-GB" dirty="0" smtClean="0"/>
          </a:p>
          <a:p>
            <a:pPr marL="0" indent="0">
              <a:buNone/>
            </a:pPr>
            <a:endParaRPr lang="en-GB" dirty="0"/>
          </a:p>
          <a:p>
            <a:pPr marL="0" indent="0">
              <a:buNone/>
            </a:pPr>
            <a:endParaRPr lang="en-GB" dirty="0" smtClean="0"/>
          </a:p>
          <a:p>
            <a:pPr marL="0" indent="0">
              <a:buNone/>
            </a:pPr>
            <a:endParaRPr lang="en-GB" dirty="0"/>
          </a:p>
          <a:p>
            <a:pPr marL="0" indent="0">
              <a:buNone/>
            </a:pPr>
            <a:endParaRPr lang="en-GB" dirty="0" smtClean="0"/>
          </a:p>
          <a:p>
            <a:pPr marL="0" indent="0">
              <a:buNone/>
            </a:pPr>
            <a:endParaRPr lang="en-GB" dirty="0"/>
          </a:p>
          <a:p>
            <a:pPr marL="0" indent="0">
              <a:buNone/>
            </a:pPr>
            <a:r>
              <a:rPr lang="en-GB" dirty="0" smtClean="0"/>
              <a:t>.</a:t>
            </a:r>
            <a:endParaRPr lang="en-GB"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22963" y="3710100"/>
            <a:ext cx="4183939" cy="314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06148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218C8FE-812D-4C1A-B559-E3CAF8F87207}"/>
              </a:ext>
            </a:extLst>
          </p:cNvPr>
          <p:cNvSpPr>
            <a:spLocks noGrp="1"/>
          </p:cNvSpPr>
          <p:nvPr>
            <p:ph type="title"/>
          </p:nvPr>
        </p:nvSpPr>
        <p:spPr>
          <a:xfrm>
            <a:off x="1603513" y="624110"/>
            <a:ext cx="9901099" cy="1280890"/>
          </a:xfrm>
        </p:spPr>
        <p:txBody>
          <a:bodyPr/>
          <a:lstStyle/>
          <a:p>
            <a:r>
              <a:rPr lang="en-US" dirty="0">
                <a:solidFill>
                  <a:srgbClr val="0070C0"/>
                </a:solidFill>
              </a:rPr>
              <a:t>MATERIALS</a:t>
            </a:r>
            <a:r>
              <a:rPr lang="en-US" dirty="0">
                <a:solidFill>
                  <a:srgbClr val="0070C0"/>
                </a:solidFill>
                <a:latin typeface="Tw Cen MT" panose="020B0602020104020603" pitchFamily="34" charset="0"/>
              </a:rPr>
              <a:t>:</a:t>
            </a:r>
          </a:p>
        </p:txBody>
      </p:sp>
      <p:sp>
        <p:nvSpPr>
          <p:cNvPr id="3" name="Content Placeholder 2">
            <a:extLst>
              <a:ext uri="{FF2B5EF4-FFF2-40B4-BE49-F238E27FC236}">
                <a16:creationId xmlns="" xmlns:a16="http://schemas.microsoft.com/office/drawing/2014/main" id="{29BEBEF8-4EF1-407A-A2E6-66957A010539}"/>
              </a:ext>
            </a:extLst>
          </p:cNvPr>
          <p:cNvSpPr>
            <a:spLocks noGrp="1"/>
          </p:cNvSpPr>
          <p:nvPr>
            <p:ph idx="1"/>
          </p:nvPr>
        </p:nvSpPr>
        <p:spPr/>
        <p:txBody>
          <a:bodyPr>
            <a:normAutofit/>
          </a:bodyPr>
          <a:lstStyle/>
          <a:p>
            <a:pPr>
              <a:buClr>
                <a:srgbClr val="FF0000"/>
              </a:buClr>
              <a:buFont typeface="Wingdings" panose="05000000000000000000" pitchFamily="2" charset="2"/>
              <a:buChar char="ü"/>
            </a:pPr>
            <a:r>
              <a:rPr lang="en-US" sz="2000" u="sng" dirty="0">
                <a:solidFill>
                  <a:srgbClr val="FF0000"/>
                </a:solidFill>
                <a:latin typeface="+mj-lt"/>
              </a:rPr>
              <a:t>Materials: </a:t>
            </a:r>
          </a:p>
          <a:p>
            <a:pPr marL="0" indent="0">
              <a:buClr>
                <a:srgbClr val="FF0000"/>
              </a:buClr>
              <a:buNone/>
            </a:pPr>
            <a:r>
              <a:rPr lang="en-US" sz="2000" dirty="0">
                <a:solidFill>
                  <a:schemeClr val="tx1"/>
                </a:solidFill>
                <a:latin typeface="+mj-lt"/>
              </a:rPr>
              <a:t>1. Concrete:</a:t>
            </a:r>
          </a:p>
          <a:p>
            <a:pPr marL="0" indent="0">
              <a:buClr>
                <a:srgbClr val="FF0000"/>
              </a:buClr>
              <a:buNone/>
            </a:pPr>
            <a:r>
              <a:rPr lang="en-US" dirty="0">
                <a:latin typeface="+mj-lt"/>
              </a:rPr>
              <a:t>Concrete used has compressive strength 𝑓𝑐/ = </a:t>
            </a:r>
            <a:r>
              <a:rPr lang="en-US" dirty="0" smtClean="0">
                <a:latin typeface="+mj-lt"/>
              </a:rPr>
              <a:t>28 𝑀𝑃𝑎 </a:t>
            </a:r>
            <a:r>
              <a:rPr lang="en-US" dirty="0">
                <a:latin typeface="+mj-lt"/>
              </a:rPr>
              <a:t>for all elements in the structure.𝐿𝑖𝑛𝑒𝑎𝑟 𝑀𝑜𝑑𝑢𝑙𝑢𝑠 𝑜𝑓 𝐸𝑙𝑎𝑠𝑡𝑖𝑠𝑖𝑡𝑦 = 𝐸 = 4700√𝑓𝑐/ = 27806 𝑀𝑃𝑎. </a:t>
            </a:r>
          </a:p>
          <a:p>
            <a:pPr marL="0" indent="0">
              <a:buClr>
                <a:srgbClr val="FF0000"/>
              </a:buClr>
              <a:buNone/>
            </a:pPr>
            <a:r>
              <a:rPr lang="en-US" sz="2000" dirty="0">
                <a:solidFill>
                  <a:schemeClr val="tx1"/>
                </a:solidFill>
                <a:latin typeface="+mj-lt"/>
              </a:rPr>
              <a:t>2. Steel:</a:t>
            </a:r>
          </a:p>
          <a:p>
            <a:pPr marL="0" indent="0">
              <a:buClr>
                <a:srgbClr val="FF0000"/>
              </a:buClr>
              <a:buNone/>
            </a:pPr>
            <a:r>
              <a:rPr lang="en-US" dirty="0"/>
              <a:t>Steel used is grade 60 steels with yielding stress, 𝑓𝑦 = 420 𝑀𝑃𝑎. 𝑓𝑢 = 620 𝑀𝑃𝑎. </a:t>
            </a:r>
          </a:p>
          <a:p>
            <a:pPr marL="0" indent="0">
              <a:buClr>
                <a:srgbClr val="FF0000"/>
              </a:buClr>
              <a:buNone/>
            </a:pPr>
            <a:r>
              <a:rPr lang="en-US" sz="2000" dirty="0" smtClean="0">
                <a:solidFill>
                  <a:schemeClr val="tx1"/>
                </a:solidFill>
                <a:latin typeface="+mj-lt"/>
              </a:rPr>
              <a:t> </a:t>
            </a:r>
            <a:endParaRPr lang="en-US" sz="2000" dirty="0">
              <a:solidFill>
                <a:schemeClr val="tx1"/>
              </a:solidFill>
              <a:latin typeface="+mj-lt"/>
            </a:endParaRPr>
          </a:p>
        </p:txBody>
      </p:sp>
    </p:spTree>
    <p:extLst>
      <p:ext uri="{BB962C8B-B14F-4D97-AF65-F5344CB8AC3E}">
        <p14:creationId xmlns:p14="http://schemas.microsoft.com/office/powerpoint/2010/main" val="75829058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GB" b="1" dirty="0"/>
              <a:t>Design check for block 3 after adding seismic load </a:t>
            </a:r>
            <a:br>
              <a:rPr lang="en-GB" b="1" dirty="0"/>
            </a:br>
            <a:endParaRPr lang="en-GB" dirty="0"/>
          </a:p>
        </p:txBody>
      </p:sp>
      <p:pic>
        <p:nvPicPr>
          <p:cNvPr id="1536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14243" y="1575249"/>
            <a:ext cx="5072239" cy="543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083695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Torsional irregularity </a:t>
            </a:r>
          </a:p>
        </p:txBody>
      </p:sp>
      <p:pic>
        <p:nvPicPr>
          <p:cNvPr id="1638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16778" y="1942710"/>
            <a:ext cx="6867104" cy="1925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5096" y="4006610"/>
            <a:ext cx="6897606" cy="1941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178937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out-of-plan offset irregularity</a:t>
            </a:r>
          </a:p>
        </p:txBody>
      </p:sp>
      <p:pic>
        <p:nvPicPr>
          <p:cNvPr id="1741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02144" y="1696629"/>
            <a:ext cx="5197059" cy="48844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926646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stiffness for soft and extreme soft story </a:t>
            </a:r>
          </a:p>
        </p:txBody>
      </p:sp>
      <p:pic>
        <p:nvPicPr>
          <p:cNvPr id="1843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500439" y="1909854"/>
            <a:ext cx="6673547" cy="2227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58067" y="4059996"/>
            <a:ext cx="6734485" cy="2246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71655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weight (mass) irregularity </a:t>
            </a: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9622" y="2897807"/>
            <a:ext cx="8620799" cy="2596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041156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check centre of mass and centre of rigidity </a:t>
            </a:r>
          </a:p>
        </p:txBody>
      </p:sp>
      <p:sp>
        <p:nvSpPr>
          <p:cNvPr id="3" name="عنصر نائب للمحتوى 2"/>
          <p:cNvSpPr>
            <a:spLocks noGrp="1"/>
          </p:cNvSpPr>
          <p:nvPr>
            <p:ph idx="1"/>
          </p:nvPr>
        </p:nvSpPr>
        <p:spPr/>
        <p:txBody>
          <a:bodyPr/>
          <a:lstStyle/>
          <a:p>
            <a:endParaRPr lang="en-GB"/>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6118" y="2915534"/>
            <a:ext cx="8193156" cy="27003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353167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Check drift </a:t>
            </a:r>
          </a:p>
        </p:txBody>
      </p:sp>
      <p:sp>
        <p:nvSpPr>
          <p:cNvPr id="3" name="عنصر نائب للمحتوى 2"/>
          <p:cNvSpPr>
            <a:spLocks noGrp="1"/>
          </p:cNvSpPr>
          <p:nvPr>
            <p:ph idx="1"/>
          </p:nvPr>
        </p:nvSpPr>
        <p:spPr>
          <a:xfrm>
            <a:off x="2564936" y="1526698"/>
            <a:ext cx="8915400" cy="3777622"/>
          </a:xfrm>
        </p:spPr>
        <p:txBody>
          <a:bodyPr>
            <a:normAutofit/>
          </a:bodyPr>
          <a:lstStyle/>
          <a:p>
            <a:pPr marL="0" indent="0">
              <a:buNone/>
            </a:pPr>
            <a:r>
              <a:rPr lang="en-GB" sz="1200" dirty="0"/>
              <a:t>Floor 6</a:t>
            </a:r>
          </a:p>
          <a:p>
            <a:pPr marL="0" indent="0">
              <a:buNone/>
            </a:pPr>
            <a:r>
              <a:rPr lang="en-GB" sz="1200" dirty="0"/>
              <a:t>X direction </a:t>
            </a:r>
          </a:p>
          <a:p>
            <a:pPr marL="0" indent="0">
              <a:buNone/>
            </a:pPr>
            <a:r>
              <a:rPr lang="en-GB" sz="1200" dirty="0"/>
              <a:t>Δ elastic = 0.00209 </a:t>
            </a:r>
          </a:p>
          <a:p>
            <a:pPr marL="0" indent="0">
              <a:buNone/>
            </a:pPr>
            <a:r>
              <a:rPr lang="en-GB" sz="1200" dirty="0"/>
              <a:t> Δ inelastic = (Cd* Δ elastic  )/</a:t>
            </a:r>
            <a:r>
              <a:rPr lang="en-GB" sz="1200" dirty="0" err="1"/>
              <a:t>Ie</a:t>
            </a:r>
            <a:r>
              <a:rPr lang="en-GB" sz="1200" dirty="0"/>
              <a:t> = (4.5*0.00209/1.25 = 0.007524 </a:t>
            </a:r>
          </a:p>
          <a:p>
            <a:pPr marL="0" indent="0">
              <a:buNone/>
            </a:pPr>
            <a:r>
              <a:rPr lang="en-GB" sz="1200" dirty="0"/>
              <a:t>Δ all = 0.015 * 24 = 0.36</a:t>
            </a:r>
          </a:p>
          <a:p>
            <a:pPr marL="0" indent="0">
              <a:buNone/>
            </a:pPr>
            <a:endParaRPr lang="en-GB" sz="1400" dirty="0"/>
          </a:p>
        </p:txBody>
      </p:sp>
      <p:pic>
        <p:nvPicPr>
          <p:cNvPr id="2150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93685" y="3095371"/>
            <a:ext cx="6748462" cy="2168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جدول 4"/>
          <p:cNvGraphicFramePr>
            <a:graphicFrameLocks noGrp="1"/>
          </p:cNvGraphicFramePr>
          <p:nvPr>
            <p:extLst>
              <p:ext uri="{D42A27DB-BD31-4B8C-83A1-F6EECF244321}">
                <p14:modId xmlns:p14="http://schemas.microsoft.com/office/powerpoint/2010/main" val="966017970"/>
              </p:ext>
            </p:extLst>
          </p:nvPr>
        </p:nvGraphicFramePr>
        <p:xfrm>
          <a:off x="2455928" y="4930140"/>
          <a:ext cx="6423975" cy="1927860"/>
        </p:xfrm>
        <a:graphic>
          <a:graphicData uri="http://schemas.openxmlformats.org/drawingml/2006/table">
            <a:tbl>
              <a:tblPr rtl="1" firstRow="1" firstCol="1" bandRow="1"/>
              <a:tblGrid>
                <a:gridCol w="582243"/>
                <a:gridCol w="93980"/>
                <a:gridCol w="1078415"/>
                <a:gridCol w="1615092"/>
                <a:gridCol w="807546"/>
                <a:gridCol w="986649"/>
                <a:gridCol w="721475"/>
                <a:gridCol w="538575"/>
              </a:tblGrid>
              <a:tr h="182880">
                <a:tc>
                  <a:txBody>
                    <a:bodyPr/>
                    <a:lstStyle/>
                    <a:p>
                      <a:pPr rtl="1">
                        <a:lnSpc>
                          <a:spcPct val="115000"/>
                        </a:lnSpc>
                      </a:pPr>
                      <a:endParaRPr lang="en-GB" sz="1100" dirty="0">
                        <a:effectLst/>
                        <a:latin typeface="Calibri"/>
                        <a:cs typeface="Arial"/>
                      </a:endParaRPr>
                    </a:p>
                  </a:txBody>
                  <a:tcPr marL="68580" marR="68580" marT="0" marB="0" anchor="b">
                    <a:lnL>
                      <a:noFill/>
                    </a:lnL>
                    <a:lnR>
                      <a:noFill/>
                    </a:lnR>
                    <a:lnT>
                      <a:noFill/>
                    </a:lnT>
                    <a:lnB w="12700" cap="flat" cmpd="sng" algn="ctr">
                      <a:solidFill>
                        <a:srgbClr val="3F3F3F"/>
                      </a:solidFill>
                      <a:prstDash val="solid"/>
                      <a:round/>
                      <a:headEnd type="none" w="med" len="med"/>
                      <a:tailEnd type="none" w="med" len="med"/>
                    </a:lnB>
                  </a:tcPr>
                </a:tc>
                <a:tc gridSpan="2">
                  <a:txBody>
                    <a:bodyPr/>
                    <a:lstStyle/>
                    <a:p>
                      <a:pPr rtl="1">
                        <a:lnSpc>
                          <a:spcPct val="115000"/>
                        </a:lnSpc>
                      </a:pPr>
                      <a:endParaRPr lang="en-GB" sz="1100">
                        <a:effectLst/>
                        <a:latin typeface="Calibri"/>
                        <a:cs typeface="Arial"/>
                      </a:endParaRPr>
                    </a:p>
                  </a:txBody>
                  <a:tcPr marL="68580" marR="68580" marT="0" marB="0" anchor="b">
                    <a:lnL>
                      <a:noFill/>
                    </a:lnL>
                    <a:lnR>
                      <a:noFill/>
                    </a:lnR>
                    <a:lnT>
                      <a:noFill/>
                    </a:lnT>
                    <a:lnB w="12700" cap="flat" cmpd="sng" algn="ctr">
                      <a:solidFill>
                        <a:srgbClr val="3F3F3F"/>
                      </a:solidFill>
                      <a:prstDash val="solid"/>
                      <a:round/>
                      <a:headEnd type="none" w="med" len="med"/>
                      <a:tailEnd type="none" w="med" len="med"/>
                    </a:lnB>
                  </a:tcPr>
                </a:tc>
                <a:tc hMerge="1">
                  <a:txBody>
                    <a:bodyPr/>
                    <a:lstStyle/>
                    <a:p>
                      <a:endParaRPr lang="en-GB"/>
                    </a:p>
                  </a:txBody>
                  <a:tcPr/>
                </a:tc>
                <a:tc>
                  <a:txBody>
                    <a:bodyPr/>
                    <a:lstStyle/>
                    <a:p>
                      <a:pPr rtl="1">
                        <a:lnSpc>
                          <a:spcPct val="115000"/>
                        </a:lnSpc>
                      </a:pPr>
                      <a:endParaRPr lang="en-GB" sz="1100">
                        <a:effectLst/>
                        <a:latin typeface="Calibri"/>
                        <a:cs typeface="Arial"/>
                      </a:endParaRPr>
                    </a:p>
                  </a:txBody>
                  <a:tcPr marL="68580" marR="68580" marT="0" marB="0" anchor="b">
                    <a:lnL>
                      <a:noFill/>
                    </a:lnL>
                    <a:lnR>
                      <a:noFill/>
                    </a:lnR>
                    <a:lnT>
                      <a:noFill/>
                    </a:lnT>
                    <a:lnB w="12700" cap="flat" cmpd="sng" algn="ctr">
                      <a:solidFill>
                        <a:srgbClr val="3F3F3F"/>
                      </a:solidFill>
                      <a:prstDash val="solid"/>
                      <a:round/>
                      <a:headEnd type="none" w="med" len="med"/>
                      <a:tailEnd type="none" w="med" len="med"/>
                    </a:lnB>
                  </a:tcPr>
                </a:tc>
                <a:tc>
                  <a:txBody>
                    <a:bodyPr/>
                    <a:lstStyle/>
                    <a:p>
                      <a:pPr rtl="1">
                        <a:lnSpc>
                          <a:spcPct val="115000"/>
                        </a:lnSpc>
                      </a:pPr>
                      <a:endParaRPr lang="en-GB" sz="1100">
                        <a:effectLst/>
                        <a:latin typeface="Calibri"/>
                        <a:cs typeface="Arial"/>
                      </a:endParaRPr>
                    </a:p>
                  </a:txBody>
                  <a:tcPr marL="68580" marR="68580" marT="0" marB="0" anchor="b">
                    <a:lnL>
                      <a:noFill/>
                    </a:lnL>
                    <a:lnR>
                      <a:noFill/>
                    </a:lnR>
                    <a:lnT>
                      <a:noFill/>
                    </a:lnT>
                    <a:lnB w="12700" cap="flat" cmpd="sng" algn="ctr">
                      <a:solidFill>
                        <a:srgbClr val="3F3F3F"/>
                      </a:solidFill>
                      <a:prstDash val="solid"/>
                      <a:round/>
                      <a:headEnd type="none" w="med" len="med"/>
                      <a:tailEnd type="none" w="med" len="med"/>
                    </a:lnB>
                  </a:tcPr>
                </a:tc>
                <a:tc>
                  <a:txBody>
                    <a:bodyPr/>
                    <a:lstStyle/>
                    <a:p>
                      <a:pPr rtl="1">
                        <a:lnSpc>
                          <a:spcPct val="115000"/>
                        </a:lnSpc>
                      </a:pPr>
                      <a:endParaRPr lang="en-GB" sz="1100">
                        <a:effectLst/>
                        <a:latin typeface="Calibri"/>
                        <a:cs typeface="Arial"/>
                      </a:endParaRPr>
                    </a:p>
                  </a:txBody>
                  <a:tcPr marL="68580" marR="68580" marT="0" marB="0" anchor="b">
                    <a:lnL>
                      <a:noFill/>
                    </a:lnL>
                    <a:lnR>
                      <a:noFill/>
                    </a:lnR>
                    <a:lnT>
                      <a:noFill/>
                    </a:lnT>
                    <a:lnB w="12700" cap="flat" cmpd="sng" algn="ctr">
                      <a:solidFill>
                        <a:srgbClr val="3F3F3F"/>
                      </a:solidFill>
                      <a:prstDash val="solid"/>
                      <a:round/>
                      <a:headEnd type="none" w="med" len="med"/>
                      <a:tailEnd type="none" w="med" len="med"/>
                    </a:lnB>
                  </a:tcPr>
                </a:tc>
                <a:tc>
                  <a:txBody>
                    <a:bodyPr/>
                    <a:lstStyle/>
                    <a:p>
                      <a:pPr rtl="1">
                        <a:lnSpc>
                          <a:spcPct val="115000"/>
                        </a:lnSpc>
                      </a:pPr>
                      <a:endParaRPr lang="en-GB" sz="1100">
                        <a:effectLst/>
                        <a:latin typeface="Calibri"/>
                        <a:cs typeface="Arial"/>
                      </a:endParaRPr>
                    </a:p>
                  </a:txBody>
                  <a:tcPr marL="68580" marR="68580" marT="0" marB="0" anchor="b">
                    <a:lnL>
                      <a:noFill/>
                    </a:lnL>
                    <a:lnR>
                      <a:noFill/>
                    </a:lnR>
                    <a:lnT>
                      <a:noFill/>
                    </a:lnT>
                    <a:lnB w="12700" cap="flat" cmpd="sng" algn="ctr">
                      <a:solidFill>
                        <a:srgbClr val="3F3F3F"/>
                      </a:solidFill>
                      <a:prstDash val="solid"/>
                      <a:round/>
                      <a:headEnd type="none" w="med" len="med"/>
                      <a:tailEnd type="none" w="med" len="med"/>
                    </a:lnB>
                  </a:tcPr>
                </a:tc>
                <a:tc>
                  <a:txBody>
                    <a:bodyPr/>
                    <a:lstStyle/>
                    <a:p>
                      <a:pPr rtl="0">
                        <a:lnSpc>
                          <a:spcPct val="115000"/>
                        </a:lnSpc>
                        <a:spcAft>
                          <a:spcPts val="0"/>
                        </a:spcAft>
                      </a:pPr>
                      <a:r>
                        <a:rPr lang="en-GB" sz="1100" b="1">
                          <a:solidFill>
                            <a:srgbClr val="000000"/>
                          </a:solidFill>
                          <a:effectLst/>
                          <a:latin typeface="Calibri"/>
                          <a:ea typeface="Times New Roman"/>
                          <a:cs typeface="Arial"/>
                        </a:rPr>
                        <a:t>In Y</a:t>
                      </a:r>
                      <a:endParaRPr lang="en-GB" sz="1200">
                        <a:effectLst/>
                        <a:latin typeface="Times New Roman"/>
                        <a:ea typeface="Times New Roman"/>
                        <a:cs typeface="Arial"/>
                      </a:endParaRPr>
                    </a:p>
                  </a:txBody>
                  <a:tcPr marL="68580" marR="68580" marT="0" marB="0" anchor="b">
                    <a:lnL>
                      <a:noFill/>
                    </a:lnL>
                    <a:lnR>
                      <a:noFill/>
                    </a:lnR>
                    <a:lnT>
                      <a:noFill/>
                    </a:lnT>
                    <a:lnB w="12700" cap="flat" cmpd="sng" algn="ctr">
                      <a:solidFill>
                        <a:srgbClr val="3F3F3F"/>
                      </a:solidFill>
                      <a:prstDash val="solid"/>
                      <a:round/>
                      <a:headEnd type="none" w="med" len="med"/>
                      <a:tailEnd type="none" w="med" len="med"/>
                    </a:lnB>
                  </a:tcPr>
                </a:tc>
              </a:tr>
              <a:tr h="365760">
                <a:tc gridSpan="2">
                  <a:txBody>
                    <a:bodyPr/>
                    <a:lstStyle/>
                    <a:p>
                      <a:pPr algn="ctr" rtl="0">
                        <a:lnSpc>
                          <a:spcPct val="115000"/>
                        </a:lnSpc>
                        <a:spcAft>
                          <a:spcPts val="0"/>
                        </a:spcAft>
                      </a:pPr>
                      <a:r>
                        <a:rPr lang="en-GB" sz="1100" b="1">
                          <a:solidFill>
                            <a:srgbClr val="3F3F3F"/>
                          </a:solidFill>
                          <a:effectLst/>
                          <a:latin typeface="Calibri"/>
                          <a:ea typeface="Times New Roman"/>
                          <a:cs typeface="Arial"/>
                        </a:rPr>
                        <a:t>check drift</a:t>
                      </a:r>
                      <a:endParaRPr lang="en-GB" sz="1200">
                        <a:effectLst/>
                        <a:latin typeface="Times New Roman"/>
                        <a:ea typeface="Times New Roman"/>
                        <a:cs typeface="Arial"/>
                      </a:endParaRPr>
                    </a:p>
                  </a:txBody>
                  <a:tcPr marL="68580" marR="68580"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hMerge="1">
                  <a:txBody>
                    <a:bodyPr/>
                    <a:lstStyle/>
                    <a:p>
                      <a:endParaRPr lang="en-GB"/>
                    </a:p>
                  </a:txBody>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 all=0.015*h</a:t>
                      </a:r>
                      <a:br>
                        <a:rPr lang="en-GB" sz="1100" b="1">
                          <a:solidFill>
                            <a:srgbClr val="3F3F3F"/>
                          </a:solidFill>
                          <a:effectLst/>
                          <a:latin typeface="Calibri"/>
                          <a:ea typeface="Times New Roman"/>
                          <a:cs typeface="Arial"/>
                        </a:rPr>
                      </a:br>
                      <a:r>
                        <a:rPr lang="en-GB" sz="1100" b="1">
                          <a:solidFill>
                            <a:srgbClr val="3F3F3F"/>
                          </a:solidFill>
                          <a:effectLst/>
                          <a:latin typeface="Calibri"/>
                          <a:ea typeface="Times New Roman"/>
                          <a:cs typeface="Arial"/>
                        </a:rPr>
                        <a:t>(m)</a:t>
                      </a:r>
                      <a:endParaRPr lang="en-GB" sz="1200">
                        <a:effectLst/>
                        <a:latin typeface="Times New Roman"/>
                        <a:ea typeface="Times New Roman"/>
                        <a:cs typeface="Arial"/>
                      </a:endParaRPr>
                    </a:p>
                  </a:txBody>
                  <a:tcPr marL="68580" marR="68580"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 inelastic(∆ elastic*cd/i)</a:t>
                      </a:r>
                      <a:br>
                        <a:rPr lang="en-GB" sz="1100" b="1">
                          <a:solidFill>
                            <a:srgbClr val="3F3F3F"/>
                          </a:solidFill>
                          <a:effectLst/>
                          <a:latin typeface="Calibri"/>
                          <a:ea typeface="Times New Roman"/>
                          <a:cs typeface="Arial"/>
                        </a:rPr>
                      </a:br>
                      <a:r>
                        <a:rPr lang="en-GB" sz="1100" b="1">
                          <a:solidFill>
                            <a:srgbClr val="3F3F3F"/>
                          </a:solidFill>
                          <a:effectLst/>
                          <a:latin typeface="Calibri"/>
                          <a:ea typeface="Times New Roman"/>
                          <a:cs typeface="Arial"/>
                        </a:rPr>
                        <a:t>(m)</a:t>
                      </a:r>
                      <a:endParaRPr lang="en-GB" sz="1200">
                        <a:effectLst/>
                        <a:latin typeface="Times New Roman"/>
                        <a:ea typeface="Times New Roman"/>
                        <a:cs typeface="Arial"/>
                      </a:endParaRPr>
                    </a:p>
                  </a:txBody>
                  <a:tcPr marL="68580" marR="68580"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 elastic</a:t>
                      </a:r>
                      <a:br>
                        <a:rPr lang="en-GB" sz="1100" b="1">
                          <a:solidFill>
                            <a:srgbClr val="3F3F3F"/>
                          </a:solidFill>
                          <a:effectLst/>
                          <a:latin typeface="Calibri"/>
                          <a:ea typeface="Times New Roman"/>
                          <a:cs typeface="Arial"/>
                        </a:rPr>
                      </a:br>
                      <a:r>
                        <a:rPr lang="en-GB" sz="1100" b="1">
                          <a:solidFill>
                            <a:srgbClr val="3F3F3F"/>
                          </a:solidFill>
                          <a:effectLst/>
                          <a:latin typeface="Calibri"/>
                          <a:ea typeface="Times New Roman"/>
                          <a:cs typeface="Arial"/>
                        </a:rPr>
                        <a:t>(m) </a:t>
                      </a:r>
                      <a:endParaRPr lang="en-GB" sz="1200">
                        <a:effectLst/>
                        <a:latin typeface="Times New Roman"/>
                        <a:ea typeface="Times New Roman"/>
                        <a:cs typeface="Arial"/>
                      </a:endParaRPr>
                    </a:p>
                  </a:txBody>
                  <a:tcPr marL="68580" marR="68580"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max displacement</a:t>
                      </a:r>
                      <a:br>
                        <a:rPr lang="en-GB" sz="1100" b="1">
                          <a:solidFill>
                            <a:srgbClr val="3F3F3F"/>
                          </a:solidFill>
                          <a:effectLst/>
                          <a:latin typeface="Calibri"/>
                          <a:ea typeface="Times New Roman"/>
                          <a:cs typeface="Arial"/>
                        </a:rPr>
                      </a:br>
                      <a:r>
                        <a:rPr lang="en-GB" sz="1100" b="1">
                          <a:solidFill>
                            <a:srgbClr val="3F3F3F"/>
                          </a:solidFill>
                          <a:effectLst/>
                          <a:latin typeface="Calibri"/>
                          <a:ea typeface="Times New Roman"/>
                          <a:cs typeface="Arial"/>
                        </a:rPr>
                        <a:t>(mm)</a:t>
                      </a:r>
                      <a:endParaRPr lang="en-GB" sz="1200">
                        <a:effectLst/>
                        <a:latin typeface="Times New Roman"/>
                        <a:ea typeface="Times New Roman"/>
                        <a:cs typeface="Arial"/>
                      </a:endParaRPr>
                    </a:p>
                  </a:txBody>
                  <a:tcPr marL="68580" marR="68580"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height (m) </a:t>
                      </a:r>
                      <a:endParaRPr lang="en-GB" sz="1200">
                        <a:effectLst/>
                        <a:latin typeface="Times New Roman"/>
                        <a:ea typeface="Times New Roman"/>
                        <a:cs typeface="Arial"/>
                      </a:endParaRPr>
                    </a:p>
                  </a:txBody>
                  <a:tcPr marL="68580" marR="68580"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 floor </a:t>
                      </a:r>
                      <a:endParaRPr lang="en-GB" sz="1200">
                        <a:effectLst/>
                        <a:latin typeface="Times New Roman"/>
                        <a:ea typeface="Times New Roman"/>
                        <a:cs typeface="Arial"/>
                      </a:endParaRPr>
                    </a:p>
                  </a:txBody>
                  <a:tcPr marL="68580" marR="68580" marT="0" marB="0" anchor="ctr">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r>
              <a:tr h="182880">
                <a:tc gridSpan="2">
                  <a:txBody>
                    <a:bodyPr/>
                    <a:lstStyle/>
                    <a:p>
                      <a:pPr algn="ctr" rtl="0">
                        <a:lnSpc>
                          <a:spcPct val="115000"/>
                        </a:lnSpc>
                        <a:spcAft>
                          <a:spcPts val="0"/>
                        </a:spcAft>
                      </a:pPr>
                      <a:r>
                        <a:rPr lang="en-GB" sz="1100" b="1">
                          <a:solidFill>
                            <a:srgbClr val="3F3F3F"/>
                          </a:solidFill>
                          <a:effectLst/>
                          <a:latin typeface="Calibri"/>
                          <a:ea typeface="Times New Roman"/>
                          <a:cs typeface="Arial"/>
                        </a:rPr>
                        <a:t>ok</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hMerge="1">
                  <a:txBody>
                    <a:bodyPr/>
                    <a:lstStyle/>
                    <a:p>
                      <a:endParaRPr lang="en-GB"/>
                    </a:p>
                  </a:txBody>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0.06</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0.000882</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0.000245</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r" rtl="0">
                        <a:lnSpc>
                          <a:spcPct val="115000"/>
                        </a:lnSpc>
                        <a:spcAft>
                          <a:spcPts val="0"/>
                        </a:spcAft>
                      </a:pPr>
                      <a:r>
                        <a:rPr lang="en-GB" sz="1100" b="1">
                          <a:solidFill>
                            <a:srgbClr val="3F3F3F"/>
                          </a:solidFill>
                          <a:effectLst/>
                          <a:latin typeface="Calibri"/>
                          <a:ea typeface="Times New Roman"/>
                          <a:cs typeface="Arial"/>
                        </a:rPr>
                        <a:t>0.245</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4</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1</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r>
              <a:tr h="182880">
                <a:tc gridSpan="2">
                  <a:txBody>
                    <a:bodyPr/>
                    <a:lstStyle/>
                    <a:p>
                      <a:pPr algn="ctr" rtl="0">
                        <a:lnSpc>
                          <a:spcPct val="115000"/>
                        </a:lnSpc>
                        <a:spcAft>
                          <a:spcPts val="0"/>
                        </a:spcAft>
                      </a:pPr>
                      <a:r>
                        <a:rPr lang="en-GB" sz="1100" b="1">
                          <a:solidFill>
                            <a:srgbClr val="3F3F3F"/>
                          </a:solidFill>
                          <a:effectLst/>
                          <a:latin typeface="Calibri"/>
                          <a:ea typeface="Times New Roman"/>
                          <a:cs typeface="Arial"/>
                        </a:rPr>
                        <a:t>ok</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hMerge="1">
                  <a:txBody>
                    <a:bodyPr/>
                    <a:lstStyle/>
                    <a:p>
                      <a:endParaRPr lang="en-GB"/>
                    </a:p>
                  </a:txBody>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0.12</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0.0020196</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dirty="0">
                          <a:solidFill>
                            <a:srgbClr val="3F3F3F"/>
                          </a:solidFill>
                          <a:effectLst/>
                          <a:latin typeface="Calibri"/>
                          <a:ea typeface="Times New Roman"/>
                          <a:cs typeface="Arial"/>
                        </a:rPr>
                        <a:t>0.000561</a:t>
                      </a:r>
                      <a:endParaRPr lang="en-GB" sz="1200" dirty="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r" rtl="0">
                        <a:lnSpc>
                          <a:spcPct val="115000"/>
                        </a:lnSpc>
                        <a:spcAft>
                          <a:spcPts val="0"/>
                        </a:spcAft>
                      </a:pPr>
                      <a:r>
                        <a:rPr lang="en-GB" sz="1100" b="1">
                          <a:solidFill>
                            <a:srgbClr val="3F3F3F"/>
                          </a:solidFill>
                          <a:effectLst/>
                          <a:latin typeface="Calibri"/>
                          <a:ea typeface="Times New Roman"/>
                          <a:cs typeface="Arial"/>
                        </a:rPr>
                        <a:t>0.806</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8</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2</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r>
              <a:tr h="182880">
                <a:tc gridSpan="2">
                  <a:txBody>
                    <a:bodyPr/>
                    <a:lstStyle/>
                    <a:p>
                      <a:pPr algn="ctr" rtl="0">
                        <a:lnSpc>
                          <a:spcPct val="115000"/>
                        </a:lnSpc>
                        <a:spcAft>
                          <a:spcPts val="0"/>
                        </a:spcAft>
                      </a:pPr>
                      <a:r>
                        <a:rPr lang="en-GB" sz="1100" b="1">
                          <a:solidFill>
                            <a:srgbClr val="3F3F3F"/>
                          </a:solidFill>
                          <a:effectLst/>
                          <a:latin typeface="Calibri"/>
                          <a:ea typeface="Times New Roman"/>
                          <a:cs typeface="Arial"/>
                        </a:rPr>
                        <a:t>ok</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hMerge="1">
                  <a:txBody>
                    <a:bodyPr/>
                    <a:lstStyle/>
                    <a:p>
                      <a:endParaRPr lang="en-GB"/>
                    </a:p>
                  </a:txBody>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0.18</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0.0026388</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dirty="0">
                          <a:solidFill>
                            <a:srgbClr val="3F3F3F"/>
                          </a:solidFill>
                          <a:effectLst/>
                          <a:latin typeface="Calibri"/>
                          <a:ea typeface="Times New Roman"/>
                          <a:cs typeface="Arial"/>
                        </a:rPr>
                        <a:t>0.000733</a:t>
                      </a:r>
                      <a:endParaRPr lang="en-GB" sz="1200" dirty="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r" rtl="0">
                        <a:lnSpc>
                          <a:spcPct val="115000"/>
                        </a:lnSpc>
                        <a:spcAft>
                          <a:spcPts val="0"/>
                        </a:spcAft>
                      </a:pPr>
                      <a:r>
                        <a:rPr lang="en-GB" sz="1100" b="1">
                          <a:solidFill>
                            <a:srgbClr val="3F3F3F"/>
                          </a:solidFill>
                          <a:effectLst/>
                          <a:latin typeface="Calibri"/>
                          <a:ea typeface="Times New Roman"/>
                          <a:cs typeface="Arial"/>
                        </a:rPr>
                        <a:t>1.539</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12</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3</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r>
              <a:tr h="182880">
                <a:tc gridSpan="2">
                  <a:txBody>
                    <a:bodyPr/>
                    <a:lstStyle/>
                    <a:p>
                      <a:pPr algn="ctr" rtl="0">
                        <a:lnSpc>
                          <a:spcPct val="115000"/>
                        </a:lnSpc>
                        <a:spcAft>
                          <a:spcPts val="0"/>
                        </a:spcAft>
                      </a:pPr>
                      <a:r>
                        <a:rPr lang="en-GB" sz="1100" b="1">
                          <a:solidFill>
                            <a:srgbClr val="3F3F3F"/>
                          </a:solidFill>
                          <a:effectLst/>
                          <a:latin typeface="Calibri"/>
                          <a:ea typeface="Times New Roman"/>
                          <a:cs typeface="Arial"/>
                        </a:rPr>
                        <a:t>ok</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hMerge="1">
                  <a:txBody>
                    <a:bodyPr/>
                    <a:lstStyle/>
                    <a:p>
                      <a:endParaRPr lang="en-GB"/>
                    </a:p>
                  </a:txBody>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0.24</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0.0028872</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dirty="0">
                          <a:solidFill>
                            <a:srgbClr val="3F3F3F"/>
                          </a:solidFill>
                          <a:effectLst/>
                          <a:latin typeface="Calibri"/>
                          <a:ea typeface="Times New Roman"/>
                          <a:cs typeface="Arial"/>
                        </a:rPr>
                        <a:t>0.000802</a:t>
                      </a:r>
                      <a:endParaRPr lang="en-GB" sz="1200" dirty="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r" rtl="0">
                        <a:lnSpc>
                          <a:spcPct val="115000"/>
                        </a:lnSpc>
                        <a:spcAft>
                          <a:spcPts val="0"/>
                        </a:spcAft>
                      </a:pPr>
                      <a:r>
                        <a:rPr lang="en-GB" sz="1100" b="1">
                          <a:solidFill>
                            <a:srgbClr val="3F3F3F"/>
                          </a:solidFill>
                          <a:effectLst/>
                          <a:latin typeface="Calibri"/>
                          <a:ea typeface="Times New Roman"/>
                          <a:cs typeface="Arial"/>
                        </a:rPr>
                        <a:t>2.341</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16</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4</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r>
              <a:tr h="182880">
                <a:tc gridSpan="2">
                  <a:txBody>
                    <a:bodyPr/>
                    <a:lstStyle/>
                    <a:p>
                      <a:pPr algn="ctr" rtl="0">
                        <a:lnSpc>
                          <a:spcPct val="115000"/>
                        </a:lnSpc>
                        <a:spcAft>
                          <a:spcPts val="0"/>
                        </a:spcAft>
                      </a:pPr>
                      <a:r>
                        <a:rPr lang="en-GB" sz="1100" b="1">
                          <a:solidFill>
                            <a:srgbClr val="3F3F3F"/>
                          </a:solidFill>
                          <a:effectLst/>
                          <a:latin typeface="Calibri"/>
                          <a:ea typeface="Times New Roman"/>
                          <a:cs typeface="Arial"/>
                        </a:rPr>
                        <a:t>ok</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hMerge="1">
                  <a:txBody>
                    <a:bodyPr/>
                    <a:lstStyle/>
                    <a:p>
                      <a:endParaRPr lang="en-GB"/>
                    </a:p>
                  </a:txBody>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0.3</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0.0028944</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0.000804</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r" rtl="0">
                        <a:lnSpc>
                          <a:spcPct val="115000"/>
                        </a:lnSpc>
                        <a:spcAft>
                          <a:spcPts val="0"/>
                        </a:spcAft>
                      </a:pPr>
                      <a:r>
                        <a:rPr lang="en-GB" sz="1100" b="1">
                          <a:solidFill>
                            <a:srgbClr val="3F3F3F"/>
                          </a:solidFill>
                          <a:effectLst/>
                          <a:latin typeface="Calibri"/>
                          <a:ea typeface="Times New Roman"/>
                          <a:cs typeface="Arial"/>
                        </a:rPr>
                        <a:t>3.145</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20</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5</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r>
              <a:tr h="182880">
                <a:tc gridSpan="2">
                  <a:txBody>
                    <a:bodyPr/>
                    <a:lstStyle/>
                    <a:p>
                      <a:pPr algn="ctr" rtl="0">
                        <a:lnSpc>
                          <a:spcPct val="115000"/>
                        </a:lnSpc>
                        <a:spcAft>
                          <a:spcPts val="0"/>
                        </a:spcAft>
                      </a:pPr>
                      <a:r>
                        <a:rPr lang="en-GB" sz="1100" b="1">
                          <a:solidFill>
                            <a:srgbClr val="3F3F3F"/>
                          </a:solidFill>
                          <a:effectLst/>
                          <a:latin typeface="Calibri"/>
                          <a:ea typeface="Times New Roman"/>
                          <a:cs typeface="Arial"/>
                        </a:rPr>
                        <a:t>ok</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hMerge="1">
                  <a:txBody>
                    <a:bodyPr/>
                    <a:lstStyle/>
                    <a:p>
                      <a:endParaRPr lang="en-GB"/>
                    </a:p>
                  </a:txBody>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0.36</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0.0027648</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0.000768</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r" rtl="0">
                        <a:lnSpc>
                          <a:spcPct val="115000"/>
                        </a:lnSpc>
                        <a:spcAft>
                          <a:spcPts val="0"/>
                        </a:spcAft>
                      </a:pPr>
                      <a:r>
                        <a:rPr lang="en-GB" sz="1100" b="1">
                          <a:solidFill>
                            <a:srgbClr val="3F3F3F"/>
                          </a:solidFill>
                          <a:effectLst/>
                          <a:latin typeface="Calibri"/>
                          <a:ea typeface="Times New Roman"/>
                          <a:cs typeface="Arial"/>
                        </a:rPr>
                        <a:t>3.913</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24</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dirty="0">
                          <a:solidFill>
                            <a:srgbClr val="3F3F3F"/>
                          </a:solidFill>
                          <a:effectLst/>
                          <a:latin typeface="Calibri"/>
                          <a:ea typeface="Times New Roman"/>
                          <a:cs typeface="Arial"/>
                        </a:rPr>
                        <a:t>6</a:t>
                      </a:r>
                      <a:endParaRPr lang="en-GB" sz="1200" dirty="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r>
            </a:tbl>
          </a:graphicData>
        </a:graphic>
      </p:graphicFrame>
    </p:spTree>
    <p:extLst>
      <p:ext uri="{BB962C8B-B14F-4D97-AF65-F5344CB8AC3E}">
        <p14:creationId xmlns:p14="http://schemas.microsoft.com/office/powerpoint/2010/main" val="52590526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Check </a:t>
            </a:r>
            <a:r>
              <a:rPr lang="en-GB" dirty="0"/>
              <a:t>p-delta effect</a:t>
            </a:r>
          </a:p>
        </p:txBody>
      </p:sp>
      <p:sp>
        <p:nvSpPr>
          <p:cNvPr id="3" name="عنصر نائب للمحتوى 2"/>
          <p:cNvSpPr>
            <a:spLocks noGrp="1"/>
          </p:cNvSpPr>
          <p:nvPr>
            <p:ph idx="1"/>
          </p:nvPr>
        </p:nvSpPr>
        <p:spPr/>
        <p:txBody>
          <a:bodyPr>
            <a:normAutofit/>
          </a:bodyPr>
          <a:lstStyle/>
          <a:p>
            <a:pPr marL="0" indent="0">
              <a:buNone/>
            </a:pPr>
            <a:r>
              <a:rPr lang="en-GB" sz="1100" dirty="0"/>
              <a:t>Floor 6 </a:t>
            </a:r>
          </a:p>
          <a:p>
            <a:pPr marL="0" indent="0">
              <a:buNone/>
            </a:pPr>
            <a:r>
              <a:rPr lang="en-GB" sz="1100" dirty="0"/>
              <a:t>Y direction</a:t>
            </a:r>
          </a:p>
          <a:p>
            <a:pPr marL="0" indent="0">
              <a:buNone/>
            </a:pPr>
            <a:r>
              <a:rPr lang="el-GR" sz="1100" dirty="0"/>
              <a:t>ϴ = (</a:t>
            </a:r>
            <a:r>
              <a:rPr lang="en-GB" sz="1100" dirty="0" err="1"/>
              <a:t>Px</a:t>
            </a:r>
            <a:r>
              <a:rPr lang="en-GB" sz="1100" dirty="0"/>
              <a:t>* </a:t>
            </a:r>
            <a:r>
              <a:rPr lang="el-GR" sz="1100" dirty="0"/>
              <a:t>Δ </a:t>
            </a:r>
            <a:r>
              <a:rPr lang="en-GB" sz="1100" dirty="0"/>
              <a:t>inelastic*</a:t>
            </a:r>
            <a:r>
              <a:rPr lang="en-GB" sz="1100" dirty="0" err="1"/>
              <a:t>Ie</a:t>
            </a:r>
            <a:r>
              <a:rPr lang="en-GB" sz="1100" dirty="0"/>
              <a:t>)/(</a:t>
            </a:r>
            <a:r>
              <a:rPr lang="en-GB" sz="1100" dirty="0" err="1"/>
              <a:t>Vx</a:t>
            </a:r>
            <a:r>
              <a:rPr lang="en-GB" sz="1100" dirty="0"/>
              <a:t>*</a:t>
            </a:r>
            <a:r>
              <a:rPr lang="en-GB" sz="1100" dirty="0" err="1"/>
              <a:t>hx</a:t>
            </a:r>
            <a:r>
              <a:rPr lang="en-GB" sz="1100" dirty="0"/>
              <a:t>*Cd) = (11761* 0.00276*1.25)/(1309*24*4.5)</a:t>
            </a:r>
          </a:p>
          <a:p>
            <a:pPr marL="0" indent="0">
              <a:buNone/>
            </a:pPr>
            <a:r>
              <a:rPr lang="en-GB" sz="1100" dirty="0"/>
              <a:t> = 0.000518</a:t>
            </a:r>
          </a:p>
          <a:p>
            <a:pPr marL="0" indent="0">
              <a:buNone/>
            </a:pPr>
            <a:r>
              <a:rPr lang="el-GR" sz="1100" dirty="0"/>
              <a:t>ϴ</a:t>
            </a:r>
            <a:r>
              <a:rPr lang="en-GB" sz="1100" dirty="0"/>
              <a:t>max = 0.5/(</a:t>
            </a:r>
            <a:r>
              <a:rPr lang="el-GR" sz="1100" dirty="0"/>
              <a:t>β*</a:t>
            </a:r>
            <a:r>
              <a:rPr lang="en-GB" sz="1100" dirty="0"/>
              <a:t>Cd) = 0.5/(1*4.5 ) = 0.1111</a:t>
            </a:r>
          </a:p>
          <a:p>
            <a:pPr marL="0" indent="0">
              <a:buNone/>
            </a:pPr>
            <a:r>
              <a:rPr lang="el-GR" sz="1100" dirty="0"/>
              <a:t>ϴ &lt; ϴ</a:t>
            </a:r>
            <a:r>
              <a:rPr lang="en-GB" sz="1100" dirty="0"/>
              <a:t>max </a:t>
            </a:r>
          </a:p>
        </p:txBody>
      </p:sp>
      <p:graphicFrame>
        <p:nvGraphicFramePr>
          <p:cNvPr id="5" name="جدول 4"/>
          <p:cNvGraphicFramePr>
            <a:graphicFrameLocks noGrp="1"/>
          </p:cNvGraphicFramePr>
          <p:nvPr>
            <p:extLst>
              <p:ext uri="{D42A27DB-BD31-4B8C-83A1-F6EECF244321}">
                <p14:modId xmlns:p14="http://schemas.microsoft.com/office/powerpoint/2010/main" val="1728392951"/>
              </p:ext>
            </p:extLst>
          </p:nvPr>
        </p:nvGraphicFramePr>
        <p:xfrm>
          <a:off x="6228769" y="3674678"/>
          <a:ext cx="5698490" cy="2891790"/>
        </p:xfrm>
        <a:graphic>
          <a:graphicData uri="http://schemas.openxmlformats.org/drawingml/2006/table">
            <a:tbl>
              <a:tblPr rtl="1" firstRow="1" firstCol="1" bandRow="1"/>
              <a:tblGrid>
                <a:gridCol w="939800"/>
                <a:gridCol w="609600"/>
                <a:gridCol w="670560"/>
                <a:gridCol w="609600"/>
                <a:gridCol w="825500"/>
                <a:gridCol w="812800"/>
                <a:gridCol w="621030"/>
                <a:gridCol w="609600"/>
              </a:tblGrid>
              <a:tr h="182880">
                <a:tc>
                  <a:txBody>
                    <a:bodyPr/>
                    <a:lstStyle/>
                    <a:p>
                      <a:pPr rtl="1">
                        <a:lnSpc>
                          <a:spcPct val="115000"/>
                        </a:lnSpc>
                      </a:pPr>
                      <a:endParaRPr lang="en-GB" sz="1100" dirty="0">
                        <a:effectLst/>
                        <a:latin typeface="Calibri"/>
                        <a:cs typeface="Arial"/>
                      </a:endParaRPr>
                    </a:p>
                  </a:txBody>
                  <a:tcPr marL="68580" marR="68580" marT="0" marB="0" anchor="b">
                    <a:lnL>
                      <a:noFill/>
                    </a:lnL>
                    <a:lnR>
                      <a:noFill/>
                    </a:lnR>
                    <a:lnT>
                      <a:noFill/>
                    </a:lnT>
                    <a:lnB w="12700" cap="flat" cmpd="sng" algn="ctr">
                      <a:solidFill>
                        <a:srgbClr val="3F3F3F"/>
                      </a:solidFill>
                      <a:prstDash val="solid"/>
                      <a:round/>
                      <a:headEnd type="none" w="med" len="med"/>
                      <a:tailEnd type="none" w="med" len="med"/>
                    </a:lnB>
                  </a:tcPr>
                </a:tc>
                <a:tc>
                  <a:txBody>
                    <a:bodyPr/>
                    <a:lstStyle/>
                    <a:p>
                      <a:pPr rtl="1">
                        <a:lnSpc>
                          <a:spcPct val="115000"/>
                        </a:lnSpc>
                      </a:pPr>
                      <a:endParaRPr lang="en-GB" sz="1100">
                        <a:effectLst/>
                        <a:latin typeface="Calibri"/>
                        <a:cs typeface="Arial"/>
                      </a:endParaRPr>
                    </a:p>
                  </a:txBody>
                  <a:tcPr marL="68580" marR="68580" marT="0" marB="0" anchor="b">
                    <a:lnL>
                      <a:noFill/>
                    </a:lnL>
                    <a:lnR>
                      <a:noFill/>
                    </a:lnR>
                    <a:lnT>
                      <a:noFill/>
                    </a:lnT>
                    <a:lnB w="12700" cap="flat" cmpd="sng" algn="ctr">
                      <a:solidFill>
                        <a:srgbClr val="3F3F3F"/>
                      </a:solidFill>
                      <a:prstDash val="solid"/>
                      <a:round/>
                      <a:headEnd type="none" w="med" len="med"/>
                      <a:tailEnd type="none" w="med" len="med"/>
                    </a:lnB>
                  </a:tcPr>
                </a:tc>
                <a:tc>
                  <a:txBody>
                    <a:bodyPr/>
                    <a:lstStyle/>
                    <a:p>
                      <a:pPr rtl="1">
                        <a:lnSpc>
                          <a:spcPct val="115000"/>
                        </a:lnSpc>
                      </a:pPr>
                      <a:endParaRPr lang="en-GB" sz="1100">
                        <a:effectLst/>
                        <a:latin typeface="Calibri"/>
                        <a:cs typeface="Arial"/>
                      </a:endParaRPr>
                    </a:p>
                  </a:txBody>
                  <a:tcPr marL="68580" marR="68580" marT="0" marB="0" anchor="b">
                    <a:lnL>
                      <a:noFill/>
                    </a:lnL>
                    <a:lnR>
                      <a:noFill/>
                    </a:lnR>
                    <a:lnT>
                      <a:noFill/>
                    </a:lnT>
                    <a:lnB w="12700" cap="flat" cmpd="sng" algn="ctr">
                      <a:solidFill>
                        <a:srgbClr val="3F3F3F"/>
                      </a:solidFill>
                      <a:prstDash val="solid"/>
                      <a:round/>
                      <a:headEnd type="none" w="med" len="med"/>
                      <a:tailEnd type="none" w="med" len="med"/>
                    </a:lnB>
                  </a:tcPr>
                </a:tc>
                <a:tc>
                  <a:txBody>
                    <a:bodyPr/>
                    <a:lstStyle/>
                    <a:p>
                      <a:pPr rtl="1">
                        <a:lnSpc>
                          <a:spcPct val="115000"/>
                        </a:lnSpc>
                      </a:pPr>
                      <a:endParaRPr lang="en-GB" sz="1100">
                        <a:effectLst/>
                        <a:latin typeface="Calibri"/>
                        <a:cs typeface="Arial"/>
                      </a:endParaRPr>
                    </a:p>
                  </a:txBody>
                  <a:tcPr marL="68580" marR="68580" marT="0" marB="0" anchor="b">
                    <a:lnL>
                      <a:noFill/>
                    </a:lnL>
                    <a:lnR>
                      <a:noFill/>
                    </a:lnR>
                    <a:lnT>
                      <a:noFill/>
                    </a:lnT>
                    <a:lnB w="12700" cap="flat" cmpd="sng" algn="ctr">
                      <a:solidFill>
                        <a:srgbClr val="3F3F3F"/>
                      </a:solidFill>
                      <a:prstDash val="solid"/>
                      <a:round/>
                      <a:headEnd type="none" w="med" len="med"/>
                      <a:tailEnd type="none" w="med" len="med"/>
                    </a:lnB>
                  </a:tcPr>
                </a:tc>
                <a:tc>
                  <a:txBody>
                    <a:bodyPr/>
                    <a:lstStyle/>
                    <a:p>
                      <a:pPr rtl="1">
                        <a:lnSpc>
                          <a:spcPct val="115000"/>
                        </a:lnSpc>
                      </a:pPr>
                      <a:endParaRPr lang="en-GB" sz="1100">
                        <a:effectLst/>
                        <a:latin typeface="Calibri"/>
                        <a:cs typeface="Arial"/>
                      </a:endParaRPr>
                    </a:p>
                  </a:txBody>
                  <a:tcPr marL="68580" marR="68580" marT="0" marB="0" anchor="b">
                    <a:lnL>
                      <a:noFill/>
                    </a:lnL>
                    <a:lnR>
                      <a:noFill/>
                    </a:lnR>
                    <a:lnT>
                      <a:noFill/>
                    </a:lnT>
                    <a:lnB w="12700" cap="flat" cmpd="sng" algn="ctr">
                      <a:solidFill>
                        <a:srgbClr val="3F3F3F"/>
                      </a:solidFill>
                      <a:prstDash val="solid"/>
                      <a:round/>
                      <a:headEnd type="none" w="med" len="med"/>
                      <a:tailEnd type="none" w="med" len="med"/>
                    </a:lnB>
                  </a:tcPr>
                </a:tc>
                <a:tc>
                  <a:txBody>
                    <a:bodyPr/>
                    <a:lstStyle/>
                    <a:p>
                      <a:pPr rtl="1">
                        <a:lnSpc>
                          <a:spcPct val="115000"/>
                        </a:lnSpc>
                      </a:pPr>
                      <a:endParaRPr lang="en-GB" sz="1100">
                        <a:effectLst/>
                        <a:latin typeface="Calibri"/>
                        <a:cs typeface="Arial"/>
                      </a:endParaRPr>
                    </a:p>
                  </a:txBody>
                  <a:tcPr marL="68580" marR="68580" marT="0" marB="0" anchor="b">
                    <a:lnL>
                      <a:noFill/>
                    </a:lnL>
                    <a:lnR>
                      <a:noFill/>
                    </a:lnR>
                    <a:lnT>
                      <a:noFill/>
                    </a:lnT>
                    <a:lnB w="12700" cap="flat" cmpd="sng" algn="ctr">
                      <a:solidFill>
                        <a:srgbClr val="3F3F3F"/>
                      </a:solidFill>
                      <a:prstDash val="solid"/>
                      <a:round/>
                      <a:headEnd type="none" w="med" len="med"/>
                      <a:tailEnd type="none" w="med" len="med"/>
                    </a:lnB>
                  </a:tcPr>
                </a:tc>
                <a:tc>
                  <a:txBody>
                    <a:bodyPr/>
                    <a:lstStyle/>
                    <a:p>
                      <a:pPr rtl="1">
                        <a:lnSpc>
                          <a:spcPct val="115000"/>
                        </a:lnSpc>
                      </a:pPr>
                      <a:endParaRPr lang="en-GB" sz="1100">
                        <a:effectLst/>
                        <a:latin typeface="Calibri"/>
                        <a:cs typeface="Arial"/>
                      </a:endParaRPr>
                    </a:p>
                  </a:txBody>
                  <a:tcPr marL="68580" marR="68580" marT="0" marB="0" anchor="b">
                    <a:lnL>
                      <a:noFill/>
                    </a:lnL>
                    <a:lnR>
                      <a:noFill/>
                    </a:lnR>
                    <a:lnT>
                      <a:noFill/>
                    </a:lnT>
                    <a:lnB w="12700" cap="flat" cmpd="sng" algn="ctr">
                      <a:solidFill>
                        <a:srgbClr val="3F3F3F"/>
                      </a:solidFill>
                      <a:prstDash val="solid"/>
                      <a:round/>
                      <a:headEnd type="none" w="med" len="med"/>
                      <a:tailEnd type="none" w="med" len="med"/>
                    </a:lnB>
                  </a:tcPr>
                </a:tc>
                <a:tc>
                  <a:txBody>
                    <a:bodyPr/>
                    <a:lstStyle/>
                    <a:p>
                      <a:pPr rtl="0">
                        <a:lnSpc>
                          <a:spcPct val="115000"/>
                        </a:lnSpc>
                        <a:spcAft>
                          <a:spcPts val="0"/>
                        </a:spcAft>
                      </a:pPr>
                      <a:r>
                        <a:rPr lang="en-GB" sz="1100">
                          <a:solidFill>
                            <a:srgbClr val="000000"/>
                          </a:solidFill>
                          <a:effectLst/>
                          <a:latin typeface="Calibri"/>
                          <a:ea typeface="Times New Roman"/>
                          <a:cs typeface="Arial"/>
                        </a:rPr>
                        <a:t>In Y</a:t>
                      </a:r>
                      <a:endParaRPr lang="en-GB" sz="1200">
                        <a:effectLst/>
                        <a:latin typeface="Times New Roman"/>
                        <a:ea typeface="Times New Roman"/>
                        <a:cs typeface="Arial"/>
                      </a:endParaRPr>
                    </a:p>
                  </a:txBody>
                  <a:tcPr marL="68580" marR="68580" marT="0" marB="0" anchor="b">
                    <a:lnL>
                      <a:noFill/>
                    </a:lnL>
                    <a:lnR>
                      <a:noFill/>
                    </a:lnR>
                    <a:lnT>
                      <a:noFill/>
                    </a:lnT>
                    <a:lnB w="12700" cap="flat" cmpd="sng" algn="ctr">
                      <a:solidFill>
                        <a:srgbClr val="3F3F3F"/>
                      </a:solidFill>
                      <a:prstDash val="solid"/>
                      <a:round/>
                      <a:headEnd type="none" w="med" len="med"/>
                      <a:tailEnd type="none" w="med" len="med"/>
                    </a:lnB>
                  </a:tcPr>
                </a:tc>
              </a:tr>
              <a:tr h="182880">
                <a:tc>
                  <a:txBody>
                    <a:bodyPr/>
                    <a:lstStyle/>
                    <a:p>
                      <a:pPr algn="ctr" rtl="0">
                        <a:lnSpc>
                          <a:spcPct val="115000"/>
                        </a:lnSpc>
                        <a:spcAft>
                          <a:spcPts val="0"/>
                        </a:spcAft>
                      </a:pPr>
                      <a:r>
                        <a:rPr lang="en-GB" sz="1100" b="1">
                          <a:solidFill>
                            <a:srgbClr val="3F3F3F"/>
                          </a:solidFill>
                          <a:effectLst/>
                          <a:latin typeface="Calibri"/>
                          <a:ea typeface="Times New Roman"/>
                          <a:cs typeface="Arial"/>
                        </a:rPr>
                        <a:t>check p-delta</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Ɵall</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Ɵ</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V(KN)</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 inelastic(m)</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P axial(KN)</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height (m) </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floor # </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r>
              <a:tr h="182880">
                <a:tc>
                  <a:txBody>
                    <a:bodyPr/>
                    <a:lstStyle/>
                    <a:p>
                      <a:pPr algn="ctr" rtl="0">
                        <a:lnSpc>
                          <a:spcPct val="115000"/>
                        </a:lnSpc>
                        <a:spcAft>
                          <a:spcPts val="0"/>
                        </a:spcAft>
                      </a:pPr>
                      <a:r>
                        <a:rPr lang="en-GB" sz="1100" b="1">
                          <a:solidFill>
                            <a:srgbClr val="3F3F3F"/>
                          </a:solidFill>
                          <a:effectLst/>
                          <a:latin typeface="Calibri"/>
                          <a:ea typeface="Times New Roman"/>
                          <a:cs typeface="Arial"/>
                        </a:rPr>
                        <a:t>ok</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0.1</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0.001958</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3974</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0.000882</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dirty="0">
                          <a:solidFill>
                            <a:srgbClr val="3F3F3F"/>
                          </a:solidFill>
                          <a:effectLst/>
                          <a:latin typeface="Calibri"/>
                          <a:ea typeface="Times New Roman"/>
                          <a:cs typeface="Arial"/>
                        </a:rPr>
                        <a:t>70569</a:t>
                      </a:r>
                      <a:endParaRPr lang="en-GB" sz="1200" dirty="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4</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1</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r>
              <a:tr h="182880">
                <a:tc>
                  <a:txBody>
                    <a:bodyPr/>
                    <a:lstStyle/>
                    <a:p>
                      <a:pPr algn="ctr" rtl="0">
                        <a:lnSpc>
                          <a:spcPct val="115000"/>
                        </a:lnSpc>
                        <a:spcAft>
                          <a:spcPts val="0"/>
                        </a:spcAft>
                      </a:pPr>
                      <a:r>
                        <a:rPr lang="en-GB" sz="1100" b="1">
                          <a:solidFill>
                            <a:srgbClr val="3F3F3F"/>
                          </a:solidFill>
                          <a:effectLst/>
                          <a:latin typeface="Calibri"/>
                          <a:ea typeface="Times New Roman"/>
                          <a:cs typeface="Arial"/>
                        </a:rPr>
                        <a:t>ok</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0.1</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0.001986</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3738</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0.0020196</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58807</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8</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2</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r>
              <a:tr h="182880">
                <a:tc>
                  <a:txBody>
                    <a:bodyPr/>
                    <a:lstStyle/>
                    <a:p>
                      <a:pPr algn="ctr" rtl="0">
                        <a:lnSpc>
                          <a:spcPct val="115000"/>
                        </a:lnSpc>
                        <a:spcAft>
                          <a:spcPts val="0"/>
                        </a:spcAft>
                      </a:pPr>
                      <a:r>
                        <a:rPr lang="en-GB" sz="1100" b="1">
                          <a:solidFill>
                            <a:srgbClr val="3F3F3F"/>
                          </a:solidFill>
                          <a:effectLst/>
                          <a:latin typeface="Calibri"/>
                          <a:ea typeface="Times New Roman"/>
                          <a:cs typeface="Arial"/>
                        </a:rPr>
                        <a:t>ok</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0.1</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0.001516</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3413</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0.0026388</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47046</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12</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3</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r>
              <a:tr h="182880">
                <a:tc>
                  <a:txBody>
                    <a:bodyPr/>
                    <a:lstStyle/>
                    <a:p>
                      <a:pPr algn="ctr" rtl="0">
                        <a:lnSpc>
                          <a:spcPct val="115000"/>
                        </a:lnSpc>
                        <a:spcAft>
                          <a:spcPts val="0"/>
                        </a:spcAft>
                      </a:pPr>
                      <a:r>
                        <a:rPr lang="en-GB" sz="1100" b="1">
                          <a:solidFill>
                            <a:srgbClr val="3F3F3F"/>
                          </a:solidFill>
                          <a:effectLst/>
                          <a:latin typeface="Calibri"/>
                          <a:ea typeface="Times New Roman"/>
                          <a:cs typeface="Arial"/>
                        </a:rPr>
                        <a:t>ok</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0.1</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0.001094</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2911</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0.0028872</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35284</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16</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4</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r>
              <a:tr h="182880">
                <a:tc>
                  <a:txBody>
                    <a:bodyPr/>
                    <a:lstStyle/>
                    <a:p>
                      <a:pPr algn="ctr" rtl="0">
                        <a:lnSpc>
                          <a:spcPct val="115000"/>
                        </a:lnSpc>
                        <a:spcAft>
                          <a:spcPts val="0"/>
                        </a:spcAft>
                      </a:pPr>
                      <a:r>
                        <a:rPr lang="en-GB" sz="1100" b="1">
                          <a:solidFill>
                            <a:srgbClr val="3F3F3F"/>
                          </a:solidFill>
                          <a:effectLst/>
                          <a:latin typeface="Calibri"/>
                          <a:ea typeface="Times New Roman"/>
                          <a:cs typeface="Arial"/>
                        </a:rPr>
                        <a:t>ok</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0.1</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0.000756</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2251</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0.0028944</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23523</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20</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5</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r>
              <a:tr h="182880">
                <a:tc>
                  <a:txBody>
                    <a:bodyPr/>
                    <a:lstStyle/>
                    <a:p>
                      <a:pPr algn="ctr" rtl="0">
                        <a:lnSpc>
                          <a:spcPct val="115000"/>
                        </a:lnSpc>
                        <a:spcAft>
                          <a:spcPts val="0"/>
                        </a:spcAft>
                      </a:pPr>
                      <a:r>
                        <a:rPr lang="en-GB" sz="1100" b="1">
                          <a:solidFill>
                            <a:srgbClr val="3F3F3F"/>
                          </a:solidFill>
                          <a:effectLst/>
                          <a:latin typeface="Calibri"/>
                          <a:ea typeface="Times New Roman"/>
                          <a:cs typeface="Arial"/>
                        </a:rPr>
                        <a:t>ok</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0.1</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0.000518</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1309</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0.0027648</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11761</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24</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dirty="0">
                          <a:solidFill>
                            <a:srgbClr val="3F3F3F"/>
                          </a:solidFill>
                          <a:effectLst/>
                          <a:latin typeface="Calibri"/>
                          <a:ea typeface="Times New Roman"/>
                          <a:cs typeface="Arial"/>
                        </a:rPr>
                        <a:t>6</a:t>
                      </a:r>
                      <a:endParaRPr lang="en-GB" sz="1200" dirty="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r>
            </a:tbl>
          </a:graphicData>
        </a:graphic>
      </p:graphicFrame>
      <p:graphicFrame>
        <p:nvGraphicFramePr>
          <p:cNvPr id="6" name="جدول 5"/>
          <p:cNvGraphicFramePr>
            <a:graphicFrameLocks noGrp="1"/>
          </p:cNvGraphicFramePr>
          <p:nvPr>
            <p:extLst>
              <p:ext uri="{D42A27DB-BD31-4B8C-83A1-F6EECF244321}">
                <p14:modId xmlns:p14="http://schemas.microsoft.com/office/powerpoint/2010/main" val="2350099451"/>
              </p:ext>
            </p:extLst>
          </p:nvPr>
        </p:nvGraphicFramePr>
        <p:xfrm>
          <a:off x="382053" y="3900543"/>
          <a:ext cx="5626100" cy="2699004"/>
        </p:xfrm>
        <a:graphic>
          <a:graphicData uri="http://schemas.openxmlformats.org/drawingml/2006/table">
            <a:tbl>
              <a:tblPr rtl="1" firstRow="1" firstCol="1" bandRow="1"/>
              <a:tblGrid>
                <a:gridCol w="939800"/>
                <a:gridCol w="609600"/>
                <a:gridCol w="609600"/>
                <a:gridCol w="609600"/>
                <a:gridCol w="825500"/>
                <a:gridCol w="812800"/>
                <a:gridCol w="609600"/>
                <a:gridCol w="609600"/>
              </a:tblGrid>
              <a:tr h="190500">
                <a:tc>
                  <a:txBody>
                    <a:bodyPr/>
                    <a:lstStyle/>
                    <a:p>
                      <a:pPr algn="ctr" rtl="0">
                        <a:lnSpc>
                          <a:spcPct val="115000"/>
                        </a:lnSpc>
                        <a:spcAft>
                          <a:spcPts val="0"/>
                        </a:spcAft>
                      </a:pPr>
                      <a:r>
                        <a:rPr lang="en-GB" sz="1100" b="1">
                          <a:solidFill>
                            <a:srgbClr val="3F3F3F"/>
                          </a:solidFill>
                          <a:effectLst/>
                          <a:latin typeface="Calibri"/>
                          <a:ea typeface="Times New Roman"/>
                          <a:cs typeface="Arial"/>
                        </a:rPr>
                        <a:t>check p-delta</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Ɵall</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Ɵ</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V(KN)</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 inelastic(m)</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P axial(KN)</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height (m) </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floor # </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r>
              <a:tr h="190500">
                <a:tc>
                  <a:txBody>
                    <a:bodyPr/>
                    <a:lstStyle/>
                    <a:p>
                      <a:pPr algn="ctr" rtl="0">
                        <a:lnSpc>
                          <a:spcPct val="115000"/>
                        </a:lnSpc>
                        <a:spcAft>
                          <a:spcPts val="0"/>
                        </a:spcAft>
                      </a:pPr>
                      <a:r>
                        <a:rPr lang="en-GB" sz="1100" b="1">
                          <a:solidFill>
                            <a:srgbClr val="3F3F3F"/>
                          </a:solidFill>
                          <a:effectLst/>
                          <a:latin typeface="Calibri"/>
                          <a:ea typeface="Times New Roman"/>
                          <a:cs typeface="Arial"/>
                        </a:rPr>
                        <a:t>ok</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0.1</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0.006248</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4061</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0.0028764</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70569</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4</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1</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r>
              <a:tr h="182880">
                <a:tc>
                  <a:txBody>
                    <a:bodyPr/>
                    <a:lstStyle/>
                    <a:p>
                      <a:pPr algn="ctr" rtl="0">
                        <a:lnSpc>
                          <a:spcPct val="115000"/>
                        </a:lnSpc>
                        <a:spcAft>
                          <a:spcPts val="0"/>
                        </a:spcAft>
                      </a:pPr>
                      <a:r>
                        <a:rPr lang="en-GB" sz="1100" b="1">
                          <a:solidFill>
                            <a:srgbClr val="3F3F3F"/>
                          </a:solidFill>
                          <a:effectLst/>
                          <a:latin typeface="Calibri"/>
                          <a:ea typeface="Times New Roman"/>
                          <a:cs typeface="Arial"/>
                        </a:rPr>
                        <a:t>ok</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0.1</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0.005174</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3882</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0.0054648</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58807</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8</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2</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r>
              <a:tr h="182880">
                <a:tc>
                  <a:txBody>
                    <a:bodyPr/>
                    <a:lstStyle/>
                    <a:p>
                      <a:pPr algn="ctr" rtl="0">
                        <a:lnSpc>
                          <a:spcPct val="115000"/>
                        </a:lnSpc>
                        <a:spcAft>
                          <a:spcPts val="0"/>
                        </a:spcAft>
                      </a:pPr>
                      <a:r>
                        <a:rPr lang="en-GB" sz="1100" b="1">
                          <a:solidFill>
                            <a:srgbClr val="3F3F3F"/>
                          </a:solidFill>
                          <a:effectLst/>
                          <a:latin typeface="Calibri"/>
                          <a:ea typeface="Times New Roman"/>
                          <a:cs typeface="Arial"/>
                        </a:rPr>
                        <a:t>ok</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0.1</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0.003876</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3519</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0.0069588</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47046</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12</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3</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r>
              <a:tr h="182880">
                <a:tc>
                  <a:txBody>
                    <a:bodyPr/>
                    <a:lstStyle/>
                    <a:p>
                      <a:pPr algn="ctr" rtl="0">
                        <a:lnSpc>
                          <a:spcPct val="115000"/>
                        </a:lnSpc>
                        <a:spcAft>
                          <a:spcPts val="0"/>
                        </a:spcAft>
                      </a:pPr>
                      <a:r>
                        <a:rPr lang="en-GB" sz="1100" b="1">
                          <a:solidFill>
                            <a:srgbClr val="3F3F3F"/>
                          </a:solidFill>
                          <a:effectLst/>
                          <a:latin typeface="Calibri"/>
                          <a:ea typeface="Times New Roman"/>
                          <a:cs typeface="Arial"/>
                        </a:rPr>
                        <a:t>ok</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0.1</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0.002812</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3007</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0.007668</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35284</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16</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4</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r>
              <a:tr h="182880">
                <a:tc>
                  <a:txBody>
                    <a:bodyPr/>
                    <a:lstStyle/>
                    <a:p>
                      <a:pPr algn="ctr" rtl="0">
                        <a:lnSpc>
                          <a:spcPct val="115000"/>
                        </a:lnSpc>
                        <a:spcAft>
                          <a:spcPts val="0"/>
                        </a:spcAft>
                      </a:pPr>
                      <a:r>
                        <a:rPr lang="en-GB" sz="1100" b="1">
                          <a:solidFill>
                            <a:srgbClr val="3F3F3F"/>
                          </a:solidFill>
                          <a:effectLst/>
                          <a:latin typeface="Calibri"/>
                          <a:ea typeface="Times New Roman"/>
                          <a:cs typeface="Arial"/>
                        </a:rPr>
                        <a:t>ok</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0.1</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0.001974</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2317</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0.007776</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23523</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20</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5</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r>
              <a:tr h="182880">
                <a:tc>
                  <a:txBody>
                    <a:bodyPr/>
                    <a:lstStyle/>
                    <a:p>
                      <a:pPr algn="ctr" rtl="0">
                        <a:lnSpc>
                          <a:spcPct val="115000"/>
                        </a:lnSpc>
                        <a:spcAft>
                          <a:spcPts val="0"/>
                        </a:spcAft>
                      </a:pPr>
                      <a:r>
                        <a:rPr lang="en-GB" sz="1100" b="1">
                          <a:solidFill>
                            <a:srgbClr val="3F3F3F"/>
                          </a:solidFill>
                          <a:effectLst/>
                          <a:latin typeface="Calibri"/>
                          <a:ea typeface="Times New Roman"/>
                          <a:cs typeface="Arial"/>
                        </a:rPr>
                        <a:t>ok</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0.1</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0.001382</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1334</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0.007524</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11761</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a:solidFill>
                            <a:srgbClr val="3F3F3F"/>
                          </a:solidFill>
                          <a:effectLst/>
                          <a:latin typeface="Calibri"/>
                          <a:ea typeface="Times New Roman"/>
                          <a:cs typeface="Arial"/>
                        </a:rPr>
                        <a:t>24</a:t>
                      </a:r>
                      <a:endParaRPr lang="en-GB" sz="120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c>
                  <a:txBody>
                    <a:bodyPr/>
                    <a:lstStyle/>
                    <a:p>
                      <a:pPr algn="ctr" rtl="0">
                        <a:lnSpc>
                          <a:spcPct val="115000"/>
                        </a:lnSpc>
                        <a:spcAft>
                          <a:spcPts val="0"/>
                        </a:spcAft>
                      </a:pPr>
                      <a:r>
                        <a:rPr lang="en-GB" sz="1100" b="1" dirty="0">
                          <a:solidFill>
                            <a:srgbClr val="3F3F3F"/>
                          </a:solidFill>
                          <a:effectLst/>
                          <a:latin typeface="Calibri"/>
                          <a:ea typeface="Times New Roman"/>
                          <a:cs typeface="Arial"/>
                        </a:rPr>
                        <a:t>6</a:t>
                      </a:r>
                      <a:endParaRPr lang="en-GB" sz="1200" dirty="0">
                        <a:effectLst/>
                        <a:latin typeface="Times New Roman"/>
                        <a:ea typeface="Times New Roman"/>
                        <a:cs typeface="Arial"/>
                      </a:endParaRPr>
                    </a:p>
                  </a:txBody>
                  <a:tcPr marL="68580" marR="68580" marT="0" marB="0" anchor="b">
                    <a:lnL w="12700" cap="flat" cmpd="sng" algn="ctr">
                      <a:solidFill>
                        <a:srgbClr val="3F3F3F"/>
                      </a:solidFill>
                      <a:prstDash val="solid"/>
                      <a:round/>
                      <a:headEnd type="none" w="med" len="med"/>
                      <a:tailEnd type="none" w="med" len="med"/>
                    </a:lnL>
                    <a:lnR w="12700" cap="flat" cmpd="sng" algn="ctr">
                      <a:solidFill>
                        <a:srgbClr val="3F3F3F"/>
                      </a:solidFill>
                      <a:prstDash val="solid"/>
                      <a:round/>
                      <a:headEnd type="none" w="med" len="med"/>
                      <a:tailEnd type="none" w="med" len="med"/>
                    </a:lnR>
                    <a:lnT w="12700" cap="flat" cmpd="sng" algn="ctr">
                      <a:solidFill>
                        <a:srgbClr val="3F3F3F"/>
                      </a:solidFill>
                      <a:prstDash val="solid"/>
                      <a:round/>
                      <a:headEnd type="none" w="med" len="med"/>
                      <a:tailEnd type="none" w="med" len="med"/>
                    </a:lnT>
                    <a:lnB w="12700" cap="flat" cmpd="sng" algn="ctr">
                      <a:solidFill>
                        <a:srgbClr val="3F3F3F"/>
                      </a:solidFill>
                      <a:prstDash val="solid"/>
                      <a:round/>
                      <a:headEnd type="none" w="med" len="med"/>
                      <a:tailEnd type="none" w="med" len="med"/>
                    </a:lnB>
                    <a:solidFill>
                      <a:srgbClr val="F2F2F2"/>
                    </a:solidFill>
                  </a:tcPr>
                </a:tc>
              </a:tr>
            </a:tbl>
          </a:graphicData>
        </a:graphic>
      </p:graphicFrame>
    </p:spTree>
    <p:extLst>
      <p:ext uri="{BB962C8B-B14F-4D97-AF65-F5344CB8AC3E}">
        <p14:creationId xmlns:p14="http://schemas.microsoft.com/office/powerpoint/2010/main" val="147372241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Seismic load sample calculation for block 3</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2589212" y="2133599"/>
                <a:ext cx="8915400" cy="4453317"/>
              </a:xfrm>
            </p:spPr>
            <p:txBody>
              <a:bodyPr>
                <a:normAutofit fontScale="92500" lnSpcReduction="20000"/>
              </a:bodyPr>
              <a:lstStyle/>
              <a:p>
                <a:pPr marL="0" indent="0">
                  <a:buNone/>
                </a:pPr>
                <a:r>
                  <a:rPr lang="en-US" dirty="0" smtClean="0"/>
                  <a:t>For block 1 at x direction </a:t>
                </a:r>
              </a:p>
              <a:p>
                <a:pPr marL="0" indent="0">
                  <a:buNone/>
                </a:pPr>
                <a:r>
                  <a:rPr lang="en-US" dirty="0"/>
                  <a:t>And </a:t>
                </a:r>
                <a:r>
                  <a:rPr lang="en-US" dirty="0" err="1"/>
                  <a:t>h</a:t>
                </a:r>
                <a:r>
                  <a:rPr lang="en-US" baseline="-25000" dirty="0" err="1"/>
                  <a:t>n</a:t>
                </a:r>
                <a:r>
                  <a:rPr lang="en-US" baseline="-25000" dirty="0"/>
                  <a:t> </a:t>
                </a:r>
                <a:r>
                  <a:rPr lang="en-US" dirty="0"/>
                  <a:t>= 16 m </a:t>
                </a:r>
              </a:p>
              <a:p>
                <a:pPr marL="0" indent="0">
                  <a:buNone/>
                </a:pPr>
                <a:r>
                  <a:rPr lang="en-US" dirty="0"/>
                  <a:t>T</a:t>
                </a:r>
                <a:r>
                  <a:rPr lang="en-US" baseline="-25000" dirty="0"/>
                  <a:t>a</a:t>
                </a:r>
                <a:r>
                  <a:rPr lang="en-US" dirty="0"/>
                  <a:t> = 0.0488 * </a:t>
                </a:r>
                <a14:m>
                  <m:oMath xmlns:m="http://schemas.openxmlformats.org/officeDocument/2006/math">
                    <m:sSup>
                      <m:sSupPr>
                        <m:ctrlPr>
                          <a:rPr lang="en-US" i="1">
                            <a:latin typeface="Cambria Math"/>
                          </a:rPr>
                        </m:ctrlPr>
                      </m:sSupPr>
                      <m:e>
                        <m:r>
                          <a:rPr lang="en-US" i="1">
                            <a:latin typeface="Cambria Math"/>
                          </a:rPr>
                          <m:t>16</m:t>
                        </m:r>
                      </m:e>
                      <m:sup>
                        <m:r>
                          <a:rPr lang="en-US" i="1">
                            <a:latin typeface="Cambria Math"/>
                          </a:rPr>
                          <m:t>0</m:t>
                        </m:r>
                        <m:r>
                          <a:rPr lang="en-US" i="1">
                            <a:latin typeface="Cambria Math"/>
                          </a:rPr>
                          <m:t>.</m:t>
                        </m:r>
                        <m:r>
                          <a:rPr lang="en-US" i="1">
                            <a:latin typeface="Cambria Math"/>
                          </a:rPr>
                          <m:t>75</m:t>
                        </m:r>
                      </m:sup>
                    </m:sSup>
                  </m:oMath>
                </a14:m>
                <a:r>
                  <a:rPr lang="en-US" dirty="0"/>
                  <a:t> = </a:t>
                </a:r>
                <a:r>
                  <a:rPr lang="en-US" dirty="0" smtClean="0"/>
                  <a:t>0.39</a:t>
                </a:r>
                <a:r>
                  <a:rPr lang="en-US" dirty="0"/>
                  <a:t> </a:t>
                </a:r>
              </a:p>
              <a:p>
                <a:pPr marL="0" indent="0">
                  <a:buNone/>
                </a:pPr>
                <a:r>
                  <a:rPr lang="en-US" dirty="0"/>
                  <a:t>T = 1.6312 * 0.39 = 0.636 </a:t>
                </a:r>
              </a:p>
              <a:p>
                <a:pPr marL="0" indent="0">
                  <a:buNone/>
                </a:pPr>
                <a:r>
                  <a:rPr lang="en-US" dirty="0"/>
                  <a:t>T</a:t>
                </a:r>
                <a:r>
                  <a:rPr lang="en-US" baseline="-25000" dirty="0"/>
                  <a:t> from model</a:t>
                </a:r>
                <a:r>
                  <a:rPr lang="en-US" dirty="0"/>
                  <a:t> = 0.409 </a:t>
                </a:r>
              </a:p>
              <a:p>
                <a:pPr marL="0" indent="0">
                  <a:buNone/>
                </a:pPr>
                <a:r>
                  <a:rPr lang="en-US" dirty="0"/>
                  <a:t>C</a:t>
                </a:r>
                <a:r>
                  <a:rPr lang="en-US" baseline="-25000" dirty="0"/>
                  <a:t>S</a:t>
                </a:r>
                <a:r>
                  <a:rPr lang="en-US" dirty="0"/>
                  <a:t> = </a:t>
                </a:r>
                <a14:m>
                  <m:oMath xmlns:m="http://schemas.openxmlformats.org/officeDocument/2006/math">
                    <m:f>
                      <m:fPr>
                        <m:ctrlPr>
                          <a:rPr lang="en-US" i="1">
                            <a:latin typeface="Cambria Math"/>
                          </a:rPr>
                        </m:ctrlPr>
                      </m:fPr>
                      <m:num>
                        <m:r>
                          <a:rPr lang="en-US" i="1">
                            <a:latin typeface="Cambria Math"/>
                          </a:rPr>
                          <m:t>0</m:t>
                        </m:r>
                        <m:r>
                          <a:rPr lang="en-US" i="1">
                            <a:latin typeface="Cambria Math"/>
                          </a:rPr>
                          <m:t>.</m:t>
                        </m:r>
                        <m:r>
                          <a:rPr lang="en-US" i="1">
                            <a:latin typeface="Cambria Math"/>
                          </a:rPr>
                          <m:t>4</m:t>
                        </m:r>
                        <m:r>
                          <a:rPr lang="en-US" i="1">
                            <a:latin typeface="Cambria Math"/>
                          </a:rPr>
                          <m:t> </m:t>
                        </m:r>
                      </m:num>
                      <m:den>
                        <m:r>
                          <a:rPr lang="en-US" i="1">
                            <a:latin typeface="Cambria Math"/>
                          </a:rPr>
                          <m:t>5</m:t>
                        </m:r>
                        <m:r>
                          <a:rPr lang="en-US" i="1">
                            <a:latin typeface="Cambria Math"/>
                          </a:rPr>
                          <m:t>/</m:t>
                        </m:r>
                        <m:r>
                          <a:rPr lang="en-US" i="1">
                            <a:latin typeface="Cambria Math"/>
                          </a:rPr>
                          <m:t>1</m:t>
                        </m:r>
                        <m:r>
                          <a:rPr lang="en-US" i="1">
                            <a:latin typeface="Cambria Math"/>
                          </a:rPr>
                          <m:t>.</m:t>
                        </m:r>
                        <m:r>
                          <a:rPr lang="en-US" i="1">
                            <a:latin typeface="Cambria Math"/>
                          </a:rPr>
                          <m:t>25</m:t>
                        </m:r>
                      </m:den>
                    </m:f>
                  </m:oMath>
                </a14:m>
                <a:r>
                  <a:rPr lang="en-US" dirty="0"/>
                  <a:t> = 0.1</a:t>
                </a:r>
              </a:p>
              <a:p>
                <a:pPr marL="0" indent="0">
                  <a:buNone/>
                </a:pPr>
                <a:r>
                  <a:rPr lang="en-US" dirty="0" err="1"/>
                  <a:t>C</a:t>
                </a:r>
                <a:r>
                  <a:rPr lang="en-US" baseline="-25000" dirty="0" err="1"/>
                  <a:t>S,max</a:t>
                </a:r>
                <a:r>
                  <a:rPr lang="en-US" dirty="0"/>
                  <a:t> = </a:t>
                </a:r>
                <a14:m>
                  <m:oMath xmlns:m="http://schemas.openxmlformats.org/officeDocument/2006/math">
                    <m:f>
                      <m:fPr>
                        <m:ctrlPr>
                          <a:rPr lang="en-US" i="1">
                            <a:latin typeface="Cambria Math"/>
                          </a:rPr>
                        </m:ctrlPr>
                      </m:fPr>
                      <m:num>
                        <m:sSub>
                          <m:sSubPr>
                            <m:ctrlPr>
                              <a:rPr lang="en-US" i="1">
                                <a:latin typeface="Cambria Math"/>
                              </a:rPr>
                            </m:ctrlPr>
                          </m:sSubPr>
                          <m:e>
                            <m:r>
                              <a:rPr lang="en-US" i="1">
                                <a:latin typeface="Cambria Math"/>
                              </a:rPr>
                              <m:t>𝑆</m:t>
                            </m:r>
                          </m:e>
                          <m:sub>
                            <m:r>
                              <a:rPr lang="en-US" i="1">
                                <a:latin typeface="Cambria Math"/>
                              </a:rPr>
                              <m:t>𝐷</m:t>
                            </m:r>
                            <m:r>
                              <a:rPr lang="en-US" i="1">
                                <a:latin typeface="Cambria Math"/>
                              </a:rPr>
                              <m:t>1</m:t>
                            </m:r>
                          </m:sub>
                        </m:sSub>
                        <m:r>
                          <a:rPr lang="en-US" i="1">
                            <a:latin typeface="Cambria Math"/>
                          </a:rPr>
                          <m:t> </m:t>
                        </m:r>
                      </m:num>
                      <m:den>
                        <m:r>
                          <a:rPr lang="en-US" i="1">
                            <a:latin typeface="Cambria Math"/>
                          </a:rPr>
                          <m:t>𝑇</m:t>
                        </m:r>
                        <m:r>
                          <a:rPr lang="en-US" i="1">
                            <a:latin typeface="Cambria Math"/>
                          </a:rPr>
                          <m:t>(</m:t>
                        </m:r>
                        <m:f>
                          <m:fPr>
                            <m:ctrlPr>
                              <a:rPr lang="en-US" i="1">
                                <a:latin typeface="Cambria Math"/>
                              </a:rPr>
                            </m:ctrlPr>
                          </m:fPr>
                          <m:num>
                            <m:r>
                              <a:rPr lang="en-US" i="1">
                                <a:latin typeface="Cambria Math"/>
                              </a:rPr>
                              <m:t>𝑅</m:t>
                            </m:r>
                          </m:num>
                          <m:den>
                            <m:r>
                              <a:rPr lang="en-US" i="1">
                                <a:latin typeface="Cambria Math"/>
                              </a:rPr>
                              <m:t>𝐼𝑒</m:t>
                            </m:r>
                          </m:den>
                        </m:f>
                        <m:r>
                          <a:rPr lang="en-US" i="1">
                            <a:latin typeface="Cambria Math"/>
                          </a:rPr>
                          <m:t>)</m:t>
                        </m:r>
                      </m:den>
                    </m:f>
                  </m:oMath>
                </a14:m>
                <a:r>
                  <a:rPr lang="en-US" dirty="0"/>
                  <a:t> = </a:t>
                </a:r>
                <a14:m>
                  <m:oMath xmlns:m="http://schemas.openxmlformats.org/officeDocument/2006/math">
                    <m:f>
                      <m:fPr>
                        <m:ctrlPr>
                          <a:rPr lang="en-US" i="1">
                            <a:latin typeface="Cambria Math"/>
                          </a:rPr>
                        </m:ctrlPr>
                      </m:fPr>
                      <m:num>
                        <m:r>
                          <a:rPr lang="en-US" i="1">
                            <a:latin typeface="Cambria Math"/>
                          </a:rPr>
                          <m:t>0</m:t>
                        </m:r>
                        <m:r>
                          <a:rPr lang="en-US" i="1">
                            <a:latin typeface="Cambria Math"/>
                          </a:rPr>
                          <m:t>.</m:t>
                        </m:r>
                        <m:r>
                          <a:rPr lang="en-US" i="1">
                            <a:latin typeface="Cambria Math"/>
                          </a:rPr>
                          <m:t>1344</m:t>
                        </m:r>
                        <m:r>
                          <a:rPr lang="en-US" i="1">
                            <a:latin typeface="Cambria Math"/>
                          </a:rPr>
                          <m:t> </m:t>
                        </m:r>
                      </m:num>
                      <m:den>
                        <m:r>
                          <a:rPr lang="en-US" i="1">
                            <a:latin typeface="Cambria Math"/>
                          </a:rPr>
                          <m:t>0</m:t>
                        </m:r>
                        <m:r>
                          <a:rPr lang="en-US" i="1">
                            <a:latin typeface="Cambria Math"/>
                          </a:rPr>
                          <m:t>.</m:t>
                        </m:r>
                        <m:r>
                          <a:rPr lang="en-US" i="1">
                            <a:latin typeface="Cambria Math"/>
                          </a:rPr>
                          <m:t>409</m:t>
                        </m:r>
                        <m:r>
                          <a:rPr lang="en-US" i="1">
                            <a:latin typeface="Cambria Math"/>
                          </a:rPr>
                          <m:t>(</m:t>
                        </m:r>
                        <m:f>
                          <m:fPr>
                            <m:ctrlPr>
                              <a:rPr lang="en-US" i="1">
                                <a:latin typeface="Cambria Math"/>
                              </a:rPr>
                            </m:ctrlPr>
                          </m:fPr>
                          <m:num>
                            <m:r>
                              <a:rPr lang="en-US" i="1">
                                <a:latin typeface="Cambria Math"/>
                              </a:rPr>
                              <m:t>5</m:t>
                            </m:r>
                          </m:num>
                          <m:den>
                            <m:r>
                              <a:rPr lang="en-US" i="1">
                                <a:latin typeface="Cambria Math"/>
                              </a:rPr>
                              <m:t>1</m:t>
                            </m:r>
                            <m:r>
                              <a:rPr lang="en-US" i="1">
                                <a:latin typeface="Cambria Math"/>
                              </a:rPr>
                              <m:t>.</m:t>
                            </m:r>
                            <m:r>
                              <a:rPr lang="en-US" i="1">
                                <a:latin typeface="Cambria Math"/>
                              </a:rPr>
                              <m:t>25</m:t>
                            </m:r>
                          </m:den>
                        </m:f>
                        <m:r>
                          <a:rPr lang="en-US" i="1">
                            <a:latin typeface="Cambria Math"/>
                          </a:rPr>
                          <m:t>)</m:t>
                        </m:r>
                      </m:den>
                    </m:f>
                  </m:oMath>
                </a14:m>
                <a:r>
                  <a:rPr lang="en-US" dirty="0"/>
                  <a:t> = 0.0821 </a:t>
                </a:r>
              </a:p>
              <a:p>
                <a:pPr marL="0" indent="0">
                  <a:buNone/>
                </a:pPr>
                <a:r>
                  <a:rPr lang="en-US" dirty="0" err="1"/>
                  <a:t>C</a:t>
                </a:r>
                <a:r>
                  <a:rPr lang="en-US" baseline="-25000" dirty="0" err="1"/>
                  <a:t>S,min</a:t>
                </a:r>
                <a:r>
                  <a:rPr lang="en-US" baseline="-25000" dirty="0"/>
                  <a:t> </a:t>
                </a:r>
                <a:r>
                  <a:rPr lang="en-US" dirty="0"/>
                  <a:t>= 0.044 * S</a:t>
                </a:r>
                <a:r>
                  <a:rPr lang="en-US" baseline="-25000" dirty="0"/>
                  <a:t>DS</a:t>
                </a:r>
                <a:r>
                  <a:rPr lang="en-US" dirty="0"/>
                  <a:t> * </a:t>
                </a:r>
                <a:r>
                  <a:rPr lang="en-US" dirty="0" err="1"/>
                  <a:t>I</a:t>
                </a:r>
                <a:r>
                  <a:rPr lang="en-US" baseline="-25000" dirty="0" err="1"/>
                  <a:t>e</a:t>
                </a:r>
                <a:r>
                  <a:rPr lang="en-US" dirty="0"/>
                  <a:t> = 0.044 * 0.4 * 1.25 = 0.022 &gt; 0.01</a:t>
                </a:r>
              </a:p>
              <a:p>
                <a:pPr marL="0" indent="0">
                  <a:buNone/>
                </a:pPr>
                <a:r>
                  <a:rPr lang="en-US" dirty="0"/>
                  <a:t>By using C</a:t>
                </a:r>
                <a:r>
                  <a:rPr lang="en-US" baseline="-25000" dirty="0"/>
                  <a:t>s</a:t>
                </a:r>
                <a:r>
                  <a:rPr lang="en-US" dirty="0"/>
                  <a:t> = 0.0821 and W = 23599.7 KN </a:t>
                </a:r>
              </a:p>
              <a:p>
                <a:pPr marL="0" indent="0">
                  <a:buNone/>
                </a:pPr>
                <a:r>
                  <a:rPr lang="en-US" dirty="0"/>
                  <a:t>V = 0.0821 * 23599.7 = 1937.53 KN </a:t>
                </a:r>
                <a:endParaRPr lang="en-US" dirty="0" smtClean="0"/>
              </a:p>
              <a:p>
                <a:pPr marL="0" indent="0">
                  <a:buNone/>
                </a:pPr>
                <a:r>
                  <a:rPr lang="en-US" dirty="0" err="1"/>
                  <a:t>V</a:t>
                </a:r>
                <a:r>
                  <a:rPr lang="en-US" baseline="-25000" dirty="0" err="1"/>
                  <a:t>from</a:t>
                </a:r>
                <a:r>
                  <a:rPr lang="en-US" baseline="-25000" dirty="0"/>
                  <a:t> ETABs</a:t>
                </a:r>
                <a:r>
                  <a:rPr lang="en-US" dirty="0"/>
                  <a:t> = 1899.06 KN </a:t>
                </a:r>
              </a:p>
              <a:p>
                <a:pPr marL="0" indent="0">
                  <a:buNone/>
                </a:pPr>
                <a:r>
                  <a:rPr lang="en-US" dirty="0"/>
                  <a:t>%error = 2 % </a:t>
                </a:r>
              </a:p>
              <a:p>
                <a:pPr marL="0" indent="0">
                  <a:buNone/>
                </a:pPr>
                <a:endParaRPr lang="en-US" dirty="0"/>
              </a:p>
              <a:p>
                <a:pPr marL="0" indent="0">
                  <a:buNone/>
                </a:pPr>
                <a:endParaRPr lang="ar-SA"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2589212" y="2133599"/>
                <a:ext cx="8915400" cy="4453317"/>
              </a:xfrm>
              <a:blipFill rotWithShape="1">
                <a:blip r:embed="rId2"/>
                <a:stretch>
                  <a:fillRect l="-479" t="-1505"/>
                </a:stretch>
              </a:blipFill>
            </p:spPr>
            <p:txBody>
              <a:bodyPr/>
              <a:lstStyle/>
              <a:p>
                <a:r>
                  <a:rPr lang="ar-SA">
                    <a:noFill/>
                  </a:rPr>
                  <a:t> </a:t>
                </a:r>
              </a:p>
            </p:txBody>
          </p:sp>
        </mc:Fallback>
      </mc:AlternateContent>
    </p:spTree>
    <p:extLst>
      <p:ext uri="{BB962C8B-B14F-4D97-AF65-F5344CB8AC3E}">
        <p14:creationId xmlns:p14="http://schemas.microsoft.com/office/powerpoint/2010/main" val="186237283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Seismic load sample calculation for block 3</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2589212" y="2133599"/>
                <a:ext cx="8915400" cy="4518053"/>
              </a:xfrm>
            </p:spPr>
            <p:txBody>
              <a:bodyPr>
                <a:normAutofit fontScale="85000" lnSpcReduction="20000"/>
              </a:bodyPr>
              <a:lstStyle/>
              <a:p>
                <a:pPr marL="0" indent="0">
                  <a:buNone/>
                </a:pPr>
                <a:r>
                  <a:rPr lang="en-US" dirty="0" smtClean="0"/>
                  <a:t>For block 1 at y direction </a:t>
                </a:r>
              </a:p>
              <a:p>
                <a:pPr marL="0" indent="0">
                  <a:buNone/>
                </a:pPr>
                <a:r>
                  <a:rPr lang="en-US" dirty="0" err="1" smtClean="0"/>
                  <a:t>h</a:t>
                </a:r>
                <a:r>
                  <a:rPr lang="en-US" baseline="-25000" dirty="0" err="1" smtClean="0"/>
                  <a:t>n</a:t>
                </a:r>
                <a:r>
                  <a:rPr lang="en-US" baseline="-25000" dirty="0" smtClean="0"/>
                  <a:t> </a:t>
                </a:r>
                <a:r>
                  <a:rPr lang="en-US" dirty="0"/>
                  <a:t>= 16 m  </a:t>
                </a:r>
              </a:p>
              <a:p>
                <a:pPr marL="0" indent="0">
                  <a:buNone/>
                </a:pPr>
                <a:r>
                  <a:rPr lang="en-US" dirty="0"/>
                  <a:t>T</a:t>
                </a:r>
                <a:r>
                  <a:rPr lang="en-US" baseline="-25000" dirty="0"/>
                  <a:t>a</a:t>
                </a:r>
                <a:r>
                  <a:rPr lang="en-US" dirty="0"/>
                  <a:t> = 0.0488 * </a:t>
                </a:r>
                <a14:m>
                  <m:oMath xmlns:m="http://schemas.openxmlformats.org/officeDocument/2006/math">
                    <m:sSup>
                      <m:sSupPr>
                        <m:ctrlPr>
                          <a:rPr lang="en-US" i="1">
                            <a:latin typeface="Cambria Math"/>
                          </a:rPr>
                        </m:ctrlPr>
                      </m:sSupPr>
                      <m:e>
                        <m:r>
                          <a:rPr lang="en-US" i="1">
                            <a:latin typeface="Cambria Math"/>
                          </a:rPr>
                          <m:t>16</m:t>
                        </m:r>
                      </m:e>
                      <m:sup>
                        <m:r>
                          <a:rPr lang="en-US" i="1">
                            <a:latin typeface="Cambria Math"/>
                          </a:rPr>
                          <m:t>0</m:t>
                        </m:r>
                        <m:r>
                          <a:rPr lang="en-US" i="1">
                            <a:latin typeface="Cambria Math"/>
                          </a:rPr>
                          <m:t>.</m:t>
                        </m:r>
                        <m:r>
                          <a:rPr lang="en-US" i="1">
                            <a:latin typeface="Cambria Math"/>
                          </a:rPr>
                          <m:t>75</m:t>
                        </m:r>
                      </m:sup>
                    </m:sSup>
                  </m:oMath>
                </a14:m>
                <a:r>
                  <a:rPr lang="en-US" dirty="0"/>
                  <a:t> = 0.39</a:t>
                </a:r>
              </a:p>
              <a:p>
                <a:pPr marL="0" indent="0">
                  <a:buNone/>
                </a:pPr>
                <a:r>
                  <a:rPr lang="en-US" dirty="0"/>
                  <a:t>C</a:t>
                </a:r>
                <a:r>
                  <a:rPr lang="en-US" baseline="-25000" dirty="0"/>
                  <a:t>u </a:t>
                </a:r>
                <a:r>
                  <a:rPr lang="en-US" dirty="0"/>
                  <a:t>= 1.6312  </a:t>
                </a:r>
              </a:p>
              <a:p>
                <a:pPr marL="0" indent="0">
                  <a:buNone/>
                </a:pPr>
                <a:r>
                  <a:rPr lang="en-US" dirty="0"/>
                  <a:t>T = 1.6312 * 0.39 = 0.636  </a:t>
                </a:r>
              </a:p>
              <a:p>
                <a:pPr marL="0" indent="0">
                  <a:buNone/>
                </a:pPr>
                <a:r>
                  <a:rPr lang="en-US" dirty="0"/>
                  <a:t>T</a:t>
                </a:r>
                <a:r>
                  <a:rPr lang="en-US" baseline="-25000" dirty="0"/>
                  <a:t> from model</a:t>
                </a:r>
                <a:r>
                  <a:rPr lang="en-US" dirty="0"/>
                  <a:t> = </a:t>
                </a:r>
                <a:r>
                  <a:rPr lang="en-US" dirty="0" smtClean="0"/>
                  <a:t>0.39</a:t>
                </a:r>
                <a:r>
                  <a:rPr lang="en-US" dirty="0"/>
                  <a:t> </a:t>
                </a:r>
              </a:p>
              <a:p>
                <a:pPr marL="0" indent="0">
                  <a:buNone/>
                </a:pPr>
                <a:r>
                  <a:rPr lang="en-US" dirty="0"/>
                  <a:t>C</a:t>
                </a:r>
                <a:r>
                  <a:rPr lang="en-US" baseline="-25000" dirty="0"/>
                  <a:t>S</a:t>
                </a:r>
                <a:r>
                  <a:rPr lang="en-US" dirty="0"/>
                  <a:t> = </a:t>
                </a:r>
                <a14:m>
                  <m:oMath xmlns:m="http://schemas.openxmlformats.org/officeDocument/2006/math">
                    <m:f>
                      <m:fPr>
                        <m:ctrlPr>
                          <a:rPr lang="en-US" i="1">
                            <a:latin typeface="Cambria Math"/>
                          </a:rPr>
                        </m:ctrlPr>
                      </m:fPr>
                      <m:num>
                        <m:r>
                          <a:rPr lang="en-US" i="1">
                            <a:latin typeface="Cambria Math"/>
                          </a:rPr>
                          <m:t>0</m:t>
                        </m:r>
                        <m:r>
                          <a:rPr lang="en-US" i="1">
                            <a:latin typeface="Cambria Math"/>
                          </a:rPr>
                          <m:t>.</m:t>
                        </m:r>
                        <m:r>
                          <a:rPr lang="en-US" i="1">
                            <a:latin typeface="Cambria Math"/>
                          </a:rPr>
                          <m:t>4</m:t>
                        </m:r>
                        <m:r>
                          <a:rPr lang="en-US" i="1">
                            <a:latin typeface="Cambria Math"/>
                          </a:rPr>
                          <m:t> </m:t>
                        </m:r>
                      </m:num>
                      <m:den>
                        <m:r>
                          <a:rPr lang="en-US" i="1">
                            <a:latin typeface="Cambria Math"/>
                          </a:rPr>
                          <m:t>5</m:t>
                        </m:r>
                        <m:r>
                          <a:rPr lang="en-US" i="1">
                            <a:latin typeface="Cambria Math"/>
                          </a:rPr>
                          <m:t>/</m:t>
                        </m:r>
                        <m:r>
                          <a:rPr lang="en-US" i="1">
                            <a:latin typeface="Cambria Math"/>
                          </a:rPr>
                          <m:t>1</m:t>
                        </m:r>
                        <m:r>
                          <a:rPr lang="en-US" i="1">
                            <a:latin typeface="Cambria Math"/>
                          </a:rPr>
                          <m:t>.</m:t>
                        </m:r>
                        <m:r>
                          <a:rPr lang="en-US" i="1">
                            <a:latin typeface="Cambria Math"/>
                          </a:rPr>
                          <m:t>25</m:t>
                        </m:r>
                      </m:den>
                    </m:f>
                  </m:oMath>
                </a14:m>
                <a:r>
                  <a:rPr lang="en-US" dirty="0"/>
                  <a:t> = 0.1</a:t>
                </a:r>
              </a:p>
              <a:p>
                <a:pPr marL="0" indent="0">
                  <a:buNone/>
                </a:pPr>
                <a:r>
                  <a:rPr lang="en-US" dirty="0" err="1"/>
                  <a:t>C</a:t>
                </a:r>
                <a:r>
                  <a:rPr lang="en-US" baseline="-25000" dirty="0" err="1"/>
                  <a:t>S,max</a:t>
                </a:r>
                <a:r>
                  <a:rPr lang="en-US" dirty="0"/>
                  <a:t> = </a:t>
                </a:r>
                <a14:m>
                  <m:oMath xmlns:m="http://schemas.openxmlformats.org/officeDocument/2006/math">
                    <m:f>
                      <m:fPr>
                        <m:ctrlPr>
                          <a:rPr lang="en-US" i="1">
                            <a:latin typeface="Cambria Math"/>
                          </a:rPr>
                        </m:ctrlPr>
                      </m:fPr>
                      <m:num>
                        <m:sSub>
                          <m:sSubPr>
                            <m:ctrlPr>
                              <a:rPr lang="en-US" i="1">
                                <a:latin typeface="Cambria Math"/>
                              </a:rPr>
                            </m:ctrlPr>
                          </m:sSubPr>
                          <m:e>
                            <m:r>
                              <a:rPr lang="en-US" i="1">
                                <a:latin typeface="Cambria Math"/>
                              </a:rPr>
                              <m:t>𝑆</m:t>
                            </m:r>
                          </m:e>
                          <m:sub>
                            <m:r>
                              <a:rPr lang="en-US" i="1">
                                <a:latin typeface="Cambria Math"/>
                              </a:rPr>
                              <m:t>𝐷</m:t>
                            </m:r>
                            <m:r>
                              <a:rPr lang="en-US" i="1">
                                <a:latin typeface="Cambria Math"/>
                              </a:rPr>
                              <m:t>1</m:t>
                            </m:r>
                          </m:sub>
                        </m:sSub>
                        <m:r>
                          <a:rPr lang="en-US" i="1">
                            <a:latin typeface="Cambria Math"/>
                          </a:rPr>
                          <m:t> </m:t>
                        </m:r>
                      </m:num>
                      <m:den>
                        <m:r>
                          <a:rPr lang="en-US" i="1">
                            <a:latin typeface="Cambria Math"/>
                          </a:rPr>
                          <m:t>𝑇</m:t>
                        </m:r>
                        <m:r>
                          <a:rPr lang="en-US" i="1">
                            <a:latin typeface="Cambria Math"/>
                          </a:rPr>
                          <m:t>(</m:t>
                        </m:r>
                        <m:f>
                          <m:fPr>
                            <m:ctrlPr>
                              <a:rPr lang="en-US" i="1">
                                <a:latin typeface="Cambria Math"/>
                              </a:rPr>
                            </m:ctrlPr>
                          </m:fPr>
                          <m:num>
                            <m:r>
                              <a:rPr lang="en-US" i="1">
                                <a:latin typeface="Cambria Math"/>
                              </a:rPr>
                              <m:t>𝑅</m:t>
                            </m:r>
                          </m:num>
                          <m:den>
                            <m:r>
                              <a:rPr lang="en-US" i="1">
                                <a:latin typeface="Cambria Math"/>
                              </a:rPr>
                              <m:t>𝐼𝑒</m:t>
                            </m:r>
                          </m:den>
                        </m:f>
                        <m:r>
                          <a:rPr lang="en-US" i="1">
                            <a:latin typeface="Cambria Math"/>
                          </a:rPr>
                          <m:t>)</m:t>
                        </m:r>
                      </m:den>
                    </m:f>
                  </m:oMath>
                </a14:m>
                <a:r>
                  <a:rPr lang="en-US" dirty="0"/>
                  <a:t> = </a:t>
                </a:r>
                <a14:m>
                  <m:oMath xmlns:m="http://schemas.openxmlformats.org/officeDocument/2006/math">
                    <m:f>
                      <m:fPr>
                        <m:ctrlPr>
                          <a:rPr lang="en-US" i="1">
                            <a:latin typeface="Cambria Math"/>
                          </a:rPr>
                        </m:ctrlPr>
                      </m:fPr>
                      <m:num>
                        <m:r>
                          <a:rPr lang="en-US" i="1">
                            <a:latin typeface="Cambria Math"/>
                          </a:rPr>
                          <m:t>0</m:t>
                        </m:r>
                        <m:r>
                          <a:rPr lang="en-US" i="1">
                            <a:latin typeface="Cambria Math"/>
                          </a:rPr>
                          <m:t>.</m:t>
                        </m:r>
                        <m:r>
                          <a:rPr lang="en-US" i="1">
                            <a:latin typeface="Cambria Math"/>
                          </a:rPr>
                          <m:t>1344</m:t>
                        </m:r>
                      </m:num>
                      <m:den>
                        <m:r>
                          <a:rPr lang="en-US" i="1">
                            <a:latin typeface="Cambria Math"/>
                          </a:rPr>
                          <m:t>0</m:t>
                        </m:r>
                        <m:r>
                          <a:rPr lang="en-US" i="1">
                            <a:latin typeface="Cambria Math"/>
                          </a:rPr>
                          <m:t>.</m:t>
                        </m:r>
                        <m:r>
                          <a:rPr lang="en-US" i="1">
                            <a:latin typeface="Cambria Math"/>
                          </a:rPr>
                          <m:t>39</m:t>
                        </m:r>
                        <m:r>
                          <a:rPr lang="en-US" i="1">
                            <a:latin typeface="Cambria Math"/>
                          </a:rPr>
                          <m:t>∗(</m:t>
                        </m:r>
                        <m:f>
                          <m:fPr>
                            <m:ctrlPr>
                              <a:rPr lang="en-US" i="1">
                                <a:latin typeface="Cambria Math"/>
                              </a:rPr>
                            </m:ctrlPr>
                          </m:fPr>
                          <m:num>
                            <m:r>
                              <a:rPr lang="en-US" i="1">
                                <a:latin typeface="Cambria Math"/>
                              </a:rPr>
                              <m:t>5</m:t>
                            </m:r>
                          </m:num>
                          <m:den>
                            <m:r>
                              <a:rPr lang="en-US" i="1">
                                <a:latin typeface="Cambria Math"/>
                              </a:rPr>
                              <m:t>1</m:t>
                            </m:r>
                            <m:r>
                              <a:rPr lang="en-US" i="1">
                                <a:latin typeface="Cambria Math"/>
                              </a:rPr>
                              <m:t>.</m:t>
                            </m:r>
                            <m:r>
                              <a:rPr lang="en-US" i="1">
                                <a:latin typeface="Cambria Math"/>
                              </a:rPr>
                              <m:t>25</m:t>
                            </m:r>
                          </m:den>
                        </m:f>
                        <m:r>
                          <a:rPr lang="en-US" i="1">
                            <a:latin typeface="Cambria Math"/>
                          </a:rPr>
                          <m:t>)</m:t>
                        </m:r>
                      </m:den>
                    </m:f>
                  </m:oMath>
                </a14:m>
                <a:r>
                  <a:rPr lang="en-US" dirty="0"/>
                  <a:t> = 0.086 </a:t>
                </a:r>
              </a:p>
              <a:p>
                <a:pPr marL="0" indent="0">
                  <a:buNone/>
                </a:pPr>
                <a:r>
                  <a:rPr lang="en-US" dirty="0" err="1"/>
                  <a:t>C</a:t>
                </a:r>
                <a:r>
                  <a:rPr lang="en-US" baseline="-25000" dirty="0" err="1"/>
                  <a:t>S,min</a:t>
                </a:r>
                <a:r>
                  <a:rPr lang="en-US" baseline="-25000" dirty="0"/>
                  <a:t> </a:t>
                </a:r>
                <a:r>
                  <a:rPr lang="en-US" dirty="0"/>
                  <a:t>= 0.044 * S</a:t>
                </a:r>
                <a:r>
                  <a:rPr lang="en-US" baseline="-25000" dirty="0"/>
                  <a:t>DS</a:t>
                </a:r>
                <a:r>
                  <a:rPr lang="en-US" dirty="0"/>
                  <a:t> * </a:t>
                </a:r>
                <a:r>
                  <a:rPr lang="en-US" dirty="0" err="1"/>
                  <a:t>I</a:t>
                </a:r>
                <a:r>
                  <a:rPr lang="en-US" baseline="-25000" dirty="0" err="1"/>
                  <a:t>e</a:t>
                </a:r>
                <a:r>
                  <a:rPr lang="en-US" dirty="0"/>
                  <a:t> = 0.044 * 0.4 * 1.25 = 0.022 &gt; </a:t>
                </a:r>
                <a:r>
                  <a:rPr lang="en-US" dirty="0" smtClean="0"/>
                  <a:t>0.01</a:t>
                </a:r>
                <a:r>
                  <a:rPr lang="en-US" dirty="0"/>
                  <a:t> </a:t>
                </a:r>
              </a:p>
              <a:p>
                <a:pPr marL="0" indent="0">
                  <a:buNone/>
                </a:pPr>
                <a:r>
                  <a:rPr lang="en-US" dirty="0"/>
                  <a:t>By using C</a:t>
                </a:r>
                <a:r>
                  <a:rPr lang="en-US" baseline="-25000" dirty="0"/>
                  <a:t>s</a:t>
                </a:r>
                <a:r>
                  <a:rPr lang="en-US" dirty="0"/>
                  <a:t> = 0.086 and W = 23599.7 KN</a:t>
                </a:r>
              </a:p>
              <a:p>
                <a:pPr marL="0" indent="0">
                  <a:buNone/>
                </a:pPr>
                <a:r>
                  <a:rPr lang="en-US" dirty="0"/>
                  <a:t>V = 0.086 *23599.7 = 2029.75 KN </a:t>
                </a:r>
              </a:p>
              <a:p>
                <a:pPr marL="0" indent="0">
                  <a:buNone/>
                </a:pPr>
                <a:r>
                  <a:rPr lang="en-US" dirty="0" err="1"/>
                  <a:t>V</a:t>
                </a:r>
                <a:r>
                  <a:rPr lang="en-US" baseline="-25000" dirty="0" err="1"/>
                  <a:t>from</a:t>
                </a:r>
                <a:r>
                  <a:rPr lang="en-US" baseline="-25000" dirty="0"/>
                  <a:t> ETABs</a:t>
                </a:r>
                <a:r>
                  <a:rPr lang="en-US" dirty="0"/>
                  <a:t> = 1991.5 KN </a:t>
                </a:r>
              </a:p>
              <a:p>
                <a:pPr marL="0" indent="0">
                  <a:buNone/>
                </a:pPr>
                <a:r>
                  <a:rPr lang="en-US" dirty="0"/>
                  <a:t>%error = 1.9% </a:t>
                </a:r>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2589212" y="2133599"/>
                <a:ext cx="8915400" cy="4518053"/>
              </a:xfrm>
              <a:blipFill rotWithShape="1">
                <a:blip r:embed="rId2"/>
                <a:stretch>
                  <a:fillRect l="-274" t="-1215"/>
                </a:stretch>
              </a:blipFill>
            </p:spPr>
            <p:txBody>
              <a:bodyPr/>
              <a:lstStyle/>
              <a:p>
                <a:r>
                  <a:rPr lang="ar-SA">
                    <a:noFill/>
                  </a:rPr>
                  <a:t> </a:t>
                </a:r>
              </a:p>
            </p:txBody>
          </p:sp>
        </mc:Fallback>
      </mc:AlternateContent>
    </p:spTree>
    <p:extLst>
      <p:ext uri="{BB962C8B-B14F-4D97-AF65-F5344CB8AC3E}">
        <p14:creationId xmlns:p14="http://schemas.microsoft.com/office/powerpoint/2010/main" val="2473087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642BA3B-8639-4846-99BD-EF1898A30D34}"/>
              </a:ext>
            </a:extLst>
          </p:cNvPr>
          <p:cNvSpPr>
            <a:spLocks noGrp="1"/>
          </p:cNvSpPr>
          <p:nvPr>
            <p:ph type="title"/>
          </p:nvPr>
        </p:nvSpPr>
        <p:spPr>
          <a:xfrm>
            <a:off x="1630017" y="624110"/>
            <a:ext cx="9874595" cy="1280890"/>
          </a:xfrm>
        </p:spPr>
        <p:txBody>
          <a:bodyPr/>
          <a:lstStyle/>
          <a:p>
            <a:r>
              <a:rPr lang="en-US" dirty="0">
                <a:solidFill>
                  <a:srgbClr val="0070C0"/>
                </a:solidFill>
              </a:rPr>
              <a:t>MATERIALS:</a:t>
            </a:r>
          </a:p>
        </p:txBody>
      </p:sp>
      <p:sp>
        <p:nvSpPr>
          <p:cNvPr id="3" name="Content Placeholder 2">
            <a:extLst>
              <a:ext uri="{FF2B5EF4-FFF2-40B4-BE49-F238E27FC236}">
                <a16:creationId xmlns="" xmlns:a16="http://schemas.microsoft.com/office/drawing/2014/main" id="{DFE0BC2B-EF3E-4562-8C4A-211F3925FD78}"/>
              </a:ext>
            </a:extLst>
          </p:cNvPr>
          <p:cNvSpPr>
            <a:spLocks noGrp="1"/>
          </p:cNvSpPr>
          <p:nvPr>
            <p:ph idx="1"/>
          </p:nvPr>
        </p:nvSpPr>
        <p:spPr/>
        <p:txBody>
          <a:bodyPr/>
          <a:lstStyle/>
          <a:p>
            <a:pPr marL="0" indent="0">
              <a:buClr>
                <a:srgbClr val="FF0000"/>
              </a:buClr>
              <a:buNone/>
            </a:pPr>
            <a:r>
              <a:rPr lang="en-US" dirty="0"/>
              <a:t>4. Other Materials:</a:t>
            </a:r>
          </a:p>
          <a:p>
            <a:pPr marL="0" indent="0">
              <a:buClr>
                <a:srgbClr val="FF0000"/>
              </a:buClr>
              <a:buNone/>
            </a:pPr>
            <a:r>
              <a:rPr lang="en-US" dirty="0"/>
              <a:t>Theses contains the materials used for finishing workings. </a:t>
            </a:r>
          </a:p>
          <a:p>
            <a:pPr marL="0" indent="0">
              <a:buClr>
                <a:srgbClr val="FF0000"/>
              </a:buClr>
              <a:buNone/>
            </a:pPr>
            <a:endParaRPr lang="en-US" dirty="0"/>
          </a:p>
        </p:txBody>
      </p:sp>
      <p:pic>
        <p:nvPicPr>
          <p:cNvPr id="4" name="Picture 3">
            <a:extLst>
              <a:ext uri="{FF2B5EF4-FFF2-40B4-BE49-F238E27FC236}">
                <a16:creationId xmlns="" xmlns:a16="http://schemas.microsoft.com/office/drawing/2014/main" id="{A3211E54-9B18-450A-86B8-69BF0BB16BEF}"/>
              </a:ext>
            </a:extLst>
          </p:cNvPr>
          <p:cNvPicPr>
            <a:picLocks noChangeAspect="1"/>
          </p:cNvPicPr>
          <p:nvPr/>
        </p:nvPicPr>
        <p:blipFill>
          <a:blip r:embed="rId2"/>
          <a:stretch>
            <a:fillRect/>
          </a:stretch>
        </p:blipFill>
        <p:spPr>
          <a:xfrm>
            <a:off x="3914775" y="3064508"/>
            <a:ext cx="5843588" cy="2846713"/>
          </a:xfrm>
          <a:prstGeom prst="rect">
            <a:avLst/>
          </a:prstGeom>
        </p:spPr>
      </p:pic>
    </p:spTree>
    <p:extLst>
      <p:ext uri="{BB962C8B-B14F-4D97-AF65-F5344CB8AC3E}">
        <p14:creationId xmlns:p14="http://schemas.microsoft.com/office/powerpoint/2010/main" val="253990455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Seismic load sample calculation for block 3</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2589212" y="2133599"/>
                <a:ext cx="8915400" cy="4550421"/>
              </a:xfrm>
            </p:spPr>
            <p:txBody>
              <a:bodyPr>
                <a:normAutofit fontScale="85000" lnSpcReduction="20000"/>
              </a:bodyPr>
              <a:lstStyle/>
              <a:p>
                <a:pPr marL="0" indent="0">
                  <a:buNone/>
                </a:pPr>
                <a:r>
                  <a:rPr lang="en-US" dirty="0" smtClean="0"/>
                  <a:t>For block 2 at x direction </a:t>
                </a:r>
              </a:p>
              <a:p>
                <a:pPr marL="0" indent="0">
                  <a:buNone/>
                </a:pPr>
                <a:r>
                  <a:rPr lang="en-US" dirty="0" err="1"/>
                  <a:t>h</a:t>
                </a:r>
                <a:r>
                  <a:rPr lang="en-US" baseline="-25000" dirty="0" err="1"/>
                  <a:t>n</a:t>
                </a:r>
                <a:r>
                  <a:rPr lang="en-US" baseline="-25000" dirty="0"/>
                  <a:t> </a:t>
                </a:r>
                <a:r>
                  <a:rPr lang="en-US" dirty="0"/>
                  <a:t>= 24 m </a:t>
                </a:r>
              </a:p>
              <a:p>
                <a:pPr marL="0" indent="0">
                  <a:buNone/>
                </a:pPr>
                <a:r>
                  <a:rPr lang="en-US" dirty="0"/>
                  <a:t>T</a:t>
                </a:r>
                <a:r>
                  <a:rPr lang="en-US" baseline="-25000" dirty="0"/>
                  <a:t>a</a:t>
                </a:r>
                <a:r>
                  <a:rPr lang="en-US" dirty="0"/>
                  <a:t> = 0.0488 * </a:t>
                </a:r>
                <a14:m>
                  <m:oMath xmlns:m="http://schemas.openxmlformats.org/officeDocument/2006/math">
                    <m:sSup>
                      <m:sSupPr>
                        <m:ctrlPr>
                          <a:rPr lang="en-US" i="1">
                            <a:latin typeface="Cambria Math"/>
                          </a:rPr>
                        </m:ctrlPr>
                      </m:sSupPr>
                      <m:e>
                        <m:r>
                          <a:rPr lang="en-US" i="1">
                            <a:latin typeface="Cambria Math"/>
                          </a:rPr>
                          <m:t>24</m:t>
                        </m:r>
                      </m:e>
                      <m:sup>
                        <m:r>
                          <a:rPr lang="en-US" i="1">
                            <a:latin typeface="Cambria Math"/>
                          </a:rPr>
                          <m:t>0</m:t>
                        </m:r>
                        <m:r>
                          <a:rPr lang="en-US" i="1">
                            <a:latin typeface="Cambria Math"/>
                          </a:rPr>
                          <m:t>.</m:t>
                        </m:r>
                        <m:r>
                          <a:rPr lang="en-US" i="1">
                            <a:latin typeface="Cambria Math"/>
                          </a:rPr>
                          <m:t>75</m:t>
                        </m:r>
                      </m:sup>
                    </m:sSup>
                  </m:oMath>
                </a14:m>
                <a:r>
                  <a:rPr lang="en-US" dirty="0"/>
                  <a:t> = 0.52</a:t>
                </a:r>
              </a:p>
              <a:p>
                <a:pPr marL="0" indent="0">
                  <a:buNone/>
                </a:pPr>
                <a:r>
                  <a:rPr lang="en-US" dirty="0"/>
                  <a:t>C</a:t>
                </a:r>
                <a:r>
                  <a:rPr lang="en-US" baseline="-25000" dirty="0"/>
                  <a:t>u </a:t>
                </a:r>
                <a:r>
                  <a:rPr lang="en-US" dirty="0"/>
                  <a:t>= 1.6312 </a:t>
                </a:r>
              </a:p>
              <a:p>
                <a:pPr marL="0" indent="0">
                  <a:buNone/>
                </a:pPr>
                <a:r>
                  <a:rPr lang="en-US" dirty="0"/>
                  <a:t>T = 1.6312 * 0.39 = 0.848 </a:t>
                </a:r>
              </a:p>
              <a:p>
                <a:pPr marL="0" indent="0">
                  <a:buNone/>
                </a:pPr>
                <a:r>
                  <a:rPr lang="en-US" dirty="0"/>
                  <a:t>T</a:t>
                </a:r>
                <a:r>
                  <a:rPr lang="en-US" baseline="-25000" dirty="0"/>
                  <a:t> from model</a:t>
                </a:r>
                <a:r>
                  <a:rPr lang="en-US" dirty="0"/>
                  <a:t> = </a:t>
                </a:r>
                <a:r>
                  <a:rPr lang="en-US" dirty="0" smtClean="0"/>
                  <a:t>0.443</a:t>
                </a:r>
                <a:endParaRPr lang="en-US" dirty="0"/>
              </a:p>
              <a:p>
                <a:pPr marL="0" indent="0">
                  <a:buNone/>
                </a:pPr>
                <a:r>
                  <a:rPr lang="en-US" dirty="0"/>
                  <a:t>C</a:t>
                </a:r>
                <a:r>
                  <a:rPr lang="en-US" baseline="-25000" dirty="0"/>
                  <a:t>S</a:t>
                </a:r>
                <a:r>
                  <a:rPr lang="en-US" dirty="0"/>
                  <a:t> = </a:t>
                </a:r>
                <a14:m>
                  <m:oMath xmlns:m="http://schemas.openxmlformats.org/officeDocument/2006/math">
                    <m:f>
                      <m:fPr>
                        <m:ctrlPr>
                          <a:rPr lang="en-US" i="1">
                            <a:latin typeface="Cambria Math"/>
                          </a:rPr>
                        </m:ctrlPr>
                      </m:fPr>
                      <m:num>
                        <m:r>
                          <a:rPr lang="en-US" i="1">
                            <a:latin typeface="Cambria Math"/>
                          </a:rPr>
                          <m:t>0</m:t>
                        </m:r>
                        <m:r>
                          <a:rPr lang="en-US" i="1">
                            <a:latin typeface="Cambria Math"/>
                          </a:rPr>
                          <m:t>.</m:t>
                        </m:r>
                        <m:r>
                          <a:rPr lang="en-US" i="1">
                            <a:latin typeface="Cambria Math"/>
                          </a:rPr>
                          <m:t>4</m:t>
                        </m:r>
                        <m:r>
                          <a:rPr lang="en-US" i="1">
                            <a:latin typeface="Cambria Math"/>
                          </a:rPr>
                          <m:t> </m:t>
                        </m:r>
                      </m:num>
                      <m:den>
                        <m:r>
                          <a:rPr lang="en-US" i="1">
                            <a:latin typeface="Cambria Math"/>
                          </a:rPr>
                          <m:t>5</m:t>
                        </m:r>
                        <m:r>
                          <a:rPr lang="en-US" i="1">
                            <a:latin typeface="Cambria Math"/>
                          </a:rPr>
                          <m:t>/</m:t>
                        </m:r>
                        <m:r>
                          <a:rPr lang="en-US" i="1">
                            <a:latin typeface="Cambria Math"/>
                          </a:rPr>
                          <m:t>1</m:t>
                        </m:r>
                        <m:r>
                          <a:rPr lang="en-US" i="1">
                            <a:latin typeface="Cambria Math"/>
                          </a:rPr>
                          <m:t>.</m:t>
                        </m:r>
                        <m:r>
                          <a:rPr lang="en-US" i="1">
                            <a:latin typeface="Cambria Math"/>
                          </a:rPr>
                          <m:t>25</m:t>
                        </m:r>
                      </m:den>
                    </m:f>
                  </m:oMath>
                </a14:m>
                <a:r>
                  <a:rPr lang="en-US" dirty="0"/>
                  <a:t> = 0.1</a:t>
                </a:r>
              </a:p>
              <a:p>
                <a:pPr marL="0" indent="0">
                  <a:buNone/>
                </a:pPr>
                <a:r>
                  <a:rPr lang="en-US" dirty="0" err="1"/>
                  <a:t>C</a:t>
                </a:r>
                <a:r>
                  <a:rPr lang="en-US" baseline="-25000" dirty="0" err="1"/>
                  <a:t>S,max</a:t>
                </a:r>
                <a:r>
                  <a:rPr lang="en-US" dirty="0"/>
                  <a:t> = </a:t>
                </a:r>
                <a14:m>
                  <m:oMath xmlns:m="http://schemas.openxmlformats.org/officeDocument/2006/math">
                    <m:f>
                      <m:fPr>
                        <m:ctrlPr>
                          <a:rPr lang="en-US" i="1">
                            <a:latin typeface="Cambria Math"/>
                          </a:rPr>
                        </m:ctrlPr>
                      </m:fPr>
                      <m:num>
                        <m:sSub>
                          <m:sSubPr>
                            <m:ctrlPr>
                              <a:rPr lang="en-US" i="1">
                                <a:latin typeface="Cambria Math"/>
                              </a:rPr>
                            </m:ctrlPr>
                          </m:sSubPr>
                          <m:e>
                            <m:r>
                              <a:rPr lang="en-US" i="1">
                                <a:latin typeface="Cambria Math"/>
                              </a:rPr>
                              <m:t>𝑆</m:t>
                            </m:r>
                          </m:e>
                          <m:sub>
                            <m:r>
                              <a:rPr lang="en-US" i="1">
                                <a:latin typeface="Cambria Math"/>
                              </a:rPr>
                              <m:t>𝐷</m:t>
                            </m:r>
                            <m:r>
                              <a:rPr lang="en-US" i="1">
                                <a:latin typeface="Cambria Math"/>
                              </a:rPr>
                              <m:t>1</m:t>
                            </m:r>
                          </m:sub>
                        </m:sSub>
                        <m:r>
                          <a:rPr lang="en-US" i="1">
                            <a:latin typeface="Cambria Math"/>
                          </a:rPr>
                          <m:t> </m:t>
                        </m:r>
                      </m:num>
                      <m:den>
                        <m:r>
                          <a:rPr lang="en-US" i="1">
                            <a:latin typeface="Cambria Math"/>
                          </a:rPr>
                          <m:t>𝑇</m:t>
                        </m:r>
                        <m:r>
                          <a:rPr lang="en-US" i="1">
                            <a:latin typeface="Cambria Math"/>
                          </a:rPr>
                          <m:t>(</m:t>
                        </m:r>
                        <m:f>
                          <m:fPr>
                            <m:ctrlPr>
                              <a:rPr lang="en-US" i="1">
                                <a:latin typeface="Cambria Math"/>
                              </a:rPr>
                            </m:ctrlPr>
                          </m:fPr>
                          <m:num>
                            <m:r>
                              <a:rPr lang="en-US" i="1">
                                <a:latin typeface="Cambria Math"/>
                              </a:rPr>
                              <m:t>𝑅</m:t>
                            </m:r>
                          </m:num>
                          <m:den>
                            <m:r>
                              <a:rPr lang="en-US" i="1">
                                <a:latin typeface="Cambria Math"/>
                              </a:rPr>
                              <m:t>𝐼𝑒</m:t>
                            </m:r>
                          </m:den>
                        </m:f>
                        <m:r>
                          <a:rPr lang="en-US" i="1">
                            <a:latin typeface="Cambria Math"/>
                          </a:rPr>
                          <m:t>)</m:t>
                        </m:r>
                      </m:den>
                    </m:f>
                  </m:oMath>
                </a14:m>
                <a:r>
                  <a:rPr lang="en-US" dirty="0"/>
                  <a:t> = </a:t>
                </a:r>
                <a14:m>
                  <m:oMath xmlns:m="http://schemas.openxmlformats.org/officeDocument/2006/math">
                    <m:f>
                      <m:fPr>
                        <m:ctrlPr>
                          <a:rPr lang="en-US" i="1">
                            <a:latin typeface="Cambria Math"/>
                          </a:rPr>
                        </m:ctrlPr>
                      </m:fPr>
                      <m:num>
                        <m:r>
                          <a:rPr lang="en-US" i="1">
                            <a:latin typeface="Cambria Math"/>
                          </a:rPr>
                          <m:t>0</m:t>
                        </m:r>
                        <m:r>
                          <a:rPr lang="en-US" i="1">
                            <a:latin typeface="Cambria Math"/>
                          </a:rPr>
                          <m:t>.</m:t>
                        </m:r>
                        <m:r>
                          <a:rPr lang="en-US" i="1">
                            <a:latin typeface="Cambria Math"/>
                          </a:rPr>
                          <m:t>1344</m:t>
                        </m:r>
                      </m:num>
                      <m:den>
                        <m:r>
                          <a:rPr lang="en-US" i="1">
                            <a:latin typeface="Cambria Math"/>
                          </a:rPr>
                          <m:t>0</m:t>
                        </m:r>
                        <m:r>
                          <a:rPr lang="en-US" i="1">
                            <a:latin typeface="Cambria Math"/>
                          </a:rPr>
                          <m:t>.</m:t>
                        </m:r>
                        <m:r>
                          <a:rPr lang="en-US" i="1">
                            <a:latin typeface="Cambria Math"/>
                          </a:rPr>
                          <m:t>443</m:t>
                        </m:r>
                        <m:r>
                          <a:rPr lang="en-US" i="1">
                            <a:latin typeface="Cambria Math"/>
                          </a:rPr>
                          <m:t>(</m:t>
                        </m:r>
                        <m:f>
                          <m:fPr>
                            <m:ctrlPr>
                              <a:rPr lang="en-US" i="1">
                                <a:latin typeface="Cambria Math"/>
                              </a:rPr>
                            </m:ctrlPr>
                          </m:fPr>
                          <m:num>
                            <m:r>
                              <a:rPr lang="en-US" i="1">
                                <a:latin typeface="Cambria Math"/>
                              </a:rPr>
                              <m:t>5</m:t>
                            </m:r>
                          </m:num>
                          <m:den>
                            <m:r>
                              <a:rPr lang="en-US" i="1">
                                <a:latin typeface="Cambria Math"/>
                              </a:rPr>
                              <m:t>1</m:t>
                            </m:r>
                            <m:r>
                              <a:rPr lang="en-US" i="1">
                                <a:latin typeface="Cambria Math"/>
                              </a:rPr>
                              <m:t>.</m:t>
                            </m:r>
                            <m:r>
                              <a:rPr lang="en-US" i="1">
                                <a:latin typeface="Cambria Math"/>
                              </a:rPr>
                              <m:t>25</m:t>
                            </m:r>
                          </m:den>
                        </m:f>
                        <m:r>
                          <a:rPr lang="en-US" i="1">
                            <a:latin typeface="Cambria Math"/>
                          </a:rPr>
                          <m:t>)</m:t>
                        </m:r>
                      </m:den>
                    </m:f>
                  </m:oMath>
                </a14:m>
                <a:r>
                  <a:rPr lang="en-US" dirty="0"/>
                  <a:t> = 0.0758</a:t>
                </a:r>
              </a:p>
              <a:p>
                <a:pPr marL="0" indent="0">
                  <a:buNone/>
                </a:pPr>
                <a:r>
                  <a:rPr lang="en-US" dirty="0" err="1"/>
                  <a:t>C</a:t>
                </a:r>
                <a:r>
                  <a:rPr lang="en-US" baseline="-25000" dirty="0" err="1"/>
                  <a:t>S,min</a:t>
                </a:r>
                <a:r>
                  <a:rPr lang="en-US" baseline="-25000" dirty="0"/>
                  <a:t> </a:t>
                </a:r>
                <a:r>
                  <a:rPr lang="en-US" dirty="0"/>
                  <a:t>= 0.044 * S</a:t>
                </a:r>
                <a:r>
                  <a:rPr lang="en-US" baseline="-25000" dirty="0"/>
                  <a:t>DS</a:t>
                </a:r>
                <a:r>
                  <a:rPr lang="en-US" dirty="0"/>
                  <a:t> * </a:t>
                </a:r>
                <a:r>
                  <a:rPr lang="en-US" dirty="0" err="1"/>
                  <a:t>I</a:t>
                </a:r>
                <a:r>
                  <a:rPr lang="en-US" baseline="-25000" dirty="0" err="1"/>
                  <a:t>e</a:t>
                </a:r>
                <a:r>
                  <a:rPr lang="en-US" dirty="0"/>
                  <a:t> = 0.044 * 0.4 * 1.25 = 0.022 &gt; </a:t>
                </a:r>
                <a:r>
                  <a:rPr lang="en-US" dirty="0" smtClean="0"/>
                  <a:t>0.01</a:t>
                </a:r>
                <a:endParaRPr lang="en-US" dirty="0"/>
              </a:p>
              <a:p>
                <a:pPr marL="0" indent="0">
                  <a:buNone/>
                </a:pPr>
                <a:r>
                  <a:rPr lang="en-US" dirty="0"/>
                  <a:t>By using C</a:t>
                </a:r>
                <a:r>
                  <a:rPr lang="en-US" baseline="-25000" dirty="0"/>
                  <a:t>s</a:t>
                </a:r>
                <a:r>
                  <a:rPr lang="en-US" dirty="0"/>
                  <a:t> = 0.0758 and W = 78772.9 KN </a:t>
                </a:r>
              </a:p>
              <a:p>
                <a:pPr marL="0" indent="0">
                  <a:buNone/>
                </a:pPr>
                <a:r>
                  <a:rPr lang="en-US" dirty="0"/>
                  <a:t>V = 0.0758 *78772.9 = 5971 KN </a:t>
                </a:r>
              </a:p>
              <a:p>
                <a:pPr marL="0" indent="0">
                  <a:buNone/>
                </a:pPr>
                <a:r>
                  <a:rPr lang="en-US" dirty="0" err="1"/>
                  <a:t>V</a:t>
                </a:r>
                <a:r>
                  <a:rPr lang="en-US" baseline="-25000" dirty="0" err="1"/>
                  <a:t>from</a:t>
                </a:r>
                <a:r>
                  <a:rPr lang="en-US" baseline="-25000" dirty="0"/>
                  <a:t> ETABs</a:t>
                </a:r>
                <a:r>
                  <a:rPr lang="en-US" dirty="0"/>
                  <a:t> = 5859.5 KN </a:t>
                </a:r>
              </a:p>
              <a:p>
                <a:pPr marL="0" indent="0">
                  <a:buNone/>
                </a:pPr>
                <a:r>
                  <a:rPr lang="en-US" dirty="0"/>
                  <a:t>%error = 1.9% </a:t>
                </a:r>
              </a:p>
              <a:p>
                <a:pPr marL="0" indent="0">
                  <a:buNone/>
                </a:pPr>
                <a:endParaRPr lang="ar-SA"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2589212" y="2133599"/>
                <a:ext cx="8915400" cy="4550421"/>
              </a:xfrm>
              <a:blipFill rotWithShape="1">
                <a:blip r:embed="rId2"/>
                <a:stretch>
                  <a:fillRect l="-274" t="-1206"/>
                </a:stretch>
              </a:blipFill>
            </p:spPr>
            <p:txBody>
              <a:bodyPr/>
              <a:lstStyle/>
              <a:p>
                <a:r>
                  <a:rPr lang="ar-SA">
                    <a:noFill/>
                  </a:rPr>
                  <a:t> </a:t>
                </a:r>
              </a:p>
            </p:txBody>
          </p:sp>
        </mc:Fallback>
      </mc:AlternateContent>
    </p:spTree>
    <p:extLst>
      <p:ext uri="{BB962C8B-B14F-4D97-AF65-F5344CB8AC3E}">
        <p14:creationId xmlns:p14="http://schemas.microsoft.com/office/powerpoint/2010/main" val="379501978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Seismic load sample calculation for block 3</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2589212" y="2133599"/>
                <a:ext cx="8915400" cy="4437133"/>
              </a:xfrm>
            </p:spPr>
            <p:txBody>
              <a:bodyPr>
                <a:normAutofit fontScale="85000" lnSpcReduction="20000"/>
              </a:bodyPr>
              <a:lstStyle/>
              <a:p>
                <a:pPr marL="0" indent="0">
                  <a:buNone/>
                </a:pPr>
                <a:r>
                  <a:rPr lang="en-US" dirty="0" smtClean="0"/>
                  <a:t>For block 2 at y direction</a:t>
                </a:r>
              </a:p>
              <a:p>
                <a:pPr marL="0" indent="0">
                  <a:buNone/>
                </a:pPr>
                <a:r>
                  <a:rPr lang="en-US" dirty="0" err="1"/>
                  <a:t>h</a:t>
                </a:r>
                <a:r>
                  <a:rPr lang="en-US" baseline="-25000" dirty="0" err="1"/>
                  <a:t>n</a:t>
                </a:r>
                <a:r>
                  <a:rPr lang="en-US" baseline="-25000" dirty="0"/>
                  <a:t> </a:t>
                </a:r>
                <a:r>
                  <a:rPr lang="en-US" dirty="0"/>
                  <a:t>= 24 m </a:t>
                </a:r>
              </a:p>
              <a:p>
                <a:pPr marL="0" indent="0">
                  <a:buNone/>
                </a:pPr>
                <a:r>
                  <a:rPr lang="en-US" dirty="0"/>
                  <a:t>T</a:t>
                </a:r>
                <a:r>
                  <a:rPr lang="en-US" baseline="-25000" dirty="0"/>
                  <a:t>a</a:t>
                </a:r>
                <a:r>
                  <a:rPr lang="en-US" dirty="0"/>
                  <a:t> = 0.0488 * </a:t>
                </a:r>
                <a14:m>
                  <m:oMath xmlns:m="http://schemas.openxmlformats.org/officeDocument/2006/math">
                    <m:sSup>
                      <m:sSupPr>
                        <m:ctrlPr>
                          <a:rPr lang="en-US" i="1">
                            <a:latin typeface="Cambria Math"/>
                          </a:rPr>
                        </m:ctrlPr>
                      </m:sSupPr>
                      <m:e>
                        <m:r>
                          <a:rPr lang="en-US" i="1">
                            <a:latin typeface="Cambria Math"/>
                          </a:rPr>
                          <m:t>24</m:t>
                        </m:r>
                      </m:e>
                      <m:sup>
                        <m:r>
                          <a:rPr lang="en-US" i="1">
                            <a:latin typeface="Cambria Math"/>
                          </a:rPr>
                          <m:t>0</m:t>
                        </m:r>
                        <m:r>
                          <a:rPr lang="en-US" i="1">
                            <a:latin typeface="Cambria Math"/>
                          </a:rPr>
                          <m:t>.</m:t>
                        </m:r>
                        <m:r>
                          <a:rPr lang="en-US" i="1">
                            <a:latin typeface="Cambria Math"/>
                          </a:rPr>
                          <m:t>75</m:t>
                        </m:r>
                      </m:sup>
                    </m:sSup>
                  </m:oMath>
                </a14:m>
                <a:r>
                  <a:rPr lang="en-US" dirty="0"/>
                  <a:t> = 0.52</a:t>
                </a:r>
              </a:p>
              <a:p>
                <a:pPr marL="0" indent="0">
                  <a:buNone/>
                </a:pPr>
                <a:r>
                  <a:rPr lang="en-US" dirty="0"/>
                  <a:t>C</a:t>
                </a:r>
                <a:r>
                  <a:rPr lang="en-US" baseline="-25000" dirty="0"/>
                  <a:t>u </a:t>
                </a:r>
                <a:r>
                  <a:rPr lang="en-US" dirty="0"/>
                  <a:t>= 1.6312 </a:t>
                </a:r>
              </a:p>
              <a:p>
                <a:pPr marL="0" indent="0">
                  <a:buNone/>
                </a:pPr>
                <a:r>
                  <a:rPr lang="en-US" dirty="0"/>
                  <a:t>T = 1.6312 * 0.39 = 0.848 </a:t>
                </a:r>
              </a:p>
              <a:p>
                <a:pPr marL="0" indent="0">
                  <a:buNone/>
                </a:pPr>
                <a:r>
                  <a:rPr lang="en-US" dirty="0"/>
                  <a:t>T</a:t>
                </a:r>
                <a:r>
                  <a:rPr lang="en-US" baseline="-25000" dirty="0"/>
                  <a:t> from model</a:t>
                </a:r>
                <a:r>
                  <a:rPr lang="en-US" dirty="0"/>
                  <a:t> = </a:t>
                </a:r>
                <a:r>
                  <a:rPr lang="en-US" dirty="0" smtClean="0"/>
                  <a:t>0.502</a:t>
                </a:r>
                <a:endParaRPr lang="en-US" dirty="0"/>
              </a:p>
              <a:p>
                <a:pPr marL="0" indent="0">
                  <a:buNone/>
                </a:pPr>
                <a:r>
                  <a:rPr lang="en-US" dirty="0"/>
                  <a:t>C</a:t>
                </a:r>
                <a:r>
                  <a:rPr lang="en-US" baseline="-25000" dirty="0"/>
                  <a:t>S</a:t>
                </a:r>
                <a:r>
                  <a:rPr lang="en-US" dirty="0"/>
                  <a:t> = </a:t>
                </a:r>
                <a14:m>
                  <m:oMath xmlns:m="http://schemas.openxmlformats.org/officeDocument/2006/math">
                    <m:f>
                      <m:fPr>
                        <m:ctrlPr>
                          <a:rPr lang="en-US" i="1">
                            <a:latin typeface="Cambria Math"/>
                          </a:rPr>
                        </m:ctrlPr>
                      </m:fPr>
                      <m:num>
                        <m:r>
                          <a:rPr lang="en-US" i="1">
                            <a:latin typeface="Cambria Math"/>
                          </a:rPr>
                          <m:t>0</m:t>
                        </m:r>
                        <m:r>
                          <a:rPr lang="en-US" i="1">
                            <a:latin typeface="Cambria Math"/>
                          </a:rPr>
                          <m:t>.</m:t>
                        </m:r>
                        <m:r>
                          <a:rPr lang="en-US" i="1">
                            <a:latin typeface="Cambria Math"/>
                          </a:rPr>
                          <m:t>4</m:t>
                        </m:r>
                        <m:r>
                          <a:rPr lang="en-US" i="1">
                            <a:latin typeface="Cambria Math"/>
                          </a:rPr>
                          <m:t> </m:t>
                        </m:r>
                      </m:num>
                      <m:den>
                        <m:r>
                          <a:rPr lang="en-US" i="1">
                            <a:latin typeface="Cambria Math"/>
                          </a:rPr>
                          <m:t>5</m:t>
                        </m:r>
                        <m:r>
                          <a:rPr lang="en-US" i="1">
                            <a:latin typeface="Cambria Math"/>
                          </a:rPr>
                          <m:t>/</m:t>
                        </m:r>
                        <m:r>
                          <a:rPr lang="en-US" i="1">
                            <a:latin typeface="Cambria Math"/>
                          </a:rPr>
                          <m:t>1</m:t>
                        </m:r>
                        <m:r>
                          <a:rPr lang="en-US" i="1">
                            <a:latin typeface="Cambria Math"/>
                          </a:rPr>
                          <m:t>.</m:t>
                        </m:r>
                        <m:r>
                          <a:rPr lang="en-US" i="1">
                            <a:latin typeface="Cambria Math"/>
                          </a:rPr>
                          <m:t>25</m:t>
                        </m:r>
                      </m:den>
                    </m:f>
                  </m:oMath>
                </a14:m>
                <a:r>
                  <a:rPr lang="en-US" dirty="0"/>
                  <a:t> = 0.1</a:t>
                </a:r>
              </a:p>
              <a:p>
                <a:pPr marL="0" indent="0">
                  <a:buNone/>
                </a:pPr>
                <a:r>
                  <a:rPr lang="en-US" dirty="0" err="1"/>
                  <a:t>C</a:t>
                </a:r>
                <a:r>
                  <a:rPr lang="en-US" baseline="-25000" dirty="0" err="1"/>
                  <a:t>S,max</a:t>
                </a:r>
                <a:r>
                  <a:rPr lang="en-US" dirty="0"/>
                  <a:t> = </a:t>
                </a:r>
                <a14:m>
                  <m:oMath xmlns:m="http://schemas.openxmlformats.org/officeDocument/2006/math">
                    <m:f>
                      <m:fPr>
                        <m:ctrlPr>
                          <a:rPr lang="en-US" i="1">
                            <a:latin typeface="Cambria Math"/>
                          </a:rPr>
                        </m:ctrlPr>
                      </m:fPr>
                      <m:num>
                        <m:sSub>
                          <m:sSubPr>
                            <m:ctrlPr>
                              <a:rPr lang="en-US" i="1">
                                <a:latin typeface="Cambria Math"/>
                              </a:rPr>
                            </m:ctrlPr>
                          </m:sSubPr>
                          <m:e>
                            <m:r>
                              <a:rPr lang="en-US" i="1">
                                <a:latin typeface="Cambria Math"/>
                              </a:rPr>
                              <m:t>𝑆</m:t>
                            </m:r>
                          </m:e>
                          <m:sub>
                            <m:r>
                              <a:rPr lang="en-US" i="1">
                                <a:latin typeface="Cambria Math"/>
                              </a:rPr>
                              <m:t>𝐷</m:t>
                            </m:r>
                            <m:r>
                              <a:rPr lang="en-US" i="1">
                                <a:latin typeface="Cambria Math"/>
                              </a:rPr>
                              <m:t>1</m:t>
                            </m:r>
                          </m:sub>
                        </m:sSub>
                        <m:r>
                          <a:rPr lang="en-US" i="1">
                            <a:latin typeface="Cambria Math"/>
                          </a:rPr>
                          <m:t> </m:t>
                        </m:r>
                      </m:num>
                      <m:den>
                        <m:r>
                          <a:rPr lang="en-US" i="1">
                            <a:latin typeface="Cambria Math"/>
                          </a:rPr>
                          <m:t>𝑇</m:t>
                        </m:r>
                        <m:r>
                          <a:rPr lang="en-US" i="1">
                            <a:latin typeface="Cambria Math"/>
                          </a:rPr>
                          <m:t>(</m:t>
                        </m:r>
                        <m:f>
                          <m:fPr>
                            <m:ctrlPr>
                              <a:rPr lang="en-US" i="1">
                                <a:latin typeface="Cambria Math"/>
                              </a:rPr>
                            </m:ctrlPr>
                          </m:fPr>
                          <m:num>
                            <m:r>
                              <a:rPr lang="en-US" i="1">
                                <a:latin typeface="Cambria Math"/>
                              </a:rPr>
                              <m:t>𝑅</m:t>
                            </m:r>
                          </m:num>
                          <m:den>
                            <m:r>
                              <a:rPr lang="en-US" i="1">
                                <a:latin typeface="Cambria Math"/>
                              </a:rPr>
                              <m:t>𝐼𝑒</m:t>
                            </m:r>
                          </m:den>
                        </m:f>
                        <m:r>
                          <a:rPr lang="en-US" i="1">
                            <a:latin typeface="Cambria Math"/>
                          </a:rPr>
                          <m:t>)</m:t>
                        </m:r>
                      </m:den>
                    </m:f>
                  </m:oMath>
                </a14:m>
                <a:r>
                  <a:rPr lang="en-US" dirty="0"/>
                  <a:t> = </a:t>
                </a:r>
                <a14:m>
                  <m:oMath xmlns:m="http://schemas.openxmlformats.org/officeDocument/2006/math">
                    <m:f>
                      <m:fPr>
                        <m:ctrlPr>
                          <a:rPr lang="en-US" i="1">
                            <a:latin typeface="Cambria Math"/>
                          </a:rPr>
                        </m:ctrlPr>
                      </m:fPr>
                      <m:num>
                        <m:r>
                          <a:rPr lang="en-US" i="1">
                            <a:latin typeface="Cambria Math"/>
                          </a:rPr>
                          <m:t>0</m:t>
                        </m:r>
                        <m:r>
                          <a:rPr lang="en-US" i="1">
                            <a:latin typeface="Cambria Math"/>
                          </a:rPr>
                          <m:t>.</m:t>
                        </m:r>
                        <m:r>
                          <a:rPr lang="en-US" i="1">
                            <a:latin typeface="Cambria Math"/>
                          </a:rPr>
                          <m:t>1344</m:t>
                        </m:r>
                      </m:num>
                      <m:den>
                        <m:r>
                          <a:rPr lang="en-US" i="1">
                            <a:latin typeface="Cambria Math"/>
                          </a:rPr>
                          <m:t>0</m:t>
                        </m:r>
                        <m:r>
                          <a:rPr lang="en-US" i="1">
                            <a:latin typeface="Cambria Math"/>
                          </a:rPr>
                          <m:t>.</m:t>
                        </m:r>
                        <m:r>
                          <a:rPr lang="en-US" i="1">
                            <a:latin typeface="Cambria Math"/>
                          </a:rPr>
                          <m:t>502</m:t>
                        </m:r>
                        <m:r>
                          <a:rPr lang="en-US" i="1">
                            <a:latin typeface="Cambria Math"/>
                          </a:rPr>
                          <m:t>(</m:t>
                        </m:r>
                        <m:f>
                          <m:fPr>
                            <m:ctrlPr>
                              <a:rPr lang="en-US" i="1">
                                <a:latin typeface="Cambria Math"/>
                              </a:rPr>
                            </m:ctrlPr>
                          </m:fPr>
                          <m:num>
                            <m:r>
                              <a:rPr lang="en-US" i="1">
                                <a:latin typeface="Cambria Math"/>
                              </a:rPr>
                              <m:t>5</m:t>
                            </m:r>
                          </m:num>
                          <m:den>
                            <m:r>
                              <a:rPr lang="en-US" i="1">
                                <a:latin typeface="Cambria Math"/>
                              </a:rPr>
                              <m:t>1</m:t>
                            </m:r>
                            <m:r>
                              <a:rPr lang="en-US" i="1">
                                <a:latin typeface="Cambria Math"/>
                              </a:rPr>
                              <m:t>.</m:t>
                            </m:r>
                            <m:r>
                              <a:rPr lang="en-US" i="1">
                                <a:latin typeface="Cambria Math"/>
                              </a:rPr>
                              <m:t>25</m:t>
                            </m:r>
                          </m:den>
                        </m:f>
                        <m:r>
                          <a:rPr lang="en-US" i="1">
                            <a:latin typeface="Cambria Math"/>
                          </a:rPr>
                          <m:t>)</m:t>
                        </m:r>
                      </m:den>
                    </m:f>
                  </m:oMath>
                </a14:m>
                <a:r>
                  <a:rPr lang="en-US" dirty="0"/>
                  <a:t> = 0.067 </a:t>
                </a:r>
              </a:p>
              <a:p>
                <a:pPr marL="0" indent="0">
                  <a:buNone/>
                </a:pPr>
                <a:r>
                  <a:rPr lang="en-US" dirty="0" err="1"/>
                  <a:t>C</a:t>
                </a:r>
                <a:r>
                  <a:rPr lang="en-US" baseline="-25000" dirty="0" err="1"/>
                  <a:t>S,min</a:t>
                </a:r>
                <a:r>
                  <a:rPr lang="en-US" baseline="-25000" dirty="0"/>
                  <a:t> </a:t>
                </a:r>
                <a:r>
                  <a:rPr lang="en-US" dirty="0"/>
                  <a:t>= 0.044 * S</a:t>
                </a:r>
                <a:r>
                  <a:rPr lang="en-US" baseline="-25000" dirty="0"/>
                  <a:t>DS</a:t>
                </a:r>
                <a:r>
                  <a:rPr lang="en-US" dirty="0"/>
                  <a:t> * </a:t>
                </a:r>
                <a:r>
                  <a:rPr lang="en-US" dirty="0" err="1"/>
                  <a:t>I</a:t>
                </a:r>
                <a:r>
                  <a:rPr lang="en-US" baseline="-25000" dirty="0" err="1"/>
                  <a:t>e</a:t>
                </a:r>
                <a:r>
                  <a:rPr lang="en-US" dirty="0"/>
                  <a:t> = 0.044 * 0.4 * 1.25 = 0.022 &gt; </a:t>
                </a:r>
                <a:r>
                  <a:rPr lang="en-US" dirty="0" smtClean="0"/>
                  <a:t>0.01</a:t>
                </a:r>
              </a:p>
              <a:p>
                <a:pPr marL="0" indent="0">
                  <a:buNone/>
                </a:pPr>
                <a:r>
                  <a:rPr lang="en-US" dirty="0" smtClean="0"/>
                  <a:t>By using C</a:t>
                </a:r>
                <a:r>
                  <a:rPr lang="en-US" baseline="-25000" dirty="0" smtClean="0"/>
                  <a:t>s</a:t>
                </a:r>
                <a:r>
                  <a:rPr lang="en-US" dirty="0" smtClean="0"/>
                  <a:t> = 0.067 and W = 78772.9 KN </a:t>
                </a:r>
              </a:p>
              <a:p>
                <a:pPr marL="0" indent="0">
                  <a:buNone/>
                </a:pPr>
                <a:r>
                  <a:rPr lang="en-US" dirty="0" smtClean="0"/>
                  <a:t>V </a:t>
                </a:r>
                <a:r>
                  <a:rPr lang="en-US" dirty="0"/>
                  <a:t>= 0.067 *78772.9 = 5277.78 KN </a:t>
                </a:r>
              </a:p>
              <a:p>
                <a:pPr marL="0" indent="0">
                  <a:buNone/>
                </a:pPr>
                <a:r>
                  <a:rPr lang="en-US" dirty="0" err="1"/>
                  <a:t>V</a:t>
                </a:r>
                <a:r>
                  <a:rPr lang="en-US" baseline="-25000" dirty="0" err="1"/>
                  <a:t>from</a:t>
                </a:r>
                <a:r>
                  <a:rPr lang="en-US" baseline="-25000" dirty="0"/>
                  <a:t> ETABs</a:t>
                </a:r>
                <a:r>
                  <a:rPr lang="en-US" dirty="0"/>
                  <a:t> = 5170.78 KN </a:t>
                </a:r>
              </a:p>
              <a:p>
                <a:pPr marL="0" indent="0">
                  <a:buNone/>
                </a:pPr>
                <a:r>
                  <a:rPr lang="en-US" dirty="0"/>
                  <a:t>%error = 2% </a:t>
                </a:r>
              </a:p>
              <a:p>
                <a:pPr marL="0" indent="0">
                  <a:buNone/>
                </a:pPr>
                <a:endParaRPr lang="ar-SA"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2589212" y="2133599"/>
                <a:ext cx="8915400" cy="4437133"/>
              </a:xfrm>
              <a:blipFill rotWithShape="1">
                <a:blip r:embed="rId2"/>
                <a:stretch>
                  <a:fillRect l="-274" t="-1236"/>
                </a:stretch>
              </a:blipFill>
            </p:spPr>
            <p:txBody>
              <a:bodyPr/>
              <a:lstStyle/>
              <a:p>
                <a:r>
                  <a:rPr lang="ar-SA">
                    <a:noFill/>
                  </a:rPr>
                  <a:t> </a:t>
                </a:r>
              </a:p>
            </p:txBody>
          </p:sp>
        </mc:Fallback>
      </mc:AlternateContent>
    </p:spTree>
    <p:extLst>
      <p:ext uri="{BB962C8B-B14F-4D97-AF65-F5344CB8AC3E}">
        <p14:creationId xmlns:p14="http://schemas.microsoft.com/office/powerpoint/2010/main" val="7703189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check drift </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lstStyle/>
              <a:p>
                <a:r>
                  <a:rPr lang="en-US" dirty="0" smtClean="0"/>
                  <a:t>For block 1 at x direction </a:t>
                </a:r>
              </a:p>
              <a:p>
                <a:pPr marL="0" indent="0">
                  <a:buNone/>
                </a:pPr>
                <a:r>
                  <a:rPr lang="en-US" dirty="0"/>
                  <a:t>Δ</a:t>
                </a:r>
                <a:r>
                  <a:rPr lang="en-US" baseline="-25000" dirty="0"/>
                  <a:t> elastic</a:t>
                </a:r>
                <a:r>
                  <a:rPr lang="en-US" dirty="0"/>
                  <a:t> = 0.00194 </a:t>
                </a:r>
              </a:p>
              <a:p>
                <a:pPr marL="0" indent="0">
                  <a:buNone/>
                </a:pPr>
                <a:r>
                  <a:rPr lang="en-US" baseline="-25000" dirty="0"/>
                  <a:t> </a:t>
                </a:r>
                <a:r>
                  <a:rPr lang="en-US" dirty="0"/>
                  <a:t>Δ</a:t>
                </a:r>
                <a:r>
                  <a:rPr lang="en-US" baseline="-25000" dirty="0"/>
                  <a:t> inelastic</a:t>
                </a:r>
                <a:r>
                  <a:rPr lang="en-US" dirty="0"/>
                  <a:t> = </a:t>
                </a:r>
                <a14:m>
                  <m:oMath xmlns:m="http://schemas.openxmlformats.org/officeDocument/2006/math">
                    <m:f>
                      <m:fPr>
                        <m:ctrlPr>
                          <a:rPr lang="en-US" i="1">
                            <a:latin typeface="Cambria Math"/>
                          </a:rPr>
                        </m:ctrlPr>
                      </m:fPr>
                      <m:num>
                        <m:r>
                          <a:rPr lang="en-US" i="1">
                            <a:latin typeface="Cambria Math"/>
                          </a:rPr>
                          <m:t>𝐶𝑑</m:t>
                        </m:r>
                        <m:r>
                          <a:rPr lang="en-US" i="1">
                            <a:latin typeface="Cambria Math"/>
                          </a:rPr>
                          <m:t>∗ </m:t>
                        </m:r>
                        <m:r>
                          <m:rPr>
                            <m:sty m:val="p"/>
                          </m:rPr>
                          <a:rPr lang="en-US">
                            <a:latin typeface="Cambria Math"/>
                          </a:rPr>
                          <m:t>Δ</m:t>
                        </m:r>
                        <m:r>
                          <a:rPr lang="en-US" baseline="-25000">
                            <a:latin typeface="Cambria Math"/>
                          </a:rPr>
                          <m:t> </m:t>
                        </m:r>
                        <m:r>
                          <m:rPr>
                            <m:sty m:val="p"/>
                          </m:rPr>
                          <a:rPr lang="en-US" baseline="-25000">
                            <a:latin typeface="Cambria Math"/>
                          </a:rPr>
                          <m:t>elastic</m:t>
                        </m:r>
                        <m:r>
                          <a:rPr lang="en-US">
                            <a:latin typeface="Cambria Math"/>
                          </a:rPr>
                          <m:t>  </m:t>
                        </m:r>
                      </m:num>
                      <m:den>
                        <m:r>
                          <a:rPr lang="en-US" i="1">
                            <a:latin typeface="Cambria Math"/>
                          </a:rPr>
                          <m:t>𝐼𝑒</m:t>
                        </m:r>
                      </m:den>
                    </m:f>
                  </m:oMath>
                </a14:m>
                <a:r>
                  <a:rPr lang="en-US" dirty="0"/>
                  <a:t> = </a:t>
                </a:r>
                <a14:m>
                  <m:oMath xmlns:m="http://schemas.openxmlformats.org/officeDocument/2006/math">
                    <m:f>
                      <m:fPr>
                        <m:ctrlPr>
                          <a:rPr lang="en-US" i="1">
                            <a:latin typeface="Cambria Math"/>
                          </a:rPr>
                        </m:ctrlPr>
                      </m:fPr>
                      <m:num>
                        <m:r>
                          <a:rPr lang="en-US" i="1">
                            <a:latin typeface="Cambria Math"/>
                          </a:rPr>
                          <m:t>4</m:t>
                        </m:r>
                        <m:r>
                          <a:rPr lang="en-US" i="1">
                            <a:latin typeface="Cambria Math"/>
                          </a:rPr>
                          <m:t>.</m:t>
                        </m:r>
                        <m:r>
                          <a:rPr lang="en-US" i="1">
                            <a:latin typeface="Cambria Math"/>
                          </a:rPr>
                          <m:t>5</m:t>
                        </m:r>
                        <m:r>
                          <a:rPr lang="en-US" i="1">
                            <a:latin typeface="Cambria Math"/>
                          </a:rPr>
                          <m:t>∗</m:t>
                        </m:r>
                        <m:r>
                          <a:rPr lang="en-US" i="1">
                            <a:latin typeface="Cambria Math"/>
                          </a:rPr>
                          <m:t>0</m:t>
                        </m:r>
                        <m:r>
                          <a:rPr lang="en-US" i="1">
                            <a:latin typeface="Cambria Math"/>
                          </a:rPr>
                          <m:t>.</m:t>
                        </m:r>
                        <m:r>
                          <a:rPr lang="en-US" i="1">
                            <a:latin typeface="Cambria Math"/>
                          </a:rPr>
                          <m:t>00194</m:t>
                        </m:r>
                      </m:num>
                      <m:den>
                        <m:r>
                          <a:rPr lang="en-US" i="1">
                            <a:latin typeface="Cambria Math"/>
                          </a:rPr>
                          <m:t>1</m:t>
                        </m:r>
                        <m:r>
                          <a:rPr lang="en-US" i="1">
                            <a:latin typeface="Cambria Math"/>
                          </a:rPr>
                          <m:t>.</m:t>
                        </m:r>
                        <m:r>
                          <a:rPr lang="en-US" i="1">
                            <a:latin typeface="Cambria Math"/>
                          </a:rPr>
                          <m:t>25</m:t>
                        </m:r>
                      </m:den>
                    </m:f>
                  </m:oMath>
                </a14:m>
                <a:r>
                  <a:rPr lang="en-US" dirty="0"/>
                  <a:t> </a:t>
                </a:r>
                <a:endParaRPr lang="en-US" dirty="0" smtClean="0"/>
              </a:p>
              <a:p>
                <a:pPr marL="0" indent="0">
                  <a:buNone/>
                </a:pPr>
                <a:r>
                  <a:rPr lang="en-US" dirty="0"/>
                  <a:t> </a:t>
                </a:r>
                <a:r>
                  <a:rPr lang="en-US" dirty="0" smtClean="0"/>
                  <a:t>              = </a:t>
                </a:r>
                <a:r>
                  <a:rPr lang="en-US" dirty="0"/>
                  <a:t>0.006984 </a:t>
                </a:r>
              </a:p>
              <a:p>
                <a:pPr marL="0" indent="0">
                  <a:buNone/>
                </a:pPr>
                <a:r>
                  <a:rPr lang="en-US" dirty="0"/>
                  <a:t>Δ</a:t>
                </a:r>
                <a:r>
                  <a:rPr lang="en-US" baseline="-25000" dirty="0"/>
                  <a:t> all </a:t>
                </a:r>
                <a:r>
                  <a:rPr lang="en-US" dirty="0"/>
                  <a:t>= 0.015 * 16 = 0.24 </a:t>
                </a:r>
              </a:p>
              <a:p>
                <a:pPr marL="0" indent="0">
                  <a:buNone/>
                </a:pPr>
                <a:r>
                  <a:rPr lang="en-US" dirty="0"/>
                  <a:t>Δ</a:t>
                </a:r>
                <a:r>
                  <a:rPr lang="en-US" baseline="-25000" dirty="0"/>
                  <a:t> inelastic</a:t>
                </a:r>
                <a:r>
                  <a:rPr lang="en-US" dirty="0"/>
                  <a:t> &lt; Δ</a:t>
                </a:r>
                <a:r>
                  <a:rPr lang="en-US" baseline="-25000" dirty="0"/>
                  <a:t> all</a:t>
                </a:r>
                <a:endParaRPr lang="en-US" dirty="0"/>
              </a:p>
              <a:p>
                <a:r>
                  <a:rPr lang="en-US" dirty="0" smtClean="0"/>
                  <a:t>For block 2 at y direction </a:t>
                </a:r>
                <a:endParaRPr lang="ar-SA"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616" t="-806"/>
                </a:stretch>
              </a:blipFill>
            </p:spPr>
            <p:txBody>
              <a:bodyPr/>
              <a:lstStyle/>
              <a:p>
                <a:r>
                  <a:rPr lang="ar-SA">
                    <a:noFill/>
                  </a:rPr>
                  <a:t> </a:t>
                </a:r>
              </a:p>
            </p:txBody>
          </p:sp>
        </mc:Fallback>
      </mc:AlternateContent>
      <p:pic>
        <p:nvPicPr>
          <p:cNvPr id="4" name="Picture 56"/>
          <p:cNvPicPr/>
          <p:nvPr/>
        </p:nvPicPr>
        <p:blipFill>
          <a:blip r:embed="rId3">
            <a:extLst>
              <a:ext uri="{28A0092B-C50C-407E-A947-70E740481C1C}">
                <a14:useLocalDpi xmlns:a14="http://schemas.microsoft.com/office/drawing/2010/main" val="0"/>
              </a:ext>
            </a:extLst>
          </a:blip>
          <a:stretch>
            <a:fillRect/>
          </a:stretch>
        </p:blipFill>
        <p:spPr>
          <a:xfrm>
            <a:off x="6133763" y="2261015"/>
            <a:ext cx="5473722" cy="1676467"/>
          </a:xfrm>
          <a:prstGeom prst="rect">
            <a:avLst/>
          </a:prstGeom>
        </p:spPr>
      </p:pic>
      <p:pic>
        <p:nvPicPr>
          <p:cNvPr id="5" name="Picture 57"/>
          <p:cNvPicPr/>
          <p:nvPr/>
        </p:nvPicPr>
        <p:blipFill>
          <a:blip r:embed="rId4">
            <a:extLst>
              <a:ext uri="{28A0092B-C50C-407E-A947-70E740481C1C}">
                <a14:useLocalDpi xmlns:a14="http://schemas.microsoft.com/office/drawing/2010/main" val="0"/>
              </a:ext>
            </a:extLst>
          </a:blip>
          <a:stretch>
            <a:fillRect/>
          </a:stretch>
        </p:blipFill>
        <p:spPr>
          <a:xfrm>
            <a:off x="6133763" y="4599612"/>
            <a:ext cx="5473722" cy="1676467"/>
          </a:xfrm>
          <a:prstGeom prst="rect">
            <a:avLst/>
          </a:prstGeom>
        </p:spPr>
      </p:pic>
    </p:spTree>
    <p:extLst>
      <p:ext uri="{BB962C8B-B14F-4D97-AF65-F5344CB8AC3E}">
        <p14:creationId xmlns:p14="http://schemas.microsoft.com/office/powerpoint/2010/main" val="128670215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check drift </a:t>
            </a:r>
            <a:endParaRPr lang="ar-SA" dirty="0"/>
          </a:p>
        </p:txBody>
      </p:sp>
      <p:sp>
        <p:nvSpPr>
          <p:cNvPr id="3" name="عنصر نائب للمحتوى 2"/>
          <p:cNvSpPr>
            <a:spLocks noGrp="1"/>
          </p:cNvSpPr>
          <p:nvPr>
            <p:ph idx="1"/>
          </p:nvPr>
        </p:nvSpPr>
        <p:spPr>
          <a:xfrm>
            <a:off x="2597303" y="1886493"/>
            <a:ext cx="8915400" cy="3777622"/>
          </a:xfrm>
        </p:spPr>
        <p:txBody>
          <a:bodyPr/>
          <a:lstStyle/>
          <a:p>
            <a:r>
              <a:rPr lang="en-US" dirty="0" smtClean="0"/>
              <a:t>For block 2 at x direction </a:t>
            </a:r>
          </a:p>
          <a:p>
            <a:endParaRPr lang="en-US" dirty="0"/>
          </a:p>
          <a:p>
            <a:endParaRPr lang="en-US" dirty="0" smtClean="0"/>
          </a:p>
          <a:p>
            <a:endParaRPr lang="en-US" dirty="0"/>
          </a:p>
          <a:p>
            <a:endParaRPr lang="en-US" dirty="0" smtClean="0"/>
          </a:p>
          <a:p>
            <a:pPr marL="0" indent="0">
              <a:buNone/>
            </a:pPr>
            <a:endParaRPr lang="ar-SA" dirty="0"/>
          </a:p>
          <a:p>
            <a:r>
              <a:rPr lang="en-US" dirty="0" smtClean="0"/>
              <a:t>For block 2 at y direction </a:t>
            </a:r>
          </a:p>
          <a:p>
            <a:endParaRPr lang="en-US" dirty="0" smtClean="0"/>
          </a:p>
        </p:txBody>
      </p:sp>
      <p:pic>
        <p:nvPicPr>
          <p:cNvPr id="4" name="Picture 58"/>
          <p:cNvPicPr/>
          <p:nvPr/>
        </p:nvPicPr>
        <p:blipFill>
          <a:blip r:embed="rId2">
            <a:extLst>
              <a:ext uri="{28A0092B-C50C-407E-A947-70E740481C1C}">
                <a14:useLocalDpi xmlns:a14="http://schemas.microsoft.com/office/drawing/2010/main" val="0"/>
              </a:ext>
            </a:extLst>
          </a:blip>
          <a:stretch>
            <a:fillRect/>
          </a:stretch>
        </p:blipFill>
        <p:spPr>
          <a:xfrm>
            <a:off x="2686556" y="2290787"/>
            <a:ext cx="5866725" cy="1803783"/>
          </a:xfrm>
          <a:prstGeom prst="rect">
            <a:avLst/>
          </a:prstGeom>
        </p:spPr>
      </p:pic>
      <p:pic>
        <p:nvPicPr>
          <p:cNvPr id="5" name="Picture 59"/>
          <p:cNvPicPr/>
          <p:nvPr/>
        </p:nvPicPr>
        <p:blipFill>
          <a:blip r:embed="rId3">
            <a:extLst>
              <a:ext uri="{28A0092B-C50C-407E-A947-70E740481C1C}">
                <a14:useLocalDpi xmlns:a14="http://schemas.microsoft.com/office/drawing/2010/main" val="0"/>
              </a:ext>
            </a:extLst>
          </a:blip>
          <a:stretch>
            <a:fillRect/>
          </a:stretch>
        </p:blipFill>
        <p:spPr>
          <a:xfrm>
            <a:off x="2686553" y="4605108"/>
            <a:ext cx="6110667" cy="2078911"/>
          </a:xfrm>
          <a:prstGeom prst="rect">
            <a:avLst/>
          </a:prstGeom>
        </p:spPr>
      </p:pic>
    </p:spTree>
    <p:extLst>
      <p:ext uri="{BB962C8B-B14F-4D97-AF65-F5344CB8AC3E}">
        <p14:creationId xmlns:p14="http://schemas.microsoft.com/office/powerpoint/2010/main" val="182876093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check P delta effect </a:t>
            </a:r>
            <a:endParaRPr lang="ar-SA" dirty="0"/>
          </a:p>
        </p:txBody>
      </p:sp>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p:txBody>
              <a:bodyPr/>
              <a:lstStyle/>
              <a:p>
                <a:r>
                  <a:rPr lang="en-US" dirty="0" smtClean="0"/>
                  <a:t>For block 1 at x direction </a:t>
                </a:r>
              </a:p>
              <a:p>
                <a:pPr marL="0" indent="0">
                  <a:buNone/>
                </a:pPr>
                <a:r>
                  <a:rPr lang="en-US" dirty="0"/>
                  <a:t>ϴ = </a:t>
                </a:r>
                <a14:m>
                  <m:oMath xmlns:m="http://schemas.openxmlformats.org/officeDocument/2006/math">
                    <m:f>
                      <m:fPr>
                        <m:ctrlPr>
                          <a:rPr lang="en-US" i="1">
                            <a:latin typeface="Cambria Math"/>
                          </a:rPr>
                        </m:ctrlPr>
                      </m:fPr>
                      <m:num>
                        <m:r>
                          <a:rPr lang="en-US" i="1">
                            <a:latin typeface="Cambria Math"/>
                          </a:rPr>
                          <m:t>𝑃𝑥</m:t>
                        </m:r>
                        <m:r>
                          <a:rPr lang="en-US" i="1">
                            <a:latin typeface="Cambria Math"/>
                          </a:rPr>
                          <m:t>∗ </m:t>
                        </m:r>
                        <m:r>
                          <a:rPr lang="en-US" i="1">
                            <a:latin typeface="Cambria Math"/>
                          </a:rPr>
                          <m:t>𝛥</m:t>
                        </m:r>
                        <m:r>
                          <a:rPr lang="en-US" i="1">
                            <a:latin typeface="Cambria Math"/>
                          </a:rPr>
                          <m:t>𝑖𝑛𝑒𝑙𝑎𝑠𝑡𝑖𝑐</m:t>
                        </m:r>
                        <m:r>
                          <a:rPr lang="en-US" i="1">
                            <a:latin typeface="Cambria Math"/>
                          </a:rPr>
                          <m:t>∗</m:t>
                        </m:r>
                        <m:r>
                          <a:rPr lang="en-US" i="1">
                            <a:latin typeface="Cambria Math"/>
                          </a:rPr>
                          <m:t>𝐼𝑒</m:t>
                        </m:r>
                      </m:num>
                      <m:den>
                        <m:r>
                          <a:rPr lang="en-US" i="1">
                            <a:latin typeface="Cambria Math"/>
                          </a:rPr>
                          <m:t>𝑉𝑥</m:t>
                        </m:r>
                        <m:r>
                          <a:rPr lang="en-US" i="1">
                            <a:latin typeface="Cambria Math"/>
                          </a:rPr>
                          <m:t>∗</m:t>
                        </m:r>
                        <m:r>
                          <a:rPr lang="en-US" i="1">
                            <a:latin typeface="Cambria Math"/>
                          </a:rPr>
                          <m:t>h</m:t>
                        </m:r>
                        <m:r>
                          <a:rPr lang="en-US" i="1">
                            <a:latin typeface="Cambria Math"/>
                          </a:rPr>
                          <m:t>𝑥</m:t>
                        </m:r>
                        <m:r>
                          <a:rPr lang="en-US" i="1">
                            <a:latin typeface="Cambria Math"/>
                          </a:rPr>
                          <m:t>∗</m:t>
                        </m:r>
                        <m:r>
                          <a:rPr lang="en-US" i="1">
                            <a:latin typeface="Cambria Math"/>
                          </a:rPr>
                          <m:t>𝐶𝑑</m:t>
                        </m:r>
                      </m:den>
                    </m:f>
                  </m:oMath>
                </a14:m>
                <a:r>
                  <a:rPr lang="en-US" dirty="0"/>
                  <a:t> = </a:t>
                </a:r>
                <a14:m>
                  <m:oMath xmlns:m="http://schemas.openxmlformats.org/officeDocument/2006/math">
                    <m:f>
                      <m:fPr>
                        <m:ctrlPr>
                          <a:rPr lang="en-US" i="1">
                            <a:latin typeface="Cambria Math"/>
                          </a:rPr>
                        </m:ctrlPr>
                      </m:fPr>
                      <m:num>
                        <m:r>
                          <a:rPr lang="en-US" i="1">
                            <a:latin typeface="Cambria Math"/>
                          </a:rPr>
                          <m:t>4223</m:t>
                        </m:r>
                        <m:r>
                          <a:rPr lang="en-US" i="1">
                            <a:latin typeface="Cambria Math"/>
                          </a:rPr>
                          <m:t>.</m:t>
                        </m:r>
                        <m:r>
                          <a:rPr lang="en-US" i="1">
                            <a:latin typeface="Cambria Math"/>
                          </a:rPr>
                          <m:t>9</m:t>
                        </m:r>
                        <m:r>
                          <a:rPr lang="en-US" i="1">
                            <a:latin typeface="Cambria Math"/>
                          </a:rPr>
                          <m:t>∗ </m:t>
                        </m:r>
                        <m:r>
                          <a:rPr lang="en-US" i="1">
                            <a:latin typeface="Cambria Math"/>
                          </a:rPr>
                          <m:t>0</m:t>
                        </m:r>
                        <m:r>
                          <a:rPr lang="en-US" i="1">
                            <a:latin typeface="Cambria Math"/>
                          </a:rPr>
                          <m:t>.</m:t>
                        </m:r>
                        <m:r>
                          <a:rPr lang="en-US" i="1">
                            <a:latin typeface="Cambria Math"/>
                          </a:rPr>
                          <m:t>006984</m:t>
                        </m:r>
                        <m:r>
                          <a:rPr lang="en-US" i="1">
                            <a:latin typeface="Cambria Math"/>
                          </a:rPr>
                          <m:t>∗</m:t>
                        </m:r>
                        <m:r>
                          <a:rPr lang="en-US" i="1">
                            <a:latin typeface="Cambria Math"/>
                          </a:rPr>
                          <m:t>1</m:t>
                        </m:r>
                        <m:r>
                          <a:rPr lang="en-US" i="1">
                            <a:latin typeface="Cambria Math"/>
                          </a:rPr>
                          <m:t>.</m:t>
                        </m:r>
                        <m:r>
                          <a:rPr lang="en-US" i="1">
                            <a:latin typeface="Cambria Math"/>
                          </a:rPr>
                          <m:t>25</m:t>
                        </m:r>
                      </m:num>
                      <m:den>
                        <m:r>
                          <a:rPr lang="en-US" i="1">
                            <a:latin typeface="Cambria Math"/>
                          </a:rPr>
                          <m:t>620</m:t>
                        </m:r>
                        <m:r>
                          <a:rPr lang="en-US" i="1">
                            <a:latin typeface="Cambria Math"/>
                          </a:rPr>
                          <m:t>∗</m:t>
                        </m:r>
                        <m:r>
                          <a:rPr lang="en-US" i="1">
                            <a:latin typeface="Cambria Math"/>
                          </a:rPr>
                          <m:t>16</m:t>
                        </m:r>
                        <m:r>
                          <a:rPr lang="en-US" i="1">
                            <a:latin typeface="Cambria Math"/>
                          </a:rPr>
                          <m:t>∗</m:t>
                        </m:r>
                        <m:r>
                          <a:rPr lang="en-US" i="1">
                            <a:latin typeface="Cambria Math"/>
                          </a:rPr>
                          <m:t>4</m:t>
                        </m:r>
                        <m:r>
                          <a:rPr lang="en-US" i="1">
                            <a:latin typeface="Cambria Math"/>
                          </a:rPr>
                          <m:t>.</m:t>
                        </m:r>
                        <m:r>
                          <a:rPr lang="en-US" i="1">
                            <a:latin typeface="Cambria Math"/>
                          </a:rPr>
                          <m:t>5</m:t>
                        </m:r>
                      </m:den>
                    </m:f>
                  </m:oMath>
                </a14:m>
                <a:r>
                  <a:rPr lang="en-US" dirty="0"/>
                  <a:t> </a:t>
                </a:r>
                <a:endParaRPr lang="en-US" dirty="0" smtClean="0"/>
              </a:p>
              <a:p>
                <a:pPr marL="0" indent="0">
                  <a:buNone/>
                </a:pPr>
                <a:r>
                  <a:rPr lang="en-US" dirty="0" smtClean="0"/>
                  <a:t>= </a:t>
                </a:r>
                <a:r>
                  <a:rPr lang="en-US" dirty="0"/>
                  <a:t>0.000826045</a:t>
                </a:r>
              </a:p>
              <a:p>
                <a:pPr marL="0" indent="0">
                  <a:buNone/>
                </a:pPr>
                <a:r>
                  <a:rPr lang="en-US" dirty="0"/>
                  <a:t>ϴ</a:t>
                </a:r>
                <a:r>
                  <a:rPr lang="en-US" baseline="-25000" dirty="0"/>
                  <a:t>max</a:t>
                </a:r>
                <a:r>
                  <a:rPr lang="en-US" dirty="0"/>
                  <a:t> = </a:t>
                </a:r>
                <a14:m>
                  <m:oMath xmlns:m="http://schemas.openxmlformats.org/officeDocument/2006/math">
                    <m:f>
                      <m:fPr>
                        <m:ctrlPr>
                          <a:rPr lang="en-US" i="1">
                            <a:latin typeface="Cambria Math"/>
                          </a:rPr>
                        </m:ctrlPr>
                      </m:fPr>
                      <m:num>
                        <m:r>
                          <a:rPr lang="en-US" i="1">
                            <a:latin typeface="Cambria Math"/>
                          </a:rPr>
                          <m:t>0</m:t>
                        </m:r>
                        <m:r>
                          <a:rPr lang="en-US" i="1">
                            <a:latin typeface="Cambria Math"/>
                          </a:rPr>
                          <m:t>.</m:t>
                        </m:r>
                        <m:r>
                          <a:rPr lang="en-US" i="1">
                            <a:latin typeface="Cambria Math"/>
                          </a:rPr>
                          <m:t>5</m:t>
                        </m:r>
                      </m:num>
                      <m:den>
                        <m:r>
                          <a:rPr lang="en-US" i="1">
                            <a:latin typeface="Cambria Math"/>
                          </a:rPr>
                          <m:t>𝛽</m:t>
                        </m:r>
                        <m:r>
                          <a:rPr lang="en-US" i="1">
                            <a:latin typeface="Cambria Math"/>
                          </a:rPr>
                          <m:t>∗</m:t>
                        </m:r>
                        <m:r>
                          <a:rPr lang="en-US" i="1">
                            <a:latin typeface="Cambria Math"/>
                          </a:rPr>
                          <m:t>𝐶𝑑</m:t>
                        </m:r>
                      </m:den>
                    </m:f>
                  </m:oMath>
                </a14:m>
                <a:r>
                  <a:rPr lang="en-US" dirty="0"/>
                  <a:t> = </a:t>
                </a:r>
                <a14:m>
                  <m:oMath xmlns:m="http://schemas.openxmlformats.org/officeDocument/2006/math">
                    <m:f>
                      <m:fPr>
                        <m:ctrlPr>
                          <a:rPr lang="en-US" i="1">
                            <a:latin typeface="Cambria Math"/>
                          </a:rPr>
                        </m:ctrlPr>
                      </m:fPr>
                      <m:num>
                        <m:r>
                          <a:rPr lang="en-US" i="1">
                            <a:latin typeface="Cambria Math"/>
                          </a:rPr>
                          <m:t>0</m:t>
                        </m:r>
                        <m:r>
                          <a:rPr lang="en-US" i="1">
                            <a:latin typeface="Cambria Math"/>
                          </a:rPr>
                          <m:t>.</m:t>
                        </m:r>
                        <m:r>
                          <a:rPr lang="en-US" i="1">
                            <a:latin typeface="Cambria Math"/>
                          </a:rPr>
                          <m:t>5</m:t>
                        </m:r>
                      </m:num>
                      <m:den>
                        <m:r>
                          <a:rPr lang="en-US" i="1">
                            <a:latin typeface="Cambria Math"/>
                          </a:rPr>
                          <m:t>1</m:t>
                        </m:r>
                        <m:r>
                          <a:rPr lang="en-US" i="1">
                            <a:latin typeface="Cambria Math"/>
                          </a:rPr>
                          <m:t>∗</m:t>
                        </m:r>
                        <m:r>
                          <a:rPr lang="en-US" i="1">
                            <a:latin typeface="Cambria Math"/>
                          </a:rPr>
                          <m:t>4</m:t>
                        </m:r>
                        <m:r>
                          <a:rPr lang="en-US" i="1">
                            <a:latin typeface="Cambria Math"/>
                          </a:rPr>
                          <m:t>.</m:t>
                        </m:r>
                        <m:r>
                          <a:rPr lang="en-US" i="1">
                            <a:latin typeface="Cambria Math"/>
                          </a:rPr>
                          <m:t>5</m:t>
                        </m:r>
                        <m:r>
                          <a:rPr lang="en-US" i="1">
                            <a:latin typeface="Cambria Math"/>
                          </a:rPr>
                          <m:t> </m:t>
                        </m:r>
                      </m:den>
                    </m:f>
                  </m:oMath>
                </a14:m>
                <a:r>
                  <a:rPr lang="en-US" dirty="0"/>
                  <a:t> = 0.1111</a:t>
                </a:r>
              </a:p>
              <a:p>
                <a:pPr marL="0" indent="0">
                  <a:buNone/>
                </a:pPr>
                <a:r>
                  <a:rPr lang="en-US" dirty="0"/>
                  <a:t>ϴ &lt; ϴ</a:t>
                </a:r>
                <a:r>
                  <a:rPr lang="en-US" baseline="-25000" dirty="0"/>
                  <a:t>max</a:t>
                </a:r>
                <a:r>
                  <a:rPr lang="en-US" dirty="0"/>
                  <a:t>  </a:t>
                </a:r>
              </a:p>
              <a:p>
                <a:r>
                  <a:rPr lang="en-US" dirty="0" smtClean="0"/>
                  <a:t>For block 1 at y direction </a:t>
                </a:r>
                <a:endParaRPr lang="ar-SA"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616" t="-806"/>
                </a:stretch>
              </a:blipFill>
            </p:spPr>
            <p:txBody>
              <a:bodyPr/>
              <a:lstStyle/>
              <a:p>
                <a:r>
                  <a:rPr lang="ar-SA">
                    <a:noFill/>
                  </a:rPr>
                  <a:t> </a:t>
                </a:r>
              </a:p>
            </p:txBody>
          </p:sp>
        </mc:Fallback>
      </mc:AlternateContent>
      <p:pic>
        <p:nvPicPr>
          <p:cNvPr id="4" name="Picture 61"/>
          <p:cNvPicPr/>
          <p:nvPr/>
        </p:nvPicPr>
        <p:blipFill>
          <a:blip r:embed="rId3">
            <a:extLst>
              <a:ext uri="{28A0092B-C50C-407E-A947-70E740481C1C}">
                <a14:useLocalDpi xmlns:a14="http://schemas.microsoft.com/office/drawing/2010/main" val="0"/>
              </a:ext>
            </a:extLst>
          </a:blip>
          <a:stretch>
            <a:fillRect/>
          </a:stretch>
        </p:blipFill>
        <p:spPr>
          <a:xfrm>
            <a:off x="6060935" y="2933520"/>
            <a:ext cx="5690892" cy="1589928"/>
          </a:xfrm>
          <a:prstGeom prst="rect">
            <a:avLst/>
          </a:prstGeom>
        </p:spPr>
      </p:pic>
      <p:pic>
        <p:nvPicPr>
          <p:cNvPr id="5" name="Picture 62"/>
          <p:cNvPicPr/>
          <p:nvPr/>
        </p:nvPicPr>
        <p:blipFill>
          <a:blip r:embed="rId4">
            <a:extLst>
              <a:ext uri="{28A0092B-C50C-407E-A947-70E740481C1C}">
                <a14:useLocalDpi xmlns:a14="http://schemas.microsoft.com/office/drawing/2010/main" val="0"/>
              </a:ext>
            </a:extLst>
          </a:blip>
          <a:stretch>
            <a:fillRect/>
          </a:stretch>
        </p:blipFill>
        <p:spPr>
          <a:xfrm>
            <a:off x="6060935" y="4786596"/>
            <a:ext cx="5690892" cy="1589928"/>
          </a:xfrm>
          <a:prstGeom prst="rect">
            <a:avLst/>
          </a:prstGeom>
        </p:spPr>
      </p:pic>
    </p:spTree>
    <p:extLst>
      <p:ext uri="{BB962C8B-B14F-4D97-AF65-F5344CB8AC3E}">
        <p14:creationId xmlns:p14="http://schemas.microsoft.com/office/powerpoint/2010/main" val="175915974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check P delta effect </a:t>
            </a:r>
            <a:endParaRPr lang="ar-SA" dirty="0"/>
          </a:p>
        </p:txBody>
      </p:sp>
      <p:sp>
        <p:nvSpPr>
          <p:cNvPr id="3" name="عنصر نائب للمحتوى 2"/>
          <p:cNvSpPr>
            <a:spLocks noGrp="1"/>
          </p:cNvSpPr>
          <p:nvPr>
            <p:ph idx="1"/>
          </p:nvPr>
        </p:nvSpPr>
        <p:spPr/>
        <p:txBody>
          <a:bodyPr/>
          <a:lstStyle/>
          <a:p>
            <a:r>
              <a:rPr lang="en-US" dirty="0" smtClean="0"/>
              <a:t>For block 2 at x direction</a:t>
            </a:r>
          </a:p>
          <a:p>
            <a:endParaRPr lang="en-US" dirty="0"/>
          </a:p>
          <a:p>
            <a:endParaRPr lang="en-US" dirty="0" smtClean="0"/>
          </a:p>
          <a:p>
            <a:endParaRPr lang="en-US" dirty="0"/>
          </a:p>
          <a:p>
            <a:endParaRPr lang="en-US" dirty="0" smtClean="0"/>
          </a:p>
          <a:p>
            <a:endParaRPr lang="en-US" dirty="0"/>
          </a:p>
          <a:p>
            <a:r>
              <a:rPr lang="en-US" dirty="0" smtClean="0"/>
              <a:t>For block 2 at y direction </a:t>
            </a:r>
            <a:endParaRPr lang="ar-SA" dirty="0" smtClean="0"/>
          </a:p>
          <a:p>
            <a:endParaRPr lang="en-US" dirty="0" smtClean="0"/>
          </a:p>
        </p:txBody>
      </p:sp>
      <p:pic>
        <p:nvPicPr>
          <p:cNvPr id="4" name="Picture 63"/>
          <p:cNvPicPr/>
          <p:nvPr/>
        </p:nvPicPr>
        <p:blipFill>
          <a:blip r:embed="rId2">
            <a:extLst>
              <a:ext uri="{28A0092B-C50C-407E-A947-70E740481C1C}">
                <a14:useLocalDpi xmlns:a14="http://schemas.microsoft.com/office/drawing/2010/main" val="0"/>
              </a:ext>
            </a:extLst>
          </a:blip>
          <a:stretch>
            <a:fillRect/>
          </a:stretch>
        </p:blipFill>
        <p:spPr>
          <a:xfrm>
            <a:off x="2702740" y="2502841"/>
            <a:ext cx="6079310" cy="1810214"/>
          </a:xfrm>
          <a:prstGeom prst="rect">
            <a:avLst/>
          </a:prstGeom>
        </p:spPr>
      </p:pic>
      <p:pic>
        <p:nvPicPr>
          <p:cNvPr id="5" name="Picture 64"/>
          <p:cNvPicPr/>
          <p:nvPr/>
        </p:nvPicPr>
        <p:blipFill>
          <a:blip r:embed="rId3">
            <a:extLst>
              <a:ext uri="{28A0092B-C50C-407E-A947-70E740481C1C}">
                <a14:useLocalDpi xmlns:a14="http://schemas.microsoft.com/office/drawing/2010/main" val="0"/>
              </a:ext>
            </a:extLst>
          </a:blip>
          <a:stretch>
            <a:fillRect/>
          </a:stretch>
        </p:blipFill>
        <p:spPr>
          <a:xfrm>
            <a:off x="2702740" y="4914268"/>
            <a:ext cx="6079310" cy="1810214"/>
          </a:xfrm>
          <a:prstGeom prst="rect">
            <a:avLst/>
          </a:prstGeom>
        </p:spPr>
      </p:pic>
    </p:spTree>
    <p:extLst>
      <p:ext uri="{BB962C8B-B14F-4D97-AF65-F5344CB8AC3E}">
        <p14:creationId xmlns:p14="http://schemas.microsoft.com/office/powerpoint/2010/main" val="69931522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Design of structural element</a:t>
            </a:r>
          </a:p>
        </p:txBody>
      </p:sp>
      <p:sp>
        <p:nvSpPr>
          <p:cNvPr id="3" name="عنصر نائب للمحتوى 2"/>
          <p:cNvSpPr>
            <a:spLocks noGrp="1"/>
          </p:cNvSpPr>
          <p:nvPr>
            <p:ph idx="1"/>
          </p:nvPr>
        </p:nvSpPr>
        <p:spPr/>
        <p:txBody>
          <a:bodyPr/>
          <a:lstStyle/>
          <a:p>
            <a:pPr marL="0" indent="0">
              <a:buNone/>
            </a:pPr>
            <a:r>
              <a:rPr lang="en-GB" dirty="0"/>
              <a:t>In this chapter, structure element will be designed according to the ACI Code requirement. Slab that used in building is two way slab system with drop beam. And the design include earthquake requirement. Block 2 and block 3 will design in this chapter.</a:t>
            </a:r>
          </a:p>
        </p:txBody>
      </p:sp>
    </p:spTree>
    <p:extLst>
      <p:ext uri="{BB962C8B-B14F-4D97-AF65-F5344CB8AC3E}">
        <p14:creationId xmlns:p14="http://schemas.microsoft.com/office/powerpoint/2010/main" val="115681591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Design of slab</a:t>
            </a:r>
            <a:endParaRPr lang="en-GB" dirty="0"/>
          </a:p>
        </p:txBody>
      </p:sp>
      <p:sp>
        <p:nvSpPr>
          <p:cNvPr id="3" name="عنصر نائب للمحتوى 2"/>
          <p:cNvSpPr>
            <a:spLocks noGrp="1"/>
          </p:cNvSpPr>
          <p:nvPr>
            <p:ph idx="1"/>
          </p:nvPr>
        </p:nvSpPr>
        <p:spPr/>
        <p:txBody>
          <a:bodyPr>
            <a:normAutofit lnSpcReduction="10000"/>
          </a:bodyPr>
          <a:lstStyle/>
          <a:p>
            <a:pPr marL="0" indent="0">
              <a:buNone/>
            </a:pPr>
            <a:r>
              <a:rPr lang="en-GB" dirty="0"/>
              <a:t>The structure didn’t achieve the direct design method </a:t>
            </a:r>
            <a:r>
              <a:rPr lang="en-GB" dirty="0" smtClean="0"/>
              <a:t>, </a:t>
            </a:r>
            <a:r>
              <a:rPr lang="en-GB" dirty="0"/>
              <a:t>so a new method will be used as procedure bellow depends on finite element used ETAB’s programme</a:t>
            </a:r>
            <a:r>
              <a:rPr lang="en-GB" dirty="0" smtClean="0"/>
              <a:t>:</a:t>
            </a:r>
          </a:p>
          <a:p>
            <a:pPr marL="0" indent="0">
              <a:buNone/>
            </a:pPr>
            <a:r>
              <a:rPr lang="en-GB" dirty="0"/>
              <a:t/>
            </a:r>
            <a:br>
              <a:rPr lang="en-GB" dirty="0"/>
            </a:br>
            <a:r>
              <a:rPr lang="en-GB" dirty="0"/>
              <a:t>1/ calculate minimum area of steel depends on 𝜌</a:t>
            </a:r>
            <a:r>
              <a:rPr lang="en-GB" baseline="-25000" dirty="0"/>
              <a:t>min</a:t>
            </a:r>
            <a:r>
              <a:rPr lang="en-GB" dirty="0"/>
              <a:t>= 0.0018</a:t>
            </a:r>
            <a:br>
              <a:rPr lang="en-GB" dirty="0"/>
            </a:br>
            <a:r>
              <a:rPr lang="en-GB" dirty="0"/>
              <a:t>2/ calculate the capacity of section of slab according minimum steel on section.</a:t>
            </a:r>
            <a:br>
              <a:rPr lang="en-GB" dirty="0"/>
            </a:br>
            <a:r>
              <a:rPr lang="en-GB" dirty="0"/>
              <a:t>3/ compute the positive and negative moment during minimum capacity.</a:t>
            </a:r>
            <a:br>
              <a:rPr lang="en-GB" dirty="0"/>
            </a:br>
            <a:r>
              <a:rPr lang="en-GB" dirty="0"/>
              <a:t>4/ display “moment11 &amp; moment22” on ETAB’s included maximum positive and negative range.</a:t>
            </a:r>
            <a:br>
              <a:rPr lang="en-GB" dirty="0"/>
            </a:br>
            <a:r>
              <a:rPr lang="en-GB" dirty="0"/>
              <a:t>5/ define the location that capacity increase.</a:t>
            </a:r>
            <a:br>
              <a:rPr lang="en-GB" dirty="0"/>
            </a:br>
            <a:r>
              <a:rPr lang="en-GB" dirty="0"/>
              <a:t>6/ define the moment that exceed minimum.</a:t>
            </a:r>
            <a:br>
              <a:rPr lang="en-GB" dirty="0"/>
            </a:br>
            <a:r>
              <a:rPr lang="en-GB" dirty="0"/>
              <a:t>7/ calculate new 𝜌 of new moment.</a:t>
            </a:r>
            <a:br>
              <a:rPr lang="en-GB" dirty="0"/>
            </a:br>
            <a:r>
              <a:rPr lang="en-GB" dirty="0"/>
              <a:t>8/ add addition steel on slab.</a:t>
            </a:r>
          </a:p>
          <a:p>
            <a:pPr marL="0" indent="0">
              <a:buNone/>
            </a:pPr>
            <a:endParaRPr lang="en-GB" dirty="0"/>
          </a:p>
        </p:txBody>
      </p:sp>
    </p:spTree>
    <p:extLst>
      <p:ext uri="{BB962C8B-B14F-4D97-AF65-F5344CB8AC3E}">
        <p14:creationId xmlns:p14="http://schemas.microsoft.com/office/powerpoint/2010/main" val="363429613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block 2 slab</a:t>
            </a:r>
            <a:endParaRPr lang="en-GB" dirty="0"/>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lstStyle/>
              <a:p>
                <a:pPr marL="0" indent="0">
                  <a:buNone/>
                </a:pPr>
                <a:r>
                  <a:rPr lang="en-GB" dirty="0"/>
                  <a:t>𝜌</a:t>
                </a:r>
                <a:r>
                  <a:rPr lang="en-GB" baseline="-25000" dirty="0"/>
                  <a:t>min</a:t>
                </a:r>
                <a:r>
                  <a:rPr lang="en-GB" dirty="0"/>
                  <a:t>= 0.0018</a:t>
                </a:r>
                <a:br>
                  <a:rPr lang="en-GB" dirty="0"/>
                </a:br>
                <a:r>
                  <a:rPr lang="en-GB" dirty="0"/>
                  <a:t>thickness of slab = 200mm</a:t>
                </a:r>
                <a:br>
                  <a:rPr lang="en-GB" dirty="0"/>
                </a:br>
                <a:r>
                  <a:rPr lang="en-GB" dirty="0"/>
                  <a:t>As=0.0018*200*1000 = 360 mm</a:t>
                </a:r>
                <a:r>
                  <a:rPr lang="en-GB" baseline="30000" dirty="0"/>
                  <a:t>2</a:t>
                </a:r>
                <a:r>
                  <a:rPr lang="en-GB" dirty="0"/>
                  <a:t/>
                </a:r>
                <a:br>
                  <a:rPr lang="en-GB" dirty="0"/>
                </a:br>
                <a:r>
                  <a:rPr lang="en-GB" dirty="0"/>
                  <a:t>use steel ∅12 = 113 mm</a:t>
                </a:r>
                <a:r>
                  <a:rPr lang="en-GB" baseline="30000" dirty="0"/>
                  <a:t>2</a:t>
                </a:r>
                <a:r>
                  <a:rPr lang="en-GB" dirty="0"/>
                  <a:t> </a:t>
                </a:r>
                <a:br>
                  <a:rPr lang="en-GB" dirty="0"/>
                </a:br>
                <a:r>
                  <a:rPr lang="en-GB" dirty="0"/>
                  <a:t>use 4 bars with area = 452 mm</a:t>
                </a:r>
                <a:r>
                  <a:rPr lang="en-GB" baseline="30000" dirty="0"/>
                  <a:t>2</a:t>
                </a:r>
                <a:endParaRPr lang="en-GB" dirty="0"/>
              </a:p>
              <a:p>
                <a:pPr marL="0" indent="0">
                  <a:buNone/>
                </a:pPr>
                <a:r>
                  <a:rPr lang="en-GB" dirty="0"/>
                  <a:t>a = </a:t>
                </a:r>
                <a14:m>
                  <m:oMath xmlns:m="http://schemas.openxmlformats.org/officeDocument/2006/math">
                    <m:f>
                      <m:fPr>
                        <m:ctrlPr>
                          <a:rPr lang="en-GB" i="1"/>
                        </m:ctrlPr>
                      </m:fPr>
                      <m:num>
                        <m:r>
                          <a:rPr lang="en-GB" i="1"/>
                          <m:t>𝐴𝑠</m:t>
                        </m:r>
                        <m:r>
                          <a:rPr lang="en-GB" i="1"/>
                          <m:t>∗</m:t>
                        </m:r>
                        <m:r>
                          <a:rPr lang="en-GB" i="1"/>
                          <m:t>𝑓𝑦</m:t>
                        </m:r>
                      </m:num>
                      <m:den>
                        <m:r>
                          <a:rPr lang="en-GB" i="1"/>
                          <m:t>0</m:t>
                        </m:r>
                        <m:r>
                          <a:rPr lang="en-GB" i="1"/>
                          <m:t>.</m:t>
                        </m:r>
                        <m:r>
                          <a:rPr lang="en-GB" i="1"/>
                          <m:t>85</m:t>
                        </m:r>
                        <m:r>
                          <a:rPr lang="en-GB" i="1"/>
                          <m:t>∗</m:t>
                        </m:r>
                        <m:r>
                          <a:rPr lang="en-GB" i="1"/>
                          <m:t>𝑓𝑐</m:t>
                        </m:r>
                        <m:r>
                          <a:rPr lang="en-GB" i="1"/>
                          <m:t>∗</m:t>
                        </m:r>
                        <m:r>
                          <a:rPr lang="en-GB" i="1"/>
                          <m:t>𝑏</m:t>
                        </m:r>
                      </m:den>
                    </m:f>
                  </m:oMath>
                </a14:m>
                <a:r>
                  <a:rPr lang="en-GB" dirty="0"/>
                  <a:t> = </a:t>
                </a:r>
                <a14:m>
                  <m:oMath xmlns:m="http://schemas.openxmlformats.org/officeDocument/2006/math">
                    <m:f>
                      <m:fPr>
                        <m:ctrlPr>
                          <a:rPr lang="en-GB" i="1"/>
                        </m:ctrlPr>
                      </m:fPr>
                      <m:num>
                        <m:r>
                          <a:rPr lang="en-GB" i="1"/>
                          <m:t>452</m:t>
                        </m:r>
                        <m:r>
                          <a:rPr lang="en-GB" i="1"/>
                          <m:t>∗</m:t>
                        </m:r>
                        <m:r>
                          <a:rPr lang="en-GB" i="1"/>
                          <m:t>420</m:t>
                        </m:r>
                      </m:num>
                      <m:den>
                        <m:r>
                          <a:rPr lang="en-GB" i="1"/>
                          <m:t>0</m:t>
                        </m:r>
                        <m:r>
                          <a:rPr lang="en-GB" i="1"/>
                          <m:t>.</m:t>
                        </m:r>
                        <m:r>
                          <a:rPr lang="en-GB" i="1"/>
                          <m:t>85</m:t>
                        </m:r>
                        <m:r>
                          <a:rPr lang="en-GB" i="1"/>
                          <m:t>∗</m:t>
                        </m:r>
                        <m:r>
                          <a:rPr lang="en-GB" i="1"/>
                          <m:t>28</m:t>
                        </m:r>
                        <m:r>
                          <a:rPr lang="en-GB" i="1"/>
                          <m:t>∗</m:t>
                        </m:r>
                        <m:r>
                          <a:rPr lang="en-GB" i="1"/>
                          <m:t>1000</m:t>
                        </m:r>
                      </m:den>
                    </m:f>
                  </m:oMath>
                </a14:m>
                <a:r>
                  <a:rPr lang="en-GB" dirty="0"/>
                  <a:t> = 7.97mm</a:t>
                </a:r>
              </a:p>
              <a:p>
                <a:pPr marL="0" indent="0">
                  <a:buNone/>
                </a:pPr>
                <a14:m>
                  <m:oMath xmlns:m="http://schemas.openxmlformats.org/officeDocument/2006/math">
                    <m:r>
                      <a:rPr lang="en-GB" i="1"/>
                      <m:t>∅</m:t>
                    </m:r>
                    <m:r>
                      <a:rPr lang="en-GB" i="1"/>
                      <m:t>𝑀𝑛</m:t>
                    </m:r>
                    <m:r>
                      <a:rPr lang="en-GB" i="1"/>
                      <m:t>= ∅(</m:t>
                    </m:r>
                    <m:r>
                      <a:rPr lang="en-GB" i="1"/>
                      <m:t>𝐴𝑠</m:t>
                    </m:r>
                    <m:r>
                      <a:rPr lang="en-GB" i="1"/>
                      <m:t>∗</m:t>
                    </m:r>
                    <m:r>
                      <a:rPr lang="en-GB" i="1"/>
                      <m:t>𝑓𝑦</m:t>
                    </m:r>
                    <m:r>
                      <a:rPr lang="en-GB" i="1"/>
                      <m:t>(</m:t>
                    </m:r>
                    <m:r>
                      <a:rPr lang="en-GB" i="1"/>
                      <m:t>𝑑</m:t>
                    </m:r>
                    <m:r>
                      <a:rPr lang="en-GB" i="1"/>
                      <m:t>−</m:t>
                    </m:r>
                    <m:f>
                      <m:fPr>
                        <m:ctrlPr>
                          <a:rPr lang="en-GB" i="1"/>
                        </m:ctrlPr>
                      </m:fPr>
                      <m:num>
                        <m:r>
                          <a:rPr lang="en-GB" i="1"/>
                          <m:t>𝑎</m:t>
                        </m:r>
                      </m:num>
                      <m:den>
                        <m:r>
                          <a:rPr lang="en-GB" i="1"/>
                          <m:t>2</m:t>
                        </m:r>
                      </m:den>
                    </m:f>
                    <m:r>
                      <a:rPr lang="en-GB" i="1"/>
                      <m:t>)</m:t>
                    </m:r>
                  </m:oMath>
                </a14:m>
                <a:r>
                  <a:rPr lang="en-GB" dirty="0"/>
                  <a:t> = 0.9(452*420(160 -  </a:t>
                </a:r>
                <a14:m>
                  <m:oMath xmlns:m="http://schemas.openxmlformats.org/officeDocument/2006/math">
                    <m:f>
                      <m:fPr>
                        <m:ctrlPr>
                          <a:rPr lang="en-GB" i="1"/>
                        </m:ctrlPr>
                      </m:fPr>
                      <m:num>
                        <m:r>
                          <a:rPr lang="en-GB" i="1"/>
                          <m:t>7</m:t>
                        </m:r>
                        <m:r>
                          <a:rPr lang="en-GB" i="1"/>
                          <m:t>.</m:t>
                        </m:r>
                        <m:r>
                          <a:rPr lang="en-GB" i="1"/>
                          <m:t>97</m:t>
                        </m:r>
                      </m:num>
                      <m:den>
                        <m:r>
                          <a:rPr lang="en-GB" i="1"/>
                          <m:t>2</m:t>
                        </m:r>
                      </m:den>
                    </m:f>
                  </m:oMath>
                </a14:m>
                <a:r>
                  <a:rPr lang="en-GB" dirty="0"/>
                  <a:t>) = 26.65 KN.m/m</a:t>
                </a:r>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616" t="-806"/>
                </a:stretch>
              </a:blipFill>
            </p:spPr>
            <p:txBody>
              <a:bodyPr/>
              <a:lstStyle/>
              <a:p>
                <a:r>
                  <a:rPr lang="en-GB">
                    <a:noFill/>
                  </a:rPr>
                  <a:t> </a:t>
                </a:r>
              </a:p>
            </p:txBody>
          </p:sp>
        </mc:Fallback>
      </mc:AlternateContent>
    </p:spTree>
    <p:extLst>
      <p:ext uri="{BB962C8B-B14F-4D97-AF65-F5344CB8AC3E}">
        <p14:creationId xmlns:p14="http://schemas.microsoft.com/office/powerpoint/2010/main" val="216714319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Block 2 slab</a:t>
            </a:r>
            <a:endParaRPr lang="en-GB" dirty="0"/>
          </a:p>
        </p:txBody>
      </p:sp>
      <p:pic>
        <p:nvPicPr>
          <p:cNvPr id="4" name="عنصر نائب للمحتوى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7360733" y="2164418"/>
            <a:ext cx="2690093" cy="3101609"/>
          </a:xfrm>
          <a:prstGeom prst="rect">
            <a:avLst/>
          </a:prstGeom>
        </p:spPr>
      </p:pic>
      <p:pic>
        <p:nvPicPr>
          <p:cNvPr id="5" name="صورة 4"/>
          <p:cNvPicPr/>
          <p:nvPr/>
        </p:nvPicPr>
        <p:blipFill>
          <a:blip r:embed="rId3">
            <a:extLst>
              <a:ext uri="{28A0092B-C50C-407E-A947-70E740481C1C}">
                <a14:useLocalDpi xmlns:a14="http://schemas.microsoft.com/office/drawing/2010/main" val="0"/>
              </a:ext>
            </a:extLst>
          </a:blip>
          <a:stretch>
            <a:fillRect/>
          </a:stretch>
        </p:blipFill>
        <p:spPr>
          <a:xfrm>
            <a:off x="3271171" y="2245339"/>
            <a:ext cx="2720340" cy="3063240"/>
          </a:xfrm>
          <a:prstGeom prst="rect">
            <a:avLst/>
          </a:prstGeom>
        </p:spPr>
      </p:pic>
      <p:sp>
        <p:nvSpPr>
          <p:cNvPr id="6" name="مربع نص 5"/>
          <p:cNvSpPr txBox="1"/>
          <p:nvPr/>
        </p:nvSpPr>
        <p:spPr>
          <a:xfrm>
            <a:off x="3609048" y="5406930"/>
            <a:ext cx="716863" cy="369332"/>
          </a:xfrm>
          <a:prstGeom prst="rect">
            <a:avLst/>
          </a:prstGeom>
          <a:noFill/>
        </p:spPr>
        <p:txBody>
          <a:bodyPr wrap="none" rtlCol="0">
            <a:spAutoFit/>
          </a:bodyPr>
          <a:lstStyle/>
          <a:p>
            <a:r>
              <a:rPr lang="en-GB" dirty="0" smtClean="0"/>
              <a:t>M11 </a:t>
            </a:r>
            <a:endParaRPr lang="en-GB" dirty="0"/>
          </a:p>
        </p:txBody>
      </p:sp>
      <p:sp>
        <p:nvSpPr>
          <p:cNvPr id="7" name="مربع نص 6"/>
          <p:cNvSpPr txBox="1"/>
          <p:nvPr/>
        </p:nvSpPr>
        <p:spPr>
          <a:xfrm>
            <a:off x="7994931" y="5406930"/>
            <a:ext cx="652743" cy="369332"/>
          </a:xfrm>
          <a:prstGeom prst="rect">
            <a:avLst/>
          </a:prstGeom>
          <a:noFill/>
        </p:spPr>
        <p:txBody>
          <a:bodyPr wrap="none" rtlCol="0">
            <a:spAutoFit/>
          </a:bodyPr>
          <a:lstStyle/>
          <a:p>
            <a:r>
              <a:rPr lang="en-GB" dirty="0" smtClean="0"/>
              <a:t>M22</a:t>
            </a:r>
            <a:endParaRPr lang="en-GB" dirty="0"/>
          </a:p>
        </p:txBody>
      </p:sp>
    </p:spTree>
    <p:extLst>
      <p:ext uri="{BB962C8B-B14F-4D97-AF65-F5344CB8AC3E}">
        <p14:creationId xmlns:p14="http://schemas.microsoft.com/office/powerpoint/2010/main" val="37126978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AC78A85-873C-432B-98E2-8F96EBF392C1}"/>
              </a:ext>
            </a:extLst>
          </p:cNvPr>
          <p:cNvSpPr>
            <a:spLocks noGrp="1"/>
          </p:cNvSpPr>
          <p:nvPr>
            <p:ph type="title"/>
          </p:nvPr>
        </p:nvSpPr>
        <p:spPr>
          <a:xfrm>
            <a:off x="1616765" y="624110"/>
            <a:ext cx="9887847" cy="1280890"/>
          </a:xfrm>
        </p:spPr>
        <p:txBody>
          <a:bodyPr/>
          <a:lstStyle/>
          <a:p>
            <a:r>
              <a:rPr lang="en-US" dirty="0">
                <a:solidFill>
                  <a:srgbClr val="0070C0"/>
                </a:solidFill>
              </a:rPr>
              <a:t>CODES USED:</a:t>
            </a:r>
          </a:p>
        </p:txBody>
      </p:sp>
      <p:sp>
        <p:nvSpPr>
          <p:cNvPr id="3" name="Content Placeholder 2">
            <a:extLst>
              <a:ext uri="{FF2B5EF4-FFF2-40B4-BE49-F238E27FC236}">
                <a16:creationId xmlns="" xmlns:a16="http://schemas.microsoft.com/office/drawing/2014/main" id="{2A5BCE73-95B9-463E-A9E8-0DB2A596AE27}"/>
              </a:ext>
            </a:extLst>
          </p:cNvPr>
          <p:cNvSpPr>
            <a:spLocks noGrp="1"/>
          </p:cNvSpPr>
          <p:nvPr>
            <p:ph idx="1"/>
          </p:nvPr>
        </p:nvSpPr>
        <p:spPr/>
        <p:txBody>
          <a:bodyPr/>
          <a:lstStyle/>
          <a:p>
            <a:pPr marL="0" indent="0">
              <a:buNone/>
            </a:pPr>
            <a:r>
              <a:rPr lang="en-US" dirty="0"/>
              <a:t> </a:t>
            </a:r>
          </a:p>
          <a:p>
            <a:pPr>
              <a:buClr>
                <a:srgbClr val="FF0000"/>
              </a:buClr>
              <a:buFont typeface="Wingdings" panose="05000000000000000000" pitchFamily="2" charset="2"/>
              <a:buChar char="ü"/>
            </a:pPr>
            <a:r>
              <a:rPr lang="en-US" dirty="0"/>
              <a:t>ACI 318-14: American Concrete Institute code. For design the elements of structure. </a:t>
            </a:r>
          </a:p>
          <a:p>
            <a:pPr>
              <a:buClr>
                <a:srgbClr val="FF0000"/>
              </a:buClr>
              <a:buFont typeface="Wingdings" panose="05000000000000000000" pitchFamily="2" charset="2"/>
              <a:buChar char="ü"/>
            </a:pPr>
            <a:r>
              <a:rPr lang="en-US" dirty="0"/>
              <a:t> IBC </a:t>
            </a:r>
            <a:r>
              <a:rPr lang="en-US" dirty="0" smtClean="0"/>
              <a:t>2012: </a:t>
            </a:r>
            <a:r>
              <a:rPr lang="en-US" dirty="0"/>
              <a:t>International Building Code. For earthquake design. </a:t>
            </a:r>
          </a:p>
          <a:p>
            <a:pPr>
              <a:buClr>
                <a:srgbClr val="FF0000"/>
              </a:buClr>
              <a:buFont typeface="Wingdings" panose="05000000000000000000" pitchFamily="2" charset="2"/>
              <a:buChar char="ü"/>
            </a:pPr>
            <a:r>
              <a:rPr lang="en-US" dirty="0"/>
              <a:t> ASCE 7-10: American Society of Civil Engineering. For determination of loads applied on the structure and considerations of earthquake design. </a:t>
            </a:r>
          </a:p>
          <a:p>
            <a:pPr marL="0" indent="0">
              <a:buClr>
                <a:srgbClr val="FF0000"/>
              </a:buClr>
              <a:buNone/>
            </a:pPr>
            <a:endParaRPr lang="en-US" dirty="0"/>
          </a:p>
        </p:txBody>
      </p:sp>
    </p:spTree>
    <p:extLst>
      <p:ext uri="{BB962C8B-B14F-4D97-AF65-F5344CB8AC3E}">
        <p14:creationId xmlns:p14="http://schemas.microsoft.com/office/powerpoint/2010/main" val="129813925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Block 2 slab</a:t>
            </a:r>
            <a:endParaRPr lang="en-GB" dirty="0"/>
          </a:p>
        </p:txBody>
      </p:sp>
      <p:sp>
        <p:nvSpPr>
          <p:cNvPr id="3" name="عنصر نائب للمحتوى 2"/>
          <p:cNvSpPr>
            <a:spLocks noGrp="1"/>
          </p:cNvSpPr>
          <p:nvPr>
            <p:ph idx="1"/>
          </p:nvPr>
        </p:nvSpPr>
        <p:spPr/>
        <p:txBody>
          <a:bodyPr/>
          <a:lstStyle/>
          <a:p>
            <a:pPr marL="0" indent="0">
              <a:buNone/>
            </a:pPr>
            <a:r>
              <a:rPr lang="en-GB" sz="2000" b="1" dirty="0"/>
              <a:t>As noted, all range in slab is less than minimum moment, so reinforcement in slab is minimum steel</a:t>
            </a:r>
            <a:r>
              <a:rPr lang="en-GB" sz="2000" b="1" dirty="0" smtClean="0"/>
              <a:t>.</a:t>
            </a:r>
          </a:p>
          <a:p>
            <a:pPr marL="0" indent="0">
              <a:buNone/>
            </a:pPr>
            <a:endParaRPr lang="en-GB" dirty="0"/>
          </a:p>
          <a:p>
            <a:pPr marL="0" indent="0">
              <a:buNone/>
            </a:pPr>
            <a:r>
              <a:rPr lang="en-GB" dirty="0"/>
              <a:t>1∅12/250mm bottom steel </a:t>
            </a:r>
            <a:br>
              <a:rPr lang="en-GB" dirty="0"/>
            </a:br>
            <a:r>
              <a:rPr lang="en-GB" dirty="0"/>
              <a:t>For top steel use shrinkage steel with 𝜌</a:t>
            </a:r>
            <a:r>
              <a:rPr lang="en-GB" baseline="-25000" dirty="0"/>
              <a:t>min</a:t>
            </a:r>
            <a:r>
              <a:rPr lang="en-GB" dirty="0"/>
              <a:t>= 0.0018 </a:t>
            </a:r>
            <a:br>
              <a:rPr lang="en-GB" dirty="0"/>
            </a:br>
            <a:r>
              <a:rPr lang="en-GB" dirty="0"/>
              <a:t>As = 360mm</a:t>
            </a:r>
            <a:r>
              <a:rPr lang="en-GB" baseline="30000" dirty="0"/>
              <a:t>2</a:t>
            </a:r>
            <a:r>
              <a:rPr lang="en-GB" dirty="0"/>
              <a:t> </a:t>
            </a:r>
          </a:p>
        </p:txBody>
      </p:sp>
    </p:spTree>
    <p:extLst>
      <p:ext uri="{BB962C8B-B14F-4D97-AF65-F5344CB8AC3E}">
        <p14:creationId xmlns:p14="http://schemas.microsoft.com/office/powerpoint/2010/main" val="160473825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en-GB" dirty="0" smtClean="0"/>
              <a:t>Slab reinforcement block 2</a:t>
            </a:r>
            <a:endParaRPr lang="en-GB"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4790" y="1535725"/>
            <a:ext cx="4465798" cy="5027212"/>
          </a:xfrm>
          <a:prstGeom prst="rect">
            <a:avLst/>
          </a:prstGeom>
        </p:spPr>
      </p:pic>
    </p:spTree>
    <p:extLst>
      <p:ext uri="{BB962C8B-B14F-4D97-AF65-F5344CB8AC3E}">
        <p14:creationId xmlns:p14="http://schemas.microsoft.com/office/powerpoint/2010/main" val="350224824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Block 3 slab</a:t>
            </a:r>
            <a:endParaRPr lang="en-GB" dirty="0"/>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lstStyle/>
              <a:p>
                <a:pPr marL="0" indent="0">
                  <a:buNone/>
                </a:pPr>
                <a:r>
                  <a:rPr lang="en-GB" dirty="0"/>
                  <a:t>𝜌</a:t>
                </a:r>
                <a:r>
                  <a:rPr lang="en-GB" baseline="-25000" dirty="0"/>
                  <a:t>min</a:t>
                </a:r>
                <a:r>
                  <a:rPr lang="en-GB" dirty="0"/>
                  <a:t>= 0.0018</a:t>
                </a:r>
                <a:br>
                  <a:rPr lang="en-GB" dirty="0"/>
                </a:br>
                <a:r>
                  <a:rPr lang="en-GB" dirty="0"/>
                  <a:t>thickness of slab = 200mm</a:t>
                </a:r>
                <a:br>
                  <a:rPr lang="en-GB" dirty="0"/>
                </a:br>
                <a:r>
                  <a:rPr lang="en-GB" dirty="0"/>
                  <a:t>As=0.0018*200*1000 = 360 mm</a:t>
                </a:r>
                <a:r>
                  <a:rPr lang="en-GB" baseline="30000" dirty="0"/>
                  <a:t>2</a:t>
                </a:r>
                <a:r>
                  <a:rPr lang="en-GB" dirty="0"/>
                  <a:t/>
                </a:r>
                <a:br>
                  <a:rPr lang="en-GB" dirty="0"/>
                </a:br>
                <a:r>
                  <a:rPr lang="en-GB" dirty="0"/>
                  <a:t>use steel ∅12 = 113 mm</a:t>
                </a:r>
                <a:r>
                  <a:rPr lang="en-GB" baseline="30000" dirty="0"/>
                  <a:t>2</a:t>
                </a:r>
                <a:r>
                  <a:rPr lang="en-GB" dirty="0"/>
                  <a:t> </a:t>
                </a:r>
                <a:br>
                  <a:rPr lang="en-GB" dirty="0"/>
                </a:br>
                <a:r>
                  <a:rPr lang="en-GB" dirty="0"/>
                  <a:t>use 4 bars with area = 452 mm</a:t>
                </a:r>
                <a:r>
                  <a:rPr lang="en-GB" baseline="30000" dirty="0"/>
                  <a:t>2</a:t>
                </a:r>
                <a:endParaRPr lang="en-GB" dirty="0"/>
              </a:p>
              <a:p>
                <a:pPr marL="0" indent="0">
                  <a:buNone/>
                </a:pPr>
                <a:r>
                  <a:rPr lang="en-GB" dirty="0"/>
                  <a:t>a = </a:t>
                </a:r>
                <a14:m>
                  <m:oMath xmlns:m="http://schemas.openxmlformats.org/officeDocument/2006/math">
                    <m:f>
                      <m:fPr>
                        <m:ctrlPr>
                          <a:rPr lang="en-GB" i="1"/>
                        </m:ctrlPr>
                      </m:fPr>
                      <m:num>
                        <m:r>
                          <a:rPr lang="en-GB" i="1"/>
                          <m:t>𝐴𝑠</m:t>
                        </m:r>
                        <m:r>
                          <a:rPr lang="en-GB" i="1"/>
                          <m:t>∗</m:t>
                        </m:r>
                        <m:r>
                          <a:rPr lang="en-GB" i="1"/>
                          <m:t>𝑓𝑦</m:t>
                        </m:r>
                      </m:num>
                      <m:den>
                        <m:r>
                          <a:rPr lang="en-GB" i="1"/>
                          <m:t>0</m:t>
                        </m:r>
                        <m:r>
                          <a:rPr lang="en-GB" i="1"/>
                          <m:t>.</m:t>
                        </m:r>
                        <m:r>
                          <a:rPr lang="en-GB" i="1"/>
                          <m:t>85</m:t>
                        </m:r>
                        <m:r>
                          <a:rPr lang="en-GB" i="1"/>
                          <m:t>∗</m:t>
                        </m:r>
                        <m:r>
                          <a:rPr lang="en-GB" i="1"/>
                          <m:t>𝑓𝑐</m:t>
                        </m:r>
                        <m:r>
                          <a:rPr lang="en-GB" i="1"/>
                          <m:t>∗</m:t>
                        </m:r>
                        <m:r>
                          <a:rPr lang="en-GB" i="1"/>
                          <m:t>𝑏</m:t>
                        </m:r>
                      </m:den>
                    </m:f>
                  </m:oMath>
                </a14:m>
                <a:r>
                  <a:rPr lang="en-GB" dirty="0"/>
                  <a:t> = </a:t>
                </a:r>
                <a14:m>
                  <m:oMath xmlns:m="http://schemas.openxmlformats.org/officeDocument/2006/math">
                    <m:f>
                      <m:fPr>
                        <m:ctrlPr>
                          <a:rPr lang="en-GB" i="1"/>
                        </m:ctrlPr>
                      </m:fPr>
                      <m:num>
                        <m:r>
                          <a:rPr lang="en-GB" i="1"/>
                          <m:t>452</m:t>
                        </m:r>
                        <m:r>
                          <a:rPr lang="en-GB" i="1"/>
                          <m:t>∗</m:t>
                        </m:r>
                        <m:r>
                          <a:rPr lang="en-GB" i="1"/>
                          <m:t>420</m:t>
                        </m:r>
                      </m:num>
                      <m:den>
                        <m:r>
                          <a:rPr lang="en-GB" i="1"/>
                          <m:t>0</m:t>
                        </m:r>
                        <m:r>
                          <a:rPr lang="en-GB" i="1"/>
                          <m:t>.</m:t>
                        </m:r>
                        <m:r>
                          <a:rPr lang="en-GB" i="1"/>
                          <m:t>85</m:t>
                        </m:r>
                        <m:r>
                          <a:rPr lang="en-GB" i="1"/>
                          <m:t>∗</m:t>
                        </m:r>
                        <m:r>
                          <a:rPr lang="en-GB" i="1"/>
                          <m:t>28</m:t>
                        </m:r>
                        <m:r>
                          <a:rPr lang="en-GB" i="1"/>
                          <m:t>∗</m:t>
                        </m:r>
                        <m:r>
                          <a:rPr lang="en-GB" i="1"/>
                          <m:t>1000</m:t>
                        </m:r>
                      </m:den>
                    </m:f>
                  </m:oMath>
                </a14:m>
                <a:r>
                  <a:rPr lang="en-GB" dirty="0"/>
                  <a:t> = 7.97mm</a:t>
                </a:r>
              </a:p>
              <a:p>
                <a:pPr marL="0" indent="0">
                  <a:buNone/>
                </a:pPr>
                <a14:m>
                  <m:oMath xmlns:m="http://schemas.openxmlformats.org/officeDocument/2006/math">
                    <m:r>
                      <a:rPr lang="en-GB" i="1"/>
                      <m:t>∅</m:t>
                    </m:r>
                    <m:r>
                      <a:rPr lang="en-GB" i="1"/>
                      <m:t>𝑀𝑛</m:t>
                    </m:r>
                    <m:r>
                      <a:rPr lang="en-GB" i="1"/>
                      <m:t>= ∅(</m:t>
                    </m:r>
                    <m:r>
                      <a:rPr lang="en-GB" i="1"/>
                      <m:t>𝐴𝑠</m:t>
                    </m:r>
                    <m:r>
                      <a:rPr lang="en-GB" i="1"/>
                      <m:t>∗</m:t>
                    </m:r>
                    <m:r>
                      <a:rPr lang="en-GB" i="1"/>
                      <m:t>𝑓𝑦</m:t>
                    </m:r>
                    <m:r>
                      <a:rPr lang="en-GB" i="1"/>
                      <m:t>(</m:t>
                    </m:r>
                    <m:r>
                      <a:rPr lang="en-GB" i="1"/>
                      <m:t>𝑑</m:t>
                    </m:r>
                    <m:r>
                      <a:rPr lang="en-GB" i="1"/>
                      <m:t>−</m:t>
                    </m:r>
                    <m:f>
                      <m:fPr>
                        <m:ctrlPr>
                          <a:rPr lang="en-GB" i="1"/>
                        </m:ctrlPr>
                      </m:fPr>
                      <m:num>
                        <m:r>
                          <a:rPr lang="en-GB" i="1"/>
                          <m:t>𝑎</m:t>
                        </m:r>
                      </m:num>
                      <m:den>
                        <m:r>
                          <a:rPr lang="en-GB" i="1"/>
                          <m:t>2</m:t>
                        </m:r>
                      </m:den>
                    </m:f>
                    <m:r>
                      <a:rPr lang="en-GB" i="1"/>
                      <m:t>)</m:t>
                    </m:r>
                  </m:oMath>
                </a14:m>
                <a:r>
                  <a:rPr lang="en-GB" dirty="0"/>
                  <a:t> = 0.9(452*420(160 -  </a:t>
                </a:r>
                <a14:m>
                  <m:oMath xmlns:m="http://schemas.openxmlformats.org/officeDocument/2006/math">
                    <m:f>
                      <m:fPr>
                        <m:ctrlPr>
                          <a:rPr lang="en-GB" i="1"/>
                        </m:ctrlPr>
                      </m:fPr>
                      <m:num>
                        <m:r>
                          <a:rPr lang="en-GB" i="1"/>
                          <m:t>7</m:t>
                        </m:r>
                        <m:r>
                          <a:rPr lang="en-GB" i="1"/>
                          <m:t>.</m:t>
                        </m:r>
                        <m:r>
                          <a:rPr lang="en-GB" i="1"/>
                          <m:t>97</m:t>
                        </m:r>
                      </m:num>
                      <m:den>
                        <m:r>
                          <a:rPr lang="en-GB" i="1"/>
                          <m:t>2</m:t>
                        </m:r>
                      </m:den>
                    </m:f>
                  </m:oMath>
                </a14:m>
                <a:r>
                  <a:rPr lang="en-GB" dirty="0"/>
                  <a:t>) = 26.65 KN.m/m</a:t>
                </a:r>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616" t="-806"/>
                </a:stretch>
              </a:blipFill>
            </p:spPr>
            <p:txBody>
              <a:bodyPr/>
              <a:lstStyle/>
              <a:p>
                <a:r>
                  <a:rPr lang="en-GB">
                    <a:noFill/>
                  </a:rPr>
                  <a:t> </a:t>
                </a:r>
              </a:p>
            </p:txBody>
          </p:sp>
        </mc:Fallback>
      </mc:AlternateContent>
    </p:spTree>
    <p:extLst>
      <p:ext uri="{BB962C8B-B14F-4D97-AF65-F5344CB8AC3E}">
        <p14:creationId xmlns:p14="http://schemas.microsoft.com/office/powerpoint/2010/main" val="260764916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3 slab</a:t>
            </a:r>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1718479" y="2341364"/>
            <a:ext cx="4450080" cy="3284220"/>
          </a:xfrm>
          <a:prstGeom prst="rect">
            <a:avLst/>
          </a:prstGeom>
        </p:spPr>
      </p:pic>
      <p:pic>
        <p:nvPicPr>
          <p:cNvPr id="5" name="صورة 4"/>
          <p:cNvPicPr/>
          <p:nvPr/>
        </p:nvPicPr>
        <p:blipFill>
          <a:blip r:embed="rId3">
            <a:extLst>
              <a:ext uri="{28A0092B-C50C-407E-A947-70E740481C1C}">
                <a14:useLocalDpi xmlns:a14="http://schemas.microsoft.com/office/drawing/2010/main" val="0"/>
              </a:ext>
            </a:extLst>
          </a:blip>
          <a:stretch>
            <a:fillRect/>
          </a:stretch>
        </p:blipFill>
        <p:spPr>
          <a:xfrm>
            <a:off x="6525620" y="2208014"/>
            <a:ext cx="4465320" cy="3550920"/>
          </a:xfrm>
          <a:prstGeom prst="rect">
            <a:avLst/>
          </a:prstGeom>
        </p:spPr>
      </p:pic>
      <p:sp>
        <p:nvSpPr>
          <p:cNvPr id="6" name="مربع نص 5"/>
          <p:cNvSpPr txBox="1"/>
          <p:nvPr/>
        </p:nvSpPr>
        <p:spPr>
          <a:xfrm>
            <a:off x="3617147" y="5869627"/>
            <a:ext cx="652743" cy="369332"/>
          </a:xfrm>
          <a:prstGeom prst="rect">
            <a:avLst/>
          </a:prstGeom>
          <a:noFill/>
        </p:spPr>
        <p:txBody>
          <a:bodyPr wrap="none" rtlCol="0">
            <a:spAutoFit/>
          </a:bodyPr>
          <a:lstStyle/>
          <a:p>
            <a:r>
              <a:rPr lang="en-GB" dirty="0" smtClean="0"/>
              <a:t>M11</a:t>
            </a:r>
            <a:endParaRPr lang="en-GB" dirty="0"/>
          </a:p>
        </p:txBody>
      </p:sp>
      <p:sp>
        <p:nvSpPr>
          <p:cNvPr id="7" name="مربع نص 6"/>
          <p:cNvSpPr txBox="1"/>
          <p:nvPr/>
        </p:nvSpPr>
        <p:spPr>
          <a:xfrm>
            <a:off x="8758279" y="5869627"/>
            <a:ext cx="652743" cy="369332"/>
          </a:xfrm>
          <a:prstGeom prst="rect">
            <a:avLst/>
          </a:prstGeom>
          <a:noFill/>
        </p:spPr>
        <p:txBody>
          <a:bodyPr wrap="none" rtlCol="0">
            <a:spAutoFit/>
          </a:bodyPr>
          <a:lstStyle/>
          <a:p>
            <a:r>
              <a:rPr lang="en-GB" dirty="0" smtClean="0"/>
              <a:t>M22</a:t>
            </a:r>
            <a:endParaRPr lang="en-GB" dirty="0"/>
          </a:p>
        </p:txBody>
      </p:sp>
    </p:spTree>
    <p:extLst>
      <p:ext uri="{BB962C8B-B14F-4D97-AF65-F5344CB8AC3E}">
        <p14:creationId xmlns:p14="http://schemas.microsoft.com/office/powerpoint/2010/main" val="364488677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3 slab</a:t>
            </a:r>
          </a:p>
        </p:txBody>
      </p:sp>
      <p:sp>
        <p:nvSpPr>
          <p:cNvPr id="3" name="عنصر نائب للمحتوى 2"/>
          <p:cNvSpPr>
            <a:spLocks noGrp="1"/>
          </p:cNvSpPr>
          <p:nvPr>
            <p:ph idx="1"/>
          </p:nvPr>
        </p:nvSpPr>
        <p:spPr/>
        <p:txBody>
          <a:bodyPr/>
          <a:lstStyle/>
          <a:p>
            <a:pPr marL="0" indent="0">
              <a:buNone/>
            </a:pPr>
            <a:r>
              <a:rPr lang="en-GB" sz="2000" b="1" dirty="0"/>
              <a:t>As noted, there is a moment value more than capacity of section using minimum steel</a:t>
            </a:r>
            <a:r>
              <a:rPr lang="en-GB" sz="2000" b="1" dirty="0" smtClean="0"/>
              <a:t>.</a:t>
            </a:r>
          </a:p>
          <a:p>
            <a:pPr marL="0" indent="0">
              <a:buNone/>
            </a:pPr>
            <a:endParaRPr lang="en-GB" dirty="0"/>
          </a:p>
          <a:p>
            <a:pPr marL="0" indent="0">
              <a:buNone/>
            </a:pPr>
            <a:r>
              <a:rPr lang="en-GB" dirty="0"/>
              <a:t>Maximum moment after display moment 11 &amp; 22 is 60 KN.m so, 1m in each side of centre of column in both direction is adequate for this value of moment as shown in figure below.</a:t>
            </a:r>
          </a:p>
          <a:p>
            <a:pPr marL="0" indent="0">
              <a:buNone/>
            </a:pPr>
            <a:endParaRPr lang="en-GB" dirty="0"/>
          </a:p>
        </p:txBody>
      </p:sp>
    </p:spTree>
    <p:extLst>
      <p:ext uri="{BB962C8B-B14F-4D97-AF65-F5344CB8AC3E}">
        <p14:creationId xmlns:p14="http://schemas.microsoft.com/office/powerpoint/2010/main" val="151705572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3 slab</a:t>
            </a:r>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lstStyle/>
              <a:p>
                <a:pPr marL="0" indent="0">
                  <a:buNone/>
                </a:pPr>
                <a:r>
                  <a:rPr lang="en-GB" dirty="0"/>
                  <a:t>After that, steel that used in whole slab is minimum steel except the region around column in both direction.</a:t>
                </a:r>
              </a:p>
              <a:p>
                <a:pPr marL="0" indent="0">
                  <a:buNone/>
                </a:pPr>
                <a:r>
                  <a:rPr lang="en-GB" dirty="0"/>
                  <a:t>As</a:t>
                </a:r>
                <a:r>
                  <a:rPr lang="en-GB" baseline="-25000" dirty="0"/>
                  <a:t>min</a:t>
                </a:r>
                <a:r>
                  <a:rPr lang="en-GB" dirty="0"/>
                  <a:t>= 0.018 * 1000 * 200 =  3600 mm</a:t>
                </a:r>
                <a:r>
                  <a:rPr lang="en-GB" baseline="30000" dirty="0"/>
                  <a:t>2</a:t>
                </a:r>
                <a:endParaRPr lang="en-GB" dirty="0"/>
              </a:p>
              <a:p>
                <a:pPr marL="0" indent="0">
                  <a:buNone/>
                </a:pPr>
                <a:r>
                  <a:rPr lang="en-GB" dirty="0"/>
                  <a:t>Use 1</a:t>
                </a:r>
                <a:r>
                  <a:rPr lang="en-GB" b="1" dirty="0"/>
                  <a:t>∅</a:t>
                </a:r>
                <a:r>
                  <a:rPr lang="en-GB" dirty="0"/>
                  <a:t>12/250 mm </a:t>
                </a:r>
              </a:p>
              <a:p>
                <a:pPr marL="0" indent="0">
                  <a:buNone/>
                </a:pPr>
                <a:r>
                  <a:rPr lang="en-GB" dirty="0"/>
                  <a:t>And for region around column Mu = 60 KN.m</a:t>
                </a:r>
              </a:p>
              <a:p>
                <a:pPr marL="0" indent="0">
                  <a:buNone/>
                </a:pPr>
                <a:r>
                  <a:rPr lang="en-GB" dirty="0"/>
                  <a:t>𝜌=</a:t>
                </a:r>
                <a14:m>
                  <m:oMath xmlns:m="http://schemas.openxmlformats.org/officeDocument/2006/math">
                    <m:f>
                      <m:fPr>
                        <m:ctrlPr>
                          <a:rPr lang="en-GB" i="1"/>
                        </m:ctrlPr>
                      </m:fPr>
                      <m:num>
                        <m:r>
                          <a:rPr lang="en-GB" i="1"/>
                          <m:t>0</m:t>
                        </m:r>
                        <m:r>
                          <a:rPr lang="en-GB" i="1"/>
                          <m:t>.</m:t>
                        </m:r>
                        <m:r>
                          <a:rPr lang="en-GB" i="1"/>
                          <m:t>85</m:t>
                        </m:r>
                        <m:r>
                          <a:rPr lang="en-GB" i="1"/>
                          <m:t> </m:t>
                        </m:r>
                        <m:r>
                          <a:rPr lang="en-GB" i="1"/>
                          <m:t>𝑓𝑐</m:t>
                        </m:r>
                      </m:num>
                      <m:den>
                        <m:r>
                          <a:rPr lang="en-GB" i="1"/>
                          <m:t>𝑓𝑦</m:t>
                        </m:r>
                      </m:den>
                    </m:f>
                    <m:d>
                      <m:dPr>
                        <m:ctrlPr>
                          <a:rPr lang="en-GB" i="1"/>
                        </m:ctrlPr>
                      </m:dPr>
                      <m:e>
                        <m:r>
                          <a:rPr lang="en-GB" i="1"/>
                          <m:t>1</m:t>
                        </m:r>
                        <m:r>
                          <a:rPr lang="en-GB" i="1"/>
                          <m:t>−</m:t>
                        </m:r>
                        <m:rad>
                          <m:radPr>
                            <m:degHide m:val="on"/>
                            <m:ctrlPr>
                              <a:rPr lang="en-GB" i="1"/>
                            </m:ctrlPr>
                          </m:radPr>
                          <m:deg/>
                          <m:e>
                            <m:r>
                              <a:rPr lang="en-GB" i="1"/>
                              <m:t>1</m:t>
                            </m:r>
                            <m:r>
                              <a:rPr lang="en-GB" i="1"/>
                              <m:t>−</m:t>
                            </m:r>
                            <m:f>
                              <m:fPr>
                                <m:ctrlPr>
                                  <a:rPr lang="en-GB" i="1"/>
                                </m:ctrlPr>
                              </m:fPr>
                              <m:num>
                                <m:r>
                                  <a:rPr lang="en-GB" i="1"/>
                                  <m:t>2</m:t>
                                </m:r>
                                <m:r>
                                  <a:rPr lang="en-GB" i="1"/>
                                  <m:t>.</m:t>
                                </m:r>
                                <m:r>
                                  <a:rPr lang="en-GB" i="1"/>
                                  <m:t>61</m:t>
                                </m:r>
                                <m:r>
                                  <a:rPr lang="en-GB" i="1"/>
                                  <m:t>∗</m:t>
                                </m:r>
                                <m:r>
                                  <a:rPr lang="en-GB" i="1"/>
                                  <m:t>𝑀𝑢</m:t>
                                </m:r>
                              </m:num>
                              <m:den>
                                <m:r>
                                  <a:rPr lang="en-GB" i="1"/>
                                  <m:t>𝑏</m:t>
                                </m:r>
                                <m:r>
                                  <a:rPr lang="en-GB" i="1"/>
                                  <m:t>∗ </m:t>
                                </m:r>
                                <m:sSup>
                                  <m:sSupPr>
                                    <m:ctrlPr>
                                      <a:rPr lang="en-GB" i="1"/>
                                    </m:ctrlPr>
                                  </m:sSupPr>
                                  <m:e>
                                    <m:r>
                                      <a:rPr lang="en-GB" i="1"/>
                                      <m:t>𝑑</m:t>
                                    </m:r>
                                  </m:e>
                                  <m:sup>
                                    <m:r>
                                      <a:rPr lang="en-GB" i="1"/>
                                      <m:t>2</m:t>
                                    </m:r>
                                  </m:sup>
                                </m:sSup>
                                <m:r>
                                  <a:rPr lang="en-GB" i="1"/>
                                  <m:t>∗</m:t>
                                </m:r>
                                <m:r>
                                  <a:rPr lang="en-GB" i="1"/>
                                  <m:t>𝑓𝑐</m:t>
                                </m:r>
                              </m:den>
                            </m:f>
                          </m:e>
                        </m:rad>
                      </m:e>
                    </m:d>
                  </m:oMath>
                </a14:m>
                <a:r>
                  <a:rPr lang="en-GB" dirty="0"/>
                  <a:t> = </a:t>
                </a:r>
                <a14:m>
                  <m:oMath xmlns:m="http://schemas.openxmlformats.org/officeDocument/2006/math">
                    <m:f>
                      <m:fPr>
                        <m:ctrlPr>
                          <a:rPr lang="en-GB" i="1"/>
                        </m:ctrlPr>
                      </m:fPr>
                      <m:num>
                        <m:r>
                          <a:rPr lang="en-GB" i="1"/>
                          <m:t>0</m:t>
                        </m:r>
                        <m:r>
                          <a:rPr lang="en-GB" i="1"/>
                          <m:t>.</m:t>
                        </m:r>
                        <m:r>
                          <a:rPr lang="en-GB" i="1"/>
                          <m:t>85</m:t>
                        </m:r>
                        <m:r>
                          <a:rPr lang="en-GB" i="1"/>
                          <m:t>∗</m:t>
                        </m:r>
                        <m:r>
                          <a:rPr lang="en-GB" i="1"/>
                          <m:t>28</m:t>
                        </m:r>
                      </m:num>
                      <m:den>
                        <m:r>
                          <a:rPr lang="en-GB" i="1"/>
                          <m:t>420</m:t>
                        </m:r>
                      </m:den>
                    </m:f>
                    <m:d>
                      <m:dPr>
                        <m:ctrlPr>
                          <a:rPr lang="en-GB" i="1"/>
                        </m:ctrlPr>
                      </m:dPr>
                      <m:e>
                        <m:r>
                          <a:rPr lang="en-GB" i="1"/>
                          <m:t>1</m:t>
                        </m:r>
                        <m:r>
                          <a:rPr lang="en-GB" i="1"/>
                          <m:t>−</m:t>
                        </m:r>
                        <m:rad>
                          <m:radPr>
                            <m:degHide m:val="on"/>
                            <m:ctrlPr>
                              <a:rPr lang="en-GB" i="1"/>
                            </m:ctrlPr>
                          </m:radPr>
                          <m:deg/>
                          <m:e>
                            <m:r>
                              <a:rPr lang="en-GB" i="1"/>
                              <m:t>1</m:t>
                            </m:r>
                            <m:r>
                              <a:rPr lang="en-GB" i="1"/>
                              <m:t>−</m:t>
                            </m:r>
                            <m:f>
                              <m:fPr>
                                <m:ctrlPr>
                                  <a:rPr lang="en-GB" i="1"/>
                                </m:ctrlPr>
                              </m:fPr>
                              <m:num>
                                <m:r>
                                  <a:rPr lang="en-GB" i="1"/>
                                  <m:t>2</m:t>
                                </m:r>
                                <m:r>
                                  <a:rPr lang="en-GB" i="1"/>
                                  <m:t>.</m:t>
                                </m:r>
                                <m:r>
                                  <a:rPr lang="en-GB" i="1"/>
                                  <m:t>61</m:t>
                                </m:r>
                                <m:r>
                                  <a:rPr lang="en-GB" i="1"/>
                                  <m:t>∗</m:t>
                                </m:r>
                                <m:r>
                                  <a:rPr lang="en-GB" i="1"/>
                                  <m:t>60</m:t>
                                </m:r>
                                <m:r>
                                  <a:rPr lang="en-GB" i="1"/>
                                  <m:t>∗</m:t>
                                </m:r>
                                <m:sSup>
                                  <m:sSupPr>
                                    <m:ctrlPr>
                                      <a:rPr lang="en-GB" i="1"/>
                                    </m:ctrlPr>
                                  </m:sSupPr>
                                  <m:e>
                                    <m:r>
                                      <a:rPr lang="en-GB" i="1"/>
                                      <m:t>10</m:t>
                                    </m:r>
                                  </m:e>
                                  <m:sup>
                                    <m:r>
                                      <a:rPr lang="en-GB" i="1"/>
                                      <m:t>6</m:t>
                                    </m:r>
                                  </m:sup>
                                </m:sSup>
                              </m:num>
                              <m:den>
                                <m:r>
                                  <a:rPr lang="en-GB" i="1"/>
                                  <m:t>1000</m:t>
                                </m:r>
                                <m:r>
                                  <a:rPr lang="en-GB" i="1"/>
                                  <m:t>∗ </m:t>
                                </m:r>
                                <m:sSup>
                                  <m:sSupPr>
                                    <m:ctrlPr>
                                      <a:rPr lang="en-GB" i="1"/>
                                    </m:ctrlPr>
                                  </m:sSupPr>
                                  <m:e>
                                    <m:r>
                                      <a:rPr lang="en-GB" i="1"/>
                                      <m:t>160</m:t>
                                    </m:r>
                                  </m:e>
                                  <m:sup>
                                    <m:r>
                                      <a:rPr lang="en-GB" i="1"/>
                                      <m:t>2</m:t>
                                    </m:r>
                                  </m:sup>
                                </m:sSup>
                                <m:r>
                                  <a:rPr lang="en-GB" i="1"/>
                                  <m:t>∗</m:t>
                                </m:r>
                                <m:r>
                                  <a:rPr lang="en-GB" i="1"/>
                                  <m:t>28</m:t>
                                </m:r>
                              </m:den>
                            </m:f>
                          </m:e>
                        </m:rad>
                      </m:e>
                    </m:d>
                  </m:oMath>
                </a14:m>
                <a:r>
                  <a:rPr lang="en-GB" dirty="0"/>
                  <a:t> = 0.0066</a:t>
                </a:r>
              </a:p>
              <a:p>
                <a:pPr marL="0" indent="0">
                  <a:buNone/>
                </a:pPr>
                <a:r>
                  <a:rPr lang="en-GB" dirty="0"/>
                  <a:t/>
                </a:r>
                <a:br>
                  <a:rPr lang="en-GB" dirty="0"/>
                </a:br>
                <a:r>
                  <a:rPr lang="en-GB" dirty="0"/>
                  <a:t>As = 0.0066 * 1000 * 160 = 1056 mm</a:t>
                </a:r>
                <a:r>
                  <a:rPr lang="en-GB" baseline="30000" dirty="0"/>
                  <a:t>2</a:t>
                </a:r>
                <a:endParaRPr lang="en-GB" dirty="0"/>
              </a:p>
              <a:p>
                <a:pPr marL="0" indent="0">
                  <a:buNone/>
                </a:pPr>
                <a:r>
                  <a:rPr lang="en-GB" dirty="0"/>
                  <a:t>Use 1</a:t>
                </a:r>
                <a:r>
                  <a:rPr lang="en-GB" b="1" dirty="0"/>
                  <a:t>∅</a:t>
                </a:r>
                <a:r>
                  <a:rPr lang="en-GB" dirty="0"/>
                  <a:t>18/200 mm</a:t>
                </a:r>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616" t="-806"/>
                </a:stretch>
              </a:blipFill>
            </p:spPr>
            <p:txBody>
              <a:bodyPr/>
              <a:lstStyle/>
              <a:p>
                <a:r>
                  <a:rPr lang="en-GB">
                    <a:noFill/>
                  </a:rPr>
                  <a:t> </a:t>
                </a:r>
              </a:p>
            </p:txBody>
          </p:sp>
        </mc:Fallback>
      </mc:AlternateContent>
    </p:spTree>
    <p:extLst>
      <p:ext uri="{BB962C8B-B14F-4D97-AF65-F5344CB8AC3E}">
        <p14:creationId xmlns:p14="http://schemas.microsoft.com/office/powerpoint/2010/main" val="42127340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en-GB" dirty="0" smtClean="0"/>
              <a:t>Slab reinforcement for block 3</a:t>
            </a:r>
            <a:endParaRPr lang="en-GB"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5266" y="1804524"/>
            <a:ext cx="6350916" cy="4652217"/>
          </a:xfrm>
          <a:prstGeom prst="rect">
            <a:avLst/>
          </a:prstGeom>
        </p:spPr>
      </p:pic>
    </p:spTree>
    <p:extLst>
      <p:ext uri="{BB962C8B-B14F-4D97-AF65-F5344CB8AC3E}">
        <p14:creationId xmlns:p14="http://schemas.microsoft.com/office/powerpoint/2010/main" val="206154991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Design of beam</a:t>
            </a:r>
            <a:endParaRPr lang="en-GB" dirty="0"/>
          </a:p>
        </p:txBody>
      </p:sp>
      <p:sp>
        <p:nvSpPr>
          <p:cNvPr id="3" name="عنصر نائب للمحتوى 2"/>
          <p:cNvSpPr>
            <a:spLocks noGrp="1"/>
          </p:cNvSpPr>
          <p:nvPr>
            <p:ph idx="1"/>
          </p:nvPr>
        </p:nvSpPr>
        <p:spPr/>
        <p:txBody>
          <a:bodyPr/>
          <a:lstStyle/>
          <a:p>
            <a:pPr marL="0" lvl="0" indent="0">
              <a:buNone/>
            </a:pPr>
            <a:r>
              <a:rPr lang="en-GB" dirty="0" smtClean="0"/>
              <a:t>For flexure </a:t>
            </a:r>
            <a:br>
              <a:rPr lang="en-GB" dirty="0" smtClean="0"/>
            </a:br>
            <a:r>
              <a:rPr lang="en-GB" dirty="0"/>
              <a:t>At beginning, there is a check must be doing to ensure that ETAB programme calculate rebar percentage like hand calculation </a:t>
            </a:r>
            <a:r>
              <a:rPr lang="en-GB" dirty="0" smtClean="0"/>
              <a:t>by doing this procedure:</a:t>
            </a:r>
            <a:r>
              <a:rPr lang="en-GB" dirty="0"/>
              <a:t/>
            </a:r>
            <a:br>
              <a:rPr lang="en-GB" dirty="0"/>
            </a:br>
            <a:r>
              <a:rPr lang="en-GB" dirty="0" smtClean="0"/>
              <a:t>1/ </a:t>
            </a:r>
            <a:r>
              <a:rPr lang="en-GB" dirty="0"/>
              <a:t>Display and design for moment come from live load on selected beam below .</a:t>
            </a:r>
          </a:p>
          <a:p>
            <a:pPr marL="0" lvl="0" indent="0">
              <a:buNone/>
            </a:pPr>
            <a:r>
              <a:rPr lang="en-GB" dirty="0" smtClean="0"/>
              <a:t>2/</a:t>
            </a:r>
            <a:r>
              <a:rPr lang="en-GB" dirty="0"/>
              <a:t>Calculate rebar percentage from moment and compare it with rebar percentage from ETAB.</a:t>
            </a:r>
          </a:p>
          <a:p>
            <a:pPr marL="0" indent="0">
              <a:buNone/>
            </a:pPr>
            <a:endParaRPr lang="en-GB" dirty="0" smtClean="0"/>
          </a:p>
        </p:txBody>
      </p:sp>
    </p:spTree>
    <p:extLst>
      <p:ext uri="{BB962C8B-B14F-4D97-AF65-F5344CB8AC3E}">
        <p14:creationId xmlns:p14="http://schemas.microsoft.com/office/powerpoint/2010/main" val="186136735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Design of beam</a:t>
            </a:r>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lstStyle/>
              <a:p>
                <a:pPr marL="0" indent="0">
                  <a:buNone/>
                </a:pPr>
                <a:r>
                  <a:rPr lang="en-GB" dirty="0" smtClean="0"/>
                  <a:t>For shear and torsion </a:t>
                </a:r>
              </a:p>
              <a:p>
                <a:pPr marL="0" indent="0">
                  <a:buNone/>
                </a:pPr>
                <a:r>
                  <a:rPr lang="en-GB" dirty="0" smtClean="0"/>
                  <a:t>Compare the values of Vu with ∅Vc </a:t>
                </a:r>
              </a:p>
              <a:p>
                <a:pPr marL="0" indent="0">
                  <a:buNone/>
                </a:pPr>
                <a:r>
                  <a:rPr lang="en-GB" dirty="0" smtClean="0"/>
                  <a:t>And compare the values of </a:t>
                </a:r>
                <a:r>
                  <a:rPr lang="en-GB" dirty="0" err="1" smtClean="0"/>
                  <a:t>Tu</a:t>
                </a:r>
                <a:r>
                  <a:rPr lang="en-GB" dirty="0" smtClean="0"/>
                  <a:t> with Tth </a:t>
                </a:r>
              </a:p>
              <a:p>
                <a:pPr marL="0" indent="0">
                  <a:buNone/>
                </a:pPr>
                <a:r>
                  <a:rPr lang="en-GB" dirty="0" smtClean="0"/>
                  <a:t>Then compute the values of  </a:t>
                </a:r>
                <a14:m>
                  <m:oMath xmlns:m="http://schemas.openxmlformats.org/officeDocument/2006/math">
                    <m:f>
                      <m:fPr>
                        <m:ctrlPr>
                          <a:rPr lang="en-GB" i="1"/>
                        </m:ctrlPr>
                      </m:fPr>
                      <m:num>
                        <m:sSub>
                          <m:sSubPr>
                            <m:ctrlPr>
                              <a:rPr lang="en-GB" i="1"/>
                            </m:ctrlPr>
                          </m:sSubPr>
                          <m:e>
                            <m:r>
                              <a:rPr lang="en-GB" i="1"/>
                              <m:t>𝐴</m:t>
                            </m:r>
                          </m:e>
                          <m:sub>
                            <m:r>
                              <a:rPr lang="en-GB" i="1"/>
                              <m:t>𝑣</m:t>
                            </m:r>
                            <m:r>
                              <a:rPr lang="en-GB" i="1"/>
                              <m:t>+</m:t>
                            </m:r>
                            <m:r>
                              <a:rPr lang="en-GB" i="1"/>
                              <m:t>𝑡</m:t>
                            </m:r>
                          </m:sub>
                        </m:sSub>
                      </m:num>
                      <m:den>
                        <m:r>
                          <a:rPr lang="en-GB" i="1"/>
                          <m:t>𝑠</m:t>
                        </m:r>
                      </m:den>
                    </m:f>
                  </m:oMath>
                </a14:m>
                <a:r>
                  <a:rPr lang="en-GB" dirty="0" smtClean="0"/>
                  <a:t> , S and Al</a:t>
                </a: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616" t="-806"/>
                </a:stretch>
              </a:blipFill>
            </p:spPr>
            <p:txBody>
              <a:bodyPr/>
              <a:lstStyle/>
              <a:p>
                <a:r>
                  <a:rPr lang="en-GB">
                    <a:noFill/>
                  </a:rPr>
                  <a:t> </a:t>
                </a:r>
              </a:p>
            </p:txBody>
          </p:sp>
        </mc:Fallback>
      </mc:AlternateContent>
    </p:spTree>
    <p:extLst>
      <p:ext uri="{BB962C8B-B14F-4D97-AF65-F5344CB8AC3E}">
        <p14:creationId xmlns:p14="http://schemas.microsoft.com/office/powerpoint/2010/main" val="322059311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Design of beam</a:t>
            </a:r>
          </a:p>
        </p:txBody>
      </p:sp>
      <p:sp>
        <p:nvSpPr>
          <p:cNvPr id="3" name="عنصر نائب للمحتوى 2"/>
          <p:cNvSpPr>
            <a:spLocks noGrp="1"/>
          </p:cNvSpPr>
          <p:nvPr>
            <p:ph idx="1"/>
          </p:nvPr>
        </p:nvSpPr>
        <p:spPr/>
        <p:txBody>
          <a:bodyPr>
            <a:normAutofit fontScale="85000" lnSpcReduction="20000"/>
          </a:bodyPr>
          <a:lstStyle/>
          <a:p>
            <a:pPr marL="0" indent="0">
              <a:buNone/>
            </a:pPr>
            <a:r>
              <a:rPr lang="en-GB" dirty="0"/>
              <a:t>1/ requirement for </a:t>
            </a:r>
            <a:r>
              <a:rPr lang="en-GB" dirty="0" smtClean="0"/>
              <a:t>longitudinal bars</a:t>
            </a:r>
          </a:p>
          <a:p>
            <a:pPr marL="0" indent="0">
              <a:buNone/>
            </a:pPr>
            <a:r>
              <a:rPr lang="en-GB" dirty="0"/>
              <a:t>(1) Beams shall have at least two continuous bars at both top and bottom faces. Continuous bottom bars shall have area not less than one-fourth the maximum area of bottom bars along the span. These bars shall be anchored to develop fy in tension at the face of support.</a:t>
            </a:r>
          </a:p>
          <a:p>
            <a:pPr marL="0" indent="0">
              <a:buNone/>
            </a:pPr>
            <a:r>
              <a:rPr lang="en-GB" dirty="0"/>
              <a:t>(this requirement will show in detailing drawing)</a:t>
            </a:r>
          </a:p>
          <a:p>
            <a:pPr marL="0" indent="0">
              <a:buNone/>
            </a:pPr>
            <a:endParaRPr lang="en-GB" dirty="0" smtClean="0"/>
          </a:p>
          <a:p>
            <a:pPr marL="0" indent="0">
              <a:buNone/>
            </a:pPr>
            <a:r>
              <a:rPr lang="en-GB" dirty="0" smtClean="0"/>
              <a:t>(</a:t>
            </a:r>
            <a:r>
              <a:rPr lang="en-GB" dirty="0"/>
              <a:t>2) The positive moment strength at the face of the joint shall be at least one-third the negative moment strength provided at that face of the joint. Neither the negative not the positive moment strength at any section along the length of the beam shall be less than one-fifth the maximum moment strength provided at the face of either joint</a:t>
            </a:r>
            <a:r>
              <a:rPr lang="en-GB" dirty="0" smtClean="0"/>
              <a:t>.</a:t>
            </a:r>
          </a:p>
          <a:p>
            <a:pPr marL="0" indent="0">
              <a:buNone/>
            </a:pPr>
            <a:endParaRPr lang="en-GB" dirty="0"/>
          </a:p>
          <a:p>
            <a:pPr marL="0" indent="0">
              <a:buNone/>
            </a:pPr>
            <a:endParaRPr lang="en-GB" dirty="0" smtClean="0"/>
          </a:p>
          <a:p>
            <a:pPr marL="0" indent="0">
              <a:buNone/>
            </a:pPr>
            <a:endParaRPr lang="en-GB" dirty="0"/>
          </a:p>
          <a:p>
            <a:pPr marL="0" indent="0">
              <a:buNone/>
            </a:pPr>
            <a:r>
              <a:rPr lang="en-GB" dirty="0" smtClean="0"/>
              <a:t>.</a:t>
            </a:r>
            <a:endParaRPr lang="en-GB" dirty="0"/>
          </a:p>
          <a:p>
            <a:pPr marL="0" indent="0">
              <a:buNone/>
            </a:pPr>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5478" y="4638591"/>
            <a:ext cx="5370512" cy="2090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30384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65512F3-5A09-4EE0-94DF-775E9C5968FD}"/>
              </a:ext>
            </a:extLst>
          </p:cNvPr>
          <p:cNvSpPr>
            <a:spLocks noGrp="1"/>
          </p:cNvSpPr>
          <p:nvPr>
            <p:ph type="title"/>
          </p:nvPr>
        </p:nvSpPr>
        <p:spPr>
          <a:xfrm>
            <a:off x="1590261" y="624110"/>
            <a:ext cx="9914351" cy="1280890"/>
          </a:xfrm>
        </p:spPr>
        <p:txBody>
          <a:bodyPr/>
          <a:lstStyle/>
          <a:p>
            <a:r>
              <a:rPr lang="en-US" dirty="0">
                <a:solidFill>
                  <a:srgbClr val="0070C0"/>
                </a:solidFill>
              </a:rPr>
              <a:t>LOADS:</a:t>
            </a:r>
          </a:p>
        </p:txBody>
      </p:sp>
      <p:sp>
        <p:nvSpPr>
          <p:cNvPr id="3" name="Content Placeholder 2">
            <a:extLst>
              <a:ext uri="{FF2B5EF4-FFF2-40B4-BE49-F238E27FC236}">
                <a16:creationId xmlns="" xmlns:a16="http://schemas.microsoft.com/office/drawing/2014/main" id="{D89086A5-DBDF-4389-B965-1B4F3BD5CFC4}"/>
              </a:ext>
            </a:extLst>
          </p:cNvPr>
          <p:cNvSpPr>
            <a:spLocks noGrp="1"/>
          </p:cNvSpPr>
          <p:nvPr>
            <p:ph idx="1"/>
          </p:nvPr>
        </p:nvSpPr>
        <p:spPr/>
        <p:txBody>
          <a:bodyPr/>
          <a:lstStyle/>
          <a:p>
            <a:pPr>
              <a:buClr>
                <a:srgbClr val="FF0000"/>
              </a:buClr>
              <a:buFont typeface="Wingdings" panose="05000000000000000000" pitchFamily="2" charset="2"/>
              <a:buChar char="ü"/>
            </a:pPr>
            <a:r>
              <a:rPr lang="en-US" dirty="0">
                <a:solidFill>
                  <a:srgbClr val="FF0000"/>
                </a:solidFill>
              </a:rPr>
              <a:t> Gravity Loads: </a:t>
            </a:r>
          </a:p>
          <a:p>
            <a:pPr marL="0" indent="0">
              <a:buNone/>
            </a:pPr>
            <a:r>
              <a:rPr lang="en-US" dirty="0">
                <a:solidFill>
                  <a:srgbClr val="FF0000"/>
                </a:solidFill>
              </a:rPr>
              <a:t>   1. Dead Loads:</a:t>
            </a:r>
          </a:p>
          <a:p>
            <a:pPr marL="0" indent="0">
              <a:buNone/>
            </a:pPr>
            <a:r>
              <a:rPr lang="en-US" dirty="0"/>
              <a:t>The own weight of the structural elements which is mainly consists of reinforced concrete members with unit weight Ɣ=25 KN/m3. </a:t>
            </a:r>
          </a:p>
          <a:p>
            <a:pPr marL="0" indent="0">
              <a:buNone/>
            </a:pPr>
            <a:r>
              <a:rPr lang="en-US" dirty="0">
                <a:solidFill>
                  <a:srgbClr val="FF0000"/>
                </a:solidFill>
              </a:rPr>
              <a:t>   2.  Live Loads:</a:t>
            </a:r>
            <a:endParaRPr lang="en-US" dirty="0">
              <a:solidFill>
                <a:schemeClr val="tx1"/>
              </a:solidFill>
            </a:endParaRPr>
          </a:p>
          <a:p>
            <a:pPr marL="0" indent="0">
              <a:buNone/>
            </a:pPr>
            <a:r>
              <a:rPr lang="en-US" dirty="0">
                <a:solidFill>
                  <a:schemeClr val="tx1"/>
                </a:solidFill>
              </a:rPr>
              <a:t>This load different between the existing and the proposed structures. And for the garages and the floors.</a:t>
            </a:r>
          </a:p>
          <a:p>
            <a:pPr marL="0" indent="0">
              <a:buNone/>
            </a:pPr>
            <a:endParaRPr lang="en-US" dirty="0">
              <a:solidFill>
                <a:schemeClr val="tx1"/>
              </a:solidFill>
            </a:endParaRPr>
          </a:p>
          <a:p>
            <a:pPr marL="0" indent="0">
              <a:buNone/>
            </a:pPr>
            <a:endParaRPr lang="en-US" dirty="0">
              <a:solidFill>
                <a:srgbClr val="FF000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735" y="4923835"/>
            <a:ext cx="3190875"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454442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Design of beam</a:t>
            </a:r>
          </a:p>
        </p:txBody>
      </p:sp>
      <p:sp>
        <p:nvSpPr>
          <p:cNvPr id="3" name="عنصر نائب للمحتوى 2"/>
          <p:cNvSpPr>
            <a:spLocks noGrp="1"/>
          </p:cNvSpPr>
          <p:nvPr>
            <p:ph idx="1"/>
          </p:nvPr>
        </p:nvSpPr>
        <p:spPr>
          <a:xfrm>
            <a:off x="2589213" y="2133600"/>
            <a:ext cx="5243878" cy="3777622"/>
          </a:xfrm>
        </p:spPr>
        <p:txBody>
          <a:bodyPr>
            <a:normAutofit/>
          </a:bodyPr>
          <a:lstStyle/>
          <a:p>
            <a:pPr marL="0" indent="0" algn="just">
              <a:buNone/>
            </a:pPr>
            <a:r>
              <a:rPr lang="en-GB" dirty="0"/>
              <a:t>2/ for transverse reinforcement </a:t>
            </a:r>
          </a:p>
          <a:p>
            <a:pPr marL="0" indent="0" algn="just">
              <a:buNone/>
            </a:pPr>
            <a:r>
              <a:rPr lang="en-GB" dirty="0"/>
              <a:t>∅Vn of beams resisting earthquake effect, E,  shall not be less than the smaller of (a) and (b): </a:t>
            </a:r>
          </a:p>
          <a:p>
            <a:pPr marL="0" indent="0" algn="just">
              <a:buNone/>
            </a:pPr>
            <a:endParaRPr lang="en-GB" dirty="0"/>
          </a:p>
          <a:p>
            <a:pPr marL="0" indent="0" algn="just">
              <a:buNone/>
            </a:pPr>
            <a:r>
              <a:rPr lang="en-GB" dirty="0"/>
              <a:t>(a)The sum of the shear associated with development of nominal moment strengths of the member at each restrained end of the clear span and the shear calculated for factored gravity loads as shown in the figure</a:t>
            </a:r>
          </a:p>
          <a:p>
            <a:pPr marL="0" indent="0">
              <a:buNone/>
            </a:pPr>
            <a:endParaRPr lang="en-GB" dirty="0" smtClean="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75731" y="2000855"/>
            <a:ext cx="39751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2961454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Design of beam</a:t>
            </a:r>
          </a:p>
        </p:txBody>
      </p:sp>
      <p:sp>
        <p:nvSpPr>
          <p:cNvPr id="3" name="عنصر نائب للمحتوى 2"/>
          <p:cNvSpPr>
            <a:spLocks noGrp="1"/>
          </p:cNvSpPr>
          <p:nvPr>
            <p:ph idx="1"/>
          </p:nvPr>
        </p:nvSpPr>
        <p:spPr/>
        <p:txBody>
          <a:bodyPr>
            <a:normAutofit fontScale="92500" lnSpcReduction="20000"/>
          </a:bodyPr>
          <a:lstStyle/>
          <a:p>
            <a:pPr marL="0" indent="0">
              <a:buNone/>
            </a:pPr>
            <a:r>
              <a:rPr lang="en-GB" dirty="0"/>
              <a:t>(b) The maximum shear obtained from design load combinations that include E, with taking E twice the earthquake load in the load combinations. </a:t>
            </a:r>
            <a:endParaRPr lang="en-GB" dirty="0" smtClean="0"/>
          </a:p>
          <a:p>
            <a:pPr marL="0" indent="0">
              <a:buNone/>
            </a:pPr>
            <a:r>
              <a:rPr lang="en-GB" dirty="0"/>
              <a:t>(2) At both ends of the beams, stirrups shall be provided over a length of at least 2h measured from the face of the supporting member toward midspan. The first stirrups shall be located not more than 50mm from the face of the supporting member. Spacing of stirrups shall not exceed the smallest of</a:t>
            </a:r>
          </a:p>
          <a:p>
            <a:pPr marL="0" indent="0">
              <a:buNone/>
            </a:pPr>
            <a:r>
              <a:rPr lang="en-GB" dirty="0"/>
              <a:t>(a) d/4. </a:t>
            </a:r>
          </a:p>
          <a:p>
            <a:pPr marL="0" indent="0">
              <a:buNone/>
            </a:pPr>
            <a:r>
              <a:rPr lang="en-GB" dirty="0"/>
              <a:t>(b) Eight times the diameter of the smallest longitudinal bar enclosed. </a:t>
            </a:r>
          </a:p>
          <a:p>
            <a:pPr marL="0" indent="0">
              <a:buNone/>
            </a:pPr>
            <a:r>
              <a:rPr lang="en-GB" dirty="0"/>
              <a:t>(c) 24 times the diameter of the </a:t>
            </a:r>
            <a:r>
              <a:rPr lang="en-GB" dirty="0" err="1"/>
              <a:t>stirrupsbar</a:t>
            </a:r>
            <a:r>
              <a:rPr lang="en-GB" dirty="0"/>
              <a:t>.</a:t>
            </a:r>
          </a:p>
          <a:p>
            <a:pPr marL="0" indent="0">
              <a:buNone/>
            </a:pPr>
            <a:r>
              <a:rPr lang="en-GB" dirty="0"/>
              <a:t>(d) 300 mm.</a:t>
            </a:r>
          </a:p>
          <a:p>
            <a:pPr marL="0" indent="0">
              <a:buNone/>
            </a:pPr>
            <a:endParaRPr lang="en-GB" dirty="0" smtClean="0"/>
          </a:p>
          <a:p>
            <a:pPr marL="0" indent="0">
              <a:buNone/>
            </a:pPr>
            <a:r>
              <a:rPr lang="en-GB" dirty="0"/>
              <a:t>(3) Transverse reinforcement spacing shall not exceed d/2 throughout the length of the beam.</a:t>
            </a:r>
          </a:p>
          <a:p>
            <a:pPr marL="0" indent="0">
              <a:buNone/>
            </a:pPr>
            <a:endParaRPr lang="en-GB" dirty="0"/>
          </a:p>
        </p:txBody>
      </p:sp>
    </p:spTree>
    <p:extLst>
      <p:ext uri="{BB962C8B-B14F-4D97-AF65-F5344CB8AC3E}">
        <p14:creationId xmlns:p14="http://schemas.microsoft.com/office/powerpoint/2010/main" val="3387861886"/>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Block 2 beam</a:t>
            </a:r>
            <a:endParaRPr lang="en-GB" dirty="0"/>
          </a:p>
        </p:txBody>
      </p:sp>
      <p:sp>
        <p:nvSpPr>
          <p:cNvPr id="3" name="عنصر نائب للمحتوى 2"/>
          <p:cNvSpPr>
            <a:spLocks noGrp="1"/>
          </p:cNvSpPr>
          <p:nvPr>
            <p:ph idx="1"/>
          </p:nvPr>
        </p:nvSpPr>
        <p:spPr/>
        <p:txBody>
          <a:bodyPr/>
          <a:lstStyle/>
          <a:p>
            <a:pPr marL="0" indent="0">
              <a:buNone/>
            </a:pPr>
            <a:r>
              <a:rPr lang="en-GB" dirty="0" smtClean="0"/>
              <a:t>For flexure </a:t>
            </a:r>
          </a:p>
          <a:p>
            <a:pPr marL="0" indent="0">
              <a:buNone/>
            </a:pPr>
            <a:r>
              <a:rPr lang="en-GB" dirty="0" smtClean="0"/>
              <a:t>Check for ETAB value </a:t>
            </a:r>
          </a:p>
          <a:p>
            <a:pPr marL="0" indent="0">
              <a:buNone/>
            </a:pPr>
            <a:r>
              <a:rPr lang="en-GB" dirty="0" smtClean="0"/>
              <a:t>1/ display moment from live for selected beam below.</a:t>
            </a:r>
          </a:p>
          <a:p>
            <a:pPr marL="0" indent="0">
              <a:buNone/>
            </a:pPr>
            <a:endParaRPr lang="en-GB" dirty="0"/>
          </a:p>
          <a:p>
            <a:pPr marL="0" indent="0">
              <a:buNone/>
            </a:pPr>
            <a:endParaRPr lang="en-GB" dirty="0" smtClean="0"/>
          </a:p>
          <a:p>
            <a:pPr marL="0" indent="0">
              <a:buNone/>
            </a:pPr>
            <a:endParaRPr lang="en-GB" dirty="0"/>
          </a:p>
          <a:p>
            <a:pPr marL="0" indent="0">
              <a:buNone/>
            </a:pPr>
            <a:endParaRPr lang="en-GB" dirty="0" smtClean="0"/>
          </a:p>
          <a:p>
            <a:pPr marL="0" indent="0">
              <a:buNone/>
            </a:pPr>
            <a:r>
              <a:rPr lang="en-GB" dirty="0" smtClean="0"/>
              <a:t>M =19.53 KN.m</a:t>
            </a:r>
          </a:p>
          <a:p>
            <a:pPr marL="0" indent="0">
              <a:buNone/>
            </a:pPr>
            <a:endParaRPr lang="en-GB" dirty="0"/>
          </a:p>
        </p:txBody>
      </p:sp>
      <p:pic>
        <p:nvPicPr>
          <p:cNvPr id="4" name="صورة 3"/>
          <p:cNvPicPr/>
          <p:nvPr/>
        </p:nvPicPr>
        <p:blipFill>
          <a:blip r:embed="rId2">
            <a:extLst>
              <a:ext uri="{28A0092B-C50C-407E-A947-70E740481C1C}">
                <a14:useLocalDpi xmlns:a14="http://schemas.microsoft.com/office/drawing/2010/main" val="0"/>
              </a:ext>
            </a:extLst>
          </a:blip>
          <a:srcRect/>
          <a:stretch>
            <a:fillRect/>
          </a:stretch>
        </p:blipFill>
        <p:spPr bwMode="auto">
          <a:xfrm>
            <a:off x="8742348" y="2893088"/>
            <a:ext cx="3171825" cy="3554730"/>
          </a:xfrm>
          <a:prstGeom prst="rect">
            <a:avLst/>
          </a:prstGeom>
          <a:noFill/>
          <a:ln>
            <a:noFill/>
          </a:ln>
        </p:spPr>
      </p:pic>
      <p:pic>
        <p:nvPicPr>
          <p:cNvPr id="5" name="صورة 4"/>
          <p:cNvPicPr/>
          <p:nvPr/>
        </p:nvPicPr>
        <p:blipFill>
          <a:blip r:embed="rId3">
            <a:extLst>
              <a:ext uri="{28A0092B-C50C-407E-A947-70E740481C1C}">
                <a14:useLocalDpi xmlns:a14="http://schemas.microsoft.com/office/drawing/2010/main" val="0"/>
              </a:ext>
            </a:extLst>
          </a:blip>
          <a:stretch>
            <a:fillRect/>
          </a:stretch>
        </p:blipFill>
        <p:spPr>
          <a:xfrm>
            <a:off x="1474537" y="3679853"/>
            <a:ext cx="5326380" cy="990600"/>
          </a:xfrm>
          <a:prstGeom prst="rect">
            <a:avLst/>
          </a:prstGeom>
        </p:spPr>
      </p:pic>
    </p:spTree>
    <p:extLst>
      <p:ext uri="{BB962C8B-B14F-4D97-AF65-F5344CB8AC3E}">
        <p14:creationId xmlns:p14="http://schemas.microsoft.com/office/powerpoint/2010/main" val="390932756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2 beam</a:t>
            </a:r>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lstStyle/>
              <a:p>
                <a:pPr marL="0" lvl="0" indent="0">
                  <a:buNone/>
                </a:pPr>
                <a:r>
                  <a:rPr lang="en-GB" dirty="0"/>
                  <a:t>Calculate rebar percentage from moment and compare it with rebar percentage from ETAB.</a:t>
                </a:r>
              </a:p>
              <a:p>
                <a:pPr marL="0" indent="0">
                  <a:buNone/>
                </a:pPr>
                <a:r>
                  <a:rPr lang="en-GB" dirty="0"/>
                  <a:t>𝜌=</a:t>
                </a:r>
                <a14:m>
                  <m:oMath xmlns:m="http://schemas.openxmlformats.org/officeDocument/2006/math">
                    <m:f>
                      <m:fPr>
                        <m:ctrlPr>
                          <a:rPr lang="en-GB" i="1"/>
                        </m:ctrlPr>
                      </m:fPr>
                      <m:num>
                        <m:r>
                          <a:rPr lang="en-GB" i="1"/>
                          <m:t>0</m:t>
                        </m:r>
                        <m:r>
                          <a:rPr lang="en-GB" i="1"/>
                          <m:t>.</m:t>
                        </m:r>
                        <m:r>
                          <a:rPr lang="en-GB" i="1"/>
                          <m:t>85</m:t>
                        </m:r>
                        <m:r>
                          <a:rPr lang="en-GB" i="1"/>
                          <m:t> </m:t>
                        </m:r>
                        <m:r>
                          <a:rPr lang="en-GB" i="1"/>
                          <m:t>𝑓𝑐</m:t>
                        </m:r>
                      </m:num>
                      <m:den>
                        <m:r>
                          <a:rPr lang="en-GB" i="1"/>
                          <m:t>𝑓𝑦</m:t>
                        </m:r>
                      </m:den>
                    </m:f>
                    <m:d>
                      <m:dPr>
                        <m:ctrlPr>
                          <a:rPr lang="en-GB" i="1"/>
                        </m:ctrlPr>
                      </m:dPr>
                      <m:e>
                        <m:r>
                          <a:rPr lang="en-GB" i="1"/>
                          <m:t>1</m:t>
                        </m:r>
                        <m:r>
                          <a:rPr lang="en-GB" i="1"/>
                          <m:t>−</m:t>
                        </m:r>
                        <m:rad>
                          <m:radPr>
                            <m:degHide m:val="on"/>
                            <m:ctrlPr>
                              <a:rPr lang="en-GB" i="1"/>
                            </m:ctrlPr>
                          </m:radPr>
                          <m:deg/>
                          <m:e>
                            <m:r>
                              <a:rPr lang="en-GB" i="1"/>
                              <m:t>1</m:t>
                            </m:r>
                            <m:r>
                              <a:rPr lang="en-GB" i="1"/>
                              <m:t>−</m:t>
                            </m:r>
                            <m:f>
                              <m:fPr>
                                <m:ctrlPr>
                                  <a:rPr lang="en-GB" i="1"/>
                                </m:ctrlPr>
                              </m:fPr>
                              <m:num>
                                <m:r>
                                  <a:rPr lang="en-GB" i="1"/>
                                  <m:t>2</m:t>
                                </m:r>
                                <m:r>
                                  <a:rPr lang="en-GB" i="1"/>
                                  <m:t>.</m:t>
                                </m:r>
                                <m:r>
                                  <a:rPr lang="en-GB" i="1"/>
                                  <m:t>61</m:t>
                                </m:r>
                                <m:r>
                                  <a:rPr lang="en-GB" i="1"/>
                                  <m:t>∗</m:t>
                                </m:r>
                                <m:r>
                                  <a:rPr lang="en-GB" i="1"/>
                                  <m:t>𝑀𝑢</m:t>
                                </m:r>
                              </m:num>
                              <m:den>
                                <m:r>
                                  <a:rPr lang="en-GB" i="1"/>
                                  <m:t>𝑏</m:t>
                                </m:r>
                                <m:r>
                                  <a:rPr lang="en-GB" i="1"/>
                                  <m:t>∗ </m:t>
                                </m:r>
                                <m:sSup>
                                  <m:sSupPr>
                                    <m:ctrlPr>
                                      <a:rPr lang="en-GB" i="1"/>
                                    </m:ctrlPr>
                                  </m:sSupPr>
                                  <m:e>
                                    <m:r>
                                      <a:rPr lang="en-GB" i="1"/>
                                      <m:t>𝑑</m:t>
                                    </m:r>
                                  </m:e>
                                  <m:sup>
                                    <m:r>
                                      <a:rPr lang="en-GB" i="1"/>
                                      <m:t>2</m:t>
                                    </m:r>
                                  </m:sup>
                                </m:sSup>
                                <m:r>
                                  <a:rPr lang="en-GB" i="1"/>
                                  <m:t>∗</m:t>
                                </m:r>
                                <m:r>
                                  <a:rPr lang="en-GB" i="1"/>
                                  <m:t>𝑓𝑐</m:t>
                                </m:r>
                              </m:den>
                            </m:f>
                          </m:e>
                        </m:rad>
                      </m:e>
                    </m:d>
                  </m:oMath>
                </a14:m>
                <a:r>
                  <a:rPr lang="en-GB" dirty="0"/>
                  <a:t> = </a:t>
                </a:r>
                <a14:m>
                  <m:oMath xmlns:m="http://schemas.openxmlformats.org/officeDocument/2006/math">
                    <m:f>
                      <m:fPr>
                        <m:ctrlPr>
                          <a:rPr lang="en-GB" i="1"/>
                        </m:ctrlPr>
                      </m:fPr>
                      <m:num>
                        <m:r>
                          <a:rPr lang="en-GB" i="1"/>
                          <m:t>0</m:t>
                        </m:r>
                        <m:r>
                          <a:rPr lang="en-GB" i="1"/>
                          <m:t>.</m:t>
                        </m:r>
                        <m:r>
                          <a:rPr lang="en-GB" i="1"/>
                          <m:t>85</m:t>
                        </m:r>
                        <m:r>
                          <a:rPr lang="en-GB" i="1"/>
                          <m:t>∗</m:t>
                        </m:r>
                        <m:r>
                          <a:rPr lang="en-GB" i="1"/>
                          <m:t>28</m:t>
                        </m:r>
                      </m:num>
                      <m:den>
                        <m:r>
                          <a:rPr lang="en-GB" i="1"/>
                          <m:t>420</m:t>
                        </m:r>
                      </m:den>
                    </m:f>
                    <m:d>
                      <m:dPr>
                        <m:ctrlPr>
                          <a:rPr lang="en-GB" i="1"/>
                        </m:ctrlPr>
                      </m:dPr>
                      <m:e>
                        <m:r>
                          <a:rPr lang="en-GB" i="1"/>
                          <m:t>1</m:t>
                        </m:r>
                        <m:r>
                          <a:rPr lang="en-GB" i="1"/>
                          <m:t>−</m:t>
                        </m:r>
                        <m:rad>
                          <m:radPr>
                            <m:degHide m:val="on"/>
                            <m:ctrlPr>
                              <a:rPr lang="en-GB" i="1"/>
                            </m:ctrlPr>
                          </m:radPr>
                          <m:deg/>
                          <m:e>
                            <m:r>
                              <a:rPr lang="en-GB" i="1"/>
                              <m:t>1</m:t>
                            </m:r>
                            <m:r>
                              <a:rPr lang="en-GB" i="1"/>
                              <m:t>−</m:t>
                            </m:r>
                            <m:f>
                              <m:fPr>
                                <m:ctrlPr>
                                  <a:rPr lang="en-GB" i="1"/>
                                </m:ctrlPr>
                              </m:fPr>
                              <m:num>
                                <m:r>
                                  <a:rPr lang="en-GB" i="1"/>
                                  <m:t>2</m:t>
                                </m:r>
                                <m:r>
                                  <a:rPr lang="en-GB" i="1"/>
                                  <m:t>.</m:t>
                                </m:r>
                                <m:r>
                                  <a:rPr lang="en-GB" i="1"/>
                                  <m:t>61</m:t>
                                </m:r>
                                <m:r>
                                  <a:rPr lang="en-GB" i="1"/>
                                  <m:t>∗</m:t>
                                </m:r>
                                <m:r>
                                  <a:rPr lang="en-GB" i="1"/>
                                  <m:t>19</m:t>
                                </m:r>
                                <m:r>
                                  <a:rPr lang="en-GB" i="1"/>
                                  <m:t>.</m:t>
                                </m:r>
                                <m:r>
                                  <a:rPr lang="en-GB" i="1"/>
                                  <m:t>53</m:t>
                                </m:r>
                                <m:r>
                                  <a:rPr lang="en-GB" i="1"/>
                                  <m:t>∗</m:t>
                                </m:r>
                                <m:sSup>
                                  <m:sSupPr>
                                    <m:ctrlPr>
                                      <a:rPr lang="en-GB" i="1"/>
                                    </m:ctrlPr>
                                  </m:sSupPr>
                                  <m:e>
                                    <m:r>
                                      <a:rPr lang="en-GB" i="1"/>
                                      <m:t>10</m:t>
                                    </m:r>
                                  </m:e>
                                  <m:sup>
                                    <m:r>
                                      <a:rPr lang="en-GB" i="1"/>
                                      <m:t>6</m:t>
                                    </m:r>
                                  </m:sup>
                                </m:sSup>
                              </m:num>
                              <m:den>
                                <m:r>
                                  <a:rPr lang="en-GB" i="1"/>
                                  <m:t>500</m:t>
                                </m:r>
                                <m:r>
                                  <a:rPr lang="en-GB" i="1"/>
                                  <m:t>∗ </m:t>
                                </m:r>
                                <m:sSup>
                                  <m:sSupPr>
                                    <m:ctrlPr>
                                      <a:rPr lang="en-GB" i="1"/>
                                    </m:ctrlPr>
                                  </m:sSupPr>
                                  <m:e>
                                    <m:r>
                                      <a:rPr lang="en-GB" i="1"/>
                                      <m:t>590</m:t>
                                    </m:r>
                                  </m:e>
                                  <m:sup>
                                    <m:r>
                                      <a:rPr lang="en-GB" i="1"/>
                                      <m:t>2</m:t>
                                    </m:r>
                                  </m:sup>
                                </m:sSup>
                                <m:r>
                                  <a:rPr lang="en-GB" i="1"/>
                                  <m:t>∗</m:t>
                                </m:r>
                                <m:r>
                                  <a:rPr lang="en-GB" i="1"/>
                                  <m:t>28</m:t>
                                </m:r>
                              </m:den>
                            </m:f>
                          </m:e>
                        </m:rad>
                      </m:e>
                    </m:d>
                  </m:oMath>
                </a14:m>
                <a:r>
                  <a:rPr lang="en-GB" dirty="0"/>
                  <a:t> = </a:t>
                </a:r>
                <a:r>
                  <a:rPr lang="en-GB" dirty="0" smtClean="0"/>
                  <a:t>0.000278</a:t>
                </a:r>
              </a:p>
              <a:p>
                <a:pPr marL="0" indent="0">
                  <a:buNone/>
                </a:pPr>
                <a:r>
                  <a:rPr lang="en-GB" dirty="0"/>
                  <a:t>𝜌</a:t>
                </a:r>
                <a:r>
                  <a:rPr lang="en-GB" baseline="-25000" dirty="0"/>
                  <a:t>ETAB</a:t>
                </a:r>
                <a:r>
                  <a:rPr lang="en-GB" dirty="0"/>
                  <a:t>=0.0003</a:t>
                </a:r>
              </a:p>
              <a:p>
                <a:pPr marL="0" indent="0">
                  <a:buNone/>
                </a:pPr>
                <a:r>
                  <a:rPr lang="en-GB" dirty="0"/>
                  <a:t>%Difference = 7.3%</a:t>
                </a:r>
              </a:p>
              <a:p>
                <a:pPr marL="0" indent="0">
                  <a:buNone/>
                </a:pPr>
                <a:r>
                  <a:rPr lang="en-GB" dirty="0"/>
                  <a:t>Check O.K.</a:t>
                </a:r>
              </a:p>
              <a:p>
                <a:pPr marL="0" indent="0">
                  <a:buNone/>
                </a:pPr>
                <a:endParaRPr lang="en-GB" dirty="0"/>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616" t="-806"/>
                </a:stretch>
              </a:blipFill>
            </p:spPr>
            <p:txBody>
              <a:bodyPr/>
              <a:lstStyle/>
              <a:p>
                <a:r>
                  <a:rPr lang="en-GB">
                    <a:noFill/>
                  </a:rPr>
                  <a:t> </a:t>
                </a:r>
              </a:p>
            </p:txBody>
          </p:sp>
        </mc:Fallback>
      </mc:AlternateContent>
    </p:spTree>
    <p:extLst>
      <p:ext uri="{BB962C8B-B14F-4D97-AF65-F5344CB8AC3E}">
        <p14:creationId xmlns:p14="http://schemas.microsoft.com/office/powerpoint/2010/main" val="291021044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2 beam</a:t>
            </a:r>
          </a:p>
        </p:txBody>
      </p:sp>
      <p:sp>
        <p:nvSpPr>
          <p:cNvPr id="3" name="عنصر نائب للمحتوى 2"/>
          <p:cNvSpPr>
            <a:spLocks noGrp="1"/>
          </p:cNvSpPr>
          <p:nvPr>
            <p:ph idx="1"/>
          </p:nvPr>
        </p:nvSpPr>
        <p:spPr/>
        <p:txBody>
          <a:bodyPr/>
          <a:lstStyle/>
          <a:p>
            <a:pPr marL="0" indent="0">
              <a:buNone/>
            </a:pPr>
            <a:r>
              <a:rPr lang="en-GB" dirty="0"/>
              <a:t>Now display rebar percentage from ETAB including all combination that include seismic load</a:t>
            </a:r>
            <a:r>
              <a:rPr lang="en-GB" dirty="0" smtClean="0"/>
              <a:t>.</a:t>
            </a:r>
          </a:p>
          <a:p>
            <a:pPr marL="0" indent="0">
              <a:buNone/>
            </a:pPr>
            <a:endParaRPr lang="en-GB" dirty="0" smtClean="0"/>
          </a:p>
          <a:p>
            <a:pPr marL="0" indent="0">
              <a:buNone/>
            </a:pPr>
            <a:r>
              <a:rPr lang="en-GB" dirty="0"/>
              <a:t>As noted, most beams in structure have minimum rebar </a:t>
            </a:r>
            <a:r>
              <a:rPr lang="en-GB" dirty="0" smtClean="0"/>
              <a:t>percentage </a:t>
            </a:r>
            <a:br>
              <a:rPr lang="en-GB" dirty="0" smtClean="0"/>
            </a:br>
            <a:r>
              <a:rPr lang="en-GB" dirty="0" smtClean="0"/>
              <a:t>(</a:t>
            </a:r>
            <a:r>
              <a:rPr lang="en-GB" dirty="0"/>
              <a:t>𝜌</a:t>
            </a:r>
            <a:r>
              <a:rPr lang="en-GB" baseline="-25000" dirty="0"/>
              <a:t>min</a:t>
            </a:r>
            <a:r>
              <a:rPr lang="en-GB" dirty="0"/>
              <a:t>= 0.0033) exclude beams shown in figure </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191099343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8911687" cy="905285"/>
          </a:xfrm>
        </p:spPr>
        <p:txBody>
          <a:bodyPr/>
          <a:lstStyle/>
          <a:p>
            <a:r>
              <a:rPr lang="en-GB" dirty="0"/>
              <a:t>Block 2 beam</a:t>
            </a:r>
          </a:p>
        </p:txBody>
      </p:sp>
      <p:pic>
        <p:nvPicPr>
          <p:cNvPr id="4" name="عنصر نائب للمحتوى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476697" y="1537557"/>
            <a:ext cx="3767322" cy="4252912"/>
          </a:xfrm>
          <a:prstGeom prst="rect">
            <a:avLst/>
          </a:prstGeom>
        </p:spPr>
      </p:pic>
      <p:pic>
        <p:nvPicPr>
          <p:cNvPr id="5" name="صورة 4"/>
          <p:cNvPicPr/>
          <p:nvPr/>
        </p:nvPicPr>
        <p:blipFill>
          <a:blip r:embed="rId3">
            <a:extLst>
              <a:ext uri="{28A0092B-C50C-407E-A947-70E740481C1C}">
                <a14:useLocalDpi xmlns:a14="http://schemas.microsoft.com/office/drawing/2010/main" val="0"/>
              </a:ext>
            </a:extLst>
          </a:blip>
          <a:srcRect/>
          <a:stretch>
            <a:fillRect/>
          </a:stretch>
        </p:blipFill>
        <p:spPr bwMode="auto">
          <a:xfrm>
            <a:off x="7183176" y="1566266"/>
            <a:ext cx="4315460" cy="4793615"/>
          </a:xfrm>
          <a:prstGeom prst="rect">
            <a:avLst/>
          </a:prstGeom>
          <a:noFill/>
          <a:ln>
            <a:noFill/>
          </a:ln>
        </p:spPr>
      </p:pic>
    </p:spTree>
    <p:extLst>
      <p:ext uri="{BB962C8B-B14F-4D97-AF65-F5344CB8AC3E}">
        <p14:creationId xmlns:p14="http://schemas.microsoft.com/office/powerpoint/2010/main" val="875712629"/>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2 beam</a:t>
            </a:r>
          </a:p>
        </p:txBody>
      </p:sp>
      <p:sp>
        <p:nvSpPr>
          <p:cNvPr id="3" name="عنصر نائب للمحتوى 2"/>
          <p:cNvSpPr>
            <a:spLocks noGrp="1"/>
          </p:cNvSpPr>
          <p:nvPr>
            <p:ph idx="1"/>
          </p:nvPr>
        </p:nvSpPr>
        <p:spPr/>
        <p:txBody>
          <a:bodyPr>
            <a:normAutofit fontScale="92500" lnSpcReduction="20000"/>
          </a:bodyPr>
          <a:lstStyle/>
          <a:p>
            <a:pPr marL="0" indent="0">
              <a:buNone/>
            </a:pPr>
            <a:r>
              <a:rPr lang="en-GB" sz="1600" dirty="0"/>
              <a:t>All beams that signed in figure have a cross section 650*500</a:t>
            </a:r>
          </a:p>
          <a:p>
            <a:pPr marL="0" indent="0">
              <a:buNone/>
            </a:pPr>
            <a:r>
              <a:rPr lang="en-GB" sz="1600" dirty="0"/>
              <a:t>As650*500 = 0.0033*650*500 = 1072.5 mm2</a:t>
            </a:r>
          </a:p>
          <a:p>
            <a:pPr marL="0" indent="0">
              <a:buNone/>
            </a:pPr>
            <a:r>
              <a:rPr lang="en-GB" sz="1600" b="1" dirty="0"/>
              <a:t>use 5∅18 with As = 1272.3 mm2 for positive and negative reinforcement(top and bottom</a:t>
            </a:r>
            <a:r>
              <a:rPr lang="en-GB" sz="1600" b="1" dirty="0" smtClean="0"/>
              <a:t>)</a:t>
            </a:r>
          </a:p>
          <a:p>
            <a:pPr marL="0" indent="0">
              <a:buNone/>
            </a:pPr>
            <a:endParaRPr lang="en-GB" sz="1600" dirty="0"/>
          </a:p>
          <a:p>
            <a:pPr marL="0" indent="0">
              <a:buNone/>
            </a:pPr>
            <a:r>
              <a:rPr lang="en-GB" sz="1600" dirty="0"/>
              <a:t>As800*600 = 0.0033*800*600 = 1584 mm2</a:t>
            </a:r>
          </a:p>
          <a:p>
            <a:pPr marL="0" indent="0">
              <a:buNone/>
            </a:pPr>
            <a:r>
              <a:rPr lang="en-GB" sz="1600" b="1" dirty="0"/>
              <a:t>use 7∅18 with As = 1781.3 mm2 for positive and negative reinforcement(top and bottom)</a:t>
            </a:r>
          </a:p>
          <a:p>
            <a:pPr marL="0" indent="0">
              <a:buNone/>
            </a:pPr>
            <a:endParaRPr lang="en-GB" sz="1600" dirty="0" smtClean="0"/>
          </a:p>
          <a:p>
            <a:pPr marL="0" indent="0">
              <a:buNone/>
            </a:pPr>
            <a:r>
              <a:rPr lang="en-GB" sz="1600" dirty="0" smtClean="0"/>
              <a:t>For </a:t>
            </a:r>
            <a:r>
              <a:rPr lang="en-GB" sz="1600" dirty="0"/>
              <a:t>beams that signed in figure, all values of rebar percentage that exceed 𝜌min is negative reinforcement.</a:t>
            </a:r>
          </a:p>
          <a:p>
            <a:pPr marL="0" indent="0">
              <a:buNone/>
            </a:pPr>
            <a:r>
              <a:rPr lang="en-GB" sz="1600" dirty="0"/>
              <a:t>use 𝜌 =0.0041 </a:t>
            </a:r>
          </a:p>
          <a:p>
            <a:pPr marL="0" indent="0">
              <a:buNone/>
            </a:pPr>
            <a:r>
              <a:rPr lang="en-GB" sz="1600" dirty="0"/>
              <a:t>As = 0.0041*590*500 = 1209.5 mm2</a:t>
            </a:r>
          </a:p>
          <a:p>
            <a:pPr marL="0" indent="0">
              <a:buNone/>
            </a:pPr>
            <a:r>
              <a:rPr lang="en-GB" sz="1600" b="1" dirty="0"/>
              <a:t>use 6∅18 with As = 1526.8 mm2 for top steel.</a:t>
            </a:r>
          </a:p>
          <a:p>
            <a:pPr marL="0" indent="0">
              <a:buNone/>
            </a:pPr>
            <a:endParaRPr lang="en-GB" sz="1600" dirty="0"/>
          </a:p>
        </p:txBody>
      </p:sp>
    </p:spTree>
    <p:extLst>
      <p:ext uri="{BB962C8B-B14F-4D97-AF65-F5344CB8AC3E}">
        <p14:creationId xmlns:p14="http://schemas.microsoft.com/office/powerpoint/2010/main" val="364395414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2 </a:t>
            </a:r>
            <a:r>
              <a:rPr lang="en-GB" dirty="0" smtClean="0"/>
              <a:t>beam </a:t>
            </a:r>
            <a:r>
              <a:rPr lang="en-GB" sz="2400" dirty="0" smtClean="0"/>
              <a:t>( stirrups )</a:t>
            </a:r>
            <a:endParaRPr lang="en-GB" sz="2400" dirty="0"/>
          </a:p>
        </p:txBody>
      </p:sp>
      <mc:AlternateContent xmlns:mc="http://schemas.openxmlformats.org/markup-compatibility/2006">
        <mc:Choice xmlns:a14="http://schemas.microsoft.com/office/drawing/2010/main" Requires="a14">
          <p:sp>
            <p:nvSpPr>
              <p:cNvPr id="11" name="عنصر نائب للمحتوى 10"/>
              <p:cNvSpPr>
                <a:spLocks noGrp="1"/>
              </p:cNvSpPr>
              <p:nvPr>
                <p:ph sz="half" idx="1"/>
              </p:nvPr>
            </p:nvSpPr>
            <p:spPr>
              <a:xfrm>
                <a:off x="1448474" y="2093140"/>
                <a:ext cx="5259823" cy="4218648"/>
              </a:xfrm>
            </p:spPr>
            <p:txBody>
              <a:bodyPr>
                <a:normAutofit fontScale="77500" lnSpcReduction="20000"/>
              </a:bodyPr>
              <a:lstStyle/>
              <a:p>
                <a:r>
                  <a:rPr lang="en-GB" dirty="0"/>
                  <a:t>beam 650*500 </a:t>
                </a:r>
                <a:endParaRPr lang="en-GB" dirty="0" smtClean="0"/>
              </a:p>
              <a:p>
                <a:pPr marL="0" indent="0">
                  <a:buNone/>
                </a:pPr>
                <a:r>
                  <a:rPr lang="en-GB" dirty="0"/>
                  <a:t/>
                </a:r>
                <a:br>
                  <a:rPr lang="en-GB" dirty="0"/>
                </a:br>
                <a:r>
                  <a:rPr lang="en-GB" dirty="0"/>
                  <a:t>Vc=</a:t>
                </a:r>
                <a14:m>
                  <m:oMath xmlns:m="http://schemas.openxmlformats.org/officeDocument/2006/math">
                    <m:r>
                      <a:rPr lang="en-GB" i="1"/>
                      <m:t>0</m:t>
                    </m:r>
                    <m:r>
                      <a:rPr lang="en-GB" i="1"/>
                      <m:t>.</m:t>
                    </m:r>
                    <m:r>
                      <a:rPr lang="en-GB" i="1"/>
                      <m:t>166</m:t>
                    </m:r>
                    <m:r>
                      <a:rPr lang="en-GB" i="1"/>
                      <m:t>∗</m:t>
                    </m:r>
                    <m:rad>
                      <m:radPr>
                        <m:degHide m:val="on"/>
                        <m:ctrlPr>
                          <a:rPr lang="en-GB" i="1"/>
                        </m:ctrlPr>
                      </m:radPr>
                      <m:deg/>
                      <m:e>
                        <m:r>
                          <a:rPr lang="en-GB" i="1"/>
                          <m:t>𝑓𝑐</m:t>
                        </m:r>
                      </m:e>
                    </m:rad>
                    <m:r>
                      <a:rPr lang="en-GB" i="1"/>
                      <m:t>∗</m:t>
                    </m:r>
                    <m:r>
                      <a:rPr lang="en-GB" i="1"/>
                      <m:t>𝑏𝑤</m:t>
                    </m:r>
                    <m:r>
                      <a:rPr lang="en-GB" i="1"/>
                      <m:t>∗</m:t>
                    </m:r>
                    <m:r>
                      <a:rPr lang="en-GB" i="1"/>
                      <m:t>𝑑</m:t>
                    </m:r>
                  </m:oMath>
                </a14:m>
                <a:r>
                  <a:rPr lang="en-GB" dirty="0"/>
                  <a:t> = </a:t>
                </a:r>
                <a14:m>
                  <m:oMath xmlns:m="http://schemas.openxmlformats.org/officeDocument/2006/math">
                    <m:r>
                      <a:rPr lang="en-GB" i="1"/>
                      <m:t>0</m:t>
                    </m:r>
                    <m:r>
                      <a:rPr lang="en-GB" i="1"/>
                      <m:t>.</m:t>
                    </m:r>
                    <m:r>
                      <a:rPr lang="en-GB" i="1"/>
                      <m:t>166</m:t>
                    </m:r>
                    <m:r>
                      <a:rPr lang="en-GB" i="1"/>
                      <m:t>∗</m:t>
                    </m:r>
                    <m:rad>
                      <m:radPr>
                        <m:degHide m:val="on"/>
                        <m:ctrlPr>
                          <a:rPr lang="en-GB" i="1"/>
                        </m:ctrlPr>
                      </m:radPr>
                      <m:deg/>
                      <m:e>
                        <m:r>
                          <a:rPr lang="en-GB" i="1"/>
                          <m:t>28</m:t>
                        </m:r>
                      </m:e>
                    </m:rad>
                    <m:r>
                      <a:rPr lang="en-GB" i="1"/>
                      <m:t>∗</m:t>
                    </m:r>
                    <m:r>
                      <a:rPr lang="en-GB" i="1"/>
                      <m:t>500</m:t>
                    </m:r>
                    <m:r>
                      <a:rPr lang="en-GB" i="1"/>
                      <m:t>∗</m:t>
                    </m:r>
                    <m:r>
                      <a:rPr lang="en-GB" i="1"/>
                      <m:t>590</m:t>
                    </m:r>
                  </m:oMath>
                </a14:m>
                <a:r>
                  <a:rPr lang="en-GB" dirty="0"/>
                  <a:t> = 260.16 KN </a:t>
                </a:r>
              </a:p>
              <a:p>
                <a:pPr marL="0" indent="0">
                  <a:buNone/>
                </a:pPr>
                <a:endParaRPr lang="en-GB" dirty="0" smtClean="0"/>
              </a:p>
              <a:p>
                <a:pPr marL="0" indent="0">
                  <a:buNone/>
                </a:pPr>
                <a:r>
                  <a:rPr lang="en-GB" dirty="0" smtClean="0"/>
                  <a:t>Vu </a:t>
                </a:r>
                <a:r>
                  <a:rPr lang="en-GB" dirty="0"/>
                  <a:t>from envelop strength combination = 188.5 KN </a:t>
                </a:r>
              </a:p>
              <a:p>
                <a:pPr marL="0" indent="0">
                  <a:buNone/>
                </a:pPr>
                <a:r>
                  <a:rPr lang="en-GB" dirty="0" err="1"/>
                  <a:t>Tu</a:t>
                </a:r>
                <a:r>
                  <a:rPr lang="en-GB" dirty="0"/>
                  <a:t> = 20.05 KN.m</a:t>
                </a:r>
              </a:p>
              <a:p>
                <a:pPr marL="0" indent="0">
                  <a:buNone/>
                </a:pPr>
                <a:r>
                  <a:rPr lang="en-GB" dirty="0"/>
                  <a:t>Vu ≤ Vc</a:t>
                </a:r>
                <a:br>
                  <a:rPr lang="en-GB" dirty="0"/>
                </a:br>
                <a:r>
                  <a:rPr lang="en-GB" dirty="0"/>
                  <a:t>so use minimum </a:t>
                </a:r>
                <a:r>
                  <a:rPr lang="en-GB" dirty="0" smtClean="0"/>
                  <a:t>shear reinforcement</a:t>
                </a:r>
              </a:p>
              <a:p>
                <a:pPr marL="0" indent="0">
                  <a:buNone/>
                </a:pPr>
                <a:r>
                  <a:rPr lang="en-GB" dirty="0"/>
                  <a:t>(</a:t>
                </a:r>
                <a14:m>
                  <m:oMath xmlns:m="http://schemas.openxmlformats.org/officeDocument/2006/math">
                    <m:f>
                      <m:fPr>
                        <m:ctrlPr>
                          <a:rPr lang="en-GB" i="1"/>
                        </m:ctrlPr>
                      </m:fPr>
                      <m:num>
                        <m:r>
                          <a:rPr lang="en-GB" i="1"/>
                          <m:t>𝐴𝑣</m:t>
                        </m:r>
                      </m:num>
                      <m:den>
                        <m:r>
                          <a:rPr lang="en-GB" i="1"/>
                          <m:t>𝑠</m:t>
                        </m:r>
                      </m:den>
                    </m:f>
                  </m:oMath>
                </a14:m>
                <a:r>
                  <a:rPr lang="en-GB" dirty="0"/>
                  <a:t>)</a:t>
                </a:r>
                <a:r>
                  <a:rPr lang="en-GB" baseline="-25000" dirty="0"/>
                  <a:t>min </a:t>
                </a:r>
                <a:r>
                  <a:rPr lang="en-GB" dirty="0"/>
                  <a:t>= max [</a:t>
                </a:r>
                <a14:m>
                  <m:oMath xmlns:m="http://schemas.openxmlformats.org/officeDocument/2006/math">
                    <m:r>
                      <a:rPr lang="en-GB" i="1"/>
                      <m:t>0</m:t>
                    </m:r>
                    <m:r>
                      <a:rPr lang="en-GB" i="1"/>
                      <m:t>.</m:t>
                    </m:r>
                    <m:r>
                      <a:rPr lang="en-GB" i="1"/>
                      <m:t>062</m:t>
                    </m:r>
                    <m:r>
                      <a:rPr lang="en-GB" i="1"/>
                      <m:t>∗</m:t>
                    </m:r>
                    <m:rad>
                      <m:radPr>
                        <m:degHide m:val="on"/>
                        <m:ctrlPr>
                          <a:rPr lang="en-GB" i="1"/>
                        </m:ctrlPr>
                      </m:radPr>
                      <m:deg/>
                      <m:e>
                        <m:r>
                          <a:rPr lang="en-GB" i="1"/>
                          <m:t>𝑓𝑐</m:t>
                        </m:r>
                      </m:e>
                    </m:rad>
                    <m:r>
                      <a:rPr lang="en-GB" i="1"/>
                      <m:t>∗ </m:t>
                    </m:r>
                    <m:f>
                      <m:fPr>
                        <m:ctrlPr>
                          <a:rPr lang="en-GB" i="1"/>
                        </m:ctrlPr>
                      </m:fPr>
                      <m:num>
                        <m:r>
                          <a:rPr lang="en-GB" i="1"/>
                          <m:t>𝑏𝑤</m:t>
                        </m:r>
                      </m:num>
                      <m:den>
                        <m:r>
                          <a:rPr lang="en-GB" i="1"/>
                          <m:t>𝑓𝑦𝑡</m:t>
                        </m:r>
                      </m:den>
                    </m:f>
                  </m:oMath>
                </a14:m>
                <a:r>
                  <a:rPr lang="en-GB" dirty="0"/>
                  <a:t> , </a:t>
                </a:r>
                <a14:m>
                  <m:oMath xmlns:m="http://schemas.openxmlformats.org/officeDocument/2006/math">
                    <m:f>
                      <m:fPr>
                        <m:ctrlPr>
                          <a:rPr lang="en-GB" i="1"/>
                        </m:ctrlPr>
                      </m:fPr>
                      <m:num>
                        <m:r>
                          <a:rPr lang="en-GB" i="1"/>
                          <m:t>0</m:t>
                        </m:r>
                        <m:r>
                          <a:rPr lang="en-GB" i="1"/>
                          <m:t>.</m:t>
                        </m:r>
                        <m:r>
                          <a:rPr lang="en-GB" i="1"/>
                          <m:t>35</m:t>
                        </m:r>
                        <m:r>
                          <a:rPr lang="en-GB" i="1"/>
                          <m:t>𝑏𝑤</m:t>
                        </m:r>
                      </m:num>
                      <m:den>
                        <m:r>
                          <a:rPr lang="en-GB" i="1"/>
                          <m:t>𝑓𝑦𝑡</m:t>
                        </m:r>
                      </m:den>
                    </m:f>
                  </m:oMath>
                </a14:m>
                <a:r>
                  <a:rPr lang="en-GB" dirty="0"/>
                  <a:t>]  = </a:t>
                </a:r>
                <a14:m>
                  <m:oMath xmlns:m="http://schemas.openxmlformats.org/officeDocument/2006/math">
                    <m:f>
                      <m:fPr>
                        <m:ctrlPr>
                          <a:rPr lang="en-GB" i="1"/>
                        </m:ctrlPr>
                      </m:fPr>
                      <m:num>
                        <m:r>
                          <a:rPr lang="en-GB" i="1"/>
                          <m:t>0</m:t>
                        </m:r>
                        <m:r>
                          <a:rPr lang="en-GB" i="1"/>
                          <m:t>.</m:t>
                        </m:r>
                        <m:r>
                          <a:rPr lang="en-GB" i="1"/>
                          <m:t>35</m:t>
                        </m:r>
                        <m:r>
                          <a:rPr lang="en-GB" i="1"/>
                          <m:t>∗</m:t>
                        </m:r>
                        <m:r>
                          <a:rPr lang="en-GB" i="1"/>
                          <m:t>500</m:t>
                        </m:r>
                      </m:num>
                      <m:den>
                        <m:r>
                          <a:rPr lang="en-GB" i="1"/>
                          <m:t>420</m:t>
                        </m:r>
                      </m:den>
                    </m:f>
                  </m:oMath>
                </a14:m>
                <a:r>
                  <a:rPr lang="en-GB" dirty="0"/>
                  <a:t>  = 0.416 </a:t>
                </a:r>
                <a:endParaRPr lang="en-GB" dirty="0" smtClean="0"/>
              </a:p>
              <a:p>
                <a:pPr marL="0" indent="0">
                  <a:buNone/>
                </a:pPr>
                <a:r>
                  <a:rPr lang="en-GB" dirty="0" smtClean="0"/>
                  <a:t>T</a:t>
                </a:r>
                <a:r>
                  <a:rPr lang="en-GB" baseline="-25000" dirty="0" smtClean="0"/>
                  <a:t>th</a:t>
                </a:r>
                <a:r>
                  <a:rPr lang="en-GB" dirty="0" smtClean="0"/>
                  <a:t> </a:t>
                </a:r>
                <a:r>
                  <a:rPr lang="en-GB" dirty="0"/>
                  <a:t>= </a:t>
                </a:r>
                <a14:m>
                  <m:oMath xmlns:m="http://schemas.openxmlformats.org/officeDocument/2006/math">
                    <m:r>
                      <a:rPr lang="en-GB" i="1"/>
                      <m:t>∅</m:t>
                    </m:r>
                    <m:r>
                      <m:rPr>
                        <m:sty m:val="p"/>
                      </m:rPr>
                      <a:rPr lang="en-GB"/>
                      <m:t>λ</m:t>
                    </m:r>
                    <m:f>
                      <m:fPr>
                        <m:ctrlPr>
                          <a:rPr lang="en-GB" i="1"/>
                        </m:ctrlPr>
                      </m:fPr>
                      <m:num>
                        <m:rad>
                          <m:radPr>
                            <m:degHide m:val="on"/>
                            <m:ctrlPr>
                              <a:rPr lang="en-GB" i="1"/>
                            </m:ctrlPr>
                          </m:radPr>
                          <m:deg/>
                          <m:e>
                            <m:r>
                              <a:rPr lang="en-GB" i="1"/>
                              <m:t>𝑓𝑐</m:t>
                            </m:r>
                          </m:e>
                        </m:rad>
                      </m:num>
                      <m:den>
                        <m:r>
                          <a:rPr lang="en-GB" i="1"/>
                          <m:t>12</m:t>
                        </m:r>
                      </m:den>
                    </m:f>
                    <m:r>
                      <a:rPr lang="en-GB" i="1"/>
                      <m:t>∗ </m:t>
                    </m:r>
                    <m:d>
                      <m:dPr>
                        <m:ctrlPr>
                          <a:rPr lang="en-GB" i="1"/>
                        </m:ctrlPr>
                      </m:dPr>
                      <m:e>
                        <m:f>
                          <m:fPr>
                            <m:ctrlPr>
                              <a:rPr lang="en-GB" i="1"/>
                            </m:ctrlPr>
                          </m:fPr>
                          <m:num>
                            <m:sSup>
                              <m:sSupPr>
                                <m:ctrlPr>
                                  <a:rPr lang="en-GB" i="1"/>
                                </m:ctrlPr>
                              </m:sSupPr>
                              <m:e>
                                <m:r>
                                  <a:rPr lang="en-GB" i="1"/>
                                  <m:t>𝐴𝑐𝑝</m:t>
                                </m:r>
                              </m:e>
                              <m:sup>
                                <m:r>
                                  <a:rPr lang="en-GB" i="1"/>
                                  <m:t>2</m:t>
                                </m:r>
                              </m:sup>
                            </m:sSup>
                          </m:num>
                          <m:den>
                            <m:r>
                              <a:rPr lang="en-GB" i="1"/>
                              <m:t>𝑃𝑐𝑝</m:t>
                            </m:r>
                          </m:den>
                        </m:f>
                      </m:e>
                    </m:d>
                  </m:oMath>
                </a14:m>
                <a:r>
                  <a:rPr lang="en-GB" dirty="0"/>
                  <a:t> = </a:t>
                </a:r>
                <a14:m>
                  <m:oMath xmlns:m="http://schemas.openxmlformats.org/officeDocument/2006/math">
                    <m:r>
                      <a:rPr lang="en-GB" i="1"/>
                      <m:t>0</m:t>
                    </m:r>
                    <m:r>
                      <a:rPr lang="en-GB" i="1"/>
                      <m:t>.</m:t>
                    </m:r>
                    <m:r>
                      <a:rPr lang="en-GB" i="1"/>
                      <m:t>75</m:t>
                    </m:r>
                    <m:r>
                      <a:rPr lang="en-GB" i="1"/>
                      <m:t>∗</m:t>
                    </m:r>
                    <m:r>
                      <a:rPr lang="en-GB" i="1"/>
                      <m:t>1</m:t>
                    </m:r>
                    <m:r>
                      <a:rPr lang="en-GB" i="1"/>
                      <m:t>∗</m:t>
                    </m:r>
                    <m:f>
                      <m:fPr>
                        <m:ctrlPr>
                          <a:rPr lang="en-GB" i="1"/>
                        </m:ctrlPr>
                      </m:fPr>
                      <m:num>
                        <m:rad>
                          <m:radPr>
                            <m:degHide m:val="on"/>
                            <m:ctrlPr>
                              <a:rPr lang="en-GB" i="1"/>
                            </m:ctrlPr>
                          </m:radPr>
                          <m:deg/>
                          <m:e>
                            <m:r>
                              <a:rPr lang="en-GB" i="1"/>
                              <m:t>28</m:t>
                            </m:r>
                          </m:e>
                        </m:rad>
                      </m:num>
                      <m:den>
                        <m:r>
                          <a:rPr lang="en-GB" i="1"/>
                          <m:t>12</m:t>
                        </m:r>
                      </m:den>
                    </m:f>
                    <m:r>
                      <a:rPr lang="en-GB" i="1"/>
                      <m:t>∗ </m:t>
                    </m:r>
                    <m:d>
                      <m:dPr>
                        <m:ctrlPr>
                          <a:rPr lang="en-GB" i="1"/>
                        </m:ctrlPr>
                      </m:dPr>
                      <m:e>
                        <m:f>
                          <m:fPr>
                            <m:ctrlPr>
                              <a:rPr lang="en-GB" i="1"/>
                            </m:ctrlPr>
                          </m:fPr>
                          <m:num>
                            <m:sSup>
                              <m:sSupPr>
                                <m:ctrlPr>
                                  <a:rPr lang="en-GB" i="1"/>
                                </m:ctrlPr>
                              </m:sSupPr>
                              <m:e>
                                <m:r>
                                  <a:rPr lang="en-GB" i="1"/>
                                  <m:t>325000</m:t>
                                </m:r>
                              </m:e>
                              <m:sup>
                                <m:r>
                                  <a:rPr lang="en-GB" i="1"/>
                                  <m:t>2</m:t>
                                </m:r>
                              </m:sup>
                            </m:sSup>
                          </m:num>
                          <m:den>
                            <m:r>
                              <a:rPr lang="en-GB" i="1"/>
                              <m:t>2300</m:t>
                            </m:r>
                          </m:den>
                        </m:f>
                      </m:e>
                    </m:d>
                  </m:oMath>
                </a14:m>
                <a:r>
                  <a:rPr lang="en-GB" dirty="0"/>
                  <a:t> = 15.188 KN.m</a:t>
                </a:r>
              </a:p>
              <a:p>
                <a:pPr marL="0" indent="0">
                  <a:buNone/>
                </a:pPr>
                <a14:m>
                  <m:oMath xmlns:m="http://schemas.openxmlformats.org/officeDocument/2006/math">
                    <m:d>
                      <m:dPr>
                        <m:ctrlPr>
                          <a:rPr lang="en-GB" i="1"/>
                        </m:ctrlPr>
                      </m:dPr>
                      <m:e>
                        <m:f>
                          <m:fPr>
                            <m:ctrlPr>
                              <a:rPr lang="en-GB" i="1"/>
                            </m:ctrlPr>
                          </m:fPr>
                          <m:num>
                            <m:r>
                              <a:rPr lang="en-GB" i="1"/>
                              <m:t>𝐴𝑡</m:t>
                            </m:r>
                          </m:num>
                          <m:den>
                            <m:r>
                              <a:rPr lang="en-GB" i="1"/>
                              <m:t>𝑠</m:t>
                            </m:r>
                          </m:den>
                        </m:f>
                      </m:e>
                    </m:d>
                    <m:r>
                      <a:rPr lang="en-GB" i="1"/>
                      <m:t>=</m:t>
                    </m:r>
                    <m:f>
                      <m:fPr>
                        <m:ctrlPr>
                          <a:rPr lang="en-GB" i="1"/>
                        </m:ctrlPr>
                      </m:fPr>
                      <m:num>
                        <m:f>
                          <m:fPr>
                            <m:ctrlPr>
                              <a:rPr lang="en-GB" i="1"/>
                            </m:ctrlPr>
                          </m:fPr>
                          <m:num>
                            <m:r>
                              <a:rPr lang="en-GB" i="1"/>
                              <m:t>𝑇𝑢</m:t>
                            </m:r>
                          </m:num>
                          <m:den>
                            <m:r>
                              <a:rPr lang="en-GB" i="1"/>
                              <m:t>∅</m:t>
                            </m:r>
                          </m:den>
                        </m:f>
                      </m:num>
                      <m:den>
                        <m:r>
                          <a:rPr lang="en-GB" i="1"/>
                          <m:t>2</m:t>
                        </m:r>
                        <m:r>
                          <a:rPr lang="en-GB" i="1"/>
                          <m:t>∗</m:t>
                        </m:r>
                        <m:r>
                          <a:rPr lang="en-GB" i="1"/>
                          <m:t>𝐴𝑜</m:t>
                        </m:r>
                        <m:r>
                          <a:rPr lang="en-GB" i="1"/>
                          <m:t>∗</m:t>
                        </m:r>
                        <m:r>
                          <a:rPr lang="en-GB" i="1"/>
                          <m:t>𝑓𝑦𝑡</m:t>
                        </m:r>
                      </m:den>
                    </m:f>
                  </m:oMath>
                </a14:m>
                <a:r>
                  <a:rPr lang="en-GB" dirty="0"/>
                  <a:t> = </a:t>
                </a:r>
                <a14:m>
                  <m:oMath xmlns:m="http://schemas.openxmlformats.org/officeDocument/2006/math">
                    <m:f>
                      <m:fPr>
                        <m:ctrlPr>
                          <a:rPr lang="en-GB" i="1"/>
                        </m:ctrlPr>
                      </m:fPr>
                      <m:num>
                        <m:f>
                          <m:fPr>
                            <m:ctrlPr>
                              <a:rPr lang="en-GB" i="1"/>
                            </m:ctrlPr>
                          </m:fPr>
                          <m:num>
                            <m:r>
                              <a:rPr lang="en-GB" i="1"/>
                              <m:t>20</m:t>
                            </m:r>
                            <m:r>
                              <a:rPr lang="en-GB" i="1"/>
                              <m:t>.</m:t>
                            </m:r>
                            <m:r>
                              <a:rPr lang="en-GB" i="1"/>
                              <m:t>05</m:t>
                            </m:r>
                          </m:num>
                          <m:den>
                            <m:r>
                              <a:rPr lang="en-GB" i="1"/>
                              <m:t>0</m:t>
                            </m:r>
                            <m:r>
                              <a:rPr lang="en-GB" i="1"/>
                              <m:t>.</m:t>
                            </m:r>
                            <m:r>
                              <a:rPr lang="en-GB" i="1"/>
                              <m:t>75</m:t>
                            </m:r>
                          </m:den>
                        </m:f>
                      </m:num>
                      <m:den>
                        <m:r>
                          <a:rPr lang="en-GB" i="1"/>
                          <m:t>2</m:t>
                        </m:r>
                        <m:r>
                          <a:rPr lang="en-GB" i="1"/>
                          <m:t>∗</m:t>
                        </m:r>
                        <m:r>
                          <a:rPr lang="en-GB" i="1"/>
                          <m:t>0</m:t>
                        </m:r>
                        <m:r>
                          <a:rPr lang="en-GB" i="1"/>
                          <m:t>.</m:t>
                        </m:r>
                        <m:r>
                          <a:rPr lang="en-GB" i="1"/>
                          <m:t>85</m:t>
                        </m:r>
                        <m:r>
                          <a:rPr lang="en-GB" i="1"/>
                          <m:t>(</m:t>
                        </m:r>
                        <m:r>
                          <a:rPr lang="en-GB" i="1"/>
                          <m:t>530</m:t>
                        </m:r>
                        <m:r>
                          <a:rPr lang="en-GB" i="1"/>
                          <m:t>∗</m:t>
                        </m:r>
                        <m:r>
                          <a:rPr lang="en-GB" i="1"/>
                          <m:t>380</m:t>
                        </m:r>
                        <m:r>
                          <a:rPr lang="en-GB" i="1"/>
                          <m:t>)∗</m:t>
                        </m:r>
                        <m:r>
                          <a:rPr lang="en-GB" i="1"/>
                          <m:t>420</m:t>
                        </m:r>
                      </m:den>
                    </m:f>
                  </m:oMath>
                </a14:m>
                <a:r>
                  <a:rPr lang="en-GB" dirty="0"/>
                  <a:t> = 0.186 mm</a:t>
                </a:r>
                <a:r>
                  <a:rPr lang="en-GB" baseline="30000" dirty="0"/>
                  <a:t>2</a:t>
                </a:r>
                <a:r>
                  <a:rPr lang="en-GB" dirty="0"/>
                  <a:t>/mm</a:t>
                </a:r>
              </a:p>
              <a:p>
                <a:pPr marL="0" indent="0">
                  <a:buNone/>
                </a:pPr>
                <a14:m>
                  <m:oMath xmlns:m="http://schemas.openxmlformats.org/officeDocument/2006/math">
                    <m:d>
                      <m:dPr>
                        <m:ctrlPr>
                          <a:rPr lang="en-GB" i="1"/>
                        </m:ctrlPr>
                      </m:dPr>
                      <m:e>
                        <m:f>
                          <m:fPr>
                            <m:ctrlPr>
                              <a:rPr lang="en-GB" i="1"/>
                            </m:ctrlPr>
                          </m:fPr>
                          <m:num>
                            <m:r>
                              <a:rPr lang="en-GB" i="1"/>
                              <m:t>𝐴𝑡</m:t>
                            </m:r>
                          </m:num>
                          <m:den>
                            <m:r>
                              <a:rPr lang="en-GB" i="1"/>
                              <m:t>𝑠</m:t>
                            </m:r>
                          </m:den>
                        </m:f>
                      </m:e>
                    </m:d>
                    <m:r>
                      <a:rPr lang="en-GB" i="1"/>
                      <m:t>𝑚𝑖𝑛</m:t>
                    </m:r>
                    <m:r>
                      <a:rPr lang="en-GB" i="1"/>
                      <m:t>= </m:t>
                    </m:r>
                    <m:f>
                      <m:fPr>
                        <m:ctrlPr>
                          <a:rPr lang="en-GB" i="1"/>
                        </m:ctrlPr>
                      </m:fPr>
                      <m:num>
                        <m:r>
                          <a:rPr lang="en-GB" i="1"/>
                          <m:t>0</m:t>
                        </m:r>
                        <m:r>
                          <a:rPr lang="en-GB" i="1"/>
                          <m:t>.</m:t>
                        </m:r>
                        <m:r>
                          <a:rPr lang="en-GB" i="1"/>
                          <m:t>175</m:t>
                        </m:r>
                        <m:r>
                          <a:rPr lang="en-GB" i="1"/>
                          <m:t>∗</m:t>
                        </m:r>
                        <m:r>
                          <a:rPr lang="en-GB" i="1"/>
                          <m:t>𝑏𝑤</m:t>
                        </m:r>
                      </m:num>
                      <m:den>
                        <m:r>
                          <a:rPr lang="en-GB" i="1"/>
                          <m:t>𝑓𝑦𝑡</m:t>
                        </m:r>
                      </m:den>
                    </m:f>
                  </m:oMath>
                </a14:m>
                <a:r>
                  <a:rPr lang="en-GB" dirty="0"/>
                  <a:t> = 0.208</a:t>
                </a:r>
              </a:p>
              <a:p>
                <a:pPr marL="0" indent="0">
                  <a:buNone/>
                </a:pPr>
                <a:endParaRPr lang="en-GB" dirty="0"/>
              </a:p>
            </p:txBody>
          </p:sp>
        </mc:Choice>
        <mc:Fallback>
          <p:sp>
            <p:nvSpPr>
              <p:cNvPr id="11" name="عنصر نائب للمحتوى 10"/>
              <p:cNvSpPr>
                <a:spLocks noGrp="1" noRot="1" noChangeAspect="1" noMove="1" noResize="1" noEditPoints="1" noAdjustHandles="1" noChangeArrowheads="1" noChangeShapeType="1" noTextEdit="1"/>
              </p:cNvSpPr>
              <p:nvPr>
                <p:ph sz="half" idx="1"/>
              </p:nvPr>
            </p:nvSpPr>
            <p:spPr>
              <a:xfrm>
                <a:off x="1448474" y="2093140"/>
                <a:ext cx="5259823" cy="4218648"/>
              </a:xfrm>
              <a:blipFill rotWithShape="1">
                <a:blip r:embed="rId2"/>
                <a:stretch>
                  <a:fillRect l="-348" t="-1156"/>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2" name="عنصر نائب للمحتوى 11"/>
              <p:cNvSpPr>
                <a:spLocks noGrp="1"/>
              </p:cNvSpPr>
              <p:nvPr>
                <p:ph sz="half" idx="2"/>
              </p:nvPr>
            </p:nvSpPr>
            <p:spPr/>
            <p:txBody>
              <a:bodyPr>
                <a:normAutofit fontScale="77500" lnSpcReduction="20000"/>
              </a:bodyPr>
              <a:lstStyle/>
              <a:p>
                <a:pPr marL="0" indent="0">
                  <a:buNone/>
                </a:pPr>
                <a14:m>
                  <m:oMath xmlns:m="http://schemas.openxmlformats.org/officeDocument/2006/math">
                    <m:f>
                      <m:fPr>
                        <m:ctrlPr>
                          <a:rPr lang="en-GB" i="1"/>
                        </m:ctrlPr>
                      </m:fPr>
                      <m:num>
                        <m:sSub>
                          <m:sSubPr>
                            <m:ctrlPr>
                              <a:rPr lang="en-GB" i="1"/>
                            </m:ctrlPr>
                          </m:sSubPr>
                          <m:e>
                            <m:r>
                              <a:rPr lang="en-GB" i="1"/>
                              <m:t>𝐴</m:t>
                            </m:r>
                          </m:e>
                          <m:sub>
                            <m:r>
                              <a:rPr lang="en-GB" i="1"/>
                              <m:t>𝑣</m:t>
                            </m:r>
                            <m:r>
                              <a:rPr lang="en-GB" i="1"/>
                              <m:t>+</m:t>
                            </m:r>
                            <m:r>
                              <a:rPr lang="en-GB" i="1"/>
                              <m:t>𝑡</m:t>
                            </m:r>
                          </m:sub>
                        </m:sSub>
                      </m:num>
                      <m:den>
                        <m:r>
                          <a:rPr lang="en-GB" i="1"/>
                          <m:t>𝑠</m:t>
                        </m:r>
                      </m:den>
                    </m:f>
                    <m:r>
                      <a:rPr lang="en-GB" i="1"/>
                      <m:t>=</m:t>
                    </m:r>
                    <m:f>
                      <m:fPr>
                        <m:ctrlPr>
                          <a:rPr lang="en-GB" i="1"/>
                        </m:ctrlPr>
                      </m:fPr>
                      <m:num>
                        <m:r>
                          <a:rPr lang="en-GB" i="1"/>
                          <m:t>𝐴𝑣</m:t>
                        </m:r>
                      </m:num>
                      <m:den>
                        <m:r>
                          <a:rPr lang="en-GB" i="1"/>
                          <m:t>𝑠</m:t>
                        </m:r>
                      </m:den>
                    </m:f>
                    <m:r>
                      <a:rPr lang="en-GB" i="1"/>
                      <m:t>+</m:t>
                    </m:r>
                    <m:r>
                      <a:rPr lang="en-GB" i="1"/>
                      <m:t>𝑛</m:t>
                    </m:r>
                    <m:f>
                      <m:fPr>
                        <m:ctrlPr>
                          <a:rPr lang="en-GB" i="1"/>
                        </m:ctrlPr>
                      </m:fPr>
                      <m:num>
                        <m:r>
                          <a:rPr lang="en-GB" i="1"/>
                          <m:t>𝐴𝑡</m:t>
                        </m:r>
                      </m:num>
                      <m:den>
                        <m:r>
                          <a:rPr lang="en-GB" i="1"/>
                          <m:t>𝑠</m:t>
                        </m:r>
                      </m:den>
                    </m:f>
                  </m:oMath>
                </a14:m>
                <a:r>
                  <a:rPr lang="en-GB" dirty="0"/>
                  <a:t> = 0.416 + 2*0.208 = 0.832 mm</a:t>
                </a:r>
                <a:r>
                  <a:rPr lang="en-GB" baseline="30000" dirty="0"/>
                  <a:t>2</a:t>
                </a:r>
                <a:r>
                  <a:rPr lang="en-GB" dirty="0"/>
                  <a:t>/mm</a:t>
                </a:r>
              </a:p>
              <a:p>
                <a:pPr marL="0" indent="0">
                  <a:buNone/>
                </a:pPr>
                <a:r>
                  <a:rPr lang="en-GB" dirty="0" smtClean="0"/>
                  <a:t>Use </a:t>
                </a:r>
                <a14:m>
                  <m:oMath xmlns:m="http://schemas.openxmlformats.org/officeDocument/2006/math">
                    <m:f>
                      <m:fPr>
                        <m:ctrlPr>
                          <a:rPr lang="en-GB" i="1"/>
                        </m:ctrlPr>
                      </m:fPr>
                      <m:num>
                        <m:sSub>
                          <m:sSubPr>
                            <m:ctrlPr>
                              <a:rPr lang="en-GB" i="1"/>
                            </m:ctrlPr>
                          </m:sSubPr>
                          <m:e>
                            <m:r>
                              <a:rPr lang="en-GB" i="1"/>
                              <m:t>𝐴</m:t>
                            </m:r>
                          </m:e>
                          <m:sub>
                            <m:r>
                              <a:rPr lang="en-GB" i="1"/>
                              <m:t>𝑣</m:t>
                            </m:r>
                            <m:r>
                              <a:rPr lang="en-GB" i="1"/>
                              <m:t>+</m:t>
                            </m:r>
                            <m:r>
                              <a:rPr lang="en-GB" i="1"/>
                              <m:t>𝑡</m:t>
                            </m:r>
                          </m:sub>
                        </m:sSub>
                      </m:num>
                      <m:den>
                        <m:r>
                          <a:rPr lang="en-GB" i="1"/>
                          <m:t>𝑠</m:t>
                        </m:r>
                      </m:den>
                    </m:f>
                  </m:oMath>
                </a14:m>
                <a:r>
                  <a:rPr lang="en-GB" dirty="0"/>
                  <a:t> = 1.01 mm</a:t>
                </a:r>
                <a:r>
                  <a:rPr lang="en-GB" baseline="30000" dirty="0"/>
                  <a:t>2</a:t>
                </a:r>
                <a:r>
                  <a:rPr lang="en-GB" dirty="0"/>
                  <a:t>/mm and </a:t>
                </a:r>
                <a:r>
                  <a:rPr lang="en-GB" b="1" dirty="0"/>
                  <a:t>stirrups with ∅10</a:t>
                </a:r>
                <a:endParaRPr lang="en-GB" dirty="0"/>
              </a:p>
              <a:p>
                <a:pPr marL="0" indent="0">
                  <a:buNone/>
                </a:pPr>
                <a14:m>
                  <m:oMath xmlns:m="http://schemas.openxmlformats.org/officeDocument/2006/math">
                    <m:sSub>
                      <m:sSubPr>
                        <m:ctrlPr>
                          <a:rPr lang="en-GB" i="1"/>
                        </m:ctrlPr>
                      </m:sSubPr>
                      <m:e>
                        <m:r>
                          <a:rPr lang="en-GB" i="1"/>
                          <m:t>𝐴</m:t>
                        </m:r>
                      </m:e>
                      <m:sub>
                        <m:r>
                          <a:rPr lang="en-GB" i="1"/>
                          <m:t>𝑣</m:t>
                        </m:r>
                        <m:r>
                          <a:rPr lang="en-GB" i="1"/>
                          <m:t>+</m:t>
                        </m:r>
                        <m:r>
                          <a:rPr lang="en-GB" i="1"/>
                          <m:t>𝑡</m:t>
                        </m:r>
                      </m:sub>
                    </m:sSub>
                  </m:oMath>
                </a14:m>
                <a:r>
                  <a:rPr lang="en-GB" dirty="0"/>
                  <a:t> = 2*78.5 =157 mm</a:t>
                </a:r>
                <a:r>
                  <a:rPr lang="en-GB" baseline="30000" dirty="0"/>
                  <a:t>2</a:t>
                </a:r>
                <a:endParaRPr lang="en-GB" dirty="0"/>
              </a:p>
              <a:p>
                <a:pPr marL="0" indent="0">
                  <a:buNone/>
                </a:pPr>
                <a:r>
                  <a:rPr lang="en-GB" dirty="0"/>
                  <a:t>S =</a:t>
                </a:r>
                <a14:m>
                  <m:oMath xmlns:m="http://schemas.openxmlformats.org/officeDocument/2006/math">
                    <m:f>
                      <m:fPr>
                        <m:ctrlPr>
                          <a:rPr lang="en-GB" i="1"/>
                        </m:ctrlPr>
                      </m:fPr>
                      <m:num>
                        <m:r>
                          <a:rPr lang="en-GB" i="1"/>
                          <m:t>157</m:t>
                        </m:r>
                      </m:num>
                      <m:den>
                        <m:r>
                          <a:rPr lang="en-GB" i="1"/>
                          <m:t>1</m:t>
                        </m:r>
                        <m:r>
                          <a:rPr lang="en-GB" i="1"/>
                          <m:t>.</m:t>
                        </m:r>
                        <m:r>
                          <a:rPr lang="en-GB" i="1"/>
                          <m:t>01</m:t>
                        </m:r>
                      </m:den>
                    </m:f>
                  </m:oMath>
                </a14:m>
                <a:r>
                  <a:rPr lang="en-GB" dirty="0"/>
                  <a:t> = 155.52 mm  use </a:t>
                </a:r>
                <a:r>
                  <a:rPr lang="en-GB" b="1" dirty="0"/>
                  <a:t>S =150 mm</a:t>
                </a:r>
                <a:endParaRPr lang="en-GB" dirty="0"/>
              </a:p>
              <a:p>
                <a:r>
                  <a:rPr lang="en-GB" dirty="0" smtClean="0"/>
                  <a:t>800*600mm </a:t>
                </a:r>
                <a:r>
                  <a:rPr lang="en-GB" dirty="0"/>
                  <a:t>section </a:t>
                </a:r>
              </a:p>
              <a:p>
                <a:pPr marL="0" indent="0">
                  <a:buNone/>
                </a:pPr>
                <a:r>
                  <a:rPr lang="en-GB" dirty="0"/>
                  <a:t>(</a:t>
                </a:r>
                <a14:m>
                  <m:oMath xmlns:m="http://schemas.openxmlformats.org/officeDocument/2006/math">
                    <m:f>
                      <m:fPr>
                        <m:ctrlPr>
                          <a:rPr lang="en-GB" i="1"/>
                        </m:ctrlPr>
                      </m:fPr>
                      <m:num>
                        <m:r>
                          <a:rPr lang="en-GB" i="1"/>
                          <m:t>𝐴𝑣</m:t>
                        </m:r>
                      </m:num>
                      <m:den>
                        <m:r>
                          <a:rPr lang="en-GB" i="1"/>
                          <m:t>𝑠</m:t>
                        </m:r>
                      </m:den>
                    </m:f>
                  </m:oMath>
                </a14:m>
                <a:r>
                  <a:rPr lang="en-GB" dirty="0"/>
                  <a:t>)</a:t>
                </a:r>
                <a:r>
                  <a:rPr lang="en-GB" baseline="-25000" dirty="0"/>
                  <a:t>min </a:t>
                </a:r>
                <a:r>
                  <a:rPr lang="en-GB" dirty="0"/>
                  <a:t>= max [</a:t>
                </a:r>
                <a14:m>
                  <m:oMath xmlns:m="http://schemas.openxmlformats.org/officeDocument/2006/math">
                    <m:r>
                      <a:rPr lang="en-GB" i="1"/>
                      <m:t>0</m:t>
                    </m:r>
                    <m:r>
                      <a:rPr lang="en-GB" i="1"/>
                      <m:t>.</m:t>
                    </m:r>
                    <m:r>
                      <a:rPr lang="en-GB" i="1"/>
                      <m:t>062</m:t>
                    </m:r>
                    <m:r>
                      <a:rPr lang="en-GB" i="1"/>
                      <m:t>∗</m:t>
                    </m:r>
                    <m:rad>
                      <m:radPr>
                        <m:degHide m:val="on"/>
                        <m:ctrlPr>
                          <a:rPr lang="en-GB" i="1"/>
                        </m:ctrlPr>
                      </m:radPr>
                      <m:deg/>
                      <m:e>
                        <m:r>
                          <a:rPr lang="en-GB" i="1"/>
                          <m:t>𝑓𝑐</m:t>
                        </m:r>
                      </m:e>
                    </m:rad>
                    <m:r>
                      <a:rPr lang="en-GB" i="1"/>
                      <m:t>∗ </m:t>
                    </m:r>
                    <m:f>
                      <m:fPr>
                        <m:ctrlPr>
                          <a:rPr lang="en-GB" i="1"/>
                        </m:ctrlPr>
                      </m:fPr>
                      <m:num>
                        <m:r>
                          <a:rPr lang="en-GB" i="1"/>
                          <m:t>𝑏𝑤</m:t>
                        </m:r>
                      </m:num>
                      <m:den>
                        <m:r>
                          <a:rPr lang="en-GB" i="1"/>
                          <m:t>𝑓𝑦𝑡</m:t>
                        </m:r>
                      </m:den>
                    </m:f>
                  </m:oMath>
                </a14:m>
                <a:r>
                  <a:rPr lang="en-GB" dirty="0"/>
                  <a:t> , </a:t>
                </a:r>
                <a14:m>
                  <m:oMath xmlns:m="http://schemas.openxmlformats.org/officeDocument/2006/math">
                    <m:f>
                      <m:fPr>
                        <m:ctrlPr>
                          <a:rPr lang="en-GB" i="1"/>
                        </m:ctrlPr>
                      </m:fPr>
                      <m:num>
                        <m:r>
                          <a:rPr lang="en-GB" i="1"/>
                          <m:t>0</m:t>
                        </m:r>
                        <m:r>
                          <a:rPr lang="en-GB" i="1"/>
                          <m:t>.</m:t>
                        </m:r>
                        <m:r>
                          <a:rPr lang="en-GB" i="1"/>
                          <m:t>35</m:t>
                        </m:r>
                        <m:r>
                          <a:rPr lang="en-GB" i="1"/>
                          <m:t>𝑏𝑤</m:t>
                        </m:r>
                      </m:num>
                      <m:den>
                        <m:r>
                          <a:rPr lang="en-GB" i="1"/>
                          <m:t>𝑓𝑦𝑡</m:t>
                        </m:r>
                      </m:den>
                    </m:f>
                  </m:oMath>
                </a14:m>
                <a:r>
                  <a:rPr lang="en-GB" dirty="0"/>
                  <a:t>]  = </a:t>
                </a:r>
                <a14:m>
                  <m:oMath xmlns:m="http://schemas.openxmlformats.org/officeDocument/2006/math">
                    <m:f>
                      <m:fPr>
                        <m:ctrlPr>
                          <a:rPr lang="en-GB" i="1"/>
                        </m:ctrlPr>
                      </m:fPr>
                      <m:num>
                        <m:r>
                          <a:rPr lang="en-GB" i="1"/>
                          <m:t>0</m:t>
                        </m:r>
                        <m:r>
                          <a:rPr lang="en-GB" i="1"/>
                          <m:t>.</m:t>
                        </m:r>
                        <m:r>
                          <a:rPr lang="en-GB" i="1"/>
                          <m:t>35</m:t>
                        </m:r>
                        <m:r>
                          <a:rPr lang="en-GB" i="1"/>
                          <m:t>∗</m:t>
                        </m:r>
                        <m:r>
                          <a:rPr lang="en-GB" i="1"/>
                          <m:t>600</m:t>
                        </m:r>
                      </m:num>
                      <m:den>
                        <m:r>
                          <a:rPr lang="en-GB" i="1"/>
                          <m:t>420</m:t>
                        </m:r>
                      </m:den>
                    </m:f>
                  </m:oMath>
                </a14:m>
                <a:r>
                  <a:rPr lang="en-GB" dirty="0"/>
                  <a:t>  = 0.5 mm</a:t>
                </a:r>
                <a:r>
                  <a:rPr lang="en-GB" baseline="30000" dirty="0"/>
                  <a:t>2</a:t>
                </a:r>
                <a:r>
                  <a:rPr lang="en-GB" dirty="0"/>
                  <a:t>/mm</a:t>
                </a:r>
              </a:p>
              <a:p>
                <a:pPr marL="0" indent="0">
                  <a:buNone/>
                </a:pPr>
                <a14:m>
                  <m:oMath xmlns:m="http://schemas.openxmlformats.org/officeDocument/2006/math">
                    <m:d>
                      <m:dPr>
                        <m:ctrlPr>
                          <a:rPr lang="en-GB" i="1"/>
                        </m:ctrlPr>
                      </m:dPr>
                      <m:e>
                        <m:f>
                          <m:fPr>
                            <m:ctrlPr>
                              <a:rPr lang="en-GB" i="1"/>
                            </m:ctrlPr>
                          </m:fPr>
                          <m:num>
                            <m:r>
                              <a:rPr lang="en-GB" i="1"/>
                              <m:t>𝐴𝑡</m:t>
                            </m:r>
                          </m:num>
                          <m:den>
                            <m:r>
                              <a:rPr lang="en-GB" i="1"/>
                              <m:t>𝑠</m:t>
                            </m:r>
                          </m:den>
                        </m:f>
                      </m:e>
                    </m:d>
                    <m:r>
                      <a:rPr lang="en-GB" i="1"/>
                      <m:t>𝑚𝑖𝑛</m:t>
                    </m:r>
                    <m:r>
                      <a:rPr lang="en-GB" i="1"/>
                      <m:t>= </m:t>
                    </m:r>
                    <m:f>
                      <m:fPr>
                        <m:ctrlPr>
                          <a:rPr lang="en-GB" i="1"/>
                        </m:ctrlPr>
                      </m:fPr>
                      <m:num>
                        <m:r>
                          <a:rPr lang="en-GB" i="1"/>
                          <m:t>0</m:t>
                        </m:r>
                        <m:r>
                          <a:rPr lang="en-GB" i="1"/>
                          <m:t>.</m:t>
                        </m:r>
                        <m:r>
                          <a:rPr lang="en-GB" i="1"/>
                          <m:t>175</m:t>
                        </m:r>
                        <m:r>
                          <a:rPr lang="en-GB" i="1"/>
                          <m:t>∗</m:t>
                        </m:r>
                        <m:r>
                          <a:rPr lang="en-GB" i="1"/>
                          <m:t>𝑏𝑤</m:t>
                        </m:r>
                      </m:num>
                      <m:den>
                        <m:r>
                          <a:rPr lang="en-GB" i="1"/>
                          <m:t>𝑓𝑦𝑡</m:t>
                        </m:r>
                      </m:den>
                    </m:f>
                  </m:oMath>
                </a14:m>
                <a:r>
                  <a:rPr lang="en-GB" dirty="0"/>
                  <a:t> = 0.25</a:t>
                </a:r>
              </a:p>
              <a:p>
                <a:pPr marL="0" indent="0">
                  <a:buNone/>
                </a:pPr>
                <a14:m>
                  <m:oMath xmlns:m="http://schemas.openxmlformats.org/officeDocument/2006/math">
                    <m:f>
                      <m:fPr>
                        <m:ctrlPr>
                          <a:rPr lang="en-GB" i="1"/>
                        </m:ctrlPr>
                      </m:fPr>
                      <m:num>
                        <m:sSub>
                          <m:sSubPr>
                            <m:ctrlPr>
                              <a:rPr lang="en-GB" i="1"/>
                            </m:ctrlPr>
                          </m:sSubPr>
                          <m:e>
                            <m:r>
                              <a:rPr lang="en-GB" i="1"/>
                              <m:t>𝐴</m:t>
                            </m:r>
                          </m:e>
                          <m:sub>
                            <m:r>
                              <a:rPr lang="en-GB" i="1"/>
                              <m:t>𝑣</m:t>
                            </m:r>
                            <m:r>
                              <a:rPr lang="en-GB" i="1"/>
                              <m:t>+</m:t>
                            </m:r>
                            <m:r>
                              <a:rPr lang="en-GB" i="1"/>
                              <m:t>𝑡</m:t>
                            </m:r>
                          </m:sub>
                        </m:sSub>
                      </m:num>
                      <m:den>
                        <m:r>
                          <a:rPr lang="en-GB" i="1"/>
                          <m:t>𝑠</m:t>
                        </m:r>
                      </m:den>
                    </m:f>
                    <m:r>
                      <a:rPr lang="en-GB" i="1"/>
                      <m:t>=</m:t>
                    </m:r>
                    <m:f>
                      <m:fPr>
                        <m:ctrlPr>
                          <a:rPr lang="en-GB" i="1"/>
                        </m:ctrlPr>
                      </m:fPr>
                      <m:num>
                        <m:r>
                          <a:rPr lang="en-GB" i="1"/>
                          <m:t>𝐴𝑣</m:t>
                        </m:r>
                      </m:num>
                      <m:den>
                        <m:r>
                          <a:rPr lang="en-GB" i="1"/>
                          <m:t>𝑠</m:t>
                        </m:r>
                      </m:den>
                    </m:f>
                    <m:r>
                      <a:rPr lang="en-GB" i="1"/>
                      <m:t>+</m:t>
                    </m:r>
                    <m:r>
                      <a:rPr lang="en-GB" i="1"/>
                      <m:t>𝑛</m:t>
                    </m:r>
                    <m:f>
                      <m:fPr>
                        <m:ctrlPr>
                          <a:rPr lang="en-GB" i="1"/>
                        </m:ctrlPr>
                      </m:fPr>
                      <m:num>
                        <m:r>
                          <a:rPr lang="en-GB" i="1"/>
                          <m:t>𝐴𝑡</m:t>
                        </m:r>
                      </m:num>
                      <m:den>
                        <m:r>
                          <a:rPr lang="en-GB" i="1"/>
                          <m:t>𝑠</m:t>
                        </m:r>
                      </m:den>
                    </m:f>
                  </m:oMath>
                </a14:m>
                <a:r>
                  <a:rPr lang="en-GB" dirty="0"/>
                  <a:t> = 0.5 + 2*0.25 = 1 mm</a:t>
                </a:r>
                <a:r>
                  <a:rPr lang="en-GB" baseline="30000" dirty="0"/>
                  <a:t>2</a:t>
                </a:r>
                <a:r>
                  <a:rPr lang="en-GB" dirty="0"/>
                  <a:t>/mm</a:t>
                </a:r>
              </a:p>
              <a:p>
                <a:pPr marL="0" indent="0">
                  <a:buNone/>
                </a:pPr>
                <a:r>
                  <a:rPr lang="en-GB" dirty="0"/>
                  <a:t>S = </a:t>
                </a:r>
                <a14:m>
                  <m:oMath xmlns:m="http://schemas.openxmlformats.org/officeDocument/2006/math">
                    <m:f>
                      <m:fPr>
                        <m:ctrlPr>
                          <a:rPr lang="en-GB" i="1"/>
                        </m:ctrlPr>
                      </m:fPr>
                      <m:num>
                        <m:r>
                          <a:rPr lang="en-GB" i="1"/>
                          <m:t>2</m:t>
                        </m:r>
                        <m:r>
                          <a:rPr lang="en-GB" i="1"/>
                          <m:t>∗</m:t>
                        </m:r>
                        <m:r>
                          <a:rPr lang="en-GB" i="1"/>
                          <m:t>78</m:t>
                        </m:r>
                        <m:r>
                          <a:rPr lang="en-GB" i="1"/>
                          <m:t>.</m:t>
                        </m:r>
                        <m:r>
                          <a:rPr lang="en-GB" i="1"/>
                          <m:t>5</m:t>
                        </m:r>
                      </m:num>
                      <m:den>
                        <m:r>
                          <a:rPr lang="en-GB" i="1"/>
                          <m:t>1</m:t>
                        </m:r>
                      </m:den>
                    </m:f>
                  </m:oMath>
                </a14:m>
                <a:r>
                  <a:rPr lang="en-GB" dirty="0"/>
                  <a:t> = 157 mm</a:t>
                </a:r>
              </a:p>
              <a:p>
                <a:pPr marL="0" indent="0">
                  <a:buNone/>
                </a:pPr>
                <a:r>
                  <a:rPr lang="en-GB" b="1" dirty="0"/>
                  <a:t>Use stirrups with 1∅10 with S = 150mm</a:t>
                </a:r>
                <a:endParaRPr lang="en-GB" dirty="0"/>
              </a:p>
              <a:p>
                <a:pPr marL="0" indent="0">
                  <a:buNone/>
                </a:pPr>
                <a:endParaRPr lang="en-GB" dirty="0"/>
              </a:p>
            </p:txBody>
          </p:sp>
        </mc:Choice>
        <mc:Fallback>
          <p:sp>
            <p:nvSpPr>
              <p:cNvPr id="12" name="عنصر نائب للمحتوى 11"/>
              <p:cNvSpPr>
                <a:spLocks noGrp="1" noRot="1" noChangeAspect="1" noMove="1" noResize="1" noEditPoints="1" noAdjustHandles="1" noChangeArrowheads="1" noChangeShapeType="1" noTextEdit="1"/>
              </p:cNvSpPr>
              <p:nvPr>
                <p:ph sz="half" idx="2"/>
              </p:nvPr>
            </p:nvSpPr>
            <p:spPr>
              <a:blipFill rotWithShape="1">
                <a:blip r:embed="rId3"/>
                <a:stretch>
                  <a:fillRect l="-424" t="-323" r="-1414"/>
                </a:stretch>
              </a:blipFill>
            </p:spPr>
            <p:txBody>
              <a:bodyPr/>
              <a:lstStyle/>
              <a:p>
                <a:r>
                  <a:rPr lang="en-GB">
                    <a:noFill/>
                  </a:rPr>
                  <a:t> </a:t>
                </a:r>
              </a:p>
            </p:txBody>
          </p:sp>
        </mc:Fallback>
      </mc:AlternateContent>
    </p:spTree>
    <p:extLst>
      <p:ext uri="{BB962C8B-B14F-4D97-AF65-F5344CB8AC3E}">
        <p14:creationId xmlns:p14="http://schemas.microsoft.com/office/powerpoint/2010/main" val="1815652074"/>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normAutofit/>
          </a:bodyPr>
          <a:lstStyle/>
          <a:p>
            <a:r>
              <a:rPr lang="en-GB" dirty="0"/>
              <a:t>Block 2 beam </a:t>
            </a:r>
            <a:r>
              <a:rPr lang="en-GB" sz="2400" dirty="0" smtClean="0"/>
              <a:t>(longitudinal </a:t>
            </a:r>
            <a:r>
              <a:rPr lang="en-GB" sz="2400" dirty="0"/>
              <a:t>torsional </a:t>
            </a:r>
            <a:r>
              <a:rPr lang="en-GB" sz="2400" dirty="0" smtClean="0"/>
              <a:t>reinforcement)</a:t>
            </a:r>
            <a:endParaRPr lang="en-GB" sz="2400" dirty="0"/>
          </a:p>
        </p:txBody>
      </p:sp>
      <mc:AlternateContent xmlns:mc="http://schemas.openxmlformats.org/markup-compatibility/2006">
        <mc:Choice xmlns:a14="http://schemas.microsoft.com/office/drawing/2010/main" Requires="a14">
          <p:sp>
            <p:nvSpPr>
              <p:cNvPr id="6" name="عنصر نائب للمحتوى 5"/>
              <p:cNvSpPr>
                <a:spLocks noGrp="1"/>
              </p:cNvSpPr>
              <p:nvPr>
                <p:ph idx="1"/>
              </p:nvPr>
            </p:nvSpPr>
            <p:spPr/>
            <p:txBody>
              <a:bodyPr>
                <a:normAutofit fontScale="70000" lnSpcReduction="20000"/>
              </a:bodyPr>
              <a:lstStyle/>
              <a:p>
                <a:r>
                  <a:rPr lang="en-GB" dirty="0"/>
                  <a:t>650*500mm </a:t>
                </a:r>
                <a:endParaRPr lang="en-GB" dirty="0" smtClean="0"/>
              </a:p>
              <a:p>
                <a:pPr marL="0" indent="0">
                  <a:buNone/>
                </a:pPr>
                <a:r>
                  <a:rPr lang="en-GB" dirty="0"/>
                  <a:t/>
                </a:r>
                <a:br>
                  <a:rPr lang="en-GB" dirty="0"/>
                </a:br>
                <a:r>
                  <a:rPr lang="en-GB" dirty="0"/>
                  <a:t>A</a:t>
                </a:r>
                <a:r>
                  <a:rPr lang="en-GB" baseline="-25000" dirty="0"/>
                  <a:t>l </a:t>
                </a:r>
                <a:r>
                  <a:rPr lang="en-GB" dirty="0"/>
                  <a:t>= </a:t>
                </a:r>
                <a14:m>
                  <m:oMath xmlns:m="http://schemas.openxmlformats.org/officeDocument/2006/math">
                    <m:d>
                      <m:dPr>
                        <m:ctrlPr>
                          <a:rPr lang="en-GB" i="1"/>
                        </m:ctrlPr>
                      </m:dPr>
                      <m:e>
                        <m:f>
                          <m:fPr>
                            <m:ctrlPr>
                              <a:rPr lang="en-GB" i="1"/>
                            </m:ctrlPr>
                          </m:fPr>
                          <m:num>
                            <m:r>
                              <a:rPr lang="en-GB" i="1"/>
                              <m:t>𝐴𝑡</m:t>
                            </m:r>
                          </m:num>
                          <m:den>
                            <m:r>
                              <a:rPr lang="en-GB" i="1"/>
                              <m:t>𝑠</m:t>
                            </m:r>
                          </m:den>
                        </m:f>
                      </m:e>
                    </m:d>
                    <m:r>
                      <a:rPr lang="en-GB" i="1"/>
                      <m:t>∗</m:t>
                    </m:r>
                    <m:r>
                      <a:rPr lang="en-GB" i="1"/>
                      <m:t>𝑃</m:t>
                    </m:r>
                    <m:r>
                      <a:rPr lang="en-GB" i="1"/>
                      <m:t>h</m:t>
                    </m:r>
                    <m:r>
                      <a:rPr lang="en-GB" i="1"/>
                      <m:t>∗</m:t>
                    </m:r>
                    <m:d>
                      <m:dPr>
                        <m:ctrlPr>
                          <a:rPr lang="en-GB" i="1"/>
                        </m:ctrlPr>
                      </m:dPr>
                      <m:e>
                        <m:f>
                          <m:fPr>
                            <m:ctrlPr>
                              <a:rPr lang="en-GB" i="1"/>
                            </m:ctrlPr>
                          </m:fPr>
                          <m:num>
                            <m:r>
                              <a:rPr lang="en-GB" i="1"/>
                              <m:t>𝑓𝑦𝑡</m:t>
                            </m:r>
                          </m:num>
                          <m:den>
                            <m:r>
                              <a:rPr lang="en-GB" i="1"/>
                              <m:t>𝑓𝑦</m:t>
                            </m:r>
                          </m:den>
                        </m:f>
                      </m:e>
                    </m:d>
                  </m:oMath>
                </a14:m>
                <a:r>
                  <a:rPr lang="en-GB" dirty="0"/>
                  <a:t> = 0.208 </a:t>
                </a:r>
                <a14:m>
                  <m:oMath xmlns:m="http://schemas.openxmlformats.org/officeDocument/2006/math">
                    <m:r>
                      <a:rPr lang="en-GB" i="1"/>
                      <m:t>∗</m:t>
                    </m:r>
                    <m:r>
                      <a:rPr lang="en-GB" i="1"/>
                      <m:t>1820</m:t>
                    </m:r>
                    <m:r>
                      <a:rPr lang="en-GB" i="1"/>
                      <m:t>∗</m:t>
                    </m:r>
                    <m:d>
                      <m:dPr>
                        <m:ctrlPr>
                          <a:rPr lang="en-GB" i="1"/>
                        </m:ctrlPr>
                      </m:dPr>
                      <m:e>
                        <m:f>
                          <m:fPr>
                            <m:ctrlPr>
                              <a:rPr lang="en-GB" i="1"/>
                            </m:ctrlPr>
                          </m:fPr>
                          <m:num>
                            <m:r>
                              <a:rPr lang="en-GB" i="1"/>
                              <m:t>420</m:t>
                            </m:r>
                          </m:num>
                          <m:den>
                            <m:r>
                              <a:rPr lang="en-GB" i="1"/>
                              <m:t>420</m:t>
                            </m:r>
                          </m:den>
                        </m:f>
                      </m:e>
                    </m:d>
                  </m:oMath>
                </a14:m>
                <a:r>
                  <a:rPr lang="en-GB" dirty="0"/>
                  <a:t> = 378.56 mm</a:t>
                </a:r>
                <a:r>
                  <a:rPr lang="en-GB" baseline="30000" dirty="0"/>
                  <a:t>2</a:t>
                </a:r>
                <a:endParaRPr lang="en-GB" dirty="0"/>
              </a:p>
              <a:p>
                <a:pPr marL="0" indent="0">
                  <a:buNone/>
                </a:pPr>
                <a:r>
                  <a:rPr lang="en-GB" dirty="0"/>
                  <a:t>A</a:t>
                </a:r>
                <a:r>
                  <a:rPr lang="en-GB" baseline="-25000" dirty="0"/>
                  <a:t>l.min</a:t>
                </a:r>
                <a:r>
                  <a:rPr lang="en-GB" dirty="0"/>
                  <a:t> = </a:t>
                </a:r>
                <a14:m>
                  <m:oMath xmlns:m="http://schemas.openxmlformats.org/officeDocument/2006/math">
                    <m:f>
                      <m:fPr>
                        <m:ctrlPr>
                          <a:rPr lang="en-GB" i="1"/>
                        </m:ctrlPr>
                      </m:fPr>
                      <m:num>
                        <m:r>
                          <a:rPr lang="en-GB" i="1"/>
                          <m:t>5</m:t>
                        </m:r>
                        <m:rad>
                          <m:radPr>
                            <m:degHide m:val="on"/>
                            <m:ctrlPr>
                              <a:rPr lang="en-GB" i="1"/>
                            </m:ctrlPr>
                          </m:radPr>
                          <m:deg/>
                          <m:e>
                            <m:r>
                              <a:rPr lang="en-GB" i="1"/>
                              <m:t>𝑓𝑐</m:t>
                            </m:r>
                          </m:e>
                        </m:rad>
                      </m:num>
                      <m:den>
                        <m:r>
                          <a:rPr lang="en-GB" i="1"/>
                          <m:t>12</m:t>
                        </m:r>
                        <m:r>
                          <a:rPr lang="en-GB" i="1"/>
                          <m:t>𝑓𝑦</m:t>
                        </m:r>
                      </m:den>
                    </m:f>
                    <m:r>
                      <a:rPr lang="en-GB" i="1"/>
                      <m:t>𝐴𝑐𝑝</m:t>
                    </m:r>
                    <m:r>
                      <a:rPr lang="en-GB" i="1"/>
                      <m:t>−</m:t>
                    </m:r>
                    <m:d>
                      <m:dPr>
                        <m:ctrlPr>
                          <a:rPr lang="en-GB" i="1"/>
                        </m:ctrlPr>
                      </m:dPr>
                      <m:e>
                        <m:f>
                          <m:fPr>
                            <m:ctrlPr>
                              <a:rPr lang="en-GB" i="1"/>
                            </m:ctrlPr>
                          </m:fPr>
                          <m:num>
                            <m:r>
                              <a:rPr lang="en-GB" i="1"/>
                              <m:t>𝐴𝑡</m:t>
                            </m:r>
                          </m:num>
                          <m:den>
                            <m:r>
                              <a:rPr lang="en-GB" i="1"/>
                              <m:t>𝑠</m:t>
                            </m:r>
                          </m:den>
                        </m:f>
                      </m:e>
                    </m:d>
                    <m:r>
                      <a:rPr lang="en-GB" i="1"/>
                      <m:t>𝑃</m:t>
                    </m:r>
                    <m:r>
                      <a:rPr lang="en-GB" i="1"/>
                      <m:t>h</m:t>
                    </m:r>
                    <m:d>
                      <m:dPr>
                        <m:ctrlPr>
                          <a:rPr lang="en-GB" i="1"/>
                        </m:ctrlPr>
                      </m:dPr>
                      <m:e>
                        <m:f>
                          <m:fPr>
                            <m:ctrlPr>
                              <a:rPr lang="en-GB" i="1"/>
                            </m:ctrlPr>
                          </m:fPr>
                          <m:num>
                            <m:r>
                              <a:rPr lang="en-GB" i="1"/>
                              <m:t>𝑓𝑦𝑡</m:t>
                            </m:r>
                          </m:num>
                          <m:den>
                            <m:r>
                              <a:rPr lang="en-GB" i="1"/>
                              <m:t>𝑓𝑦</m:t>
                            </m:r>
                          </m:den>
                        </m:f>
                      </m:e>
                    </m:d>
                  </m:oMath>
                </a14:m>
                <a:r>
                  <a:rPr lang="en-GB" dirty="0"/>
                  <a:t> =  </a:t>
                </a:r>
                <a14:m>
                  <m:oMath xmlns:m="http://schemas.openxmlformats.org/officeDocument/2006/math">
                    <m:f>
                      <m:fPr>
                        <m:ctrlPr>
                          <a:rPr lang="en-GB" i="1"/>
                        </m:ctrlPr>
                      </m:fPr>
                      <m:num>
                        <m:r>
                          <a:rPr lang="en-GB" i="1"/>
                          <m:t>5</m:t>
                        </m:r>
                        <m:rad>
                          <m:radPr>
                            <m:degHide m:val="on"/>
                            <m:ctrlPr>
                              <a:rPr lang="en-GB" i="1"/>
                            </m:ctrlPr>
                          </m:radPr>
                          <m:deg/>
                          <m:e>
                            <m:r>
                              <a:rPr lang="en-GB" i="1"/>
                              <m:t>28</m:t>
                            </m:r>
                          </m:e>
                        </m:rad>
                      </m:num>
                      <m:den>
                        <m:r>
                          <a:rPr lang="en-GB" i="1"/>
                          <m:t>12</m:t>
                        </m:r>
                        <m:r>
                          <a:rPr lang="en-GB" i="1"/>
                          <m:t>∗</m:t>
                        </m:r>
                        <m:r>
                          <a:rPr lang="en-GB" i="1"/>
                          <m:t>420</m:t>
                        </m:r>
                      </m:den>
                    </m:f>
                    <m:r>
                      <a:rPr lang="en-GB" i="1"/>
                      <m:t>325000</m:t>
                    </m:r>
                    <m:r>
                      <a:rPr lang="en-GB" i="1"/>
                      <m:t>−</m:t>
                    </m:r>
                    <m:r>
                      <a:rPr lang="en-GB" i="1"/>
                      <m:t>378</m:t>
                    </m:r>
                    <m:r>
                      <a:rPr lang="en-GB" i="1"/>
                      <m:t>.</m:t>
                    </m:r>
                    <m:r>
                      <a:rPr lang="en-GB" i="1"/>
                      <m:t>56</m:t>
                    </m:r>
                  </m:oMath>
                </a14:m>
                <a:r>
                  <a:rPr lang="en-GB" dirty="0"/>
                  <a:t> = 1327.53mm</a:t>
                </a:r>
                <a:r>
                  <a:rPr lang="en-GB" baseline="30000" dirty="0"/>
                  <a:t>2</a:t>
                </a:r>
                <a:endParaRPr lang="en-GB" dirty="0"/>
              </a:p>
              <a:p>
                <a:pPr marL="0" indent="0">
                  <a:buNone/>
                </a:pPr>
                <a:r>
                  <a:rPr lang="en-GB" dirty="0"/>
                  <a:t>Use A</a:t>
                </a:r>
                <a:r>
                  <a:rPr lang="en-GB" baseline="-25000" dirty="0"/>
                  <a:t>l </a:t>
                </a:r>
                <a:r>
                  <a:rPr lang="en-GB" dirty="0"/>
                  <a:t>= 1327.53 mm</a:t>
                </a:r>
                <a:r>
                  <a:rPr lang="en-GB" baseline="30000" dirty="0"/>
                  <a:t>2</a:t>
                </a:r>
                <a:endParaRPr lang="en-GB" dirty="0"/>
              </a:p>
              <a:p>
                <a:pPr marL="0" indent="0">
                  <a:buNone/>
                </a:pPr>
                <a:r>
                  <a:rPr lang="en-GB" dirty="0"/>
                  <a:t>1327.53/6 =221.25 mm</a:t>
                </a:r>
                <a:r>
                  <a:rPr lang="en-GB" baseline="30000" dirty="0"/>
                  <a:t>2</a:t>
                </a:r>
                <a:endParaRPr lang="en-GB" dirty="0"/>
              </a:p>
              <a:p>
                <a:pPr marL="0" indent="0">
                  <a:buNone/>
                </a:pPr>
                <a:r>
                  <a:rPr lang="en-GB" b="1" dirty="0"/>
                  <a:t>Use 2∅18  in middle of beam </a:t>
                </a:r>
                <a:endParaRPr lang="en-GB" dirty="0"/>
              </a:p>
              <a:p>
                <a:r>
                  <a:rPr lang="en-GB" dirty="0"/>
                  <a:t>800*600 mm</a:t>
                </a:r>
              </a:p>
              <a:p>
                <a:pPr marL="0" indent="0">
                  <a:buNone/>
                </a:pPr>
                <a:r>
                  <a:rPr lang="en-GB" dirty="0"/>
                  <a:t>A</a:t>
                </a:r>
                <a:r>
                  <a:rPr lang="en-GB" baseline="-25000" dirty="0"/>
                  <a:t>l </a:t>
                </a:r>
                <a:r>
                  <a:rPr lang="en-GB" dirty="0"/>
                  <a:t>= </a:t>
                </a:r>
                <a14:m>
                  <m:oMath xmlns:m="http://schemas.openxmlformats.org/officeDocument/2006/math">
                    <m:d>
                      <m:dPr>
                        <m:ctrlPr>
                          <a:rPr lang="en-GB" i="1"/>
                        </m:ctrlPr>
                      </m:dPr>
                      <m:e>
                        <m:f>
                          <m:fPr>
                            <m:ctrlPr>
                              <a:rPr lang="en-GB" i="1"/>
                            </m:ctrlPr>
                          </m:fPr>
                          <m:num>
                            <m:r>
                              <a:rPr lang="en-GB" i="1"/>
                              <m:t>𝐴𝑡</m:t>
                            </m:r>
                          </m:num>
                          <m:den>
                            <m:r>
                              <a:rPr lang="en-GB" i="1"/>
                              <m:t>𝑠</m:t>
                            </m:r>
                          </m:den>
                        </m:f>
                      </m:e>
                    </m:d>
                    <m:r>
                      <a:rPr lang="en-GB" i="1"/>
                      <m:t>∗</m:t>
                    </m:r>
                    <m:r>
                      <a:rPr lang="en-GB" i="1"/>
                      <m:t>𝑃</m:t>
                    </m:r>
                    <m:r>
                      <a:rPr lang="en-GB" i="1"/>
                      <m:t>h</m:t>
                    </m:r>
                    <m:r>
                      <a:rPr lang="en-GB" i="1"/>
                      <m:t>∗</m:t>
                    </m:r>
                    <m:d>
                      <m:dPr>
                        <m:ctrlPr>
                          <a:rPr lang="en-GB" i="1"/>
                        </m:ctrlPr>
                      </m:dPr>
                      <m:e>
                        <m:f>
                          <m:fPr>
                            <m:ctrlPr>
                              <a:rPr lang="en-GB" i="1"/>
                            </m:ctrlPr>
                          </m:fPr>
                          <m:num>
                            <m:r>
                              <a:rPr lang="en-GB" i="1"/>
                              <m:t>𝑓𝑦𝑡</m:t>
                            </m:r>
                          </m:num>
                          <m:den>
                            <m:r>
                              <a:rPr lang="en-GB" i="1"/>
                              <m:t>𝑓𝑦</m:t>
                            </m:r>
                          </m:den>
                        </m:f>
                      </m:e>
                    </m:d>
                  </m:oMath>
                </a14:m>
                <a:r>
                  <a:rPr lang="en-GB" dirty="0"/>
                  <a:t> = 0.25 </a:t>
                </a:r>
                <a14:m>
                  <m:oMath xmlns:m="http://schemas.openxmlformats.org/officeDocument/2006/math">
                    <m:r>
                      <a:rPr lang="en-GB" i="1"/>
                      <m:t>∗</m:t>
                    </m:r>
                    <m:r>
                      <a:rPr lang="en-GB" i="1"/>
                      <m:t>2320</m:t>
                    </m:r>
                    <m:r>
                      <a:rPr lang="en-GB" i="1"/>
                      <m:t>∗</m:t>
                    </m:r>
                    <m:d>
                      <m:dPr>
                        <m:ctrlPr>
                          <a:rPr lang="en-GB" i="1"/>
                        </m:ctrlPr>
                      </m:dPr>
                      <m:e>
                        <m:f>
                          <m:fPr>
                            <m:ctrlPr>
                              <a:rPr lang="en-GB" i="1"/>
                            </m:ctrlPr>
                          </m:fPr>
                          <m:num>
                            <m:r>
                              <a:rPr lang="en-GB" i="1"/>
                              <m:t>420</m:t>
                            </m:r>
                          </m:num>
                          <m:den>
                            <m:r>
                              <a:rPr lang="en-GB" i="1"/>
                              <m:t>420</m:t>
                            </m:r>
                          </m:den>
                        </m:f>
                      </m:e>
                    </m:d>
                  </m:oMath>
                </a14:m>
                <a:r>
                  <a:rPr lang="en-GB" dirty="0"/>
                  <a:t> = 580 mm</a:t>
                </a:r>
                <a:r>
                  <a:rPr lang="en-GB" baseline="30000" dirty="0"/>
                  <a:t>2</a:t>
                </a:r>
                <a:endParaRPr lang="en-GB" dirty="0"/>
              </a:p>
              <a:p>
                <a:pPr marL="0" indent="0">
                  <a:buNone/>
                </a:pPr>
                <a:r>
                  <a:rPr lang="en-GB" dirty="0"/>
                  <a:t>A</a:t>
                </a:r>
                <a:r>
                  <a:rPr lang="en-GB" baseline="-25000" dirty="0"/>
                  <a:t>l.min</a:t>
                </a:r>
                <a:r>
                  <a:rPr lang="en-GB" dirty="0"/>
                  <a:t> = </a:t>
                </a:r>
                <a14:m>
                  <m:oMath xmlns:m="http://schemas.openxmlformats.org/officeDocument/2006/math">
                    <m:f>
                      <m:fPr>
                        <m:ctrlPr>
                          <a:rPr lang="en-GB" i="1"/>
                        </m:ctrlPr>
                      </m:fPr>
                      <m:num>
                        <m:r>
                          <a:rPr lang="en-GB" i="1"/>
                          <m:t>5</m:t>
                        </m:r>
                        <m:rad>
                          <m:radPr>
                            <m:degHide m:val="on"/>
                            <m:ctrlPr>
                              <a:rPr lang="en-GB" i="1"/>
                            </m:ctrlPr>
                          </m:radPr>
                          <m:deg/>
                          <m:e>
                            <m:r>
                              <a:rPr lang="en-GB" i="1"/>
                              <m:t>𝑓𝑐</m:t>
                            </m:r>
                          </m:e>
                        </m:rad>
                      </m:num>
                      <m:den>
                        <m:r>
                          <a:rPr lang="en-GB" i="1"/>
                          <m:t>12</m:t>
                        </m:r>
                        <m:r>
                          <a:rPr lang="en-GB" i="1"/>
                          <m:t>𝑓𝑦</m:t>
                        </m:r>
                      </m:den>
                    </m:f>
                    <m:r>
                      <a:rPr lang="en-GB" i="1"/>
                      <m:t>𝐴𝑐𝑝</m:t>
                    </m:r>
                    <m:r>
                      <a:rPr lang="en-GB" i="1"/>
                      <m:t>−</m:t>
                    </m:r>
                    <m:d>
                      <m:dPr>
                        <m:ctrlPr>
                          <a:rPr lang="en-GB" i="1"/>
                        </m:ctrlPr>
                      </m:dPr>
                      <m:e>
                        <m:f>
                          <m:fPr>
                            <m:ctrlPr>
                              <a:rPr lang="en-GB" i="1"/>
                            </m:ctrlPr>
                          </m:fPr>
                          <m:num>
                            <m:r>
                              <a:rPr lang="en-GB" i="1"/>
                              <m:t>𝐴𝑡</m:t>
                            </m:r>
                          </m:num>
                          <m:den>
                            <m:r>
                              <a:rPr lang="en-GB" i="1"/>
                              <m:t>𝑠</m:t>
                            </m:r>
                          </m:den>
                        </m:f>
                      </m:e>
                    </m:d>
                    <m:r>
                      <a:rPr lang="en-GB" i="1"/>
                      <m:t>𝑃</m:t>
                    </m:r>
                    <m:r>
                      <a:rPr lang="en-GB" i="1"/>
                      <m:t>h</m:t>
                    </m:r>
                    <m:d>
                      <m:dPr>
                        <m:ctrlPr>
                          <a:rPr lang="en-GB" i="1"/>
                        </m:ctrlPr>
                      </m:dPr>
                      <m:e>
                        <m:f>
                          <m:fPr>
                            <m:ctrlPr>
                              <a:rPr lang="en-GB" i="1"/>
                            </m:ctrlPr>
                          </m:fPr>
                          <m:num>
                            <m:r>
                              <a:rPr lang="en-GB" i="1"/>
                              <m:t>𝑓𝑦𝑡</m:t>
                            </m:r>
                          </m:num>
                          <m:den>
                            <m:r>
                              <a:rPr lang="en-GB" i="1"/>
                              <m:t>𝑓𝑦</m:t>
                            </m:r>
                          </m:den>
                        </m:f>
                      </m:e>
                    </m:d>
                  </m:oMath>
                </a14:m>
                <a:r>
                  <a:rPr lang="en-GB" dirty="0"/>
                  <a:t> =  </a:t>
                </a:r>
                <a14:m>
                  <m:oMath xmlns:m="http://schemas.openxmlformats.org/officeDocument/2006/math">
                    <m:f>
                      <m:fPr>
                        <m:ctrlPr>
                          <a:rPr lang="en-GB" i="1"/>
                        </m:ctrlPr>
                      </m:fPr>
                      <m:num>
                        <m:r>
                          <a:rPr lang="en-GB" i="1"/>
                          <m:t>5</m:t>
                        </m:r>
                        <m:rad>
                          <m:radPr>
                            <m:degHide m:val="on"/>
                            <m:ctrlPr>
                              <a:rPr lang="en-GB" i="1"/>
                            </m:ctrlPr>
                          </m:radPr>
                          <m:deg/>
                          <m:e>
                            <m:r>
                              <a:rPr lang="en-GB" i="1"/>
                              <m:t>28</m:t>
                            </m:r>
                          </m:e>
                        </m:rad>
                      </m:num>
                      <m:den>
                        <m:r>
                          <a:rPr lang="en-GB" i="1"/>
                          <m:t>12</m:t>
                        </m:r>
                        <m:r>
                          <a:rPr lang="en-GB" i="1"/>
                          <m:t>∗</m:t>
                        </m:r>
                        <m:r>
                          <a:rPr lang="en-GB" i="1"/>
                          <m:t>420</m:t>
                        </m:r>
                      </m:den>
                    </m:f>
                    <m:r>
                      <a:rPr lang="en-GB" i="1"/>
                      <m:t>480000</m:t>
                    </m:r>
                    <m:r>
                      <a:rPr lang="en-GB" i="1"/>
                      <m:t>−</m:t>
                    </m:r>
                    <m:r>
                      <a:rPr lang="en-GB" i="1"/>
                      <m:t>580</m:t>
                    </m:r>
                  </m:oMath>
                </a14:m>
                <a:r>
                  <a:rPr lang="en-GB" dirty="0"/>
                  <a:t>= 1939.763mm</a:t>
                </a:r>
                <a:r>
                  <a:rPr lang="en-GB" baseline="30000" dirty="0"/>
                  <a:t>2</a:t>
                </a:r>
                <a:endParaRPr lang="en-GB" dirty="0"/>
              </a:p>
              <a:p>
                <a:pPr marL="0" indent="0">
                  <a:buNone/>
                </a:pPr>
                <a:r>
                  <a:rPr lang="en-GB" dirty="0"/>
                  <a:t>1939.763/6 =323.3 mm</a:t>
                </a:r>
                <a:r>
                  <a:rPr lang="en-GB" baseline="30000" dirty="0"/>
                  <a:t>2</a:t>
                </a:r>
                <a:endParaRPr lang="en-GB" dirty="0"/>
              </a:p>
              <a:p>
                <a:pPr marL="0" indent="0">
                  <a:buNone/>
                </a:pPr>
                <a:r>
                  <a:rPr lang="en-GB" b="1" dirty="0"/>
                  <a:t>Use 2∅18 in middle of beam</a:t>
                </a:r>
                <a:endParaRPr lang="en-GB" dirty="0"/>
              </a:p>
              <a:p>
                <a:pPr marL="0" indent="0">
                  <a:buNone/>
                </a:pPr>
                <a:endParaRPr lang="en-GB" dirty="0"/>
              </a:p>
            </p:txBody>
          </p:sp>
        </mc:Choice>
        <mc:Fallback>
          <p:sp>
            <p:nvSpPr>
              <p:cNvPr id="6" name="عنصر نائب للمحتوى 5"/>
              <p:cNvSpPr>
                <a:spLocks noGrp="1" noRot="1" noChangeAspect="1" noMove="1" noResize="1" noEditPoints="1" noAdjustHandles="1" noChangeArrowheads="1" noChangeShapeType="1" noTextEdit="1"/>
              </p:cNvSpPr>
              <p:nvPr>
                <p:ph idx="1"/>
              </p:nvPr>
            </p:nvSpPr>
            <p:spPr>
              <a:blipFill rotWithShape="1">
                <a:blip r:embed="rId2"/>
                <a:stretch>
                  <a:fillRect l="-137" t="-1129"/>
                </a:stretch>
              </a:blipFill>
            </p:spPr>
            <p:txBody>
              <a:bodyPr/>
              <a:lstStyle/>
              <a:p>
                <a:r>
                  <a:rPr lang="en-GB">
                    <a:noFill/>
                  </a:rPr>
                  <a:t> </a:t>
                </a:r>
              </a:p>
            </p:txBody>
          </p:sp>
        </mc:Fallback>
      </mc:AlternateContent>
    </p:spTree>
    <p:extLst>
      <p:ext uri="{BB962C8B-B14F-4D97-AF65-F5344CB8AC3E}">
        <p14:creationId xmlns:p14="http://schemas.microsoft.com/office/powerpoint/2010/main" val="50542920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Block 3 beam </a:t>
            </a:r>
            <a:endParaRPr lang="en-GB" dirty="0"/>
          </a:p>
        </p:txBody>
      </p:sp>
      <p:sp>
        <p:nvSpPr>
          <p:cNvPr id="3" name="عنصر نائب للمحتوى 2"/>
          <p:cNvSpPr>
            <a:spLocks noGrp="1"/>
          </p:cNvSpPr>
          <p:nvPr>
            <p:ph idx="1"/>
          </p:nvPr>
        </p:nvSpPr>
        <p:spPr>
          <a:xfrm>
            <a:off x="2492107" y="1745183"/>
            <a:ext cx="8915400" cy="3777622"/>
          </a:xfrm>
        </p:spPr>
        <p:txBody>
          <a:bodyPr>
            <a:normAutofit fontScale="92500" lnSpcReduction="20000"/>
          </a:bodyPr>
          <a:lstStyle/>
          <a:p>
            <a:pPr marL="0" indent="0">
              <a:buNone/>
            </a:pPr>
            <a:r>
              <a:rPr lang="en-GB" dirty="0" smtClean="0"/>
              <a:t>For flexure </a:t>
            </a:r>
          </a:p>
          <a:p>
            <a:pPr marL="0" indent="0">
              <a:buNone/>
            </a:pPr>
            <a:r>
              <a:rPr lang="en-GB" dirty="0"/>
              <a:t>Check for ETAB value </a:t>
            </a:r>
          </a:p>
          <a:p>
            <a:pPr marL="0" indent="0">
              <a:buNone/>
            </a:pPr>
            <a:r>
              <a:rPr lang="en-GB" dirty="0"/>
              <a:t>1/ display moment from live for selected beam below</a:t>
            </a:r>
            <a:r>
              <a:rPr lang="en-GB" dirty="0" smtClean="0"/>
              <a:t>.</a:t>
            </a:r>
          </a:p>
          <a:p>
            <a:pPr marL="0" indent="0">
              <a:buNone/>
            </a:pPr>
            <a:endParaRPr lang="en-GB" dirty="0"/>
          </a:p>
          <a:p>
            <a:pPr marL="0" indent="0">
              <a:buNone/>
            </a:pPr>
            <a:endParaRPr lang="en-GB" dirty="0" smtClean="0"/>
          </a:p>
          <a:p>
            <a:pPr marL="0" indent="0">
              <a:buNone/>
            </a:pPr>
            <a:endParaRPr lang="en-GB" dirty="0"/>
          </a:p>
          <a:p>
            <a:pPr marL="0" indent="0">
              <a:buNone/>
            </a:pPr>
            <a:endParaRPr lang="en-GB" dirty="0" smtClean="0"/>
          </a:p>
          <a:p>
            <a:pPr marL="0" indent="0">
              <a:buNone/>
            </a:pPr>
            <a:endParaRPr lang="en-GB" dirty="0"/>
          </a:p>
          <a:p>
            <a:pPr marL="0" indent="0">
              <a:buNone/>
            </a:pPr>
            <a:r>
              <a:rPr lang="en-GB" dirty="0" smtClean="0"/>
              <a:t>M = 24.312 KN.m</a:t>
            </a:r>
            <a:endParaRPr lang="en-GB" dirty="0"/>
          </a:p>
          <a:p>
            <a:pPr marL="0" indent="0">
              <a:buNone/>
            </a:pPr>
            <a:r>
              <a:rPr lang="en-GB" dirty="0" smtClean="0"/>
              <a:t/>
            </a:r>
            <a:br>
              <a:rPr lang="en-GB" dirty="0" smtClean="0"/>
            </a:br>
            <a:endParaRPr lang="en-GB" dirty="0" smtClean="0"/>
          </a:p>
        </p:txBody>
      </p:sp>
      <p:pic>
        <p:nvPicPr>
          <p:cNvPr id="4" name="صورة 3"/>
          <p:cNvPicPr/>
          <p:nvPr/>
        </p:nvPicPr>
        <p:blipFill>
          <a:blip r:embed="rId2">
            <a:extLst>
              <a:ext uri="{28A0092B-C50C-407E-A947-70E740481C1C}">
                <a14:useLocalDpi xmlns:a14="http://schemas.microsoft.com/office/drawing/2010/main" val="0"/>
              </a:ext>
            </a:extLst>
          </a:blip>
          <a:srcRect/>
          <a:stretch>
            <a:fillRect/>
          </a:stretch>
        </p:blipFill>
        <p:spPr bwMode="auto">
          <a:xfrm>
            <a:off x="7038713" y="3135368"/>
            <a:ext cx="4604385" cy="3419475"/>
          </a:xfrm>
          <a:prstGeom prst="rect">
            <a:avLst/>
          </a:prstGeom>
          <a:noFill/>
          <a:ln>
            <a:noFill/>
          </a:ln>
        </p:spPr>
      </p:pic>
      <p:pic>
        <p:nvPicPr>
          <p:cNvPr id="5" name="صورة 4"/>
          <p:cNvPicPr/>
          <p:nvPr/>
        </p:nvPicPr>
        <p:blipFill>
          <a:blip r:embed="rId3">
            <a:extLst>
              <a:ext uri="{28A0092B-C50C-407E-A947-70E740481C1C}">
                <a14:useLocalDpi xmlns:a14="http://schemas.microsoft.com/office/drawing/2010/main" val="0"/>
              </a:ext>
            </a:extLst>
          </a:blip>
          <a:stretch>
            <a:fillRect/>
          </a:stretch>
        </p:blipFill>
        <p:spPr>
          <a:xfrm>
            <a:off x="1775358" y="3467146"/>
            <a:ext cx="5372100" cy="959485"/>
          </a:xfrm>
          <a:prstGeom prst="rect">
            <a:avLst/>
          </a:prstGeom>
        </p:spPr>
      </p:pic>
    </p:spTree>
    <p:extLst>
      <p:ext uri="{BB962C8B-B14F-4D97-AF65-F5344CB8AC3E}">
        <p14:creationId xmlns:p14="http://schemas.microsoft.com/office/powerpoint/2010/main" val="2664628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58A08D5-9783-4FCC-90DA-45FC7C0A596F}"/>
              </a:ext>
            </a:extLst>
          </p:cNvPr>
          <p:cNvSpPr>
            <a:spLocks noGrp="1"/>
          </p:cNvSpPr>
          <p:nvPr>
            <p:ph type="title"/>
          </p:nvPr>
        </p:nvSpPr>
        <p:spPr>
          <a:xfrm>
            <a:off x="1643271" y="624110"/>
            <a:ext cx="9861342" cy="1280890"/>
          </a:xfrm>
        </p:spPr>
        <p:txBody>
          <a:bodyPr/>
          <a:lstStyle/>
          <a:p>
            <a:r>
              <a:rPr lang="en-US" dirty="0">
                <a:solidFill>
                  <a:srgbClr val="0070C0"/>
                </a:solidFill>
              </a:rPr>
              <a:t>LOADS:</a:t>
            </a:r>
          </a:p>
        </p:txBody>
      </p:sp>
      <p:sp>
        <p:nvSpPr>
          <p:cNvPr id="3" name="Content Placeholder 2">
            <a:extLst>
              <a:ext uri="{FF2B5EF4-FFF2-40B4-BE49-F238E27FC236}">
                <a16:creationId xmlns="" xmlns:a16="http://schemas.microsoft.com/office/drawing/2014/main" id="{ECBB0ABD-2686-4937-A444-7F73D6A53A5F}"/>
              </a:ext>
            </a:extLst>
          </p:cNvPr>
          <p:cNvSpPr>
            <a:spLocks noGrp="1"/>
          </p:cNvSpPr>
          <p:nvPr>
            <p:ph idx="1"/>
          </p:nvPr>
        </p:nvSpPr>
        <p:spPr/>
        <p:txBody>
          <a:bodyPr/>
          <a:lstStyle/>
          <a:p>
            <a:pPr marL="0" indent="0">
              <a:buNone/>
            </a:pPr>
            <a:r>
              <a:rPr lang="en-US" dirty="0">
                <a:solidFill>
                  <a:srgbClr val="FF0000"/>
                </a:solidFill>
              </a:rPr>
              <a:t>3. Superimposed Loads:</a:t>
            </a:r>
          </a:p>
          <a:p>
            <a:pPr marL="0" indent="0">
              <a:buNone/>
            </a:pPr>
            <a:r>
              <a:rPr lang="en-US" dirty="0" smtClean="0">
                <a:solidFill>
                  <a:schemeClr val="tx1"/>
                </a:solidFill>
              </a:rPr>
              <a:t> </a:t>
            </a:r>
            <a:endParaRPr lang="en-US" dirty="0">
              <a:solidFill>
                <a:schemeClr val="tx1"/>
              </a:solidFill>
            </a:endParaRPr>
          </a:p>
        </p:txBody>
      </p:sp>
      <p:pic>
        <p:nvPicPr>
          <p:cNvPr id="4" name="Picture 3">
            <a:extLst>
              <a:ext uri="{FF2B5EF4-FFF2-40B4-BE49-F238E27FC236}">
                <a16:creationId xmlns="" xmlns:a16="http://schemas.microsoft.com/office/drawing/2014/main" id="{5ED30C61-FA00-4447-AB4F-1A7B039E4545}"/>
              </a:ext>
            </a:extLst>
          </p:cNvPr>
          <p:cNvPicPr>
            <a:picLocks noChangeAspect="1"/>
          </p:cNvPicPr>
          <p:nvPr/>
        </p:nvPicPr>
        <p:blipFill>
          <a:blip r:embed="rId2"/>
          <a:stretch>
            <a:fillRect/>
          </a:stretch>
        </p:blipFill>
        <p:spPr>
          <a:xfrm>
            <a:off x="3015296" y="3103043"/>
            <a:ext cx="6900862" cy="1758238"/>
          </a:xfrm>
          <a:prstGeom prst="rect">
            <a:avLst/>
          </a:prstGeom>
        </p:spPr>
      </p:pic>
    </p:spTree>
    <p:extLst>
      <p:ext uri="{BB962C8B-B14F-4D97-AF65-F5344CB8AC3E}">
        <p14:creationId xmlns:p14="http://schemas.microsoft.com/office/powerpoint/2010/main" val="479641007"/>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3 beam </a:t>
            </a:r>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lstStyle/>
              <a:p>
                <a:pPr marL="0" indent="0">
                  <a:buNone/>
                </a:pPr>
                <a:r>
                  <a:rPr lang="en-GB" dirty="0"/>
                  <a:t>Calculate rebar percentage from moment and compare it with rebar percentage from ETAB.</a:t>
                </a:r>
              </a:p>
              <a:p>
                <a:pPr marL="0" indent="0">
                  <a:buNone/>
                </a:pPr>
                <a:r>
                  <a:rPr lang="en-GB" dirty="0"/>
                  <a:t>𝜌=</a:t>
                </a:r>
                <a14:m>
                  <m:oMath xmlns:m="http://schemas.openxmlformats.org/officeDocument/2006/math">
                    <m:f>
                      <m:fPr>
                        <m:ctrlPr>
                          <a:rPr lang="en-GB" i="1"/>
                        </m:ctrlPr>
                      </m:fPr>
                      <m:num>
                        <m:r>
                          <a:rPr lang="en-GB" i="1"/>
                          <m:t>0</m:t>
                        </m:r>
                        <m:r>
                          <a:rPr lang="en-GB" i="1"/>
                          <m:t>.</m:t>
                        </m:r>
                        <m:r>
                          <a:rPr lang="en-GB" i="1"/>
                          <m:t>85</m:t>
                        </m:r>
                        <m:r>
                          <a:rPr lang="en-GB" i="1"/>
                          <m:t> </m:t>
                        </m:r>
                        <m:r>
                          <a:rPr lang="en-GB" i="1"/>
                          <m:t>𝑓𝑐</m:t>
                        </m:r>
                      </m:num>
                      <m:den>
                        <m:r>
                          <a:rPr lang="en-GB" i="1"/>
                          <m:t>𝑓𝑦</m:t>
                        </m:r>
                      </m:den>
                    </m:f>
                    <m:d>
                      <m:dPr>
                        <m:ctrlPr>
                          <a:rPr lang="en-GB" i="1"/>
                        </m:ctrlPr>
                      </m:dPr>
                      <m:e>
                        <m:r>
                          <a:rPr lang="en-GB" i="1"/>
                          <m:t>1</m:t>
                        </m:r>
                        <m:r>
                          <a:rPr lang="en-GB" i="1"/>
                          <m:t>−</m:t>
                        </m:r>
                        <m:rad>
                          <m:radPr>
                            <m:degHide m:val="on"/>
                            <m:ctrlPr>
                              <a:rPr lang="en-GB" i="1"/>
                            </m:ctrlPr>
                          </m:radPr>
                          <m:deg/>
                          <m:e>
                            <m:r>
                              <a:rPr lang="en-GB" i="1"/>
                              <m:t>1</m:t>
                            </m:r>
                            <m:r>
                              <a:rPr lang="en-GB" i="1"/>
                              <m:t>−</m:t>
                            </m:r>
                            <m:f>
                              <m:fPr>
                                <m:ctrlPr>
                                  <a:rPr lang="en-GB" i="1"/>
                                </m:ctrlPr>
                              </m:fPr>
                              <m:num>
                                <m:r>
                                  <a:rPr lang="en-GB" i="1"/>
                                  <m:t>2</m:t>
                                </m:r>
                                <m:r>
                                  <a:rPr lang="en-GB" i="1"/>
                                  <m:t>.</m:t>
                                </m:r>
                                <m:r>
                                  <a:rPr lang="en-GB" i="1"/>
                                  <m:t>61</m:t>
                                </m:r>
                                <m:r>
                                  <a:rPr lang="en-GB" i="1"/>
                                  <m:t>∗</m:t>
                                </m:r>
                                <m:r>
                                  <a:rPr lang="en-GB" i="1"/>
                                  <m:t>𝑀𝑢</m:t>
                                </m:r>
                              </m:num>
                              <m:den>
                                <m:r>
                                  <a:rPr lang="en-GB" i="1"/>
                                  <m:t>𝑏</m:t>
                                </m:r>
                                <m:r>
                                  <a:rPr lang="en-GB" i="1"/>
                                  <m:t>∗ </m:t>
                                </m:r>
                                <m:sSup>
                                  <m:sSupPr>
                                    <m:ctrlPr>
                                      <a:rPr lang="en-GB" i="1"/>
                                    </m:ctrlPr>
                                  </m:sSupPr>
                                  <m:e>
                                    <m:r>
                                      <a:rPr lang="en-GB" i="1"/>
                                      <m:t>𝑑</m:t>
                                    </m:r>
                                  </m:e>
                                  <m:sup>
                                    <m:r>
                                      <a:rPr lang="en-GB" i="1"/>
                                      <m:t>2</m:t>
                                    </m:r>
                                  </m:sup>
                                </m:sSup>
                                <m:r>
                                  <a:rPr lang="en-GB" i="1"/>
                                  <m:t>∗</m:t>
                                </m:r>
                                <m:r>
                                  <a:rPr lang="en-GB" i="1"/>
                                  <m:t>𝑓𝑐</m:t>
                                </m:r>
                              </m:den>
                            </m:f>
                          </m:e>
                        </m:rad>
                      </m:e>
                    </m:d>
                  </m:oMath>
                </a14:m>
                <a:r>
                  <a:rPr lang="en-GB" dirty="0"/>
                  <a:t> = </a:t>
                </a:r>
                <a14:m>
                  <m:oMath xmlns:m="http://schemas.openxmlformats.org/officeDocument/2006/math">
                    <m:f>
                      <m:fPr>
                        <m:ctrlPr>
                          <a:rPr lang="en-GB" i="1"/>
                        </m:ctrlPr>
                      </m:fPr>
                      <m:num>
                        <m:r>
                          <a:rPr lang="en-GB" i="1"/>
                          <m:t>0</m:t>
                        </m:r>
                        <m:r>
                          <a:rPr lang="en-GB" i="1"/>
                          <m:t>.</m:t>
                        </m:r>
                        <m:r>
                          <a:rPr lang="en-GB" i="1"/>
                          <m:t>85</m:t>
                        </m:r>
                        <m:r>
                          <a:rPr lang="en-GB" i="1"/>
                          <m:t>∗</m:t>
                        </m:r>
                        <m:r>
                          <a:rPr lang="en-GB" i="1"/>
                          <m:t>28</m:t>
                        </m:r>
                      </m:num>
                      <m:den>
                        <m:r>
                          <a:rPr lang="en-GB" i="1"/>
                          <m:t>420</m:t>
                        </m:r>
                      </m:den>
                    </m:f>
                    <m:d>
                      <m:dPr>
                        <m:ctrlPr>
                          <a:rPr lang="en-GB" i="1"/>
                        </m:ctrlPr>
                      </m:dPr>
                      <m:e>
                        <m:r>
                          <a:rPr lang="en-GB" i="1"/>
                          <m:t>1</m:t>
                        </m:r>
                        <m:r>
                          <a:rPr lang="en-GB" i="1"/>
                          <m:t>−</m:t>
                        </m:r>
                        <m:rad>
                          <m:radPr>
                            <m:degHide m:val="on"/>
                            <m:ctrlPr>
                              <a:rPr lang="en-GB" i="1"/>
                            </m:ctrlPr>
                          </m:radPr>
                          <m:deg/>
                          <m:e>
                            <m:r>
                              <a:rPr lang="en-GB" i="1"/>
                              <m:t>1</m:t>
                            </m:r>
                            <m:r>
                              <a:rPr lang="en-GB" i="1"/>
                              <m:t>−</m:t>
                            </m:r>
                            <m:f>
                              <m:fPr>
                                <m:ctrlPr>
                                  <a:rPr lang="en-GB" i="1"/>
                                </m:ctrlPr>
                              </m:fPr>
                              <m:num>
                                <m:r>
                                  <a:rPr lang="en-GB" i="1"/>
                                  <m:t>2</m:t>
                                </m:r>
                                <m:r>
                                  <a:rPr lang="en-GB" i="1"/>
                                  <m:t>.</m:t>
                                </m:r>
                                <m:r>
                                  <a:rPr lang="en-GB" i="1"/>
                                  <m:t>61</m:t>
                                </m:r>
                                <m:r>
                                  <a:rPr lang="en-GB" i="1"/>
                                  <m:t>∗</m:t>
                                </m:r>
                                <m:r>
                                  <a:rPr lang="en-GB" i="1"/>
                                  <m:t>24</m:t>
                                </m:r>
                                <m:r>
                                  <a:rPr lang="en-GB" i="1"/>
                                  <m:t>.</m:t>
                                </m:r>
                                <m:r>
                                  <a:rPr lang="en-GB" i="1"/>
                                  <m:t>3125</m:t>
                                </m:r>
                                <m:r>
                                  <a:rPr lang="en-GB" i="1"/>
                                  <m:t>∗</m:t>
                                </m:r>
                                <m:sSup>
                                  <m:sSupPr>
                                    <m:ctrlPr>
                                      <a:rPr lang="en-GB" i="1"/>
                                    </m:ctrlPr>
                                  </m:sSupPr>
                                  <m:e>
                                    <m:r>
                                      <a:rPr lang="en-GB" i="1"/>
                                      <m:t>10</m:t>
                                    </m:r>
                                  </m:e>
                                  <m:sup>
                                    <m:r>
                                      <a:rPr lang="en-GB" i="1"/>
                                      <m:t>6</m:t>
                                    </m:r>
                                  </m:sup>
                                </m:sSup>
                              </m:num>
                              <m:den>
                                <m:r>
                                  <a:rPr lang="en-GB" i="1"/>
                                  <m:t>400</m:t>
                                </m:r>
                                <m:r>
                                  <a:rPr lang="en-GB" i="1"/>
                                  <m:t>∗ </m:t>
                                </m:r>
                                <m:sSup>
                                  <m:sSupPr>
                                    <m:ctrlPr>
                                      <a:rPr lang="en-GB" i="1"/>
                                    </m:ctrlPr>
                                  </m:sSupPr>
                                  <m:e>
                                    <m:r>
                                      <a:rPr lang="en-GB" i="1"/>
                                      <m:t>440</m:t>
                                    </m:r>
                                  </m:e>
                                  <m:sup>
                                    <m:r>
                                      <a:rPr lang="en-GB" i="1"/>
                                      <m:t>2</m:t>
                                    </m:r>
                                  </m:sup>
                                </m:sSup>
                                <m:r>
                                  <a:rPr lang="en-GB" i="1"/>
                                  <m:t>∗</m:t>
                                </m:r>
                                <m:r>
                                  <a:rPr lang="en-GB" i="1"/>
                                  <m:t>28</m:t>
                                </m:r>
                              </m:den>
                            </m:f>
                          </m:e>
                        </m:rad>
                      </m:e>
                    </m:d>
                  </m:oMath>
                </a14:m>
                <a:r>
                  <a:rPr lang="en-GB" dirty="0"/>
                  <a:t> = </a:t>
                </a:r>
                <a:r>
                  <a:rPr lang="en-GB" dirty="0" smtClean="0"/>
                  <a:t>0.000835</a:t>
                </a:r>
              </a:p>
              <a:p>
                <a:pPr marL="0" indent="0">
                  <a:buNone/>
                </a:pPr>
                <a:endParaRPr lang="en-GB" dirty="0"/>
              </a:p>
              <a:p>
                <a:pPr marL="0" indent="0">
                  <a:buNone/>
                </a:pPr>
                <a:r>
                  <a:rPr lang="en-GB" dirty="0"/>
                  <a:t>𝜌</a:t>
                </a:r>
                <a:r>
                  <a:rPr lang="en-GB" baseline="-25000" dirty="0"/>
                  <a:t>ETAB</a:t>
                </a:r>
                <a:r>
                  <a:rPr lang="en-GB" dirty="0"/>
                  <a:t>=0.0009</a:t>
                </a:r>
              </a:p>
              <a:p>
                <a:pPr marL="0" indent="0">
                  <a:buNone/>
                </a:pPr>
                <a:r>
                  <a:rPr lang="en-GB" dirty="0"/>
                  <a:t>%Difference = 7.2%</a:t>
                </a:r>
              </a:p>
              <a:p>
                <a:pPr marL="0" indent="0">
                  <a:buNone/>
                </a:pPr>
                <a:r>
                  <a:rPr lang="en-GB" dirty="0"/>
                  <a:t>Check O.K.</a:t>
                </a:r>
              </a:p>
              <a:p>
                <a:pPr marL="0" indent="0">
                  <a:buNone/>
                </a:pPr>
                <a:endParaRPr lang="en-GB" dirty="0"/>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l="-616" t="-806"/>
                </a:stretch>
              </a:blipFill>
            </p:spPr>
            <p:txBody>
              <a:bodyPr/>
              <a:lstStyle/>
              <a:p>
                <a:r>
                  <a:rPr lang="en-GB">
                    <a:noFill/>
                  </a:rPr>
                  <a:t> </a:t>
                </a:r>
              </a:p>
            </p:txBody>
          </p:sp>
        </mc:Fallback>
      </mc:AlternateContent>
    </p:spTree>
    <p:extLst>
      <p:ext uri="{BB962C8B-B14F-4D97-AF65-F5344CB8AC3E}">
        <p14:creationId xmlns:p14="http://schemas.microsoft.com/office/powerpoint/2010/main" val="120000901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3 beam </a:t>
            </a:r>
          </a:p>
        </p:txBody>
      </p:sp>
      <p:sp>
        <p:nvSpPr>
          <p:cNvPr id="3" name="عنصر نائب للمحتوى 2"/>
          <p:cNvSpPr>
            <a:spLocks noGrp="1"/>
          </p:cNvSpPr>
          <p:nvPr>
            <p:ph idx="1"/>
          </p:nvPr>
        </p:nvSpPr>
        <p:spPr/>
        <p:txBody>
          <a:bodyPr/>
          <a:lstStyle/>
          <a:p>
            <a:pPr marL="0" indent="0">
              <a:buNone/>
            </a:pPr>
            <a:r>
              <a:rPr lang="en-GB" dirty="0"/>
              <a:t>Now display rebar percentage from ETAB including all combination that include seismic load.</a:t>
            </a:r>
          </a:p>
          <a:p>
            <a:pPr marL="0" indent="0">
              <a:buNone/>
            </a:pPr>
            <a:endParaRPr lang="en-GB" dirty="0"/>
          </a:p>
        </p:txBody>
      </p:sp>
      <p:pic>
        <p:nvPicPr>
          <p:cNvPr id="4" name="صورة 3"/>
          <p:cNvPicPr/>
          <p:nvPr/>
        </p:nvPicPr>
        <p:blipFill>
          <a:blip r:embed="rId2">
            <a:extLst>
              <a:ext uri="{28A0092B-C50C-407E-A947-70E740481C1C}">
                <a14:useLocalDpi xmlns:a14="http://schemas.microsoft.com/office/drawing/2010/main" val="0"/>
              </a:ext>
            </a:extLst>
          </a:blip>
          <a:stretch>
            <a:fillRect/>
          </a:stretch>
        </p:blipFill>
        <p:spPr>
          <a:xfrm>
            <a:off x="6468739" y="2846233"/>
            <a:ext cx="5372100" cy="3576955"/>
          </a:xfrm>
          <a:prstGeom prst="rect">
            <a:avLst/>
          </a:prstGeom>
        </p:spPr>
      </p:pic>
      <p:pic>
        <p:nvPicPr>
          <p:cNvPr id="5" name="صورة 4"/>
          <p:cNvPicPr/>
          <p:nvPr/>
        </p:nvPicPr>
        <p:blipFill>
          <a:blip r:embed="rId3">
            <a:extLst>
              <a:ext uri="{28A0092B-C50C-407E-A947-70E740481C1C}">
                <a14:useLocalDpi xmlns:a14="http://schemas.microsoft.com/office/drawing/2010/main" val="0"/>
              </a:ext>
            </a:extLst>
          </a:blip>
          <a:srcRect/>
          <a:stretch>
            <a:fillRect/>
          </a:stretch>
        </p:blipFill>
        <p:spPr bwMode="auto">
          <a:xfrm>
            <a:off x="910463" y="2846233"/>
            <a:ext cx="5370195" cy="3696335"/>
          </a:xfrm>
          <a:prstGeom prst="rect">
            <a:avLst/>
          </a:prstGeom>
          <a:noFill/>
          <a:ln>
            <a:noFill/>
          </a:ln>
        </p:spPr>
      </p:pic>
    </p:spTree>
    <p:extLst>
      <p:ext uri="{BB962C8B-B14F-4D97-AF65-F5344CB8AC3E}">
        <p14:creationId xmlns:p14="http://schemas.microsoft.com/office/powerpoint/2010/main" val="145073850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3 beam </a:t>
            </a:r>
          </a:p>
        </p:txBody>
      </p:sp>
      <p:sp>
        <p:nvSpPr>
          <p:cNvPr id="3" name="عنصر نائب للمحتوى 2"/>
          <p:cNvSpPr>
            <a:spLocks noGrp="1"/>
          </p:cNvSpPr>
          <p:nvPr>
            <p:ph idx="1"/>
          </p:nvPr>
        </p:nvSpPr>
        <p:spPr/>
        <p:txBody>
          <a:bodyPr>
            <a:normAutofit fontScale="62500" lnSpcReduction="20000"/>
          </a:bodyPr>
          <a:lstStyle/>
          <a:p>
            <a:pPr marL="0" indent="0">
              <a:buNone/>
            </a:pPr>
            <a:r>
              <a:rPr lang="en-GB" dirty="0"/>
              <a:t>As</a:t>
            </a:r>
            <a:r>
              <a:rPr lang="en-GB" baseline="-25000" dirty="0"/>
              <a:t>500*400</a:t>
            </a:r>
            <a:r>
              <a:rPr lang="en-GB" dirty="0"/>
              <a:t> = 0.0033*500*400 =660 mm</a:t>
            </a:r>
            <a:r>
              <a:rPr lang="en-GB" baseline="30000" dirty="0"/>
              <a:t>2</a:t>
            </a:r>
            <a:r>
              <a:rPr lang="en-GB" dirty="0"/>
              <a:t/>
            </a:r>
            <a:br>
              <a:rPr lang="en-GB" dirty="0"/>
            </a:br>
            <a:r>
              <a:rPr lang="en-GB" b="1" dirty="0"/>
              <a:t>use 5∅14 with As =769.7mm</a:t>
            </a:r>
            <a:r>
              <a:rPr lang="en-GB" b="1" baseline="30000" dirty="0"/>
              <a:t>2</a:t>
            </a:r>
            <a:r>
              <a:rPr lang="en-GB" b="1" dirty="0"/>
              <a:t> for positive and negative reinforcement(top and bottom)</a:t>
            </a:r>
            <a:br>
              <a:rPr lang="en-GB" b="1" dirty="0"/>
            </a:br>
            <a:endParaRPr lang="en-GB" dirty="0"/>
          </a:p>
          <a:p>
            <a:pPr marL="0" indent="0">
              <a:buNone/>
            </a:pPr>
            <a:r>
              <a:rPr lang="en-GB" dirty="0"/>
              <a:t>As</a:t>
            </a:r>
            <a:r>
              <a:rPr lang="en-GB" baseline="-25000" dirty="0"/>
              <a:t>400*300</a:t>
            </a:r>
            <a:r>
              <a:rPr lang="en-GB" dirty="0"/>
              <a:t> = 0.0033*400*300 =396 mm</a:t>
            </a:r>
            <a:r>
              <a:rPr lang="en-GB" baseline="30000" dirty="0"/>
              <a:t>2</a:t>
            </a:r>
            <a:r>
              <a:rPr lang="en-GB" dirty="0"/>
              <a:t/>
            </a:r>
            <a:br>
              <a:rPr lang="en-GB" dirty="0"/>
            </a:br>
            <a:r>
              <a:rPr lang="en-GB" b="1" dirty="0"/>
              <a:t>use 3∅14 with As = 461.8 mm</a:t>
            </a:r>
            <a:r>
              <a:rPr lang="en-GB" b="1" baseline="30000" dirty="0"/>
              <a:t>2</a:t>
            </a:r>
            <a:r>
              <a:rPr lang="en-GB" b="1" dirty="0"/>
              <a:t> for positive and negative reinforcement(top and bottom)</a:t>
            </a:r>
            <a:br>
              <a:rPr lang="en-GB" b="1" dirty="0"/>
            </a:br>
            <a:endParaRPr lang="en-GB" dirty="0"/>
          </a:p>
          <a:p>
            <a:pPr marL="0" indent="0">
              <a:buNone/>
            </a:pPr>
            <a:r>
              <a:rPr lang="en-GB" dirty="0"/>
              <a:t>As</a:t>
            </a:r>
            <a:r>
              <a:rPr lang="en-GB" baseline="-25000" dirty="0"/>
              <a:t>600*500</a:t>
            </a:r>
            <a:r>
              <a:rPr lang="en-GB" dirty="0"/>
              <a:t> = 0.0033*600*500 = 990 mm</a:t>
            </a:r>
            <a:r>
              <a:rPr lang="en-GB" baseline="30000" dirty="0"/>
              <a:t>2</a:t>
            </a:r>
            <a:r>
              <a:rPr lang="en-GB" dirty="0"/>
              <a:t/>
            </a:r>
            <a:br>
              <a:rPr lang="en-GB" dirty="0"/>
            </a:br>
            <a:r>
              <a:rPr lang="en-GB" b="1" dirty="0"/>
              <a:t>use 7∅14 with As = 1077.6 mm</a:t>
            </a:r>
            <a:r>
              <a:rPr lang="en-GB" b="1" baseline="30000" dirty="0"/>
              <a:t>2</a:t>
            </a:r>
            <a:r>
              <a:rPr lang="en-GB" b="1" dirty="0"/>
              <a:t> for positive and negative reinforcement(top and bottom</a:t>
            </a:r>
            <a:r>
              <a:rPr lang="en-GB" b="1" dirty="0" smtClean="0"/>
              <a:t>)</a:t>
            </a:r>
            <a:endParaRPr lang="en-GB" dirty="0"/>
          </a:p>
          <a:p>
            <a:pPr marL="0" indent="0">
              <a:buNone/>
            </a:pPr>
            <a:r>
              <a:rPr lang="en-GB" dirty="0"/>
              <a:t>For beams that signed in figure, all values of rebar percentage that exceed 𝜌</a:t>
            </a:r>
            <a:r>
              <a:rPr lang="en-GB" baseline="-25000" dirty="0"/>
              <a:t>min</a:t>
            </a:r>
            <a:r>
              <a:rPr lang="en-GB" dirty="0"/>
              <a:t> is negative reinforcement</a:t>
            </a:r>
            <a:r>
              <a:rPr lang="en-GB" dirty="0" smtClean="0"/>
              <a:t>.</a:t>
            </a:r>
            <a:endParaRPr lang="en-GB" dirty="0"/>
          </a:p>
          <a:p>
            <a:pPr marL="0" indent="0">
              <a:buNone/>
            </a:pPr>
            <a:r>
              <a:rPr lang="en-GB" dirty="0"/>
              <a:t>𝜌= 0.0057</a:t>
            </a:r>
            <a:br>
              <a:rPr lang="en-GB" dirty="0"/>
            </a:br>
            <a:r>
              <a:rPr lang="en-GB" dirty="0"/>
              <a:t>As</a:t>
            </a:r>
            <a:r>
              <a:rPr lang="en-GB" baseline="-25000" dirty="0"/>
              <a:t>500*400</a:t>
            </a:r>
            <a:r>
              <a:rPr lang="en-GB" dirty="0"/>
              <a:t> = 0.0057*440*400 = 1003.2 mm</a:t>
            </a:r>
            <a:r>
              <a:rPr lang="en-GB" baseline="30000" dirty="0"/>
              <a:t>2</a:t>
            </a:r>
            <a:r>
              <a:rPr lang="en-GB" dirty="0"/>
              <a:t/>
            </a:r>
            <a:br>
              <a:rPr lang="en-GB" dirty="0"/>
            </a:br>
            <a:r>
              <a:rPr lang="en-GB" b="1" dirty="0"/>
              <a:t>use 7∅14 with As = 1077.6mm</a:t>
            </a:r>
            <a:r>
              <a:rPr lang="en-GB" b="1" baseline="30000" dirty="0"/>
              <a:t>2</a:t>
            </a:r>
            <a:r>
              <a:rPr lang="en-GB" b="1" dirty="0"/>
              <a:t> for positive and negative reinforcement(top and bottom)</a:t>
            </a:r>
            <a:br>
              <a:rPr lang="en-GB" b="1" dirty="0"/>
            </a:br>
            <a:endParaRPr lang="en-GB" dirty="0"/>
          </a:p>
          <a:p>
            <a:pPr marL="0" indent="0">
              <a:buNone/>
            </a:pPr>
            <a:r>
              <a:rPr lang="en-GB" dirty="0"/>
              <a:t>𝜌= 0.0048</a:t>
            </a:r>
            <a:br>
              <a:rPr lang="en-GB" dirty="0"/>
            </a:br>
            <a:r>
              <a:rPr lang="en-GB" dirty="0"/>
              <a:t>As</a:t>
            </a:r>
            <a:r>
              <a:rPr lang="en-GB" baseline="-25000" dirty="0"/>
              <a:t>400*300</a:t>
            </a:r>
            <a:r>
              <a:rPr lang="en-GB" dirty="0"/>
              <a:t> = 0.0048*340*300 = 489.6 mm</a:t>
            </a:r>
            <a:r>
              <a:rPr lang="en-GB" baseline="30000" dirty="0"/>
              <a:t>2</a:t>
            </a:r>
            <a:r>
              <a:rPr lang="en-GB" dirty="0"/>
              <a:t/>
            </a:r>
            <a:br>
              <a:rPr lang="en-GB" dirty="0"/>
            </a:br>
            <a:r>
              <a:rPr lang="en-GB" b="1" dirty="0"/>
              <a:t>use 4∅14 with As = 615.7 mm</a:t>
            </a:r>
            <a:r>
              <a:rPr lang="en-GB" b="1" baseline="30000" dirty="0"/>
              <a:t>2</a:t>
            </a:r>
            <a:r>
              <a:rPr lang="en-GB" b="1" dirty="0"/>
              <a:t> for positive and negative reinforcement(top and bottom)</a:t>
            </a:r>
            <a:br>
              <a:rPr lang="en-GB" b="1" dirty="0"/>
            </a:br>
            <a:endParaRPr lang="en-GB" dirty="0"/>
          </a:p>
          <a:p>
            <a:pPr marL="0" indent="0">
              <a:buNone/>
            </a:pPr>
            <a:r>
              <a:rPr lang="en-GB" dirty="0"/>
              <a:t>𝜌=0.0043</a:t>
            </a:r>
            <a:br>
              <a:rPr lang="en-GB" dirty="0"/>
            </a:br>
            <a:r>
              <a:rPr lang="en-GB" dirty="0"/>
              <a:t>As</a:t>
            </a:r>
            <a:r>
              <a:rPr lang="en-GB" baseline="-25000" dirty="0"/>
              <a:t>600*500</a:t>
            </a:r>
            <a:r>
              <a:rPr lang="en-GB" dirty="0"/>
              <a:t> = 0.0043*540*500 = 1161 mm</a:t>
            </a:r>
            <a:r>
              <a:rPr lang="en-GB" baseline="30000" dirty="0"/>
              <a:t>2</a:t>
            </a:r>
            <a:r>
              <a:rPr lang="en-GB" dirty="0"/>
              <a:t/>
            </a:r>
            <a:br>
              <a:rPr lang="en-GB" dirty="0"/>
            </a:br>
            <a:r>
              <a:rPr lang="en-GB" b="1" dirty="0"/>
              <a:t>use 8∅14 with As = 1231.5 mm</a:t>
            </a:r>
            <a:r>
              <a:rPr lang="en-GB" b="1" baseline="30000" dirty="0"/>
              <a:t>2</a:t>
            </a:r>
            <a:r>
              <a:rPr lang="en-GB" b="1" dirty="0"/>
              <a:t> for positive and negative reinforcement(top and bottom)</a:t>
            </a:r>
            <a:endParaRPr lang="en-GB" dirty="0"/>
          </a:p>
          <a:p>
            <a:pPr marL="0" indent="0">
              <a:buNone/>
            </a:pPr>
            <a:endParaRPr lang="en-GB" dirty="0"/>
          </a:p>
        </p:txBody>
      </p:sp>
    </p:spTree>
    <p:extLst>
      <p:ext uri="{BB962C8B-B14F-4D97-AF65-F5344CB8AC3E}">
        <p14:creationId xmlns:p14="http://schemas.microsoft.com/office/powerpoint/2010/main" val="325627998"/>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a:t>
            </a:r>
            <a:r>
              <a:rPr lang="en-GB" dirty="0" smtClean="0"/>
              <a:t>3 </a:t>
            </a:r>
            <a:r>
              <a:rPr lang="en-GB" dirty="0"/>
              <a:t>beam </a:t>
            </a:r>
            <a:r>
              <a:rPr lang="en-GB" sz="2400" dirty="0"/>
              <a:t>( stirrups )</a:t>
            </a:r>
            <a:endParaRPr lang="en-GB" dirty="0"/>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a:xfrm>
                <a:off x="2589212" y="2133599"/>
                <a:ext cx="8915400" cy="4461409"/>
              </a:xfrm>
            </p:spPr>
            <p:txBody>
              <a:bodyPr>
                <a:normAutofit fontScale="62500" lnSpcReduction="20000"/>
              </a:bodyPr>
              <a:lstStyle/>
              <a:p>
                <a:r>
                  <a:rPr lang="en-GB" dirty="0" smtClean="0"/>
                  <a:t>beam </a:t>
                </a:r>
                <a:r>
                  <a:rPr lang="en-GB" dirty="0"/>
                  <a:t>500*400 </a:t>
                </a:r>
                <a:endParaRPr lang="en-GB" dirty="0" smtClean="0"/>
              </a:p>
              <a:p>
                <a:pPr marL="0" lvl="0" indent="0">
                  <a:buNone/>
                </a:pPr>
                <a:r>
                  <a:rPr lang="en-GB" dirty="0"/>
                  <a:t/>
                </a:r>
                <a:br>
                  <a:rPr lang="en-GB" dirty="0"/>
                </a:br>
                <a:r>
                  <a:rPr lang="en-GB" dirty="0"/>
                  <a:t>Vc=</a:t>
                </a:r>
                <a14:m>
                  <m:oMath xmlns:m="http://schemas.openxmlformats.org/officeDocument/2006/math">
                    <m:r>
                      <a:rPr lang="en-GB" i="1"/>
                      <m:t>0</m:t>
                    </m:r>
                    <m:r>
                      <a:rPr lang="en-GB" i="1"/>
                      <m:t>.</m:t>
                    </m:r>
                    <m:r>
                      <a:rPr lang="en-GB" i="1"/>
                      <m:t>166</m:t>
                    </m:r>
                    <m:r>
                      <a:rPr lang="en-GB" i="1"/>
                      <m:t>∗</m:t>
                    </m:r>
                    <m:rad>
                      <m:radPr>
                        <m:degHide m:val="on"/>
                        <m:ctrlPr>
                          <a:rPr lang="en-GB" i="1"/>
                        </m:ctrlPr>
                      </m:radPr>
                      <m:deg/>
                      <m:e>
                        <m:r>
                          <a:rPr lang="en-GB" i="1"/>
                          <m:t>𝑓𝑐</m:t>
                        </m:r>
                      </m:e>
                    </m:rad>
                    <m:r>
                      <a:rPr lang="en-GB" i="1"/>
                      <m:t>∗</m:t>
                    </m:r>
                    <m:r>
                      <a:rPr lang="en-GB" i="1"/>
                      <m:t>𝑏𝑤</m:t>
                    </m:r>
                    <m:r>
                      <a:rPr lang="en-GB" i="1"/>
                      <m:t>∗</m:t>
                    </m:r>
                    <m:r>
                      <a:rPr lang="en-GB" i="1"/>
                      <m:t>𝑑</m:t>
                    </m:r>
                  </m:oMath>
                </a14:m>
                <a:r>
                  <a:rPr lang="en-GB" dirty="0"/>
                  <a:t> = </a:t>
                </a:r>
                <a14:m>
                  <m:oMath xmlns:m="http://schemas.openxmlformats.org/officeDocument/2006/math">
                    <m:r>
                      <a:rPr lang="en-GB" i="1"/>
                      <m:t>0</m:t>
                    </m:r>
                    <m:r>
                      <a:rPr lang="en-GB" i="1"/>
                      <m:t>.</m:t>
                    </m:r>
                    <m:r>
                      <a:rPr lang="en-GB" i="1"/>
                      <m:t>166</m:t>
                    </m:r>
                    <m:r>
                      <a:rPr lang="en-GB" i="1"/>
                      <m:t>∗</m:t>
                    </m:r>
                    <m:rad>
                      <m:radPr>
                        <m:degHide m:val="on"/>
                        <m:ctrlPr>
                          <a:rPr lang="en-GB" i="1"/>
                        </m:ctrlPr>
                      </m:radPr>
                      <m:deg/>
                      <m:e>
                        <m:r>
                          <a:rPr lang="en-GB" i="1"/>
                          <m:t>28</m:t>
                        </m:r>
                      </m:e>
                    </m:rad>
                    <m:r>
                      <a:rPr lang="en-GB" i="1"/>
                      <m:t>∗</m:t>
                    </m:r>
                    <m:r>
                      <a:rPr lang="en-GB" i="1"/>
                      <m:t>400</m:t>
                    </m:r>
                    <m:r>
                      <a:rPr lang="en-GB" i="1"/>
                      <m:t>∗</m:t>
                    </m:r>
                    <m:r>
                      <a:rPr lang="en-GB" i="1"/>
                      <m:t>440</m:t>
                    </m:r>
                  </m:oMath>
                </a14:m>
                <a:r>
                  <a:rPr lang="en-GB" dirty="0"/>
                  <a:t> = 155.2 KN </a:t>
                </a:r>
              </a:p>
              <a:p>
                <a:pPr marL="0" indent="0">
                  <a:buNone/>
                </a:pPr>
                <a:r>
                  <a:rPr lang="en-GB" dirty="0" smtClean="0"/>
                  <a:t>Vu </a:t>
                </a:r>
                <a:r>
                  <a:rPr lang="en-GB" dirty="0"/>
                  <a:t>from envelop strength combination = 110.2 KN </a:t>
                </a:r>
              </a:p>
              <a:p>
                <a:pPr marL="0" indent="0">
                  <a:buNone/>
                </a:pPr>
                <a:r>
                  <a:rPr lang="en-GB" dirty="0" err="1"/>
                  <a:t>Tu</a:t>
                </a:r>
                <a:r>
                  <a:rPr lang="en-GB" dirty="0"/>
                  <a:t> = 19.9 KN.m</a:t>
                </a:r>
              </a:p>
              <a:p>
                <a:pPr marL="0" indent="0">
                  <a:buNone/>
                </a:pPr>
                <a:r>
                  <a:rPr lang="en-GB" dirty="0"/>
                  <a:t>Vu ≤ Vc</a:t>
                </a:r>
                <a:br>
                  <a:rPr lang="en-GB" dirty="0"/>
                </a:br>
                <a:r>
                  <a:rPr lang="en-GB" dirty="0"/>
                  <a:t>so use minimum shear reinforcement</a:t>
                </a:r>
                <a:br>
                  <a:rPr lang="en-GB" dirty="0"/>
                </a:br>
                <a:r>
                  <a:rPr lang="en-GB" dirty="0"/>
                  <a:t>(</a:t>
                </a:r>
                <a14:m>
                  <m:oMath xmlns:m="http://schemas.openxmlformats.org/officeDocument/2006/math">
                    <m:f>
                      <m:fPr>
                        <m:ctrlPr>
                          <a:rPr lang="en-GB" i="1"/>
                        </m:ctrlPr>
                      </m:fPr>
                      <m:num>
                        <m:r>
                          <a:rPr lang="en-GB" i="1"/>
                          <m:t>𝐴𝑣</m:t>
                        </m:r>
                      </m:num>
                      <m:den>
                        <m:r>
                          <a:rPr lang="en-GB" i="1"/>
                          <m:t>𝑠</m:t>
                        </m:r>
                      </m:den>
                    </m:f>
                  </m:oMath>
                </a14:m>
                <a:r>
                  <a:rPr lang="en-GB" dirty="0"/>
                  <a:t>)</a:t>
                </a:r>
                <a:r>
                  <a:rPr lang="en-GB" baseline="-25000" dirty="0"/>
                  <a:t>min </a:t>
                </a:r>
                <a:r>
                  <a:rPr lang="en-GB" dirty="0"/>
                  <a:t>= max [</a:t>
                </a:r>
                <a14:m>
                  <m:oMath xmlns:m="http://schemas.openxmlformats.org/officeDocument/2006/math">
                    <m:r>
                      <a:rPr lang="en-GB" i="1"/>
                      <m:t>0</m:t>
                    </m:r>
                    <m:r>
                      <a:rPr lang="en-GB" i="1"/>
                      <m:t>.</m:t>
                    </m:r>
                    <m:r>
                      <a:rPr lang="en-GB" i="1"/>
                      <m:t>062</m:t>
                    </m:r>
                    <m:r>
                      <a:rPr lang="en-GB" i="1"/>
                      <m:t>∗</m:t>
                    </m:r>
                    <m:rad>
                      <m:radPr>
                        <m:degHide m:val="on"/>
                        <m:ctrlPr>
                          <a:rPr lang="en-GB" i="1"/>
                        </m:ctrlPr>
                      </m:radPr>
                      <m:deg/>
                      <m:e>
                        <m:r>
                          <a:rPr lang="en-GB" i="1"/>
                          <m:t>𝑓𝑐</m:t>
                        </m:r>
                      </m:e>
                    </m:rad>
                    <m:r>
                      <a:rPr lang="en-GB" i="1"/>
                      <m:t>∗ </m:t>
                    </m:r>
                    <m:f>
                      <m:fPr>
                        <m:ctrlPr>
                          <a:rPr lang="en-GB" i="1"/>
                        </m:ctrlPr>
                      </m:fPr>
                      <m:num>
                        <m:r>
                          <a:rPr lang="en-GB" i="1"/>
                          <m:t>𝑏𝑤</m:t>
                        </m:r>
                      </m:num>
                      <m:den>
                        <m:r>
                          <a:rPr lang="en-GB" i="1"/>
                          <m:t>𝑓𝑦𝑡</m:t>
                        </m:r>
                      </m:den>
                    </m:f>
                  </m:oMath>
                </a14:m>
                <a:r>
                  <a:rPr lang="en-GB" dirty="0"/>
                  <a:t> , </a:t>
                </a:r>
                <a14:m>
                  <m:oMath xmlns:m="http://schemas.openxmlformats.org/officeDocument/2006/math">
                    <m:f>
                      <m:fPr>
                        <m:ctrlPr>
                          <a:rPr lang="en-GB" i="1"/>
                        </m:ctrlPr>
                      </m:fPr>
                      <m:num>
                        <m:r>
                          <a:rPr lang="en-GB" i="1"/>
                          <m:t>0</m:t>
                        </m:r>
                        <m:r>
                          <a:rPr lang="en-GB" i="1"/>
                          <m:t>.</m:t>
                        </m:r>
                        <m:r>
                          <a:rPr lang="en-GB" i="1"/>
                          <m:t>35</m:t>
                        </m:r>
                        <m:r>
                          <a:rPr lang="en-GB" i="1"/>
                          <m:t>𝑏𝑤</m:t>
                        </m:r>
                      </m:num>
                      <m:den>
                        <m:r>
                          <a:rPr lang="en-GB" i="1"/>
                          <m:t>𝑓𝑦𝑡</m:t>
                        </m:r>
                      </m:den>
                    </m:f>
                  </m:oMath>
                </a14:m>
                <a:r>
                  <a:rPr lang="en-GB" dirty="0"/>
                  <a:t>]  = </a:t>
                </a:r>
                <a14:m>
                  <m:oMath xmlns:m="http://schemas.openxmlformats.org/officeDocument/2006/math">
                    <m:f>
                      <m:fPr>
                        <m:ctrlPr>
                          <a:rPr lang="en-GB" i="1"/>
                        </m:ctrlPr>
                      </m:fPr>
                      <m:num>
                        <m:r>
                          <a:rPr lang="en-GB" i="1"/>
                          <m:t>0</m:t>
                        </m:r>
                        <m:r>
                          <a:rPr lang="en-GB" i="1"/>
                          <m:t>.</m:t>
                        </m:r>
                        <m:r>
                          <a:rPr lang="en-GB" i="1"/>
                          <m:t>35</m:t>
                        </m:r>
                        <m:r>
                          <a:rPr lang="en-GB" i="1"/>
                          <m:t>∗</m:t>
                        </m:r>
                        <m:r>
                          <a:rPr lang="en-GB" i="1"/>
                          <m:t>400</m:t>
                        </m:r>
                      </m:num>
                      <m:den>
                        <m:r>
                          <a:rPr lang="en-GB" i="1"/>
                          <m:t>420</m:t>
                        </m:r>
                      </m:den>
                    </m:f>
                  </m:oMath>
                </a14:m>
                <a:r>
                  <a:rPr lang="en-GB" dirty="0"/>
                  <a:t>  = 0.333 mm</a:t>
                </a:r>
                <a:r>
                  <a:rPr lang="en-GB" baseline="30000" dirty="0"/>
                  <a:t>2</a:t>
                </a:r>
                <a:r>
                  <a:rPr lang="en-GB" dirty="0"/>
                  <a:t>/mm</a:t>
                </a:r>
              </a:p>
              <a:p>
                <a:pPr marL="0" indent="0">
                  <a:buNone/>
                </a:pPr>
                <a:r>
                  <a:rPr lang="en-GB" dirty="0" smtClean="0"/>
                  <a:t>T</a:t>
                </a:r>
                <a:r>
                  <a:rPr lang="en-GB" baseline="-25000" dirty="0" smtClean="0"/>
                  <a:t>th</a:t>
                </a:r>
                <a:r>
                  <a:rPr lang="en-GB" dirty="0" smtClean="0"/>
                  <a:t> </a:t>
                </a:r>
                <a:r>
                  <a:rPr lang="en-GB" dirty="0"/>
                  <a:t>= </a:t>
                </a:r>
                <a14:m>
                  <m:oMath xmlns:m="http://schemas.openxmlformats.org/officeDocument/2006/math">
                    <m:r>
                      <a:rPr lang="en-GB" i="1"/>
                      <m:t>∅</m:t>
                    </m:r>
                    <m:r>
                      <m:rPr>
                        <m:sty m:val="p"/>
                      </m:rPr>
                      <a:rPr lang="en-GB"/>
                      <m:t>λ</m:t>
                    </m:r>
                    <m:f>
                      <m:fPr>
                        <m:ctrlPr>
                          <a:rPr lang="en-GB" i="1"/>
                        </m:ctrlPr>
                      </m:fPr>
                      <m:num>
                        <m:rad>
                          <m:radPr>
                            <m:degHide m:val="on"/>
                            <m:ctrlPr>
                              <a:rPr lang="en-GB" i="1"/>
                            </m:ctrlPr>
                          </m:radPr>
                          <m:deg/>
                          <m:e>
                            <m:r>
                              <a:rPr lang="en-GB" i="1"/>
                              <m:t>𝑓𝑐</m:t>
                            </m:r>
                          </m:e>
                        </m:rad>
                      </m:num>
                      <m:den>
                        <m:r>
                          <a:rPr lang="en-GB" i="1"/>
                          <m:t>12</m:t>
                        </m:r>
                      </m:den>
                    </m:f>
                    <m:r>
                      <a:rPr lang="en-GB" i="1"/>
                      <m:t>∗ </m:t>
                    </m:r>
                    <m:d>
                      <m:dPr>
                        <m:ctrlPr>
                          <a:rPr lang="en-GB" i="1"/>
                        </m:ctrlPr>
                      </m:dPr>
                      <m:e>
                        <m:f>
                          <m:fPr>
                            <m:ctrlPr>
                              <a:rPr lang="en-GB" i="1"/>
                            </m:ctrlPr>
                          </m:fPr>
                          <m:num>
                            <m:sSup>
                              <m:sSupPr>
                                <m:ctrlPr>
                                  <a:rPr lang="en-GB" i="1"/>
                                </m:ctrlPr>
                              </m:sSupPr>
                              <m:e>
                                <m:r>
                                  <a:rPr lang="en-GB" i="1"/>
                                  <m:t>𝐴𝑐𝑝</m:t>
                                </m:r>
                              </m:e>
                              <m:sup>
                                <m:r>
                                  <a:rPr lang="en-GB" i="1"/>
                                  <m:t>2</m:t>
                                </m:r>
                              </m:sup>
                            </m:sSup>
                          </m:num>
                          <m:den>
                            <m:r>
                              <a:rPr lang="en-GB" i="1"/>
                              <m:t>𝑃𝑐𝑝</m:t>
                            </m:r>
                          </m:den>
                        </m:f>
                      </m:e>
                    </m:d>
                  </m:oMath>
                </a14:m>
                <a:r>
                  <a:rPr lang="en-GB" dirty="0"/>
                  <a:t> = </a:t>
                </a:r>
                <a14:m>
                  <m:oMath xmlns:m="http://schemas.openxmlformats.org/officeDocument/2006/math">
                    <m:r>
                      <a:rPr lang="en-GB" i="1"/>
                      <m:t>0</m:t>
                    </m:r>
                    <m:r>
                      <a:rPr lang="en-GB" i="1"/>
                      <m:t>.</m:t>
                    </m:r>
                    <m:r>
                      <a:rPr lang="en-GB" i="1"/>
                      <m:t>75</m:t>
                    </m:r>
                    <m:r>
                      <a:rPr lang="en-GB" i="1"/>
                      <m:t>∗</m:t>
                    </m:r>
                    <m:r>
                      <a:rPr lang="en-GB" i="1"/>
                      <m:t>1</m:t>
                    </m:r>
                    <m:r>
                      <a:rPr lang="en-GB" i="1"/>
                      <m:t>∗</m:t>
                    </m:r>
                    <m:f>
                      <m:fPr>
                        <m:ctrlPr>
                          <a:rPr lang="en-GB" i="1"/>
                        </m:ctrlPr>
                      </m:fPr>
                      <m:num>
                        <m:rad>
                          <m:radPr>
                            <m:degHide m:val="on"/>
                            <m:ctrlPr>
                              <a:rPr lang="en-GB" i="1"/>
                            </m:ctrlPr>
                          </m:radPr>
                          <m:deg/>
                          <m:e>
                            <m:r>
                              <a:rPr lang="en-GB" i="1"/>
                              <m:t>28</m:t>
                            </m:r>
                          </m:e>
                        </m:rad>
                      </m:num>
                      <m:den>
                        <m:r>
                          <a:rPr lang="en-GB" i="1"/>
                          <m:t>12</m:t>
                        </m:r>
                      </m:den>
                    </m:f>
                    <m:r>
                      <a:rPr lang="en-GB" i="1"/>
                      <m:t>∗ </m:t>
                    </m:r>
                    <m:d>
                      <m:dPr>
                        <m:ctrlPr>
                          <a:rPr lang="en-GB" i="1"/>
                        </m:ctrlPr>
                      </m:dPr>
                      <m:e>
                        <m:f>
                          <m:fPr>
                            <m:ctrlPr>
                              <a:rPr lang="en-GB" i="1"/>
                            </m:ctrlPr>
                          </m:fPr>
                          <m:num>
                            <m:sSup>
                              <m:sSupPr>
                                <m:ctrlPr>
                                  <a:rPr lang="en-GB" i="1"/>
                                </m:ctrlPr>
                              </m:sSupPr>
                              <m:e>
                                <m:r>
                                  <a:rPr lang="en-GB" i="1"/>
                                  <m:t>200000</m:t>
                                </m:r>
                              </m:e>
                              <m:sup>
                                <m:r>
                                  <a:rPr lang="en-GB" i="1"/>
                                  <m:t>2</m:t>
                                </m:r>
                              </m:sup>
                            </m:sSup>
                          </m:num>
                          <m:den>
                            <m:r>
                              <a:rPr lang="en-GB" i="1"/>
                              <m:t>1800</m:t>
                            </m:r>
                          </m:den>
                        </m:f>
                      </m:e>
                    </m:d>
                  </m:oMath>
                </a14:m>
                <a:r>
                  <a:rPr lang="en-GB" dirty="0"/>
                  <a:t> = 7.35 KN.m</a:t>
                </a:r>
              </a:p>
              <a:p>
                <a:pPr marL="0" indent="0">
                  <a:buNone/>
                </a:pPr>
                <a14:m>
                  <m:oMath xmlns:m="http://schemas.openxmlformats.org/officeDocument/2006/math">
                    <m:d>
                      <m:dPr>
                        <m:ctrlPr>
                          <a:rPr lang="en-GB" i="1"/>
                        </m:ctrlPr>
                      </m:dPr>
                      <m:e>
                        <m:f>
                          <m:fPr>
                            <m:ctrlPr>
                              <a:rPr lang="en-GB" i="1"/>
                            </m:ctrlPr>
                          </m:fPr>
                          <m:num>
                            <m:r>
                              <a:rPr lang="en-GB" i="1"/>
                              <m:t>𝐴𝑡</m:t>
                            </m:r>
                          </m:num>
                          <m:den>
                            <m:r>
                              <a:rPr lang="en-GB" i="1"/>
                              <m:t>𝑠</m:t>
                            </m:r>
                          </m:den>
                        </m:f>
                      </m:e>
                    </m:d>
                    <m:r>
                      <a:rPr lang="en-GB" i="1"/>
                      <m:t>=</m:t>
                    </m:r>
                    <m:f>
                      <m:fPr>
                        <m:ctrlPr>
                          <a:rPr lang="en-GB" i="1"/>
                        </m:ctrlPr>
                      </m:fPr>
                      <m:num>
                        <m:f>
                          <m:fPr>
                            <m:ctrlPr>
                              <a:rPr lang="en-GB" i="1"/>
                            </m:ctrlPr>
                          </m:fPr>
                          <m:num>
                            <m:r>
                              <a:rPr lang="en-GB" i="1"/>
                              <m:t>𝑇𝑢</m:t>
                            </m:r>
                          </m:num>
                          <m:den>
                            <m:r>
                              <a:rPr lang="en-GB" i="1"/>
                              <m:t>∅</m:t>
                            </m:r>
                          </m:den>
                        </m:f>
                      </m:num>
                      <m:den>
                        <m:r>
                          <a:rPr lang="en-GB" i="1"/>
                          <m:t>2</m:t>
                        </m:r>
                        <m:r>
                          <a:rPr lang="en-GB" i="1"/>
                          <m:t>∗</m:t>
                        </m:r>
                        <m:r>
                          <a:rPr lang="en-GB" i="1"/>
                          <m:t>𝐴𝑜</m:t>
                        </m:r>
                        <m:r>
                          <a:rPr lang="en-GB" i="1"/>
                          <m:t>∗</m:t>
                        </m:r>
                        <m:r>
                          <a:rPr lang="en-GB" i="1"/>
                          <m:t>𝑓𝑦𝑡</m:t>
                        </m:r>
                      </m:den>
                    </m:f>
                  </m:oMath>
                </a14:m>
                <a:r>
                  <a:rPr lang="en-GB" dirty="0"/>
                  <a:t> = </a:t>
                </a:r>
                <a14:m>
                  <m:oMath xmlns:m="http://schemas.openxmlformats.org/officeDocument/2006/math">
                    <m:f>
                      <m:fPr>
                        <m:ctrlPr>
                          <a:rPr lang="en-GB" i="1"/>
                        </m:ctrlPr>
                      </m:fPr>
                      <m:num>
                        <m:f>
                          <m:fPr>
                            <m:ctrlPr>
                              <a:rPr lang="en-GB" i="1"/>
                            </m:ctrlPr>
                          </m:fPr>
                          <m:num>
                            <m:r>
                              <a:rPr lang="en-GB" i="1"/>
                              <m:t>19</m:t>
                            </m:r>
                            <m:r>
                              <a:rPr lang="en-GB" i="1"/>
                              <m:t>.</m:t>
                            </m:r>
                            <m:r>
                              <a:rPr lang="en-GB" i="1"/>
                              <m:t>9</m:t>
                            </m:r>
                          </m:num>
                          <m:den>
                            <m:r>
                              <a:rPr lang="en-GB" i="1"/>
                              <m:t>0</m:t>
                            </m:r>
                            <m:r>
                              <a:rPr lang="en-GB" i="1"/>
                              <m:t>.</m:t>
                            </m:r>
                            <m:r>
                              <a:rPr lang="en-GB" i="1"/>
                              <m:t>75</m:t>
                            </m:r>
                          </m:den>
                        </m:f>
                      </m:num>
                      <m:den>
                        <m:r>
                          <a:rPr lang="en-GB" i="1"/>
                          <m:t>2</m:t>
                        </m:r>
                        <m:r>
                          <a:rPr lang="en-GB" i="1"/>
                          <m:t>∗</m:t>
                        </m:r>
                        <m:r>
                          <a:rPr lang="en-GB" i="1"/>
                          <m:t>0</m:t>
                        </m:r>
                        <m:r>
                          <a:rPr lang="en-GB" i="1"/>
                          <m:t>.</m:t>
                        </m:r>
                        <m:r>
                          <a:rPr lang="en-GB" i="1"/>
                          <m:t>85</m:t>
                        </m:r>
                        <m:r>
                          <a:rPr lang="en-GB" i="1"/>
                          <m:t>(</m:t>
                        </m:r>
                        <m:r>
                          <a:rPr lang="en-GB" i="1"/>
                          <m:t>380</m:t>
                        </m:r>
                        <m:r>
                          <a:rPr lang="en-GB" i="1"/>
                          <m:t>∗</m:t>
                        </m:r>
                        <m:r>
                          <a:rPr lang="en-GB" i="1"/>
                          <m:t>280</m:t>
                        </m:r>
                        <m:r>
                          <a:rPr lang="en-GB" i="1"/>
                          <m:t>)∗</m:t>
                        </m:r>
                        <m:r>
                          <a:rPr lang="en-GB" i="1"/>
                          <m:t>420</m:t>
                        </m:r>
                      </m:den>
                    </m:f>
                  </m:oMath>
                </a14:m>
                <a:r>
                  <a:rPr lang="en-GB" dirty="0"/>
                  <a:t> = 0.35 mm</a:t>
                </a:r>
                <a:r>
                  <a:rPr lang="en-GB" baseline="30000" dirty="0"/>
                  <a:t>2</a:t>
                </a:r>
                <a:r>
                  <a:rPr lang="en-GB" dirty="0"/>
                  <a:t>/mm</a:t>
                </a:r>
              </a:p>
              <a:p>
                <a:pPr marL="0" indent="0">
                  <a:buNone/>
                </a:pPr>
                <a14:m>
                  <m:oMath xmlns:m="http://schemas.openxmlformats.org/officeDocument/2006/math">
                    <m:d>
                      <m:dPr>
                        <m:ctrlPr>
                          <a:rPr lang="en-GB" i="1"/>
                        </m:ctrlPr>
                      </m:dPr>
                      <m:e>
                        <m:f>
                          <m:fPr>
                            <m:ctrlPr>
                              <a:rPr lang="en-GB" i="1"/>
                            </m:ctrlPr>
                          </m:fPr>
                          <m:num>
                            <m:r>
                              <a:rPr lang="en-GB" i="1"/>
                              <m:t>𝐴𝑡</m:t>
                            </m:r>
                          </m:num>
                          <m:den>
                            <m:r>
                              <a:rPr lang="en-GB" i="1"/>
                              <m:t>𝑠</m:t>
                            </m:r>
                          </m:den>
                        </m:f>
                      </m:e>
                    </m:d>
                    <m:r>
                      <a:rPr lang="en-GB" i="1"/>
                      <m:t>𝑚𝑖𝑛</m:t>
                    </m:r>
                    <m:r>
                      <a:rPr lang="en-GB" i="1"/>
                      <m:t>= </m:t>
                    </m:r>
                    <m:f>
                      <m:fPr>
                        <m:ctrlPr>
                          <a:rPr lang="en-GB" i="1"/>
                        </m:ctrlPr>
                      </m:fPr>
                      <m:num>
                        <m:r>
                          <a:rPr lang="en-GB" i="1"/>
                          <m:t>0</m:t>
                        </m:r>
                        <m:r>
                          <a:rPr lang="en-GB" i="1"/>
                          <m:t>.</m:t>
                        </m:r>
                        <m:r>
                          <a:rPr lang="en-GB" i="1"/>
                          <m:t>175</m:t>
                        </m:r>
                        <m:r>
                          <a:rPr lang="en-GB" i="1"/>
                          <m:t>∗</m:t>
                        </m:r>
                        <m:r>
                          <a:rPr lang="en-GB" i="1"/>
                          <m:t>𝑏𝑤</m:t>
                        </m:r>
                      </m:num>
                      <m:den>
                        <m:r>
                          <a:rPr lang="en-GB" i="1"/>
                          <m:t>𝑓𝑦𝑡</m:t>
                        </m:r>
                      </m:den>
                    </m:f>
                  </m:oMath>
                </a14:m>
                <a:r>
                  <a:rPr lang="en-GB" dirty="0"/>
                  <a:t> = 0.166</a:t>
                </a:r>
              </a:p>
              <a:p>
                <a:pPr marL="0" indent="0">
                  <a:buNone/>
                </a:pPr>
                <a14:m>
                  <m:oMath xmlns:m="http://schemas.openxmlformats.org/officeDocument/2006/math">
                    <m:f>
                      <m:fPr>
                        <m:ctrlPr>
                          <a:rPr lang="en-GB" i="1"/>
                        </m:ctrlPr>
                      </m:fPr>
                      <m:num>
                        <m:sSub>
                          <m:sSubPr>
                            <m:ctrlPr>
                              <a:rPr lang="en-GB" i="1"/>
                            </m:ctrlPr>
                          </m:sSubPr>
                          <m:e>
                            <m:r>
                              <a:rPr lang="en-GB" i="1"/>
                              <m:t>𝐴</m:t>
                            </m:r>
                          </m:e>
                          <m:sub>
                            <m:r>
                              <a:rPr lang="en-GB" i="1"/>
                              <m:t>𝑣</m:t>
                            </m:r>
                            <m:r>
                              <a:rPr lang="en-GB" i="1"/>
                              <m:t>+</m:t>
                            </m:r>
                            <m:r>
                              <a:rPr lang="en-GB" i="1"/>
                              <m:t>𝑡</m:t>
                            </m:r>
                          </m:sub>
                        </m:sSub>
                      </m:num>
                      <m:den>
                        <m:r>
                          <a:rPr lang="en-GB" i="1"/>
                          <m:t>𝑠</m:t>
                        </m:r>
                      </m:den>
                    </m:f>
                    <m:r>
                      <a:rPr lang="en-GB" i="1"/>
                      <m:t>=</m:t>
                    </m:r>
                    <m:f>
                      <m:fPr>
                        <m:ctrlPr>
                          <a:rPr lang="en-GB" i="1"/>
                        </m:ctrlPr>
                      </m:fPr>
                      <m:num>
                        <m:r>
                          <a:rPr lang="en-GB" i="1"/>
                          <m:t>𝐴𝑣</m:t>
                        </m:r>
                      </m:num>
                      <m:den>
                        <m:r>
                          <a:rPr lang="en-GB" i="1"/>
                          <m:t>𝑠</m:t>
                        </m:r>
                      </m:den>
                    </m:f>
                    <m:r>
                      <a:rPr lang="en-GB" i="1"/>
                      <m:t>+</m:t>
                    </m:r>
                    <m:r>
                      <a:rPr lang="en-GB" i="1"/>
                      <m:t>𝑛</m:t>
                    </m:r>
                    <m:f>
                      <m:fPr>
                        <m:ctrlPr>
                          <a:rPr lang="en-GB" i="1"/>
                        </m:ctrlPr>
                      </m:fPr>
                      <m:num>
                        <m:r>
                          <a:rPr lang="en-GB" i="1"/>
                          <m:t>𝐴𝑡</m:t>
                        </m:r>
                      </m:num>
                      <m:den>
                        <m:r>
                          <a:rPr lang="en-GB" i="1"/>
                          <m:t>𝑠</m:t>
                        </m:r>
                      </m:den>
                    </m:f>
                  </m:oMath>
                </a14:m>
                <a:r>
                  <a:rPr lang="en-GB" dirty="0"/>
                  <a:t> = 0.333 + 2*0.35 = 1.033 mm</a:t>
                </a:r>
                <a:r>
                  <a:rPr lang="en-GB" baseline="30000" dirty="0"/>
                  <a:t>2</a:t>
                </a:r>
                <a:r>
                  <a:rPr lang="en-GB" dirty="0"/>
                  <a:t>/mm</a:t>
                </a:r>
              </a:p>
              <a:p>
                <a:pPr marL="0" indent="0">
                  <a:buNone/>
                </a:pPr>
                <a:r>
                  <a:rPr lang="en-GB" dirty="0" smtClean="0"/>
                  <a:t>Use </a:t>
                </a:r>
                <a14:m>
                  <m:oMath xmlns:m="http://schemas.openxmlformats.org/officeDocument/2006/math">
                    <m:f>
                      <m:fPr>
                        <m:ctrlPr>
                          <a:rPr lang="en-GB" i="1"/>
                        </m:ctrlPr>
                      </m:fPr>
                      <m:num>
                        <m:sSub>
                          <m:sSubPr>
                            <m:ctrlPr>
                              <a:rPr lang="en-GB" i="1"/>
                            </m:ctrlPr>
                          </m:sSubPr>
                          <m:e>
                            <m:r>
                              <a:rPr lang="en-GB" i="1"/>
                              <m:t>𝐴</m:t>
                            </m:r>
                          </m:e>
                          <m:sub>
                            <m:r>
                              <a:rPr lang="en-GB" i="1"/>
                              <m:t>𝑣</m:t>
                            </m:r>
                            <m:r>
                              <a:rPr lang="en-GB" i="1"/>
                              <m:t>+</m:t>
                            </m:r>
                            <m:r>
                              <a:rPr lang="en-GB" i="1"/>
                              <m:t>𝑡</m:t>
                            </m:r>
                          </m:sub>
                        </m:sSub>
                      </m:num>
                      <m:den>
                        <m:r>
                          <a:rPr lang="en-GB" i="1"/>
                          <m:t>𝑠</m:t>
                        </m:r>
                      </m:den>
                    </m:f>
                  </m:oMath>
                </a14:m>
                <a:r>
                  <a:rPr lang="en-GB" dirty="0"/>
                  <a:t> = 1.085 mm</a:t>
                </a:r>
                <a:r>
                  <a:rPr lang="en-GB" baseline="30000" dirty="0"/>
                  <a:t>2</a:t>
                </a:r>
                <a:r>
                  <a:rPr lang="en-GB" dirty="0"/>
                  <a:t>/mm and </a:t>
                </a:r>
                <a:r>
                  <a:rPr lang="en-GB" b="1" dirty="0"/>
                  <a:t>stirrups with ∅10</a:t>
                </a:r>
                <a:endParaRPr lang="en-GB" dirty="0"/>
              </a:p>
              <a:p>
                <a:pPr marL="0" indent="0">
                  <a:buNone/>
                </a:pPr>
                <a14:m>
                  <m:oMath xmlns:m="http://schemas.openxmlformats.org/officeDocument/2006/math">
                    <m:sSub>
                      <m:sSubPr>
                        <m:ctrlPr>
                          <a:rPr lang="en-GB" i="1"/>
                        </m:ctrlPr>
                      </m:sSubPr>
                      <m:e>
                        <m:r>
                          <a:rPr lang="en-GB" i="1"/>
                          <m:t>𝐴</m:t>
                        </m:r>
                      </m:e>
                      <m:sub>
                        <m:r>
                          <a:rPr lang="en-GB" i="1"/>
                          <m:t>𝑣</m:t>
                        </m:r>
                        <m:r>
                          <a:rPr lang="en-GB" i="1"/>
                          <m:t>+</m:t>
                        </m:r>
                        <m:r>
                          <a:rPr lang="en-GB" i="1"/>
                          <m:t>𝑡</m:t>
                        </m:r>
                      </m:sub>
                    </m:sSub>
                  </m:oMath>
                </a14:m>
                <a:r>
                  <a:rPr lang="en-GB" dirty="0"/>
                  <a:t> = 2*78.5 =157 mm</a:t>
                </a:r>
                <a:r>
                  <a:rPr lang="en-GB" baseline="30000" dirty="0"/>
                  <a:t>2</a:t>
                </a:r>
                <a:endParaRPr lang="en-GB" dirty="0"/>
              </a:p>
              <a:p>
                <a:pPr marL="0" indent="0">
                  <a:buNone/>
                </a:pPr>
                <a:r>
                  <a:rPr lang="en-GB" dirty="0"/>
                  <a:t>S =</a:t>
                </a:r>
                <a14:m>
                  <m:oMath xmlns:m="http://schemas.openxmlformats.org/officeDocument/2006/math">
                    <m:f>
                      <m:fPr>
                        <m:ctrlPr>
                          <a:rPr lang="en-GB" i="1"/>
                        </m:ctrlPr>
                      </m:fPr>
                      <m:num>
                        <m:r>
                          <a:rPr lang="en-GB" i="1"/>
                          <m:t>157</m:t>
                        </m:r>
                      </m:num>
                      <m:den>
                        <m:r>
                          <a:rPr lang="en-GB" i="1"/>
                          <m:t>1</m:t>
                        </m:r>
                        <m:r>
                          <a:rPr lang="en-GB" i="1"/>
                          <m:t>.</m:t>
                        </m:r>
                        <m:r>
                          <a:rPr lang="en-GB" i="1"/>
                          <m:t>085</m:t>
                        </m:r>
                      </m:den>
                    </m:f>
                  </m:oMath>
                </a14:m>
                <a:r>
                  <a:rPr lang="en-GB" dirty="0"/>
                  <a:t> = 144.7 mm  use </a:t>
                </a:r>
                <a:r>
                  <a:rPr lang="en-GB" b="1" dirty="0"/>
                  <a:t>S =140 </a:t>
                </a:r>
                <a:r>
                  <a:rPr lang="en-GB" b="1" dirty="0" smtClean="0"/>
                  <a:t>mm</a:t>
                </a: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xfrm>
                <a:off x="2589212" y="2133599"/>
                <a:ext cx="8915400" cy="4461409"/>
              </a:xfrm>
              <a:blipFill rotWithShape="1">
                <a:blip r:embed="rId2"/>
                <a:stretch>
                  <a:fillRect t="-820"/>
                </a:stretch>
              </a:blipFill>
            </p:spPr>
            <p:txBody>
              <a:bodyPr/>
              <a:lstStyle/>
              <a:p>
                <a:r>
                  <a:rPr lang="en-GB">
                    <a:noFill/>
                  </a:rPr>
                  <a:t> </a:t>
                </a:r>
              </a:p>
            </p:txBody>
          </p:sp>
        </mc:Fallback>
      </mc:AlternateContent>
    </p:spTree>
    <p:extLst>
      <p:ext uri="{BB962C8B-B14F-4D97-AF65-F5344CB8AC3E}">
        <p14:creationId xmlns:p14="http://schemas.microsoft.com/office/powerpoint/2010/main" val="383822166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a:t>Block 3 beam </a:t>
            </a:r>
            <a:r>
              <a:rPr lang="en-GB" sz="2400" dirty="0"/>
              <a:t>( stirrups )</a:t>
            </a:r>
            <a:endParaRPr lang="en-GB" dirty="0"/>
          </a:p>
        </p:txBody>
      </p:sp>
      <mc:AlternateContent xmlns:mc="http://schemas.openxmlformats.org/markup-compatibility/2006">
        <mc:Choice xmlns:a14="http://schemas.microsoft.com/office/drawing/2010/main" Requires="a14">
          <p:sp>
            <p:nvSpPr>
              <p:cNvPr id="3" name="عنصر نائب للمحتوى 2"/>
              <p:cNvSpPr>
                <a:spLocks noGrp="1"/>
              </p:cNvSpPr>
              <p:nvPr>
                <p:ph idx="1"/>
              </p:nvPr>
            </p:nvSpPr>
            <p:spPr/>
            <p:txBody>
              <a:bodyPr>
                <a:normAutofit fontScale="55000" lnSpcReduction="20000"/>
              </a:bodyPr>
              <a:lstStyle/>
              <a:p>
                <a:r>
                  <a:rPr lang="en-GB" dirty="0" smtClean="0"/>
                  <a:t>400*300mm </a:t>
                </a:r>
                <a:r>
                  <a:rPr lang="en-GB" dirty="0"/>
                  <a:t>section </a:t>
                </a:r>
              </a:p>
              <a:p>
                <a:pPr marL="0" indent="0">
                  <a:buNone/>
                </a:pPr>
                <a:r>
                  <a:rPr lang="en-GB" dirty="0"/>
                  <a:t>(</a:t>
                </a:r>
                <a14:m>
                  <m:oMath xmlns:m="http://schemas.openxmlformats.org/officeDocument/2006/math">
                    <m:f>
                      <m:fPr>
                        <m:ctrlPr>
                          <a:rPr lang="en-GB" i="1"/>
                        </m:ctrlPr>
                      </m:fPr>
                      <m:num>
                        <m:r>
                          <a:rPr lang="en-GB" i="1"/>
                          <m:t>𝐴𝑣</m:t>
                        </m:r>
                      </m:num>
                      <m:den>
                        <m:r>
                          <a:rPr lang="en-GB" i="1"/>
                          <m:t>𝑠</m:t>
                        </m:r>
                      </m:den>
                    </m:f>
                  </m:oMath>
                </a14:m>
                <a:r>
                  <a:rPr lang="en-GB" dirty="0"/>
                  <a:t>)</a:t>
                </a:r>
                <a:r>
                  <a:rPr lang="en-GB" baseline="-25000" dirty="0"/>
                  <a:t>min </a:t>
                </a:r>
                <a:r>
                  <a:rPr lang="en-GB" dirty="0"/>
                  <a:t>= max [</a:t>
                </a:r>
                <a14:m>
                  <m:oMath xmlns:m="http://schemas.openxmlformats.org/officeDocument/2006/math">
                    <m:r>
                      <a:rPr lang="en-GB" i="1"/>
                      <m:t>0</m:t>
                    </m:r>
                    <m:r>
                      <a:rPr lang="en-GB" i="1"/>
                      <m:t>.</m:t>
                    </m:r>
                    <m:r>
                      <a:rPr lang="en-GB" i="1"/>
                      <m:t>062</m:t>
                    </m:r>
                    <m:r>
                      <a:rPr lang="en-GB" i="1"/>
                      <m:t>∗</m:t>
                    </m:r>
                    <m:rad>
                      <m:radPr>
                        <m:degHide m:val="on"/>
                        <m:ctrlPr>
                          <a:rPr lang="en-GB" i="1"/>
                        </m:ctrlPr>
                      </m:radPr>
                      <m:deg/>
                      <m:e>
                        <m:r>
                          <a:rPr lang="en-GB" i="1"/>
                          <m:t>𝑓𝑐</m:t>
                        </m:r>
                      </m:e>
                    </m:rad>
                    <m:r>
                      <a:rPr lang="en-GB" i="1"/>
                      <m:t>∗ </m:t>
                    </m:r>
                    <m:f>
                      <m:fPr>
                        <m:ctrlPr>
                          <a:rPr lang="en-GB" i="1"/>
                        </m:ctrlPr>
                      </m:fPr>
                      <m:num>
                        <m:r>
                          <a:rPr lang="en-GB" i="1"/>
                          <m:t>𝑏𝑤</m:t>
                        </m:r>
                      </m:num>
                      <m:den>
                        <m:r>
                          <a:rPr lang="en-GB" i="1"/>
                          <m:t>𝑓𝑦𝑡</m:t>
                        </m:r>
                      </m:den>
                    </m:f>
                  </m:oMath>
                </a14:m>
                <a:r>
                  <a:rPr lang="en-GB" dirty="0"/>
                  <a:t> , </a:t>
                </a:r>
                <a14:m>
                  <m:oMath xmlns:m="http://schemas.openxmlformats.org/officeDocument/2006/math">
                    <m:f>
                      <m:fPr>
                        <m:ctrlPr>
                          <a:rPr lang="en-GB" i="1"/>
                        </m:ctrlPr>
                      </m:fPr>
                      <m:num>
                        <m:r>
                          <a:rPr lang="en-GB" i="1"/>
                          <m:t>0</m:t>
                        </m:r>
                        <m:r>
                          <a:rPr lang="en-GB" i="1"/>
                          <m:t>.</m:t>
                        </m:r>
                        <m:r>
                          <a:rPr lang="en-GB" i="1"/>
                          <m:t>35</m:t>
                        </m:r>
                        <m:r>
                          <a:rPr lang="en-GB" i="1"/>
                          <m:t>𝑏𝑤</m:t>
                        </m:r>
                      </m:num>
                      <m:den>
                        <m:r>
                          <a:rPr lang="en-GB" i="1"/>
                          <m:t>𝑓𝑦𝑡</m:t>
                        </m:r>
                      </m:den>
                    </m:f>
                  </m:oMath>
                </a14:m>
                <a:r>
                  <a:rPr lang="en-GB" dirty="0"/>
                  <a:t>]  = </a:t>
                </a:r>
                <a14:m>
                  <m:oMath xmlns:m="http://schemas.openxmlformats.org/officeDocument/2006/math">
                    <m:f>
                      <m:fPr>
                        <m:ctrlPr>
                          <a:rPr lang="en-GB" i="1"/>
                        </m:ctrlPr>
                      </m:fPr>
                      <m:num>
                        <m:r>
                          <a:rPr lang="en-GB" i="1"/>
                          <m:t>0</m:t>
                        </m:r>
                        <m:r>
                          <a:rPr lang="en-GB" i="1"/>
                          <m:t>.</m:t>
                        </m:r>
                        <m:r>
                          <a:rPr lang="en-GB" i="1"/>
                          <m:t>35</m:t>
                        </m:r>
                        <m:r>
                          <a:rPr lang="en-GB" i="1"/>
                          <m:t>∗</m:t>
                        </m:r>
                        <m:r>
                          <a:rPr lang="en-GB" i="1"/>
                          <m:t>300</m:t>
                        </m:r>
                      </m:num>
                      <m:den>
                        <m:r>
                          <a:rPr lang="en-GB" i="1"/>
                          <m:t>420</m:t>
                        </m:r>
                      </m:den>
                    </m:f>
                  </m:oMath>
                </a14:m>
                <a:r>
                  <a:rPr lang="en-GB" dirty="0"/>
                  <a:t>  = 0.25 mm</a:t>
                </a:r>
                <a:r>
                  <a:rPr lang="en-GB" baseline="30000" dirty="0"/>
                  <a:t>2</a:t>
                </a:r>
                <a:r>
                  <a:rPr lang="en-GB" dirty="0"/>
                  <a:t>/mm</a:t>
                </a:r>
              </a:p>
              <a:p>
                <a:pPr marL="0" indent="0">
                  <a:buNone/>
                </a:pPr>
                <a14:m>
                  <m:oMath xmlns:m="http://schemas.openxmlformats.org/officeDocument/2006/math">
                    <m:d>
                      <m:dPr>
                        <m:ctrlPr>
                          <a:rPr lang="en-GB" i="1"/>
                        </m:ctrlPr>
                      </m:dPr>
                      <m:e>
                        <m:f>
                          <m:fPr>
                            <m:ctrlPr>
                              <a:rPr lang="en-GB" i="1"/>
                            </m:ctrlPr>
                          </m:fPr>
                          <m:num>
                            <m:r>
                              <a:rPr lang="en-GB" i="1"/>
                              <m:t>𝐴𝑡</m:t>
                            </m:r>
                          </m:num>
                          <m:den>
                            <m:r>
                              <a:rPr lang="en-GB" i="1"/>
                              <m:t>𝑠</m:t>
                            </m:r>
                          </m:den>
                        </m:f>
                      </m:e>
                    </m:d>
                    <m:r>
                      <a:rPr lang="en-GB" i="1"/>
                      <m:t>𝑚𝑖𝑛</m:t>
                    </m:r>
                    <m:r>
                      <a:rPr lang="en-GB" i="1"/>
                      <m:t>= </m:t>
                    </m:r>
                    <m:f>
                      <m:fPr>
                        <m:ctrlPr>
                          <a:rPr lang="en-GB" i="1"/>
                        </m:ctrlPr>
                      </m:fPr>
                      <m:num>
                        <m:r>
                          <a:rPr lang="en-GB" i="1"/>
                          <m:t>0</m:t>
                        </m:r>
                        <m:r>
                          <a:rPr lang="en-GB" i="1"/>
                          <m:t>.</m:t>
                        </m:r>
                        <m:r>
                          <a:rPr lang="en-GB" i="1"/>
                          <m:t>175</m:t>
                        </m:r>
                        <m:r>
                          <a:rPr lang="en-GB" i="1"/>
                          <m:t>∗</m:t>
                        </m:r>
                        <m:r>
                          <a:rPr lang="en-GB" i="1"/>
                          <m:t>𝑏𝑤</m:t>
                        </m:r>
                      </m:num>
                      <m:den>
                        <m:r>
                          <a:rPr lang="en-GB" i="1"/>
                          <m:t>𝑓𝑦𝑡</m:t>
                        </m:r>
                      </m:den>
                    </m:f>
                  </m:oMath>
                </a14:m>
                <a:r>
                  <a:rPr lang="en-GB" dirty="0"/>
                  <a:t> = 0.125</a:t>
                </a:r>
              </a:p>
              <a:p>
                <a:pPr marL="0" indent="0">
                  <a:buNone/>
                </a:pPr>
                <a14:m>
                  <m:oMath xmlns:m="http://schemas.openxmlformats.org/officeDocument/2006/math">
                    <m:f>
                      <m:fPr>
                        <m:ctrlPr>
                          <a:rPr lang="en-GB" i="1"/>
                        </m:ctrlPr>
                      </m:fPr>
                      <m:num>
                        <m:sSub>
                          <m:sSubPr>
                            <m:ctrlPr>
                              <a:rPr lang="en-GB" i="1"/>
                            </m:ctrlPr>
                          </m:sSubPr>
                          <m:e>
                            <m:r>
                              <a:rPr lang="en-GB" i="1"/>
                              <m:t>𝐴</m:t>
                            </m:r>
                          </m:e>
                          <m:sub>
                            <m:r>
                              <a:rPr lang="en-GB" i="1"/>
                              <m:t>𝑣</m:t>
                            </m:r>
                            <m:r>
                              <a:rPr lang="en-GB" i="1"/>
                              <m:t>+</m:t>
                            </m:r>
                            <m:r>
                              <a:rPr lang="en-GB" i="1"/>
                              <m:t>𝑡</m:t>
                            </m:r>
                          </m:sub>
                        </m:sSub>
                      </m:num>
                      <m:den>
                        <m:r>
                          <a:rPr lang="en-GB" i="1"/>
                          <m:t>𝑠</m:t>
                        </m:r>
                      </m:den>
                    </m:f>
                    <m:r>
                      <a:rPr lang="en-GB" i="1"/>
                      <m:t>=</m:t>
                    </m:r>
                    <m:f>
                      <m:fPr>
                        <m:ctrlPr>
                          <a:rPr lang="en-GB" i="1"/>
                        </m:ctrlPr>
                      </m:fPr>
                      <m:num>
                        <m:r>
                          <a:rPr lang="en-GB" i="1"/>
                          <m:t>𝐴𝑣</m:t>
                        </m:r>
                      </m:num>
                      <m:den>
                        <m:r>
                          <a:rPr lang="en-GB" i="1"/>
                          <m:t>𝑠</m:t>
                        </m:r>
                      </m:den>
                    </m:f>
                    <m:r>
                      <a:rPr lang="en-GB" i="1"/>
                      <m:t>+</m:t>
                    </m:r>
                    <m:r>
                      <a:rPr lang="en-GB" i="1"/>
                      <m:t>𝑛</m:t>
                    </m:r>
                    <m:f>
                      <m:fPr>
                        <m:ctrlPr>
                          <a:rPr lang="en-GB" i="1"/>
                        </m:ctrlPr>
                      </m:fPr>
                      <m:num>
                        <m:r>
                          <a:rPr lang="en-GB" i="1"/>
                          <m:t>𝐴𝑡</m:t>
                        </m:r>
                      </m:num>
                      <m:den>
                        <m:r>
                          <a:rPr lang="en-GB" i="1"/>
                          <m:t>𝑠</m:t>
                        </m:r>
                      </m:den>
                    </m:f>
                  </m:oMath>
                </a14:m>
                <a:r>
                  <a:rPr lang="en-GB" dirty="0"/>
                  <a:t> = 0.25 + 2*0.125 = 0.5 mm</a:t>
                </a:r>
                <a:r>
                  <a:rPr lang="en-GB" baseline="30000" dirty="0"/>
                  <a:t>2</a:t>
                </a:r>
                <a:r>
                  <a:rPr lang="en-GB" dirty="0"/>
                  <a:t>/mm</a:t>
                </a:r>
              </a:p>
              <a:p>
                <a:pPr marL="0" indent="0">
                  <a:buNone/>
                </a:pPr>
                <a:r>
                  <a:rPr lang="en-GB" dirty="0"/>
                  <a:t>S = </a:t>
                </a:r>
                <a14:m>
                  <m:oMath xmlns:m="http://schemas.openxmlformats.org/officeDocument/2006/math">
                    <m:f>
                      <m:fPr>
                        <m:ctrlPr>
                          <a:rPr lang="en-GB" i="1"/>
                        </m:ctrlPr>
                      </m:fPr>
                      <m:num>
                        <m:r>
                          <a:rPr lang="en-GB" i="1"/>
                          <m:t>2</m:t>
                        </m:r>
                        <m:r>
                          <a:rPr lang="en-GB" i="1"/>
                          <m:t>∗</m:t>
                        </m:r>
                        <m:r>
                          <a:rPr lang="en-GB" i="1"/>
                          <m:t>78</m:t>
                        </m:r>
                        <m:r>
                          <a:rPr lang="en-GB" i="1"/>
                          <m:t>.</m:t>
                        </m:r>
                        <m:r>
                          <a:rPr lang="en-GB" i="1"/>
                          <m:t>5</m:t>
                        </m:r>
                      </m:num>
                      <m:den>
                        <m:r>
                          <a:rPr lang="en-GB" i="1"/>
                          <m:t>0</m:t>
                        </m:r>
                        <m:r>
                          <a:rPr lang="en-GB" i="1"/>
                          <m:t>.</m:t>
                        </m:r>
                        <m:r>
                          <a:rPr lang="en-GB" i="1"/>
                          <m:t>5</m:t>
                        </m:r>
                      </m:den>
                    </m:f>
                  </m:oMath>
                </a14:m>
                <a:r>
                  <a:rPr lang="en-GB" dirty="0"/>
                  <a:t> = 314 mm</a:t>
                </a:r>
              </a:p>
              <a:p>
                <a:pPr marL="0" indent="0">
                  <a:buNone/>
                </a:pPr>
                <a:r>
                  <a:rPr lang="en-GB" dirty="0" err="1"/>
                  <a:t>S</a:t>
                </a:r>
                <a:r>
                  <a:rPr lang="en-GB" baseline="-25000" dirty="0" err="1"/>
                  <a:t>min</a:t>
                </a:r>
                <a:r>
                  <a:rPr lang="en-GB" dirty="0"/>
                  <a:t> = 380</a:t>
                </a:r>
                <a14:m>
                  <m:oMath xmlns:m="http://schemas.openxmlformats.org/officeDocument/2006/math">
                    <m:d>
                      <m:dPr>
                        <m:ctrlPr>
                          <a:rPr lang="en-GB" i="1"/>
                        </m:ctrlPr>
                      </m:dPr>
                      <m:e>
                        <m:f>
                          <m:fPr>
                            <m:ctrlPr>
                              <a:rPr lang="en-GB" i="1"/>
                            </m:ctrlPr>
                          </m:fPr>
                          <m:num>
                            <m:r>
                              <a:rPr lang="en-GB" i="1"/>
                              <m:t>280</m:t>
                            </m:r>
                          </m:num>
                          <m:den>
                            <m:r>
                              <a:rPr lang="en-GB" i="1"/>
                              <m:t>𝑓𝑠</m:t>
                            </m:r>
                          </m:den>
                        </m:f>
                      </m:e>
                    </m:d>
                  </m:oMath>
                </a14:m>
                <a:r>
                  <a:rPr lang="en-GB" dirty="0"/>
                  <a:t> = 253.33</a:t>
                </a:r>
              </a:p>
              <a:p>
                <a:pPr marL="0" indent="0">
                  <a:buNone/>
                </a:pPr>
                <a:r>
                  <a:rPr lang="en-GB" b="1" dirty="0"/>
                  <a:t>Use stirrups with 1∅10 with S = 250mm</a:t>
                </a:r>
                <a:endParaRPr lang="en-GB" dirty="0"/>
              </a:p>
              <a:p>
                <a:r>
                  <a:rPr lang="en-GB" dirty="0" smtClean="0"/>
                  <a:t>600*500mm </a:t>
                </a:r>
                <a:r>
                  <a:rPr lang="en-GB" dirty="0"/>
                  <a:t>section </a:t>
                </a:r>
              </a:p>
              <a:p>
                <a:pPr marL="0" indent="0">
                  <a:buNone/>
                </a:pPr>
                <a:r>
                  <a:rPr lang="en-GB" dirty="0"/>
                  <a:t>(</a:t>
                </a:r>
                <a14:m>
                  <m:oMath xmlns:m="http://schemas.openxmlformats.org/officeDocument/2006/math">
                    <m:f>
                      <m:fPr>
                        <m:ctrlPr>
                          <a:rPr lang="en-GB" i="1"/>
                        </m:ctrlPr>
                      </m:fPr>
                      <m:num>
                        <m:r>
                          <a:rPr lang="en-GB" i="1"/>
                          <m:t>𝐴𝑣</m:t>
                        </m:r>
                      </m:num>
                      <m:den>
                        <m:r>
                          <a:rPr lang="en-GB" i="1"/>
                          <m:t>𝑠</m:t>
                        </m:r>
                      </m:den>
                    </m:f>
                  </m:oMath>
                </a14:m>
                <a:r>
                  <a:rPr lang="en-GB" dirty="0"/>
                  <a:t>)</a:t>
                </a:r>
                <a:r>
                  <a:rPr lang="en-GB" baseline="-25000" dirty="0"/>
                  <a:t>min </a:t>
                </a:r>
                <a:r>
                  <a:rPr lang="en-GB" dirty="0"/>
                  <a:t>= max [</a:t>
                </a:r>
                <a14:m>
                  <m:oMath xmlns:m="http://schemas.openxmlformats.org/officeDocument/2006/math">
                    <m:r>
                      <a:rPr lang="en-GB" i="1"/>
                      <m:t>0</m:t>
                    </m:r>
                    <m:r>
                      <a:rPr lang="en-GB" i="1"/>
                      <m:t>.</m:t>
                    </m:r>
                    <m:r>
                      <a:rPr lang="en-GB" i="1"/>
                      <m:t>062</m:t>
                    </m:r>
                    <m:r>
                      <a:rPr lang="en-GB" i="1"/>
                      <m:t>∗</m:t>
                    </m:r>
                    <m:rad>
                      <m:radPr>
                        <m:degHide m:val="on"/>
                        <m:ctrlPr>
                          <a:rPr lang="en-GB" i="1"/>
                        </m:ctrlPr>
                      </m:radPr>
                      <m:deg/>
                      <m:e>
                        <m:r>
                          <a:rPr lang="en-GB" i="1"/>
                          <m:t>𝑓𝑐</m:t>
                        </m:r>
                      </m:e>
                    </m:rad>
                    <m:r>
                      <a:rPr lang="en-GB" i="1"/>
                      <m:t>∗ </m:t>
                    </m:r>
                    <m:f>
                      <m:fPr>
                        <m:ctrlPr>
                          <a:rPr lang="en-GB" i="1"/>
                        </m:ctrlPr>
                      </m:fPr>
                      <m:num>
                        <m:r>
                          <a:rPr lang="en-GB" i="1"/>
                          <m:t>𝑏𝑤</m:t>
                        </m:r>
                      </m:num>
                      <m:den>
                        <m:r>
                          <a:rPr lang="en-GB" i="1"/>
                          <m:t>𝑓𝑦𝑡</m:t>
                        </m:r>
                      </m:den>
                    </m:f>
                  </m:oMath>
                </a14:m>
                <a:r>
                  <a:rPr lang="en-GB" dirty="0"/>
                  <a:t> , </a:t>
                </a:r>
                <a14:m>
                  <m:oMath xmlns:m="http://schemas.openxmlformats.org/officeDocument/2006/math">
                    <m:f>
                      <m:fPr>
                        <m:ctrlPr>
                          <a:rPr lang="en-GB" i="1"/>
                        </m:ctrlPr>
                      </m:fPr>
                      <m:num>
                        <m:r>
                          <a:rPr lang="en-GB" i="1"/>
                          <m:t>0</m:t>
                        </m:r>
                        <m:r>
                          <a:rPr lang="en-GB" i="1"/>
                          <m:t>.</m:t>
                        </m:r>
                        <m:r>
                          <a:rPr lang="en-GB" i="1"/>
                          <m:t>35</m:t>
                        </m:r>
                        <m:r>
                          <a:rPr lang="en-GB" i="1"/>
                          <m:t>𝑏𝑤</m:t>
                        </m:r>
                      </m:num>
                      <m:den>
                        <m:r>
                          <a:rPr lang="en-GB" i="1"/>
                          <m:t>𝑓𝑦𝑡</m:t>
                        </m:r>
                      </m:den>
                    </m:f>
                  </m:oMath>
                </a14:m>
                <a:r>
                  <a:rPr lang="en-GB" dirty="0"/>
                  <a:t>]  = </a:t>
                </a:r>
                <a14:m>
                  <m:oMath xmlns:m="http://schemas.openxmlformats.org/officeDocument/2006/math">
                    <m:f>
                      <m:fPr>
                        <m:ctrlPr>
                          <a:rPr lang="en-GB" i="1"/>
                        </m:ctrlPr>
                      </m:fPr>
                      <m:num>
                        <m:r>
                          <a:rPr lang="en-GB" i="1"/>
                          <m:t>0</m:t>
                        </m:r>
                        <m:r>
                          <a:rPr lang="en-GB" i="1"/>
                          <m:t>.</m:t>
                        </m:r>
                        <m:r>
                          <a:rPr lang="en-GB" i="1"/>
                          <m:t>35</m:t>
                        </m:r>
                        <m:r>
                          <a:rPr lang="en-GB" i="1"/>
                          <m:t>∗</m:t>
                        </m:r>
                        <m:r>
                          <a:rPr lang="en-GB" i="1"/>
                          <m:t>500</m:t>
                        </m:r>
                      </m:num>
                      <m:den>
                        <m:r>
                          <a:rPr lang="en-GB" i="1"/>
                          <m:t>420</m:t>
                        </m:r>
                      </m:den>
                    </m:f>
                  </m:oMath>
                </a14:m>
                <a:r>
                  <a:rPr lang="en-GB" dirty="0"/>
                  <a:t>  = 0.416 mm</a:t>
                </a:r>
                <a:r>
                  <a:rPr lang="en-GB" baseline="30000" dirty="0"/>
                  <a:t>2</a:t>
                </a:r>
                <a:r>
                  <a:rPr lang="en-GB" dirty="0"/>
                  <a:t>/mm</a:t>
                </a:r>
              </a:p>
              <a:p>
                <a:pPr marL="0" indent="0">
                  <a:buNone/>
                </a:pPr>
                <a14:m>
                  <m:oMath xmlns:m="http://schemas.openxmlformats.org/officeDocument/2006/math">
                    <m:d>
                      <m:dPr>
                        <m:ctrlPr>
                          <a:rPr lang="en-GB" i="1"/>
                        </m:ctrlPr>
                      </m:dPr>
                      <m:e>
                        <m:f>
                          <m:fPr>
                            <m:ctrlPr>
                              <a:rPr lang="en-GB" i="1"/>
                            </m:ctrlPr>
                          </m:fPr>
                          <m:num>
                            <m:r>
                              <a:rPr lang="en-GB" i="1"/>
                              <m:t>𝐴𝑡</m:t>
                            </m:r>
                          </m:num>
                          <m:den>
                            <m:r>
                              <a:rPr lang="en-GB" i="1"/>
                              <m:t>𝑠</m:t>
                            </m:r>
                          </m:den>
                        </m:f>
                      </m:e>
                    </m:d>
                    <m:r>
                      <a:rPr lang="en-GB" i="1"/>
                      <m:t>𝑚𝑖𝑛</m:t>
                    </m:r>
                    <m:r>
                      <a:rPr lang="en-GB" i="1"/>
                      <m:t>= </m:t>
                    </m:r>
                    <m:f>
                      <m:fPr>
                        <m:ctrlPr>
                          <a:rPr lang="en-GB" i="1"/>
                        </m:ctrlPr>
                      </m:fPr>
                      <m:num>
                        <m:r>
                          <a:rPr lang="en-GB" i="1"/>
                          <m:t>0</m:t>
                        </m:r>
                        <m:r>
                          <a:rPr lang="en-GB" i="1"/>
                          <m:t>.</m:t>
                        </m:r>
                        <m:r>
                          <a:rPr lang="en-GB" i="1"/>
                          <m:t>175</m:t>
                        </m:r>
                        <m:r>
                          <a:rPr lang="en-GB" i="1"/>
                          <m:t>∗</m:t>
                        </m:r>
                        <m:r>
                          <a:rPr lang="en-GB" i="1"/>
                          <m:t>𝑏𝑤</m:t>
                        </m:r>
                      </m:num>
                      <m:den>
                        <m:r>
                          <a:rPr lang="en-GB" i="1"/>
                          <m:t>𝑓𝑦𝑡</m:t>
                        </m:r>
                      </m:den>
                    </m:f>
                  </m:oMath>
                </a14:m>
                <a:r>
                  <a:rPr lang="en-GB" dirty="0"/>
                  <a:t> = 0.208</a:t>
                </a:r>
              </a:p>
              <a:p>
                <a:pPr marL="0" indent="0">
                  <a:buNone/>
                </a:pPr>
                <a14:m>
                  <m:oMath xmlns:m="http://schemas.openxmlformats.org/officeDocument/2006/math">
                    <m:f>
                      <m:fPr>
                        <m:ctrlPr>
                          <a:rPr lang="en-GB" i="1"/>
                        </m:ctrlPr>
                      </m:fPr>
                      <m:num>
                        <m:sSub>
                          <m:sSubPr>
                            <m:ctrlPr>
                              <a:rPr lang="en-GB" i="1"/>
                            </m:ctrlPr>
                          </m:sSubPr>
                          <m:e>
                            <m:r>
                              <a:rPr lang="en-GB" i="1"/>
                              <m:t>𝐴</m:t>
                            </m:r>
                          </m:e>
                          <m:sub>
                            <m:r>
                              <a:rPr lang="en-GB" i="1"/>
                              <m:t>𝑣</m:t>
                            </m:r>
                            <m:r>
                              <a:rPr lang="en-GB" i="1"/>
                              <m:t>+</m:t>
                            </m:r>
                            <m:r>
                              <a:rPr lang="en-GB" i="1"/>
                              <m:t>𝑡</m:t>
                            </m:r>
                          </m:sub>
                        </m:sSub>
                      </m:num>
                      <m:den>
                        <m:r>
                          <a:rPr lang="en-GB" i="1"/>
                          <m:t>𝑠</m:t>
                        </m:r>
                      </m:den>
                    </m:f>
                    <m:r>
                      <a:rPr lang="en-GB" i="1"/>
                      <m:t>=</m:t>
                    </m:r>
                    <m:f>
                      <m:fPr>
                        <m:ctrlPr>
                          <a:rPr lang="en-GB" i="1"/>
                        </m:ctrlPr>
                      </m:fPr>
                      <m:num>
                        <m:r>
                          <a:rPr lang="en-GB" i="1"/>
                          <m:t>𝐴𝑣</m:t>
                        </m:r>
                      </m:num>
                      <m:den>
                        <m:r>
                          <a:rPr lang="en-GB" i="1"/>
                          <m:t>𝑠</m:t>
                        </m:r>
                      </m:den>
                    </m:f>
                    <m:r>
                      <a:rPr lang="en-GB" i="1"/>
                      <m:t>+</m:t>
                    </m:r>
                    <m:r>
                      <a:rPr lang="en-GB" i="1"/>
                      <m:t>𝑛</m:t>
                    </m:r>
                    <m:f>
                      <m:fPr>
                        <m:ctrlPr>
                          <a:rPr lang="en-GB" i="1"/>
                        </m:ctrlPr>
                      </m:fPr>
                      <m:num>
                        <m:r>
                          <a:rPr lang="en-GB" i="1"/>
                          <m:t>𝐴𝑡</m:t>
                        </m:r>
                      </m:num>
                      <m:den>
                        <m:r>
                          <a:rPr lang="en-GB" i="1"/>
                          <m:t>𝑠</m:t>
                        </m:r>
                      </m:den>
                    </m:f>
                  </m:oMath>
                </a14:m>
                <a:r>
                  <a:rPr lang="en-GB" dirty="0"/>
                  <a:t> = 0.416 + 2*0.208 = 0.832 mm</a:t>
                </a:r>
                <a:r>
                  <a:rPr lang="en-GB" baseline="30000" dirty="0"/>
                  <a:t>2</a:t>
                </a:r>
                <a:r>
                  <a:rPr lang="en-GB" dirty="0"/>
                  <a:t>/mm</a:t>
                </a:r>
              </a:p>
              <a:p>
                <a:pPr marL="0" indent="0">
                  <a:buNone/>
                </a:pPr>
                <a:r>
                  <a:rPr lang="en-GB" dirty="0"/>
                  <a:t>S = </a:t>
                </a:r>
                <a14:m>
                  <m:oMath xmlns:m="http://schemas.openxmlformats.org/officeDocument/2006/math">
                    <m:f>
                      <m:fPr>
                        <m:ctrlPr>
                          <a:rPr lang="en-GB" i="1"/>
                        </m:ctrlPr>
                      </m:fPr>
                      <m:num>
                        <m:r>
                          <a:rPr lang="en-GB" i="1"/>
                          <m:t>2</m:t>
                        </m:r>
                        <m:r>
                          <a:rPr lang="en-GB" i="1"/>
                          <m:t>∗</m:t>
                        </m:r>
                        <m:r>
                          <a:rPr lang="en-GB" i="1"/>
                          <m:t>78</m:t>
                        </m:r>
                        <m:r>
                          <a:rPr lang="en-GB" i="1"/>
                          <m:t>.</m:t>
                        </m:r>
                        <m:r>
                          <a:rPr lang="en-GB" i="1"/>
                          <m:t>5</m:t>
                        </m:r>
                      </m:num>
                      <m:den>
                        <m:r>
                          <a:rPr lang="en-GB" i="1"/>
                          <m:t>0</m:t>
                        </m:r>
                        <m:r>
                          <a:rPr lang="en-GB" i="1"/>
                          <m:t>.</m:t>
                        </m:r>
                        <m:r>
                          <a:rPr lang="en-GB" i="1"/>
                          <m:t>832</m:t>
                        </m:r>
                      </m:den>
                    </m:f>
                  </m:oMath>
                </a14:m>
                <a:r>
                  <a:rPr lang="en-GB" dirty="0"/>
                  <a:t> = 188 mm</a:t>
                </a:r>
              </a:p>
              <a:p>
                <a:pPr marL="0" indent="0">
                  <a:buNone/>
                </a:pPr>
                <a:r>
                  <a:rPr lang="en-GB" b="1" dirty="0"/>
                  <a:t>Use stirrups with 1∅10 with S = 150mm</a:t>
                </a:r>
                <a:endParaRPr lang="en-GB" dirty="0"/>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idx="1"/>
              </p:nvPr>
            </p:nvSpPr>
            <p:spPr>
              <a:blipFill rotWithShape="1">
                <a:blip r:embed="rId2"/>
                <a:stretch>
                  <a:fillRect t="-645" b="-806"/>
                </a:stretch>
              </a:blipFill>
            </p:spPr>
            <p:txBody>
              <a:bodyPr/>
              <a:lstStyle/>
              <a:p>
                <a:r>
                  <a:rPr lang="en-GB">
                    <a:noFill/>
                  </a:rPr>
                  <a:t> </a:t>
                </a:r>
              </a:p>
            </p:txBody>
          </p:sp>
        </mc:Fallback>
      </mc:AlternateContent>
    </p:spTree>
    <p:extLst>
      <p:ext uri="{BB962C8B-B14F-4D97-AF65-F5344CB8AC3E}">
        <p14:creationId xmlns:p14="http://schemas.microsoft.com/office/powerpoint/2010/main" val="58442696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GB" dirty="0"/>
              <a:t>Block </a:t>
            </a:r>
            <a:r>
              <a:rPr lang="en-GB" dirty="0" smtClean="0"/>
              <a:t>3 </a:t>
            </a:r>
            <a:r>
              <a:rPr lang="en-GB" dirty="0"/>
              <a:t>beam </a:t>
            </a:r>
            <a:r>
              <a:rPr lang="en-GB" sz="2400" dirty="0"/>
              <a:t>(longitudinal torsional reinforcement)</a:t>
            </a:r>
          </a:p>
        </p:txBody>
      </p:sp>
      <mc:AlternateContent xmlns:mc="http://schemas.openxmlformats.org/markup-compatibility/2006">
        <mc:Choice xmlns:a14="http://schemas.microsoft.com/office/drawing/2010/main" Requires="a14">
          <p:sp>
            <p:nvSpPr>
              <p:cNvPr id="3" name="عنصر نائب للمحتوى 2"/>
              <p:cNvSpPr>
                <a:spLocks noGrp="1"/>
              </p:cNvSpPr>
              <p:nvPr>
                <p:ph sz="half" idx="1"/>
              </p:nvPr>
            </p:nvSpPr>
            <p:spPr/>
            <p:txBody>
              <a:bodyPr>
                <a:normAutofit fontScale="62500" lnSpcReduction="20000"/>
              </a:bodyPr>
              <a:lstStyle/>
              <a:p>
                <a:r>
                  <a:rPr lang="en-GB" dirty="0" smtClean="0"/>
                  <a:t>500*400mm</a:t>
                </a:r>
              </a:p>
              <a:p>
                <a:pPr marL="0" indent="0">
                  <a:buNone/>
                </a:pPr>
                <a:r>
                  <a:rPr lang="en-GB" dirty="0" smtClean="0"/>
                  <a:t> </a:t>
                </a:r>
                <a:r>
                  <a:rPr lang="en-GB" dirty="0"/>
                  <a:t/>
                </a:r>
                <a:br>
                  <a:rPr lang="en-GB" dirty="0"/>
                </a:br>
                <a:r>
                  <a:rPr lang="en-GB" dirty="0"/>
                  <a:t>A</a:t>
                </a:r>
                <a:r>
                  <a:rPr lang="en-GB" baseline="-25000" dirty="0"/>
                  <a:t>l </a:t>
                </a:r>
                <a:r>
                  <a:rPr lang="en-GB" dirty="0"/>
                  <a:t>= </a:t>
                </a:r>
                <a14:m>
                  <m:oMath xmlns:m="http://schemas.openxmlformats.org/officeDocument/2006/math">
                    <m:d>
                      <m:dPr>
                        <m:ctrlPr>
                          <a:rPr lang="en-GB" i="1"/>
                        </m:ctrlPr>
                      </m:dPr>
                      <m:e>
                        <m:f>
                          <m:fPr>
                            <m:ctrlPr>
                              <a:rPr lang="en-GB" i="1"/>
                            </m:ctrlPr>
                          </m:fPr>
                          <m:num>
                            <m:r>
                              <a:rPr lang="en-GB" i="1"/>
                              <m:t>𝐴𝑡</m:t>
                            </m:r>
                          </m:num>
                          <m:den>
                            <m:r>
                              <a:rPr lang="en-GB" i="1"/>
                              <m:t>𝑠</m:t>
                            </m:r>
                          </m:den>
                        </m:f>
                      </m:e>
                    </m:d>
                    <m:r>
                      <a:rPr lang="en-GB" i="1"/>
                      <m:t>∗</m:t>
                    </m:r>
                    <m:r>
                      <a:rPr lang="en-GB" i="1"/>
                      <m:t>𝑃</m:t>
                    </m:r>
                    <m:r>
                      <a:rPr lang="en-GB" i="1"/>
                      <m:t>h</m:t>
                    </m:r>
                    <m:r>
                      <a:rPr lang="en-GB" i="1"/>
                      <m:t>∗</m:t>
                    </m:r>
                    <m:d>
                      <m:dPr>
                        <m:ctrlPr>
                          <a:rPr lang="en-GB" i="1"/>
                        </m:ctrlPr>
                      </m:dPr>
                      <m:e>
                        <m:f>
                          <m:fPr>
                            <m:ctrlPr>
                              <a:rPr lang="en-GB" i="1"/>
                            </m:ctrlPr>
                          </m:fPr>
                          <m:num>
                            <m:r>
                              <a:rPr lang="en-GB" i="1"/>
                              <m:t>𝑓𝑦𝑡</m:t>
                            </m:r>
                          </m:num>
                          <m:den>
                            <m:r>
                              <a:rPr lang="en-GB" i="1"/>
                              <m:t>𝑓𝑦</m:t>
                            </m:r>
                          </m:den>
                        </m:f>
                      </m:e>
                    </m:d>
                  </m:oMath>
                </a14:m>
                <a:r>
                  <a:rPr lang="en-GB" dirty="0"/>
                  <a:t> = 0.35 </a:t>
                </a:r>
                <a14:m>
                  <m:oMath xmlns:m="http://schemas.openxmlformats.org/officeDocument/2006/math">
                    <m:r>
                      <a:rPr lang="en-GB" i="1"/>
                      <m:t>∗</m:t>
                    </m:r>
                    <m:r>
                      <a:rPr lang="en-GB" i="1"/>
                      <m:t>1240</m:t>
                    </m:r>
                    <m:r>
                      <a:rPr lang="en-GB" i="1"/>
                      <m:t>∗</m:t>
                    </m:r>
                    <m:d>
                      <m:dPr>
                        <m:ctrlPr>
                          <a:rPr lang="en-GB" i="1"/>
                        </m:ctrlPr>
                      </m:dPr>
                      <m:e>
                        <m:f>
                          <m:fPr>
                            <m:ctrlPr>
                              <a:rPr lang="en-GB" i="1"/>
                            </m:ctrlPr>
                          </m:fPr>
                          <m:num>
                            <m:r>
                              <a:rPr lang="en-GB" i="1"/>
                              <m:t>420</m:t>
                            </m:r>
                          </m:num>
                          <m:den>
                            <m:r>
                              <a:rPr lang="en-GB" i="1"/>
                              <m:t>420</m:t>
                            </m:r>
                          </m:den>
                        </m:f>
                      </m:e>
                    </m:d>
                  </m:oMath>
                </a14:m>
                <a:r>
                  <a:rPr lang="en-GB" dirty="0"/>
                  <a:t> = 434 mm</a:t>
                </a:r>
                <a:r>
                  <a:rPr lang="en-GB" baseline="30000" dirty="0"/>
                  <a:t>2</a:t>
                </a:r>
                <a:endParaRPr lang="en-GB" dirty="0"/>
              </a:p>
              <a:p>
                <a:pPr marL="0" indent="0">
                  <a:buNone/>
                </a:pPr>
                <a:r>
                  <a:rPr lang="en-GB" dirty="0"/>
                  <a:t>A</a:t>
                </a:r>
                <a:r>
                  <a:rPr lang="en-GB" baseline="-25000" dirty="0"/>
                  <a:t>l.min</a:t>
                </a:r>
                <a:r>
                  <a:rPr lang="en-GB" dirty="0"/>
                  <a:t> = </a:t>
                </a:r>
                <a14:m>
                  <m:oMath xmlns:m="http://schemas.openxmlformats.org/officeDocument/2006/math">
                    <m:f>
                      <m:fPr>
                        <m:ctrlPr>
                          <a:rPr lang="en-GB" i="1"/>
                        </m:ctrlPr>
                      </m:fPr>
                      <m:num>
                        <m:r>
                          <a:rPr lang="en-GB" i="1"/>
                          <m:t>5</m:t>
                        </m:r>
                        <m:rad>
                          <m:radPr>
                            <m:degHide m:val="on"/>
                            <m:ctrlPr>
                              <a:rPr lang="en-GB" i="1"/>
                            </m:ctrlPr>
                          </m:radPr>
                          <m:deg/>
                          <m:e>
                            <m:r>
                              <a:rPr lang="en-GB" i="1"/>
                              <m:t>𝑓𝑐</m:t>
                            </m:r>
                          </m:e>
                        </m:rad>
                      </m:num>
                      <m:den>
                        <m:r>
                          <a:rPr lang="en-GB" i="1"/>
                          <m:t>12</m:t>
                        </m:r>
                        <m:r>
                          <a:rPr lang="en-GB" i="1"/>
                          <m:t>𝑓𝑦</m:t>
                        </m:r>
                      </m:den>
                    </m:f>
                    <m:r>
                      <a:rPr lang="en-GB" i="1"/>
                      <m:t>𝐴𝑐𝑝</m:t>
                    </m:r>
                    <m:r>
                      <a:rPr lang="en-GB" i="1"/>
                      <m:t>−</m:t>
                    </m:r>
                    <m:d>
                      <m:dPr>
                        <m:ctrlPr>
                          <a:rPr lang="en-GB" i="1"/>
                        </m:ctrlPr>
                      </m:dPr>
                      <m:e>
                        <m:f>
                          <m:fPr>
                            <m:ctrlPr>
                              <a:rPr lang="en-GB" i="1"/>
                            </m:ctrlPr>
                          </m:fPr>
                          <m:num>
                            <m:r>
                              <a:rPr lang="en-GB" i="1"/>
                              <m:t>𝐴𝑡</m:t>
                            </m:r>
                          </m:num>
                          <m:den>
                            <m:r>
                              <a:rPr lang="en-GB" i="1"/>
                              <m:t>𝑠</m:t>
                            </m:r>
                          </m:den>
                        </m:f>
                      </m:e>
                    </m:d>
                    <m:r>
                      <a:rPr lang="en-GB" i="1"/>
                      <m:t>𝑃</m:t>
                    </m:r>
                    <m:r>
                      <a:rPr lang="en-GB" i="1"/>
                      <m:t>h</m:t>
                    </m:r>
                    <m:d>
                      <m:dPr>
                        <m:ctrlPr>
                          <a:rPr lang="en-GB" i="1"/>
                        </m:ctrlPr>
                      </m:dPr>
                      <m:e>
                        <m:f>
                          <m:fPr>
                            <m:ctrlPr>
                              <a:rPr lang="en-GB" i="1"/>
                            </m:ctrlPr>
                          </m:fPr>
                          <m:num>
                            <m:r>
                              <a:rPr lang="en-GB" i="1"/>
                              <m:t>𝑓𝑦𝑡</m:t>
                            </m:r>
                          </m:num>
                          <m:den>
                            <m:r>
                              <a:rPr lang="en-GB" i="1"/>
                              <m:t>𝑓𝑦</m:t>
                            </m:r>
                          </m:den>
                        </m:f>
                      </m:e>
                    </m:d>
                  </m:oMath>
                </a14:m>
                <a:r>
                  <a:rPr lang="en-GB" dirty="0"/>
                  <a:t> =  </a:t>
                </a:r>
                <a14:m>
                  <m:oMath xmlns:m="http://schemas.openxmlformats.org/officeDocument/2006/math">
                    <m:f>
                      <m:fPr>
                        <m:ctrlPr>
                          <a:rPr lang="en-GB" i="1"/>
                        </m:ctrlPr>
                      </m:fPr>
                      <m:num>
                        <m:r>
                          <a:rPr lang="en-GB" i="1"/>
                          <m:t>5</m:t>
                        </m:r>
                        <m:rad>
                          <m:radPr>
                            <m:degHide m:val="on"/>
                            <m:ctrlPr>
                              <a:rPr lang="en-GB" i="1"/>
                            </m:ctrlPr>
                          </m:radPr>
                          <m:deg/>
                          <m:e>
                            <m:r>
                              <a:rPr lang="en-GB" i="1"/>
                              <m:t>28</m:t>
                            </m:r>
                          </m:e>
                        </m:rad>
                      </m:num>
                      <m:den>
                        <m:r>
                          <a:rPr lang="en-GB" i="1"/>
                          <m:t>12</m:t>
                        </m:r>
                        <m:r>
                          <a:rPr lang="en-GB" i="1"/>
                          <m:t>∗</m:t>
                        </m:r>
                        <m:r>
                          <a:rPr lang="en-GB" i="1"/>
                          <m:t>420</m:t>
                        </m:r>
                      </m:den>
                    </m:f>
                    <m:r>
                      <a:rPr lang="en-GB" i="1"/>
                      <m:t>20000</m:t>
                    </m:r>
                    <m:r>
                      <a:rPr lang="en-GB" i="1"/>
                      <m:t>−</m:t>
                    </m:r>
                    <m:r>
                      <a:rPr lang="en-GB" i="1"/>
                      <m:t>434</m:t>
                    </m:r>
                  </m:oMath>
                </a14:m>
                <a:r>
                  <a:rPr lang="en-GB" dirty="0"/>
                  <a:t> = 615.9mm</a:t>
                </a:r>
                <a:r>
                  <a:rPr lang="en-GB" baseline="30000" dirty="0"/>
                  <a:t>2</a:t>
                </a:r>
                <a:endParaRPr lang="en-GB" dirty="0"/>
              </a:p>
              <a:p>
                <a:pPr marL="0" indent="0">
                  <a:buNone/>
                </a:pPr>
                <a:r>
                  <a:rPr lang="en-GB" dirty="0"/>
                  <a:t>Use A</a:t>
                </a:r>
                <a:r>
                  <a:rPr lang="en-GB" baseline="-25000" dirty="0"/>
                  <a:t>l </a:t>
                </a:r>
                <a:r>
                  <a:rPr lang="en-GB" dirty="0"/>
                  <a:t>= 615.9 mm</a:t>
                </a:r>
                <a:r>
                  <a:rPr lang="en-GB" baseline="30000" dirty="0"/>
                  <a:t>2</a:t>
                </a:r>
                <a:endParaRPr lang="en-GB" dirty="0"/>
              </a:p>
              <a:p>
                <a:pPr marL="0" indent="0">
                  <a:buNone/>
                </a:pPr>
                <a:r>
                  <a:rPr lang="en-GB" dirty="0"/>
                  <a:t>1327.53/6 =102.65 mm</a:t>
                </a:r>
                <a:r>
                  <a:rPr lang="en-GB" baseline="30000" dirty="0"/>
                  <a:t>2</a:t>
                </a:r>
                <a:endParaRPr lang="en-GB" dirty="0"/>
              </a:p>
              <a:p>
                <a:pPr marL="0" indent="0">
                  <a:buNone/>
                </a:pPr>
                <a:r>
                  <a:rPr lang="en-GB" b="1" dirty="0"/>
                  <a:t>Use 2∅14 in middle of beam </a:t>
                </a:r>
                <a:endParaRPr lang="en-GB" dirty="0"/>
              </a:p>
              <a:p>
                <a:r>
                  <a:rPr lang="en-GB" dirty="0"/>
                  <a:t>400*300 mm</a:t>
                </a:r>
              </a:p>
              <a:p>
                <a:pPr marL="0" indent="0">
                  <a:buNone/>
                </a:pPr>
                <a:r>
                  <a:rPr lang="en-GB" dirty="0"/>
                  <a:t>A</a:t>
                </a:r>
                <a:r>
                  <a:rPr lang="en-GB" baseline="-25000" dirty="0"/>
                  <a:t>l </a:t>
                </a:r>
                <a:r>
                  <a:rPr lang="en-GB" dirty="0"/>
                  <a:t>= </a:t>
                </a:r>
                <a14:m>
                  <m:oMath xmlns:m="http://schemas.openxmlformats.org/officeDocument/2006/math">
                    <m:d>
                      <m:dPr>
                        <m:ctrlPr>
                          <a:rPr lang="en-GB" i="1"/>
                        </m:ctrlPr>
                      </m:dPr>
                      <m:e>
                        <m:f>
                          <m:fPr>
                            <m:ctrlPr>
                              <a:rPr lang="en-GB" i="1"/>
                            </m:ctrlPr>
                          </m:fPr>
                          <m:num>
                            <m:r>
                              <a:rPr lang="en-GB" i="1"/>
                              <m:t>𝐴𝑡</m:t>
                            </m:r>
                          </m:num>
                          <m:den>
                            <m:r>
                              <a:rPr lang="en-GB" i="1"/>
                              <m:t>𝑠</m:t>
                            </m:r>
                          </m:den>
                        </m:f>
                      </m:e>
                    </m:d>
                    <m:r>
                      <a:rPr lang="en-GB" i="1"/>
                      <m:t>∗</m:t>
                    </m:r>
                    <m:r>
                      <a:rPr lang="en-GB" i="1"/>
                      <m:t>𝑃</m:t>
                    </m:r>
                    <m:r>
                      <a:rPr lang="en-GB" i="1"/>
                      <m:t>h</m:t>
                    </m:r>
                    <m:r>
                      <a:rPr lang="en-GB" i="1"/>
                      <m:t>∗</m:t>
                    </m:r>
                    <m:d>
                      <m:dPr>
                        <m:ctrlPr>
                          <a:rPr lang="en-GB" i="1"/>
                        </m:ctrlPr>
                      </m:dPr>
                      <m:e>
                        <m:f>
                          <m:fPr>
                            <m:ctrlPr>
                              <a:rPr lang="en-GB" i="1"/>
                            </m:ctrlPr>
                          </m:fPr>
                          <m:num>
                            <m:r>
                              <a:rPr lang="en-GB" i="1"/>
                              <m:t>𝑓𝑦𝑡</m:t>
                            </m:r>
                          </m:num>
                          <m:den>
                            <m:r>
                              <a:rPr lang="en-GB" i="1"/>
                              <m:t>𝑓𝑦</m:t>
                            </m:r>
                          </m:den>
                        </m:f>
                      </m:e>
                    </m:d>
                  </m:oMath>
                </a14:m>
                <a:r>
                  <a:rPr lang="en-GB" dirty="0"/>
                  <a:t> = 0.125 </a:t>
                </a:r>
                <a14:m>
                  <m:oMath xmlns:m="http://schemas.openxmlformats.org/officeDocument/2006/math">
                    <m:r>
                      <a:rPr lang="en-GB" i="1"/>
                      <m:t>∗</m:t>
                    </m:r>
                    <m:r>
                      <a:rPr lang="en-GB" i="1"/>
                      <m:t>840</m:t>
                    </m:r>
                    <m:r>
                      <a:rPr lang="en-GB" i="1"/>
                      <m:t>∗</m:t>
                    </m:r>
                    <m:d>
                      <m:dPr>
                        <m:ctrlPr>
                          <a:rPr lang="en-GB" i="1"/>
                        </m:ctrlPr>
                      </m:dPr>
                      <m:e>
                        <m:f>
                          <m:fPr>
                            <m:ctrlPr>
                              <a:rPr lang="en-GB" i="1"/>
                            </m:ctrlPr>
                          </m:fPr>
                          <m:num>
                            <m:r>
                              <a:rPr lang="en-GB" i="1"/>
                              <m:t>420</m:t>
                            </m:r>
                          </m:num>
                          <m:den>
                            <m:r>
                              <a:rPr lang="en-GB" i="1"/>
                              <m:t>420</m:t>
                            </m:r>
                          </m:den>
                        </m:f>
                      </m:e>
                    </m:d>
                  </m:oMath>
                </a14:m>
                <a:r>
                  <a:rPr lang="en-GB" dirty="0"/>
                  <a:t> = 105 mm</a:t>
                </a:r>
                <a:r>
                  <a:rPr lang="en-GB" baseline="30000" dirty="0"/>
                  <a:t>2</a:t>
                </a:r>
                <a:endParaRPr lang="en-GB" dirty="0"/>
              </a:p>
              <a:p>
                <a:pPr marL="0" indent="0">
                  <a:buNone/>
                </a:pPr>
                <a:r>
                  <a:rPr lang="en-GB" dirty="0"/>
                  <a:t>A</a:t>
                </a:r>
                <a:r>
                  <a:rPr lang="en-GB" baseline="-25000" dirty="0"/>
                  <a:t>l.min</a:t>
                </a:r>
                <a:r>
                  <a:rPr lang="en-GB" dirty="0"/>
                  <a:t> = </a:t>
                </a:r>
                <a14:m>
                  <m:oMath xmlns:m="http://schemas.openxmlformats.org/officeDocument/2006/math">
                    <m:f>
                      <m:fPr>
                        <m:ctrlPr>
                          <a:rPr lang="en-GB" i="1"/>
                        </m:ctrlPr>
                      </m:fPr>
                      <m:num>
                        <m:r>
                          <a:rPr lang="en-GB" i="1"/>
                          <m:t>5</m:t>
                        </m:r>
                        <m:rad>
                          <m:radPr>
                            <m:degHide m:val="on"/>
                            <m:ctrlPr>
                              <a:rPr lang="en-GB" i="1"/>
                            </m:ctrlPr>
                          </m:radPr>
                          <m:deg/>
                          <m:e>
                            <m:r>
                              <a:rPr lang="en-GB" i="1"/>
                              <m:t>𝑓𝑐</m:t>
                            </m:r>
                          </m:e>
                        </m:rad>
                      </m:num>
                      <m:den>
                        <m:r>
                          <a:rPr lang="en-GB" i="1"/>
                          <m:t>12</m:t>
                        </m:r>
                        <m:r>
                          <a:rPr lang="en-GB" i="1"/>
                          <m:t>𝑓𝑦</m:t>
                        </m:r>
                      </m:den>
                    </m:f>
                    <m:r>
                      <a:rPr lang="en-GB" i="1"/>
                      <m:t>𝐴𝑐𝑝</m:t>
                    </m:r>
                    <m:r>
                      <a:rPr lang="en-GB" i="1"/>
                      <m:t>−</m:t>
                    </m:r>
                    <m:d>
                      <m:dPr>
                        <m:ctrlPr>
                          <a:rPr lang="en-GB" i="1"/>
                        </m:ctrlPr>
                      </m:dPr>
                      <m:e>
                        <m:f>
                          <m:fPr>
                            <m:ctrlPr>
                              <a:rPr lang="en-GB" i="1"/>
                            </m:ctrlPr>
                          </m:fPr>
                          <m:num>
                            <m:r>
                              <a:rPr lang="en-GB" i="1"/>
                              <m:t>𝐴𝑡</m:t>
                            </m:r>
                          </m:num>
                          <m:den>
                            <m:r>
                              <a:rPr lang="en-GB" i="1"/>
                              <m:t>𝑠</m:t>
                            </m:r>
                          </m:den>
                        </m:f>
                      </m:e>
                    </m:d>
                    <m:r>
                      <a:rPr lang="en-GB" i="1"/>
                      <m:t>𝑃</m:t>
                    </m:r>
                    <m:r>
                      <a:rPr lang="en-GB" i="1"/>
                      <m:t>h</m:t>
                    </m:r>
                    <m:d>
                      <m:dPr>
                        <m:ctrlPr>
                          <a:rPr lang="en-GB" i="1"/>
                        </m:ctrlPr>
                      </m:dPr>
                      <m:e>
                        <m:f>
                          <m:fPr>
                            <m:ctrlPr>
                              <a:rPr lang="en-GB" i="1"/>
                            </m:ctrlPr>
                          </m:fPr>
                          <m:num>
                            <m:r>
                              <a:rPr lang="en-GB" i="1"/>
                              <m:t>𝑓𝑦𝑡</m:t>
                            </m:r>
                          </m:num>
                          <m:den>
                            <m:r>
                              <a:rPr lang="en-GB" i="1"/>
                              <m:t>𝑓𝑦</m:t>
                            </m:r>
                          </m:den>
                        </m:f>
                      </m:e>
                    </m:d>
                  </m:oMath>
                </a14:m>
                <a:r>
                  <a:rPr lang="en-GB" dirty="0"/>
                  <a:t> =  </a:t>
                </a:r>
                <a14:m>
                  <m:oMath xmlns:m="http://schemas.openxmlformats.org/officeDocument/2006/math">
                    <m:f>
                      <m:fPr>
                        <m:ctrlPr>
                          <a:rPr lang="en-GB" i="1"/>
                        </m:ctrlPr>
                      </m:fPr>
                      <m:num>
                        <m:r>
                          <a:rPr lang="en-GB" i="1"/>
                          <m:t>5</m:t>
                        </m:r>
                        <m:rad>
                          <m:radPr>
                            <m:degHide m:val="on"/>
                            <m:ctrlPr>
                              <a:rPr lang="en-GB" i="1"/>
                            </m:ctrlPr>
                          </m:radPr>
                          <m:deg/>
                          <m:e>
                            <m:r>
                              <a:rPr lang="en-GB" i="1"/>
                              <m:t>28</m:t>
                            </m:r>
                          </m:e>
                        </m:rad>
                      </m:num>
                      <m:den>
                        <m:r>
                          <a:rPr lang="en-GB" i="1"/>
                          <m:t>12</m:t>
                        </m:r>
                        <m:r>
                          <a:rPr lang="en-GB" i="1"/>
                          <m:t>∗</m:t>
                        </m:r>
                        <m:r>
                          <a:rPr lang="en-GB" i="1"/>
                          <m:t>420</m:t>
                        </m:r>
                      </m:den>
                    </m:f>
                    <m:r>
                      <a:rPr lang="en-GB" i="1"/>
                      <m:t>120000</m:t>
                    </m:r>
                    <m:r>
                      <a:rPr lang="en-GB" i="1"/>
                      <m:t>−</m:t>
                    </m:r>
                    <m:r>
                      <a:rPr lang="en-GB" i="1"/>
                      <m:t>105</m:t>
                    </m:r>
                  </m:oMath>
                </a14:m>
                <a:r>
                  <a:rPr lang="en-GB" dirty="0"/>
                  <a:t>= 524.94mm</a:t>
                </a:r>
                <a:r>
                  <a:rPr lang="en-GB" baseline="30000" dirty="0"/>
                  <a:t>2</a:t>
                </a:r>
                <a:endParaRPr lang="en-GB" dirty="0"/>
              </a:p>
              <a:p>
                <a:pPr marL="0" indent="0">
                  <a:buNone/>
                </a:pPr>
                <a:r>
                  <a:rPr lang="en-GB" dirty="0"/>
                  <a:t>524.94/6 =87.49 mm</a:t>
                </a:r>
                <a:r>
                  <a:rPr lang="en-GB" baseline="30000" dirty="0"/>
                  <a:t>2</a:t>
                </a:r>
                <a:endParaRPr lang="en-GB" dirty="0"/>
              </a:p>
              <a:p>
                <a:pPr marL="0" indent="0">
                  <a:buNone/>
                </a:pPr>
                <a:r>
                  <a:rPr lang="en-GB" b="1" dirty="0"/>
                  <a:t>Use 2∅14 in middle of beam </a:t>
                </a:r>
                <a:endParaRPr lang="en-GB" dirty="0"/>
              </a:p>
              <a:p>
                <a:pPr marL="0" indent="0">
                  <a:buNone/>
                </a:pPr>
                <a:endParaRPr lang="en-GB" dirty="0"/>
              </a:p>
            </p:txBody>
          </p:sp>
        </mc:Choice>
        <mc:Fallback>
          <p:sp>
            <p:nvSpPr>
              <p:cNvPr id="3" name="عنصر نائب للمحتوى 2"/>
              <p:cNvSpPr>
                <a:spLocks noGrp="1" noRot="1" noChangeAspect="1" noMove="1" noResize="1" noEditPoints="1" noAdjustHandles="1" noChangeArrowheads="1" noChangeShapeType="1" noTextEdit="1"/>
              </p:cNvSpPr>
              <p:nvPr>
                <p:ph sz="half" idx="1"/>
              </p:nvPr>
            </p:nvSpPr>
            <p:spPr>
              <a:blipFill rotWithShape="1">
                <a:blip r:embed="rId2"/>
                <a:stretch>
                  <a:fillRect t="-968"/>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 name="عنصر نائب للمحتوى 3"/>
              <p:cNvSpPr>
                <a:spLocks noGrp="1"/>
              </p:cNvSpPr>
              <p:nvPr>
                <p:ph sz="half" idx="2"/>
              </p:nvPr>
            </p:nvSpPr>
            <p:spPr/>
            <p:txBody>
              <a:bodyPr>
                <a:normAutofit fontScale="62500" lnSpcReduction="20000"/>
              </a:bodyPr>
              <a:lstStyle/>
              <a:p>
                <a:r>
                  <a:rPr lang="en-GB" dirty="0"/>
                  <a:t>600*500 mm</a:t>
                </a:r>
              </a:p>
              <a:p>
                <a:pPr marL="0" indent="0">
                  <a:buNone/>
                </a:pPr>
                <a:r>
                  <a:rPr lang="en-GB" dirty="0"/>
                  <a:t>A</a:t>
                </a:r>
                <a:r>
                  <a:rPr lang="en-GB" baseline="-25000" dirty="0"/>
                  <a:t>l </a:t>
                </a:r>
                <a:r>
                  <a:rPr lang="en-GB" dirty="0"/>
                  <a:t>= </a:t>
                </a:r>
                <a14:m>
                  <m:oMath xmlns:m="http://schemas.openxmlformats.org/officeDocument/2006/math">
                    <m:d>
                      <m:dPr>
                        <m:ctrlPr>
                          <a:rPr lang="en-GB" i="1">
                            <a:latin typeface="Cambria Math"/>
                          </a:rPr>
                        </m:ctrlPr>
                      </m:dPr>
                      <m:e>
                        <m:f>
                          <m:fPr>
                            <m:ctrlPr>
                              <a:rPr lang="en-GB" i="1">
                                <a:latin typeface="Cambria Math"/>
                              </a:rPr>
                            </m:ctrlPr>
                          </m:fPr>
                          <m:num>
                            <m:r>
                              <a:rPr lang="en-GB" i="1">
                                <a:latin typeface="Cambria Math"/>
                              </a:rPr>
                              <m:t>𝐴𝑡</m:t>
                            </m:r>
                          </m:num>
                          <m:den>
                            <m:r>
                              <a:rPr lang="en-GB" i="1">
                                <a:latin typeface="Cambria Math"/>
                              </a:rPr>
                              <m:t>𝑠</m:t>
                            </m:r>
                          </m:den>
                        </m:f>
                      </m:e>
                    </m:d>
                    <m:r>
                      <a:rPr lang="en-GB" i="1">
                        <a:latin typeface="Cambria Math"/>
                      </a:rPr>
                      <m:t>∗</m:t>
                    </m:r>
                    <m:r>
                      <a:rPr lang="en-GB" i="1">
                        <a:latin typeface="Cambria Math"/>
                      </a:rPr>
                      <m:t>𝑃</m:t>
                    </m:r>
                    <m:r>
                      <a:rPr lang="en-GB" i="1">
                        <a:latin typeface="Cambria Math"/>
                      </a:rPr>
                      <m:t>h</m:t>
                    </m:r>
                    <m:r>
                      <a:rPr lang="en-GB" i="1">
                        <a:latin typeface="Cambria Math"/>
                      </a:rPr>
                      <m:t>∗</m:t>
                    </m:r>
                    <m:d>
                      <m:dPr>
                        <m:ctrlPr>
                          <a:rPr lang="en-GB" i="1">
                            <a:latin typeface="Cambria Math"/>
                          </a:rPr>
                        </m:ctrlPr>
                      </m:dPr>
                      <m:e>
                        <m:f>
                          <m:fPr>
                            <m:ctrlPr>
                              <a:rPr lang="en-GB" i="1">
                                <a:latin typeface="Cambria Math"/>
                              </a:rPr>
                            </m:ctrlPr>
                          </m:fPr>
                          <m:num>
                            <m:r>
                              <a:rPr lang="en-GB" i="1">
                                <a:latin typeface="Cambria Math"/>
                              </a:rPr>
                              <m:t>𝑓𝑦𝑡</m:t>
                            </m:r>
                          </m:num>
                          <m:den>
                            <m:r>
                              <a:rPr lang="en-GB" i="1">
                                <a:latin typeface="Cambria Math"/>
                              </a:rPr>
                              <m:t>𝑓𝑦</m:t>
                            </m:r>
                          </m:den>
                        </m:f>
                      </m:e>
                    </m:d>
                  </m:oMath>
                </a14:m>
                <a:r>
                  <a:rPr lang="en-GB" dirty="0"/>
                  <a:t> = 0.208 </a:t>
                </a:r>
                <a14:m>
                  <m:oMath xmlns:m="http://schemas.openxmlformats.org/officeDocument/2006/math">
                    <m:r>
                      <a:rPr lang="en-GB" i="1">
                        <a:latin typeface="Cambria Math"/>
                      </a:rPr>
                      <m:t>∗</m:t>
                    </m:r>
                    <m:r>
                      <a:rPr lang="en-GB" i="1">
                        <a:latin typeface="Cambria Math"/>
                      </a:rPr>
                      <m:t>1640</m:t>
                    </m:r>
                    <m:r>
                      <a:rPr lang="en-GB" i="1">
                        <a:latin typeface="Cambria Math"/>
                      </a:rPr>
                      <m:t>∗</m:t>
                    </m:r>
                    <m:d>
                      <m:dPr>
                        <m:ctrlPr>
                          <a:rPr lang="en-GB" i="1">
                            <a:latin typeface="Cambria Math"/>
                          </a:rPr>
                        </m:ctrlPr>
                      </m:dPr>
                      <m:e>
                        <m:f>
                          <m:fPr>
                            <m:ctrlPr>
                              <a:rPr lang="en-GB" i="1">
                                <a:latin typeface="Cambria Math"/>
                              </a:rPr>
                            </m:ctrlPr>
                          </m:fPr>
                          <m:num>
                            <m:r>
                              <a:rPr lang="en-GB" i="1">
                                <a:latin typeface="Cambria Math"/>
                              </a:rPr>
                              <m:t>420</m:t>
                            </m:r>
                          </m:num>
                          <m:den>
                            <m:r>
                              <a:rPr lang="en-GB" i="1">
                                <a:latin typeface="Cambria Math"/>
                              </a:rPr>
                              <m:t>420</m:t>
                            </m:r>
                          </m:den>
                        </m:f>
                      </m:e>
                    </m:d>
                  </m:oMath>
                </a14:m>
                <a:r>
                  <a:rPr lang="en-GB" dirty="0"/>
                  <a:t> = 341.12 mm</a:t>
                </a:r>
                <a:r>
                  <a:rPr lang="en-GB" baseline="30000" dirty="0"/>
                  <a:t>2</a:t>
                </a:r>
                <a:endParaRPr lang="en-GB" dirty="0"/>
              </a:p>
              <a:p>
                <a:pPr marL="0" indent="0">
                  <a:buNone/>
                </a:pPr>
                <a:r>
                  <a:rPr lang="en-GB" dirty="0"/>
                  <a:t>A</a:t>
                </a:r>
                <a:r>
                  <a:rPr lang="en-GB" baseline="-25000" dirty="0"/>
                  <a:t>l.min</a:t>
                </a:r>
                <a:r>
                  <a:rPr lang="en-GB" dirty="0"/>
                  <a:t> = </a:t>
                </a:r>
                <a14:m>
                  <m:oMath xmlns:m="http://schemas.openxmlformats.org/officeDocument/2006/math">
                    <m:f>
                      <m:fPr>
                        <m:ctrlPr>
                          <a:rPr lang="en-GB" i="1">
                            <a:latin typeface="Cambria Math"/>
                          </a:rPr>
                        </m:ctrlPr>
                      </m:fPr>
                      <m:num>
                        <m:r>
                          <a:rPr lang="en-GB" i="1">
                            <a:latin typeface="Cambria Math"/>
                          </a:rPr>
                          <m:t>5</m:t>
                        </m:r>
                        <m:rad>
                          <m:radPr>
                            <m:degHide m:val="on"/>
                            <m:ctrlPr>
                              <a:rPr lang="en-GB" i="1">
                                <a:latin typeface="Cambria Math"/>
                              </a:rPr>
                            </m:ctrlPr>
                          </m:radPr>
                          <m:deg/>
                          <m:e>
                            <m:r>
                              <a:rPr lang="en-GB" i="1">
                                <a:latin typeface="Cambria Math"/>
                              </a:rPr>
                              <m:t>𝑓𝑐</m:t>
                            </m:r>
                          </m:e>
                        </m:rad>
                      </m:num>
                      <m:den>
                        <m:r>
                          <a:rPr lang="en-GB" i="1">
                            <a:latin typeface="Cambria Math"/>
                          </a:rPr>
                          <m:t>12</m:t>
                        </m:r>
                        <m:r>
                          <a:rPr lang="en-GB" i="1">
                            <a:latin typeface="Cambria Math"/>
                          </a:rPr>
                          <m:t>𝑓𝑦</m:t>
                        </m:r>
                      </m:den>
                    </m:f>
                    <m:r>
                      <a:rPr lang="en-GB" i="1">
                        <a:latin typeface="Cambria Math"/>
                      </a:rPr>
                      <m:t>𝐴𝑐𝑝</m:t>
                    </m:r>
                    <m:r>
                      <a:rPr lang="en-GB" i="1">
                        <a:latin typeface="Cambria Math"/>
                      </a:rPr>
                      <m:t>−</m:t>
                    </m:r>
                    <m:d>
                      <m:dPr>
                        <m:ctrlPr>
                          <a:rPr lang="en-GB" i="1">
                            <a:latin typeface="Cambria Math"/>
                          </a:rPr>
                        </m:ctrlPr>
                      </m:dPr>
                      <m:e>
                        <m:f>
                          <m:fPr>
                            <m:ctrlPr>
                              <a:rPr lang="en-GB" i="1">
                                <a:latin typeface="Cambria Math"/>
                              </a:rPr>
                            </m:ctrlPr>
                          </m:fPr>
                          <m:num>
                            <m:r>
                              <a:rPr lang="en-GB" i="1">
                                <a:latin typeface="Cambria Math"/>
                              </a:rPr>
                              <m:t>𝐴𝑡</m:t>
                            </m:r>
                          </m:num>
                          <m:den>
                            <m:r>
                              <a:rPr lang="en-GB" i="1">
                                <a:latin typeface="Cambria Math"/>
                              </a:rPr>
                              <m:t>𝑠</m:t>
                            </m:r>
                          </m:den>
                        </m:f>
                      </m:e>
                    </m:d>
                    <m:r>
                      <a:rPr lang="en-GB" i="1">
                        <a:latin typeface="Cambria Math"/>
                      </a:rPr>
                      <m:t>𝑃</m:t>
                    </m:r>
                    <m:r>
                      <a:rPr lang="en-GB" i="1">
                        <a:latin typeface="Cambria Math"/>
                      </a:rPr>
                      <m:t>h</m:t>
                    </m:r>
                    <m:d>
                      <m:dPr>
                        <m:ctrlPr>
                          <a:rPr lang="en-GB" i="1">
                            <a:latin typeface="Cambria Math"/>
                          </a:rPr>
                        </m:ctrlPr>
                      </m:dPr>
                      <m:e>
                        <m:f>
                          <m:fPr>
                            <m:ctrlPr>
                              <a:rPr lang="en-GB" i="1">
                                <a:latin typeface="Cambria Math"/>
                              </a:rPr>
                            </m:ctrlPr>
                          </m:fPr>
                          <m:num>
                            <m:r>
                              <a:rPr lang="en-GB" i="1">
                                <a:latin typeface="Cambria Math"/>
                              </a:rPr>
                              <m:t>𝑓𝑦𝑡</m:t>
                            </m:r>
                          </m:num>
                          <m:den>
                            <m:r>
                              <a:rPr lang="en-GB" i="1">
                                <a:latin typeface="Cambria Math"/>
                              </a:rPr>
                              <m:t>𝑓𝑦</m:t>
                            </m:r>
                          </m:den>
                        </m:f>
                      </m:e>
                    </m:d>
                  </m:oMath>
                </a14:m>
                <a:r>
                  <a:rPr lang="en-GB" dirty="0"/>
                  <a:t> =  </a:t>
                </a:r>
                <a14:m>
                  <m:oMath xmlns:m="http://schemas.openxmlformats.org/officeDocument/2006/math">
                    <m:f>
                      <m:fPr>
                        <m:ctrlPr>
                          <a:rPr lang="en-GB" i="1">
                            <a:latin typeface="Cambria Math"/>
                          </a:rPr>
                        </m:ctrlPr>
                      </m:fPr>
                      <m:num>
                        <m:r>
                          <a:rPr lang="en-GB" i="1">
                            <a:latin typeface="Cambria Math"/>
                          </a:rPr>
                          <m:t>5</m:t>
                        </m:r>
                        <m:rad>
                          <m:radPr>
                            <m:degHide m:val="on"/>
                            <m:ctrlPr>
                              <a:rPr lang="en-GB" i="1">
                                <a:latin typeface="Cambria Math"/>
                              </a:rPr>
                            </m:ctrlPr>
                          </m:radPr>
                          <m:deg/>
                          <m:e>
                            <m:r>
                              <a:rPr lang="en-GB" i="1">
                                <a:latin typeface="Cambria Math"/>
                              </a:rPr>
                              <m:t>28</m:t>
                            </m:r>
                          </m:e>
                        </m:rad>
                      </m:num>
                      <m:den>
                        <m:r>
                          <a:rPr lang="en-GB" i="1">
                            <a:latin typeface="Cambria Math"/>
                          </a:rPr>
                          <m:t>12</m:t>
                        </m:r>
                        <m:r>
                          <a:rPr lang="en-GB" i="1">
                            <a:latin typeface="Cambria Math"/>
                          </a:rPr>
                          <m:t>∗</m:t>
                        </m:r>
                        <m:r>
                          <a:rPr lang="en-GB" i="1">
                            <a:latin typeface="Cambria Math"/>
                          </a:rPr>
                          <m:t>420</m:t>
                        </m:r>
                      </m:den>
                    </m:f>
                    <m:r>
                      <a:rPr lang="en-GB" i="1">
                        <a:latin typeface="Cambria Math"/>
                      </a:rPr>
                      <m:t>300000</m:t>
                    </m:r>
                    <m:r>
                      <a:rPr lang="en-GB" i="1">
                        <a:latin typeface="Cambria Math"/>
                      </a:rPr>
                      <m:t>−</m:t>
                    </m:r>
                    <m:r>
                      <a:rPr lang="en-GB" i="1">
                        <a:latin typeface="Cambria Math"/>
                      </a:rPr>
                      <m:t>105</m:t>
                    </m:r>
                  </m:oMath>
                </a14:m>
                <a:r>
                  <a:rPr lang="en-GB" dirty="0"/>
                  <a:t>= 1469.8mm</a:t>
                </a:r>
                <a:r>
                  <a:rPr lang="en-GB" baseline="30000" dirty="0"/>
                  <a:t>2</a:t>
                </a:r>
                <a:endParaRPr lang="en-GB" dirty="0"/>
              </a:p>
              <a:p>
                <a:pPr marL="0" indent="0">
                  <a:buNone/>
                </a:pPr>
                <a:r>
                  <a:rPr lang="en-GB" dirty="0"/>
                  <a:t>1469.8/6 =245 mm</a:t>
                </a:r>
                <a:r>
                  <a:rPr lang="en-GB" baseline="30000" dirty="0"/>
                  <a:t>2</a:t>
                </a:r>
                <a:endParaRPr lang="en-GB" dirty="0"/>
              </a:p>
              <a:p>
                <a:pPr marL="0" indent="0">
                  <a:buNone/>
                </a:pPr>
                <a:r>
                  <a:rPr lang="en-GB" b="1" dirty="0"/>
                  <a:t>Use 2∅14 in middle of beam </a:t>
                </a:r>
                <a:endParaRPr lang="en-GB" dirty="0"/>
              </a:p>
              <a:p>
                <a:pPr marL="0" indent="0">
                  <a:buNone/>
                </a:pPr>
                <a:endParaRPr lang="en-GB" dirty="0"/>
              </a:p>
            </p:txBody>
          </p:sp>
        </mc:Choice>
        <mc:Fallback>
          <p:sp>
            <p:nvSpPr>
              <p:cNvPr id="4" name="عنصر نائب للمحتوى 3"/>
              <p:cNvSpPr>
                <a:spLocks noGrp="1" noRot="1" noChangeAspect="1" noMove="1" noResize="1" noEditPoints="1" noAdjustHandles="1" noChangeArrowheads="1" noChangeShapeType="1" noTextEdit="1"/>
              </p:cNvSpPr>
              <p:nvPr>
                <p:ph sz="half" idx="2"/>
              </p:nvPr>
            </p:nvSpPr>
            <p:spPr>
              <a:blipFill rotWithShape="1">
                <a:blip r:embed="rId3"/>
                <a:stretch>
                  <a:fillRect t="-969"/>
                </a:stretch>
              </a:blipFill>
            </p:spPr>
            <p:txBody>
              <a:bodyPr/>
              <a:lstStyle/>
              <a:p>
                <a:r>
                  <a:rPr lang="en-GB">
                    <a:noFill/>
                  </a:rPr>
                  <a:t> </a:t>
                </a:r>
              </a:p>
            </p:txBody>
          </p:sp>
        </mc:Fallback>
      </mc:AlternateContent>
    </p:spTree>
    <p:extLst>
      <p:ext uri="{BB962C8B-B14F-4D97-AF65-F5344CB8AC3E}">
        <p14:creationId xmlns:p14="http://schemas.microsoft.com/office/powerpoint/2010/main" val="1798843902"/>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1893" y="2289436"/>
            <a:ext cx="7308213" cy="3185436"/>
          </a:xfrm>
          <a:prstGeom prst="rect">
            <a:avLst/>
          </a:prstGeom>
        </p:spPr>
      </p:pic>
      <p:sp>
        <p:nvSpPr>
          <p:cNvPr id="8" name="عنوان 7"/>
          <p:cNvSpPr>
            <a:spLocks noGrp="1"/>
          </p:cNvSpPr>
          <p:nvPr>
            <p:ph type="title"/>
          </p:nvPr>
        </p:nvSpPr>
        <p:spPr/>
        <p:txBody>
          <a:bodyPr/>
          <a:lstStyle/>
          <a:p>
            <a:r>
              <a:rPr lang="en-GB" dirty="0" smtClean="0"/>
              <a:t>Beam reinforcement </a:t>
            </a:r>
            <a:endParaRPr lang="en-GB" dirty="0"/>
          </a:p>
        </p:txBody>
      </p:sp>
    </p:spTree>
    <p:extLst>
      <p:ext uri="{BB962C8B-B14F-4D97-AF65-F5344CB8AC3E}">
        <p14:creationId xmlns:p14="http://schemas.microsoft.com/office/powerpoint/2010/main" val="1452710056"/>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3015" y="1613611"/>
            <a:ext cx="7992604" cy="4965213"/>
          </a:xfrm>
          <a:prstGeom prst="rect">
            <a:avLst/>
          </a:prstGeom>
        </p:spPr>
      </p:pic>
      <p:sp>
        <p:nvSpPr>
          <p:cNvPr id="3" name="عنوان 2"/>
          <p:cNvSpPr>
            <a:spLocks noGrp="1"/>
          </p:cNvSpPr>
          <p:nvPr>
            <p:ph type="title"/>
          </p:nvPr>
        </p:nvSpPr>
        <p:spPr/>
        <p:txBody>
          <a:bodyPr/>
          <a:lstStyle/>
          <a:p>
            <a:r>
              <a:rPr lang="en-GB" dirty="0"/>
              <a:t>Beam reinforcement </a:t>
            </a:r>
          </a:p>
        </p:txBody>
      </p:sp>
    </p:spTree>
    <p:extLst>
      <p:ext uri="{BB962C8B-B14F-4D97-AF65-F5344CB8AC3E}">
        <p14:creationId xmlns:p14="http://schemas.microsoft.com/office/powerpoint/2010/main" val="2677565167"/>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5949" y="1594878"/>
            <a:ext cx="8657070" cy="5182049"/>
          </a:xfrm>
          <a:prstGeom prst="rect">
            <a:avLst/>
          </a:prstGeom>
        </p:spPr>
      </p:pic>
      <p:sp>
        <p:nvSpPr>
          <p:cNvPr id="3" name="عنوان 2"/>
          <p:cNvSpPr>
            <a:spLocks noGrp="1"/>
          </p:cNvSpPr>
          <p:nvPr>
            <p:ph type="title"/>
          </p:nvPr>
        </p:nvSpPr>
        <p:spPr/>
        <p:txBody>
          <a:bodyPr/>
          <a:lstStyle/>
          <a:p>
            <a:r>
              <a:rPr lang="en-GB" dirty="0"/>
              <a:t>Beam reinforcement </a:t>
            </a:r>
          </a:p>
        </p:txBody>
      </p:sp>
    </p:spTree>
    <p:extLst>
      <p:ext uri="{BB962C8B-B14F-4D97-AF65-F5344CB8AC3E}">
        <p14:creationId xmlns:p14="http://schemas.microsoft.com/office/powerpoint/2010/main" val="1371906174"/>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r>
              <a:rPr lang="en-GB" dirty="0" smtClean="0"/>
              <a:t>Design for column </a:t>
            </a:r>
            <a:endParaRPr lang="en-GB" dirty="0"/>
          </a:p>
        </p:txBody>
      </p:sp>
      <p:sp>
        <p:nvSpPr>
          <p:cNvPr id="6" name="عنصر نائب للمحتوى 5"/>
          <p:cNvSpPr>
            <a:spLocks noGrp="1"/>
          </p:cNvSpPr>
          <p:nvPr>
            <p:ph idx="1"/>
          </p:nvPr>
        </p:nvSpPr>
        <p:spPr/>
        <p:txBody>
          <a:bodyPr/>
          <a:lstStyle/>
          <a:p>
            <a:pPr marL="0" indent="0">
              <a:buNone/>
            </a:pPr>
            <a:r>
              <a:rPr lang="en-GB" dirty="0" smtClean="0"/>
              <a:t>Firstly , check for ETAB results from gravity load and then start design check including all design combinations.</a:t>
            </a:r>
          </a:p>
          <a:p>
            <a:pPr marL="0" indent="0">
              <a:buNone/>
            </a:pPr>
            <a:endParaRPr lang="en-GB" dirty="0" smtClean="0"/>
          </a:p>
          <a:p>
            <a:pPr marL="0" indent="0">
              <a:buNone/>
            </a:pPr>
            <a:r>
              <a:rPr lang="en-GB" dirty="0" smtClean="0"/>
              <a:t>And for shear load compare Vu with ∅Vc to compute shear reinforcing.</a:t>
            </a:r>
          </a:p>
          <a:p>
            <a:pPr marL="0" indent="0">
              <a:buNone/>
            </a:pPr>
            <a:endParaRPr lang="en-GB" dirty="0"/>
          </a:p>
        </p:txBody>
      </p:sp>
    </p:spTree>
    <p:extLst>
      <p:ext uri="{BB962C8B-B14F-4D97-AF65-F5344CB8AC3E}">
        <p14:creationId xmlns:p14="http://schemas.microsoft.com/office/powerpoint/2010/main" val="4087813995"/>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10001</TotalTime>
  <Words>7665</Words>
  <Application>Microsoft Office PowerPoint</Application>
  <PresentationFormat>مخصص</PresentationFormat>
  <Paragraphs>1073</Paragraphs>
  <Slides>147</Slides>
  <Notes>0</Notes>
  <HiddenSlides>0</HiddenSlides>
  <MMClips>0</MMClips>
  <ScaleCrop>false</ScaleCrop>
  <HeadingPairs>
    <vt:vector size="4" baseType="variant">
      <vt:variant>
        <vt:lpstr>نسق</vt:lpstr>
      </vt:variant>
      <vt:variant>
        <vt:i4>1</vt:i4>
      </vt:variant>
      <vt:variant>
        <vt:lpstr>عناوين الشرائح</vt:lpstr>
      </vt:variant>
      <vt:variant>
        <vt:i4>147</vt:i4>
      </vt:variant>
    </vt:vector>
  </HeadingPairs>
  <TitlesOfParts>
    <vt:vector size="148" baseType="lpstr">
      <vt:lpstr>Wisp</vt:lpstr>
      <vt:lpstr>عرض تقديمي في PowerPoint</vt:lpstr>
      <vt:lpstr>INTRODUCTION:</vt:lpstr>
      <vt:lpstr>DESCRPTION:</vt:lpstr>
      <vt:lpstr>DESCRPTION:</vt:lpstr>
      <vt:lpstr>MATERIALS:</vt:lpstr>
      <vt:lpstr>MATERIALS:</vt:lpstr>
      <vt:lpstr>CODES USED:</vt:lpstr>
      <vt:lpstr>LOADS:</vt:lpstr>
      <vt:lpstr>LOADS:</vt:lpstr>
      <vt:lpstr>LOADS:</vt:lpstr>
      <vt:lpstr>LOADS:</vt:lpstr>
      <vt:lpstr>LOADS:</vt:lpstr>
      <vt:lpstr>Design philosophy </vt:lpstr>
      <vt:lpstr>Preliminary design </vt:lpstr>
      <vt:lpstr>Preliminary design </vt:lpstr>
      <vt:lpstr>Preliminary design </vt:lpstr>
      <vt:lpstr>Preliminary design </vt:lpstr>
      <vt:lpstr>DATA OF STRUCUTRE:</vt:lpstr>
      <vt:lpstr>Slab sample calculation for block 3</vt:lpstr>
      <vt:lpstr>Slab </vt:lpstr>
      <vt:lpstr>Beam</vt:lpstr>
      <vt:lpstr>beam</vt:lpstr>
      <vt:lpstr>Column sample  calculation for block 3 </vt:lpstr>
      <vt:lpstr>MODELING </vt:lpstr>
      <vt:lpstr>Model check </vt:lpstr>
      <vt:lpstr>عرض تقديمي في PowerPoint</vt:lpstr>
      <vt:lpstr>عرض تقديمي في PowerPoint</vt:lpstr>
      <vt:lpstr>Model check</vt:lpstr>
      <vt:lpstr>عرض تقديمي في PowerPoint</vt:lpstr>
      <vt:lpstr>Check for equilibrium</vt:lpstr>
      <vt:lpstr>Check for internal forces</vt:lpstr>
      <vt:lpstr>Seismic load calculation </vt:lpstr>
      <vt:lpstr>Seismic load calculation </vt:lpstr>
      <vt:lpstr>Seismic load calculation </vt:lpstr>
      <vt:lpstr>Seismic load calculation </vt:lpstr>
      <vt:lpstr>Seismic load calculation </vt:lpstr>
      <vt:lpstr>Seismic load calculation </vt:lpstr>
      <vt:lpstr>Seismic load calculation </vt:lpstr>
      <vt:lpstr>Seismic load calculation </vt:lpstr>
      <vt:lpstr>Seismic load sample calculation for block 3</vt:lpstr>
      <vt:lpstr>عرض تقديمي في PowerPoint</vt:lpstr>
      <vt:lpstr>عرض تقديمي في PowerPoint</vt:lpstr>
      <vt:lpstr>Seismic load sample calculation for block 3</vt:lpstr>
      <vt:lpstr>Seismic load sample calculation for block 3</vt:lpstr>
      <vt:lpstr>Seismic load sample calculation for block 3</vt:lpstr>
      <vt:lpstr>Seismic load sample calculation for block 3</vt:lpstr>
      <vt:lpstr>Seismic load sample calculation for block 3</vt:lpstr>
      <vt:lpstr>Seismic load sample calculation for block 3</vt:lpstr>
      <vt:lpstr>Seismic load sample calculation for block 3</vt:lpstr>
      <vt:lpstr>Design check for block 3 after adding seismic load  </vt:lpstr>
      <vt:lpstr>Torsional irregularity </vt:lpstr>
      <vt:lpstr>out-of-plan offset irregularity</vt:lpstr>
      <vt:lpstr>stiffness for soft and extreme soft story </vt:lpstr>
      <vt:lpstr>weight (mass) irregularity </vt:lpstr>
      <vt:lpstr>check centre of mass and centre of rigidity </vt:lpstr>
      <vt:lpstr>Check drift </vt:lpstr>
      <vt:lpstr>Check p-delta effect</vt:lpstr>
      <vt:lpstr>Seismic load sample calculation for block 3</vt:lpstr>
      <vt:lpstr>Seismic load sample calculation for block 3</vt:lpstr>
      <vt:lpstr>Seismic load sample calculation for block 3</vt:lpstr>
      <vt:lpstr>Seismic load sample calculation for block 3</vt:lpstr>
      <vt:lpstr>check drift </vt:lpstr>
      <vt:lpstr>check drift </vt:lpstr>
      <vt:lpstr>check P delta effect </vt:lpstr>
      <vt:lpstr>check P delta effect </vt:lpstr>
      <vt:lpstr>Design of structural element</vt:lpstr>
      <vt:lpstr>Design of slab</vt:lpstr>
      <vt:lpstr>block 2 slab</vt:lpstr>
      <vt:lpstr>Block 2 slab</vt:lpstr>
      <vt:lpstr>Block 2 slab</vt:lpstr>
      <vt:lpstr>Slab reinforcement block 2</vt:lpstr>
      <vt:lpstr>Block 3 slab</vt:lpstr>
      <vt:lpstr>Block 3 slab</vt:lpstr>
      <vt:lpstr>Block 3 slab</vt:lpstr>
      <vt:lpstr>Block 3 slab</vt:lpstr>
      <vt:lpstr>Slab reinforcement for block 3</vt:lpstr>
      <vt:lpstr>Design of beam</vt:lpstr>
      <vt:lpstr>Design of beam</vt:lpstr>
      <vt:lpstr>Design of beam</vt:lpstr>
      <vt:lpstr>Design of beam</vt:lpstr>
      <vt:lpstr>Design of beam</vt:lpstr>
      <vt:lpstr>Block 2 beam</vt:lpstr>
      <vt:lpstr>Block 2 beam</vt:lpstr>
      <vt:lpstr>Block 2 beam</vt:lpstr>
      <vt:lpstr>Block 2 beam</vt:lpstr>
      <vt:lpstr>Block 2 beam</vt:lpstr>
      <vt:lpstr>Block 2 beam ( stirrups )</vt:lpstr>
      <vt:lpstr>Block 2 beam (longitudinal torsional reinforcement)</vt:lpstr>
      <vt:lpstr>Block 3 beam </vt:lpstr>
      <vt:lpstr>Block 3 beam </vt:lpstr>
      <vt:lpstr>Block 3 beam </vt:lpstr>
      <vt:lpstr>Block 3 beam </vt:lpstr>
      <vt:lpstr>Block 3 beam ( stirrups )</vt:lpstr>
      <vt:lpstr>Block 3 beam ( stirrups )</vt:lpstr>
      <vt:lpstr>Block 3 beam (longitudinal torsional reinforcement)</vt:lpstr>
      <vt:lpstr>Beam reinforcement </vt:lpstr>
      <vt:lpstr>Beam reinforcement </vt:lpstr>
      <vt:lpstr>Beam reinforcement </vt:lpstr>
      <vt:lpstr>Design for column </vt:lpstr>
      <vt:lpstr>Design for column </vt:lpstr>
      <vt:lpstr>Block 2 column </vt:lpstr>
      <vt:lpstr>Block 2 column </vt:lpstr>
      <vt:lpstr>Block 2 column </vt:lpstr>
      <vt:lpstr>Block 2 column </vt:lpstr>
      <vt:lpstr>Block 2 column </vt:lpstr>
      <vt:lpstr>Block 2 column </vt:lpstr>
      <vt:lpstr>Block 2 column </vt:lpstr>
      <vt:lpstr>Block 2 column </vt:lpstr>
      <vt:lpstr>Block 3 column </vt:lpstr>
      <vt:lpstr>Block 3 column </vt:lpstr>
      <vt:lpstr>Block 3 column </vt:lpstr>
      <vt:lpstr>Block 3 column </vt:lpstr>
      <vt:lpstr>Block 3 column </vt:lpstr>
      <vt:lpstr>Block 3 column </vt:lpstr>
      <vt:lpstr>Design for shear wall</vt:lpstr>
      <vt:lpstr>Shear wall in block 2</vt:lpstr>
      <vt:lpstr>Shear wall in block 2</vt:lpstr>
      <vt:lpstr>Shear wall in block 2</vt:lpstr>
      <vt:lpstr>Shear wall in block 2</vt:lpstr>
      <vt:lpstr>Shear wall in block 2</vt:lpstr>
      <vt:lpstr>Shear wall in block 2</vt:lpstr>
      <vt:lpstr>Shear wall in block 3</vt:lpstr>
      <vt:lpstr>Shear wall in block 3</vt:lpstr>
      <vt:lpstr>Shear wall in block 3</vt:lpstr>
      <vt:lpstr>Shear wall in block 3</vt:lpstr>
      <vt:lpstr>Shear wall in block 3</vt:lpstr>
      <vt:lpstr>Shear wall in block 3</vt:lpstr>
      <vt:lpstr>Shear wall in block 3</vt:lpstr>
      <vt:lpstr>Design for footing </vt:lpstr>
      <vt:lpstr>Design for footing </vt:lpstr>
      <vt:lpstr>Design for footing </vt:lpstr>
      <vt:lpstr>Design for footing </vt:lpstr>
      <vt:lpstr>Design for footing </vt:lpstr>
      <vt:lpstr>Block 2 footing (single footing)</vt:lpstr>
      <vt:lpstr>Block 2 footing (single footing)</vt:lpstr>
      <vt:lpstr>Block 2 footing (single footing)</vt:lpstr>
      <vt:lpstr>Block 2 footing (single footing)</vt:lpstr>
      <vt:lpstr>Block 2 footing (wall footing)</vt:lpstr>
      <vt:lpstr>Block 2 footing (wall footing)</vt:lpstr>
      <vt:lpstr>Block 2 footing (wall footing)</vt:lpstr>
      <vt:lpstr>Block 2 footing (wall footing)</vt:lpstr>
      <vt:lpstr>Block 2 footing (tie beam)</vt:lpstr>
      <vt:lpstr>Block 2 footing (tie beam)</vt:lpstr>
      <vt:lpstr>Block 3 foundation </vt:lpstr>
      <vt:lpstr>Block 3 foundation </vt:lpstr>
      <vt:lpstr>Block 3 foundation </vt:lpstr>
      <vt:lpstr>Block 3 foundation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Nahid Ahmed</dc:creator>
  <cp:lastModifiedBy>hybat omaria</cp:lastModifiedBy>
  <cp:revision>183</cp:revision>
  <dcterms:created xsi:type="dcterms:W3CDTF">2017-11-09T17:58:25Z</dcterms:created>
  <dcterms:modified xsi:type="dcterms:W3CDTF">2019-05-18T22:51:26Z</dcterms:modified>
</cp:coreProperties>
</file>