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25" r:id="rId1"/>
  </p:sldMasterIdLst>
  <p:sldIdLst>
    <p:sldId id="256" r:id="rId2"/>
    <p:sldId id="257" r:id="rId3"/>
    <p:sldId id="337" r:id="rId4"/>
    <p:sldId id="294" r:id="rId5"/>
    <p:sldId id="295" r:id="rId6"/>
    <p:sldId id="258" r:id="rId7"/>
    <p:sldId id="312" r:id="rId8"/>
    <p:sldId id="283" r:id="rId9"/>
    <p:sldId id="292" r:id="rId10"/>
    <p:sldId id="314" r:id="rId11"/>
    <p:sldId id="316" r:id="rId12"/>
    <p:sldId id="318" r:id="rId13"/>
    <p:sldId id="319" r:id="rId14"/>
    <p:sldId id="320" r:id="rId15"/>
    <p:sldId id="321" r:id="rId16"/>
    <p:sldId id="296" r:id="rId17"/>
    <p:sldId id="261" r:id="rId18"/>
    <p:sldId id="322" r:id="rId19"/>
    <p:sldId id="336" r:id="rId20"/>
    <p:sldId id="324" r:id="rId21"/>
    <p:sldId id="323" r:id="rId22"/>
    <p:sldId id="325" r:id="rId23"/>
    <p:sldId id="326" r:id="rId24"/>
    <p:sldId id="327" r:id="rId25"/>
    <p:sldId id="328" r:id="rId26"/>
    <p:sldId id="329" r:id="rId27"/>
    <p:sldId id="335" r:id="rId28"/>
    <p:sldId id="330" r:id="rId29"/>
    <p:sldId id="331" r:id="rId30"/>
    <p:sldId id="343" r:id="rId31"/>
    <p:sldId id="306" r:id="rId32"/>
    <p:sldId id="332" r:id="rId33"/>
    <p:sldId id="309" r:id="rId34"/>
    <p:sldId id="333" r:id="rId35"/>
    <p:sldId id="334" r:id="rId36"/>
    <p:sldId id="305" r:id="rId37"/>
    <p:sldId id="338" r:id="rId38"/>
    <p:sldId id="339" r:id="rId39"/>
    <p:sldId id="340" r:id="rId40"/>
    <p:sldId id="342" r:id="rId41"/>
    <p:sldId id="341" r:id="rId42"/>
    <p:sldId id="344" r:id="rId43"/>
    <p:sldId id="345" r:id="rId44"/>
    <p:sldId id="346" r:id="rId45"/>
    <p:sldId id="347" r:id="rId46"/>
    <p:sldId id="348" r:id="rId47"/>
    <p:sldId id="349" r:id="rId48"/>
    <p:sldId id="358" r:id="rId49"/>
    <p:sldId id="352" r:id="rId50"/>
    <p:sldId id="359" r:id="rId51"/>
    <p:sldId id="350" r:id="rId52"/>
    <p:sldId id="351" r:id="rId53"/>
    <p:sldId id="353" r:id="rId54"/>
    <p:sldId id="357" r:id="rId55"/>
    <p:sldId id="354" r:id="rId56"/>
    <p:sldId id="356" r:id="rId57"/>
    <p:sldId id="355" r:id="rId58"/>
    <p:sldId id="311" r:id="rId59"/>
  </p:sldIdLst>
  <p:sldSz cx="12192000" cy="6858000"/>
  <p:notesSz cx="6858000" cy="9144000"/>
  <p:defaultTextStyle>
    <a:defPPr>
      <a:defRPr lang="ar-SA"/>
    </a:defPPr>
    <a:lvl1pPr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1pPr>
    <a:lvl2pPr marL="4572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2pPr>
    <a:lvl3pPr marL="9144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3pPr>
    <a:lvl4pPr marL="13716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4pPr>
    <a:lvl5pPr marL="18288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853" autoAdjust="0"/>
    <p:restoredTop sz="92819" autoAdjust="0"/>
  </p:normalViewPr>
  <p:slideViewPr>
    <p:cSldViewPr snapToGrid="0">
      <p:cViewPr>
        <p:scale>
          <a:sx n="62" d="100"/>
          <a:sy n="62" d="100"/>
        </p:scale>
        <p:origin x="966"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ham%20Dibas\Desktop\exsist_Kafa\rebort\analysis%20of%20Qustionnaire.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Adham%20Dibas\Desktop\exsist_Kafa\patterns\Book1.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Kafa\rebort\analysis%20of%20Qustionnair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Kafa\rebort\analysis%20of%20Qustionnaire.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Kafa\rebort\analysis%20of%20Qustionnaire.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Kafa\rebort\analysis%20of%20Qustionnaire.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Kafa\rebort\analysis%20of%20Qustionnaire.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Adham%20Dibas\Desktop\exsist_Kafa\&#1605;&#1588;&#1585;&#1608;&#1593;\&#1575;&#1587;&#1578;&#1576;&#1610;&#1575;&#1606;&#1575;&#1578;%20&#1603;&#1601;&#1575;.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Adham%20Dibas\Desktop\exsist_Kafa\patterns\Book1.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dirty="0"/>
              <a:t>The Monthly Income(NIS)</a:t>
            </a:r>
          </a:p>
        </c:rich>
      </c:tx>
      <c:layout>
        <c:manualLayout>
          <c:xMode val="edge"/>
          <c:yMode val="edge"/>
          <c:x val="0.25936448049160699"/>
          <c:y val="2.4365961422687817E-2"/>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0272747156605423"/>
          <c:y val="0.26040208515602215"/>
          <c:w val="0.39454527559055119"/>
          <c:h val="0.65757545931758532"/>
        </c:manualLayout>
      </c:layout>
      <c:pieChart>
        <c:varyColors val="1"/>
        <c:ser>
          <c:idx val="0"/>
          <c:order val="0"/>
          <c:tx>
            <c:strRef>
              <c:f>Sheet1!$A$1:$A$4</c:f>
              <c:strCache>
                <c:ptCount val="4"/>
                <c:pt idx="0">
                  <c:v>1500&gt;</c:v>
                </c:pt>
                <c:pt idx="1">
                  <c:v>1500-3000</c:v>
                </c:pt>
                <c:pt idx="2">
                  <c:v>3000-4500</c:v>
                </c:pt>
                <c:pt idx="3">
                  <c:v>4500&lt;</c:v>
                </c:pt>
              </c:strCache>
            </c:strRef>
          </c:tx>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Lbls>
            <c:dLbl>
              <c:idx val="0"/>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en-US"/>
                      <a:t>1500&gt;</a:t>
                    </a:r>
                  </a:p>
                  <a:p>
                    <a:pPr>
                      <a:defRPr/>
                    </a:pPr>
                    <a:r>
                      <a:rPr lang="en-US"/>
                      <a:t>10% </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layout/>
                </c:ext>
              </c:extLst>
            </c:dLbl>
            <c:dLbl>
              <c:idx val="1"/>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en-US"/>
                      <a:t>1500-3000</a:t>
                    </a:r>
                  </a:p>
                  <a:p>
                    <a:pPr>
                      <a:defRPr>
                        <a:solidFill>
                          <a:schemeClr val="accent1"/>
                        </a:solidFill>
                      </a:defRPr>
                    </a:pPr>
                    <a:r>
                      <a:rPr lang="en-US"/>
                      <a:t>53%</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layout/>
                </c:ext>
              </c:extLst>
            </c:dLbl>
            <c:dLbl>
              <c:idx val="2"/>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en-US"/>
                      <a:t>3000-4500 </a:t>
                    </a:r>
                  </a:p>
                  <a:p>
                    <a:pPr>
                      <a:defRPr>
                        <a:solidFill>
                          <a:schemeClr val="accent1"/>
                        </a:solidFill>
                      </a:defRPr>
                    </a:pPr>
                    <a:r>
                      <a:rPr lang="en-US"/>
                      <a:t>23%</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layout/>
                </c:ext>
              </c:extLst>
            </c:dLbl>
            <c:dLbl>
              <c:idx val="3"/>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en-US"/>
                      <a:t>4500&lt;</a:t>
                    </a:r>
                  </a:p>
                  <a:p>
                    <a:pPr>
                      <a:defRPr>
                        <a:solidFill>
                          <a:schemeClr val="accent1"/>
                        </a:solidFill>
                      </a:defRPr>
                    </a:pPr>
                    <a:r>
                      <a:rPr lang="en-US"/>
                      <a:t>14%</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layout/>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Sheet1!$B$1:$B$4</c:f>
              <c:numCache>
                <c:formatCode>General</c:formatCode>
                <c:ptCount val="4"/>
                <c:pt idx="0">
                  <c:v>3</c:v>
                </c:pt>
                <c:pt idx="1">
                  <c:v>16</c:v>
                </c:pt>
                <c:pt idx="2">
                  <c:v>7</c:v>
                </c:pt>
                <c:pt idx="3">
                  <c:v>4</c:v>
                </c:pt>
              </c:numCache>
            </c:numRef>
          </c:val>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7355585384867309E-2"/>
          <c:y val="0.21179093520760711"/>
          <c:w val="0.90578334254707726"/>
          <c:h val="0.68593300719759231"/>
        </c:manualLayout>
      </c:layout>
      <c:barChart>
        <c:barDir val="col"/>
        <c:grouping val="clustered"/>
        <c:varyColors val="0"/>
        <c:ser>
          <c:idx val="0"/>
          <c:order val="0"/>
          <c:tx>
            <c:strRef>
              <c:f>Sheet1!$A$1:$A$24</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tx>
          <c:spPr>
            <a:solidFill>
              <a:schemeClr val="accent1"/>
            </a:solidFill>
            <a:ln>
              <a:noFill/>
            </a:ln>
            <a:effectLst/>
          </c:spPr>
          <c:invertIfNegative val="0"/>
          <c:val>
            <c:numRef>
              <c:f>Sheet1!$B$1:$B$24</c:f>
              <c:numCache>
                <c:formatCode>General</c:formatCode>
                <c:ptCount val="24"/>
                <c:pt idx="0">
                  <c:v>0.45</c:v>
                </c:pt>
                <c:pt idx="1">
                  <c:v>0.45</c:v>
                </c:pt>
                <c:pt idx="2">
                  <c:v>0.27</c:v>
                </c:pt>
                <c:pt idx="3">
                  <c:v>0.27</c:v>
                </c:pt>
                <c:pt idx="4">
                  <c:v>0.45</c:v>
                </c:pt>
                <c:pt idx="5">
                  <c:v>0.45</c:v>
                </c:pt>
                <c:pt idx="6">
                  <c:v>1.8</c:v>
                </c:pt>
                <c:pt idx="7">
                  <c:v>1.8</c:v>
                </c:pt>
                <c:pt idx="8">
                  <c:v>1.35</c:v>
                </c:pt>
                <c:pt idx="9">
                  <c:v>1.35</c:v>
                </c:pt>
                <c:pt idx="10">
                  <c:v>0.99</c:v>
                </c:pt>
                <c:pt idx="11">
                  <c:v>0.99</c:v>
                </c:pt>
                <c:pt idx="12">
                  <c:v>0.9</c:v>
                </c:pt>
                <c:pt idx="13">
                  <c:v>0.9</c:v>
                </c:pt>
                <c:pt idx="14">
                  <c:v>0.99</c:v>
                </c:pt>
                <c:pt idx="15">
                  <c:v>0.99</c:v>
                </c:pt>
                <c:pt idx="16">
                  <c:v>1.08</c:v>
                </c:pt>
                <c:pt idx="17">
                  <c:v>1.08</c:v>
                </c:pt>
                <c:pt idx="18">
                  <c:v>1.8</c:v>
                </c:pt>
                <c:pt idx="19">
                  <c:v>1.8</c:v>
                </c:pt>
                <c:pt idx="20">
                  <c:v>1.17</c:v>
                </c:pt>
                <c:pt idx="21">
                  <c:v>1.17</c:v>
                </c:pt>
                <c:pt idx="22">
                  <c:v>0.72</c:v>
                </c:pt>
                <c:pt idx="23">
                  <c:v>0.72</c:v>
                </c:pt>
              </c:numCache>
            </c:numRef>
          </c:val>
        </c:ser>
        <c:dLbls>
          <c:showLegendKey val="0"/>
          <c:showVal val="0"/>
          <c:showCatName val="0"/>
          <c:showSerName val="0"/>
          <c:showPercent val="0"/>
          <c:showBubbleSize val="0"/>
        </c:dLbls>
        <c:gapWidth val="219"/>
        <c:overlap val="-27"/>
        <c:axId val="285540744"/>
        <c:axId val="285544272"/>
      </c:barChart>
      <c:catAx>
        <c:axId val="28554074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544272"/>
        <c:crosses val="autoZero"/>
        <c:auto val="1"/>
        <c:lblAlgn val="ctr"/>
        <c:lblOffset val="100"/>
        <c:noMultiLvlLbl val="0"/>
      </c:catAx>
      <c:valAx>
        <c:axId val="285544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540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Sheet1!$A$9:$A$12</c:f>
              <c:strCache>
                <c:ptCount val="4"/>
                <c:pt idx="0">
                  <c:v>إعدادي</c:v>
                </c:pt>
                <c:pt idx="1">
                  <c:v>ثانوي </c:v>
                </c:pt>
                <c:pt idx="2">
                  <c:v>بكالوريوس</c:v>
                </c:pt>
                <c:pt idx="3">
                  <c:v>دكتوراة</c:v>
                </c:pt>
              </c:strCache>
            </c:strRef>
          </c:tx>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Lbls>
            <c:dLbl>
              <c:idx val="0"/>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ar-SA" dirty="0"/>
                      <a:t>إعدادي </a:t>
                    </a:r>
                  </a:p>
                  <a:p>
                    <a:pPr>
                      <a:defRPr/>
                    </a:pPr>
                    <a:fld id="{7037F94D-8FA0-416B-B70D-1A5945D78BD3}" type="PERCENTAGE">
                      <a:rPr lang="en-US"/>
                      <a:pPr>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ar-SA"/>
                      <a:t>ثانوي
</a:t>
                    </a:r>
                    <a:fld id="{2662531C-4346-4F59-99C1-A93C888BA156}" type="PERCENTAGE">
                      <a:rPr lang="en-US"/>
                      <a:pPr>
                        <a:defRPr>
                          <a:solidFill>
                            <a:schemeClr val="accent1"/>
                          </a:solidFill>
                        </a:defRPr>
                      </a:pPr>
                      <a:t>[PERCENTAGE]</a:t>
                    </a:fld>
                    <a:endParaRPr lang="ar-SA"/>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2"/>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ar-SA"/>
                      <a:t>بكالوريوس
</a:t>
                    </a:r>
                    <a:fld id="{45945BEB-EACF-4BF7-83DD-2226ED5A240A}" type="PERCENTAGE">
                      <a:rPr lang="en-US"/>
                      <a:pPr>
                        <a:defRPr>
                          <a:solidFill>
                            <a:schemeClr val="accent1"/>
                          </a:solidFill>
                        </a:defRPr>
                      </a:pPr>
                      <a:t>[PERCENTAGE]</a:t>
                    </a:fld>
                    <a:endParaRPr lang="ar-SA"/>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3"/>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ar-SA"/>
                      <a:t>دكتوراة
</a:t>
                    </a:r>
                    <a:fld id="{81222166-2882-4942-AAE9-CF68194F2219}" type="PERCENTAGE">
                      <a:rPr lang="en-US"/>
                      <a:pPr>
                        <a:defRPr>
                          <a:solidFill>
                            <a:schemeClr val="accent1"/>
                          </a:solidFill>
                        </a:defRPr>
                      </a:pPr>
                      <a:t>[PERCENTAGE]</a:t>
                    </a:fld>
                    <a:endParaRPr lang="ar-SA"/>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Sheet1!$B$9:$B$12</c:f>
              <c:numCache>
                <c:formatCode>General</c:formatCode>
                <c:ptCount val="4"/>
                <c:pt idx="0">
                  <c:v>5</c:v>
                </c:pt>
                <c:pt idx="1">
                  <c:v>13</c:v>
                </c:pt>
                <c:pt idx="2">
                  <c:v>10</c:v>
                </c:pt>
                <c:pt idx="3">
                  <c:v>2</c:v>
                </c:pt>
              </c:numCache>
            </c:numRef>
          </c:val>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201804498847092"/>
          <c:y val="0.14392540087673841"/>
          <c:w val="0.508467150267634"/>
          <c:h val="0.75286198975681329"/>
        </c:manualLayout>
      </c:layout>
      <c:pieChart>
        <c:varyColors val="1"/>
        <c:ser>
          <c:idx val="0"/>
          <c:order val="0"/>
          <c:tx>
            <c:strRef>
              <c:f>Sheet1!$A$35:$A$36</c:f>
              <c:strCache>
                <c:ptCount val="2"/>
                <c:pt idx="0">
                  <c:v>they have</c:v>
                </c:pt>
                <c:pt idx="1">
                  <c:v>they don't have</c:v>
                </c:pt>
              </c:strCache>
            </c:strRef>
          </c:tx>
          <c:dPt>
            <c:idx val="0"/>
            <c:bubble3D val="0"/>
            <c:spPr>
              <a:solidFill>
                <a:schemeClr val="accent2"/>
              </a:solidFill>
              <a:ln>
                <a:noFill/>
              </a:ln>
              <a:effectLst>
                <a:outerShdw blurRad="63500" sx="102000" sy="102000" algn="ctr" rotWithShape="0">
                  <a:prstClr val="black">
                    <a:alpha val="20000"/>
                  </a:prstClr>
                </a:outerShdw>
              </a:effectLst>
            </c:spPr>
          </c:dPt>
          <c:dPt>
            <c:idx val="1"/>
            <c:bubble3D val="0"/>
            <c:spPr>
              <a:solidFill>
                <a:schemeClr val="accent4"/>
              </a:solidFill>
              <a:ln>
                <a:noFill/>
              </a:ln>
              <a:effectLst>
                <a:outerShdw blurRad="63500" sx="102000" sy="102000" algn="ctr" rotWithShape="0">
                  <a:prstClr val="black">
                    <a:alpha val="20000"/>
                  </a:prstClr>
                </a:outerShdw>
              </a:effectLst>
            </c:spPr>
          </c:dPt>
          <c:dLbls>
            <c:dLbl>
              <c:idx val="0"/>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they have
</a:t>
                    </a:r>
                    <a:fld id="{73936872-A6C8-42DE-9BAB-0BA72E9683D4}" type="PERCENTAGE">
                      <a:rPr lang="en-US"/>
                      <a:pPr>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they don't have
</a:t>
                    </a:r>
                    <a:fld id="{DA28BBD1-7FA8-4678-8A48-60126C4C6451}" type="PERCENTAGE">
                      <a:rPr lang="en-US"/>
                      <a:pPr>
                        <a:defRPr>
                          <a:solidFill>
                            <a:schemeClr val="accent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Sheet1!$B$35:$B$36</c:f>
              <c:numCache>
                <c:formatCode>General</c:formatCode>
                <c:ptCount val="2"/>
                <c:pt idx="0">
                  <c:v>28</c:v>
                </c:pt>
                <c:pt idx="1">
                  <c:v>2</c:v>
                </c:pt>
              </c:numCache>
            </c:numRef>
          </c:val>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Sheet1!$A$51:$A$52</c:f>
              <c:strCache>
                <c:ptCount val="2"/>
                <c:pt idx="0">
                  <c:v> cisterns</c:v>
                </c:pt>
                <c:pt idx="1">
                  <c:v>Municipality</c:v>
                </c:pt>
              </c:strCache>
            </c:strRef>
          </c:tx>
          <c:dPt>
            <c:idx val="0"/>
            <c:bubble3D val="0"/>
            <c:spPr>
              <a:solidFill>
                <a:schemeClr val="accent2"/>
              </a:solidFill>
              <a:ln>
                <a:noFill/>
              </a:ln>
              <a:effectLst>
                <a:outerShdw blurRad="63500" sx="102000" sy="102000" algn="ctr" rotWithShape="0">
                  <a:prstClr val="black">
                    <a:alpha val="20000"/>
                  </a:prstClr>
                </a:outerShdw>
              </a:effectLst>
            </c:spPr>
          </c:dPt>
          <c:dPt>
            <c:idx val="1"/>
            <c:bubble3D val="0"/>
            <c:spPr>
              <a:solidFill>
                <a:schemeClr val="accent4"/>
              </a:solidFill>
              <a:ln>
                <a:noFill/>
              </a:ln>
              <a:effectLst>
                <a:outerShdw blurRad="63500" sx="102000" sy="102000" algn="ctr" rotWithShape="0">
                  <a:prstClr val="black">
                    <a:alpha val="20000"/>
                  </a:prstClr>
                </a:outerShdw>
              </a:effectLst>
            </c:spPr>
          </c:dPt>
          <c:dLbls>
            <c:dLbl>
              <c:idx val="0"/>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cisterns
</a:t>
                    </a:r>
                    <a:fld id="{F9BCD388-BA89-4E82-AF1E-951EE7D9E1D7}" type="PERCENTAGE">
                      <a:rPr lang="en-US"/>
                      <a:pPr>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municipality
</a:t>
                    </a:r>
                    <a:fld id="{BDAD5D55-AC3A-49C1-AA83-A2A634D7D85E}" type="PERCENTAGE">
                      <a:rPr lang="en-US"/>
                      <a:pPr>
                        <a:defRPr>
                          <a:solidFill>
                            <a:schemeClr val="accent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Sheet1!$B$51:$B$52</c:f>
              <c:numCache>
                <c:formatCode>General</c:formatCode>
                <c:ptCount val="2"/>
                <c:pt idx="0">
                  <c:v>10</c:v>
                </c:pt>
                <c:pt idx="1">
                  <c:v>20</c:v>
                </c:pt>
              </c:numCache>
            </c:numRef>
          </c:val>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baseline="0">
                <a:solidFill>
                  <a:schemeClr val="tx2"/>
                </a:solidFill>
                <a:latin typeface="Times New Roman" panose="02020603050405020304" pitchFamily="18" charset="0"/>
                <a:ea typeface="+mn-ea"/>
                <a:cs typeface="+mn-cs"/>
              </a:defRPr>
            </a:pPr>
            <a:r>
              <a:rPr lang="en-US" sz="1800"/>
              <a:t>Water consumption in summer and winter</a:t>
            </a:r>
          </a:p>
        </c:rich>
      </c:tx>
      <c:layout/>
      <c:overlay val="0"/>
      <c:spPr>
        <a:noFill/>
        <a:ln>
          <a:noFill/>
        </a:ln>
        <a:effectLst/>
      </c:spPr>
      <c:txPr>
        <a:bodyPr rot="0" spcFirstLastPara="1" vertOverflow="ellipsis" vert="horz" wrap="square" anchor="ctr" anchorCtr="1"/>
        <a:lstStyle/>
        <a:p>
          <a:pPr>
            <a:defRPr sz="1440" b="1" i="0" u="none" strike="noStrike" kern="1200" baseline="0">
              <a:solidFill>
                <a:schemeClr val="tx2"/>
              </a:solidFill>
              <a:latin typeface="Times New Roman" panose="02020603050405020304" pitchFamily="18" charset="0"/>
              <a:ea typeface="+mn-ea"/>
              <a:cs typeface="+mn-cs"/>
            </a:defRPr>
          </a:pPr>
          <a:endParaRPr lang="en-US"/>
        </a:p>
      </c:txPr>
    </c:title>
    <c:autoTitleDeleted val="0"/>
    <c:plotArea>
      <c:layout>
        <c:manualLayout>
          <c:layoutTarget val="inner"/>
          <c:xMode val="edge"/>
          <c:yMode val="edge"/>
          <c:x val="0.12556473276128602"/>
          <c:y val="0.16836504430848584"/>
          <c:w val="0.75481109991286766"/>
          <c:h val="0.65852012400888926"/>
        </c:manualLayout>
      </c:layout>
      <c:barChart>
        <c:barDir val="col"/>
        <c:grouping val="clustered"/>
        <c:varyColors val="0"/>
        <c:ser>
          <c:idx val="0"/>
          <c:order val="0"/>
          <c:tx>
            <c:strRef>
              <c:f>Sheet1!$A$69</c:f>
              <c:strCache>
                <c:ptCount val="1"/>
                <c:pt idx="0">
                  <c:v>summer</c:v>
                </c:pt>
              </c:strCache>
            </c:strRef>
          </c:tx>
          <c:spPr>
            <a:gradFill rotWithShape="1">
              <a:gsLst>
                <a:gs pos="0">
                  <a:schemeClr val="accent2">
                    <a:tint val="96000"/>
                    <a:lumMod val="100000"/>
                  </a:schemeClr>
                </a:gs>
                <a:gs pos="78000">
                  <a:schemeClr val="accent2">
                    <a:shade val="94000"/>
                    <a:lumMod val="94000"/>
                  </a:schemeClr>
                </a:gs>
              </a:gsLst>
              <a:lin ang="5400000" scaled="0"/>
            </a:gradFill>
            <a:ln>
              <a:noFill/>
            </a:ln>
            <a:effectLst>
              <a:outerShdw blurRad="38100" dist="25400" dir="5400000" rotWithShape="0">
                <a:srgbClr val="000000">
                  <a:alpha val="35000"/>
                </a:srgbClr>
              </a:outerShdw>
            </a:effectLst>
          </c:spPr>
          <c:invertIfNegative val="0"/>
          <c:val>
            <c:numRef>
              <c:f>Sheet1!$A$70:$A$99</c:f>
              <c:numCache>
                <c:formatCode>General</c:formatCode>
                <c:ptCount val="30"/>
                <c:pt idx="0">
                  <c:v>30</c:v>
                </c:pt>
                <c:pt idx="1">
                  <c:v>35</c:v>
                </c:pt>
                <c:pt idx="2">
                  <c:v>10</c:v>
                </c:pt>
                <c:pt idx="3">
                  <c:v>30</c:v>
                </c:pt>
                <c:pt idx="4">
                  <c:v>15</c:v>
                </c:pt>
                <c:pt idx="5">
                  <c:v>18</c:v>
                </c:pt>
                <c:pt idx="6">
                  <c:v>12</c:v>
                </c:pt>
                <c:pt idx="7">
                  <c:v>30</c:v>
                </c:pt>
                <c:pt idx="8">
                  <c:v>18</c:v>
                </c:pt>
                <c:pt idx="9">
                  <c:v>30</c:v>
                </c:pt>
                <c:pt idx="10">
                  <c:v>15</c:v>
                </c:pt>
                <c:pt idx="11">
                  <c:v>35</c:v>
                </c:pt>
                <c:pt idx="12">
                  <c:v>70</c:v>
                </c:pt>
                <c:pt idx="13">
                  <c:v>15</c:v>
                </c:pt>
                <c:pt idx="14">
                  <c:v>30</c:v>
                </c:pt>
                <c:pt idx="15">
                  <c:v>70</c:v>
                </c:pt>
                <c:pt idx="16">
                  <c:v>45</c:v>
                </c:pt>
                <c:pt idx="17">
                  <c:v>30</c:v>
                </c:pt>
                <c:pt idx="18">
                  <c:v>20</c:v>
                </c:pt>
                <c:pt idx="19">
                  <c:v>20</c:v>
                </c:pt>
                <c:pt idx="20">
                  <c:v>15</c:v>
                </c:pt>
                <c:pt idx="21">
                  <c:v>30</c:v>
                </c:pt>
                <c:pt idx="22">
                  <c:v>12</c:v>
                </c:pt>
                <c:pt idx="23">
                  <c:v>40</c:v>
                </c:pt>
                <c:pt idx="24">
                  <c:v>60</c:v>
                </c:pt>
                <c:pt idx="25">
                  <c:v>30</c:v>
                </c:pt>
                <c:pt idx="26">
                  <c:v>50</c:v>
                </c:pt>
                <c:pt idx="27">
                  <c:v>80</c:v>
                </c:pt>
                <c:pt idx="28">
                  <c:v>30</c:v>
                </c:pt>
                <c:pt idx="29">
                  <c:v>20</c:v>
                </c:pt>
              </c:numCache>
            </c:numRef>
          </c:val>
        </c:ser>
        <c:ser>
          <c:idx val="1"/>
          <c:order val="1"/>
          <c:tx>
            <c:v>winter</c:v>
          </c:tx>
          <c:spPr>
            <a:gradFill rotWithShape="1">
              <a:gsLst>
                <a:gs pos="0">
                  <a:schemeClr val="accent4">
                    <a:tint val="96000"/>
                    <a:lumMod val="100000"/>
                  </a:schemeClr>
                </a:gs>
                <a:gs pos="78000">
                  <a:schemeClr val="accent4">
                    <a:shade val="94000"/>
                    <a:lumMod val="94000"/>
                  </a:schemeClr>
                </a:gs>
              </a:gsLst>
              <a:lin ang="5400000" scaled="0"/>
            </a:gradFill>
            <a:ln>
              <a:noFill/>
            </a:ln>
            <a:effectLst>
              <a:outerShdw blurRad="38100" dist="25400" dir="5400000" rotWithShape="0">
                <a:srgbClr val="000000">
                  <a:alpha val="35000"/>
                </a:srgbClr>
              </a:outerShdw>
            </a:effectLst>
          </c:spPr>
          <c:invertIfNegative val="0"/>
          <c:val>
            <c:numRef>
              <c:f>Sheet1!$B$70:$B$99</c:f>
              <c:numCache>
                <c:formatCode>General</c:formatCode>
                <c:ptCount val="30"/>
                <c:pt idx="0">
                  <c:v>20</c:v>
                </c:pt>
                <c:pt idx="1">
                  <c:v>25</c:v>
                </c:pt>
                <c:pt idx="2">
                  <c:v>8</c:v>
                </c:pt>
                <c:pt idx="3">
                  <c:v>15</c:v>
                </c:pt>
                <c:pt idx="4">
                  <c:v>10</c:v>
                </c:pt>
                <c:pt idx="5">
                  <c:v>10</c:v>
                </c:pt>
                <c:pt idx="6">
                  <c:v>8</c:v>
                </c:pt>
                <c:pt idx="7">
                  <c:v>20</c:v>
                </c:pt>
                <c:pt idx="8">
                  <c:v>12</c:v>
                </c:pt>
                <c:pt idx="9">
                  <c:v>25</c:v>
                </c:pt>
                <c:pt idx="10">
                  <c:v>10</c:v>
                </c:pt>
                <c:pt idx="11">
                  <c:v>25</c:v>
                </c:pt>
                <c:pt idx="12">
                  <c:v>50</c:v>
                </c:pt>
                <c:pt idx="13">
                  <c:v>10</c:v>
                </c:pt>
                <c:pt idx="14">
                  <c:v>20</c:v>
                </c:pt>
                <c:pt idx="15">
                  <c:v>50</c:v>
                </c:pt>
                <c:pt idx="16">
                  <c:v>35</c:v>
                </c:pt>
                <c:pt idx="17">
                  <c:v>20</c:v>
                </c:pt>
                <c:pt idx="18">
                  <c:v>20</c:v>
                </c:pt>
                <c:pt idx="19">
                  <c:v>15</c:v>
                </c:pt>
                <c:pt idx="20">
                  <c:v>10</c:v>
                </c:pt>
                <c:pt idx="21">
                  <c:v>20</c:v>
                </c:pt>
                <c:pt idx="22">
                  <c:v>7</c:v>
                </c:pt>
                <c:pt idx="23">
                  <c:v>30</c:v>
                </c:pt>
                <c:pt idx="24">
                  <c:v>40</c:v>
                </c:pt>
                <c:pt idx="25">
                  <c:v>20</c:v>
                </c:pt>
                <c:pt idx="26">
                  <c:v>30</c:v>
                </c:pt>
                <c:pt idx="27">
                  <c:v>50</c:v>
                </c:pt>
                <c:pt idx="28">
                  <c:v>20</c:v>
                </c:pt>
                <c:pt idx="29">
                  <c:v>10</c:v>
                </c:pt>
              </c:numCache>
            </c:numRef>
          </c:val>
        </c:ser>
        <c:dLbls>
          <c:showLegendKey val="0"/>
          <c:showVal val="0"/>
          <c:showCatName val="0"/>
          <c:showSerName val="0"/>
          <c:showPercent val="0"/>
          <c:showBubbleSize val="0"/>
        </c:dLbls>
        <c:gapWidth val="100"/>
        <c:overlap val="-24"/>
        <c:axId val="283899736"/>
        <c:axId val="283902872"/>
      </c:barChart>
      <c:catAx>
        <c:axId val="283899736"/>
        <c:scaling>
          <c:orientation val="minMax"/>
        </c:scaling>
        <c:delete val="0"/>
        <c:axPos val="b"/>
        <c:title>
          <c:tx>
            <c:rich>
              <a:bodyPr rot="0" spcFirstLastPara="1" vertOverflow="ellipsis" vert="horz" wrap="square" anchor="ctr" anchorCtr="1"/>
              <a:lstStyle/>
              <a:p>
                <a:pPr>
                  <a:defRPr sz="1200" b="1" i="0" u="none" strike="noStrike" kern="1200" baseline="0">
                    <a:solidFill>
                      <a:schemeClr val="tx2"/>
                    </a:solidFill>
                    <a:latin typeface="Times New Roman" panose="02020603050405020304" pitchFamily="18" charset="0"/>
                    <a:ea typeface="+mn-ea"/>
                    <a:cs typeface="+mn-cs"/>
                  </a:defRPr>
                </a:pPr>
                <a:r>
                  <a:rPr lang="en-US"/>
                  <a:t>Family No.</a:t>
                </a:r>
              </a:p>
            </c:rich>
          </c:tx>
          <c:layout>
            <c:manualLayout>
              <c:xMode val="edge"/>
              <c:yMode val="edge"/>
              <c:x val="0.45847134438040682"/>
              <c:y val="0.91111111111111109"/>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Times New Roman" panose="02020603050405020304" pitchFamily="18" charset="0"/>
                  <a:ea typeface="+mn-ea"/>
                  <a:cs typeface="+mn-cs"/>
                </a:defRPr>
              </a:pPr>
              <a:endParaRPr lang="en-US"/>
            </a:p>
          </c:txPr>
        </c:title>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Times New Roman" panose="02020603050405020304" pitchFamily="18" charset="0"/>
                <a:ea typeface="+mn-ea"/>
                <a:cs typeface="+mn-cs"/>
              </a:defRPr>
            </a:pPr>
            <a:endParaRPr lang="en-US"/>
          </a:p>
        </c:txPr>
        <c:crossAx val="283902872"/>
        <c:crosses val="autoZero"/>
        <c:auto val="1"/>
        <c:lblAlgn val="ctr"/>
        <c:lblOffset val="100"/>
        <c:noMultiLvlLbl val="0"/>
      </c:catAx>
      <c:valAx>
        <c:axId val="283902872"/>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Times New Roman" panose="02020603050405020304" pitchFamily="18" charset="0"/>
                    <a:ea typeface="+mn-ea"/>
                    <a:cs typeface="+mn-cs"/>
                  </a:defRPr>
                </a:pPr>
                <a:r>
                  <a:rPr lang="en-US"/>
                  <a:t>Water consumption in (m^3/month)</a:t>
                </a:r>
              </a:p>
            </c:rich>
          </c:tx>
          <c:layout>
            <c:manualLayout>
              <c:xMode val="edge"/>
              <c:yMode val="edge"/>
              <c:x val="1.108700896084578E-2"/>
              <c:y val="0.19356677314560486"/>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Times New Roman" panose="02020603050405020304" pitchFamily="18"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Times New Roman" panose="02020603050405020304" pitchFamily="18" charset="0"/>
                <a:ea typeface="+mn-ea"/>
                <a:cs typeface="+mn-cs"/>
              </a:defRPr>
            </a:pPr>
            <a:endParaRPr lang="en-US"/>
          </a:p>
        </c:txPr>
        <c:crossAx val="283899736"/>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Times New Roman" panose="02020603050405020304" pitchFamily="18" charset="0"/>
              <a:ea typeface="+mn-ea"/>
              <a:cs typeface="+mn-cs"/>
            </a:defRPr>
          </a:pPr>
          <a:endParaRPr lang="en-US"/>
        </a:p>
      </c:txPr>
    </c:legend>
    <c:plotVisOnly val="1"/>
    <c:dispBlanksAs val="gap"/>
    <c:showDLblsOverMax val="0"/>
  </c:chart>
  <c:spPr>
    <a:solidFill>
      <a:sysClr val="window" lastClr="FFFFFF"/>
    </a:solidFill>
    <a:ln w="9525" cap="flat" cmpd="sng" algn="ctr">
      <a:solidFill>
        <a:schemeClr val="tx2">
          <a:lumMod val="15000"/>
          <a:lumOff val="85000"/>
        </a:schemeClr>
      </a:solidFill>
      <a:round/>
    </a:ln>
    <a:effectLst/>
  </c:spPr>
  <c:txPr>
    <a:bodyPr/>
    <a:lstStyle/>
    <a:p>
      <a:pPr>
        <a:defRPr sz="1200" baseline="0">
          <a:latin typeface="Times New Roman" panose="02020603050405020304" pitchFamily="18"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Times New Roman" panose="02020603050405020304" pitchFamily="18" charset="0"/>
                <a:ea typeface="+mn-ea"/>
                <a:cs typeface="+mn-cs"/>
              </a:defRPr>
            </a:pPr>
            <a:endParaRPr lang="en-US" sz="1200" b="0" i="0" baseline="0">
              <a:effectLst/>
              <a:latin typeface="Times New Roman" panose="02020603050405020304" pitchFamily="18" charset="0"/>
            </a:endParaRPr>
          </a:p>
          <a:p>
            <a:pPr>
              <a:defRPr sz="1200">
                <a:latin typeface="Times New Roman" panose="02020603050405020304" pitchFamily="18" charset="0"/>
              </a:defRPr>
            </a:pPr>
            <a:r>
              <a:rPr lang="en-US" sz="1800" b="0" i="0" baseline="0">
                <a:effectLst/>
                <a:latin typeface="Times New Roman" panose="02020603050405020304" pitchFamily="18" charset="0"/>
                <a:cs typeface="Times New Roman" panose="02020603050405020304" pitchFamily="18" charset="0"/>
              </a:rPr>
              <a:t>The existence of problems in the water</a:t>
            </a:r>
          </a:p>
          <a:p>
            <a:pPr>
              <a:defRPr sz="1200">
                <a:latin typeface="Times New Roman" panose="02020603050405020304" pitchFamily="18" charset="0"/>
              </a:defRPr>
            </a:pPr>
            <a:endParaRPr lang="en-US" sz="1200" baseline="0">
              <a:latin typeface="Times New Roman" panose="02020603050405020304" pitchFamily="18" charset="0"/>
            </a:endParaRPr>
          </a:p>
        </c:rich>
      </c:tx>
      <c:layout>
        <c:manualLayout>
          <c:xMode val="edge"/>
          <c:yMode val="edge"/>
          <c:x val="0.26992459346717118"/>
          <c:y val="3.0306161516332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Times New Roman" panose="02020603050405020304" pitchFamily="18" charset="0"/>
              <a:ea typeface="+mn-ea"/>
              <a:cs typeface="+mn-cs"/>
            </a:defRPr>
          </a:pPr>
          <a:endParaRPr lang="en-US"/>
        </a:p>
      </c:txPr>
    </c:title>
    <c:autoTitleDeleted val="0"/>
    <c:plotArea>
      <c:layout/>
      <c:barChart>
        <c:barDir val="col"/>
        <c:grouping val="clustered"/>
        <c:varyColors val="0"/>
        <c:ser>
          <c:idx val="0"/>
          <c:order val="0"/>
          <c:tx>
            <c:strRef>
              <c:f>Sheet1!$A$104</c:f>
              <c:strCache>
                <c:ptCount val="1"/>
                <c:pt idx="0">
                  <c:v>Yes</c:v>
                </c:pt>
              </c:strCache>
            </c:strRef>
          </c:tx>
          <c:spPr>
            <a:solidFill>
              <a:schemeClr val="accent2"/>
            </a:solidFill>
            <a:ln>
              <a:noFill/>
            </a:ln>
            <a:effectLst/>
          </c:spPr>
          <c:invertIfNegative val="0"/>
          <c:val>
            <c:numRef>
              <c:f>Sheet1!$B$104</c:f>
              <c:numCache>
                <c:formatCode>General</c:formatCode>
                <c:ptCount val="1"/>
                <c:pt idx="0">
                  <c:v>18</c:v>
                </c:pt>
              </c:numCache>
            </c:numRef>
          </c:val>
        </c:ser>
        <c:ser>
          <c:idx val="1"/>
          <c:order val="1"/>
          <c:tx>
            <c:strRef>
              <c:f>Sheet1!$A$105</c:f>
              <c:strCache>
                <c:ptCount val="1"/>
                <c:pt idx="0">
                  <c:v>NO</c:v>
                </c:pt>
              </c:strCache>
            </c:strRef>
          </c:tx>
          <c:spPr>
            <a:solidFill>
              <a:schemeClr val="accent4"/>
            </a:solidFill>
            <a:ln>
              <a:noFill/>
            </a:ln>
            <a:effectLst/>
          </c:spPr>
          <c:invertIfNegative val="0"/>
          <c:val>
            <c:numRef>
              <c:f>Sheet1!$B$105</c:f>
              <c:numCache>
                <c:formatCode>General</c:formatCode>
                <c:ptCount val="1"/>
                <c:pt idx="0">
                  <c:v>12</c:v>
                </c:pt>
              </c:numCache>
            </c:numRef>
          </c:val>
        </c:ser>
        <c:dLbls>
          <c:showLegendKey val="0"/>
          <c:showVal val="0"/>
          <c:showCatName val="0"/>
          <c:showSerName val="0"/>
          <c:showPercent val="0"/>
          <c:showBubbleSize val="0"/>
        </c:dLbls>
        <c:gapWidth val="219"/>
        <c:overlap val="-27"/>
        <c:axId val="285541528"/>
        <c:axId val="285543096"/>
      </c:barChart>
      <c:catAx>
        <c:axId val="285541528"/>
        <c:scaling>
          <c:orientation val="minMax"/>
        </c:scaling>
        <c:delete val="1"/>
        <c:axPos val="b"/>
        <c:majorTickMark val="none"/>
        <c:minorTickMark val="none"/>
        <c:tickLblPos val="nextTo"/>
        <c:crossAx val="285543096"/>
        <c:crosses val="autoZero"/>
        <c:auto val="1"/>
        <c:lblAlgn val="ctr"/>
        <c:lblOffset val="100"/>
        <c:noMultiLvlLbl val="0"/>
      </c:catAx>
      <c:valAx>
        <c:axId val="2855430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latin typeface="Times New Roman" panose="02020603050405020304" pitchFamily="18" charset="0"/>
                    <a:cs typeface="Times New Roman" panose="02020603050405020304" pitchFamily="18" charset="0"/>
                  </a:rPr>
                  <a:t>NO.of</a:t>
                </a:r>
                <a:r>
                  <a:rPr lang="en-US" sz="1200" baseline="0">
                    <a:latin typeface="Times New Roman" panose="02020603050405020304" pitchFamily="18" charset="0"/>
                    <a:cs typeface="Times New Roman" panose="02020603050405020304" pitchFamily="18" charset="0"/>
                  </a:rPr>
                  <a:t> Families</a:t>
                </a:r>
                <a:endParaRPr lang="en-US" sz="1200">
                  <a:latin typeface="Times New Roman" panose="02020603050405020304" pitchFamily="18" charset="0"/>
                  <a:cs typeface="Times New Roman" panose="02020603050405020304" pitchFamily="18" charset="0"/>
                </a:endParaRP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541528"/>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Water problems</a:t>
            </a:r>
          </a:p>
        </c:rich>
      </c:tx>
      <c:layout>
        <c:manualLayout>
          <c:xMode val="edge"/>
          <c:yMode val="edge"/>
          <c:x val="0.31089566929133861"/>
          <c:y val="2.3148148148148147E-2"/>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Sheet1!$A$125:$A$129</c:f>
              <c:strCache>
                <c:ptCount val="5"/>
                <c:pt idx="0">
                  <c:v>Dust</c:v>
                </c:pt>
                <c:pt idx="1">
                  <c:v>Leaking</c:v>
                </c:pt>
                <c:pt idx="2">
                  <c:v> water buoy</c:v>
                </c:pt>
                <c:pt idx="3">
                  <c:v>chlorine</c:v>
                </c:pt>
                <c:pt idx="4">
                  <c:v>water meters</c:v>
                </c:pt>
              </c:strCache>
            </c:strRef>
          </c:tx>
          <c:dPt>
            <c:idx val="0"/>
            <c:bubble3D val="0"/>
            <c:spPr>
              <a:solidFill>
                <a:schemeClr val="accent2"/>
              </a:solidFill>
              <a:ln>
                <a:noFill/>
              </a:ln>
              <a:effectLst>
                <a:outerShdw blurRad="63500" sx="102000" sy="102000" algn="ctr" rotWithShape="0">
                  <a:prstClr val="black">
                    <a:alpha val="20000"/>
                  </a:prstClr>
                </a:outerShdw>
              </a:effectLst>
            </c:spPr>
          </c:dPt>
          <c:dPt>
            <c:idx val="1"/>
            <c:bubble3D val="0"/>
            <c:spPr>
              <a:solidFill>
                <a:schemeClr val="accent4"/>
              </a:solidFill>
              <a:ln>
                <a:noFill/>
              </a:ln>
              <a:effectLst>
                <a:outerShdw blurRad="63500" sx="102000" sy="102000" algn="ctr" rotWithShape="0">
                  <a:prstClr val="black">
                    <a:alpha val="20000"/>
                  </a:prstClr>
                </a:outerShdw>
              </a:effectLst>
            </c:spPr>
          </c:dPt>
          <c:dPt>
            <c:idx val="2"/>
            <c:bubble3D val="0"/>
            <c:spPr>
              <a:solidFill>
                <a:schemeClr val="accent6"/>
              </a:solidFill>
              <a:ln>
                <a:noFill/>
              </a:ln>
              <a:effectLst>
                <a:outerShdw blurRad="63500" sx="102000" sy="102000" algn="ctr" rotWithShape="0">
                  <a:prstClr val="black">
                    <a:alpha val="20000"/>
                  </a:prstClr>
                </a:outerShdw>
              </a:effectLst>
            </c:spPr>
          </c:dPt>
          <c:dPt>
            <c:idx val="3"/>
            <c:bubble3D val="0"/>
            <c:spPr>
              <a:solidFill>
                <a:schemeClr val="accent2">
                  <a:lumMod val="60000"/>
                </a:schemeClr>
              </a:solidFill>
              <a:ln>
                <a:noFill/>
              </a:ln>
              <a:effectLst>
                <a:outerShdw blurRad="63500" sx="102000" sy="102000" algn="ctr" rotWithShape="0">
                  <a:prstClr val="black">
                    <a:alpha val="20000"/>
                  </a:prstClr>
                </a:outerShdw>
              </a:effectLst>
            </c:spPr>
          </c:dPt>
          <c:dPt>
            <c:idx val="4"/>
            <c:bubble3D val="0"/>
            <c:spPr>
              <a:solidFill>
                <a:schemeClr val="accent4">
                  <a:lumMod val="60000"/>
                </a:schemeClr>
              </a:solidFill>
              <a:ln>
                <a:noFill/>
              </a:ln>
              <a:effectLst>
                <a:outerShdw blurRad="63500" sx="102000" sy="102000" algn="ctr" rotWithShape="0">
                  <a:prstClr val="black">
                    <a:alpha val="20000"/>
                  </a:prstClr>
                </a:outerShdw>
              </a:effectLst>
            </c:spPr>
          </c:dPt>
          <c:dLbls>
            <c:dLbl>
              <c:idx val="0"/>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Dust
</a:t>
                    </a:r>
                    <a:fld id="{4E0EB933-3D55-48E4-85B7-0179249625B6}" type="PERCENTAGE">
                      <a:rPr lang="en-US"/>
                      <a:pPr>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Leaking
</a:t>
                    </a:r>
                    <a:fld id="{4070E6BA-CB75-4BA8-8F41-AEB1CC87E703}" type="PERCENTAGE">
                      <a:rPr lang="en-US"/>
                      <a:pPr>
                        <a:defRPr>
                          <a:solidFill>
                            <a:schemeClr val="accent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2"/>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Chlorine
</a:t>
                    </a:r>
                    <a:fld id="{B3850E06-892A-4CE9-9A41-DAAE436A0245}" type="PERCENTAGE">
                      <a:rPr lang="en-US"/>
                      <a:pPr>
                        <a:defRPr>
                          <a:solidFill>
                            <a:schemeClr val="accent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3"/>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Water Buoy
</a:t>
                    </a:r>
                    <a:fld id="{49B9DB21-7F54-46AB-B8F4-7AE524DB17A3}" type="PERCENTAGE">
                      <a:rPr lang="en-US"/>
                      <a:pPr>
                        <a:defRPr>
                          <a:solidFill>
                            <a:schemeClr val="accent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4"/>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r>
                      <a:rPr lang="en-US"/>
                      <a:t>Water meter
</a:t>
                    </a:r>
                    <a:fld id="{BDFA5041-B7D3-4C40-AE03-E2EDDD3C7545}" type="PERCENTAGE">
                      <a:rPr lang="en-US"/>
                      <a:pPr>
                        <a:defRPr>
                          <a:solidFill>
                            <a:schemeClr val="accent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Sheet1!$B$125:$B$129</c:f>
              <c:numCache>
                <c:formatCode>General</c:formatCode>
                <c:ptCount val="5"/>
                <c:pt idx="0">
                  <c:v>9</c:v>
                </c:pt>
                <c:pt idx="1">
                  <c:v>6</c:v>
                </c:pt>
                <c:pt idx="2">
                  <c:v>5</c:v>
                </c:pt>
                <c:pt idx="3">
                  <c:v>5</c:v>
                </c:pt>
                <c:pt idx="4">
                  <c:v>8</c:v>
                </c:pt>
              </c:numCache>
            </c:numRef>
          </c:val>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734675570616965E-2"/>
          <c:y val="0.12351038510332679"/>
          <c:w val="0.83999435197182648"/>
          <c:h val="0.78021098324247928"/>
        </c:manualLayout>
      </c:layout>
      <c:scatterChart>
        <c:scatterStyle val="lineMarker"/>
        <c:varyColors val="0"/>
        <c:ser>
          <c:idx val="0"/>
          <c:order val="0"/>
          <c:spPr>
            <a:ln w="28575" cap="rnd" cmpd="sng" algn="ctr">
              <a:noFill/>
              <a:prstDash val="solid"/>
              <a:round/>
            </a:ln>
            <a:effectLst/>
          </c:spPr>
          <c:marker>
            <c:spPr>
              <a:solidFill>
                <a:schemeClr val="accent2"/>
              </a:solidFill>
              <a:ln w="12700" cap="rnd" cmpd="sng" algn="ctr">
                <a:solidFill>
                  <a:schemeClr val="accent2"/>
                </a:solidFill>
                <a:prstDash val="solid"/>
                <a:round/>
              </a:ln>
              <a:effectLst/>
            </c:spPr>
          </c:marker>
          <c:trendline>
            <c:spPr>
              <a:ln w="12700" cap="rnd" cmpd="sng" algn="ctr">
                <a:solidFill>
                  <a:schemeClr val="tx1"/>
                </a:solidFill>
                <a:prstDash val="solid"/>
                <a:round/>
              </a:ln>
              <a:effectLst/>
            </c:spPr>
            <c:trendlineType val="log"/>
            <c:dispRSqr val="0"/>
            <c:dispEq val="0"/>
          </c:trendline>
          <c:xVal>
            <c:numRef>
              <c:f>ورقة1!$A$2:$A$31</c:f>
              <c:numCache>
                <c:formatCode>General</c:formatCode>
                <c:ptCount val="30"/>
                <c:pt idx="0">
                  <c:v>6</c:v>
                </c:pt>
                <c:pt idx="1">
                  <c:v>9</c:v>
                </c:pt>
                <c:pt idx="2">
                  <c:v>9</c:v>
                </c:pt>
                <c:pt idx="3">
                  <c:v>2</c:v>
                </c:pt>
                <c:pt idx="4">
                  <c:v>6</c:v>
                </c:pt>
                <c:pt idx="5">
                  <c:v>7</c:v>
                </c:pt>
                <c:pt idx="6">
                  <c:v>6</c:v>
                </c:pt>
                <c:pt idx="7">
                  <c:v>10</c:v>
                </c:pt>
                <c:pt idx="8">
                  <c:v>2</c:v>
                </c:pt>
                <c:pt idx="9">
                  <c:v>6</c:v>
                </c:pt>
                <c:pt idx="10">
                  <c:v>7</c:v>
                </c:pt>
                <c:pt idx="11">
                  <c:v>2</c:v>
                </c:pt>
                <c:pt idx="12">
                  <c:v>6</c:v>
                </c:pt>
                <c:pt idx="13">
                  <c:v>4</c:v>
                </c:pt>
                <c:pt idx="14">
                  <c:v>6</c:v>
                </c:pt>
                <c:pt idx="15">
                  <c:v>7</c:v>
                </c:pt>
                <c:pt idx="16">
                  <c:v>7</c:v>
                </c:pt>
                <c:pt idx="17">
                  <c:v>4</c:v>
                </c:pt>
                <c:pt idx="18">
                  <c:v>5</c:v>
                </c:pt>
                <c:pt idx="19">
                  <c:v>4</c:v>
                </c:pt>
                <c:pt idx="20">
                  <c:v>4</c:v>
                </c:pt>
                <c:pt idx="21">
                  <c:v>4</c:v>
                </c:pt>
                <c:pt idx="22">
                  <c:v>6</c:v>
                </c:pt>
                <c:pt idx="23">
                  <c:v>6</c:v>
                </c:pt>
                <c:pt idx="24">
                  <c:v>13</c:v>
                </c:pt>
                <c:pt idx="25">
                  <c:v>6</c:v>
                </c:pt>
                <c:pt idx="26">
                  <c:v>8</c:v>
                </c:pt>
                <c:pt idx="27">
                  <c:v>11</c:v>
                </c:pt>
                <c:pt idx="28">
                  <c:v>5</c:v>
                </c:pt>
                <c:pt idx="29">
                  <c:v>4</c:v>
                </c:pt>
              </c:numCache>
            </c:numRef>
          </c:xVal>
          <c:yVal>
            <c:numRef>
              <c:f>ورقة1!$Y$2:$Y$31</c:f>
              <c:numCache>
                <c:formatCode>General</c:formatCode>
                <c:ptCount val="30"/>
                <c:pt idx="0">
                  <c:v>166.66666666666666</c:v>
                </c:pt>
                <c:pt idx="1">
                  <c:v>129.62962962962962</c:v>
                </c:pt>
                <c:pt idx="2">
                  <c:v>37.037037037037038</c:v>
                </c:pt>
                <c:pt idx="3">
                  <c:v>500</c:v>
                </c:pt>
                <c:pt idx="4">
                  <c:v>83.333333333333329</c:v>
                </c:pt>
                <c:pt idx="5">
                  <c:v>85.714285714285708</c:v>
                </c:pt>
                <c:pt idx="6">
                  <c:v>66.666666666666671</c:v>
                </c:pt>
                <c:pt idx="7">
                  <c:v>100</c:v>
                </c:pt>
                <c:pt idx="8">
                  <c:v>300</c:v>
                </c:pt>
                <c:pt idx="9">
                  <c:v>166.66666666666666</c:v>
                </c:pt>
                <c:pt idx="10">
                  <c:v>71.428571428571431</c:v>
                </c:pt>
                <c:pt idx="11">
                  <c:v>583.33333333333337</c:v>
                </c:pt>
                <c:pt idx="12">
                  <c:v>388.88888888888891</c:v>
                </c:pt>
                <c:pt idx="13">
                  <c:v>125</c:v>
                </c:pt>
                <c:pt idx="14">
                  <c:v>166.66666666666666</c:v>
                </c:pt>
                <c:pt idx="15">
                  <c:v>333.33333333333331</c:v>
                </c:pt>
                <c:pt idx="16">
                  <c:v>214.28571428571428</c:v>
                </c:pt>
                <c:pt idx="17">
                  <c:v>250</c:v>
                </c:pt>
                <c:pt idx="18">
                  <c:v>133.33333333333334</c:v>
                </c:pt>
                <c:pt idx="19">
                  <c:v>166.66666666666666</c:v>
                </c:pt>
                <c:pt idx="20">
                  <c:v>125</c:v>
                </c:pt>
                <c:pt idx="21">
                  <c:v>250</c:v>
                </c:pt>
                <c:pt idx="22">
                  <c:v>66.666666666666671</c:v>
                </c:pt>
                <c:pt idx="23">
                  <c:v>222.22222222222223</c:v>
                </c:pt>
                <c:pt idx="24">
                  <c:v>153.84615384615384</c:v>
                </c:pt>
                <c:pt idx="25">
                  <c:v>166.66666666666666</c:v>
                </c:pt>
                <c:pt idx="26">
                  <c:v>208.33333333333334</c:v>
                </c:pt>
                <c:pt idx="27">
                  <c:v>242.42424242424244</c:v>
                </c:pt>
                <c:pt idx="28">
                  <c:v>200</c:v>
                </c:pt>
                <c:pt idx="29">
                  <c:v>166.66666666666666</c:v>
                </c:pt>
              </c:numCache>
            </c:numRef>
          </c:yVal>
          <c:smooth val="0"/>
        </c:ser>
        <c:dLbls>
          <c:showLegendKey val="0"/>
          <c:showVal val="0"/>
          <c:showCatName val="0"/>
          <c:showSerName val="0"/>
          <c:showPercent val="0"/>
          <c:showBubbleSize val="0"/>
        </c:dLbls>
        <c:axId val="285540352"/>
        <c:axId val="285545056"/>
      </c:scatterChart>
      <c:valAx>
        <c:axId val="285540352"/>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a:t># of person </a:t>
                </a:r>
              </a:p>
            </c:rich>
          </c:tx>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2700"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285545056"/>
        <c:crosses val="autoZero"/>
        <c:crossBetween val="midCat"/>
      </c:valAx>
      <c:valAx>
        <c:axId val="285545056"/>
        <c:scaling>
          <c:orientation val="minMax"/>
        </c:scaling>
        <c:delete val="0"/>
        <c:axPos val="l"/>
        <c:majorGridlines>
          <c:spPr>
            <a:ln w="12700" cap="rnd"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a:t>L/C/day</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2700"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285540352"/>
        <c:crosses val="autoZero"/>
        <c:crossBetween val="midCat"/>
      </c:valAx>
      <c:spPr>
        <a:noFill/>
        <a:ln>
          <a:noFill/>
        </a:ln>
        <a:effectLst/>
      </c:spPr>
    </c:plotArea>
    <c:plotVisOnly val="1"/>
    <c:dispBlanksAs val="gap"/>
    <c:showDLblsOverMax val="0"/>
  </c:chart>
  <c:spPr>
    <a:noFill/>
    <a:ln w="12700" cap="rnd" cmpd="sng" algn="ctr">
      <a:noFill/>
      <a:prstDash val="soli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7355585384867309E-2"/>
          <c:y val="0.21179093520760711"/>
          <c:w val="0.90578334254707726"/>
          <c:h val="0.68593300719759231"/>
        </c:manualLayout>
      </c:layout>
      <c:barChart>
        <c:barDir val="col"/>
        <c:grouping val="clustered"/>
        <c:varyColors val="0"/>
        <c:ser>
          <c:idx val="0"/>
          <c:order val="0"/>
          <c:tx>
            <c:strRef>
              <c:f>Sheet1!$A$1:$A$24</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tx>
          <c:spPr>
            <a:solidFill>
              <a:schemeClr val="accent1"/>
            </a:solidFill>
            <a:ln>
              <a:noFill/>
            </a:ln>
            <a:effectLst/>
          </c:spPr>
          <c:invertIfNegative val="0"/>
          <c:val>
            <c:numRef>
              <c:f>Sheet1!$B$1:$B$24</c:f>
              <c:numCache>
                <c:formatCode>General</c:formatCode>
                <c:ptCount val="24"/>
                <c:pt idx="0">
                  <c:v>0.45</c:v>
                </c:pt>
                <c:pt idx="1">
                  <c:v>0.45</c:v>
                </c:pt>
                <c:pt idx="2">
                  <c:v>0.27</c:v>
                </c:pt>
                <c:pt idx="3">
                  <c:v>0.27</c:v>
                </c:pt>
                <c:pt idx="4">
                  <c:v>0.45</c:v>
                </c:pt>
                <c:pt idx="5">
                  <c:v>0.45</c:v>
                </c:pt>
                <c:pt idx="6">
                  <c:v>1.8</c:v>
                </c:pt>
                <c:pt idx="7">
                  <c:v>1.8</c:v>
                </c:pt>
                <c:pt idx="8">
                  <c:v>1.35</c:v>
                </c:pt>
                <c:pt idx="9">
                  <c:v>1.35</c:v>
                </c:pt>
                <c:pt idx="10">
                  <c:v>0.99</c:v>
                </c:pt>
                <c:pt idx="11">
                  <c:v>0.99</c:v>
                </c:pt>
                <c:pt idx="12">
                  <c:v>0.9</c:v>
                </c:pt>
                <c:pt idx="13">
                  <c:v>0.9</c:v>
                </c:pt>
                <c:pt idx="14">
                  <c:v>0.99</c:v>
                </c:pt>
                <c:pt idx="15">
                  <c:v>0.99</c:v>
                </c:pt>
                <c:pt idx="16">
                  <c:v>1.08</c:v>
                </c:pt>
                <c:pt idx="17">
                  <c:v>1.08</c:v>
                </c:pt>
                <c:pt idx="18">
                  <c:v>1.8</c:v>
                </c:pt>
                <c:pt idx="19">
                  <c:v>1.8</c:v>
                </c:pt>
                <c:pt idx="20">
                  <c:v>1.17</c:v>
                </c:pt>
                <c:pt idx="21">
                  <c:v>1.17</c:v>
                </c:pt>
                <c:pt idx="22">
                  <c:v>0.72</c:v>
                </c:pt>
                <c:pt idx="23">
                  <c:v>0.72</c:v>
                </c:pt>
              </c:numCache>
            </c:numRef>
          </c:val>
        </c:ser>
        <c:dLbls>
          <c:showLegendKey val="0"/>
          <c:showVal val="0"/>
          <c:showCatName val="0"/>
          <c:showSerName val="0"/>
          <c:showPercent val="0"/>
          <c:showBubbleSize val="0"/>
        </c:dLbls>
        <c:gapWidth val="219"/>
        <c:overlap val="-27"/>
        <c:axId val="285545448"/>
        <c:axId val="285543488"/>
      </c:barChart>
      <c:catAx>
        <c:axId val="28554544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543488"/>
        <c:crosses val="autoZero"/>
        <c:auto val="1"/>
        <c:lblAlgn val="ctr"/>
        <c:lblOffset val="100"/>
        <c:noMultiLvlLbl val="0"/>
      </c:catAx>
      <c:valAx>
        <c:axId val="285543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545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730869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2964030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26389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385395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22756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3007789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340494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717296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568383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4239838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763178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367818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874312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65744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642637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28/08/1438</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96608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F2DD3BA3-DED7-4210-ACC6-1ABAE11E0B55}" type="datetimeFigureOut">
              <a:rPr lang="ar-SA" smtClean="0"/>
              <a:pPr>
                <a:defRPr/>
              </a:pPr>
              <a:t>28/08/1438</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854903460"/>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 id="2147484039" r:id="rId14"/>
    <p:sldLayoutId id="2147484040" r:id="rId15"/>
    <p:sldLayoutId id="214748404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a:xfrm>
            <a:off x="858836" y="1981460"/>
            <a:ext cx="8912225" cy="1485352"/>
          </a:xfrm>
        </p:spPr>
        <p:txBody>
          <a:bodyPr>
            <a:noAutofit/>
          </a:bodyPr>
          <a:lstStyle/>
          <a:p>
            <a:pPr algn="ctr" rtl="0" eaLnBrk="1" hangingPunct="1"/>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An-Najah National University</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Faculty Of Engineering</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a:solidFill>
                  <a:schemeClr val="accent2">
                    <a:lumMod val="75000"/>
                  </a:schemeClr>
                </a:solidFill>
                <a:latin typeface="Constantia" panose="02030602050306030303" pitchFamily="18" charset="0"/>
                <a:cs typeface="Times New Roman" panose="02020603050405020304" pitchFamily="18" charset="0"/>
              </a:rPr>
              <a:t>Civil Engineering Department</a:t>
            </a:r>
            <a:endParaRPr lang="ar-SA" altLang="ar-SA" sz="2000" b="1" dirty="0">
              <a:solidFill>
                <a:schemeClr val="accent2">
                  <a:lumMod val="75000"/>
                </a:schemeClr>
              </a:solidFill>
              <a:latin typeface="Constantia" panose="02030602050306030303" pitchFamily="18" charset="0"/>
              <a:cs typeface="Times New Roman" panose="02020603050405020304" pitchFamily="18" charset="0"/>
            </a:endParaRPr>
          </a:p>
        </p:txBody>
      </p:sp>
      <p:pic>
        <p:nvPicPr>
          <p:cNvPr id="18435" name="Picture 8"/>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354687" y="214996"/>
            <a:ext cx="1754013" cy="1766464"/>
          </a:xfrm>
        </p:spPr>
      </p:pic>
      <p:sp>
        <p:nvSpPr>
          <p:cNvPr id="18436" name="مستطيل 7"/>
          <p:cNvSpPr>
            <a:spLocks noChangeArrowheads="1"/>
          </p:cNvSpPr>
          <p:nvPr/>
        </p:nvSpPr>
        <p:spPr bwMode="auto">
          <a:xfrm flipH="1">
            <a:off x="8239125" y="214313"/>
            <a:ext cx="142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eaLnBrk="1" hangingPunct="1">
              <a:spcBef>
                <a:spcPct val="0"/>
              </a:spcBef>
              <a:buClrTx/>
              <a:buFontTx/>
              <a:buNone/>
            </a:pPr>
            <a:endParaRPr lang="en-US" altLang="ar-SA" b="1">
              <a:solidFill>
                <a:schemeClr val="tx1"/>
              </a:solidFill>
              <a:latin typeface="Times New Roman" panose="02020603050405020304" pitchFamily="18" charset="0"/>
              <a:cs typeface="Times New Roman" panose="02020603050405020304" pitchFamily="18" charset="0"/>
            </a:endParaRPr>
          </a:p>
        </p:txBody>
      </p:sp>
      <p:sp>
        <p:nvSpPr>
          <p:cNvPr id="18437" name="مستطيل 11"/>
          <p:cNvSpPr>
            <a:spLocks noChangeArrowheads="1"/>
          </p:cNvSpPr>
          <p:nvPr/>
        </p:nvSpPr>
        <p:spPr bwMode="auto">
          <a:xfrm>
            <a:off x="1292970" y="3242734"/>
            <a:ext cx="78774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rtl="0" eaLnBrk="1" hangingPunct="1">
              <a:spcBef>
                <a:spcPct val="0"/>
              </a:spcBef>
              <a:buClrTx/>
              <a:buFontTx/>
              <a:buNone/>
            </a:pPr>
            <a:r>
              <a:rPr lang="en-US" altLang="en-US" sz="3200" b="1" dirty="0" smtClean="0"/>
              <a:t>KAFA </a:t>
            </a:r>
            <a:r>
              <a:rPr lang="en-US" altLang="en-US" sz="3200" b="1" dirty="0"/>
              <a:t>VILLAGE WATER </a:t>
            </a:r>
            <a:r>
              <a:rPr lang="en-US" altLang="en-US" sz="3200" b="1" dirty="0" smtClean="0"/>
              <a:t>SUPPLY NETWORK</a:t>
            </a:r>
            <a:endParaRPr lang="en-US" altLang="ar-SA" sz="3200" b="1" dirty="0">
              <a:solidFill>
                <a:schemeClr val="tx1"/>
              </a:solidFill>
            </a:endParaRPr>
          </a:p>
        </p:txBody>
      </p:sp>
      <p:sp>
        <p:nvSpPr>
          <p:cNvPr id="2" name="Rectangle 1"/>
          <p:cNvSpPr/>
          <p:nvPr/>
        </p:nvSpPr>
        <p:spPr>
          <a:xfrm>
            <a:off x="2076226" y="4249742"/>
            <a:ext cx="6096000" cy="369332"/>
          </a:xfrm>
          <a:prstGeom prst="rect">
            <a:avLst/>
          </a:prstGeom>
        </p:spPr>
        <p:txBody>
          <a:bodyPr>
            <a:spAutoFit/>
          </a:bodyPr>
          <a:lstStyle/>
          <a:p>
            <a:pPr algn="ctr"/>
            <a:r>
              <a:rPr lang="en-US" b="1" dirty="0" smtClean="0">
                <a:solidFill>
                  <a:schemeClr val="tx1"/>
                </a:solidFill>
              </a:rPr>
              <a:t>Prepared By : Adham Jihad Dibbas</a:t>
            </a:r>
            <a:endParaRPr lang="en-US" dirty="0" smtClean="0"/>
          </a:p>
        </p:txBody>
      </p:sp>
      <p:sp>
        <p:nvSpPr>
          <p:cNvPr id="3" name="Rectangle 2"/>
          <p:cNvSpPr/>
          <p:nvPr/>
        </p:nvSpPr>
        <p:spPr>
          <a:xfrm>
            <a:off x="2076226" y="5919545"/>
            <a:ext cx="6096000" cy="369332"/>
          </a:xfrm>
          <a:prstGeom prst="rect">
            <a:avLst/>
          </a:prstGeom>
        </p:spPr>
        <p:txBody>
          <a:bodyPr>
            <a:spAutoFit/>
          </a:bodyPr>
          <a:lstStyle/>
          <a:p>
            <a:pPr algn="ctr"/>
            <a:r>
              <a:rPr lang="en-US" b="1" dirty="0"/>
              <a:t>S</a:t>
            </a:r>
            <a:r>
              <a:rPr lang="en-US" b="1" dirty="0" smtClean="0"/>
              <a:t>upervision of</a:t>
            </a:r>
            <a:r>
              <a:rPr lang="ar-SA" b="1" dirty="0" smtClean="0"/>
              <a:t> </a:t>
            </a:r>
            <a:r>
              <a:rPr lang="en-US" b="1" dirty="0" smtClean="0"/>
              <a:t>Dr. Anan Jayyousi</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73173" y="237254"/>
            <a:ext cx="9694158"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Houses Gardens or Agricultural Land:</a:t>
            </a:r>
            <a:endParaRPr lang="ar-SA" sz="3600" dirty="0" smtClean="0">
              <a:latin typeface="Times New Roman" panose="02020603050405020304" pitchFamily="18" charset="0"/>
              <a:cs typeface="Times New Roman" panose="02020603050405020304" pitchFamily="18" charset="0"/>
            </a:endParaRPr>
          </a:p>
          <a:p>
            <a:pPr marL="0" indent="0" fontAlgn="base">
              <a:buNone/>
              <a:defRPr/>
            </a:pPr>
            <a:r>
              <a:rPr lang="en-US" sz="2400" dirty="0" smtClean="0">
                <a:latin typeface="Times New Roman" panose="02020603050405020304" pitchFamily="18" charset="0"/>
                <a:cs typeface="Times New Roman" panose="02020603050405020304" pitchFamily="18" charset="0"/>
              </a:rPr>
              <a:t>You can see in figure below that 93% of the families own gardens or agricultural land.</a:t>
            </a:r>
          </a:p>
          <a:p>
            <a:pPr marL="0" indent="0" fontAlgn="base">
              <a:buNone/>
              <a:defRPr/>
            </a:pPr>
            <a:endParaRPr lang="en-US" sz="2400" dirty="0">
              <a:latin typeface="Times New Roman" panose="02020603050405020304" pitchFamily="18" charset="0"/>
              <a:cs typeface="Times New Roman" panose="02020603050405020304" pitchFamily="18" charset="0"/>
            </a:endParaRPr>
          </a:p>
          <a:p>
            <a:pPr marL="0" indent="0" fontAlgn="base">
              <a:buNone/>
              <a:defRPr/>
            </a:pPr>
            <a:endParaRPr lang="en-US" sz="2400" dirty="0" smtClean="0">
              <a:latin typeface="Times New Roman" panose="02020603050405020304" pitchFamily="18" charset="0"/>
              <a:cs typeface="Times New Roman" panose="02020603050405020304" pitchFamily="18" charset="0"/>
            </a:endParaRPr>
          </a:p>
          <a:p>
            <a:pPr marL="0" indent="0" fontAlgn="base">
              <a:buNone/>
              <a:defRPr/>
            </a:pPr>
            <a:endParaRPr lang="en-US" sz="2400" dirty="0">
              <a:latin typeface="Times New Roman" panose="02020603050405020304" pitchFamily="18" charset="0"/>
              <a:cs typeface="Times New Roman" panose="020206030504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3477532796"/>
              </p:ext>
            </p:extLst>
          </p:nvPr>
        </p:nvGraphicFramePr>
        <p:xfrm>
          <a:off x="1922989" y="1788626"/>
          <a:ext cx="6114197" cy="446281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06820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1412" y="305493"/>
            <a:ext cx="9694158"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Source of Water:</a:t>
            </a:r>
            <a:endParaRPr lang="ar-SA" sz="3600" dirty="0" smtClean="0">
              <a:latin typeface="Times New Roman" panose="02020603050405020304" pitchFamily="18" charset="0"/>
              <a:cs typeface="Times New Roman" panose="02020603050405020304" pitchFamily="18" charset="0"/>
            </a:endParaRPr>
          </a:p>
          <a:p>
            <a:pPr marL="0" indent="0" fontAlgn="base">
              <a:buNone/>
              <a:defRPr/>
            </a:pPr>
            <a:r>
              <a:rPr lang="en-US" sz="2400" dirty="0" smtClean="0">
                <a:latin typeface="Times New Roman" panose="02020603050405020304" pitchFamily="18" charset="0"/>
                <a:cs typeface="Times New Roman" panose="02020603050405020304" pitchFamily="18" charset="0"/>
              </a:rPr>
              <a:t>The main source of water in Kafa town is from the municipality, in addition about 33% of the families have cisterns as shown if figure below.</a:t>
            </a:r>
          </a:p>
          <a:p>
            <a:pPr marL="0" indent="0" fontAlgn="base">
              <a:buNone/>
              <a:defRPr/>
            </a:pPr>
            <a:endParaRPr lang="en-US" sz="2400" dirty="0">
              <a:latin typeface="Times New Roman" panose="02020603050405020304" pitchFamily="18" charset="0"/>
              <a:cs typeface="Times New Roman" panose="02020603050405020304" pitchFamily="18" charset="0"/>
            </a:endParaRPr>
          </a:p>
          <a:p>
            <a:pPr marL="0" indent="0" fontAlgn="base">
              <a:buNone/>
              <a:defRPr/>
            </a:pPr>
            <a:endParaRPr lang="en-US" sz="2400" dirty="0" smtClean="0">
              <a:latin typeface="Times New Roman" panose="02020603050405020304" pitchFamily="18" charset="0"/>
              <a:cs typeface="Times New Roman" panose="02020603050405020304" pitchFamily="18" charset="0"/>
            </a:endParaRPr>
          </a:p>
          <a:p>
            <a:pPr fontAlgn="base">
              <a:buFont typeface="Wingdings" panose="05000000000000000000" pitchFamily="2" charset="2"/>
              <a:buChar char="v"/>
              <a:defRPr/>
            </a:pPr>
            <a:endParaRPr lang="en-US" sz="3600" dirty="0">
              <a:latin typeface="Times New Roman" panose="02020603050405020304" pitchFamily="18" charset="0"/>
              <a:cs typeface="Times New Roman" panose="020206030504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843096953"/>
              </p:ext>
            </p:extLst>
          </p:nvPr>
        </p:nvGraphicFramePr>
        <p:xfrm>
          <a:off x="1269433" y="2149840"/>
          <a:ext cx="7372634" cy="39097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65682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1412" y="305493"/>
            <a:ext cx="9694158"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Water Bills in Summer and Winter :</a:t>
            </a:r>
            <a:endParaRPr lang="ar-SA" sz="3600" dirty="0" smtClean="0">
              <a:latin typeface="Times New Roman" panose="02020603050405020304" pitchFamily="18" charset="0"/>
              <a:cs typeface="Times New Roman" panose="02020603050405020304" pitchFamily="18" charset="0"/>
            </a:endParaRPr>
          </a:p>
          <a:p>
            <a:pPr marL="0" indent="0" fontAlgn="base">
              <a:buNone/>
              <a:defRPr/>
            </a:pPr>
            <a:r>
              <a:rPr lang="en-US" sz="2400" dirty="0" smtClean="0">
                <a:latin typeface="Times New Roman" panose="02020603050405020304" pitchFamily="18" charset="0"/>
                <a:cs typeface="Times New Roman" panose="02020603050405020304" pitchFamily="18" charset="0"/>
              </a:rPr>
              <a:t>The average of water consumption in the summer season is about 31.5 CM/month, and it’s larger than the consumption in the winter season which about 21.5 CM/month.</a:t>
            </a:r>
          </a:p>
          <a:p>
            <a:pPr fontAlgn="base">
              <a:buFont typeface="Wingdings" panose="05000000000000000000" pitchFamily="2" charset="2"/>
              <a:buChar char="v"/>
              <a:defRPr/>
            </a:pPr>
            <a:endParaRPr lang="en-US" sz="3600" dirty="0">
              <a:latin typeface="Times New Roman" panose="02020603050405020304" pitchFamily="18" charset="0"/>
              <a:cs typeface="Times New Roman" panose="020206030504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1597304183"/>
              </p:ext>
            </p:extLst>
          </p:nvPr>
        </p:nvGraphicFramePr>
        <p:xfrm>
          <a:off x="559558" y="2333765"/>
          <a:ext cx="8475259" cy="420351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290298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1412" y="305493"/>
            <a:ext cx="9694158"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Problems with Water:</a:t>
            </a:r>
            <a:endParaRPr lang="ar-SA" sz="3600" dirty="0" smtClean="0">
              <a:latin typeface="Times New Roman" panose="02020603050405020304" pitchFamily="18" charset="0"/>
              <a:cs typeface="Times New Roman" panose="02020603050405020304" pitchFamily="18" charset="0"/>
            </a:endParaRPr>
          </a:p>
          <a:p>
            <a:pPr marL="0" indent="0" fontAlgn="base">
              <a:buNone/>
              <a:defRPr/>
            </a:pPr>
            <a:r>
              <a:rPr lang="en-US" sz="2400" dirty="0" smtClean="0">
                <a:latin typeface="Times New Roman" panose="02020603050405020304" pitchFamily="18" charset="0"/>
                <a:cs typeface="Times New Roman" panose="02020603050405020304" pitchFamily="18" charset="0"/>
              </a:rPr>
              <a:t>As shown in figure below, 60% of families complained from the water quality.</a:t>
            </a:r>
          </a:p>
          <a:p>
            <a:pPr marL="0" indent="0" fontAlgn="base">
              <a:buNone/>
              <a:defRPr/>
            </a:pPr>
            <a:endParaRPr lang="en-US" sz="2400" dirty="0">
              <a:latin typeface="Times New Roman" panose="02020603050405020304" pitchFamily="18" charset="0"/>
              <a:cs typeface="Times New Roman" panose="02020603050405020304" pitchFamily="18" charset="0"/>
            </a:endParaRPr>
          </a:p>
          <a:p>
            <a:pPr marL="0" indent="0" fontAlgn="base">
              <a:buNone/>
              <a:defRPr/>
            </a:pPr>
            <a:endParaRPr lang="en-US" sz="2400" dirty="0" smtClean="0">
              <a:latin typeface="Times New Roman" panose="02020603050405020304" pitchFamily="18" charset="0"/>
              <a:cs typeface="Times New Roman" panose="02020603050405020304" pitchFamily="18" charset="0"/>
            </a:endParaRPr>
          </a:p>
          <a:p>
            <a:pPr fontAlgn="base">
              <a:buFont typeface="Wingdings" panose="05000000000000000000" pitchFamily="2" charset="2"/>
              <a:buChar char="v"/>
              <a:defRPr/>
            </a:pPr>
            <a:endParaRPr lang="en-US" sz="3600" dirty="0">
              <a:latin typeface="Times New Roman" panose="02020603050405020304" pitchFamily="18" charset="0"/>
              <a:cs typeface="Times New Roman" panose="020206030504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3307210610"/>
              </p:ext>
            </p:extLst>
          </p:nvPr>
        </p:nvGraphicFramePr>
        <p:xfrm>
          <a:off x="1091821" y="2010092"/>
          <a:ext cx="7709279" cy="426787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04731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1412" y="305493"/>
            <a:ext cx="9694158"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The problem</a:t>
            </a:r>
            <a:r>
              <a:rPr lang="en-US" sz="3600" dirty="0">
                <a:latin typeface="Times New Roman" panose="02020603050405020304" pitchFamily="18" charset="0"/>
                <a:cs typeface="Times New Roman" panose="02020603050405020304" pitchFamily="18" charset="0"/>
              </a:rPr>
              <a:t>s</a:t>
            </a:r>
            <a:r>
              <a:rPr lang="en-US" sz="3600" dirty="0" smtClean="0">
                <a:latin typeface="Times New Roman" panose="02020603050405020304" pitchFamily="18" charset="0"/>
                <a:cs typeface="Times New Roman" panose="02020603050405020304" pitchFamily="18" charset="0"/>
              </a:rPr>
              <a:t>:</a:t>
            </a:r>
            <a:endParaRPr lang="ar-SA" sz="3600" dirty="0" smtClean="0">
              <a:latin typeface="Times New Roman" panose="02020603050405020304" pitchFamily="18" charset="0"/>
              <a:cs typeface="Times New Roman" panose="02020603050405020304" pitchFamily="18" charset="0"/>
            </a:endParaRPr>
          </a:p>
          <a:p>
            <a:pPr fontAlgn="base">
              <a:buFont typeface="Wingdings" panose="05000000000000000000" pitchFamily="2" charset="2"/>
              <a:buChar char="v"/>
              <a:defRPr/>
            </a:pPr>
            <a:endParaRPr lang="en-US" sz="3600" dirty="0">
              <a:latin typeface="Times New Roman" panose="02020603050405020304" pitchFamily="18" charset="0"/>
              <a:cs typeface="Times New Roman" panose="020206030504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2202087267"/>
              </p:ext>
            </p:extLst>
          </p:nvPr>
        </p:nvGraphicFramePr>
        <p:xfrm>
          <a:off x="1624084" y="1310185"/>
          <a:ext cx="7157966" cy="48858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50458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1412" y="305493"/>
            <a:ext cx="9312021"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The Relation between per capita consumption and the number of family members:</a:t>
            </a:r>
          </a:p>
          <a:p>
            <a:pPr marL="0" indent="0" fontAlgn="base">
              <a:buNone/>
              <a:defRPr/>
            </a:pPr>
            <a:endParaRPr lang="ar-SA" sz="3600" dirty="0" smtClean="0">
              <a:latin typeface="Times New Roman" panose="02020603050405020304" pitchFamily="18" charset="0"/>
              <a:cs typeface="Times New Roman" panose="02020603050405020304" pitchFamily="18" charset="0"/>
            </a:endParaRPr>
          </a:p>
          <a:p>
            <a:pPr fontAlgn="base">
              <a:buFont typeface="Wingdings" panose="05000000000000000000" pitchFamily="2" charset="2"/>
              <a:buChar char="v"/>
              <a:defRPr/>
            </a:pPr>
            <a:endParaRPr lang="en-US" sz="3600" dirty="0">
              <a:latin typeface="Times New Roman" panose="02020603050405020304" pitchFamily="18" charset="0"/>
              <a:cs typeface="Times New Roman" panose="020206030504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292034022"/>
              </p:ext>
            </p:extLst>
          </p:nvPr>
        </p:nvGraphicFramePr>
        <p:xfrm>
          <a:off x="709684" y="1447800"/>
          <a:ext cx="7710985" cy="362916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809917" y="5141746"/>
            <a:ext cx="8175009" cy="1323439"/>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The figure shows that the L/C/day decrease with the in increase # of person.</a:t>
            </a:r>
          </a:p>
          <a:p>
            <a:r>
              <a:rPr lang="en-US" sz="2000" dirty="0" smtClean="0">
                <a:latin typeface="Times New Roman" panose="02020603050405020304" pitchFamily="18" charset="0"/>
                <a:cs typeface="Times New Roman" panose="02020603050405020304" pitchFamily="18" charset="0"/>
              </a:rPr>
              <a:t>The average L/C/day = 180 (consumption)</a:t>
            </a:r>
          </a:p>
          <a:p>
            <a:r>
              <a:rPr lang="en-US" sz="2000" dirty="0" smtClean="0">
                <a:latin typeface="Times New Roman" panose="02020603050405020304" pitchFamily="18" charset="0"/>
                <a:cs typeface="Times New Roman" panose="02020603050405020304" pitchFamily="18" charset="0"/>
              </a:rPr>
              <a:t>L/C/day (demand) = consumption/(1-UFW) = 285 </a:t>
            </a:r>
          </a:p>
          <a:p>
            <a:r>
              <a:rPr lang="en-US" sz="2000" dirty="0" smtClean="0">
                <a:latin typeface="Times New Roman" panose="02020603050405020304" pitchFamily="18" charset="0"/>
                <a:cs typeface="Times New Roman" panose="02020603050405020304" pitchFamily="18" charset="0"/>
              </a:rPr>
              <a:t>UFW form municipality = 37%</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6558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indent="-342900" fontAlgn="base">
              <a:spcBef>
                <a:spcPts val="1000"/>
              </a:spcBef>
              <a:buClr>
                <a:schemeClr val="accent1"/>
              </a:buClr>
              <a:buSzPct val="80000"/>
              <a:buFont typeface="Wingdings" panose="05000000000000000000" pitchFamily="2" charset="2"/>
              <a:buChar char="v"/>
            </a:pPr>
            <a:r>
              <a:rPr lang="en-US" dirty="0" smtClean="0">
                <a:solidFill>
                  <a:schemeClr val="tx1">
                    <a:lumMod val="75000"/>
                    <a:lumOff val="25000"/>
                  </a:schemeClr>
                </a:solidFill>
                <a:latin typeface="Times New Roman" panose="02020603050405020304" pitchFamily="18" charset="0"/>
                <a:ea typeface="+mn-ea"/>
                <a:cs typeface="Times New Roman" panose="02020603050405020304" pitchFamily="18" charset="0"/>
              </a:rPr>
              <a:t> Rainfall</a:t>
            </a:r>
            <a:endParaRPr lang="en-US" dirty="0">
              <a:solidFill>
                <a:schemeClr val="tx1">
                  <a:lumMod val="75000"/>
                  <a:lumOff val="25000"/>
                </a:schemeClr>
              </a:solidFill>
              <a:latin typeface="Times New Roman" panose="02020603050405020304" pitchFamily="18" charset="0"/>
              <a:ea typeface="+mn-ea"/>
              <a:cs typeface="Times New Roman" panose="02020603050405020304" pitchFamily="18" charset="0"/>
            </a:endParaRPr>
          </a:p>
        </p:txBody>
      </p:sp>
      <p:sp>
        <p:nvSpPr>
          <p:cNvPr id="3" name="Content Placeholder 2"/>
          <p:cNvSpPr>
            <a:spLocks noGrp="1"/>
          </p:cNvSpPr>
          <p:nvPr>
            <p:ph idx="1"/>
          </p:nvPr>
        </p:nvSpPr>
        <p:spPr>
          <a:xfrm>
            <a:off x="677333" y="1785931"/>
            <a:ext cx="8634091" cy="1408030"/>
          </a:xfrm>
        </p:spPr>
        <p:txBody>
          <a:bodyPr>
            <a:normAutofit/>
          </a:bodyPr>
          <a:lstStyle/>
          <a:p>
            <a:pPr marL="0" indent="0" fontAlgn="base">
              <a:buNone/>
              <a:defRPr/>
            </a:pPr>
            <a:r>
              <a:rPr lang="en-US" sz="2600" dirty="0">
                <a:latin typeface="Times New Roman" panose="02020603050405020304" pitchFamily="18" charset="0"/>
                <a:cs typeface="Times New Roman" panose="02020603050405020304" pitchFamily="18" charset="0"/>
              </a:rPr>
              <a:t>The only available rainfall data are being recorded at Tulkarm meteorological stations located in the city are shown in the following Table.</a:t>
            </a:r>
          </a:p>
        </p:txBody>
      </p:sp>
      <p:graphicFrame>
        <p:nvGraphicFramePr>
          <p:cNvPr id="5" name="Table 4"/>
          <p:cNvGraphicFramePr>
            <a:graphicFrameLocks noGrp="1"/>
          </p:cNvGraphicFramePr>
          <p:nvPr>
            <p:extLst>
              <p:ext uri="{D42A27DB-BD31-4B8C-83A1-F6EECF244321}">
                <p14:modId xmlns:p14="http://schemas.microsoft.com/office/powerpoint/2010/main" val="2183206807"/>
              </p:ext>
            </p:extLst>
          </p:nvPr>
        </p:nvGraphicFramePr>
        <p:xfrm>
          <a:off x="1464433" y="3929831"/>
          <a:ext cx="6662139" cy="1736873"/>
        </p:xfrm>
        <a:graphic>
          <a:graphicData uri="http://schemas.openxmlformats.org/drawingml/2006/table">
            <a:tbl>
              <a:tblPr firstRow="1" firstCol="1" bandRow="1" bandCol="1">
                <a:tableStyleId>{5C22544A-7EE6-4342-B048-85BDC9FD1C3A}</a:tableStyleId>
              </a:tblPr>
              <a:tblGrid>
                <a:gridCol w="1331208"/>
                <a:gridCol w="848379"/>
                <a:gridCol w="747092"/>
                <a:gridCol w="747092"/>
                <a:gridCol w="747092"/>
                <a:gridCol w="747092"/>
                <a:gridCol w="747092"/>
                <a:gridCol w="747092"/>
              </a:tblGrid>
              <a:tr h="922366">
                <a:tc>
                  <a:txBody>
                    <a:bodyPr/>
                    <a:lstStyle/>
                    <a:p>
                      <a:pPr algn="ctr">
                        <a:lnSpc>
                          <a:spcPts val="1200"/>
                        </a:lnSpc>
                        <a:spcAft>
                          <a:spcPts val="0"/>
                        </a:spcAft>
                      </a:pPr>
                      <a:r>
                        <a:rPr lang="en-US" sz="1200" dirty="0">
                          <a:effectLst/>
                        </a:rPr>
                        <a:t>Year</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2010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dirty="0">
                          <a:effectLst/>
                        </a:rPr>
                        <a:t>2011</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dirty="0">
                          <a:effectLst/>
                        </a:rPr>
                        <a:t>2012</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dirty="0">
                          <a:effectLst/>
                        </a:rPr>
                        <a:t>2013</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2014</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2015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2016</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14507">
                <a:tc>
                  <a:txBody>
                    <a:bodyPr/>
                    <a:lstStyle/>
                    <a:p>
                      <a:pPr algn="ctr">
                        <a:lnSpc>
                          <a:spcPts val="1200"/>
                        </a:lnSpc>
                        <a:spcAft>
                          <a:spcPts val="0"/>
                        </a:spcAft>
                      </a:pPr>
                      <a:r>
                        <a:rPr lang="en-US" sz="1200">
                          <a:effectLst/>
                        </a:rPr>
                        <a:t>Rainfall (mm)</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dirty="0">
                          <a:effectLst/>
                        </a:rPr>
                        <a:t>660.5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467</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565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680</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dirty="0">
                          <a:effectLst/>
                        </a:rPr>
                        <a:t>412.5</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a:effectLst/>
                        </a:rPr>
                        <a:t>695.5</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200"/>
                        </a:lnSpc>
                        <a:spcAft>
                          <a:spcPts val="0"/>
                        </a:spcAft>
                      </a:pPr>
                      <a:r>
                        <a:rPr lang="en-US" sz="1200" dirty="0">
                          <a:effectLst/>
                        </a:rPr>
                        <a:t>410</a:t>
                      </a:r>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8520792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وان 1"/>
          <p:cNvSpPr>
            <a:spLocks noGrp="1"/>
          </p:cNvSpPr>
          <p:nvPr>
            <p:ph type="title"/>
          </p:nvPr>
        </p:nvSpPr>
        <p:spPr>
          <a:xfrm>
            <a:off x="677334" y="609600"/>
            <a:ext cx="8596668" cy="807076"/>
          </a:xfrm>
        </p:spPr>
        <p:txBody>
          <a:bodyPr/>
          <a:lstStyle/>
          <a:p>
            <a:pPr eaLnBrk="1" hangingPunct="1"/>
            <a:r>
              <a:rPr lang="en-US" altLang="ar-SA" dirty="0">
                <a:solidFill>
                  <a:schemeClr val="accent2">
                    <a:lumMod val="75000"/>
                  </a:schemeClr>
                </a:solidFill>
                <a:latin typeface="Lucida Calligraphy" panose="03010101010101010101" pitchFamily="66" charset="0"/>
                <a:cs typeface="Tahoma" panose="020B0604030504040204" pitchFamily="34" charset="0"/>
              </a:rPr>
              <a:t>Methodology</a:t>
            </a:r>
            <a:r>
              <a:rPr lang="en-US" altLang="ar-SA" dirty="0" smtClean="0"/>
              <a:t> </a:t>
            </a:r>
            <a:endParaRPr lang="ar-SA" altLang="ar-SA" dirty="0" smtClean="0"/>
          </a:p>
        </p:txBody>
      </p:sp>
      <p:sp>
        <p:nvSpPr>
          <p:cNvPr id="25603" name="عنصر نائب للمحتوى 2"/>
          <p:cNvSpPr>
            <a:spLocks noGrp="1"/>
          </p:cNvSpPr>
          <p:nvPr>
            <p:ph idx="1"/>
          </p:nvPr>
        </p:nvSpPr>
        <p:spPr>
          <a:xfrm>
            <a:off x="677334" y="1578510"/>
            <a:ext cx="8596668" cy="4757895"/>
          </a:xfrm>
        </p:spPr>
        <p:txBody>
          <a:bodyPr>
            <a:noAutofit/>
          </a:bodyPr>
          <a:lstStyle/>
          <a:p>
            <a:pPr algn="l" eaLnBrk="1" hangingPunct="1">
              <a:buFont typeface="Wingdings" panose="05000000000000000000" pitchFamily="2" charset="2"/>
              <a:buChar char="v"/>
            </a:pPr>
            <a:r>
              <a:rPr lang="en-US" altLang="ar-SA" sz="2400" b="1" dirty="0" smtClean="0">
                <a:latin typeface="Times New Roman" panose="02020603050405020304" pitchFamily="18" charset="0"/>
                <a:cs typeface="Times New Roman" panose="02020603050405020304" pitchFamily="18" charset="0"/>
              </a:rPr>
              <a:t>Hydraulic Equations:</a:t>
            </a:r>
          </a:p>
          <a:p>
            <a:pPr marL="0" indent="0" algn="l" eaLnBrk="1" hangingPunct="1">
              <a:buFont typeface="Wingdings 3" panose="05040102010807070707" pitchFamily="18" charset="2"/>
              <a:buNone/>
            </a:pPr>
            <a:r>
              <a:rPr lang="en-US" altLang="ar-SA" sz="2000" dirty="0" smtClean="0">
                <a:latin typeface="Times New Roman" panose="02020603050405020304" pitchFamily="18" charset="0"/>
                <a:cs typeface="Times New Roman" panose="02020603050405020304" pitchFamily="18" charset="0"/>
              </a:rPr>
              <a:t>Head loss due to friction in the pipes calculated by Hazen-William’s equation.</a:t>
            </a:r>
          </a:p>
          <a:p>
            <a:pPr marL="0" indent="0" algn="l" eaLnBrk="1" hangingPunct="1">
              <a:buFont typeface="Wingdings 3" panose="05040102010807070707" pitchFamily="18" charset="2"/>
              <a:buNone/>
            </a:pPr>
            <a:endParaRPr lang="en-US" altLang="ar-SA" sz="2000" dirty="0" smtClean="0">
              <a:latin typeface="Times New Roman" panose="02020603050405020304" pitchFamily="18" charset="0"/>
              <a:cs typeface="Times New Roman" panose="02020603050405020304" pitchFamily="18" charset="0"/>
            </a:endParaRPr>
          </a:p>
          <a:p>
            <a:pPr marL="0" indent="0" algn="l" eaLnBrk="1" hangingPunct="1">
              <a:buFont typeface="Wingdings 3" panose="05040102010807070707" pitchFamily="18" charset="2"/>
              <a:buNone/>
            </a:pPr>
            <a:endParaRPr lang="ar-SA" altLang="ar-SA" sz="2000" dirty="0" smtClean="0">
              <a:latin typeface="Times New Roman" panose="02020603050405020304" pitchFamily="18" charset="0"/>
              <a:cs typeface="Times New Roman" panose="02020603050405020304" pitchFamily="18" charset="0"/>
            </a:endParaRPr>
          </a:p>
          <a:p>
            <a:pPr marL="0" indent="0" algn="l" eaLnBrk="1" hangingPunct="1">
              <a:buFont typeface="Wingdings 3" panose="05040102010807070707" pitchFamily="18" charset="2"/>
              <a:buNone/>
            </a:pPr>
            <a:endParaRPr lang="en-US" altLang="ar-SA" sz="2000" dirty="0" smtClean="0">
              <a:latin typeface="Times New Roman" panose="02020603050405020304" pitchFamily="18" charset="0"/>
              <a:cs typeface="Times New Roman" panose="02020603050405020304" pitchFamily="18" charset="0"/>
            </a:endParaRPr>
          </a:p>
          <a:p>
            <a:pPr marL="0" indent="0" algn="l" eaLnBrk="1" hangingPunct="1">
              <a:buFont typeface="Wingdings 3" panose="05040102010807070707" pitchFamily="18" charset="2"/>
              <a:buNone/>
            </a:pPr>
            <a:endParaRPr lang="ar-SA" altLang="ar-SA"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altLang="ar-SA" sz="2400" b="1" dirty="0" smtClean="0">
                <a:latin typeface="Times New Roman" panose="02020603050405020304" pitchFamily="18" charset="0"/>
                <a:cs typeface="Times New Roman" panose="02020603050405020304" pitchFamily="18" charset="0"/>
              </a:rPr>
              <a:t>Analysis and Design </a:t>
            </a:r>
            <a:r>
              <a:rPr lang="en-US" altLang="ar-SA" sz="2400" b="1" dirty="0">
                <a:latin typeface="Times New Roman" panose="02020603050405020304" pitchFamily="18" charset="0"/>
                <a:cs typeface="Times New Roman" panose="02020603050405020304" pitchFamily="18" charset="0"/>
              </a:rPr>
              <a:t>C</a:t>
            </a:r>
            <a:r>
              <a:rPr lang="en-US" altLang="ar-SA" sz="2400" b="1" dirty="0" smtClean="0">
                <a:latin typeface="Times New Roman" panose="02020603050405020304" pitchFamily="18" charset="0"/>
                <a:cs typeface="Times New Roman" panose="02020603050405020304" pitchFamily="18" charset="0"/>
              </a:rPr>
              <a:t>onstraints:</a:t>
            </a:r>
          </a:p>
          <a:p>
            <a:pPr marL="0" indent="0">
              <a:buNone/>
            </a:pPr>
            <a:endParaRPr lang="en-US" altLang="ar-SA" sz="2400" b="1" dirty="0">
              <a:latin typeface="Times New Roman" panose="02020603050405020304" pitchFamily="18" charset="0"/>
              <a:cs typeface="Times New Roman" panose="02020603050405020304" pitchFamily="18" charset="0"/>
            </a:endParaRPr>
          </a:p>
          <a:p>
            <a:pPr marL="0" indent="0" algn="l" rtl="0"/>
            <a:r>
              <a:rPr lang="en-US" altLang="en-US" sz="2000" dirty="0" smtClean="0">
                <a:latin typeface="Times New Roman" panose="02020603050405020304" pitchFamily="18" charset="0"/>
                <a:cs typeface="Times New Roman" panose="02020603050405020304" pitchFamily="18" charset="0"/>
              </a:rPr>
              <a:t>Pressure at junction between (20-100) m.H</a:t>
            </a:r>
            <a:r>
              <a:rPr lang="en-US" altLang="en-US" sz="2000" baseline="-25000" dirty="0" smtClean="0">
                <a:latin typeface="Times New Roman" panose="02020603050405020304" pitchFamily="18" charset="0"/>
                <a:cs typeface="Times New Roman" panose="02020603050405020304" pitchFamily="18" charset="0"/>
              </a:rPr>
              <a:t>2</a:t>
            </a:r>
            <a:r>
              <a:rPr lang="en-US" altLang="en-US" sz="2000" dirty="0" smtClean="0">
                <a:latin typeface="Times New Roman" panose="02020603050405020304" pitchFamily="18" charset="0"/>
                <a:cs typeface="Times New Roman" panose="02020603050405020304" pitchFamily="18" charset="0"/>
              </a:rPr>
              <a:t>O. </a:t>
            </a:r>
          </a:p>
          <a:p>
            <a:pPr marL="0" indent="0" algn="l" rtl="0"/>
            <a:r>
              <a:rPr lang="en-US" altLang="en-US" sz="2000" dirty="0" smtClean="0">
                <a:latin typeface="Times New Roman" panose="02020603050405020304" pitchFamily="18" charset="0"/>
                <a:cs typeface="Times New Roman" panose="02020603050405020304" pitchFamily="18" charset="0"/>
              </a:rPr>
              <a:t>Velocity in pipe (0.1-3.0) m/s.</a:t>
            </a:r>
            <a:endParaRPr lang="en-US" altLang="ar-SA" sz="2000" dirty="0" smtClean="0">
              <a:latin typeface="Times New Roman" panose="02020603050405020304" pitchFamily="18" charset="0"/>
              <a:cs typeface="Times New Roman" panose="02020603050405020304" pitchFamily="18" charset="0"/>
            </a:endParaRPr>
          </a:p>
          <a:p>
            <a:pPr marL="0" indent="0" algn="l" eaLnBrk="1" hangingPunct="1">
              <a:buFont typeface="Wingdings 3" panose="05040102010807070707" pitchFamily="18" charset="2"/>
              <a:buNone/>
            </a:pPr>
            <a:r>
              <a:rPr lang="en-US" altLang="ar-SA" sz="2000" dirty="0" smtClean="0">
                <a:latin typeface="Times New Roman" panose="02020603050405020304" pitchFamily="18" charset="0"/>
                <a:cs typeface="Times New Roman" panose="02020603050405020304" pitchFamily="18" charset="0"/>
              </a:rPr>
              <a:t> </a:t>
            </a:r>
            <a:endParaRPr lang="ar-SA" altLang="ar-SA" sz="2000" dirty="0" smtClean="0">
              <a:latin typeface="Times New Roman" panose="02020603050405020304" pitchFamily="18" charset="0"/>
              <a:cs typeface="Times New Roman" panose="02020603050405020304" pitchFamily="18" charset="0"/>
            </a:endParaRPr>
          </a:p>
        </p:txBody>
      </p:sp>
      <p:pic>
        <p:nvPicPr>
          <p:cNvPr id="26628" name="صورة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10914" y="2410361"/>
            <a:ext cx="2609582" cy="1448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8330653" cy="312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US" altLang="en-US" sz="3600" dirty="0" smtClean="0">
                <a:solidFill>
                  <a:schemeClr val="tx1">
                    <a:lumMod val="75000"/>
                    <a:lumOff val="25000"/>
                  </a:schemeClr>
                </a:solidFill>
                <a:latin typeface="Times New Roman" panose="02020603050405020304" pitchFamily="18" charset="0"/>
                <a:cs typeface="Times New Roman" panose="02020603050405020304" pitchFamily="18" charset="0"/>
              </a:rPr>
              <a:t>Node</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In Kafa’s network, there are 36 nodes that connect the pipes together.</a:t>
            </a:r>
          </a:p>
          <a:p>
            <a:pPr eaLnBrk="1" hangingPunct="1"/>
            <a:endPar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Now, I find the demand of the nodes by assume density of each area.</a:t>
            </a:r>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4131468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487" y="1194012"/>
            <a:ext cx="9118243" cy="4315427"/>
          </a:xfrm>
          <a:prstGeom prst="rect">
            <a:avLst/>
          </a:prstGeom>
        </p:spPr>
      </p:pic>
    </p:spTree>
    <p:extLst>
      <p:ext uri="{BB962C8B-B14F-4D97-AF65-F5344CB8AC3E}">
        <p14:creationId xmlns:p14="http://schemas.microsoft.com/office/powerpoint/2010/main" val="2922492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a:xfrm>
            <a:off x="677334" y="609600"/>
            <a:ext cx="8569697" cy="768439"/>
          </a:xfrm>
        </p:spPr>
        <p:txBody>
          <a:bodyPr/>
          <a:lstStyle/>
          <a:p>
            <a:pPr eaLnBrk="1" hangingPunct="1"/>
            <a:r>
              <a:rPr lang="en-US" altLang="ar-SA" dirty="0" smtClean="0">
                <a:latin typeface="Lucida Calligraphy" panose="03010101010101010101" pitchFamily="66" charset="0"/>
              </a:rPr>
              <a:t>Outline:</a:t>
            </a:r>
            <a:endParaRPr lang="ar-SA" altLang="ar-SA" dirty="0" smtClean="0">
              <a:latin typeface="Lucida Calligraphy" panose="03010101010101010101" pitchFamily="66" charset="0"/>
            </a:endParaRPr>
          </a:p>
        </p:txBody>
      </p:sp>
      <p:sp>
        <p:nvSpPr>
          <p:cNvPr id="19459" name="عنصر نائب للمحتوى 2"/>
          <p:cNvSpPr>
            <a:spLocks noGrp="1"/>
          </p:cNvSpPr>
          <p:nvPr>
            <p:ph idx="1"/>
          </p:nvPr>
        </p:nvSpPr>
        <p:spPr>
          <a:xfrm>
            <a:off x="850564" y="1698580"/>
            <a:ext cx="7301762" cy="4393127"/>
          </a:xfrm>
        </p:spPr>
        <p:txBody>
          <a:bodyPr>
            <a:noAutofit/>
          </a:bodyPr>
          <a:lstStyle/>
          <a:p>
            <a:pPr algn="l" rtl="0">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Objectives of the project.</a:t>
            </a:r>
          </a:p>
          <a:p>
            <a:pPr algn="l" rtl="0">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Study area.</a:t>
            </a:r>
          </a:p>
          <a:p>
            <a:pPr algn="l" rtl="0">
              <a:buFont typeface="Wingdings" panose="05000000000000000000" pitchFamily="2" charset="2"/>
              <a:buChar char="Ø"/>
              <a:defRPr/>
            </a:pPr>
            <a:r>
              <a:rPr lang="en-US" altLang="ar-SA" sz="3200" dirty="0" smtClean="0">
                <a:solidFill>
                  <a:schemeClr val="tx1"/>
                </a:solidFill>
                <a:latin typeface="Times New Roman" panose="02020603050405020304" pitchFamily="18" charset="0"/>
                <a:cs typeface="Times New Roman" panose="02020603050405020304" pitchFamily="18" charset="0"/>
              </a:rPr>
              <a:t>Methodology.</a:t>
            </a:r>
          </a:p>
          <a:p>
            <a:pPr algn="l" rtl="0">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Analysis of Existing Network.</a:t>
            </a:r>
          </a:p>
          <a:p>
            <a:pPr algn="l" rtl="0">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Design of Future Network. </a:t>
            </a:r>
            <a:endParaRPr lang="ar-SA" sz="3200" dirty="0" smtClean="0">
              <a:solidFill>
                <a:schemeClr val="tx1"/>
              </a:solidFill>
              <a:latin typeface="Times New Roman" panose="02020603050405020304" pitchFamily="18" charset="0"/>
              <a:cs typeface="Times New Roman" panose="02020603050405020304" pitchFamily="18" charset="0"/>
            </a:endParaRPr>
          </a:p>
          <a:p>
            <a:pPr marL="0" indent="0" algn="l" rtl="0">
              <a:buNone/>
              <a:defRPr/>
            </a:pPr>
            <a:endParaRPr lang="ar-SA" sz="3200" dirty="0" smtClean="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defRPr/>
            </a:pPr>
            <a:endParaRPr lang="en-US" sz="3200" dirty="0" smtClean="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defRPr/>
            </a:pPr>
            <a:endParaRPr lang="en-US" sz="3200"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568648" y="1725769"/>
            <a:ext cx="8330653"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661204" y="355505"/>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1832" y="1088453"/>
            <a:ext cx="6076190" cy="3600000"/>
          </a:xfrm>
          <a:prstGeom prst="rect">
            <a:avLst/>
          </a:prstGeom>
        </p:spPr>
      </p:pic>
      <p:sp>
        <p:nvSpPr>
          <p:cNvPr id="4" name="TextBox 3"/>
          <p:cNvSpPr txBox="1"/>
          <p:nvPr/>
        </p:nvSpPr>
        <p:spPr>
          <a:xfrm>
            <a:off x="412124" y="4826675"/>
            <a:ext cx="8487177" cy="2031325"/>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Equation:</a:t>
            </a:r>
          </a:p>
          <a:p>
            <a:r>
              <a:rPr lang="en-US" dirty="0" smtClean="0">
                <a:latin typeface="Times New Roman" panose="02020603050405020304" pitchFamily="18" charset="0"/>
                <a:cs typeface="Times New Roman" panose="02020603050405020304" pitchFamily="18" charset="0"/>
              </a:rPr>
              <a:t>D(A6+A5)+0.5(A1+A3)+0.25D(A2+A4) = # of Pop =1000</a:t>
            </a:r>
          </a:p>
          <a:p>
            <a:r>
              <a:rPr lang="en-US" dirty="0" smtClean="0">
                <a:latin typeface="Times New Roman" panose="02020603050405020304" pitchFamily="18" charset="0"/>
                <a:cs typeface="Times New Roman" panose="02020603050405020304" pitchFamily="18" charset="0"/>
              </a:rPr>
              <a:t>D=3.93*10^-3</a:t>
            </a:r>
          </a:p>
          <a:p>
            <a:r>
              <a:rPr lang="en-US" dirty="0" smtClean="0">
                <a:latin typeface="Times New Roman" panose="02020603050405020304" pitchFamily="18" charset="0"/>
                <a:cs typeface="Times New Roman" panose="02020603050405020304" pitchFamily="18" charset="0"/>
              </a:rPr>
              <a:t>For Example the population of A3 = 0.5D*Area=172 capita</a:t>
            </a:r>
          </a:p>
          <a:p>
            <a:r>
              <a:rPr lang="en-US" dirty="0" smtClean="0">
                <a:latin typeface="Times New Roman" panose="02020603050405020304" pitchFamily="18" charset="0"/>
                <a:cs typeface="Times New Roman" panose="02020603050405020304" pitchFamily="18" charset="0"/>
              </a:rPr>
              <a:t>As you can see in the table below</a:t>
            </a:r>
            <a:br>
              <a:rPr lang="en-US" dirty="0" smtClean="0">
                <a:latin typeface="Times New Roman" panose="02020603050405020304" pitchFamily="18" charset="0"/>
                <a:cs typeface="Times New Roman" panose="02020603050405020304" pitchFamily="18" charset="0"/>
              </a:rPr>
            </a:br>
            <a:r>
              <a:rPr lang="en-US" dirty="0" smtClean="0"/>
              <a:t/>
            </a:r>
            <a:br>
              <a:rPr lang="en-US" dirty="0" smtClean="0"/>
            </a:br>
            <a:endParaRPr lang="en-US" dirty="0"/>
          </a:p>
        </p:txBody>
      </p:sp>
    </p:spTree>
    <p:extLst>
      <p:ext uri="{BB962C8B-B14F-4D97-AF65-F5344CB8AC3E}">
        <p14:creationId xmlns:p14="http://schemas.microsoft.com/office/powerpoint/2010/main" val="3990936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76092" y="1262870"/>
            <a:ext cx="8330653" cy="1845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Table of Areas:</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426981" y="424885"/>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sp>
        <p:nvSpPr>
          <p:cNvPr id="3" name="TextBox 2"/>
          <p:cNvSpPr txBox="1"/>
          <p:nvPr/>
        </p:nvSpPr>
        <p:spPr>
          <a:xfrm>
            <a:off x="426981" y="5731099"/>
            <a:ext cx="7662929"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demand of each area(CM/day) = # of Pop * L/C/day(demand) * 10^-3</a:t>
            </a:r>
          </a:p>
          <a:p>
            <a:r>
              <a:rPr lang="en-US" dirty="0" smtClean="0">
                <a:latin typeface="Times New Roman" panose="02020603050405020304" pitchFamily="18" charset="0"/>
                <a:cs typeface="Times New Roman" panose="02020603050405020304" pitchFamily="18" charset="0"/>
              </a:rPr>
              <a:t>L/C/day (demand) = 285</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51089308"/>
              </p:ext>
            </p:extLst>
          </p:nvPr>
        </p:nvGraphicFramePr>
        <p:xfrm>
          <a:off x="118734" y="1828859"/>
          <a:ext cx="9952545" cy="3170555"/>
        </p:xfrm>
        <a:graphic>
          <a:graphicData uri="http://schemas.openxmlformats.org/drawingml/2006/table">
            <a:tbl>
              <a:tblPr rtl="1" firstRow="1" firstCol="1" bandRow="1">
                <a:tableStyleId>{5C22544A-7EE6-4342-B048-85BDC9FD1C3A}</a:tableStyleId>
              </a:tblPr>
              <a:tblGrid>
                <a:gridCol w="1973731"/>
                <a:gridCol w="2067762"/>
                <a:gridCol w="1951606"/>
                <a:gridCol w="2007840"/>
                <a:gridCol w="1951606"/>
              </a:tblGrid>
              <a:tr h="397510">
                <a:tc>
                  <a:txBody>
                    <a:bodyPr/>
                    <a:lstStyle/>
                    <a:p>
                      <a:pPr marL="0" marR="0" algn="ctr"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Population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Type</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Area(m^2)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800">
                          <a:effectLst/>
                        </a:rPr>
                        <a:t># Area</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7510">
                <a:tc>
                  <a:txBody>
                    <a:bodyPr/>
                    <a:lstStyle/>
                    <a:p>
                      <a:pPr marL="0" marR="0" algn="ctr" rtl="0">
                        <a:lnSpc>
                          <a:spcPct val="107000"/>
                        </a:lnSpc>
                        <a:spcBef>
                          <a:spcPts val="0"/>
                        </a:spcBef>
                        <a:spcAft>
                          <a:spcPts val="800"/>
                        </a:spcAft>
                      </a:pPr>
                      <a:r>
                        <a:rPr lang="en-US" sz="1100">
                          <a:effectLst/>
                        </a:rPr>
                        <a:t>5.13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0.5D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9285.415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7510">
                <a:tc>
                  <a:txBody>
                    <a:bodyPr/>
                    <a:lstStyle/>
                    <a:p>
                      <a:pPr marL="0" marR="0" algn="ctr" rtl="0">
                        <a:lnSpc>
                          <a:spcPct val="107000"/>
                        </a:lnSpc>
                        <a:spcBef>
                          <a:spcPts val="0"/>
                        </a:spcBef>
                        <a:spcAft>
                          <a:spcPts val="800"/>
                        </a:spcAft>
                      </a:pPr>
                      <a:r>
                        <a:rPr lang="en-US" sz="1100">
                          <a:effectLst/>
                        </a:rPr>
                        <a:t>14.25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0.25D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51377.245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7510">
                <a:tc>
                  <a:txBody>
                    <a:bodyPr/>
                    <a:lstStyle/>
                    <a:p>
                      <a:pPr marL="0" marR="0" algn="ctr" rtl="0">
                        <a:lnSpc>
                          <a:spcPct val="107000"/>
                        </a:lnSpc>
                        <a:spcBef>
                          <a:spcPts val="0"/>
                        </a:spcBef>
                        <a:spcAft>
                          <a:spcPts val="800"/>
                        </a:spcAft>
                      </a:pPr>
                      <a:r>
                        <a:rPr lang="en-US" sz="1100">
                          <a:effectLst/>
                        </a:rPr>
                        <a:t>49.02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172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0.5D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87121.415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7510">
                <a:tc>
                  <a:txBody>
                    <a:bodyPr/>
                    <a:lstStyle/>
                    <a:p>
                      <a:pPr marL="0" marR="0" algn="ctr" rtl="0">
                        <a:lnSpc>
                          <a:spcPct val="107000"/>
                        </a:lnSpc>
                        <a:spcBef>
                          <a:spcPts val="0"/>
                        </a:spcBef>
                        <a:spcAft>
                          <a:spcPts val="800"/>
                        </a:spcAft>
                      </a:pPr>
                      <a:r>
                        <a:rPr lang="en-US" sz="1100">
                          <a:effectLst/>
                        </a:rPr>
                        <a:t>24.225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0.25D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86211.595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7510">
                <a:tc>
                  <a:txBody>
                    <a:bodyPr/>
                    <a:lstStyle/>
                    <a:p>
                      <a:pPr marL="0" marR="0" algn="ctr" rtl="0">
                        <a:lnSpc>
                          <a:spcPct val="107000"/>
                        </a:lnSpc>
                        <a:spcBef>
                          <a:spcPts val="0"/>
                        </a:spcBef>
                        <a:spcAft>
                          <a:spcPts val="800"/>
                        </a:spcAft>
                      </a:pPr>
                      <a:r>
                        <a:rPr lang="en-US" sz="1100" dirty="0">
                          <a:effectLst/>
                        </a:rPr>
                        <a:t>136.8</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122316.495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7510">
                <a:tc>
                  <a:txBody>
                    <a:bodyPr/>
                    <a:lstStyle/>
                    <a:p>
                      <a:pPr marL="0" marR="0" algn="ctr" rtl="0">
                        <a:lnSpc>
                          <a:spcPct val="107000"/>
                        </a:lnSpc>
                        <a:spcBef>
                          <a:spcPts val="0"/>
                        </a:spcBef>
                        <a:spcAft>
                          <a:spcPts val="800"/>
                        </a:spcAft>
                      </a:pPr>
                      <a:r>
                        <a:rPr lang="en-US" sz="1100">
                          <a:effectLst/>
                        </a:rPr>
                        <a:t>55.575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49510.226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87985">
                <a:tc>
                  <a:txBody>
                    <a:bodyPr/>
                    <a:lstStyle/>
                    <a:p>
                      <a:pPr marL="0" marR="0" algn="ctr" rtl="0">
                        <a:lnSpc>
                          <a:spcPct val="107000"/>
                        </a:lnSpc>
                        <a:spcBef>
                          <a:spcPts val="0"/>
                        </a:spcBef>
                        <a:spcAft>
                          <a:spcPts val="800"/>
                        </a:spcAft>
                      </a:pPr>
                      <a:r>
                        <a:rPr lang="en-US" sz="1100">
                          <a:effectLst/>
                        </a:rPr>
                        <a:t>285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1000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800"/>
                        </a:spcAft>
                      </a:pPr>
                      <a:r>
                        <a:rPr lang="ar-SA" sz="18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405822.4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7639988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504254" y="1004553"/>
            <a:ext cx="8910202" cy="439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Now find the density of each node using GIS program</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A1</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A2</a:t>
            </a: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504254" y="303482"/>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graphicFrame>
        <p:nvGraphicFramePr>
          <p:cNvPr id="4" name="Table 3"/>
          <p:cNvGraphicFramePr>
            <a:graphicFrameLocks noGrp="1"/>
          </p:cNvGraphicFramePr>
          <p:nvPr>
            <p:extLst>
              <p:ext uri="{D42A27DB-BD31-4B8C-83A1-F6EECF244321}">
                <p14:modId xmlns:p14="http://schemas.microsoft.com/office/powerpoint/2010/main" val="1931460136"/>
              </p:ext>
            </p:extLst>
          </p:nvPr>
        </p:nvGraphicFramePr>
        <p:xfrm>
          <a:off x="511682" y="1961985"/>
          <a:ext cx="7802620" cy="1335006"/>
        </p:xfrm>
        <a:graphic>
          <a:graphicData uri="http://schemas.openxmlformats.org/drawingml/2006/table">
            <a:tbl>
              <a:tblPr rtl="1" firstRow="1" firstCol="1" bandRow="1">
                <a:tableStyleId>{5C22544A-7EE6-4342-B048-85BDC9FD1C3A}</a:tableStyleId>
              </a:tblPr>
              <a:tblGrid>
                <a:gridCol w="1950290"/>
                <a:gridCol w="1950290"/>
                <a:gridCol w="1951020"/>
                <a:gridCol w="1951020"/>
              </a:tblGrid>
              <a:tr h="414287">
                <a:tc>
                  <a:txBody>
                    <a:bodyPr/>
                    <a:lstStyle/>
                    <a:p>
                      <a:pPr marL="0" marR="0" algn="ctr"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Population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Density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Nodes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53216">
                <a:tc>
                  <a:txBody>
                    <a:bodyPr/>
                    <a:lstStyle/>
                    <a:p>
                      <a:pPr marL="0" marR="0" algn="ctr" rtl="0">
                        <a:lnSpc>
                          <a:spcPct val="107000"/>
                        </a:lnSpc>
                        <a:spcBef>
                          <a:spcPts val="0"/>
                        </a:spcBef>
                        <a:spcAft>
                          <a:spcPts val="800"/>
                        </a:spcAft>
                      </a:pPr>
                      <a:r>
                        <a:rPr lang="en-US" sz="1100">
                          <a:effectLst/>
                        </a:rPr>
                        <a:t>3.42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0.6666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53216">
                <a:tc>
                  <a:txBody>
                    <a:bodyPr/>
                    <a:lstStyle/>
                    <a:p>
                      <a:pPr marL="0" marR="0" algn="ctr" rtl="0">
                        <a:lnSpc>
                          <a:spcPct val="107000"/>
                        </a:lnSpc>
                        <a:spcBef>
                          <a:spcPts val="0"/>
                        </a:spcBef>
                        <a:spcAft>
                          <a:spcPts val="800"/>
                        </a:spcAft>
                      </a:pPr>
                      <a:r>
                        <a:rPr lang="en-US" sz="1100">
                          <a:effectLst/>
                        </a:rPr>
                        <a:t>1.71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0.3334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14287">
                <a:tc>
                  <a:txBody>
                    <a:bodyPr/>
                    <a:lstStyle/>
                    <a:p>
                      <a:pPr marL="0" marR="0" algn="ctr" rtl="0">
                        <a:lnSpc>
                          <a:spcPct val="107000"/>
                        </a:lnSpc>
                        <a:spcBef>
                          <a:spcPts val="0"/>
                        </a:spcBef>
                        <a:spcAft>
                          <a:spcPts val="800"/>
                        </a:spcAft>
                      </a:pPr>
                      <a:r>
                        <a:rPr lang="en-US" sz="1100" dirty="0">
                          <a:effectLst/>
                        </a:rPr>
                        <a:t>5.13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81597560"/>
              </p:ext>
            </p:extLst>
          </p:nvPr>
        </p:nvGraphicFramePr>
        <p:xfrm>
          <a:off x="504254" y="4181821"/>
          <a:ext cx="7789740" cy="1420488"/>
        </p:xfrm>
        <a:graphic>
          <a:graphicData uri="http://schemas.openxmlformats.org/drawingml/2006/table">
            <a:tbl>
              <a:tblPr rtl="1" firstRow="1" firstCol="1" bandRow="1">
                <a:tableStyleId>{5C22544A-7EE6-4342-B048-85BDC9FD1C3A}</a:tableStyleId>
              </a:tblPr>
              <a:tblGrid>
                <a:gridCol w="2702120"/>
                <a:gridCol w="1695450"/>
                <a:gridCol w="1696085"/>
                <a:gridCol w="1696085"/>
              </a:tblGrid>
              <a:tr h="447759">
                <a:tc>
                  <a:txBody>
                    <a:bodyPr/>
                    <a:lstStyle/>
                    <a:p>
                      <a:pPr marL="0" marR="0" algn="ctr"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Population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Density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Nodes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73674">
                <a:tc>
                  <a:txBody>
                    <a:bodyPr/>
                    <a:lstStyle/>
                    <a:p>
                      <a:pPr marL="0" marR="0" algn="ctr" rtl="0">
                        <a:lnSpc>
                          <a:spcPct val="107000"/>
                        </a:lnSpc>
                        <a:spcBef>
                          <a:spcPts val="0"/>
                        </a:spcBef>
                        <a:spcAft>
                          <a:spcPts val="800"/>
                        </a:spcAft>
                      </a:pPr>
                      <a:r>
                        <a:rPr lang="en-US" sz="1100">
                          <a:effectLst/>
                        </a:rPr>
                        <a:t>9.69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0.68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73674">
                <a:tc>
                  <a:txBody>
                    <a:bodyPr/>
                    <a:lstStyle/>
                    <a:p>
                      <a:pPr marL="0" marR="0" algn="ctr" rtl="0">
                        <a:lnSpc>
                          <a:spcPct val="107000"/>
                        </a:lnSpc>
                        <a:spcBef>
                          <a:spcPts val="0"/>
                        </a:spcBef>
                        <a:spcAft>
                          <a:spcPts val="800"/>
                        </a:spcAft>
                      </a:pPr>
                      <a:r>
                        <a:rPr lang="en-US" sz="1100">
                          <a:effectLst/>
                        </a:rPr>
                        <a:t>4.56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0.32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5381">
                <a:tc>
                  <a:txBody>
                    <a:bodyPr/>
                    <a:lstStyle/>
                    <a:p>
                      <a:pPr marL="0" marR="0" algn="ctr" rtl="0">
                        <a:lnSpc>
                          <a:spcPct val="107000"/>
                        </a:lnSpc>
                        <a:spcBef>
                          <a:spcPts val="0"/>
                        </a:spcBef>
                        <a:spcAft>
                          <a:spcPts val="800"/>
                        </a:spcAft>
                      </a:pPr>
                      <a:r>
                        <a:rPr lang="en-US" sz="1100">
                          <a:effectLst/>
                        </a:rPr>
                        <a:t>14.25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7040267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568649" y="579550"/>
            <a:ext cx="8330653" cy="796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defTabSz="457200" eaLnBrk="1" hangingPunct="1">
              <a:lnSpc>
                <a:spcPct val="80000"/>
              </a:lnSpc>
              <a:spcBef>
                <a:spcPts val="1000"/>
              </a:spcBef>
              <a:spcAft>
                <a:spcPts val="0"/>
              </a:spcAft>
              <a:buClr>
                <a:schemeClr val="accent1"/>
              </a:buClr>
              <a:buSzPct val="80000"/>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A3</a:t>
            </a: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A4</a:t>
            </a: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568649" y="367876"/>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graphicFrame>
        <p:nvGraphicFramePr>
          <p:cNvPr id="2" name="Table 1"/>
          <p:cNvGraphicFramePr>
            <a:graphicFrameLocks noGrp="1"/>
          </p:cNvGraphicFramePr>
          <p:nvPr>
            <p:extLst>
              <p:ext uri="{D42A27DB-BD31-4B8C-83A1-F6EECF244321}">
                <p14:modId xmlns:p14="http://schemas.microsoft.com/office/powerpoint/2010/main" val="619570534"/>
              </p:ext>
            </p:extLst>
          </p:nvPr>
        </p:nvGraphicFramePr>
        <p:xfrm>
          <a:off x="591359" y="1612397"/>
          <a:ext cx="8114758" cy="2483084"/>
        </p:xfrm>
        <a:graphic>
          <a:graphicData uri="http://schemas.openxmlformats.org/drawingml/2006/table">
            <a:tbl>
              <a:tblPr rtl="1" firstRow="1" firstCol="1" bandRow="1">
                <a:tableStyleId>{5C22544A-7EE6-4342-B048-85BDC9FD1C3A}</a:tableStyleId>
              </a:tblPr>
              <a:tblGrid>
                <a:gridCol w="2028310"/>
                <a:gridCol w="2028310"/>
                <a:gridCol w="2029069"/>
                <a:gridCol w="2029069"/>
              </a:tblGrid>
              <a:tr h="306097">
                <a:tc>
                  <a:txBody>
                    <a:bodyPr/>
                    <a:lstStyle/>
                    <a:p>
                      <a:pPr marL="0" marR="0" algn="ctr"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Population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Density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Nodes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2.85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10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0.0581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3.705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0.0755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4.56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0.0930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dirty="0">
                          <a:effectLst/>
                        </a:rPr>
                        <a:t>7.695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0.1569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2.28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0.0465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5.13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0.1046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7.695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0.1569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8.835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0.1802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1.71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0.0348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87089">
                <a:tc>
                  <a:txBody>
                    <a:bodyPr/>
                    <a:lstStyle/>
                    <a:p>
                      <a:pPr marL="0" marR="0" algn="ctr" rtl="0">
                        <a:lnSpc>
                          <a:spcPct val="107000"/>
                        </a:lnSpc>
                        <a:spcBef>
                          <a:spcPts val="0"/>
                        </a:spcBef>
                        <a:spcAft>
                          <a:spcPts val="800"/>
                        </a:spcAft>
                      </a:pPr>
                      <a:r>
                        <a:rPr lang="en-US" sz="1100">
                          <a:effectLst/>
                        </a:rPr>
                        <a:t>4.56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0.0930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06097">
                <a:tc>
                  <a:txBody>
                    <a:bodyPr/>
                    <a:lstStyle/>
                    <a:p>
                      <a:pPr marL="0" marR="0" algn="ctr" rtl="0">
                        <a:lnSpc>
                          <a:spcPct val="107000"/>
                        </a:lnSpc>
                        <a:spcBef>
                          <a:spcPts val="0"/>
                        </a:spcBef>
                        <a:spcAft>
                          <a:spcPts val="800"/>
                        </a:spcAft>
                      </a:pPr>
                      <a:r>
                        <a:rPr lang="en-US" sz="1100">
                          <a:effectLst/>
                        </a:rPr>
                        <a:t>49.02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172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478906415"/>
              </p:ext>
            </p:extLst>
          </p:nvPr>
        </p:nvGraphicFramePr>
        <p:xfrm>
          <a:off x="591361" y="4655481"/>
          <a:ext cx="8089000" cy="1861228"/>
        </p:xfrm>
        <a:graphic>
          <a:graphicData uri="http://schemas.openxmlformats.org/drawingml/2006/table">
            <a:tbl>
              <a:tblPr rtl="1" firstRow="1" firstCol="1" bandRow="1">
                <a:tableStyleId>{5C22544A-7EE6-4342-B048-85BDC9FD1C3A}</a:tableStyleId>
              </a:tblPr>
              <a:tblGrid>
                <a:gridCol w="2021871"/>
                <a:gridCol w="2021871"/>
                <a:gridCol w="2022629"/>
                <a:gridCol w="2022629"/>
              </a:tblGrid>
              <a:tr h="328418">
                <a:tc>
                  <a:txBody>
                    <a:bodyPr/>
                    <a:lstStyle/>
                    <a:p>
                      <a:pPr marL="0" marR="0" algn="ctr"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Population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Density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Nodes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00732">
                <a:tc>
                  <a:txBody>
                    <a:bodyPr/>
                    <a:lstStyle/>
                    <a:p>
                      <a:pPr marL="0" marR="0" algn="ctr" rtl="0">
                        <a:lnSpc>
                          <a:spcPct val="107000"/>
                        </a:lnSpc>
                        <a:spcBef>
                          <a:spcPts val="0"/>
                        </a:spcBef>
                        <a:spcAft>
                          <a:spcPts val="800"/>
                        </a:spcAft>
                      </a:pPr>
                      <a:r>
                        <a:rPr lang="en-US" sz="1100">
                          <a:effectLst/>
                        </a:rPr>
                        <a:t>3.135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0.1294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00732">
                <a:tc>
                  <a:txBody>
                    <a:bodyPr/>
                    <a:lstStyle/>
                    <a:p>
                      <a:pPr marL="0" marR="0" algn="ctr" rtl="0">
                        <a:lnSpc>
                          <a:spcPct val="107000"/>
                        </a:lnSpc>
                        <a:spcBef>
                          <a:spcPts val="0"/>
                        </a:spcBef>
                        <a:spcAft>
                          <a:spcPts val="800"/>
                        </a:spcAft>
                      </a:pPr>
                      <a:r>
                        <a:rPr lang="en-US" sz="1100">
                          <a:effectLst/>
                        </a:rPr>
                        <a:t>4.845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00732">
                <a:tc>
                  <a:txBody>
                    <a:bodyPr/>
                    <a:lstStyle/>
                    <a:p>
                      <a:pPr marL="0" marR="0" algn="ctr" rtl="0">
                        <a:lnSpc>
                          <a:spcPct val="107000"/>
                        </a:lnSpc>
                        <a:spcBef>
                          <a:spcPts val="0"/>
                        </a:spcBef>
                        <a:spcAft>
                          <a:spcPts val="800"/>
                        </a:spcAft>
                      </a:pPr>
                      <a:r>
                        <a:rPr lang="en-US" sz="1100">
                          <a:effectLst/>
                        </a:rPr>
                        <a:t>1.995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0.0825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00732">
                <a:tc>
                  <a:txBody>
                    <a:bodyPr/>
                    <a:lstStyle/>
                    <a:p>
                      <a:pPr marL="0" marR="0" algn="ctr" rtl="0">
                        <a:lnSpc>
                          <a:spcPct val="107000"/>
                        </a:lnSpc>
                        <a:spcBef>
                          <a:spcPts val="0"/>
                        </a:spcBef>
                        <a:spcAft>
                          <a:spcPts val="800"/>
                        </a:spcAft>
                      </a:pPr>
                      <a:r>
                        <a:rPr lang="en-US" sz="1100">
                          <a:effectLst/>
                        </a:rPr>
                        <a:t>6.27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0.2588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00732">
                <a:tc>
                  <a:txBody>
                    <a:bodyPr/>
                    <a:lstStyle/>
                    <a:p>
                      <a:pPr marL="0" marR="0" algn="ctr" rtl="0">
                        <a:lnSpc>
                          <a:spcPct val="107000"/>
                        </a:lnSpc>
                        <a:spcBef>
                          <a:spcPts val="0"/>
                        </a:spcBef>
                        <a:spcAft>
                          <a:spcPts val="800"/>
                        </a:spcAft>
                      </a:pPr>
                      <a:r>
                        <a:rPr lang="en-US" sz="1100">
                          <a:effectLst/>
                        </a:rPr>
                        <a:t>3.42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0.1411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00732">
                <a:tc>
                  <a:txBody>
                    <a:bodyPr/>
                    <a:lstStyle/>
                    <a:p>
                      <a:pPr marL="0" marR="0" algn="ctr" rtl="0">
                        <a:lnSpc>
                          <a:spcPct val="107000"/>
                        </a:lnSpc>
                        <a:spcBef>
                          <a:spcPts val="0"/>
                        </a:spcBef>
                        <a:spcAft>
                          <a:spcPts val="800"/>
                        </a:spcAft>
                      </a:pPr>
                      <a:r>
                        <a:rPr lang="en-US" sz="1100">
                          <a:effectLst/>
                        </a:rPr>
                        <a:t>4.56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0.1882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28418">
                <a:tc>
                  <a:txBody>
                    <a:bodyPr/>
                    <a:lstStyle/>
                    <a:p>
                      <a:pPr marL="0" marR="0" algn="ctr" rtl="0">
                        <a:lnSpc>
                          <a:spcPct val="107000"/>
                        </a:lnSpc>
                        <a:spcBef>
                          <a:spcPts val="0"/>
                        </a:spcBef>
                        <a:spcAft>
                          <a:spcPts val="800"/>
                        </a:spcAft>
                      </a:pPr>
                      <a:r>
                        <a:rPr lang="en-US" sz="1100">
                          <a:effectLst/>
                        </a:rPr>
                        <a:t>24.225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2567376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58965" y="525228"/>
            <a:ext cx="8330653" cy="949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defTabSz="457200" eaLnBrk="1" hangingPunct="1">
              <a:lnSpc>
                <a:spcPct val="80000"/>
              </a:lnSpc>
              <a:spcBef>
                <a:spcPts val="1000"/>
              </a:spcBef>
              <a:spcAft>
                <a:spcPts val="0"/>
              </a:spcAft>
              <a:buClr>
                <a:schemeClr val="accent1"/>
              </a:buClr>
              <a:buSzPct val="80000"/>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A5</a:t>
            </a: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A6</a:t>
            </a: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457200" indent="-457200" defTabSz="457200" eaLnBrk="1" hangingPunct="1">
              <a:lnSpc>
                <a:spcPct val="80000"/>
              </a:lnSpc>
              <a:spcBef>
                <a:spcPts val="1000"/>
              </a:spcBef>
              <a:spcAft>
                <a:spcPts val="0"/>
              </a:spcAft>
              <a:buClr>
                <a:schemeClr val="accent1"/>
              </a:buClr>
              <a:buSzPct val="80000"/>
              <a:buFont typeface="Wingdings" panose="05000000000000000000" pitchFamily="2" charset="2"/>
              <a:buChar char="Ø"/>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458965" y="274918"/>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graphicFrame>
        <p:nvGraphicFramePr>
          <p:cNvPr id="4" name="Table 3"/>
          <p:cNvGraphicFramePr>
            <a:graphicFrameLocks noGrp="1"/>
          </p:cNvGraphicFramePr>
          <p:nvPr>
            <p:extLst>
              <p:ext uri="{D42A27DB-BD31-4B8C-83A1-F6EECF244321}">
                <p14:modId xmlns:p14="http://schemas.microsoft.com/office/powerpoint/2010/main" val="2230683272"/>
              </p:ext>
            </p:extLst>
          </p:nvPr>
        </p:nvGraphicFramePr>
        <p:xfrm>
          <a:off x="530012" y="1519706"/>
          <a:ext cx="8498078" cy="2975489"/>
        </p:xfrm>
        <a:graphic>
          <a:graphicData uri="http://schemas.openxmlformats.org/drawingml/2006/table">
            <a:tbl>
              <a:tblPr rtl="1" firstRow="1" firstCol="1" bandRow="1">
                <a:tableStyleId>{5C22544A-7EE6-4342-B048-85BDC9FD1C3A}</a:tableStyleId>
              </a:tblPr>
              <a:tblGrid>
                <a:gridCol w="2124122"/>
                <a:gridCol w="2124122"/>
                <a:gridCol w="2124917"/>
                <a:gridCol w="2124917"/>
              </a:tblGrid>
              <a:tr h="529336">
                <a:tc>
                  <a:txBody>
                    <a:bodyPr/>
                    <a:lstStyle/>
                    <a:p>
                      <a:pPr marL="0" marR="0" algn="l"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800"/>
                        </a:spcAft>
                      </a:pPr>
                      <a:r>
                        <a:rPr lang="en-US" sz="1800">
                          <a:effectLst/>
                        </a:rPr>
                        <a:t>Population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800"/>
                        </a:spcAft>
                      </a:pPr>
                      <a:r>
                        <a:rPr lang="en-US" sz="1800">
                          <a:effectLst/>
                        </a:rPr>
                        <a:t>Density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800"/>
                        </a:spcAft>
                      </a:pPr>
                      <a:r>
                        <a:rPr lang="en-US" sz="1800">
                          <a:effectLst/>
                        </a:rPr>
                        <a:t>Nodes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3.135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0.0229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13.395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0.0979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4.275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0.0312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4.845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0.0354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15.675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0.1145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7.41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0.0541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15.96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56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0.1166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9.405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0.0687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dirty="0">
                          <a:effectLst/>
                        </a:rPr>
                        <a:t>18.525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0.1354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12.255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0.0895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23.94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0.1750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157632">
                <a:tc>
                  <a:txBody>
                    <a:bodyPr/>
                    <a:lstStyle/>
                    <a:p>
                      <a:pPr marL="0" marR="0" algn="ctr" rtl="0">
                        <a:lnSpc>
                          <a:spcPct val="107000"/>
                        </a:lnSpc>
                        <a:spcBef>
                          <a:spcPts val="0"/>
                        </a:spcBef>
                        <a:spcAft>
                          <a:spcPts val="800"/>
                        </a:spcAft>
                      </a:pPr>
                      <a:r>
                        <a:rPr lang="en-US" sz="1100">
                          <a:effectLst/>
                        </a:rPr>
                        <a:t>7.98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0.0583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57885">
                <a:tc>
                  <a:txBody>
                    <a:bodyPr/>
                    <a:lstStyle/>
                    <a:p>
                      <a:pPr marL="0" marR="0" algn="ctr" rtl="0">
                        <a:lnSpc>
                          <a:spcPct val="107000"/>
                        </a:lnSpc>
                        <a:spcBef>
                          <a:spcPts val="0"/>
                        </a:spcBef>
                        <a:spcAft>
                          <a:spcPts val="800"/>
                        </a:spcAft>
                      </a:pPr>
                      <a:r>
                        <a:rPr lang="en-US" sz="1100">
                          <a:effectLst/>
                        </a:rPr>
                        <a:t>136.8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24176885"/>
              </p:ext>
            </p:extLst>
          </p:nvPr>
        </p:nvGraphicFramePr>
        <p:xfrm>
          <a:off x="538890" y="5117748"/>
          <a:ext cx="8514958" cy="1125158"/>
        </p:xfrm>
        <a:graphic>
          <a:graphicData uri="http://schemas.openxmlformats.org/drawingml/2006/table">
            <a:tbl>
              <a:tblPr rtl="1" firstRow="1" firstCol="1" bandRow="1">
                <a:tableStyleId>{5C22544A-7EE6-4342-B048-85BDC9FD1C3A}</a:tableStyleId>
              </a:tblPr>
              <a:tblGrid>
                <a:gridCol w="2128341"/>
                <a:gridCol w="2128341"/>
                <a:gridCol w="2129138"/>
                <a:gridCol w="2129138"/>
              </a:tblGrid>
              <a:tr h="0">
                <a:tc>
                  <a:txBody>
                    <a:bodyPr/>
                    <a:lstStyle/>
                    <a:p>
                      <a:pPr marL="0" marR="0" algn="ctr" rtl="1">
                        <a:lnSpc>
                          <a:spcPct val="107000"/>
                        </a:lnSpc>
                        <a:spcBef>
                          <a:spcPts val="0"/>
                        </a:spcBef>
                        <a:spcAft>
                          <a:spcPts val="800"/>
                        </a:spcAft>
                      </a:pPr>
                      <a:r>
                        <a:rPr lang="en-US" sz="1800" dirty="0">
                          <a:effectLst/>
                        </a:rPr>
                        <a:t>Demand(CM/day)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Population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Density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Nodes</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marL="0" marR="0" algn="ctr" rtl="0">
                        <a:lnSpc>
                          <a:spcPct val="107000"/>
                        </a:lnSpc>
                        <a:spcBef>
                          <a:spcPts val="0"/>
                        </a:spcBef>
                        <a:spcAft>
                          <a:spcPts val="800"/>
                        </a:spcAft>
                      </a:pPr>
                      <a:r>
                        <a:rPr lang="en-US" sz="1100">
                          <a:effectLst/>
                        </a:rPr>
                        <a:t>26.505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93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0.4769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marL="0" marR="0" algn="ctr" rtl="0">
                        <a:lnSpc>
                          <a:spcPct val="107000"/>
                        </a:lnSpc>
                        <a:spcBef>
                          <a:spcPts val="0"/>
                        </a:spcBef>
                        <a:spcAft>
                          <a:spcPts val="800"/>
                        </a:spcAft>
                      </a:pPr>
                      <a:r>
                        <a:rPr lang="en-US" sz="1100" dirty="0">
                          <a:effectLst/>
                        </a:rPr>
                        <a:t>10.83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0.1948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marL="0" marR="0" algn="ctr" rtl="0">
                        <a:lnSpc>
                          <a:spcPct val="107000"/>
                        </a:lnSpc>
                        <a:spcBef>
                          <a:spcPts val="0"/>
                        </a:spcBef>
                        <a:spcAft>
                          <a:spcPts val="800"/>
                        </a:spcAft>
                      </a:pPr>
                      <a:r>
                        <a:rPr lang="en-US" sz="1100">
                          <a:effectLst/>
                        </a:rPr>
                        <a:t>18.24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0.3282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marL="0" marR="0" algn="ctr" rtl="0">
                        <a:lnSpc>
                          <a:spcPct val="107000"/>
                        </a:lnSpc>
                        <a:spcBef>
                          <a:spcPts val="0"/>
                        </a:spcBef>
                        <a:spcAft>
                          <a:spcPts val="800"/>
                        </a:spcAft>
                      </a:pPr>
                      <a:r>
                        <a:rPr lang="en-US" sz="1100">
                          <a:effectLst/>
                        </a:rPr>
                        <a:t>55.575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195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Sum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9281558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390749" y="1751526"/>
            <a:ext cx="9528390" cy="20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US" altLang="en-US" sz="3600" dirty="0" smtClean="0">
                <a:solidFill>
                  <a:schemeClr val="tx1">
                    <a:lumMod val="75000"/>
                    <a:lumOff val="25000"/>
                  </a:schemeClr>
                </a:solidFill>
                <a:latin typeface="Times New Roman" panose="02020603050405020304" pitchFamily="18" charset="0"/>
                <a:cs typeface="Times New Roman" panose="02020603050405020304" pitchFamily="18" charset="0"/>
              </a:rPr>
              <a:t>Pipelines</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eaLnBrk="1" hangingPunct="1"/>
            <a:endParaRPr lang="en-US" altLang="en-US" sz="2800" dirty="0">
              <a:solidFill>
                <a:schemeClr val="accent2">
                  <a:lumMod val="75000"/>
                </a:schemeClr>
              </a:solidFill>
              <a:latin typeface="Lucida Calligraphy" panose="03010101010101010101" pitchFamily="66" charset="0"/>
              <a:ea typeface="+mj-ea"/>
            </a:endParaRPr>
          </a:p>
          <a:p>
            <a:pPr algn="just" eaLnBrk="1" hangingPunct="1"/>
            <a:r>
              <a:rPr lang="en-US" altLang="en-US" sz="2200" dirty="0" smtClean="0">
                <a:solidFill>
                  <a:schemeClr val="tx1">
                    <a:lumMod val="75000"/>
                    <a:lumOff val="25000"/>
                  </a:schemeClr>
                </a:solidFill>
                <a:latin typeface="Times New Roman" panose="02020603050405020304" pitchFamily="18" charset="0"/>
                <a:cs typeface="Times New Roman" panose="02020603050405020304" pitchFamily="18" charset="0"/>
              </a:rPr>
              <a:t>The Network has 37 pipes of different diameter(1,2,3)inches, the roughness coefficient is 100 for steel, as reported by Hazen Williams roughness coefficient.</a:t>
            </a:r>
          </a:p>
          <a:p>
            <a:pPr eaLnBrk="1" hangingPunct="1"/>
            <a:endPar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390749" y="329239"/>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9472435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76092" y="1262870"/>
            <a:ext cx="8330653" cy="235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Table of Pipes:</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426981" y="424885"/>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graphicFrame>
        <p:nvGraphicFramePr>
          <p:cNvPr id="4" name="Table 3"/>
          <p:cNvGraphicFramePr>
            <a:graphicFrameLocks noGrp="1"/>
          </p:cNvGraphicFramePr>
          <p:nvPr>
            <p:extLst>
              <p:ext uri="{D42A27DB-BD31-4B8C-83A1-F6EECF244321}">
                <p14:modId xmlns:p14="http://schemas.microsoft.com/office/powerpoint/2010/main" val="2176777925"/>
              </p:ext>
            </p:extLst>
          </p:nvPr>
        </p:nvGraphicFramePr>
        <p:xfrm>
          <a:off x="643943" y="1918949"/>
          <a:ext cx="7742026" cy="4039097"/>
        </p:xfrm>
        <a:graphic>
          <a:graphicData uri="http://schemas.openxmlformats.org/drawingml/2006/table">
            <a:tbl>
              <a:tblPr rtl="1" firstRow="1" firstCol="1" bandRow="1">
                <a:tableStyleId>{5C22544A-7EE6-4342-B048-85BDC9FD1C3A}</a:tableStyleId>
              </a:tblPr>
              <a:tblGrid>
                <a:gridCol w="1289617"/>
                <a:gridCol w="1289617"/>
                <a:gridCol w="1289617"/>
                <a:gridCol w="1289617"/>
                <a:gridCol w="1291779"/>
                <a:gridCol w="1291779"/>
              </a:tblGrid>
              <a:tr h="455849">
                <a:tc>
                  <a:txBody>
                    <a:bodyPr/>
                    <a:lstStyle/>
                    <a:p>
                      <a:pPr marL="0" marR="0" algn="ctr" rtl="1">
                        <a:lnSpc>
                          <a:spcPct val="107000"/>
                        </a:lnSpc>
                        <a:spcBef>
                          <a:spcPts val="0"/>
                        </a:spcBef>
                        <a:spcAft>
                          <a:spcPts val="800"/>
                        </a:spcAft>
                      </a:pPr>
                      <a:r>
                        <a:rPr lang="en-US" sz="1800" dirty="0">
                          <a:effectLst/>
                        </a:rPr>
                        <a:t>C</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D (inch)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L</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dirty="0">
                          <a:effectLst/>
                        </a:rPr>
                        <a:t>TO</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From</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800">
                          <a:effectLst/>
                        </a:rPr>
                        <a:t>Pipes ID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55849">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smtClean="0">
                          <a:effectLst/>
                        </a:rPr>
                        <a:t>161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Pumps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latin typeface="+mn-lt"/>
                          <a:ea typeface="+mn-ea"/>
                          <a:cs typeface="+mn-cs"/>
                        </a:rPr>
                        <a:t>Main-Pipe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39963">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55849">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76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39963">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160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N-4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55849">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35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N-5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39963">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237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N-6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55849">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49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N-7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39963">
                <a:tc>
                  <a:txBody>
                    <a:bodyPr/>
                    <a:lstStyle/>
                    <a:p>
                      <a:pPr marL="0" marR="0" algn="ctr" rtl="0">
                        <a:lnSpc>
                          <a:spcPct val="107000"/>
                        </a:lnSpc>
                        <a:spcBef>
                          <a:spcPts val="0"/>
                        </a:spcBef>
                        <a:spcAft>
                          <a:spcPts val="800"/>
                        </a:spcAft>
                      </a:pPr>
                      <a:r>
                        <a:rPr lang="en-US" sz="1100">
                          <a:effectLst/>
                        </a:rPr>
                        <a:t>100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dirty="0">
                          <a:effectLst/>
                        </a:rPr>
                        <a:t>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1100">
                          <a:effectLst/>
                        </a:rPr>
                        <a:t>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a:effectLst/>
                        </a:rPr>
                        <a:t>N-8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a:effectLst/>
                        </a:rPr>
                        <a:t>N-7</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100" dirty="0" smtClean="0">
                          <a:effectLst/>
                        </a:rPr>
                        <a:t>P-7</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5626927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093" y="1299865"/>
            <a:ext cx="9337184" cy="4258269"/>
          </a:xfrm>
          <a:prstGeom prst="rect">
            <a:avLst/>
          </a:prstGeom>
        </p:spPr>
      </p:pic>
    </p:spTree>
    <p:extLst>
      <p:ext uri="{BB962C8B-B14F-4D97-AF65-F5344CB8AC3E}">
        <p14:creationId xmlns:p14="http://schemas.microsoft.com/office/powerpoint/2010/main" val="5828849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txBox="1">
            <a:spLocks/>
          </p:cNvSpPr>
          <p:nvPr/>
        </p:nvSpPr>
        <p:spPr bwMode="auto">
          <a:xfrm>
            <a:off x="394929" y="347406"/>
            <a:ext cx="8912225" cy="680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rtl="0" eaLnBrk="1" hangingPunct="1">
              <a:spcBef>
                <a:spcPct val="0"/>
              </a:spcBef>
              <a:buClrTx/>
              <a:buNone/>
            </a:pPr>
            <a:r>
              <a:rPr lang="en-US" altLang="en-US" sz="3600" dirty="0" smtClean="0">
                <a:solidFill>
                  <a:schemeClr val="accent2">
                    <a:lumMod val="75000"/>
                  </a:schemeClr>
                </a:solidFill>
                <a:latin typeface="Lucida Calligraphy" panose="03010101010101010101" pitchFamily="66" charset="0"/>
                <a:ea typeface="+mj-ea"/>
              </a:rPr>
              <a:t>Analysis of Existing Network</a:t>
            </a:r>
            <a:endParaRPr lang="en-US" altLang="en-US" sz="3600" dirty="0">
              <a:solidFill>
                <a:schemeClr val="accent2">
                  <a:lumMod val="75000"/>
                </a:schemeClr>
              </a:solidFill>
              <a:latin typeface="Lucida Calligraphy" panose="03010101010101010101" pitchFamily="66" charset="0"/>
              <a:ea typeface="+mj-ea"/>
            </a:endParaRPr>
          </a:p>
        </p:txBody>
      </p:sp>
      <p:sp>
        <p:nvSpPr>
          <p:cNvPr id="27653" name="TextBox 4"/>
          <p:cNvSpPr txBox="1">
            <a:spLocks noChangeArrowheads="1"/>
          </p:cNvSpPr>
          <p:nvPr/>
        </p:nvSpPr>
        <p:spPr bwMode="auto">
          <a:xfrm>
            <a:off x="394929" y="1297760"/>
            <a:ext cx="9204123"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marL="342900" indent="-342900" algn="l" defTabSz="457200" rtl="0" eaLnBrk="1" hangingPunct="1">
              <a:spcAft>
                <a:spcPts val="0"/>
              </a:spcAft>
              <a:buSzPct val="80000"/>
              <a:buFont typeface="Wingdings" panose="05000000000000000000" pitchFamily="2" charset="2"/>
              <a:buChar char="v"/>
            </a:pPr>
            <a:r>
              <a:rPr lang="en-US" altLang="ar-SA" sz="2400" b="1" dirty="0" smtClean="0">
                <a:solidFill>
                  <a:schemeClr val="tx1">
                    <a:lumMod val="75000"/>
                    <a:lumOff val="25000"/>
                  </a:schemeClr>
                </a:solidFill>
                <a:latin typeface="Times New Roman" panose="02020603050405020304" pitchFamily="18" charset="0"/>
                <a:cs typeface="Times New Roman" panose="02020603050405020304" pitchFamily="18" charset="0"/>
              </a:rPr>
              <a:t>Diameters of pipes</a:t>
            </a:r>
          </a:p>
          <a:p>
            <a:pPr marL="342900" indent="-342900" algn="l" defTabSz="457200" rtl="0" eaLnBrk="1" hangingPunct="1">
              <a:spcAft>
                <a:spcPts val="0"/>
              </a:spcAft>
              <a:buSzPct val="80000"/>
              <a:buFont typeface="Wingdings" panose="05000000000000000000" pitchFamily="2" charset="2"/>
              <a:buChar char="v"/>
            </a:pPr>
            <a:endParaRPr lang="en-US" altLang="ar-SA" sz="24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algn="l" defTabSz="457200" rtl="0" eaLnBrk="1" hangingPunct="1">
              <a:spcAft>
                <a:spcPts val="0"/>
              </a:spcAft>
              <a:buSzPct val="80000"/>
              <a:buFont typeface="Wingdings" panose="05000000000000000000" pitchFamily="2" charset="2"/>
              <a:buChar char="v"/>
            </a:pPr>
            <a:endParaRPr lang="en-US" altLang="ar-SA" sz="24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algn="l" defTabSz="457200" rtl="0" eaLnBrk="1" hangingPunct="1">
              <a:spcAft>
                <a:spcPts val="0"/>
              </a:spcAft>
              <a:buSzPct val="80000"/>
              <a:buFont typeface="Wingdings" panose="05000000000000000000" pitchFamily="2" charset="2"/>
              <a:buChar char="v"/>
            </a:pPr>
            <a:endParaRPr lang="en-US" altLang="ar-SA" sz="24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9" y="1764036"/>
            <a:ext cx="9850225" cy="4482218"/>
          </a:xfrm>
          <a:prstGeom prst="rect">
            <a:avLst/>
          </a:prstGeom>
        </p:spPr>
      </p:pic>
    </p:spTree>
    <p:extLst>
      <p:ext uri="{BB962C8B-B14F-4D97-AF65-F5344CB8AC3E}">
        <p14:creationId xmlns:p14="http://schemas.microsoft.com/office/powerpoint/2010/main" val="2174498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9528390"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Pump:</a:t>
            </a: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eaLnBrk="1" hangingPunct="1"/>
            <a:endParaRPr lang="en-US" altLang="en-US" sz="2800" dirty="0">
              <a:solidFill>
                <a:schemeClr val="accent2">
                  <a:lumMod val="75000"/>
                </a:schemeClr>
              </a:solidFill>
              <a:latin typeface="Lucida Calligraphy" panose="03010101010101010101" pitchFamily="66" charset="0"/>
              <a:ea typeface="+mj-ea"/>
            </a:endParaRPr>
          </a:p>
          <a:p>
            <a:pPr algn="just" eaLnBrk="1" hangingPunct="1"/>
            <a:r>
              <a:rPr lang="en-US" altLang="en-US" sz="2200" dirty="0" smtClean="0">
                <a:solidFill>
                  <a:schemeClr val="tx1">
                    <a:lumMod val="75000"/>
                    <a:lumOff val="25000"/>
                  </a:schemeClr>
                </a:solidFill>
                <a:latin typeface="Times New Roman" panose="02020603050405020304" pitchFamily="18" charset="0"/>
                <a:cs typeface="Times New Roman" panose="02020603050405020304" pitchFamily="18" charset="0"/>
              </a:rPr>
              <a:t>There is </a:t>
            </a:r>
            <a:r>
              <a:rPr lang="en-US" altLang="en-US" sz="2200" dirty="0">
                <a:solidFill>
                  <a:schemeClr val="tx1">
                    <a:lumMod val="75000"/>
                    <a:lumOff val="25000"/>
                  </a:schemeClr>
                </a:solidFill>
                <a:latin typeface="Times New Roman" panose="02020603050405020304" pitchFamily="18" charset="0"/>
                <a:cs typeface="Times New Roman" panose="02020603050405020304" pitchFamily="18" charset="0"/>
              </a:rPr>
              <a:t>t</a:t>
            </a:r>
            <a:r>
              <a:rPr lang="en-US" altLang="en-US" sz="2200" dirty="0" smtClean="0">
                <a:solidFill>
                  <a:schemeClr val="tx1">
                    <a:lumMod val="75000"/>
                    <a:lumOff val="25000"/>
                  </a:schemeClr>
                </a:solidFill>
                <a:latin typeface="Times New Roman" panose="02020603050405020304" pitchFamily="18" charset="0"/>
                <a:cs typeface="Times New Roman" panose="02020603050405020304" pitchFamily="18" charset="0"/>
              </a:rPr>
              <a:t>wo pumps connected in parallel in Kafa’s town, which has a head of each pump between (98.6 to 179) meters, flow between (8 to 24 ) Cm/day.</a:t>
            </a:r>
          </a:p>
          <a:p>
            <a:pPr eaLnBrk="1" hangingPunct="1"/>
            <a:endPar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531" name="عنوان 1"/>
          <p:cNvSpPr txBox="1">
            <a:spLocks/>
          </p:cNvSpPr>
          <p:nvPr/>
        </p:nvSpPr>
        <p:spPr bwMode="auto">
          <a:xfrm>
            <a:off x="658800" y="303482"/>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Analysis of Existing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2177862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a:xfrm>
            <a:off x="677334" y="609600"/>
            <a:ext cx="8569697" cy="768439"/>
          </a:xfrm>
        </p:spPr>
        <p:txBody>
          <a:bodyPr/>
          <a:lstStyle/>
          <a:p>
            <a:pPr eaLnBrk="1" hangingPunct="1"/>
            <a:r>
              <a:rPr lang="en-US" altLang="ar-SA" dirty="0" smtClean="0">
                <a:latin typeface="Lucida Calligraphy" panose="03010101010101010101" pitchFamily="66" charset="0"/>
              </a:rPr>
              <a:t>Objective:</a:t>
            </a:r>
            <a:endParaRPr lang="ar-SA" altLang="ar-SA" dirty="0" smtClean="0">
              <a:latin typeface="Lucida Calligraphy" panose="03010101010101010101" pitchFamily="66" charset="0"/>
            </a:endParaRPr>
          </a:p>
        </p:txBody>
      </p:sp>
      <p:sp>
        <p:nvSpPr>
          <p:cNvPr id="19459" name="عنصر نائب للمحتوى 2"/>
          <p:cNvSpPr>
            <a:spLocks noGrp="1"/>
          </p:cNvSpPr>
          <p:nvPr>
            <p:ph idx="1"/>
          </p:nvPr>
        </p:nvSpPr>
        <p:spPr>
          <a:xfrm>
            <a:off x="850563" y="1698580"/>
            <a:ext cx="9246473" cy="4393127"/>
          </a:xfrm>
        </p:spPr>
        <p:txBody>
          <a:bodyPr>
            <a:noAutofit/>
          </a:bodyPr>
          <a:lstStyle/>
          <a:p>
            <a:r>
              <a:rPr lang="en-US" altLang="en-US" sz="2800" dirty="0">
                <a:solidFill>
                  <a:schemeClr val="tx1"/>
                </a:solidFill>
                <a:latin typeface="Times New Roman" panose="02020603050405020304" pitchFamily="18" charset="0"/>
                <a:cs typeface="Times New Roman" panose="02020603050405020304" pitchFamily="18" charset="0"/>
              </a:rPr>
              <a:t>Analysis of Existing Water Supply Network for Kafa Village</a:t>
            </a:r>
            <a:r>
              <a:rPr lang="en-US" altLang="en-US" sz="2800" dirty="0" smtClean="0">
                <a:solidFill>
                  <a:schemeClr val="tx1"/>
                </a:solidFill>
                <a:latin typeface="Times New Roman" panose="02020603050405020304" pitchFamily="18" charset="0"/>
                <a:cs typeface="Times New Roman" panose="02020603050405020304" pitchFamily="18" charset="0"/>
              </a:rPr>
              <a:t>.</a:t>
            </a:r>
          </a:p>
          <a:p>
            <a:r>
              <a:rPr lang="en-US" altLang="en-US" sz="2800" dirty="0">
                <a:solidFill>
                  <a:schemeClr val="tx1"/>
                </a:solidFill>
                <a:latin typeface="Times New Roman" panose="02020603050405020304" pitchFamily="18" charset="0"/>
                <a:cs typeface="Times New Roman" panose="02020603050405020304" pitchFamily="18" charset="0"/>
              </a:rPr>
              <a:t>Design of Future Water Supply Network for Kafa village</a:t>
            </a:r>
            <a:r>
              <a:rPr lang="en-US" altLang="en-US" sz="3200" dirty="0">
                <a:solidFill>
                  <a:schemeClr val="tx1"/>
                </a:solidFill>
                <a:latin typeface="Times New Roman" panose="02020603050405020304" pitchFamily="18" charset="0"/>
                <a:cs typeface="Times New Roman" panose="02020603050405020304" pitchFamily="18" charset="0"/>
              </a:rPr>
              <a:t>.</a:t>
            </a:r>
            <a:endParaRPr lang="en-US" altLang="en-US" sz="3200" dirty="0" smtClean="0">
              <a:solidFill>
                <a:schemeClr val="tx1"/>
              </a:solidFill>
              <a:latin typeface="Times New Roman" panose="02020603050405020304" pitchFamily="18" charset="0"/>
              <a:cs typeface="Times New Roman" panose="02020603050405020304" pitchFamily="18" charset="0"/>
            </a:endParaRPr>
          </a:p>
          <a:p>
            <a:endParaRPr lang="en-US" altLang="en-US" sz="3200" dirty="0">
              <a:solidFill>
                <a:schemeClr val="tx1"/>
              </a:solidFill>
              <a:latin typeface="Times New Roman" panose="02020603050405020304" pitchFamily="18" charset="0"/>
              <a:cs typeface="Times New Roman" panose="02020603050405020304" pitchFamily="18" charset="0"/>
            </a:endParaRPr>
          </a:p>
          <a:p>
            <a:pPr marL="0" indent="0" algn="l" rtl="0">
              <a:buNone/>
              <a:defRPr/>
            </a:pPr>
            <a:r>
              <a:rPr lang="en-US" sz="3200" dirty="0" smtClean="0">
                <a:solidFill>
                  <a:schemeClr val="tx1"/>
                </a:solidFill>
                <a:latin typeface="Times New Roman" panose="02020603050405020304" pitchFamily="18" charset="0"/>
                <a:cs typeface="Times New Roman" panose="02020603050405020304" pitchFamily="18" charset="0"/>
              </a:rPr>
              <a:t> </a:t>
            </a:r>
            <a:endParaRPr lang="ar-SA" sz="3200" dirty="0" smtClean="0">
              <a:solidFill>
                <a:schemeClr val="tx1"/>
              </a:solidFill>
              <a:latin typeface="Times New Roman" panose="02020603050405020304" pitchFamily="18" charset="0"/>
              <a:cs typeface="Times New Roman" panose="02020603050405020304" pitchFamily="18" charset="0"/>
            </a:endParaRPr>
          </a:p>
          <a:p>
            <a:pPr marL="0" indent="0" algn="l" rtl="0">
              <a:buNone/>
              <a:defRPr/>
            </a:pPr>
            <a:endParaRPr lang="ar-SA" sz="3200" dirty="0" smtClean="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defRPr/>
            </a:pPr>
            <a:endParaRPr lang="en-US" sz="3200" dirty="0" smtClean="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defRPr/>
            </a:pPr>
            <a:endParaRPr lang="en-US" sz="320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71028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976" y="1004681"/>
            <a:ext cx="6954148" cy="523220"/>
          </a:xfrm>
          <a:prstGeom prst="rect">
            <a:avLst/>
          </a:prstGeom>
        </p:spPr>
        <p:txBody>
          <a:bodyPr wrap="none">
            <a:spAutoFit/>
          </a:bodyPr>
          <a:lstStyle/>
          <a:p>
            <a:r>
              <a:rPr lang="en-US" sz="2800" dirty="0" smtClean="0">
                <a:solidFill>
                  <a:schemeClr val="accent2">
                    <a:lumMod val="75000"/>
                  </a:schemeClr>
                </a:solidFill>
                <a:latin typeface="Lucida Calligraphy" panose="03010101010101010101" pitchFamily="66" charset="0"/>
                <a:ea typeface="+mj-ea"/>
              </a:rPr>
              <a:t>EPS Analysis and Demand Pattern</a:t>
            </a:r>
            <a:endParaRPr lang="en-US" sz="2800" dirty="0">
              <a:solidFill>
                <a:schemeClr val="accent2">
                  <a:lumMod val="75000"/>
                </a:schemeClr>
              </a:solidFill>
              <a:latin typeface="Lucida Calligraphy" panose="03010101010101010101" pitchFamily="66" charset="0"/>
              <a:ea typeface="+mj-ea"/>
            </a:endParaRPr>
          </a:p>
        </p:txBody>
      </p:sp>
      <p:sp>
        <p:nvSpPr>
          <p:cNvPr id="6" name="TextBox 5"/>
          <p:cNvSpPr txBox="1"/>
          <p:nvPr/>
        </p:nvSpPr>
        <p:spPr>
          <a:xfrm>
            <a:off x="565722" y="5773165"/>
            <a:ext cx="9238417"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After </a:t>
            </a:r>
            <a:r>
              <a:rPr lang="en-US" sz="2400" dirty="0">
                <a:latin typeface="Times New Roman" panose="02020603050405020304" pitchFamily="18" charset="0"/>
                <a:cs typeface="Times New Roman" panose="02020603050405020304" pitchFamily="18" charset="0"/>
              </a:rPr>
              <a:t>running the </a:t>
            </a:r>
            <a:r>
              <a:rPr lang="en-US" sz="2400" dirty="0" smtClean="0">
                <a:latin typeface="Times New Roman" panose="02020603050405020304" pitchFamily="18" charset="0"/>
                <a:cs typeface="Times New Roman" panose="02020603050405020304" pitchFamily="18" charset="0"/>
              </a:rPr>
              <a:t>model using Water-Cad program, I have this results.</a:t>
            </a:r>
            <a:endParaRPr lang="en-US" sz="2400" dirty="0">
              <a:latin typeface="Times New Roman" panose="02020603050405020304" pitchFamily="18" charset="0"/>
              <a:cs typeface="Times New Roman" panose="02020603050405020304" pitchFamily="18" charset="0"/>
            </a:endParaRPr>
          </a:p>
        </p:txBody>
      </p:sp>
      <p:graphicFrame>
        <p:nvGraphicFramePr>
          <p:cNvPr id="4" name="Chart 3"/>
          <p:cNvGraphicFramePr/>
          <p:nvPr>
            <p:extLst>
              <p:ext uri="{D42A27DB-BD31-4B8C-83A1-F6EECF244321}">
                <p14:modId xmlns:p14="http://schemas.microsoft.com/office/powerpoint/2010/main" val="46195986"/>
              </p:ext>
            </p:extLst>
          </p:nvPr>
        </p:nvGraphicFramePr>
        <p:xfrm>
          <a:off x="399467" y="1694154"/>
          <a:ext cx="8398169" cy="34458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19180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0626" y="404159"/>
            <a:ext cx="4032066" cy="490199"/>
          </a:xfrm>
          <a:prstGeom prst="rect">
            <a:avLst/>
          </a:prstGeom>
        </p:spPr>
        <p:txBody>
          <a:bodyPr wrap="none">
            <a:spAutoFit/>
          </a:bodyPr>
          <a:lstStyle/>
          <a:p>
            <a:pPr marL="342900" lvl="0" indent="-342900">
              <a:lnSpc>
                <a:spcPct val="115000"/>
              </a:lnSpc>
              <a:spcAft>
                <a:spcPts val="1000"/>
              </a:spcAft>
              <a:buFont typeface="Symbol" panose="05050102010706020507" pitchFamily="18" charset="2"/>
              <a:buChar char=""/>
            </a:pP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Junctions Table (</a:t>
            </a:r>
            <a:r>
              <a:rPr lang="en-US" sz="2400" dirty="0" smtClean="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Peak Hour</a:t>
            </a: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470626" y="894358"/>
            <a:ext cx="11721374" cy="5692649"/>
          </a:xfrm>
          <a:prstGeom prst="rect">
            <a:avLst/>
          </a:prstGeom>
        </p:spPr>
      </p:pic>
    </p:spTree>
    <p:extLst>
      <p:ext uri="{BB962C8B-B14F-4D97-AF65-F5344CB8AC3E}">
        <p14:creationId xmlns:p14="http://schemas.microsoft.com/office/powerpoint/2010/main" val="3102909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868" y="417038"/>
            <a:ext cx="2836033" cy="490199"/>
          </a:xfrm>
          <a:prstGeom prst="rect">
            <a:avLst/>
          </a:prstGeom>
        </p:spPr>
        <p:txBody>
          <a:bodyPr wrap="none">
            <a:spAutoFit/>
          </a:bodyPr>
          <a:lstStyle/>
          <a:p>
            <a:pPr marL="342900" lvl="0" indent="-342900">
              <a:lnSpc>
                <a:spcPct val="115000"/>
              </a:lnSpc>
              <a:spcAft>
                <a:spcPts val="1000"/>
              </a:spcAft>
              <a:buFont typeface="Symbol" panose="05050102010706020507" pitchFamily="18" charset="2"/>
              <a:buChar char=""/>
            </a:pP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Pressure of Nodes</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27309"/>
            <a:ext cx="1590897" cy="17909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897" y="1822493"/>
            <a:ext cx="9821646" cy="3991532"/>
          </a:xfrm>
          <a:prstGeom prst="rect">
            <a:avLst/>
          </a:prstGeom>
        </p:spPr>
      </p:pic>
    </p:spTree>
    <p:extLst>
      <p:ext uri="{BB962C8B-B14F-4D97-AF65-F5344CB8AC3E}">
        <p14:creationId xmlns:p14="http://schemas.microsoft.com/office/powerpoint/2010/main" val="17435571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0626" y="404159"/>
            <a:ext cx="3536737" cy="483017"/>
          </a:xfrm>
          <a:prstGeom prst="rect">
            <a:avLst/>
          </a:prstGeom>
        </p:spPr>
        <p:txBody>
          <a:bodyPr wrap="none">
            <a:spAutoFit/>
          </a:bodyPr>
          <a:lstStyle/>
          <a:p>
            <a:pPr marL="342900" lvl="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Pipes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en-US" sz="2400"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Peak Hour</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22030"/>
            <a:ext cx="12192000" cy="5855790"/>
          </a:xfrm>
          <a:prstGeom prst="rect">
            <a:avLst/>
          </a:prstGeom>
        </p:spPr>
      </p:pic>
    </p:spTree>
    <p:extLst>
      <p:ext uri="{BB962C8B-B14F-4D97-AF65-F5344CB8AC3E}">
        <p14:creationId xmlns:p14="http://schemas.microsoft.com/office/powerpoint/2010/main" val="24368448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868" y="417038"/>
            <a:ext cx="2614370" cy="490199"/>
          </a:xfrm>
          <a:prstGeom prst="rect">
            <a:avLst/>
          </a:prstGeom>
        </p:spPr>
        <p:txBody>
          <a:bodyPr wrap="none">
            <a:spAutoFit/>
          </a:bodyPr>
          <a:lstStyle/>
          <a:p>
            <a:pPr marL="342900" lvl="0" indent="-342900">
              <a:lnSpc>
                <a:spcPct val="115000"/>
              </a:lnSpc>
              <a:spcAft>
                <a:spcPts val="1000"/>
              </a:spcAft>
              <a:buFont typeface="Symbol" panose="05050102010706020507" pitchFamily="18" charset="2"/>
              <a:buChar char=""/>
            </a:pP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Velocity in Pipes</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98" y="907237"/>
            <a:ext cx="10231278" cy="410584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7340" y="1505688"/>
            <a:ext cx="1286054" cy="1914792"/>
          </a:xfrm>
          <a:prstGeom prst="rect">
            <a:avLst/>
          </a:prstGeom>
        </p:spPr>
      </p:pic>
    </p:spTree>
    <p:extLst>
      <p:ext uri="{BB962C8B-B14F-4D97-AF65-F5344CB8AC3E}">
        <p14:creationId xmlns:p14="http://schemas.microsoft.com/office/powerpoint/2010/main" val="23401366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0626" y="404159"/>
            <a:ext cx="1753942" cy="417871"/>
          </a:xfrm>
          <a:prstGeom prst="rect">
            <a:avLst/>
          </a:prstGeom>
        </p:spPr>
        <p:txBody>
          <a:bodyPr wrap="none">
            <a:spAutoFit/>
          </a:bodyPr>
          <a:lstStyle/>
          <a:p>
            <a:pPr marL="342900" lvl="0" indent="-342900">
              <a:lnSpc>
                <a:spcPct val="115000"/>
              </a:lnSpc>
              <a:spcAft>
                <a:spcPts val="1000"/>
              </a:spcAft>
              <a:buFont typeface="Symbol" panose="05050102010706020507" pitchFamily="18" charset="2"/>
              <a:buChar char=""/>
            </a:pP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Pump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136" y="2031349"/>
            <a:ext cx="8337129" cy="1250858"/>
          </a:xfrm>
          <a:prstGeom prst="rect">
            <a:avLst/>
          </a:prstGeom>
        </p:spPr>
      </p:pic>
    </p:spTree>
    <p:extLst>
      <p:ext uri="{BB962C8B-B14F-4D97-AF65-F5344CB8AC3E}">
        <p14:creationId xmlns:p14="http://schemas.microsoft.com/office/powerpoint/2010/main" val="31550721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076" y="306181"/>
            <a:ext cx="4649030" cy="523220"/>
          </a:xfrm>
          <a:prstGeom prst="rect">
            <a:avLst/>
          </a:prstGeom>
        </p:spPr>
        <p:txBody>
          <a:bodyPr wrap="none">
            <a:spAutoFit/>
          </a:bodyPr>
          <a:lstStyle/>
          <a:p>
            <a:r>
              <a:rPr lang="en-US" sz="2800" dirty="0" smtClean="0">
                <a:solidFill>
                  <a:schemeClr val="accent2">
                    <a:lumMod val="75000"/>
                  </a:schemeClr>
                </a:solidFill>
                <a:latin typeface="Lucida Calligraphy" panose="03010101010101010101" pitchFamily="66" charset="0"/>
                <a:ea typeface="+mj-ea"/>
              </a:rPr>
              <a:t>Conclusions of Analysis</a:t>
            </a:r>
            <a:endParaRPr lang="en-US" sz="2800" dirty="0">
              <a:solidFill>
                <a:schemeClr val="accent2">
                  <a:lumMod val="75000"/>
                </a:schemeClr>
              </a:solidFill>
              <a:latin typeface="Lucida Calligraphy" panose="03010101010101010101" pitchFamily="66" charset="0"/>
              <a:ea typeface="+mj-ea"/>
            </a:endParaRPr>
          </a:p>
        </p:txBody>
      </p:sp>
      <p:sp>
        <p:nvSpPr>
          <p:cNvPr id="3" name="Rectangle 2"/>
          <p:cNvSpPr/>
          <p:nvPr/>
        </p:nvSpPr>
        <p:spPr>
          <a:xfrm>
            <a:off x="571500" y="1187440"/>
            <a:ext cx="7988300" cy="2308324"/>
          </a:xfrm>
          <a:prstGeom prst="rect">
            <a:avLst/>
          </a:prstGeom>
        </p:spPr>
        <p:txBody>
          <a:bodyPr wrap="square">
            <a:spAutoFit/>
          </a:bodyPr>
          <a:lstStyle/>
          <a:p>
            <a:pPr algn="just">
              <a:lnSpc>
                <a:spcPct val="150000"/>
              </a:lnSpc>
              <a:spcAft>
                <a:spcPts val="600"/>
              </a:spcAft>
            </a:pP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From the results obtained from previously model, noticed that most of junction has pressure head between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60</a:t>
            </a: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-200) m H2O,which is grater than the </a:t>
            </a:r>
            <a:r>
              <a:rPr lang="en-US" altLang="ar-SA" sz="2400" b="1" dirty="0" smtClean="0">
                <a:latin typeface="Times New Roman" panose="02020603050405020304" pitchFamily="18" charset="0"/>
                <a:cs typeface="Times New Roman" panose="02020603050405020304" pitchFamily="18" charset="0"/>
              </a:rPr>
              <a:t>Constraints</a:t>
            </a:r>
            <a:r>
              <a:rPr lang="en-US" altLang="ar-SA" sz="2400" dirty="0">
                <a:solidFill>
                  <a:srgbClr val="000000"/>
                </a:solidFill>
                <a:latin typeface="Times New Roman" panose="02020603050405020304" pitchFamily="18" charset="0"/>
                <a:cs typeface="Arial" panose="020B0604020202020204" pitchFamily="34" charset="0"/>
              </a:rPr>
              <a:t> </a:t>
            </a:r>
            <a:r>
              <a:rPr lang="en-US" altLang="ar-SA" sz="2400" dirty="0" smtClean="0">
                <a:solidFill>
                  <a:srgbClr val="000000"/>
                </a:solidFill>
                <a:latin typeface="Times New Roman" panose="02020603050405020304" pitchFamily="18" charset="0"/>
                <a:cs typeface="Arial" panose="020B0604020202020204" pitchFamily="34" charset="0"/>
              </a:rPr>
              <a:t>and </a:t>
            </a: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all velocity is between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0.05-1.3</a:t>
            </a: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m/s.</a:t>
            </a:r>
          </a:p>
        </p:txBody>
      </p:sp>
    </p:spTree>
    <p:extLst>
      <p:ext uri="{BB962C8B-B14F-4D97-AF65-F5344CB8AC3E}">
        <p14:creationId xmlns:p14="http://schemas.microsoft.com/office/powerpoint/2010/main" val="10377254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91375" y="1584101"/>
            <a:ext cx="9360963" cy="535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US" altLang="en-US" sz="3600" dirty="0" smtClean="0">
                <a:solidFill>
                  <a:schemeClr val="tx1">
                    <a:lumMod val="75000"/>
                    <a:lumOff val="25000"/>
                  </a:schemeClr>
                </a:solidFill>
                <a:latin typeface="Times New Roman" panose="02020603050405020304" pitchFamily="18" charset="0"/>
                <a:cs typeface="Times New Roman" panose="02020603050405020304" pitchFamily="18" charset="0"/>
              </a:rPr>
              <a:t>Population Projection</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a:r>
              <a:rPr lang="en-US" dirty="0"/>
              <a:t>The current population of Kafa town is 1000 inhabitant. In order to develop the current water network to serve for the 25 years. One needed to calculate the future population.</a:t>
            </a:r>
          </a:p>
          <a:p>
            <a:pPr algn="just"/>
            <a:r>
              <a:rPr lang="en-US" dirty="0"/>
              <a:t> </a:t>
            </a:r>
          </a:p>
          <a:p>
            <a:pPr algn="just"/>
            <a:r>
              <a:rPr lang="en-US" dirty="0"/>
              <a:t>According to Palestinian Central Bureau of statistics (PCBS), Kafa’s population growth rate is about 3.5%.</a:t>
            </a:r>
          </a:p>
          <a:p>
            <a:pPr algn="just"/>
            <a:r>
              <a:rPr lang="en-US" dirty="0"/>
              <a:t> </a:t>
            </a:r>
          </a:p>
          <a:p>
            <a:pPr algn="just"/>
            <a:r>
              <a:rPr lang="en-US" dirty="0"/>
              <a:t>Based on this, the future population of Kafa town till 2042 is estimated according on the following equation:</a:t>
            </a:r>
          </a:p>
          <a:p>
            <a:pPr algn="just"/>
            <a:r>
              <a:rPr lang="en-US" dirty="0"/>
              <a:t>P2042=P2017*(1+i)^n</a:t>
            </a:r>
          </a:p>
          <a:p>
            <a:pPr algn="just"/>
            <a:r>
              <a:rPr lang="en-US" dirty="0"/>
              <a:t>If </a:t>
            </a:r>
            <a:r>
              <a:rPr lang="en-US" dirty="0" err="1"/>
              <a:t>i</a:t>
            </a:r>
            <a:r>
              <a:rPr lang="en-US" dirty="0"/>
              <a:t> (growth rate) = 3.5%</a:t>
            </a:r>
          </a:p>
          <a:p>
            <a:pPr algn="just"/>
            <a:r>
              <a:rPr lang="en-US" dirty="0"/>
              <a:t>n= 25 years</a:t>
            </a:r>
          </a:p>
          <a:p>
            <a:pPr algn="just"/>
            <a:r>
              <a:rPr lang="en-US" dirty="0"/>
              <a:t>P2017= 1000 person</a:t>
            </a:r>
          </a:p>
          <a:p>
            <a:pPr algn="just"/>
            <a:r>
              <a:rPr lang="en-US" dirty="0"/>
              <a:t>P2042= 2364 person</a:t>
            </a: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33447345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9257932" cy="47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Future Water Demand:</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a:r>
              <a:rPr lang="en-US" dirty="0"/>
              <a:t>In order to supply people with enough of water in the future, the minimum domestic consumption rate is taken as 120 L/C/d according to WHO standards for small communities, so the municipal consumption will be</a:t>
            </a:r>
            <a:r>
              <a:rPr lang="en-US" dirty="0" smtClean="0"/>
              <a:t>:</a:t>
            </a:r>
          </a:p>
          <a:p>
            <a:pPr algn="just"/>
            <a:endParaRPr lang="en-US" dirty="0"/>
          </a:p>
          <a:p>
            <a:pPr algn="just"/>
            <a:r>
              <a:rPr lang="en-US" dirty="0"/>
              <a:t>Municipal consumption = Domestic consumption/0.9 = 120/0.9 = 133.34 </a:t>
            </a:r>
            <a:r>
              <a:rPr lang="en-US" dirty="0" smtClean="0"/>
              <a:t>L/C/day</a:t>
            </a:r>
          </a:p>
          <a:p>
            <a:pPr algn="just"/>
            <a:endParaRPr lang="en-US" dirty="0"/>
          </a:p>
          <a:p>
            <a:pPr algn="just"/>
            <a:r>
              <a:rPr lang="en-US" dirty="0"/>
              <a:t>Demand = consumption / (1-UFW) = 133.34/(1-0.37) = 212 </a:t>
            </a:r>
            <a:r>
              <a:rPr lang="en-US" dirty="0" smtClean="0"/>
              <a:t>L/C/day</a:t>
            </a:r>
          </a:p>
          <a:p>
            <a:pPr algn="just"/>
            <a:endParaRPr lang="en-US" dirty="0"/>
          </a:p>
          <a:p>
            <a:pPr algn="just"/>
            <a:r>
              <a:rPr lang="en-US" dirty="0"/>
              <a:t>The present Demand per capita equals 285 </a:t>
            </a:r>
            <a:r>
              <a:rPr lang="en-US" dirty="0" smtClean="0"/>
              <a:t>L/C/day</a:t>
            </a:r>
          </a:p>
          <a:p>
            <a:pPr algn="just"/>
            <a:endParaRPr lang="en-US" dirty="0"/>
          </a:p>
          <a:p>
            <a:pPr algn="just"/>
            <a:r>
              <a:rPr lang="en-US" dirty="0"/>
              <a:t>This less than the present per capita demand rate, so take the present per capita demand.</a:t>
            </a: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19458367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9257932" cy="5015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Estimation of Future Water Demand:</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a:r>
              <a:rPr lang="en-US" dirty="0"/>
              <a:t>To estimation the future water demand for each node, the existing water demand will be multiplied by the future demand factor that equals to</a:t>
            </a:r>
            <a:r>
              <a:rPr lang="en-US" dirty="0" smtClean="0"/>
              <a:t>:</a:t>
            </a:r>
          </a:p>
          <a:p>
            <a:pPr algn="just"/>
            <a:endParaRPr lang="en-US" dirty="0"/>
          </a:p>
          <a:p>
            <a:pPr algn="just"/>
            <a:r>
              <a:rPr lang="en-US" dirty="0"/>
              <a:t>Factor = (P2042/P2017) * (new demand / old demand</a:t>
            </a:r>
            <a:r>
              <a:rPr lang="en-US" dirty="0" smtClean="0"/>
              <a:t>)</a:t>
            </a:r>
          </a:p>
          <a:p>
            <a:pPr algn="just"/>
            <a:endParaRPr lang="en-US" dirty="0"/>
          </a:p>
          <a:p>
            <a:pPr algn="just"/>
            <a:r>
              <a:rPr lang="en-US" dirty="0"/>
              <a:t>Factor = </a:t>
            </a:r>
            <a:r>
              <a:rPr lang="en-US" dirty="0" smtClean="0"/>
              <a:t>2.364</a:t>
            </a:r>
          </a:p>
          <a:p>
            <a:pPr algn="just"/>
            <a:endParaRPr lang="en-US" dirty="0"/>
          </a:p>
          <a:p>
            <a:pPr algn="just"/>
            <a:r>
              <a:rPr lang="en-US" dirty="0" smtClean="0"/>
              <a:t>Future Demand = Existing Demand * Factor = 285 CM/day * 2.364</a:t>
            </a:r>
          </a:p>
          <a:p>
            <a:pPr algn="just"/>
            <a:r>
              <a:rPr lang="en-US" dirty="0"/>
              <a:t> </a:t>
            </a:r>
            <a:r>
              <a:rPr lang="en-US" dirty="0" smtClean="0"/>
              <a:t>                           = </a:t>
            </a:r>
            <a:r>
              <a:rPr lang="en-US" dirty="0" smtClean="0">
                <a:solidFill>
                  <a:srgbClr val="FF0000"/>
                </a:solidFill>
              </a:rPr>
              <a:t>674 CM/day</a:t>
            </a:r>
          </a:p>
          <a:p>
            <a:pPr algn="just"/>
            <a:endParaRPr lang="en-US" dirty="0" smtClean="0"/>
          </a:p>
          <a:p>
            <a:pPr algn="just"/>
            <a:endParaRPr lang="en-US" dirty="0"/>
          </a:p>
          <a:p>
            <a:pPr algn="just"/>
            <a:endParaRPr lang="en-US" dirty="0" smtClean="0"/>
          </a:p>
          <a:p>
            <a:pPr algn="just"/>
            <a:endParaRPr lang="en-US" dirty="0"/>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993084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8330653" cy="349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 Location :</a:t>
            </a: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a:p>
            <a:pPr eaLnBrk="1" hangingPunct="1"/>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Kafa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village is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located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in Tulkarm at a distance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about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5 km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to the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south of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Tulkarm city</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eaLnBrk="1" hangingPunct="1"/>
            <a:endPar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It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is surrounded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by Faroun from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the west,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Shofa from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the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east, Ezbet Algrad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from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the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north and </a:t>
            </a:r>
            <a:r>
              <a:rPr lang="en-US" altLang="en-US" sz="2800" dirty="0" smtClean="0">
                <a:solidFill>
                  <a:schemeClr val="tx1">
                    <a:lumMod val="75000"/>
                    <a:lumOff val="25000"/>
                  </a:schemeClr>
                </a:solidFill>
                <a:latin typeface="Times New Roman" panose="02020603050405020304" pitchFamily="18" charset="0"/>
                <a:cs typeface="Times New Roman" panose="02020603050405020304" pitchFamily="18" charset="0"/>
              </a:rPr>
              <a:t>Ezbet Shofa </a:t>
            </a:r>
            <a:r>
              <a:rPr lang="en-US" altLang="en-US" sz="2800" dirty="0">
                <a:solidFill>
                  <a:schemeClr val="tx1">
                    <a:lumMod val="75000"/>
                    <a:lumOff val="25000"/>
                  </a:schemeClr>
                </a:solidFill>
                <a:latin typeface="Times New Roman" panose="02020603050405020304" pitchFamily="18" charset="0"/>
                <a:cs typeface="Times New Roman" panose="02020603050405020304" pitchFamily="18" charset="0"/>
              </a:rPr>
              <a:t>from the south.</a:t>
            </a:r>
          </a:p>
        </p:txBody>
      </p:sp>
      <p:sp>
        <p:nvSpPr>
          <p:cNvPr id="22531" name="عنوان 1"/>
          <p:cNvSpPr txBox="1">
            <a:spLocks/>
          </p:cNvSpPr>
          <p:nvPr/>
        </p:nvSpPr>
        <p:spPr bwMode="auto">
          <a:xfrm>
            <a:off x="789994" y="741363"/>
            <a:ext cx="3357003"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a:solidFill>
                  <a:schemeClr val="accent2">
                    <a:lumMod val="75000"/>
                  </a:schemeClr>
                </a:solidFill>
                <a:latin typeface="Lucida Calligraphy" panose="03010101010101010101" pitchFamily="66" charset="0"/>
                <a:ea typeface="+mj-ea"/>
              </a:rPr>
              <a:t>S</a:t>
            </a:r>
            <a:r>
              <a:rPr lang="en-US" altLang="ar-SA" sz="3600" dirty="0" smtClean="0">
                <a:solidFill>
                  <a:schemeClr val="accent2">
                    <a:lumMod val="75000"/>
                  </a:schemeClr>
                </a:solidFill>
                <a:latin typeface="Lucida Calligraphy" panose="03010101010101010101" pitchFamily="66" charset="0"/>
                <a:ea typeface="+mj-ea"/>
              </a:rPr>
              <a:t>tudy </a:t>
            </a:r>
            <a:r>
              <a:rPr lang="en-US" altLang="ar-SA" sz="3600" dirty="0">
                <a:solidFill>
                  <a:schemeClr val="accent2">
                    <a:lumMod val="75000"/>
                  </a:schemeClr>
                </a:solidFill>
                <a:latin typeface="Lucida Calligraphy" panose="03010101010101010101" pitchFamily="66" charset="0"/>
                <a:ea typeface="+mj-ea"/>
              </a:rPr>
              <a:t>area </a:t>
            </a:r>
            <a:endParaRPr lang="ar-SA" altLang="ar-SA" sz="3600" dirty="0">
              <a:solidFill>
                <a:schemeClr val="accent2">
                  <a:lumMod val="75000"/>
                </a:schemeClr>
              </a:solidFill>
              <a:latin typeface="Lucida Calligraphy" panose="03010101010101010101" pitchFamily="66" charset="0"/>
              <a:ea typeface="+mj-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5205" y="734096"/>
            <a:ext cx="7954851" cy="461665"/>
          </a:xfrm>
          <a:prstGeom prst="rect">
            <a:avLst/>
          </a:prstGeom>
          <a:noFill/>
        </p:spPr>
        <p:txBody>
          <a:bodyPr wrap="square" rtlCol="0">
            <a:spAutoFit/>
          </a:bodyPr>
          <a:lstStyle/>
          <a:p>
            <a:r>
              <a:rPr lang="en-US" sz="2400" dirty="0" smtClean="0">
                <a:solidFill>
                  <a:schemeClr val="tx1"/>
                </a:solidFill>
                <a:latin typeface="Times New Roman" panose="02020603050405020304" pitchFamily="18" charset="0"/>
                <a:cs typeface="Times New Roman" panose="02020603050405020304" pitchFamily="18" charset="0"/>
              </a:rPr>
              <a:t>By using “ load builder ” on WaterCAD software</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677" y="1337472"/>
            <a:ext cx="9624031" cy="5125165"/>
          </a:xfrm>
          <a:prstGeom prst="rect">
            <a:avLst/>
          </a:prstGeom>
        </p:spPr>
      </p:pic>
    </p:spTree>
    <p:extLst>
      <p:ext uri="{BB962C8B-B14F-4D97-AF65-F5344CB8AC3E}">
        <p14:creationId xmlns:p14="http://schemas.microsoft.com/office/powerpoint/2010/main" val="5159500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9257932"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endParaRPr lang="en-US" dirty="0"/>
          </a:p>
          <a:p>
            <a:pPr algn="just"/>
            <a:endParaRPr lang="en-US" dirty="0" smtClean="0"/>
          </a:p>
          <a:p>
            <a:pPr algn="just"/>
            <a:endParaRPr lang="en-US" dirty="0"/>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9564" y="356759"/>
            <a:ext cx="3787595" cy="6144482"/>
          </a:xfrm>
          <a:prstGeom prst="rect">
            <a:avLst/>
          </a:prstGeom>
        </p:spPr>
      </p:pic>
    </p:spTree>
    <p:extLst>
      <p:ext uri="{BB962C8B-B14F-4D97-AF65-F5344CB8AC3E}">
        <p14:creationId xmlns:p14="http://schemas.microsoft.com/office/powerpoint/2010/main" val="238807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976" y="1004681"/>
            <a:ext cx="6954148" cy="523220"/>
          </a:xfrm>
          <a:prstGeom prst="rect">
            <a:avLst/>
          </a:prstGeom>
        </p:spPr>
        <p:txBody>
          <a:bodyPr wrap="none">
            <a:spAutoFit/>
          </a:bodyPr>
          <a:lstStyle/>
          <a:p>
            <a:r>
              <a:rPr lang="en-US" sz="2800" dirty="0" smtClean="0">
                <a:solidFill>
                  <a:schemeClr val="accent2">
                    <a:lumMod val="75000"/>
                  </a:schemeClr>
                </a:solidFill>
                <a:latin typeface="Lucida Calligraphy" panose="03010101010101010101" pitchFamily="66" charset="0"/>
                <a:ea typeface="+mj-ea"/>
              </a:rPr>
              <a:t>EPS Analysis and Demand Pattern</a:t>
            </a:r>
            <a:endParaRPr lang="en-US" sz="2800" dirty="0">
              <a:solidFill>
                <a:schemeClr val="accent2">
                  <a:lumMod val="75000"/>
                </a:schemeClr>
              </a:solidFill>
              <a:latin typeface="Lucida Calligraphy" panose="03010101010101010101" pitchFamily="66" charset="0"/>
              <a:ea typeface="+mj-ea"/>
            </a:endParaRPr>
          </a:p>
        </p:txBody>
      </p:sp>
      <p:graphicFrame>
        <p:nvGraphicFramePr>
          <p:cNvPr id="4" name="Chart 3"/>
          <p:cNvGraphicFramePr/>
          <p:nvPr/>
        </p:nvGraphicFramePr>
        <p:xfrm>
          <a:off x="399467" y="1694154"/>
          <a:ext cx="8398169" cy="34458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93699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976" y="1004681"/>
            <a:ext cx="8662949" cy="523220"/>
          </a:xfrm>
          <a:prstGeom prst="rect">
            <a:avLst/>
          </a:prstGeom>
        </p:spPr>
        <p:txBody>
          <a:bodyPr wrap="none">
            <a:spAutoFit/>
          </a:bodyPr>
          <a:lstStyle/>
          <a:p>
            <a:r>
              <a:rPr lang="en-US" sz="2800" dirty="0" smtClean="0">
                <a:solidFill>
                  <a:schemeClr val="accent2">
                    <a:lumMod val="75000"/>
                  </a:schemeClr>
                </a:solidFill>
                <a:latin typeface="Lucida Calligraphy" panose="03010101010101010101" pitchFamily="66" charset="0"/>
                <a:ea typeface="+mj-ea"/>
              </a:rPr>
              <a:t>Future Analysis Based on Existing Network</a:t>
            </a:r>
            <a:endParaRPr lang="en-US" sz="2800" dirty="0">
              <a:solidFill>
                <a:schemeClr val="accent2">
                  <a:lumMod val="75000"/>
                </a:schemeClr>
              </a:solidFill>
              <a:latin typeface="Lucida Calligraphy" panose="03010101010101010101" pitchFamily="66" charset="0"/>
              <a:ea typeface="+mj-ea"/>
            </a:endParaRPr>
          </a:p>
        </p:txBody>
      </p:sp>
      <p:graphicFrame>
        <p:nvGraphicFramePr>
          <p:cNvPr id="3" name="Table 2"/>
          <p:cNvGraphicFramePr>
            <a:graphicFrameLocks noGrp="1"/>
          </p:cNvGraphicFramePr>
          <p:nvPr>
            <p:extLst>
              <p:ext uri="{D42A27DB-BD31-4B8C-83A1-F6EECF244321}">
                <p14:modId xmlns:p14="http://schemas.microsoft.com/office/powerpoint/2010/main" val="2843481687"/>
              </p:ext>
            </p:extLst>
          </p:nvPr>
        </p:nvGraphicFramePr>
        <p:xfrm>
          <a:off x="1551709" y="1662544"/>
          <a:ext cx="7843215" cy="4724400"/>
        </p:xfrm>
        <a:graphic>
          <a:graphicData uri="http://schemas.openxmlformats.org/drawingml/2006/table">
            <a:tbl>
              <a:tblPr firstRow="1" firstCol="1" bandRow="1">
                <a:tableStyleId>{5C22544A-7EE6-4342-B048-85BDC9FD1C3A}</a:tableStyleId>
              </a:tblPr>
              <a:tblGrid>
                <a:gridCol w="1960176"/>
                <a:gridCol w="1961013"/>
                <a:gridCol w="1961013"/>
                <a:gridCol w="1961013"/>
              </a:tblGrid>
              <a:tr h="240959">
                <a:tc>
                  <a:txBody>
                    <a:bodyPr/>
                    <a:lstStyle/>
                    <a:p>
                      <a:pPr marL="0" marR="0" algn="ctr">
                        <a:lnSpc>
                          <a:spcPct val="105000"/>
                        </a:lnSpc>
                        <a:spcBef>
                          <a:spcPts val="0"/>
                        </a:spcBef>
                        <a:spcAft>
                          <a:spcPts val="0"/>
                        </a:spcAft>
                      </a:pPr>
                      <a:r>
                        <a:rPr lang="en-US" sz="1200">
                          <a:effectLst/>
                        </a:rPr>
                        <a:t>Node ID</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1200" dirty="0" smtClean="0">
                          <a:effectLst/>
                        </a:rPr>
                        <a:t>Pressure(mH2O </a:t>
                      </a:r>
                      <a:r>
                        <a:rPr lang="en-US" sz="1200" dirty="0">
                          <a:effectLst/>
                        </a:rPr>
                        <a:t>)</a:t>
                      </a:r>
                      <a:endParaRPr lang="en-US" sz="800" dirty="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1200">
                          <a:effectLst/>
                        </a:rPr>
                        <a:t>Node ID</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1200" dirty="0" smtClean="0">
                          <a:effectLst/>
                        </a:rPr>
                        <a:t>Pressure(mH2O </a:t>
                      </a:r>
                      <a:r>
                        <a:rPr lang="en-US" sz="1200" dirty="0">
                          <a:effectLst/>
                        </a:rPr>
                        <a:t>)</a:t>
                      </a:r>
                      <a:endParaRPr lang="en-US" sz="800" dirty="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N-1</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106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N-19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-20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N-2</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80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43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N-21</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-12</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N-4</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53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N-22</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-27</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50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-28</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21</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N-24</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N-7</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N-8</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-40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14</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N-27</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N-10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N-28</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N-11</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N-29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N-12</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N-30</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N-13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N-31</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-45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N-14</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N-32</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-46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N-15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17</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N-16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N-34</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-39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40640">
                <a:tc>
                  <a:txBody>
                    <a:bodyPr/>
                    <a:lstStyle/>
                    <a:p>
                      <a:pPr marL="0" marR="0" algn="ctr">
                        <a:lnSpc>
                          <a:spcPct val="105000"/>
                        </a:lnSpc>
                        <a:spcBef>
                          <a:spcPts val="0"/>
                        </a:spcBef>
                        <a:spcAft>
                          <a:spcPts val="0"/>
                        </a:spcAft>
                      </a:pPr>
                      <a:r>
                        <a:rPr lang="en-US" sz="800">
                          <a:effectLst/>
                        </a:rPr>
                        <a:t>N-17</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-17</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N-35</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-42</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r h="254451">
                <a:tc>
                  <a:txBody>
                    <a:bodyPr/>
                    <a:lstStyle/>
                    <a:p>
                      <a:pPr marL="0" marR="0" algn="ctr">
                        <a:lnSpc>
                          <a:spcPct val="105000"/>
                        </a:lnSpc>
                        <a:spcBef>
                          <a:spcPts val="0"/>
                        </a:spcBef>
                        <a:spcAft>
                          <a:spcPts val="0"/>
                        </a:spcAft>
                      </a:pPr>
                      <a:r>
                        <a:rPr lang="en-US" sz="800">
                          <a:effectLst/>
                        </a:rPr>
                        <a:t>N-18</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-9</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a:effectLst/>
                        </a:rPr>
                        <a:t>N-36</a:t>
                      </a:r>
                      <a:endParaRPr lang="en-US" sz="80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c>
                  <a:txBody>
                    <a:bodyPr/>
                    <a:lstStyle/>
                    <a:p>
                      <a:pPr marL="0" marR="0" algn="ctr">
                        <a:lnSpc>
                          <a:spcPct val="105000"/>
                        </a:lnSpc>
                        <a:spcBef>
                          <a:spcPts val="0"/>
                        </a:spcBef>
                        <a:spcAft>
                          <a:spcPts val="0"/>
                        </a:spcAft>
                      </a:pPr>
                      <a:r>
                        <a:rPr lang="en-US" sz="800" dirty="0">
                          <a:effectLst/>
                        </a:rPr>
                        <a:t>-53</a:t>
                      </a:r>
                      <a:endParaRPr lang="en-US" sz="800" dirty="0">
                        <a:solidFill>
                          <a:srgbClr val="2E74B5"/>
                        </a:solidFill>
                        <a:effectLst/>
                        <a:latin typeface="Calibri" panose="020F0502020204030204" pitchFamily="34" charset="0"/>
                        <a:ea typeface="Times New Roman" panose="02020603050405020304" pitchFamily="18" charset="0"/>
                        <a:cs typeface="Arial" panose="020B0604020202020204" pitchFamily="34" charset="0"/>
                      </a:endParaRPr>
                    </a:p>
                  </a:txBody>
                  <a:tcPr marL="47134" marR="47134" marT="0" marB="0"/>
                </a:tc>
              </a:tr>
            </a:tbl>
          </a:graphicData>
        </a:graphic>
      </p:graphicFrame>
    </p:spTree>
    <p:extLst>
      <p:ext uri="{BB962C8B-B14F-4D97-AF65-F5344CB8AC3E}">
        <p14:creationId xmlns:p14="http://schemas.microsoft.com/office/powerpoint/2010/main" val="40823043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58800" y="2009104"/>
            <a:ext cx="9257932"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r>
              <a:rPr lang="en-US" sz="2400" dirty="0"/>
              <a:t>To solve the problem of the negative pressure in the future network, I have two options. The first one to add another booster pump in parallel, the second one to conversion the system from pump system to gravity system</a:t>
            </a:r>
            <a:r>
              <a:rPr lang="en-US" sz="2400" dirty="0" smtClean="0"/>
              <a:t>.</a:t>
            </a:r>
          </a:p>
          <a:p>
            <a:pPr algn="just"/>
            <a:endParaRPr lang="en-US" sz="2400" dirty="0"/>
          </a:p>
          <a:p>
            <a:pPr algn="just"/>
            <a:r>
              <a:rPr lang="en-US" sz="2400" dirty="0"/>
              <a:t>The design criteria that I used according to PWA</a:t>
            </a:r>
            <a:r>
              <a:rPr lang="en-US" sz="2400" dirty="0" smtClean="0"/>
              <a:t>:</a:t>
            </a:r>
            <a:endParaRPr lang="en-US" sz="2400" dirty="0"/>
          </a:p>
          <a:p>
            <a:pPr algn="just"/>
            <a:r>
              <a:rPr lang="en-US" sz="2400" dirty="0">
                <a:solidFill>
                  <a:srgbClr val="FF0000"/>
                </a:solidFill>
              </a:rPr>
              <a:t>Pressure: (20-100) mH20</a:t>
            </a:r>
          </a:p>
          <a:p>
            <a:pPr algn="just"/>
            <a:r>
              <a:rPr lang="en-US" sz="2400" dirty="0">
                <a:solidFill>
                  <a:srgbClr val="FF0000"/>
                </a:solidFill>
              </a:rPr>
              <a:t>Velocity: (0.1-3) m/sec</a:t>
            </a:r>
          </a:p>
          <a:p>
            <a:pPr algn="just"/>
            <a:endParaRPr lang="en-US" dirty="0" smtClean="0"/>
          </a:p>
          <a:p>
            <a:pPr algn="just"/>
            <a:endParaRPr lang="en-US" dirty="0"/>
          </a:p>
          <a:p>
            <a:pPr algn="just"/>
            <a:endParaRPr lang="en-US" dirty="0" smtClean="0"/>
          </a:p>
          <a:p>
            <a:pPr algn="just"/>
            <a:endParaRPr lang="en-US" dirty="0"/>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16319246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91375" y="1584101"/>
            <a:ext cx="9373061" cy="4726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Option One:</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20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eaLnBrk="1" hangingPunct="1"/>
            <a:r>
              <a:rPr lang="en-US" sz="2000" dirty="0"/>
              <a:t>The new pump has a head of (170m) and flow of (730 CM/day), the three pumps connected </a:t>
            </a:r>
            <a:r>
              <a:rPr lang="en-US" sz="2000" dirty="0">
                <a:solidFill>
                  <a:srgbClr val="FF0000"/>
                </a:solidFill>
              </a:rPr>
              <a:t>in parallel to increase the flow of water in system</a:t>
            </a:r>
            <a:r>
              <a:rPr lang="en-US" sz="2000" dirty="0"/>
              <a:t>, because the existing two pumps their capacity of flow is 1152 CM/day and head 100 mH2O at maximum operation, but the demand at the peak hour of day is 1213 CM/day, so I use another pump (in parallel) to increase the flow of water</a:t>
            </a:r>
            <a:r>
              <a:rPr lang="en-US" sz="2000" dirty="0" smtClean="0"/>
              <a:t>.</a:t>
            </a:r>
          </a:p>
          <a:p>
            <a:pPr algn="just" eaLnBrk="1" hangingPunct="1"/>
            <a:endParaRPr lang="en-US" sz="2000" dirty="0"/>
          </a:p>
          <a:p>
            <a:pPr algn="just" eaLnBrk="1" hangingPunct="1"/>
            <a:r>
              <a:rPr lang="en-US" sz="2000" dirty="0"/>
              <a:t>To maintain high pressure in the low elevation areas with the standards and the increase of pressure at the minimum consumption of water of the day, a pressure reducing valve (PRV) was used.</a:t>
            </a:r>
          </a:p>
          <a:p>
            <a:pPr algn="just" eaLnBrk="1" hangingPunct="1"/>
            <a:endParaRPr lang="en-US" sz="2400" dirty="0"/>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18410250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91375" y="1584101"/>
            <a:ext cx="9954952" cy="1414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Option One:</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pic>
        <p:nvPicPr>
          <p:cNvPr id="4" name="Picture 3" descr="C:\Users\Adham Dibas\Desktop\exsist_Kafa\صور\parallel-pump.PNG"/>
          <p:cNvPicPr/>
          <p:nvPr/>
        </p:nvPicPr>
        <p:blipFill>
          <a:blip r:embed="rId2">
            <a:extLst>
              <a:ext uri="{28A0092B-C50C-407E-A947-70E740481C1C}">
                <a14:useLocalDpi xmlns:a14="http://schemas.microsoft.com/office/drawing/2010/main" val="0"/>
              </a:ext>
            </a:extLst>
          </a:blip>
          <a:srcRect/>
          <a:stretch>
            <a:fillRect/>
          </a:stretch>
        </p:blipFill>
        <p:spPr bwMode="auto">
          <a:xfrm>
            <a:off x="2911272" y="1967344"/>
            <a:ext cx="5732145" cy="4584297"/>
          </a:xfrm>
          <a:prstGeom prst="rect">
            <a:avLst/>
          </a:prstGeom>
          <a:noFill/>
          <a:ln>
            <a:noFill/>
          </a:ln>
        </p:spPr>
      </p:pic>
    </p:spTree>
    <p:extLst>
      <p:ext uri="{BB962C8B-B14F-4D97-AF65-F5344CB8AC3E}">
        <p14:creationId xmlns:p14="http://schemas.microsoft.com/office/powerpoint/2010/main" val="42457959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366684" y="337192"/>
            <a:ext cx="9954952" cy="243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Result of this Option (</a:t>
            </a:r>
            <a:r>
              <a:rPr lang="en-US" altLang="en-US" sz="3100" dirty="0" smtClean="0">
                <a:solidFill>
                  <a:srgbClr val="FF0000"/>
                </a:solidFill>
                <a:latin typeface="Times New Roman" panose="02020603050405020304" pitchFamily="18" charset="0"/>
                <a:cs typeface="Times New Roman" panose="02020603050405020304" pitchFamily="18" charset="0"/>
              </a:rPr>
              <a:t>Peak Hour</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defTabSz="457200" eaLnBrk="1" hangingPunct="1">
              <a:lnSpc>
                <a:spcPct val="80000"/>
              </a:lnSpc>
              <a:spcBef>
                <a:spcPts val="1000"/>
              </a:spcBef>
              <a:spcAft>
                <a:spcPts val="0"/>
              </a:spcAft>
              <a:buClr>
                <a:schemeClr val="accent1"/>
              </a:buClr>
              <a:buSzPct val="80000"/>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Velocity</a:t>
            </a:r>
          </a:p>
          <a:p>
            <a:pPr defTabSz="457200" eaLnBrk="1" hangingPunct="1">
              <a:lnSpc>
                <a:spcPct val="80000"/>
              </a:lnSpc>
              <a:spcBef>
                <a:spcPts val="1000"/>
              </a:spcBef>
              <a:spcAft>
                <a:spcPts val="0"/>
              </a:spcAft>
              <a:buClr>
                <a:schemeClr val="accent1"/>
              </a:buClr>
              <a:buSzPct val="80000"/>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729" y="2340399"/>
            <a:ext cx="1171739" cy="197195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3468" y="1554447"/>
            <a:ext cx="9974067" cy="4403007"/>
          </a:xfrm>
          <a:prstGeom prst="rect">
            <a:avLst/>
          </a:prstGeom>
        </p:spPr>
      </p:pic>
    </p:spTree>
    <p:extLst>
      <p:ext uri="{BB962C8B-B14F-4D97-AF65-F5344CB8AC3E}">
        <p14:creationId xmlns:p14="http://schemas.microsoft.com/office/powerpoint/2010/main" val="39701877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889"/>
            <a:ext cx="12192000" cy="6497640"/>
          </a:xfrm>
          <a:prstGeom prst="rect">
            <a:avLst/>
          </a:prstGeom>
        </p:spPr>
      </p:pic>
    </p:spTree>
    <p:extLst>
      <p:ext uri="{BB962C8B-B14F-4D97-AF65-F5344CB8AC3E}">
        <p14:creationId xmlns:p14="http://schemas.microsoft.com/office/powerpoint/2010/main" val="11783101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366684" y="337192"/>
            <a:ext cx="9954952" cy="243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Result of this Option</a:t>
            </a:r>
          </a:p>
          <a:p>
            <a:pPr defTabSz="457200" eaLnBrk="1" hangingPunct="1">
              <a:lnSpc>
                <a:spcPct val="80000"/>
              </a:lnSpc>
              <a:spcBef>
                <a:spcPts val="1000"/>
              </a:spcBef>
              <a:spcAft>
                <a:spcPts val="0"/>
              </a:spcAft>
              <a:buClr>
                <a:schemeClr val="accent1"/>
              </a:buClr>
              <a:buSzPct val="80000"/>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2- Pressure</a:t>
            </a:r>
          </a:p>
          <a:p>
            <a:pPr defTabSz="457200" eaLnBrk="1" hangingPunct="1">
              <a:lnSpc>
                <a:spcPct val="80000"/>
              </a:lnSpc>
              <a:spcBef>
                <a:spcPts val="1000"/>
              </a:spcBef>
              <a:spcAft>
                <a:spcPts val="0"/>
              </a:spcAft>
              <a:buClr>
                <a:schemeClr val="accent1"/>
              </a:buClr>
              <a:buSzPct val="80000"/>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55" y="1989871"/>
            <a:ext cx="1524213" cy="2429214"/>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3468" y="1554448"/>
            <a:ext cx="10078857" cy="4333734"/>
          </a:xfrm>
          <a:prstGeom prst="rect">
            <a:avLst/>
          </a:prstGeom>
        </p:spPr>
      </p:pic>
    </p:spTree>
    <p:extLst>
      <p:ext uri="{BB962C8B-B14F-4D97-AF65-F5344CB8AC3E}">
        <p14:creationId xmlns:p14="http://schemas.microsoft.com/office/powerpoint/2010/main" val="4056165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614" y="833433"/>
            <a:ext cx="8992600" cy="4962060"/>
          </a:xfrm>
          <a:prstGeom prst="rect">
            <a:avLst/>
          </a:prstGeom>
        </p:spPr>
      </p:pic>
    </p:spTree>
    <p:extLst>
      <p:ext uri="{BB962C8B-B14F-4D97-AF65-F5344CB8AC3E}">
        <p14:creationId xmlns:p14="http://schemas.microsoft.com/office/powerpoint/2010/main" val="2116830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180"/>
            <a:ext cx="12192000" cy="6497640"/>
          </a:xfrm>
          <a:prstGeom prst="rect">
            <a:avLst/>
          </a:prstGeom>
        </p:spPr>
      </p:pic>
    </p:spTree>
    <p:extLst>
      <p:ext uri="{BB962C8B-B14F-4D97-AF65-F5344CB8AC3E}">
        <p14:creationId xmlns:p14="http://schemas.microsoft.com/office/powerpoint/2010/main" val="31181230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91375" y="1584101"/>
            <a:ext cx="9373061" cy="3495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Option Two:</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2000" dirty="0">
              <a:solidFill>
                <a:schemeClr val="tx1">
                  <a:lumMod val="75000"/>
                  <a:lumOff val="25000"/>
                </a:schemeClr>
              </a:solidFill>
              <a:latin typeface="Times New Roman" panose="02020603050405020304" pitchFamily="18" charset="0"/>
              <a:cs typeface="Times New Roman" panose="02020603050405020304" pitchFamily="18" charset="0"/>
            </a:endParaRPr>
          </a:p>
          <a:p>
            <a:r>
              <a:rPr lang="en-US" sz="2000" dirty="0"/>
              <a:t>This option considered to conversion the system from pump system to gravity system by elevate the water to new reservoir (200 MSL) using the existing pumps, the height of the new reservoir is equal 20 meters</a:t>
            </a:r>
            <a:r>
              <a:rPr lang="en-US" sz="2000" dirty="0" smtClean="0"/>
              <a:t>.</a:t>
            </a:r>
          </a:p>
          <a:p>
            <a:endParaRPr lang="en-US" sz="2000" dirty="0"/>
          </a:p>
          <a:p>
            <a:r>
              <a:rPr lang="en-US" sz="2000" dirty="0"/>
              <a:t>The total length added to transfer the water from the old reservoir to new one is equal 1759 meters.</a:t>
            </a:r>
          </a:p>
          <a:p>
            <a:pPr algn="just" eaLnBrk="1" hangingPunct="1"/>
            <a:endParaRPr lang="en-US" sz="2400" dirty="0"/>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spTree>
    <p:extLst>
      <p:ext uri="{BB962C8B-B14F-4D97-AF65-F5344CB8AC3E}">
        <p14:creationId xmlns:p14="http://schemas.microsoft.com/office/powerpoint/2010/main" val="32884764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91375" y="1584101"/>
            <a:ext cx="9954952" cy="1414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Option Two:</a:t>
            </a: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sp>
        <p:nvSpPr>
          <p:cNvPr id="22531" name="عنوان 1"/>
          <p:cNvSpPr txBox="1">
            <a:spLocks/>
          </p:cNvSpPr>
          <p:nvPr/>
        </p:nvSpPr>
        <p:spPr bwMode="auto">
          <a:xfrm>
            <a:off x="789994" y="741363"/>
            <a:ext cx="8379764"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l" eaLnBrk="1" hangingPunct="1">
              <a:spcBef>
                <a:spcPct val="0"/>
              </a:spcBef>
              <a:buClrTx/>
              <a:buFontTx/>
              <a:buNone/>
            </a:pPr>
            <a:r>
              <a:rPr lang="en-US" altLang="ar-SA" sz="3600" dirty="0" smtClean="0">
                <a:solidFill>
                  <a:schemeClr val="accent2">
                    <a:lumMod val="75000"/>
                  </a:schemeClr>
                </a:solidFill>
                <a:latin typeface="Lucida Calligraphy" panose="03010101010101010101" pitchFamily="66" charset="0"/>
                <a:ea typeface="+mj-ea"/>
              </a:rPr>
              <a:t>Design of Future Network </a:t>
            </a:r>
            <a:endParaRPr lang="ar-SA" altLang="ar-SA" sz="3600" dirty="0">
              <a:solidFill>
                <a:schemeClr val="accent2">
                  <a:lumMod val="75000"/>
                </a:schemeClr>
              </a:solidFill>
              <a:latin typeface="Lucida Calligraphy" panose="03010101010101010101" pitchFamily="66" charset="0"/>
              <a:ea typeface="+mj-ea"/>
            </a:endParaRPr>
          </a:p>
        </p:txBody>
      </p:sp>
      <p:pic>
        <p:nvPicPr>
          <p:cNvPr id="5" name="Picture 4" descr="C:\Users\Adham Dibas\Desktop\exsist_Kafa\صور\trasfer-water.PNG"/>
          <p:cNvPicPr/>
          <p:nvPr/>
        </p:nvPicPr>
        <p:blipFill>
          <a:blip r:embed="rId2">
            <a:extLst>
              <a:ext uri="{28A0092B-C50C-407E-A947-70E740481C1C}">
                <a14:useLocalDpi xmlns:a14="http://schemas.microsoft.com/office/drawing/2010/main" val="0"/>
              </a:ext>
            </a:extLst>
          </a:blip>
          <a:srcRect/>
          <a:stretch>
            <a:fillRect/>
          </a:stretch>
        </p:blipFill>
        <p:spPr bwMode="auto">
          <a:xfrm>
            <a:off x="1079821" y="2485437"/>
            <a:ext cx="8089937" cy="3430453"/>
          </a:xfrm>
          <a:prstGeom prst="rect">
            <a:avLst/>
          </a:prstGeom>
          <a:noFill/>
          <a:ln>
            <a:noFill/>
          </a:ln>
        </p:spPr>
      </p:pic>
    </p:spTree>
    <p:extLst>
      <p:ext uri="{BB962C8B-B14F-4D97-AF65-F5344CB8AC3E}">
        <p14:creationId xmlns:p14="http://schemas.microsoft.com/office/powerpoint/2010/main" val="30442288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366684" y="337192"/>
            <a:ext cx="9954952" cy="243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Result of this Option (</a:t>
            </a:r>
            <a:r>
              <a:rPr lang="en-US" altLang="en-US" sz="3100" dirty="0" smtClean="0">
                <a:solidFill>
                  <a:srgbClr val="FF0000"/>
                </a:solidFill>
                <a:latin typeface="Times New Roman" panose="02020603050405020304" pitchFamily="18" charset="0"/>
                <a:cs typeface="Times New Roman" panose="02020603050405020304" pitchFamily="18" charset="0"/>
              </a:rPr>
              <a:t>Peak Hour</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defTabSz="457200" eaLnBrk="1" hangingPunct="1">
              <a:lnSpc>
                <a:spcPct val="80000"/>
              </a:lnSpc>
              <a:spcBef>
                <a:spcPts val="1000"/>
              </a:spcBef>
              <a:spcAft>
                <a:spcPts val="0"/>
              </a:spcAft>
              <a:buClr>
                <a:schemeClr val="accent1"/>
              </a:buClr>
              <a:buSzPct val="80000"/>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Velocity</a:t>
            </a:r>
          </a:p>
          <a:p>
            <a:pPr defTabSz="457200" eaLnBrk="1" hangingPunct="1">
              <a:lnSpc>
                <a:spcPct val="80000"/>
              </a:lnSpc>
              <a:spcBef>
                <a:spcPts val="1000"/>
              </a:spcBef>
              <a:spcAft>
                <a:spcPts val="0"/>
              </a:spcAft>
              <a:buClr>
                <a:schemeClr val="accent1"/>
              </a:buClr>
              <a:buSzPct val="80000"/>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887" y="2688081"/>
            <a:ext cx="1257475" cy="191479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6362" y="1554447"/>
            <a:ext cx="9164329" cy="4375297"/>
          </a:xfrm>
          <a:prstGeom prst="rect">
            <a:avLst/>
          </a:prstGeom>
        </p:spPr>
      </p:pic>
    </p:spTree>
    <p:extLst>
      <p:ext uri="{BB962C8B-B14F-4D97-AF65-F5344CB8AC3E}">
        <p14:creationId xmlns:p14="http://schemas.microsoft.com/office/powerpoint/2010/main" val="265337522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180"/>
            <a:ext cx="12192000" cy="6497640"/>
          </a:xfrm>
          <a:prstGeom prst="rect">
            <a:avLst/>
          </a:prstGeom>
        </p:spPr>
      </p:pic>
    </p:spTree>
    <p:extLst>
      <p:ext uri="{BB962C8B-B14F-4D97-AF65-F5344CB8AC3E}">
        <p14:creationId xmlns:p14="http://schemas.microsoft.com/office/powerpoint/2010/main" val="25738065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366684" y="337192"/>
            <a:ext cx="9954952" cy="243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Result of this Option</a:t>
            </a:r>
          </a:p>
          <a:p>
            <a:pPr defTabSz="457200" eaLnBrk="1" hangingPunct="1">
              <a:lnSpc>
                <a:spcPct val="80000"/>
              </a:lnSpc>
              <a:spcBef>
                <a:spcPts val="1000"/>
              </a:spcBef>
              <a:spcAft>
                <a:spcPts val="0"/>
              </a:spcAft>
              <a:buClr>
                <a:schemeClr val="accent1"/>
              </a:buClr>
              <a:buSzPct val="80000"/>
            </a:pPr>
            <a:r>
              <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rPr>
              <a:t>2- Pressure</a:t>
            </a:r>
          </a:p>
          <a:p>
            <a:pPr defTabSz="457200" eaLnBrk="1" hangingPunct="1">
              <a:lnSpc>
                <a:spcPct val="80000"/>
              </a:lnSpc>
              <a:spcBef>
                <a:spcPts val="1000"/>
              </a:spcBef>
              <a:spcAft>
                <a:spcPts val="0"/>
              </a:spcAft>
              <a:buClr>
                <a:schemeClr val="accent1"/>
              </a:buClr>
              <a:buSzPct val="80000"/>
            </a:pPr>
            <a:endParaRPr lang="en-US" altLang="en-US" sz="3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lnSpc>
                <a:spcPct val="80000"/>
              </a:lnSpc>
              <a:spcBef>
                <a:spcPts val="1000"/>
              </a:spcBef>
              <a:spcAft>
                <a:spcPts val="0"/>
              </a:spcAft>
              <a:buClr>
                <a:schemeClr val="accent1"/>
              </a:buClr>
              <a:buSzPct val="80000"/>
              <a:buFont typeface="Wingdings" panose="05000000000000000000" pitchFamily="2" charset="2"/>
              <a:buChar char="v"/>
            </a:pPr>
            <a:endParaRPr lang="en-US" altLang="en-US" sz="31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en-US" sz="2800" dirty="0">
              <a:solidFill>
                <a:schemeClr val="accent2">
                  <a:lumMod val="75000"/>
                </a:schemeClr>
              </a:solidFill>
              <a:latin typeface="Lucida Calligraphy" panose="03010101010101010101" pitchFamily="66" charset="0"/>
              <a:ea typeface="+mj-ea"/>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15" y="2421343"/>
            <a:ext cx="1533739" cy="258163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0423" y="1729379"/>
            <a:ext cx="9316750" cy="4283494"/>
          </a:xfrm>
          <a:prstGeom prst="rect">
            <a:avLst/>
          </a:prstGeom>
        </p:spPr>
      </p:pic>
    </p:spTree>
    <p:extLst>
      <p:ext uri="{BB962C8B-B14F-4D97-AF65-F5344CB8AC3E}">
        <p14:creationId xmlns:p14="http://schemas.microsoft.com/office/powerpoint/2010/main" val="19071076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64" y="207889"/>
            <a:ext cx="11998036" cy="6497640"/>
          </a:xfrm>
          <a:prstGeom prst="rect">
            <a:avLst/>
          </a:prstGeom>
        </p:spPr>
      </p:pic>
    </p:spTree>
    <p:extLst>
      <p:ext uri="{BB962C8B-B14F-4D97-AF65-F5344CB8AC3E}">
        <p14:creationId xmlns:p14="http://schemas.microsoft.com/office/powerpoint/2010/main" val="32855400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076" y="306181"/>
            <a:ext cx="4291559" cy="523220"/>
          </a:xfrm>
          <a:prstGeom prst="rect">
            <a:avLst/>
          </a:prstGeom>
        </p:spPr>
        <p:txBody>
          <a:bodyPr wrap="none">
            <a:spAutoFit/>
          </a:bodyPr>
          <a:lstStyle/>
          <a:p>
            <a:r>
              <a:rPr lang="en-US" sz="2800" dirty="0" smtClean="0">
                <a:solidFill>
                  <a:schemeClr val="accent2">
                    <a:lumMod val="75000"/>
                  </a:schemeClr>
                </a:solidFill>
                <a:latin typeface="Lucida Calligraphy" panose="03010101010101010101" pitchFamily="66" charset="0"/>
                <a:ea typeface="+mj-ea"/>
              </a:rPr>
              <a:t>Conclusions of Design</a:t>
            </a:r>
            <a:endParaRPr lang="en-US" sz="2800" dirty="0">
              <a:solidFill>
                <a:schemeClr val="accent2">
                  <a:lumMod val="75000"/>
                </a:schemeClr>
              </a:solidFill>
              <a:latin typeface="Lucida Calligraphy" panose="03010101010101010101" pitchFamily="66" charset="0"/>
              <a:ea typeface="+mj-ea"/>
            </a:endParaRPr>
          </a:p>
        </p:txBody>
      </p:sp>
      <p:sp>
        <p:nvSpPr>
          <p:cNvPr id="3" name="Rectangle 2"/>
          <p:cNvSpPr/>
          <p:nvPr/>
        </p:nvSpPr>
        <p:spPr>
          <a:xfrm>
            <a:off x="571500" y="1187440"/>
            <a:ext cx="7988300" cy="3305007"/>
          </a:xfrm>
          <a:prstGeom prst="rect">
            <a:avLst/>
          </a:prstGeom>
        </p:spPr>
        <p:txBody>
          <a:bodyPr wrap="square">
            <a:spAutoFit/>
          </a:bodyPr>
          <a:lstStyle/>
          <a:p>
            <a:pPr algn="just">
              <a:lnSpc>
                <a:spcPct val="150000"/>
              </a:lnSpc>
              <a:spcAft>
                <a:spcPts val="600"/>
              </a:spcAft>
            </a:pPr>
            <a:r>
              <a:rPr lang="en-US" sz="2400" dirty="0"/>
              <a:t>After calculation the cost of each option, option two was found to be better than option one with its high efficiency according to the design criteria such as velocity and pressure, but option one was found to be better than option two with its low cost.</a:t>
            </a:r>
          </a:p>
          <a:p>
            <a:pPr algn="just">
              <a:lnSpc>
                <a:spcPct val="150000"/>
              </a:lnSpc>
              <a:spcAft>
                <a:spcPts val="600"/>
              </a:spcAft>
            </a:pPr>
            <a:endPar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802823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63700" y="1988235"/>
            <a:ext cx="9512300" cy="1754326"/>
          </a:xfrm>
          <a:prstGeom prst="rect">
            <a:avLst/>
          </a:prstGeom>
        </p:spPr>
        <p:txBody>
          <a:bodyPr wrap="square">
            <a:spAutoFit/>
          </a:bodyPr>
          <a:lstStyle/>
          <a:p>
            <a:pPr marL="0" indent="0" algn="ctr">
              <a:buNone/>
            </a:pPr>
            <a:r>
              <a:rPr lang="en-US" sz="5400" b="1" dirty="0" smtClean="0">
                <a:solidFill>
                  <a:srgbClr val="00B050"/>
                </a:solidFill>
                <a:latin typeface="Lucida Calligraphy" panose="03010101010101010101" pitchFamily="66" charset="0"/>
              </a:rPr>
              <a:t>Thank You </a:t>
            </a:r>
          </a:p>
          <a:p>
            <a:pPr marL="0" indent="0">
              <a:buNone/>
            </a:pPr>
            <a:r>
              <a:rPr lang="en-US" sz="5400" b="1" dirty="0" smtClean="0">
                <a:solidFill>
                  <a:srgbClr val="00B050"/>
                </a:solidFill>
                <a:latin typeface="Lucida Calligraphy" panose="03010101010101010101" pitchFamily="66" charset="0"/>
              </a:rPr>
              <a:t>For Your Attention…</a:t>
            </a:r>
          </a:p>
        </p:txBody>
      </p:sp>
    </p:spTree>
    <p:extLst>
      <p:ext uri="{BB962C8B-B14F-4D97-AF65-F5344CB8AC3E}">
        <p14:creationId xmlns:p14="http://schemas.microsoft.com/office/powerpoint/2010/main" val="2380994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1" name="عنصر نائب للمحتوى 2"/>
          <p:cNvSpPr>
            <a:spLocks noGrp="1"/>
          </p:cNvSpPr>
          <p:nvPr>
            <p:ph idx="1"/>
          </p:nvPr>
        </p:nvSpPr>
        <p:spPr>
          <a:xfrm>
            <a:off x="355361" y="501940"/>
            <a:ext cx="9690160" cy="5950375"/>
          </a:xfrm>
          <a:noFill/>
        </p:spPr>
        <p:txBody>
          <a:bodyPr>
            <a:normAutofit fontScale="70000" lnSpcReduction="20000"/>
          </a:bodyPr>
          <a:lstStyle/>
          <a:p>
            <a:pPr>
              <a:buFont typeface="Wingdings" panose="05000000000000000000" pitchFamily="2" charset="2"/>
              <a:buChar char="v"/>
            </a:pPr>
            <a:r>
              <a:rPr lang="en-US" altLang="en-US" sz="5100" dirty="0" smtClean="0">
                <a:latin typeface="Times New Roman" panose="02020603050405020304" pitchFamily="18" charset="0"/>
                <a:cs typeface="Times New Roman" panose="02020603050405020304" pitchFamily="18" charset="0"/>
              </a:rPr>
              <a:t> Area :</a:t>
            </a:r>
          </a:p>
          <a:p>
            <a:pPr>
              <a:buFont typeface="Wingdings" panose="05000000000000000000" pitchFamily="2" charset="2"/>
              <a:buChar char="v"/>
            </a:pPr>
            <a:endParaRPr lang="en-US" altLang="en-US" sz="3400" dirty="0" smtClean="0">
              <a:latin typeface="Times New Roman" panose="02020603050405020304" pitchFamily="18" charset="0"/>
              <a:cs typeface="Times New Roman" panose="02020603050405020304" pitchFamily="18" charset="0"/>
            </a:endParaRPr>
          </a:p>
          <a:p>
            <a:pPr marL="0" indent="0">
              <a:buNone/>
            </a:pPr>
            <a:r>
              <a:rPr lang="en-US" altLang="en-US" sz="3400" dirty="0">
                <a:latin typeface="Times New Roman" panose="02020603050405020304" pitchFamily="18" charset="0"/>
                <a:cs typeface="Times New Roman" panose="02020603050405020304" pitchFamily="18" charset="0"/>
              </a:rPr>
              <a:t>The </a:t>
            </a:r>
            <a:r>
              <a:rPr lang="en-US" altLang="en-US" sz="3400" dirty="0" smtClean="0">
                <a:latin typeface="Times New Roman" panose="02020603050405020304" pitchFamily="18" charset="0"/>
                <a:cs typeface="Times New Roman" panose="02020603050405020304" pitchFamily="18" charset="0"/>
              </a:rPr>
              <a:t>area of the lands belonging to the Kafa </a:t>
            </a:r>
            <a:r>
              <a:rPr lang="en-US" altLang="en-US" sz="3400" dirty="0">
                <a:latin typeface="Times New Roman" panose="02020603050405020304" pitchFamily="18" charset="0"/>
                <a:cs typeface="Times New Roman" panose="02020603050405020304" pitchFamily="18" charset="0"/>
              </a:rPr>
              <a:t>is 634 donum Which include agriculture </a:t>
            </a:r>
            <a:r>
              <a:rPr lang="en-US" altLang="en-US" sz="3400" dirty="0" smtClean="0">
                <a:latin typeface="Times New Roman" panose="02020603050405020304" pitchFamily="18" charset="0"/>
                <a:cs typeface="Times New Roman" panose="02020603050405020304" pitchFamily="18" charset="0"/>
              </a:rPr>
              <a:t>lands about 330 </a:t>
            </a:r>
            <a:r>
              <a:rPr lang="en-US" altLang="en-US" sz="3400" dirty="0">
                <a:latin typeface="Times New Roman" panose="02020603050405020304" pitchFamily="18" charset="0"/>
                <a:cs typeface="Times New Roman" panose="02020603050405020304" pitchFamily="18" charset="0"/>
              </a:rPr>
              <a:t>donum and </a:t>
            </a:r>
            <a:r>
              <a:rPr lang="en-US" altLang="en-US" sz="3400" dirty="0" smtClean="0">
                <a:latin typeface="Times New Roman" panose="02020603050405020304" pitchFamily="18" charset="0"/>
                <a:cs typeface="Times New Roman" panose="02020603050405020304" pitchFamily="18" charset="0"/>
              </a:rPr>
              <a:t>building lands about </a:t>
            </a:r>
            <a:r>
              <a:rPr lang="en-US" altLang="en-US" sz="3400" dirty="0">
                <a:latin typeface="Times New Roman" panose="02020603050405020304" pitchFamily="18" charset="0"/>
                <a:cs typeface="Times New Roman" panose="02020603050405020304" pitchFamily="18" charset="0"/>
              </a:rPr>
              <a:t>304 donum</a:t>
            </a:r>
            <a:r>
              <a:rPr lang="en-US" altLang="en-US" sz="32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endParaRPr lang="en-US" altLang="en-US" sz="3000" dirty="0" smtClean="0">
              <a:latin typeface="Times New Roman" panose="02020603050405020304" pitchFamily="18" charset="0"/>
              <a:cs typeface="Times New Roman" panose="02020603050405020304" pitchFamily="18" charset="0"/>
            </a:endParaRPr>
          </a:p>
          <a:p>
            <a:pPr fontAlgn="base">
              <a:buFont typeface="Wingdings" panose="05000000000000000000" pitchFamily="2" charset="2"/>
              <a:buChar char="v"/>
              <a:defRPr/>
            </a:pPr>
            <a:r>
              <a:rPr lang="en-US" altLang="en-US" sz="5100" dirty="0" smtClean="0">
                <a:latin typeface="Times New Roman" panose="02020603050405020304" pitchFamily="18" charset="0"/>
                <a:cs typeface="Times New Roman" panose="02020603050405020304" pitchFamily="18" charset="0"/>
              </a:rPr>
              <a:t>Population :</a:t>
            </a:r>
          </a:p>
          <a:p>
            <a:pPr fontAlgn="base">
              <a:buFont typeface="Wingdings" panose="05000000000000000000" pitchFamily="2" charset="2"/>
              <a:buChar char="v"/>
              <a:defRPr/>
            </a:pPr>
            <a:endParaRPr lang="en-US" altLang="en-US" sz="3500" dirty="0" smtClean="0">
              <a:latin typeface="Times New Roman" panose="02020603050405020304" pitchFamily="18" charset="0"/>
              <a:cs typeface="Times New Roman" panose="02020603050405020304" pitchFamily="18" charset="0"/>
            </a:endParaRPr>
          </a:p>
          <a:p>
            <a:pPr marL="0" indent="0" fontAlgn="base">
              <a:buNone/>
              <a:defRPr/>
            </a:pPr>
            <a:r>
              <a:rPr lang="en-US" altLang="en-US" sz="3400" dirty="0" smtClean="0">
                <a:latin typeface="Times New Roman" panose="02020603050405020304" pitchFamily="18" charset="0"/>
                <a:cs typeface="Times New Roman" panose="02020603050405020304" pitchFamily="18" charset="0"/>
              </a:rPr>
              <a:t>The present population is </a:t>
            </a:r>
            <a:r>
              <a:rPr lang="en-US" altLang="en-US" sz="3400" dirty="0">
                <a:latin typeface="Times New Roman" panose="02020603050405020304" pitchFamily="18" charset="0"/>
                <a:cs typeface="Times New Roman" panose="02020603050405020304" pitchFamily="18" charset="0"/>
              </a:rPr>
              <a:t>1,000 persons.</a:t>
            </a:r>
          </a:p>
          <a:p>
            <a:pPr fontAlgn="base">
              <a:buFont typeface="Wingdings" panose="05000000000000000000" pitchFamily="2" charset="2"/>
              <a:buChar char="v"/>
              <a:defRPr/>
            </a:pPr>
            <a:endParaRPr lang="en-US" altLang="en-US" sz="3500" dirty="0" smtClean="0">
              <a:latin typeface="Times New Roman" panose="02020603050405020304" pitchFamily="18" charset="0"/>
              <a:cs typeface="Times New Roman" panose="02020603050405020304" pitchFamily="18" charset="0"/>
            </a:endParaRPr>
          </a:p>
          <a:p>
            <a:pPr fontAlgn="base">
              <a:buFont typeface="Wingdings" panose="05000000000000000000" pitchFamily="2" charset="2"/>
              <a:buChar char="v"/>
              <a:defRPr/>
            </a:pPr>
            <a:r>
              <a:rPr lang="en-US" altLang="en-US" sz="5100" dirty="0" smtClean="0">
                <a:latin typeface="Times New Roman" panose="02020603050405020304" pitchFamily="18" charset="0"/>
                <a:cs typeface="Times New Roman" panose="02020603050405020304" pitchFamily="18" charset="0"/>
              </a:rPr>
              <a:t>Elevation :</a:t>
            </a:r>
          </a:p>
          <a:p>
            <a:pPr marL="0" indent="0" fontAlgn="base">
              <a:buNone/>
              <a:defRPr/>
            </a:pPr>
            <a:endParaRPr lang="en-US" altLang="en-US" sz="2600" dirty="0" smtClean="0">
              <a:latin typeface="Times New Roman" panose="02020603050405020304" pitchFamily="18" charset="0"/>
              <a:cs typeface="Times New Roman" panose="02020603050405020304" pitchFamily="18" charset="0"/>
            </a:endParaRPr>
          </a:p>
          <a:p>
            <a:pPr marL="0" indent="0" fontAlgn="base">
              <a:buNone/>
              <a:defRPr/>
            </a:pPr>
            <a:r>
              <a:rPr lang="en-US" altLang="en-US" sz="3400" dirty="0" smtClean="0">
                <a:latin typeface="Times New Roman" panose="02020603050405020304" pitchFamily="18" charset="0"/>
                <a:cs typeface="Times New Roman" panose="02020603050405020304" pitchFamily="18" charset="0"/>
              </a:rPr>
              <a:t>Kafa is rising between (65-200) meters above mean sea level (A.M.S.L).</a:t>
            </a:r>
          </a:p>
          <a:p>
            <a:pPr marL="0" indent="0" fontAlgn="base">
              <a:buNone/>
              <a:defRPr/>
            </a:pPr>
            <a:r>
              <a:rPr lang="en-US" altLang="en-US" sz="3000" dirty="0">
                <a:latin typeface="Times New Roman" panose="02020603050405020304" pitchFamily="18" charset="0"/>
                <a:cs typeface="Times New Roman" panose="02020603050405020304" pitchFamily="18" charset="0"/>
              </a:rPr>
              <a:t/>
            </a:r>
            <a:br>
              <a:rPr lang="en-US" altLang="en-US" sz="3000" dirty="0">
                <a:latin typeface="Times New Roman" panose="02020603050405020304" pitchFamily="18" charset="0"/>
                <a:cs typeface="Times New Roman" panose="02020603050405020304" pitchFamily="18" charset="0"/>
              </a:rPr>
            </a:br>
            <a:endParaRPr lang="ar-SA" altLang="ar-SA" sz="3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152" y="699023"/>
            <a:ext cx="8596668" cy="1320800"/>
          </a:xfrm>
        </p:spPr>
        <p:txBody>
          <a:bodyPr/>
          <a:lstStyle/>
          <a:p>
            <a:pPr marL="571500" indent="-571500">
              <a:buFont typeface="Wingdings" panose="05000000000000000000" pitchFamily="2" charset="2"/>
              <a:buChar char="v"/>
            </a:pPr>
            <a:r>
              <a:rPr lang="en-US" dirty="0" smtClean="0"/>
              <a:t>The Questionnaire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5198" y="1359423"/>
            <a:ext cx="8596312" cy="3608363"/>
          </a:xfrm>
        </p:spPr>
      </p:pic>
      <p:sp>
        <p:nvSpPr>
          <p:cNvPr id="7" name="TextBox 6"/>
          <p:cNvSpPr txBox="1"/>
          <p:nvPr/>
        </p:nvSpPr>
        <p:spPr>
          <a:xfrm>
            <a:off x="295198" y="5131558"/>
            <a:ext cx="8596312"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I took sample of 30 families and tried to be representative</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46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
          <p:cNvSpPr>
            <a:spLocks noChangeArrowheads="1"/>
          </p:cNvSpPr>
          <p:nvPr/>
        </p:nvSpPr>
        <p:spPr bwMode="auto">
          <a:xfrm>
            <a:off x="325861" y="211964"/>
            <a:ext cx="9887085" cy="10495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r>
              <a:rPr lang="en-US" altLang="ar-SA" sz="3600" dirty="0" smtClean="0">
                <a:solidFill>
                  <a:schemeClr val="tx1">
                    <a:lumMod val="75000"/>
                    <a:lumOff val="25000"/>
                  </a:schemeClr>
                </a:solidFill>
                <a:latin typeface="Times New Roman" panose="02020603050405020304" pitchFamily="18" charset="0"/>
                <a:cs typeface="Times New Roman" panose="02020603050405020304" pitchFamily="18" charset="0"/>
              </a:rPr>
              <a:t>Family Size:</a:t>
            </a: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defTabSz="457200" eaLnBrk="1" hangingPunct="1">
              <a:spcBef>
                <a:spcPts val="1000"/>
              </a:spcBef>
              <a:spcAft>
                <a:spcPts val="0"/>
              </a:spcAft>
              <a:buClr>
                <a:schemeClr val="accent1"/>
              </a:buClr>
              <a:buSzPct val="80000"/>
            </a:pPr>
            <a:r>
              <a:rPr lang="en-US" altLang="ar-SA" sz="2400" dirty="0" smtClean="0">
                <a:solidFill>
                  <a:schemeClr val="tx1">
                    <a:lumMod val="75000"/>
                    <a:lumOff val="25000"/>
                  </a:schemeClr>
                </a:solidFill>
                <a:latin typeface="Times New Roman" panose="02020603050405020304" pitchFamily="18" charset="0"/>
                <a:cs typeface="Times New Roman" panose="02020603050405020304" pitchFamily="18" charset="0"/>
              </a:rPr>
              <a:t>The average number of the persons in Kafa Families is 6 persons.</a:t>
            </a: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11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r>
              <a:rPr lang="en-US" altLang="ar-SA" sz="36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altLang="ar-SA" sz="3600" dirty="0" smtClean="0">
                <a:solidFill>
                  <a:schemeClr val="tx1">
                    <a:lumMod val="75000"/>
                    <a:lumOff val="25000"/>
                  </a:schemeClr>
                </a:solidFill>
                <a:latin typeface="Times New Roman" panose="02020603050405020304" pitchFamily="18" charset="0"/>
                <a:cs typeface="Times New Roman" panose="02020603050405020304" pitchFamily="18" charset="0"/>
              </a:rPr>
              <a:t>The Income of Families:</a:t>
            </a:r>
          </a:p>
          <a:p>
            <a:pPr defTabSz="457200" eaLnBrk="1" hangingPunct="1">
              <a:spcBef>
                <a:spcPts val="1000"/>
              </a:spcBef>
              <a:spcAft>
                <a:spcPts val="0"/>
              </a:spcAft>
              <a:buClr>
                <a:schemeClr val="accent1"/>
              </a:buClr>
              <a:buSzPct val="80000"/>
            </a:pPr>
            <a:endParaRPr lang="en-US" altLang="ar-SA" sz="24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defTabSz="457200" eaLnBrk="1" hangingPunct="1">
              <a:spcBef>
                <a:spcPts val="1000"/>
              </a:spcBef>
              <a:spcAft>
                <a:spcPts val="0"/>
              </a:spcAft>
              <a:buClr>
                <a:schemeClr val="accent1"/>
              </a:buClr>
              <a:buSzPct val="80000"/>
            </a:pPr>
            <a:endParaRPr lang="en-US" altLang="ar-SA" sz="24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defTabSz="457200" eaLnBrk="1" hangingPunct="1">
              <a:spcBef>
                <a:spcPts val="1000"/>
              </a:spcBef>
              <a:spcAft>
                <a:spcPts val="0"/>
              </a:spcAft>
              <a:buClr>
                <a:schemeClr val="accent1"/>
              </a:buClr>
              <a:buSzPct val="80000"/>
            </a:pPr>
            <a:endParaRPr lang="en-US" altLang="ar-SA" sz="24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342900" indent="-342900" defTabSz="457200" eaLnBrk="1" hangingPunct="1">
              <a:spcBef>
                <a:spcPts val="1000"/>
              </a:spcBef>
              <a:spcAft>
                <a:spcPts val="0"/>
              </a:spcAft>
              <a:buClr>
                <a:schemeClr val="accent1"/>
              </a:buClr>
              <a:buSzPct val="80000"/>
              <a:buFont typeface="Wingdings" panose="05000000000000000000" pitchFamily="2" charset="2"/>
              <a:buChar char="v"/>
            </a:pPr>
            <a:endParaRPr lang="en-US" altLang="ar-SA" sz="36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endParaRPr lang="en-US" altLang="ar-SA" sz="36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eaLnBrk="1" hangingPunct="1"/>
            <a:r>
              <a:rPr lang="en-US" altLang="en-US" sz="2400" dirty="0">
                <a:latin typeface="Times New Roman" panose="02020603050405020304" pitchFamily="18" charset="0"/>
                <a:cs typeface="Times New Roman" panose="02020603050405020304" pitchFamily="18" charset="0"/>
              </a:rPr>
              <a:t/>
            </a:r>
            <a:br>
              <a:rPr lang="en-US" altLang="en-US" sz="2400" dirty="0">
                <a:latin typeface="Times New Roman" panose="02020603050405020304" pitchFamily="18" charset="0"/>
                <a:cs typeface="Times New Roman" panose="02020603050405020304" pitchFamily="18" charset="0"/>
              </a:rPr>
            </a:br>
            <a:endParaRPr lang="ar-SA" altLang="ar-SA" sz="2400" dirty="0">
              <a:latin typeface="Times New Roman" panose="02020603050405020304" pitchFamily="18" charset="0"/>
              <a:cs typeface="Times New Roman" panose="02020603050405020304" pitchFamily="18" charset="0"/>
            </a:endParaRPr>
          </a:p>
        </p:txBody>
      </p:sp>
      <p:graphicFrame>
        <p:nvGraphicFramePr>
          <p:cNvPr id="14" name="Chart 13"/>
          <p:cNvGraphicFramePr/>
          <p:nvPr>
            <p:extLst>
              <p:ext uri="{D42A27DB-BD31-4B8C-83A1-F6EECF244321}">
                <p14:modId xmlns:p14="http://schemas.microsoft.com/office/powerpoint/2010/main" val="2385343572"/>
              </p:ext>
            </p:extLst>
          </p:nvPr>
        </p:nvGraphicFramePr>
        <p:xfrm>
          <a:off x="1419368" y="2715904"/>
          <a:ext cx="6550924" cy="372244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1412" y="305493"/>
            <a:ext cx="9694158" cy="6381910"/>
          </a:xfrm>
        </p:spPr>
        <p:txBody>
          <a:bodyPr>
            <a:normAutofit/>
          </a:bodyPr>
          <a:lstStyle/>
          <a:p>
            <a:pPr fontAlgn="base">
              <a:buFont typeface="Wingdings" panose="05000000000000000000" pitchFamily="2" charset="2"/>
              <a:buChar char="v"/>
              <a:defRPr/>
            </a:pPr>
            <a:r>
              <a:rPr lang="en-US" sz="3600" dirty="0" smtClean="0">
                <a:latin typeface="Times New Roman" panose="02020603050405020304" pitchFamily="18" charset="0"/>
                <a:cs typeface="Times New Roman" panose="02020603050405020304" pitchFamily="18" charset="0"/>
              </a:rPr>
              <a:t>Education:</a:t>
            </a:r>
            <a:endParaRPr lang="ar-SA" sz="3600" dirty="0" smtClean="0">
              <a:latin typeface="Times New Roman" panose="02020603050405020304" pitchFamily="18" charset="0"/>
              <a:cs typeface="Times New Roman" panose="02020603050405020304" pitchFamily="18" charset="0"/>
            </a:endParaRPr>
          </a:p>
          <a:p>
            <a:pPr marL="0" indent="0" fontAlgn="base">
              <a:buNone/>
              <a:defRPr/>
            </a:pPr>
            <a:r>
              <a:rPr lang="en-US" sz="2400" dirty="0" smtClean="0">
                <a:latin typeface="Times New Roman" panose="02020603050405020304" pitchFamily="18" charset="0"/>
                <a:cs typeface="Times New Roman" panose="02020603050405020304" pitchFamily="18" charset="0"/>
              </a:rPr>
              <a:t>The education in Kafa town is moderate good, as shown in figure below.</a:t>
            </a:r>
          </a:p>
          <a:p>
            <a:pPr fontAlgn="base">
              <a:buFont typeface="Wingdings" panose="05000000000000000000" pitchFamily="2" charset="2"/>
              <a:buChar char="v"/>
              <a:defRPr/>
            </a:pPr>
            <a:endParaRPr lang="en-US" sz="3600" dirty="0">
              <a:latin typeface="Times New Roman" panose="02020603050405020304" pitchFamily="18" charset="0"/>
              <a:cs typeface="Times New Roman" panose="02020603050405020304" pitchFamily="18" charset="0"/>
            </a:endParaRPr>
          </a:p>
        </p:txBody>
      </p:sp>
      <p:graphicFrame>
        <p:nvGraphicFramePr>
          <p:cNvPr id="5" name="Chart 4"/>
          <p:cNvGraphicFramePr>
            <a:graphicFrameLocks/>
          </p:cNvGraphicFramePr>
          <p:nvPr>
            <p:extLst>
              <p:ext uri="{D42A27DB-BD31-4B8C-83A1-F6EECF244321}">
                <p14:modId xmlns:p14="http://schemas.microsoft.com/office/powerpoint/2010/main" val="2541754456"/>
              </p:ext>
            </p:extLst>
          </p:nvPr>
        </p:nvGraphicFramePr>
        <p:xfrm>
          <a:off x="1264993" y="2224588"/>
          <a:ext cx="7036558" cy="365759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4355</TotalTime>
  <Words>1827</Words>
  <Application>Microsoft Office PowerPoint</Application>
  <PresentationFormat>Widescreen</PresentationFormat>
  <Paragraphs>661</Paragraphs>
  <Slides>58</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58</vt:i4>
      </vt:variant>
    </vt:vector>
  </HeadingPairs>
  <TitlesOfParts>
    <vt:vector size="70" baseType="lpstr">
      <vt:lpstr>Arial</vt:lpstr>
      <vt:lpstr>Calibri</vt:lpstr>
      <vt:lpstr>Century Gothic</vt:lpstr>
      <vt:lpstr>Constantia</vt:lpstr>
      <vt:lpstr>Lucida Calligraphy</vt:lpstr>
      <vt:lpstr>Symbol</vt:lpstr>
      <vt:lpstr>Tahoma</vt:lpstr>
      <vt:lpstr>Times New Roman</vt:lpstr>
      <vt:lpstr>Trebuchet MS</vt:lpstr>
      <vt:lpstr>Wingdings</vt:lpstr>
      <vt:lpstr>Wingdings 3</vt:lpstr>
      <vt:lpstr>Facet</vt:lpstr>
      <vt:lpstr>An-Najah National University Faculty Of Engineering Civil Engineering Department</vt:lpstr>
      <vt:lpstr>Outline:</vt:lpstr>
      <vt:lpstr>Objective:</vt:lpstr>
      <vt:lpstr>PowerPoint Presentation</vt:lpstr>
      <vt:lpstr>PowerPoint Presentation</vt:lpstr>
      <vt:lpstr>PowerPoint Presentation</vt:lpstr>
      <vt:lpstr>The Questionnaire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Rainfall</vt:lpstr>
      <vt:lpstr>Methodology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network challenges and manageable solution in Zababdeh village Dr. Abdelhaleem Khader</dc:title>
  <dc:creator>Anas Awwad</dc:creator>
  <cp:lastModifiedBy>Adham Dibas</cp:lastModifiedBy>
  <cp:revision>163</cp:revision>
  <dcterms:created xsi:type="dcterms:W3CDTF">2015-12-18T15:21:00Z</dcterms:created>
  <dcterms:modified xsi:type="dcterms:W3CDTF">2017-05-25T05:55:03Z</dcterms:modified>
</cp:coreProperties>
</file>