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7" r:id="rId3"/>
    <p:sldId id="257" r:id="rId4"/>
    <p:sldId id="268" r:id="rId5"/>
    <p:sldId id="258" r:id="rId6"/>
    <p:sldId id="282" r:id="rId7"/>
    <p:sldId id="284" r:id="rId8"/>
    <p:sldId id="285" r:id="rId9"/>
    <p:sldId id="286" r:id="rId10"/>
    <p:sldId id="272" r:id="rId11"/>
    <p:sldId id="271" r:id="rId12"/>
    <p:sldId id="283" r:id="rId13"/>
    <p:sldId id="259" r:id="rId14"/>
    <p:sldId id="262" r:id="rId15"/>
    <p:sldId id="278" r:id="rId16"/>
    <p:sldId id="277" r:id="rId17"/>
    <p:sldId id="265" r:id="rId18"/>
    <p:sldId id="266" r:id="rId19"/>
    <p:sldId id="279" r:id="rId20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9" d="100"/>
          <a:sy n="69" d="100"/>
        </p:scale>
        <p:origin x="67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137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505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4D926-D326-E3B9-191B-2496F8BA9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A4CE43-CB94-1CF5-E8EC-F61ADE9981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618119-8828-F994-42D0-C71789883A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8EDCF-F7B7-C51D-5B57-FB755834F1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171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864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937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533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03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921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8BC537-88DA-E096-29FB-D9DB9A196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20547C-1FAB-0155-B628-F2129D47D3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D48DED-97F0-8A70-CBCC-5DAFB1D90E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388544-D66A-B564-B343-F959C2CE9F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17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76C94-549E-DCB2-8B0B-77D804AFC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3C5FCB-83E5-22AB-2A75-626200D8EF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E0F53C-8D60-A32A-3FD9-94D644ECFA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7C6348-0285-08A5-7FE7-FA91BF5A07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73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0CDD0-CFF2-FB1E-FED0-0CAF9E8581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FC0FE1-EF67-3A4F-2872-97C43EC3C9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6BDC2F-1D2C-79B2-62DC-0684F61172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CD3B18-6D50-4B5A-761E-EC154C0015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648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41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../Documents/GP%20Demo2.mp4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213D0F3-5FF4-1508-D91C-8DC316E6887C}"/>
              </a:ext>
            </a:extLst>
          </p:cNvPr>
          <p:cNvSpPr/>
          <p:nvPr/>
        </p:nvSpPr>
        <p:spPr>
          <a:xfrm>
            <a:off x="0" y="0"/>
            <a:ext cx="14630400" cy="61750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矩形 27">
            <a:extLst>
              <a:ext uri="{FF2B5EF4-FFF2-40B4-BE49-F238E27FC236}">
                <a16:creationId xmlns:a16="http://schemas.microsoft.com/office/drawing/2014/main" id="{65EF482C-3A76-5026-04FC-0BDD06BE869D}"/>
              </a:ext>
            </a:extLst>
          </p:cNvPr>
          <p:cNvSpPr/>
          <p:nvPr/>
        </p:nvSpPr>
        <p:spPr>
          <a:xfrm>
            <a:off x="1189355" y="6479827"/>
            <a:ext cx="35318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Avenir LT Std 55 Roman" panose="020B0503020203020204" charset="0"/>
                <a:ea typeface="+mn-ea"/>
                <a:cs typeface="Avenir LT Std 55 Roman" panose="020B0503020203020204" charset="0"/>
                <a:sym typeface="+mn-ea"/>
              </a:rPr>
              <a:t>By:</a:t>
            </a:r>
          </a:p>
          <a:p>
            <a:r>
              <a:rPr lang="en-US" sz="2400" b="1" dirty="0"/>
              <a:t>Kinana Abueideh</a:t>
            </a:r>
          </a:p>
          <a:p>
            <a:r>
              <a:rPr lang="en-US" sz="2400" b="1" dirty="0"/>
              <a:t>Ayat </a:t>
            </a:r>
            <a:r>
              <a:rPr lang="en-US" sz="2400" b="1" dirty="0" err="1"/>
              <a:t>Dardouk</a:t>
            </a:r>
            <a:endParaRPr lang="en-US" sz="2400" b="1" dirty="0"/>
          </a:p>
        </p:txBody>
      </p:sp>
      <p:sp>
        <p:nvSpPr>
          <p:cNvPr id="16" name="矩形 27">
            <a:extLst>
              <a:ext uri="{FF2B5EF4-FFF2-40B4-BE49-F238E27FC236}">
                <a16:creationId xmlns:a16="http://schemas.microsoft.com/office/drawing/2014/main" id="{480247A4-F766-502E-C464-967AE433D5CB}"/>
              </a:ext>
            </a:extLst>
          </p:cNvPr>
          <p:cNvSpPr/>
          <p:nvPr/>
        </p:nvSpPr>
        <p:spPr>
          <a:xfrm>
            <a:off x="10496998" y="6633715"/>
            <a:ext cx="35318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Avenir LT Std 55 Roman" panose="020B0503020203020204" charset="0"/>
                <a:ea typeface="+mn-ea"/>
                <a:cs typeface="Avenir LT Std 55 Roman" panose="020B0503020203020204" charset="0"/>
                <a:sym typeface="+mn-ea"/>
              </a:rPr>
              <a:t>Supervisor: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venir LT Std 55 Roman" panose="020B0503020203020204" charset="0"/>
                <a:ea typeface="+mn-ea"/>
                <a:cs typeface="Avenir LT Std 55 Roman" panose="020B0503020203020204" charset="0"/>
                <a:sym typeface="+mn-ea"/>
              </a:rPr>
              <a:t>Dr. May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venir LT Std 55 Roman" panose="020B0503020203020204" charset="0"/>
                <a:ea typeface="+mn-ea"/>
                <a:cs typeface="Avenir LT Std 55 Roman" panose="020B0503020203020204" charset="0"/>
                <a:sym typeface="+mn-ea"/>
              </a:rPr>
              <a:t>Abusair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venir LT Std 55 Roman" panose="020B0503020203020204" charset="0"/>
              <a:ea typeface="+mn-ea"/>
              <a:cs typeface="Avenir LT Std 55 Roman" panose="020B0503020203020204" charset="0"/>
              <a:sym typeface="+mn-ea"/>
            </a:endParaRPr>
          </a:p>
        </p:txBody>
      </p:sp>
      <p:sp>
        <p:nvSpPr>
          <p:cNvPr id="19" name="矩形 27">
            <a:extLst>
              <a:ext uri="{FF2B5EF4-FFF2-40B4-BE49-F238E27FC236}">
                <a16:creationId xmlns:a16="http://schemas.microsoft.com/office/drawing/2014/main" id="{35F1A046-CBB6-29D1-1DDC-8495FC82B9AC}"/>
              </a:ext>
            </a:extLst>
          </p:cNvPr>
          <p:cNvSpPr/>
          <p:nvPr/>
        </p:nvSpPr>
        <p:spPr>
          <a:xfrm>
            <a:off x="3113276" y="3579757"/>
            <a:ext cx="87147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ea typeface="Constantia" panose="02030602050306030303" pitchFamily="18" charset="0"/>
                <a:cs typeface="Aharoni" panose="02010803020104030203" pitchFamily="2" charset="-79"/>
              </a:rPr>
              <a:t>CV Finder: Intelligent Recruitment tool</a:t>
            </a:r>
            <a:endParaRPr kumimoji="0" lang="en-US" sz="4800" b="1" i="0" u="none" strike="noStrike" kern="1200" cap="none" spc="0" normalizeH="0" baseline="0" noProof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EF5D905C-E22D-A9E8-526B-E832BA9EC3B5}"/>
              </a:ext>
            </a:extLst>
          </p:cNvPr>
          <p:cNvSpPr txBox="1">
            <a:spLocks/>
          </p:cNvSpPr>
          <p:nvPr/>
        </p:nvSpPr>
        <p:spPr>
          <a:xfrm>
            <a:off x="920492" y="911527"/>
            <a:ext cx="4400080" cy="8788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An-Najah National University</a:t>
            </a:r>
            <a:br>
              <a:rPr kumimoji="0" lang="en-US" altLang="en-US" sz="2000" b="1" i="0" u="none" strike="noStrike" kern="1200" cap="none" spc="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2000" b="1" i="0" u="none" strike="noStrike" kern="1200" cap="none" spc="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Faculty of Engineering</a:t>
            </a:r>
            <a:br>
              <a:rPr kumimoji="0" lang="en-US" altLang="en-US" sz="2000" b="1" i="0" u="none" strike="noStrike" kern="1200" cap="none" spc="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2000" b="1" i="0" u="none" strike="noStrike" kern="1200" cap="none" spc="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Computer Science Department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 descr="Image result for ‫جامعة النجاح الوطنية‬‎">
            <a:extLst>
              <a:ext uri="{FF2B5EF4-FFF2-40B4-BE49-F238E27FC236}">
                <a16:creationId xmlns:a16="http://schemas.microsoft.com/office/drawing/2014/main" id="{B2B80646-3351-D026-B4C4-C854B289B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116" y="607941"/>
            <a:ext cx="1512168" cy="148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1EAFA05-A37E-B4E0-2CA5-BFC65D4F3AFC}"/>
              </a:ext>
            </a:extLst>
          </p:cNvPr>
          <p:cNvSpPr txBox="1"/>
          <p:nvPr/>
        </p:nvSpPr>
        <p:spPr>
          <a:xfrm>
            <a:off x="9003813" y="1027806"/>
            <a:ext cx="48972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جامعة النجاح الوطنية </a:t>
            </a:r>
          </a:p>
          <a:p>
            <a:pPr algn="ctr"/>
            <a:r>
              <a:rPr lang="ar-SA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كلية الهندسة وتكنولوجيا المعلومات </a:t>
            </a:r>
            <a:endParaRPr lang="en-US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3"/>
          <p:cNvSpPr/>
          <p:nvPr/>
        </p:nvSpPr>
        <p:spPr>
          <a:xfrm>
            <a:off x="953245" y="1599247"/>
            <a:ext cx="13872116" cy="8120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5116" dirty="0">
                <a:solidFill>
                  <a:srgbClr val="1F1E1E"/>
                </a:solidFill>
                <a:latin typeface="Raleway" pitchFamily="34" charset="0"/>
              </a:rPr>
              <a:t>Model Training &amp; Evaluation</a:t>
            </a:r>
          </a:p>
        </p:txBody>
      </p:sp>
      <p:sp>
        <p:nvSpPr>
          <p:cNvPr id="6" name="Text 4"/>
          <p:cNvSpPr/>
          <p:nvPr/>
        </p:nvSpPr>
        <p:spPr>
          <a:xfrm>
            <a:off x="953245" y="3095323"/>
            <a:ext cx="11945174" cy="35350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wrap="square" rtlCol="0" anchor="t"/>
          <a:lstStyle/>
          <a:p>
            <a:pPr marL="0" indent="0">
              <a:lnSpc>
                <a:spcPts val="3110"/>
              </a:lnSpc>
              <a:buNone/>
            </a:pPr>
            <a:endParaRPr lang="en-US" sz="2560" dirty="0">
              <a:solidFill>
                <a:srgbClr val="3B3535"/>
              </a:solidFill>
              <a:latin typeface="Raleway" pitchFamily="2" charset="0"/>
              <a:ea typeface="Sora" pitchFamily="34" charset="-122"/>
              <a:cs typeface="Sora" pitchFamily="34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Random forest Classifier used for resume categorization.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558" dirty="0">
              <a:solidFill>
                <a:srgbClr val="1F1E1E"/>
              </a:solidFill>
              <a:latin typeface="Raleway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Trained on a labeled resume dataset.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558" dirty="0">
              <a:solidFill>
                <a:srgbClr val="1F1E1E"/>
              </a:solidFill>
              <a:latin typeface="Raleway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Model evaluated using accuracy.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558" dirty="0">
              <a:solidFill>
                <a:srgbClr val="1F1E1E"/>
              </a:solidFill>
              <a:latin typeface="Raleway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Confusion matrix used for performance analysis.</a:t>
            </a:r>
          </a:p>
        </p:txBody>
      </p:sp>
    </p:spTree>
    <p:extLst>
      <p:ext uri="{BB962C8B-B14F-4D97-AF65-F5344CB8AC3E}">
        <p14:creationId xmlns:p14="http://schemas.microsoft.com/office/powerpoint/2010/main" val="3325631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3"/>
          <p:cNvSpPr/>
          <p:nvPr/>
        </p:nvSpPr>
        <p:spPr>
          <a:xfrm>
            <a:off x="752522" y="1784258"/>
            <a:ext cx="11413457" cy="8120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5116" dirty="0">
                <a:solidFill>
                  <a:srgbClr val="1F1E1E"/>
                </a:solidFill>
                <a:latin typeface="Raleway" pitchFamily="34" charset="0"/>
              </a:rPr>
              <a:t>Technologies &amp; Tools</a:t>
            </a:r>
          </a:p>
        </p:txBody>
      </p:sp>
      <p:sp>
        <p:nvSpPr>
          <p:cNvPr id="6" name="Text 4"/>
          <p:cNvSpPr/>
          <p:nvPr/>
        </p:nvSpPr>
        <p:spPr>
          <a:xfrm>
            <a:off x="953245" y="3095322"/>
            <a:ext cx="11848353" cy="33500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wrap="square" rtlCol="0" anchor="t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Django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58" dirty="0" err="1">
                <a:solidFill>
                  <a:srgbClr val="1F1E1E"/>
                </a:solidFill>
                <a:latin typeface="Raleway" pitchFamily="34" charset="0"/>
              </a:rPr>
              <a:t>bootsrape</a:t>
            </a:r>
            <a:endParaRPr lang="en-US" sz="2558" dirty="0">
              <a:solidFill>
                <a:srgbClr val="1F1E1E"/>
              </a:solidFill>
              <a:latin typeface="Raleway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58" dirty="0" err="1">
                <a:solidFill>
                  <a:srgbClr val="1F1E1E"/>
                </a:solidFill>
                <a:latin typeface="Raleway" pitchFamily="34" charset="0"/>
              </a:rPr>
              <a:t>Pyreparser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 for text extraction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Pandas for data handling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58" dirty="0" err="1">
                <a:solidFill>
                  <a:srgbClr val="1F1E1E"/>
                </a:solidFill>
                <a:latin typeface="Raleway" pitchFamily="34" charset="0"/>
              </a:rPr>
              <a:t>TfidfVectorizer</a:t>
            </a: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 for text processing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Time zone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Send email</a:t>
            </a:r>
          </a:p>
          <a:p>
            <a:pPr marL="457200" indent="-457200">
              <a:lnSpc>
                <a:spcPts val="3110"/>
              </a:lnSpc>
              <a:buFont typeface="Arial" panose="020B0604020202020204" pitchFamily="34" charset="0"/>
              <a:buChar char="•"/>
            </a:pPr>
            <a:endParaRPr lang="en-US" sz="2560" dirty="0"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976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F8E0F-9461-2343-4F1D-0C53A700D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>
            <a:extLst>
              <a:ext uri="{FF2B5EF4-FFF2-40B4-BE49-F238E27FC236}">
                <a16:creationId xmlns:a16="http://schemas.microsoft.com/office/drawing/2014/main" id="{ED4F4901-C621-C6B0-D607-C7BAE20C885B}"/>
              </a:ext>
            </a:extLst>
          </p:cNvPr>
          <p:cNvSpPr/>
          <p:nvPr/>
        </p:nvSpPr>
        <p:spPr>
          <a:xfrm>
            <a:off x="864037" y="981908"/>
            <a:ext cx="7093029" cy="81212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395"/>
              </a:lnSpc>
              <a:buNone/>
            </a:pPr>
            <a:r>
              <a:rPr lang="en-US" sz="5116" dirty="0">
                <a:solidFill>
                  <a:srgbClr val="1F1E1E"/>
                </a:solidFill>
                <a:latin typeface="Raleway" pitchFamily="34" charset="0"/>
              </a:rPr>
              <a:t>Workflow Overview</a:t>
            </a:r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5461C508-0F15-245F-1300-88734E38D804}"/>
              </a:ext>
            </a:extLst>
          </p:cNvPr>
          <p:cNvSpPr/>
          <p:nvPr/>
        </p:nvSpPr>
        <p:spPr>
          <a:xfrm>
            <a:off x="1718905" y="2913021"/>
            <a:ext cx="7312700" cy="55542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Extract text from resumes .</a:t>
            </a:r>
          </a:p>
        </p:txBody>
      </p:sp>
      <p:sp>
        <p:nvSpPr>
          <p:cNvPr id="7" name="Text 5">
            <a:extLst>
              <a:ext uri="{FF2B5EF4-FFF2-40B4-BE49-F238E27FC236}">
                <a16:creationId xmlns:a16="http://schemas.microsoft.com/office/drawing/2014/main" id="{5F80A2A8-6ADF-D000-029F-C7A6CCF483D2}"/>
              </a:ext>
            </a:extLst>
          </p:cNvPr>
          <p:cNvSpPr/>
          <p:nvPr/>
        </p:nvSpPr>
        <p:spPr>
          <a:xfrm>
            <a:off x="1716405" y="3928314"/>
            <a:ext cx="9042022" cy="8120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Preprocess and vectorize text data.</a:t>
            </a:r>
          </a:p>
        </p:txBody>
      </p:sp>
      <p:sp>
        <p:nvSpPr>
          <p:cNvPr id="12" name="Shape 3">
            <a:extLst>
              <a:ext uri="{FF2B5EF4-FFF2-40B4-BE49-F238E27FC236}">
                <a16:creationId xmlns:a16="http://schemas.microsoft.com/office/drawing/2014/main" id="{7C4CE2D5-4B28-0905-87AB-1A6053E3BB18}"/>
              </a:ext>
            </a:extLst>
          </p:cNvPr>
          <p:cNvSpPr/>
          <p:nvPr/>
        </p:nvSpPr>
        <p:spPr>
          <a:xfrm>
            <a:off x="987385" y="2804041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3" name="Text 4">
            <a:extLst>
              <a:ext uri="{FF2B5EF4-FFF2-40B4-BE49-F238E27FC236}">
                <a16:creationId xmlns:a16="http://schemas.microsoft.com/office/drawing/2014/main" id="{70F77D74-5A1F-3E2F-504E-44CDF159FB2E}"/>
              </a:ext>
            </a:extLst>
          </p:cNvPr>
          <p:cNvSpPr/>
          <p:nvPr/>
        </p:nvSpPr>
        <p:spPr>
          <a:xfrm>
            <a:off x="1181695" y="2886790"/>
            <a:ext cx="166807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1</a:t>
            </a:r>
            <a:endParaRPr lang="en-US" sz="3069" dirty="0"/>
          </a:p>
        </p:txBody>
      </p:sp>
      <p:sp>
        <p:nvSpPr>
          <p:cNvPr id="15" name="Text 6">
            <a:extLst>
              <a:ext uri="{FF2B5EF4-FFF2-40B4-BE49-F238E27FC236}">
                <a16:creationId xmlns:a16="http://schemas.microsoft.com/office/drawing/2014/main" id="{E4CCCB38-F757-605E-94F1-E05F9F663FED}"/>
              </a:ext>
            </a:extLst>
          </p:cNvPr>
          <p:cNvSpPr/>
          <p:nvPr/>
        </p:nvSpPr>
        <p:spPr>
          <a:xfrm>
            <a:off x="1789628" y="3358158"/>
            <a:ext cx="5525572" cy="39504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10"/>
              </a:lnSpc>
              <a:buNone/>
            </a:pPr>
            <a:endParaRPr lang="en-US" sz="1944" dirty="0"/>
          </a:p>
        </p:txBody>
      </p:sp>
      <p:sp>
        <p:nvSpPr>
          <p:cNvPr id="16" name="Shape 7">
            <a:extLst>
              <a:ext uri="{FF2B5EF4-FFF2-40B4-BE49-F238E27FC236}">
                <a16:creationId xmlns:a16="http://schemas.microsoft.com/office/drawing/2014/main" id="{92C9B207-1231-D872-FE3B-03B394437341}"/>
              </a:ext>
            </a:extLst>
          </p:cNvPr>
          <p:cNvSpPr/>
          <p:nvPr/>
        </p:nvSpPr>
        <p:spPr>
          <a:xfrm>
            <a:off x="987385" y="3852882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7" name="Text 8">
            <a:extLst>
              <a:ext uri="{FF2B5EF4-FFF2-40B4-BE49-F238E27FC236}">
                <a16:creationId xmlns:a16="http://schemas.microsoft.com/office/drawing/2014/main" id="{DBD456E7-5485-6E49-CAAE-53603249F06D}"/>
              </a:ext>
            </a:extLst>
          </p:cNvPr>
          <p:cNvSpPr/>
          <p:nvPr/>
        </p:nvSpPr>
        <p:spPr>
          <a:xfrm>
            <a:off x="1163478" y="3966784"/>
            <a:ext cx="203121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2</a:t>
            </a:r>
            <a:endParaRPr lang="en-US" sz="3069" dirty="0"/>
          </a:p>
        </p:txBody>
      </p:sp>
      <p:sp>
        <p:nvSpPr>
          <p:cNvPr id="18" name="Shape 10">
            <a:extLst>
              <a:ext uri="{FF2B5EF4-FFF2-40B4-BE49-F238E27FC236}">
                <a16:creationId xmlns:a16="http://schemas.microsoft.com/office/drawing/2014/main" id="{F4B55D88-BA3F-2E92-0A4D-0448B803BFC5}"/>
              </a:ext>
            </a:extLst>
          </p:cNvPr>
          <p:cNvSpPr/>
          <p:nvPr/>
        </p:nvSpPr>
        <p:spPr>
          <a:xfrm>
            <a:off x="962582" y="4901998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9" name="Text 11">
            <a:extLst>
              <a:ext uri="{FF2B5EF4-FFF2-40B4-BE49-F238E27FC236}">
                <a16:creationId xmlns:a16="http://schemas.microsoft.com/office/drawing/2014/main" id="{5D65522A-A5B0-4CAD-6803-9442E24A9EC7}"/>
              </a:ext>
            </a:extLst>
          </p:cNvPr>
          <p:cNvSpPr/>
          <p:nvPr/>
        </p:nvSpPr>
        <p:spPr>
          <a:xfrm>
            <a:off x="1140381" y="4984805"/>
            <a:ext cx="208121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3</a:t>
            </a:r>
            <a:endParaRPr lang="en-US" sz="3069" dirty="0"/>
          </a:p>
        </p:txBody>
      </p:sp>
      <p:sp>
        <p:nvSpPr>
          <p:cNvPr id="24" name="Text 7">
            <a:extLst>
              <a:ext uri="{FF2B5EF4-FFF2-40B4-BE49-F238E27FC236}">
                <a16:creationId xmlns:a16="http://schemas.microsoft.com/office/drawing/2014/main" id="{493F7C49-93F2-C67C-0241-0443CCEF4AB1}"/>
              </a:ext>
            </a:extLst>
          </p:cNvPr>
          <p:cNvSpPr/>
          <p:nvPr/>
        </p:nvSpPr>
        <p:spPr>
          <a:xfrm>
            <a:off x="1728154" y="4984805"/>
            <a:ext cx="3248501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Train a Machine Learning model for classification.</a:t>
            </a:r>
          </a:p>
        </p:txBody>
      </p:sp>
      <p:sp>
        <p:nvSpPr>
          <p:cNvPr id="2" name="Shape 10">
            <a:extLst>
              <a:ext uri="{FF2B5EF4-FFF2-40B4-BE49-F238E27FC236}">
                <a16:creationId xmlns:a16="http://schemas.microsoft.com/office/drawing/2014/main" id="{EABC0FFD-2FF5-F2E8-6635-8ED25F522B63}"/>
              </a:ext>
            </a:extLst>
          </p:cNvPr>
          <p:cNvSpPr/>
          <p:nvPr/>
        </p:nvSpPr>
        <p:spPr>
          <a:xfrm>
            <a:off x="962581" y="5829139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  <p:txBody>
          <a:bodyPr/>
          <a:lstStyle/>
          <a:p>
            <a:pPr algn="ctr"/>
            <a:r>
              <a:rPr lang="en-US" sz="3069" dirty="0">
                <a:solidFill>
                  <a:srgbClr val="3B3535"/>
                </a:solidFill>
                <a:latin typeface="Raleway" pitchFamily="34" charset="0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2FA41-E5D2-6ED6-8FED-23AA1EC61179}"/>
              </a:ext>
            </a:extLst>
          </p:cNvPr>
          <p:cNvSpPr txBox="1"/>
          <p:nvPr/>
        </p:nvSpPr>
        <p:spPr>
          <a:xfrm>
            <a:off x="1716405" y="5924760"/>
            <a:ext cx="7315200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Predict the job category of a resume.</a:t>
            </a:r>
          </a:p>
        </p:txBody>
      </p:sp>
      <p:sp>
        <p:nvSpPr>
          <p:cNvPr id="3" name="Shape 10">
            <a:extLst>
              <a:ext uri="{FF2B5EF4-FFF2-40B4-BE49-F238E27FC236}">
                <a16:creationId xmlns:a16="http://schemas.microsoft.com/office/drawing/2014/main" id="{2F4811A6-B8D4-A09D-0614-C1EDC09EE5C9}"/>
              </a:ext>
            </a:extLst>
          </p:cNvPr>
          <p:cNvSpPr/>
          <p:nvPr/>
        </p:nvSpPr>
        <p:spPr>
          <a:xfrm>
            <a:off x="962580" y="6839147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  <p:txBody>
          <a:bodyPr/>
          <a:lstStyle/>
          <a:p>
            <a:pPr algn="ctr"/>
            <a:r>
              <a:rPr lang="en-US" sz="3069" dirty="0">
                <a:solidFill>
                  <a:srgbClr val="3B3535"/>
                </a:solidFill>
                <a:latin typeface="Raleway" pitchFamily="34" charset="0"/>
              </a:rPr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A1E591-E31D-34D6-C011-BDAC09F6ECA3}"/>
              </a:ext>
            </a:extLst>
          </p:cNvPr>
          <p:cNvSpPr txBox="1"/>
          <p:nvPr/>
        </p:nvSpPr>
        <p:spPr>
          <a:xfrm>
            <a:off x="1789628" y="6944679"/>
            <a:ext cx="7315200" cy="7629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Evaluate model accuracy and performance.</a:t>
            </a:r>
          </a:p>
          <a:p>
            <a:endParaRPr lang="en-US" sz="1800" dirty="0">
              <a:solidFill>
                <a:srgbClr val="1F1E1E"/>
              </a:solidFill>
              <a:latin typeface="Ralewa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907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8FF813-6BDD-507E-189C-DFFED30173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47980"/>
              </p:ext>
            </p:extLst>
          </p:nvPr>
        </p:nvGraphicFramePr>
        <p:xfrm>
          <a:off x="2188629" y="3290532"/>
          <a:ext cx="9753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62970337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63814114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4086388556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6932999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561827"/>
                  </a:ext>
                </a:extLst>
              </a:tr>
              <a:tr h="362408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075024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AE164231-9602-1D1C-E752-2EBE50548A79}"/>
              </a:ext>
            </a:extLst>
          </p:cNvPr>
          <p:cNvSpPr/>
          <p:nvPr/>
        </p:nvSpPr>
        <p:spPr>
          <a:xfrm>
            <a:off x="5142719" y="3368810"/>
            <a:ext cx="1354900" cy="12865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2"/>
          <p:cNvSpPr/>
          <p:nvPr/>
        </p:nvSpPr>
        <p:spPr>
          <a:xfrm>
            <a:off x="864037" y="1712238"/>
            <a:ext cx="7273647" cy="81212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5116" dirty="0">
                <a:solidFill>
                  <a:srgbClr val="1F1E1E"/>
                </a:solidFill>
                <a:latin typeface="Raleway" pitchFamily="34" charset="0"/>
              </a:rPr>
              <a:t>Technologies &amp; Tools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8B6EF2E-ACC9-9E2A-AB55-5E7D01E5DB43}"/>
              </a:ext>
            </a:extLst>
          </p:cNvPr>
          <p:cNvGrpSpPr/>
          <p:nvPr/>
        </p:nvGrpSpPr>
        <p:grpSpPr>
          <a:xfrm>
            <a:off x="2827069" y="3385956"/>
            <a:ext cx="6398752" cy="1234440"/>
            <a:chOff x="2757620" y="4598137"/>
            <a:chExt cx="6398752" cy="1234440"/>
          </a:xfrm>
        </p:grpSpPr>
        <p:pic>
          <p:nvPicPr>
            <p:cNvPr id="16" name="Image 0" descr="preencoded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57620" y="4598137"/>
              <a:ext cx="1234440" cy="1234440"/>
            </a:xfrm>
            <a:prstGeom prst="rect">
              <a:avLst/>
            </a:prstGeom>
          </p:spPr>
        </p:pic>
        <p:pic>
          <p:nvPicPr>
            <p:cNvPr id="7" name="Image 2" descr="preencoded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98972" y="4598137"/>
              <a:ext cx="2057400" cy="1234440"/>
            </a:xfrm>
            <a:prstGeom prst="rect">
              <a:avLst/>
            </a:prstGeom>
          </p:spPr>
        </p:pic>
      </p:grpSp>
      <p:pic>
        <p:nvPicPr>
          <p:cNvPr id="10" name="Image 5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8421" y="4862286"/>
            <a:ext cx="2224921" cy="1234440"/>
          </a:xfrm>
          <a:prstGeom prst="rect">
            <a:avLst/>
          </a:prstGeom>
        </p:spPr>
      </p:pic>
      <p:pic>
        <p:nvPicPr>
          <p:cNvPr id="11" name="Image 6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9577" y="4787723"/>
            <a:ext cx="1109424" cy="1481257"/>
          </a:xfrm>
          <a:prstGeom prst="rect">
            <a:avLst/>
          </a:prstGeom>
        </p:spPr>
      </p:pic>
      <p:sp>
        <p:nvSpPr>
          <p:cNvPr id="2" name="AutoShape 2" descr="Django Icon Vector SVG Icon - SVG Repo">
            <a:extLst>
              <a:ext uri="{FF2B5EF4-FFF2-40B4-BE49-F238E27FC236}">
                <a16:creationId xmlns:a16="http://schemas.microsoft.com/office/drawing/2014/main" id="{3C575107-7F95-0D7B-CC1E-9A03C8F1F5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62800" y="396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4E4743-5CC5-70DF-3096-4E229798E7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0521" y="3501483"/>
            <a:ext cx="1127977" cy="11189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803E43-C37A-345F-64F8-C11E5EA6BE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96623" y="3334642"/>
            <a:ext cx="1354900" cy="1354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0249F8E-ABDB-FF30-813B-4663254065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72806" y="4862286"/>
            <a:ext cx="1202534" cy="120253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9A2152E-6590-B1B6-86EC-59A5E99A49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50522" y="4862286"/>
            <a:ext cx="1247098" cy="124344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/>
          <p:cNvSpPr/>
          <p:nvPr/>
        </p:nvSpPr>
        <p:spPr>
          <a:xfrm>
            <a:off x="5973901" y="3546277"/>
            <a:ext cx="2682597" cy="56852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4476"/>
              </a:lnSpc>
              <a:buNone/>
            </a:pPr>
            <a:r>
              <a:rPr lang="en-US" sz="4800" b="1" dirty="0">
                <a:solidFill>
                  <a:schemeClr val="tx2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Demo Time</a:t>
            </a:r>
            <a:endParaRPr lang="en-US" sz="4800" b="1" dirty="0">
              <a:solidFill>
                <a:schemeClr val="tx2"/>
              </a:solidFill>
            </a:endParaRPr>
          </a:p>
        </p:txBody>
      </p:sp>
      <p:sp>
        <p:nvSpPr>
          <p:cNvPr id="9" name="Text 5"/>
          <p:cNvSpPr/>
          <p:nvPr/>
        </p:nvSpPr>
        <p:spPr>
          <a:xfrm>
            <a:off x="2346603" y="10764203"/>
            <a:ext cx="9937194" cy="27658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177"/>
              </a:lnSpc>
              <a:buNone/>
            </a:pPr>
            <a:endParaRPr lang="en-US" sz="136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/>
          <p:cNvSpPr/>
          <p:nvPr/>
        </p:nvSpPr>
        <p:spPr>
          <a:xfrm>
            <a:off x="5973901" y="3546277"/>
            <a:ext cx="2682597" cy="56852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4476"/>
              </a:lnSpc>
              <a:buNone/>
            </a:pPr>
            <a:r>
              <a:rPr lang="en-US" sz="4800" b="1" dirty="0">
                <a:solidFill>
                  <a:srgbClr val="FF0000"/>
                </a:solidFill>
                <a:latin typeface="Raleway" pitchFamily="34" charset="0"/>
                <a:ea typeface="Raleway" pitchFamily="34" charset="-122"/>
                <a:cs typeface="Raleway" pitchFamily="34" charset="-120"/>
                <a:hlinkClick r:id="rId3" action="ppaction://hlinkfile"/>
              </a:rPr>
              <a:t>VIDEO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9" name="Text 5"/>
          <p:cNvSpPr/>
          <p:nvPr/>
        </p:nvSpPr>
        <p:spPr>
          <a:xfrm>
            <a:off x="2346603" y="10764203"/>
            <a:ext cx="9937194" cy="27658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177"/>
              </a:lnSpc>
              <a:buNone/>
            </a:pPr>
            <a:endParaRPr lang="en-US" sz="1361" dirty="0"/>
          </a:p>
        </p:txBody>
      </p:sp>
    </p:spTree>
    <p:extLst>
      <p:ext uri="{BB962C8B-B14F-4D97-AF65-F5344CB8AC3E}">
        <p14:creationId xmlns:p14="http://schemas.microsoft.com/office/powerpoint/2010/main" val="106671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/>
          <p:cNvSpPr/>
          <p:nvPr/>
        </p:nvSpPr>
        <p:spPr>
          <a:xfrm>
            <a:off x="5713222" y="848809"/>
            <a:ext cx="4547830" cy="56852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4476"/>
              </a:lnSpc>
              <a:buNone/>
            </a:pPr>
            <a:r>
              <a:rPr lang="en-US" sz="5400" dirty="0">
                <a:solidFill>
                  <a:srgbClr val="1F1E1E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Results</a:t>
            </a:r>
            <a:endParaRPr lang="en-US" sz="5400" dirty="0"/>
          </a:p>
        </p:txBody>
      </p:sp>
      <p:sp>
        <p:nvSpPr>
          <p:cNvPr id="9" name="Text 5"/>
          <p:cNvSpPr/>
          <p:nvPr/>
        </p:nvSpPr>
        <p:spPr>
          <a:xfrm>
            <a:off x="2346603" y="10764203"/>
            <a:ext cx="9937194" cy="27658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177"/>
              </a:lnSpc>
              <a:buNone/>
            </a:pPr>
            <a:endParaRPr lang="en-US" sz="136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FC234D-D3A1-2573-4910-6A828EFF01B6}"/>
              </a:ext>
            </a:extLst>
          </p:cNvPr>
          <p:cNvSpPr txBox="1"/>
          <p:nvPr/>
        </p:nvSpPr>
        <p:spPr>
          <a:xfrm>
            <a:off x="1538869" y="2718408"/>
            <a:ext cx="12189738" cy="3171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B3535"/>
                </a:solidFill>
                <a:latin typeface="Raleway" pitchFamily="34" charset="0"/>
              </a:rPr>
              <a:t>Successfully categorized resumes into predefined job roles.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3B3535"/>
              </a:solidFill>
              <a:latin typeface="Raleway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3B3535"/>
              </a:solidFill>
              <a:latin typeface="Raleway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3B3535"/>
              </a:solidFill>
              <a:latin typeface="Raleway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3B3535"/>
              </a:solidFill>
              <a:latin typeface="Raleway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B3535"/>
                </a:solidFill>
                <a:latin typeface="Raleway" pitchFamily="34" charset="0"/>
              </a:rPr>
              <a:t>Demonstrated real-world applicability of the model.</a:t>
            </a:r>
          </a:p>
          <a:p>
            <a:pPr marL="285750" indent="-285750">
              <a:lnSpc>
                <a:spcPts val="4476"/>
              </a:lnSpc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42032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/>
          <p:cNvSpPr/>
          <p:nvPr/>
        </p:nvSpPr>
        <p:spPr>
          <a:xfrm>
            <a:off x="805101" y="1000482"/>
            <a:ext cx="6054090" cy="75676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959"/>
              </a:lnSpc>
              <a:buNone/>
            </a:pPr>
            <a:r>
              <a:rPr lang="en-US" sz="4767" dirty="0">
                <a:solidFill>
                  <a:srgbClr val="1F1E1E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Future Improvements</a:t>
            </a:r>
            <a:endParaRPr lang="en-US" sz="4767" dirty="0"/>
          </a:p>
        </p:txBody>
      </p:sp>
      <p:sp>
        <p:nvSpPr>
          <p:cNvPr id="6" name="Text 3"/>
          <p:cNvSpPr/>
          <p:nvPr/>
        </p:nvSpPr>
        <p:spPr>
          <a:xfrm>
            <a:off x="805101" y="3022402"/>
            <a:ext cx="2996208" cy="37826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979"/>
              </a:lnSpc>
              <a:buNone/>
            </a:pPr>
            <a:endParaRPr lang="en-US" sz="2384" dirty="0"/>
          </a:p>
        </p:txBody>
      </p:sp>
      <p:sp>
        <p:nvSpPr>
          <p:cNvPr id="9" name="Text 5"/>
          <p:cNvSpPr/>
          <p:nvPr/>
        </p:nvSpPr>
        <p:spPr>
          <a:xfrm>
            <a:off x="4146352" y="3022402"/>
            <a:ext cx="2996327" cy="75652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979"/>
              </a:lnSpc>
              <a:buNone/>
            </a:pPr>
            <a:endParaRPr lang="en-US" sz="2384" dirty="0"/>
          </a:p>
        </p:txBody>
      </p:sp>
      <p:sp>
        <p:nvSpPr>
          <p:cNvPr id="12" name="Text 7"/>
          <p:cNvSpPr/>
          <p:nvPr/>
        </p:nvSpPr>
        <p:spPr>
          <a:xfrm>
            <a:off x="7487722" y="3022402"/>
            <a:ext cx="2996208" cy="37826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979"/>
              </a:lnSpc>
              <a:buNone/>
            </a:pPr>
            <a:endParaRPr lang="en-US" sz="2384" dirty="0"/>
          </a:p>
        </p:txBody>
      </p:sp>
      <p:sp>
        <p:nvSpPr>
          <p:cNvPr id="15" name="Text 9"/>
          <p:cNvSpPr/>
          <p:nvPr/>
        </p:nvSpPr>
        <p:spPr>
          <a:xfrm>
            <a:off x="10828973" y="3022402"/>
            <a:ext cx="2996327" cy="75652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979"/>
              </a:lnSpc>
              <a:buNone/>
            </a:pPr>
            <a:endParaRPr lang="en-US" sz="2384" dirty="0"/>
          </a:p>
        </p:txBody>
      </p:sp>
      <p:sp>
        <p:nvSpPr>
          <p:cNvPr id="18" name="Shape 3"/>
          <p:cNvSpPr/>
          <p:nvPr/>
        </p:nvSpPr>
        <p:spPr>
          <a:xfrm>
            <a:off x="864037" y="3189327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20" name="Text 5"/>
          <p:cNvSpPr/>
          <p:nvPr/>
        </p:nvSpPr>
        <p:spPr>
          <a:xfrm>
            <a:off x="1666280" y="3189327"/>
            <a:ext cx="4492347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2979"/>
              </a:lnSpc>
            </a:pPr>
            <a:r>
              <a:rPr lang="en-US" sz="2800" dirty="0">
                <a:solidFill>
                  <a:srgbClr val="3B3535"/>
                </a:solidFill>
                <a:latin typeface="Raleway" pitchFamily="34" charset="0"/>
              </a:rPr>
              <a:t>Improve accuracy with deep learning models.</a:t>
            </a:r>
          </a:p>
          <a:p>
            <a:pPr marL="0" indent="0" algn="l">
              <a:lnSpc>
                <a:spcPts val="2979"/>
              </a:lnSpc>
              <a:buNone/>
            </a:pPr>
            <a:endParaRPr lang="en-US" sz="2800" dirty="0"/>
          </a:p>
        </p:txBody>
      </p:sp>
      <p:sp>
        <p:nvSpPr>
          <p:cNvPr id="21" name="Text 6"/>
          <p:cNvSpPr/>
          <p:nvPr/>
        </p:nvSpPr>
        <p:spPr>
          <a:xfrm>
            <a:off x="1666280" y="3743444"/>
            <a:ext cx="5525572" cy="39504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10"/>
              </a:lnSpc>
              <a:buNone/>
            </a:pPr>
            <a:endParaRPr lang="en-US" sz="1944" dirty="0"/>
          </a:p>
        </p:txBody>
      </p:sp>
      <p:sp>
        <p:nvSpPr>
          <p:cNvPr id="22" name="Shape 7"/>
          <p:cNvSpPr/>
          <p:nvPr/>
        </p:nvSpPr>
        <p:spPr>
          <a:xfrm>
            <a:off x="862395" y="4662903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23" name="Text 8"/>
          <p:cNvSpPr/>
          <p:nvPr/>
        </p:nvSpPr>
        <p:spPr>
          <a:xfrm>
            <a:off x="7614761" y="3272076"/>
            <a:ext cx="203121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endParaRPr lang="en-US" sz="3069" dirty="0"/>
          </a:p>
        </p:txBody>
      </p:sp>
      <p:sp>
        <p:nvSpPr>
          <p:cNvPr id="25" name="Shape 10"/>
          <p:cNvSpPr/>
          <p:nvPr/>
        </p:nvSpPr>
        <p:spPr>
          <a:xfrm>
            <a:off x="881362" y="6246437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26" name="Text 11"/>
          <p:cNvSpPr/>
          <p:nvPr/>
        </p:nvSpPr>
        <p:spPr>
          <a:xfrm>
            <a:off x="1037630" y="4745712"/>
            <a:ext cx="208121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endParaRPr lang="en-US" sz="3069" dirty="0"/>
          </a:p>
        </p:txBody>
      </p:sp>
      <p:sp>
        <p:nvSpPr>
          <p:cNvPr id="27" name="Text 12"/>
          <p:cNvSpPr/>
          <p:nvPr/>
        </p:nvSpPr>
        <p:spPr>
          <a:xfrm>
            <a:off x="1666280" y="4662964"/>
            <a:ext cx="3248501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r>
              <a:rPr lang="en-US" sz="2800" dirty="0">
                <a:solidFill>
                  <a:srgbClr val="3B3535"/>
                </a:solidFill>
                <a:latin typeface="Raleway" pitchFamily="34" charset="0"/>
              </a:rPr>
              <a:t>Allow communication between the appliers </a:t>
            </a:r>
            <a:r>
              <a:rPr lang="en-US" sz="2800">
                <a:solidFill>
                  <a:srgbClr val="3B3535"/>
                </a:solidFill>
                <a:latin typeface="Raleway" pitchFamily="34" charset="0"/>
              </a:rPr>
              <a:t>and website viewer.</a:t>
            </a:r>
            <a:endParaRPr lang="en-US" sz="2800" dirty="0">
              <a:solidFill>
                <a:srgbClr val="3B3535"/>
              </a:solidFill>
              <a:latin typeface="Raleway" pitchFamily="34" charset="0"/>
            </a:endParaRPr>
          </a:p>
        </p:txBody>
      </p:sp>
      <p:sp>
        <p:nvSpPr>
          <p:cNvPr id="29" name="Text 14"/>
          <p:cNvSpPr/>
          <p:nvPr/>
        </p:nvSpPr>
        <p:spPr>
          <a:xfrm>
            <a:off x="7609880" y="4745712"/>
            <a:ext cx="212884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endParaRPr lang="en-US" sz="3069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ED89BF-381D-5B67-42F3-03B90576ACCE}"/>
              </a:ext>
            </a:extLst>
          </p:cNvPr>
          <p:cNvSpPr txBox="1"/>
          <p:nvPr/>
        </p:nvSpPr>
        <p:spPr>
          <a:xfrm>
            <a:off x="1841949" y="6280708"/>
            <a:ext cx="7315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3B3535"/>
                </a:solidFill>
                <a:latin typeface="Raleway" pitchFamily="34" charset="0"/>
              </a:rPr>
              <a:t>Work on automated emails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/>
          <p:cNvSpPr/>
          <p:nvPr/>
        </p:nvSpPr>
        <p:spPr>
          <a:xfrm>
            <a:off x="748545" y="855821"/>
            <a:ext cx="6497003" cy="81212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395"/>
              </a:lnSpc>
              <a:buNone/>
            </a:pPr>
            <a:r>
              <a:rPr lang="en-US" sz="6000" dirty="0">
                <a:solidFill>
                  <a:srgbClr val="1F1E1E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Conclusion</a:t>
            </a:r>
            <a:endParaRPr lang="en-US" sz="6000" dirty="0"/>
          </a:p>
        </p:txBody>
      </p:sp>
      <p:sp>
        <p:nvSpPr>
          <p:cNvPr id="5" name="Text 3"/>
          <p:cNvSpPr/>
          <p:nvPr/>
        </p:nvSpPr>
        <p:spPr>
          <a:xfrm>
            <a:off x="748545" y="4212194"/>
            <a:ext cx="6266021" cy="81462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6415"/>
              </a:lnSpc>
              <a:buNone/>
            </a:pPr>
            <a:endParaRPr lang="en-US" sz="6415" dirty="0"/>
          </a:p>
        </p:txBody>
      </p:sp>
      <p:sp>
        <p:nvSpPr>
          <p:cNvPr id="6" name="Text 4"/>
          <p:cNvSpPr/>
          <p:nvPr/>
        </p:nvSpPr>
        <p:spPr>
          <a:xfrm>
            <a:off x="748545" y="5335310"/>
            <a:ext cx="6266021" cy="39504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110"/>
              </a:lnSpc>
              <a:buNone/>
            </a:pPr>
            <a:endParaRPr lang="en-US" sz="1944" dirty="0"/>
          </a:p>
        </p:txBody>
      </p:sp>
      <p:sp>
        <p:nvSpPr>
          <p:cNvPr id="7" name="Text 5"/>
          <p:cNvSpPr/>
          <p:nvPr/>
        </p:nvSpPr>
        <p:spPr>
          <a:xfrm>
            <a:off x="7384850" y="4212194"/>
            <a:ext cx="6266021" cy="81462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6415"/>
              </a:lnSpc>
              <a:buNone/>
            </a:pPr>
            <a:endParaRPr lang="en-US" sz="6415" dirty="0"/>
          </a:p>
        </p:txBody>
      </p:sp>
      <p:sp>
        <p:nvSpPr>
          <p:cNvPr id="8" name="Text 6"/>
          <p:cNvSpPr/>
          <p:nvPr/>
        </p:nvSpPr>
        <p:spPr>
          <a:xfrm>
            <a:off x="7384850" y="5335310"/>
            <a:ext cx="6266021" cy="39504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110"/>
              </a:lnSpc>
              <a:buNone/>
            </a:pPr>
            <a:endParaRPr lang="en-US" sz="1944" dirty="0"/>
          </a:p>
        </p:txBody>
      </p:sp>
      <p:sp>
        <p:nvSpPr>
          <p:cNvPr id="9" name="Text 7"/>
          <p:cNvSpPr/>
          <p:nvPr/>
        </p:nvSpPr>
        <p:spPr>
          <a:xfrm>
            <a:off x="748545" y="2249686"/>
            <a:ext cx="12902327" cy="39504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10"/>
              </a:lnSpc>
              <a:buNone/>
            </a:pPr>
            <a:endParaRPr lang="en-US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9A9C5D-AA1F-9824-029D-F4827C10FB26}"/>
              </a:ext>
            </a:extLst>
          </p:cNvPr>
          <p:cNvSpPr txBox="1"/>
          <p:nvPr/>
        </p:nvSpPr>
        <p:spPr>
          <a:xfrm>
            <a:off x="2230243" y="2764810"/>
            <a:ext cx="1068286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B3535"/>
                </a:solidFill>
                <a:latin typeface="Raleway" pitchFamily="34" charset="0"/>
              </a:rPr>
              <a:t>AI-powered resume classification streamlines recruitment.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3B3535"/>
              </a:solidFill>
              <a:latin typeface="Raleway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B3535"/>
                </a:solidFill>
                <a:latin typeface="Raleway" pitchFamily="34" charset="0"/>
              </a:rPr>
              <a:t>Machine Learning enhances efficiency and accuracy.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3B3535"/>
              </a:solidFill>
              <a:latin typeface="Raleway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B3535"/>
                </a:solidFill>
                <a:latin typeface="Raleway" pitchFamily="34" charset="0"/>
              </a:rPr>
              <a:t>Future improvements can further optimize the system.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/>
          <p:cNvSpPr/>
          <p:nvPr/>
        </p:nvSpPr>
        <p:spPr>
          <a:xfrm>
            <a:off x="5527708" y="3646863"/>
            <a:ext cx="6054090" cy="75676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959"/>
              </a:lnSpc>
              <a:buNone/>
            </a:pPr>
            <a:r>
              <a:rPr lang="en-US" sz="4767" dirty="0">
                <a:solidFill>
                  <a:srgbClr val="1F1E1E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Thank You !</a:t>
            </a:r>
            <a:endParaRPr lang="en-US" sz="4767" dirty="0"/>
          </a:p>
        </p:txBody>
      </p:sp>
    </p:spTree>
    <p:extLst>
      <p:ext uri="{BB962C8B-B14F-4D97-AF65-F5344CB8AC3E}">
        <p14:creationId xmlns:p14="http://schemas.microsoft.com/office/powerpoint/2010/main" val="1795948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/>
          <p:cNvSpPr/>
          <p:nvPr/>
        </p:nvSpPr>
        <p:spPr>
          <a:xfrm>
            <a:off x="864037" y="1379800"/>
            <a:ext cx="7054096" cy="81212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395"/>
              </a:lnSpc>
              <a:buNone/>
            </a:pPr>
            <a:r>
              <a:rPr lang="en-US" sz="5116" dirty="0">
                <a:solidFill>
                  <a:srgbClr val="1F1E1E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Outlines</a:t>
            </a:r>
            <a:endParaRPr lang="en-US" sz="5116" b="1" dirty="0">
              <a:solidFill>
                <a:srgbClr val="FF0000"/>
              </a:solidFill>
            </a:endParaRPr>
          </a:p>
        </p:txBody>
      </p:sp>
      <p:sp>
        <p:nvSpPr>
          <p:cNvPr id="5" name="Shape 3"/>
          <p:cNvSpPr/>
          <p:nvPr/>
        </p:nvSpPr>
        <p:spPr>
          <a:xfrm>
            <a:off x="863976" y="2672406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1041895" y="2788748"/>
            <a:ext cx="166807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1</a:t>
            </a:r>
            <a:endParaRPr lang="en-US" sz="3069" dirty="0"/>
          </a:p>
        </p:txBody>
      </p:sp>
      <p:sp>
        <p:nvSpPr>
          <p:cNvPr id="7" name="Text 5"/>
          <p:cNvSpPr/>
          <p:nvPr/>
        </p:nvSpPr>
        <p:spPr>
          <a:xfrm>
            <a:off x="1666280" y="2783540"/>
            <a:ext cx="4938915" cy="47256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Introduction</a:t>
            </a:r>
            <a:endParaRPr lang="en-US" sz="2558" dirty="0"/>
          </a:p>
        </p:txBody>
      </p:sp>
      <p:sp>
        <p:nvSpPr>
          <p:cNvPr id="8" name="Text 6"/>
          <p:cNvSpPr/>
          <p:nvPr/>
        </p:nvSpPr>
        <p:spPr>
          <a:xfrm>
            <a:off x="7716321" y="6454751"/>
            <a:ext cx="5525572" cy="39504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10"/>
              </a:lnSpc>
              <a:buNone/>
            </a:pPr>
            <a:endParaRPr lang="en-US" sz="1944" dirty="0"/>
          </a:p>
        </p:txBody>
      </p:sp>
      <p:sp>
        <p:nvSpPr>
          <p:cNvPr id="9" name="Shape 7"/>
          <p:cNvSpPr/>
          <p:nvPr/>
        </p:nvSpPr>
        <p:spPr>
          <a:xfrm>
            <a:off x="7419296" y="2613474"/>
            <a:ext cx="479465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0" name="Text 8"/>
          <p:cNvSpPr/>
          <p:nvPr/>
        </p:nvSpPr>
        <p:spPr>
          <a:xfrm>
            <a:off x="7593959" y="2788197"/>
            <a:ext cx="203121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2</a:t>
            </a:r>
            <a:endParaRPr lang="en-US" sz="3069" dirty="0"/>
          </a:p>
        </p:txBody>
      </p:sp>
      <p:sp>
        <p:nvSpPr>
          <p:cNvPr id="11" name="Text 9"/>
          <p:cNvSpPr/>
          <p:nvPr/>
        </p:nvSpPr>
        <p:spPr>
          <a:xfrm>
            <a:off x="8217835" y="2762898"/>
            <a:ext cx="5525572" cy="8120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Problem Statement</a:t>
            </a:r>
            <a:endParaRPr lang="en-US" sz="2558" dirty="0"/>
          </a:p>
        </p:txBody>
      </p:sp>
      <p:sp>
        <p:nvSpPr>
          <p:cNvPr id="12" name="Shape 10"/>
          <p:cNvSpPr/>
          <p:nvPr/>
        </p:nvSpPr>
        <p:spPr>
          <a:xfrm>
            <a:off x="847584" y="3753207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1021236" y="3848767"/>
            <a:ext cx="208121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3</a:t>
            </a:r>
            <a:endParaRPr lang="en-US" sz="3069" dirty="0"/>
          </a:p>
        </p:txBody>
      </p:sp>
      <p:sp>
        <p:nvSpPr>
          <p:cNvPr id="14" name="Text 12"/>
          <p:cNvSpPr/>
          <p:nvPr/>
        </p:nvSpPr>
        <p:spPr>
          <a:xfrm>
            <a:off x="1649827" y="3797053"/>
            <a:ext cx="3248501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latin typeface="Raleway" pitchFamily="2" charset="0"/>
              </a:rPr>
              <a:t>Objectives</a:t>
            </a:r>
          </a:p>
        </p:txBody>
      </p:sp>
      <p:sp>
        <p:nvSpPr>
          <p:cNvPr id="15" name="Shape 13"/>
          <p:cNvSpPr/>
          <p:nvPr/>
        </p:nvSpPr>
        <p:spPr>
          <a:xfrm>
            <a:off x="7327284" y="3683151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6" name="Text 14"/>
          <p:cNvSpPr/>
          <p:nvPr/>
        </p:nvSpPr>
        <p:spPr>
          <a:xfrm>
            <a:off x="7504615" y="3761288"/>
            <a:ext cx="212884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4</a:t>
            </a:r>
            <a:endParaRPr lang="en-US" sz="3069" dirty="0"/>
          </a:p>
        </p:txBody>
      </p:sp>
      <p:sp>
        <p:nvSpPr>
          <p:cNvPr id="17" name="Text 15"/>
          <p:cNvSpPr/>
          <p:nvPr/>
        </p:nvSpPr>
        <p:spPr>
          <a:xfrm>
            <a:off x="8240911" y="3784131"/>
            <a:ext cx="4738568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Preposed Methodology</a:t>
            </a:r>
            <a:endParaRPr lang="en-US" sz="2558" dirty="0"/>
          </a:p>
        </p:txBody>
      </p:sp>
      <p:sp>
        <p:nvSpPr>
          <p:cNvPr id="2" name="Shape 13">
            <a:extLst>
              <a:ext uri="{FF2B5EF4-FFF2-40B4-BE49-F238E27FC236}">
                <a16:creationId xmlns:a16="http://schemas.microsoft.com/office/drawing/2014/main" id="{DA781638-4334-B024-3F32-D3469F455527}"/>
              </a:ext>
            </a:extLst>
          </p:cNvPr>
          <p:cNvSpPr/>
          <p:nvPr/>
        </p:nvSpPr>
        <p:spPr>
          <a:xfrm>
            <a:off x="852082" y="4894289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3" name="Text 14">
            <a:extLst>
              <a:ext uri="{FF2B5EF4-FFF2-40B4-BE49-F238E27FC236}">
                <a16:creationId xmlns:a16="http://schemas.microsoft.com/office/drawing/2014/main" id="{20216DA8-8AE1-3F78-BA97-4454973E716B}"/>
              </a:ext>
            </a:extLst>
          </p:cNvPr>
          <p:cNvSpPr/>
          <p:nvPr/>
        </p:nvSpPr>
        <p:spPr>
          <a:xfrm>
            <a:off x="1014045" y="4977096"/>
            <a:ext cx="212884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5</a:t>
            </a:r>
            <a:endParaRPr lang="en-US" sz="3069" dirty="0"/>
          </a:p>
        </p:txBody>
      </p:sp>
      <p:sp>
        <p:nvSpPr>
          <p:cNvPr id="18" name="Text 15">
            <a:extLst>
              <a:ext uri="{FF2B5EF4-FFF2-40B4-BE49-F238E27FC236}">
                <a16:creationId xmlns:a16="http://schemas.microsoft.com/office/drawing/2014/main" id="{122BF8DD-8919-01C9-0D8A-F870779BE442}"/>
              </a:ext>
            </a:extLst>
          </p:cNvPr>
          <p:cNvSpPr/>
          <p:nvPr/>
        </p:nvSpPr>
        <p:spPr>
          <a:xfrm>
            <a:off x="1649827" y="4882466"/>
            <a:ext cx="4738568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Workflow Overview</a:t>
            </a:r>
            <a:endParaRPr lang="en-US" sz="2558" dirty="0"/>
          </a:p>
        </p:txBody>
      </p:sp>
      <p:sp>
        <p:nvSpPr>
          <p:cNvPr id="22" name="Shape 13">
            <a:extLst>
              <a:ext uri="{FF2B5EF4-FFF2-40B4-BE49-F238E27FC236}">
                <a16:creationId xmlns:a16="http://schemas.microsoft.com/office/drawing/2014/main" id="{F1446DDB-636F-5D4D-3D10-853AD3C0DC0B}"/>
              </a:ext>
            </a:extLst>
          </p:cNvPr>
          <p:cNvSpPr/>
          <p:nvPr/>
        </p:nvSpPr>
        <p:spPr>
          <a:xfrm>
            <a:off x="7344646" y="4794058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23" name="Text 14">
            <a:extLst>
              <a:ext uri="{FF2B5EF4-FFF2-40B4-BE49-F238E27FC236}">
                <a16:creationId xmlns:a16="http://schemas.microsoft.com/office/drawing/2014/main" id="{3BDFC42C-4E58-0924-074B-823AD5904AE1}"/>
              </a:ext>
            </a:extLst>
          </p:cNvPr>
          <p:cNvSpPr/>
          <p:nvPr/>
        </p:nvSpPr>
        <p:spPr>
          <a:xfrm>
            <a:off x="7516944" y="4932134"/>
            <a:ext cx="212884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</a:rPr>
              <a:t>6</a:t>
            </a:r>
            <a:endParaRPr lang="en-US" sz="3069" dirty="0"/>
          </a:p>
        </p:txBody>
      </p:sp>
      <p:sp>
        <p:nvSpPr>
          <p:cNvPr id="24" name="Text 15">
            <a:extLst>
              <a:ext uri="{FF2B5EF4-FFF2-40B4-BE49-F238E27FC236}">
                <a16:creationId xmlns:a16="http://schemas.microsoft.com/office/drawing/2014/main" id="{D0F8C935-21F4-CAFD-BC68-34369224B86D}"/>
              </a:ext>
            </a:extLst>
          </p:cNvPr>
          <p:cNvSpPr/>
          <p:nvPr/>
        </p:nvSpPr>
        <p:spPr>
          <a:xfrm>
            <a:off x="8072371" y="4882465"/>
            <a:ext cx="4738568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Technology &amp;Tools</a:t>
            </a:r>
            <a:endParaRPr lang="en-US" sz="2558" dirty="0"/>
          </a:p>
        </p:txBody>
      </p:sp>
      <p:sp>
        <p:nvSpPr>
          <p:cNvPr id="25" name="Shape 13">
            <a:extLst>
              <a:ext uri="{FF2B5EF4-FFF2-40B4-BE49-F238E27FC236}">
                <a16:creationId xmlns:a16="http://schemas.microsoft.com/office/drawing/2014/main" id="{58E0C641-915F-49F5-7A10-E46477382815}"/>
              </a:ext>
            </a:extLst>
          </p:cNvPr>
          <p:cNvSpPr/>
          <p:nvPr/>
        </p:nvSpPr>
        <p:spPr>
          <a:xfrm>
            <a:off x="842500" y="6035311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26" name="Text 14">
            <a:extLst>
              <a:ext uri="{FF2B5EF4-FFF2-40B4-BE49-F238E27FC236}">
                <a16:creationId xmlns:a16="http://schemas.microsoft.com/office/drawing/2014/main" id="{204D6362-0722-CEC2-A680-751BB6B76705}"/>
              </a:ext>
            </a:extLst>
          </p:cNvPr>
          <p:cNvSpPr/>
          <p:nvPr/>
        </p:nvSpPr>
        <p:spPr>
          <a:xfrm>
            <a:off x="1013771" y="6118118"/>
            <a:ext cx="212884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</a:rPr>
              <a:t>7</a:t>
            </a:r>
            <a:endParaRPr lang="en-US" sz="3069" dirty="0"/>
          </a:p>
        </p:txBody>
      </p:sp>
      <p:sp>
        <p:nvSpPr>
          <p:cNvPr id="27" name="Text 15">
            <a:extLst>
              <a:ext uri="{FF2B5EF4-FFF2-40B4-BE49-F238E27FC236}">
                <a16:creationId xmlns:a16="http://schemas.microsoft.com/office/drawing/2014/main" id="{CCEF3D48-3190-1A29-61DC-73E279DD0961}"/>
              </a:ext>
            </a:extLst>
          </p:cNvPr>
          <p:cNvSpPr/>
          <p:nvPr/>
        </p:nvSpPr>
        <p:spPr>
          <a:xfrm>
            <a:off x="1625963" y="6064367"/>
            <a:ext cx="4738568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Model training &amp; Evaluation </a:t>
            </a:r>
            <a:endParaRPr lang="en-US" sz="2558" dirty="0"/>
          </a:p>
        </p:txBody>
      </p:sp>
      <p:sp>
        <p:nvSpPr>
          <p:cNvPr id="28" name="Shape 13">
            <a:extLst>
              <a:ext uri="{FF2B5EF4-FFF2-40B4-BE49-F238E27FC236}">
                <a16:creationId xmlns:a16="http://schemas.microsoft.com/office/drawing/2014/main" id="{ECA24A17-EE0D-000D-8362-C59F5A0B2C58}"/>
              </a:ext>
            </a:extLst>
          </p:cNvPr>
          <p:cNvSpPr/>
          <p:nvPr/>
        </p:nvSpPr>
        <p:spPr>
          <a:xfrm>
            <a:off x="7344646" y="6031239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29" name="Text 14">
            <a:extLst>
              <a:ext uri="{FF2B5EF4-FFF2-40B4-BE49-F238E27FC236}">
                <a16:creationId xmlns:a16="http://schemas.microsoft.com/office/drawing/2014/main" id="{BC01B212-CA5D-54F2-D420-2F27DCD68C3C}"/>
              </a:ext>
            </a:extLst>
          </p:cNvPr>
          <p:cNvSpPr/>
          <p:nvPr/>
        </p:nvSpPr>
        <p:spPr>
          <a:xfrm>
            <a:off x="7515917" y="6121588"/>
            <a:ext cx="212884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</a:rPr>
              <a:t>8</a:t>
            </a:r>
            <a:endParaRPr lang="en-US" sz="3069" dirty="0"/>
          </a:p>
        </p:txBody>
      </p:sp>
      <p:sp>
        <p:nvSpPr>
          <p:cNvPr id="30" name="Text 15">
            <a:extLst>
              <a:ext uri="{FF2B5EF4-FFF2-40B4-BE49-F238E27FC236}">
                <a16:creationId xmlns:a16="http://schemas.microsoft.com/office/drawing/2014/main" id="{59E925A9-283C-2740-9CD8-190C8B84296C}"/>
              </a:ext>
            </a:extLst>
          </p:cNvPr>
          <p:cNvSpPr/>
          <p:nvPr/>
        </p:nvSpPr>
        <p:spPr>
          <a:xfrm>
            <a:off x="8109823" y="6118118"/>
            <a:ext cx="4738568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Demo</a:t>
            </a:r>
            <a:endParaRPr lang="en-US" sz="2558" dirty="0"/>
          </a:p>
        </p:txBody>
      </p:sp>
      <p:sp>
        <p:nvSpPr>
          <p:cNvPr id="19" name="Shape 13">
            <a:extLst>
              <a:ext uri="{FF2B5EF4-FFF2-40B4-BE49-F238E27FC236}">
                <a16:creationId xmlns:a16="http://schemas.microsoft.com/office/drawing/2014/main" id="{432CFA00-95A0-9925-CFCB-F59A97A44B4F}"/>
              </a:ext>
            </a:extLst>
          </p:cNvPr>
          <p:cNvSpPr/>
          <p:nvPr/>
        </p:nvSpPr>
        <p:spPr>
          <a:xfrm>
            <a:off x="858049" y="7066544"/>
            <a:ext cx="555427" cy="555428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  <p:txBody>
          <a:bodyPr/>
          <a:lstStyle/>
          <a:p>
            <a:r>
              <a:rPr lang="en-US" sz="3069" dirty="0">
                <a:solidFill>
                  <a:srgbClr val="3B3535"/>
                </a:solidFill>
                <a:latin typeface="Raleway" pitchFamily="34" charset="0"/>
              </a:rPr>
              <a:t>9 </a:t>
            </a:r>
            <a:r>
              <a:rPr lang="en-US" dirty="0"/>
              <a:t>	</a:t>
            </a:r>
            <a:endParaRPr lang="en-US" sz="3069" dirty="0">
              <a:solidFill>
                <a:srgbClr val="3B3535"/>
              </a:solidFill>
              <a:latin typeface="Raleway" pitchFamily="34" charset="0"/>
            </a:endParaRPr>
          </a:p>
        </p:txBody>
      </p:sp>
      <p:sp>
        <p:nvSpPr>
          <p:cNvPr id="20" name="Shape 13">
            <a:extLst>
              <a:ext uri="{FF2B5EF4-FFF2-40B4-BE49-F238E27FC236}">
                <a16:creationId xmlns:a16="http://schemas.microsoft.com/office/drawing/2014/main" id="{A1A138E4-E46C-FCD7-588E-97BF14611A73}"/>
              </a:ext>
            </a:extLst>
          </p:cNvPr>
          <p:cNvSpPr/>
          <p:nvPr/>
        </p:nvSpPr>
        <p:spPr>
          <a:xfrm>
            <a:off x="7288133" y="7118425"/>
            <a:ext cx="555427" cy="50509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C7D893F-83D9-BAB2-7E8F-150AF3885F81}"/>
              </a:ext>
            </a:extLst>
          </p:cNvPr>
          <p:cNvSpPr txBox="1"/>
          <p:nvPr/>
        </p:nvSpPr>
        <p:spPr>
          <a:xfrm>
            <a:off x="1666280" y="7163926"/>
            <a:ext cx="7315200" cy="478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Results</a:t>
            </a:r>
            <a:endParaRPr lang="en-US" sz="2558" dirty="0">
              <a:solidFill>
                <a:srgbClr val="3B3535"/>
              </a:solidFill>
              <a:latin typeface="Raleway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7C5770-2286-A261-0D22-2ABE1C8010F5}"/>
              </a:ext>
            </a:extLst>
          </p:cNvPr>
          <p:cNvSpPr txBox="1"/>
          <p:nvPr/>
        </p:nvSpPr>
        <p:spPr>
          <a:xfrm>
            <a:off x="8072371" y="7160238"/>
            <a:ext cx="7315200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58" dirty="0">
                <a:solidFill>
                  <a:srgbClr val="3B3535"/>
                </a:solidFill>
                <a:latin typeface="Raleway" pitchFamily="34" charset="0"/>
              </a:rPr>
              <a:t>Future Work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243C878-C63F-766D-82EF-C798B0C90DB9}"/>
              </a:ext>
            </a:extLst>
          </p:cNvPr>
          <p:cNvSpPr txBox="1"/>
          <p:nvPr/>
        </p:nvSpPr>
        <p:spPr>
          <a:xfrm>
            <a:off x="7288133" y="7092926"/>
            <a:ext cx="7766824" cy="564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69" dirty="0">
                <a:solidFill>
                  <a:srgbClr val="3B3535"/>
                </a:solidFill>
                <a:latin typeface="Raleway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80257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-42993"/>
            <a:ext cx="14630400" cy="8229600"/>
          </a:xfrm>
          <a:prstGeom prst="rect">
            <a:avLst/>
          </a:prstGeom>
          <a:solidFill>
            <a:srgbClr val="E7EEF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-42993"/>
            <a:ext cx="14630400" cy="8229600"/>
          </a:xfrm>
          <a:prstGeom prst="rect">
            <a:avLst/>
          </a:prstGeom>
          <a:solidFill>
            <a:srgbClr val="FFFAFA"/>
          </a:solidFill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864037" y="2169676"/>
            <a:ext cx="7054096" cy="81212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395"/>
              </a:lnSpc>
              <a:buNone/>
            </a:pPr>
            <a:r>
              <a:rPr lang="en-US" sz="5116" dirty="0">
                <a:solidFill>
                  <a:srgbClr val="1F1E1E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Introduction</a:t>
            </a:r>
            <a:endParaRPr lang="en-US" sz="5116" dirty="0"/>
          </a:p>
        </p:txBody>
      </p:sp>
      <p:sp>
        <p:nvSpPr>
          <p:cNvPr id="7" name="Text 5"/>
          <p:cNvSpPr/>
          <p:nvPr/>
        </p:nvSpPr>
        <p:spPr>
          <a:xfrm>
            <a:off x="691718" y="3540269"/>
            <a:ext cx="13246964" cy="2324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wrap="none" rtlCol="0" anchor="t"/>
          <a:lstStyle/>
          <a:p>
            <a:pPr marL="0" indent="0" algn="ctr">
              <a:lnSpc>
                <a:spcPts val="3197"/>
              </a:lnSpc>
              <a:buNone/>
            </a:pPr>
            <a:endParaRPr lang="en-US" sz="2558" dirty="0">
              <a:latin typeface="Raleway" pitchFamily="2" charset="0"/>
            </a:endParaRPr>
          </a:p>
          <a:p>
            <a:pPr algn="ctr"/>
            <a:r>
              <a:rPr lang="en-US" sz="2558" dirty="0">
                <a:latin typeface="Raleway" pitchFamily="2" charset="0"/>
              </a:rPr>
              <a:t>At job portal platform, we're passionate about </a:t>
            </a:r>
          </a:p>
          <a:p>
            <a:pPr algn="ctr"/>
            <a:r>
              <a:rPr lang="en-US" sz="2558" dirty="0">
                <a:latin typeface="Raleway" pitchFamily="2" charset="0"/>
              </a:rPr>
              <a:t>helping companies and work places find the best job candidates efficiently through</a:t>
            </a:r>
          </a:p>
          <a:p>
            <a:pPr algn="ctr"/>
            <a:r>
              <a:rPr lang="en-US" sz="2558" dirty="0">
                <a:latin typeface="Raleway" pitchFamily="2" charset="0"/>
              </a:rPr>
              <a:t> automated CV analysis and job matching. Also, helping people who are looking for jobs.</a:t>
            </a:r>
          </a:p>
          <a:p>
            <a:pPr marL="0" indent="0" algn="ctr">
              <a:lnSpc>
                <a:spcPts val="3197"/>
              </a:lnSpc>
              <a:buNone/>
            </a:pPr>
            <a:endParaRPr lang="en-US" sz="2558" dirty="0">
              <a:latin typeface="Raleway" pitchFamily="2" charset="0"/>
            </a:endParaRPr>
          </a:p>
          <a:p>
            <a:pPr marL="0" indent="0" algn="ctr">
              <a:lnSpc>
                <a:spcPts val="3197"/>
              </a:lnSpc>
              <a:buNone/>
            </a:pPr>
            <a:endParaRPr lang="en-US" sz="2558" dirty="0">
              <a:latin typeface="Raleway" pitchFamily="2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1666280" y="4307324"/>
            <a:ext cx="5525572" cy="39504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10"/>
              </a:lnSpc>
              <a:buNone/>
            </a:pPr>
            <a:endParaRPr lang="en-US" sz="1944" dirty="0"/>
          </a:p>
        </p:txBody>
      </p:sp>
      <p:sp>
        <p:nvSpPr>
          <p:cNvPr id="16" name="Text 14"/>
          <p:cNvSpPr/>
          <p:nvPr/>
        </p:nvSpPr>
        <p:spPr>
          <a:xfrm>
            <a:off x="7609880" y="5309592"/>
            <a:ext cx="212884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endParaRPr lang="en-US" sz="3069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/>
          <p:cNvSpPr/>
          <p:nvPr/>
        </p:nvSpPr>
        <p:spPr>
          <a:xfrm>
            <a:off x="864037" y="2169676"/>
            <a:ext cx="7054096" cy="81212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395"/>
              </a:lnSpc>
              <a:buNone/>
            </a:pPr>
            <a:r>
              <a:rPr lang="en-US" sz="5116" dirty="0">
                <a:solidFill>
                  <a:srgbClr val="1F1E1E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PROBLEM STATEMENT</a:t>
            </a:r>
            <a:endParaRPr lang="en-US" sz="5116" dirty="0"/>
          </a:p>
        </p:txBody>
      </p:sp>
      <p:sp>
        <p:nvSpPr>
          <p:cNvPr id="19" name="Shape 3">
            <a:extLst>
              <a:ext uri="{FF2B5EF4-FFF2-40B4-BE49-F238E27FC236}">
                <a16:creationId xmlns:a16="http://schemas.microsoft.com/office/drawing/2014/main" id="{F461C02A-CC5D-E661-BFE7-AD6B1DB34833}"/>
              </a:ext>
            </a:extLst>
          </p:cNvPr>
          <p:cNvSpPr/>
          <p:nvPr/>
        </p:nvSpPr>
        <p:spPr>
          <a:xfrm>
            <a:off x="864037" y="3753207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20" name="Text 4">
            <a:extLst>
              <a:ext uri="{FF2B5EF4-FFF2-40B4-BE49-F238E27FC236}">
                <a16:creationId xmlns:a16="http://schemas.microsoft.com/office/drawing/2014/main" id="{5F5714E6-1019-672A-79D1-BB58BADF2AF1}"/>
              </a:ext>
            </a:extLst>
          </p:cNvPr>
          <p:cNvSpPr/>
          <p:nvPr/>
        </p:nvSpPr>
        <p:spPr>
          <a:xfrm>
            <a:off x="1058347" y="3835956"/>
            <a:ext cx="166807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1</a:t>
            </a:r>
            <a:endParaRPr lang="en-US" sz="3069" dirty="0"/>
          </a:p>
        </p:txBody>
      </p:sp>
      <p:sp>
        <p:nvSpPr>
          <p:cNvPr id="21" name="Text 5">
            <a:extLst>
              <a:ext uri="{FF2B5EF4-FFF2-40B4-BE49-F238E27FC236}">
                <a16:creationId xmlns:a16="http://schemas.microsoft.com/office/drawing/2014/main" id="{AC6B189E-8C7B-DEAB-E28A-F432A657A63C}"/>
              </a:ext>
            </a:extLst>
          </p:cNvPr>
          <p:cNvSpPr/>
          <p:nvPr/>
        </p:nvSpPr>
        <p:spPr>
          <a:xfrm>
            <a:off x="1666280" y="3753207"/>
            <a:ext cx="4492347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Job seekers struggle with finding personalized job recommendations.</a:t>
            </a:r>
            <a:endParaRPr lang="en-US" sz="2558" dirty="0"/>
          </a:p>
        </p:txBody>
      </p:sp>
      <p:sp>
        <p:nvSpPr>
          <p:cNvPr id="22" name="Text 6">
            <a:extLst>
              <a:ext uri="{FF2B5EF4-FFF2-40B4-BE49-F238E27FC236}">
                <a16:creationId xmlns:a16="http://schemas.microsoft.com/office/drawing/2014/main" id="{9FDFA941-40EC-8DC7-9C0B-F332E50F4DB6}"/>
              </a:ext>
            </a:extLst>
          </p:cNvPr>
          <p:cNvSpPr/>
          <p:nvPr/>
        </p:nvSpPr>
        <p:spPr>
          <a:xfrm>
            <a:off x="1559069" y="4781056"/>
            <a:ext cx="5525572" cy="39504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10"/>
              </a:lnSpc>
              <a:buNone/>
            </a:pPr>
            <a:r>
              <a:rPr lang="en-US" sz="2558" dirty="0">
                <a:solidFill>
                  <a:srgbClr val="3B3535"/>
                </a:solidFill>
                <a:latin typeface="Raleway" pitchFamily="34" charset="0"/>
              </a:rPr>
              <a:t>Employers</a:t>
            </a:r>
            <a:r>
              <a:rPr lang="en-US" sz="2000" dirty="0"/>
              <a:t> </a:t>
            </a:r>
            <a:r>
              <a:rPr lang="en-US" sz="2558" dirty="0">
                <a:solidFill>
                  <a:srgbClr val="3B3535"/>
                </a:solidFill>
                <a:latin typeface="Raleway" pitchFamily="34" charset="0"/>
              </a:rPr>
              <a:t>receive a large number of applications but lack an efficient 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558" dirty="0">
                <a:solidFill>
                  <a:srgbClr val="3B3535"/>
                </a:solidFill>
                <a:latin typeface="Raleway" pitchFamily="34" charset="0"/>
              </a:rPr>
              <a:t>way to filter and match candidates</a:t>
            </a:r>
            <a:r>
              <a:rPr lang="en-US" sz="2000" dirty="0"/>
              <a:t>.</a:t>
            </a:r>
            <a:endParaRPr lang="en-US" sz="1944" dirty="0"/>
          </a:p>
        </p:txBody>
      </p:sp>
      <p:sp>
        <p:nvSpPr>
          <p:cNvPr id="23" name="Shape 7">
            <a:extLst>
              <a:ext uri="{FF2B5EF4-FFF2-40B4-BE49-F238E27FC236}">
                <a16:creationId xmlns:a16="http://schemas.microsoft.com/office/drawing/2014/main" id="{8F1CE77D-C1CD-A6E0-E229-07A86ECC8957}"/>
              </a:ext>
            </a:extLst>
          </p:cNvPr>
          <p:cNvSpPr/>
          <p:nvPr/>
        </p:nvSpPr>
        <p:spPr>
          <a:xfrm>
            <a:off x="864036" y="4836712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24" name="Text 8">
            <a:extLst>
              <a:ext uri="{FF2B5EF4-FFF2-40B4-BE49-F238E27FC236}">
                <a16:creationId xmlns:a16="http://schemas.microsoft.com/office/drawing/2014/main" id="{2E3A58A2-03F5-14AE-1CE7-DE1984B6C48F}"/>
              </a:ext>
            </a:extLst>
          </p:cNvPr>
          <p:cNvSpPr/>
          <p:nvPr/>
        </p:nvSpPr>
        <p:spPr>
          <a:xfrm>
            <a:off x="1012270" y="4932129"/>
            <a:ext cx="208002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2</a:t>
            </a:r>
            <a:endParaRPr lang="en-US" sz="3069" dirty="0"/>
          </a:p>
        </p:txBody>
      </p:sp>
      <p:sp>
        <p:nvSpPr>
          <p:cNvPr id="25" name="Text 9">
            <a:extLst>
              <a:ext uri="{FF2B5EF4-FFF2-40B4-BE49-F238E27FC236}">
                <a16:creationId xmlns:a16="http://schemas.microsoft.com/office/drawing/2014/main" id="{4E22268A-11E5-A0D8-E8E1-B71EBBF1070A}"/>
              </a:ext>
            </a:extLst>
          </p:cNvPr>
          <p:cNvSpPr/>
          <p:nvPr/>
        </p:nvSpPr>
        <p:spPr>
          <a:xfrm>
            <a:off x="1593176" y="4435077"/>
            <a:ext cx="5525572" cy="69195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97"/>
              </a:lnSpc>
              <a:buNone/>
            </a:pPr>
            <a:endParaRPr lang="en-US" sz="2558" dirty="0"/>
          </a:p>
        </p:txBody>
      </p:sp>
      <p:sp>
        <p:nvSpPr>
          <p:cNvPr id="26" name="Shape 10">
            <a:extLst>
              <a:ext uri="{FF2B5EF4-FFF2-40B4-BE49-F238E27FC236}">
                <a16:creationId xmlns:a16="http://schemas.microsoft.com/office/drawing/2014/main" id="{7899B0B2-529B-9B51-0C03-CA8CBECCC7F4}"/>
              </a:ext>
            </a:extLst>
          </p:cNvPr>
          <p:cNvSpPr/>
          <p:nvPr/>
        </p:nvSpPr>
        <p:spPr>
          <a:xfrm>
            <a:off x="864037" y="5852994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27" name="Text 11">
            <a:extLst>
              <a:ext uri="{FF2B5EF4-FFF2-40B4-BE49-F238E27FC236}">
                <a16:creationId xmlns:a16="http://schemas.microsoft.com/office/drawing/2014/main" id="{D868F5D5-FD58-626E-191E-1DC89AEE4CD0}"/>
              </a:ext>
            </a:extLst>
          </p:cNvPr>
          <p:cNvSpPr/>
          <p:nvPr/>
        </p:nvSpPr>
        <p:spPr>
          <a:xfrm>
            <a:off x="1015927" y="5920217"/>
            <a:ext cx="208121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3</a:t>
            </a:r>
            <a:endParaRPr lang="en-US" sz="3069" dirty="0"/>
          </a:p>
        </p:txBody>
      </p:sp>
      <p:sp>
        <p:nvSpPr>
          <p:cNvPr id="28" name="Text 12">
            <a:extLst>
              <a:ext uri="{FF2B5EF4-FFF2-40B4-BE49-F238E27FC236}">
                <a16:creationId xmlns:a16="http://schemas.microsoft.com/office/drawing/2014/main" id="{037BE1F2-009A-2DA4-03B7-D466D8109C33}"/>
              </a:ext>
            </a:extLst>
          </p:cNvPr>
          <p:cNvSpPr/>
          <p:nvPr/>
        </p:nvSpPr>
        <p:spPr>
          <a:xfrm>
            <a:off x="1518612" y="5880756"/>
            <a:ext cx="3248501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r>
              <a:rPr lang="en-US" sz="2558" dirty="0">
                <a:solidFill>
                  <a:srgbClr val="3B3535"/>
                </a:solidFill>
                <a:latin typeface="Raleway" pitchFamily="34" charset="0"/>
              </a:rPr>
              <a:t>Manually filtering resumes is time-consuming.</a:t>
            </a:r>
          </a:p>
        </p:txBody>
      </p:sp>
      <p:sp>
        <p:nvSpPr>
          <p:cNvPr id="30" name="Text 14">
            <a:extLst>
              <a:ext uri="{FF2B5EF4-FFF2-40B4-BE49-F238E27FC236}">
                <a16:creationId xmlns:a16="http://schemas.microsoft.com/office/drawing/2014/main" id="{C920CFA4-3393-CBC8-A424-DA28B950A421}"/>
              </a:ext>
            </a:extLst>
          </p:cNvPr>
          <p:cNvSpPr/>
          <p:nvPr/>
        </p:nvSpPr>
        <p:spPr>
          <a:xfrm>
            <a:off x="1012270" y="6018610"/>
            <a:ext cx="212884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endParaRPr lang="en-US" sz="3069" dirty="0"/>
          </a:p>
        </p:txBody>
      </p:sp>
      <p:sp>
        <p:nvSpPr>
          <p:cNvPr id="31" name="Text 15">
            <a:extLst>
              <a:ext uri="{FF2B5EF4-FFF2-40B4-BE49-F238E27FC236}">
                <a16:creationId xmlns:a16="http://schemas.microsoft.com/office/drawing/2014/main" id="{12D4D8F1-923A-75BE-408E-3B2EADFEFF0D}"/>
              </a:ext>
            </a:extLst>
          </p:cNvPr>
          <p:cNvSpPr/>
          <p:nvPr/>
        </p:nvSpPr>
        <p:spPr>
          <a:xfrm>
            <a:off x="1543169" y="6093321"/>
            <a:ext cx="4738568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97"/>
              </a:lnSpc>
              <a:buNone/>
            </a:pPr>
            <a:endParaRPr lang="en-US" sz="2558" dirty="0"/>
          </a:p>
        </p:txBody>
      </p:sp>
    </p:spTree>
    <p:extLst>
      <p:ext uri="{BB962C8B-B14F-4D97-AF65-F5344CB8AC3E}">
        <p14:creationId xmlns:p14="http://schemas.microsoft.com/office/powerpoint/2010/main" val="1523533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/>
          <p:cNvSpPr/>
          <p:nvPr/>
        </p:nvSpPr>
        <p:spPr>
          <a:xfrm>
            <a:off x="864037" y="981908"/>
            <a:ext cx="7093029" cy="81212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395"/>
              </a:lnSpc>
              <a:buNone/>
            </a:pPr>
            <a:r>
              <a:rPr lang="en-US" sz="5116" dirty="0">
                <a:solidFill>
                  <a:srgbClr val="1F1E1E"/>
                </a:solidFill>
                <a:latin typeface="Raleway" pitchFamily="34" charset="0"/>
              </a:rPr>
              <a:t>Objectives</a:t>
            </a:r>
          </a:p>
        </p:txBody>
      </p:sp>
      <p:sp>
        <p:nvSpPr>
          <p:cNvPr id="5" name="Text 3"/>
          <p:cNvSpPr/>
          <p:nvPr/>
        </p:nvSpPr>
        <p:spPr>
          <a:xfrm>
            <a:off x="1718905" y="2913021"/>
            <a:ext cx="9387710" cy="55542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Develop an AI-powered resume classification system.</a:t>
            </a:r>
          </a:p>
        </p:txBody>
      </p:sp>
      <p:sp>
        <p:nvSpPr>
          <p:cNvPr id="7" name="Text 5"/>
          <p:cNvSpPr/>
          <p:nvPr/>
        </p:nvSpPr>
        <p:spPr>
          <a:xfrm>
            <a:off x="1716405" y="3928314"/>
            <a:ext cx="9042022" cy="8120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Reduce manual effort in reviewing resumes.</a:t>
            </a:r>
          </a:p>
        </p:txBody>
      </p:sp>
      <p:sp>
        <p:nvSpPr>
          <p:cNvPr id="12" name="Shape 3">
            <a:extLst>
              <a:ext uri="{FF2B5EF4-FFF2-40B4-BE49-F238E27FC236}">
                <a16:creationId xmlns:a16="http://schemas.microsoft.com/office/drawing/2014/main" id="{9C5A0237-5206-EE5F-7A4C-7C68DA5B4DA1}"/>
              </a:ext>
            </a:extLst>
          </p:cNvPr>
          <p:cNvSpPr/>
          <p:nvPr/>
        </p:nvSpPr>
        <p:spPr>
          <a:xfrm>
            <a:off x="987385" y="2804041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3" name="Text 4">
            <a:extLst>
              <a:ext uri="{FF2B5EF4-FFF2-40B4-BE49-F238E27FC236}">
                <a16:creationId xmlns:a16="http://schemas.microsoft.com/office/drawing/2014/main" id="{8C99098E-6B43-69AB-BD23-F12F9B25F30E}"/>
              </a:ext>
            </a:extLst>
          </p:cNvPr>
          <p:cNvSpPr/>
          <p:nvPr/>
        </p:nvSpPr>
        <p:spPr>
          <a:xfrm>
            <a:off x="1181695" y="2886790"/>
            <a:ext cx="166807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1</a:t>
            </a:r>
            <a:endParaRPr lang="en-US" sz="3069" dirty="0"/>
          </a:p>
        </p:txBody>
      </p:sp>
      <p:sp>
        <p:nvSpPr>
          <p:cNvPr id="15" name="Text 6">
            <a:extLst>
              <a:ext uri="{FF2B5EF4-FFF2-40B4-BE49-F238E27FC236}">
                <a16:creationId xmlns:a16="http://schemas.microsoft.com/office/drawing/2014/main" id="{6C2CF256-FC50-D7DC-96B1-79EABC89851E}"/>
              </a:ext>
            </a:extLst>
          </p:cNvPr>
          <p:cNvSpPr/>
          <p:nvPr/>
        </p:nvSpPr>
        <p:spPr>
          <a:xfrm>
            <a:off x="1789628" y="3358158"/>
            <a:ext cx="5525572" cy="39504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10"/>
              </a:lnSpc>
              <a:buNone/>
            </a:pPr>
            <a:endParaRPr lang="en-US" sz="1944" dirty="0"/>
          </a:p>
        </p:txBody>
      </p:sp>
      <p:sp>
        <p:nvSpPr>
          <p:cNvPr id="16" name="Shape 7">
            <a:extLst>
              <a:ext uri="{FF2B5EF4-FFF2-40B4-BE49-F238E27FC236}">
                <a16:creationId xmlns:a16="http://schemas.microsoft.com/office/drawing/2014/main" id="{5FDB5331-7526-0CBD-8A8C-CF16D37EE90B}"/>
              </a:ext>
            </a:extLst>
          </p:cNvPr>
          <p:cNvSpPr/>
          <p:nvPr/>
        </p:nvSpPr>
        <p:spPr>
          <a:xfrm>
            <a:off x="987385" y="3852882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7" name="Text 8">
            <a:extLst>
              <a:ext uri="{FF2B5EF4-FFF2-40B4-BE49-F238E27FC236}">
                <a16:creationId xmlns:a16="http://schemas.microsoft.com/office/drawing/2014/main" id="{D4124D24-E651-12F3-75EA-6A8373134E38}"/>
              </a:ext>
            </a:extLst>
          </p:cNvPr>
          <p:cNvSpPr/>
          <p:nvPr/>
        </p:nvSpPr>
        <p:spPr>
          <a:xfrm>
            <a:off x="1163478" y="3966784"/>
            <a:ext cx="203121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2</a:t>
            </a:r>
            <a:endParaRPr lang="en-US" sz="3069" dirty="0"/>
          </a:p>
        </p:txBody>
      </p:sp>
      <p:sp>
        <p:nvSpPr>
          <p:cNvPr id="18" name="Shape 10">
            <a:extLst>
              <a:ext uri="{FF2B5EF4-FFF2-40B4-BE49-F238E27FC236}">
                <a16:creationId xmlns:a16="http://schemas.microsoft.com/office/drawing/2014/main" id="{AAF3FCAD-DDCA-A8C6-1A89-F6FBF87AC6FD}"/>
              </a:ext>
            </a:extLst>
          </p:cNvPr>
          <p:cNvSpPr/>
          <p:nvPr/>
        </p:nvSpPr>
        <p:spPr>
          <a:xfrm>
            <a:off x="962582" y="4901998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" name="Text 11">
            <a:extLst>
              <a:ext uri="{FF2B5EF4-FFF2-40B4-BE49-F238E27FC236}">
                <a16:creationId xmlns:a16="http://schemas.microsoft.com/office/drawing/2014/main" id="{84A91EE5-7C16-6D8D-AA0E-CF7527171D17}"/>
              </a:ext>
            </a:extLst>
          </p:cNvPr>
          <p:cNvSpPr/>
          <p:nvPr/>
        </p:nvSpPr>
        <p:spPr>
          <a:xfrm>
            <a:off x="1140381" y="4984805"/>
            <a:ext cx="208121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3</a:t>
            </a:r>
            <a:endParaRPr lang="en-US" sz="3069" dirty="0"/>
          </a:p>
        </p:txBody>
      </p:sp>
      <p:sp>
        <p:nvSpPr>
          <p:cNvPr id="24" name="Text 7"/>
          <p:cNvSpPr/>
          <p:nvPr/>
        </p:nvSpPr>
        <p:spPr>
          <a:xfrm>
            <a:off x="1728154" y="4984805"/>
            <a:ext cx="3248501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Improve recruitment efficiency with automation.</a:t>
            </a:r>
          </a:p>
        </p:txBody>
      </p:sp>
      <p:sp>
        <p:nvSpPr>
          <p:cNvPr id="2" name="Shape 10">
            <a:extLst>
              <a:ext uri="{FF2B5EF4-FFF2-40B4-BE49-F238E27FC236}">
                <a16:creationId xmlns:a16="http://schemas.microsoft.com/office/drawing/2014/main" id="{0F2ED735-8D5B-4E03-D27B-ED9CE70228A6}"/>
              </a:ext>
            </a:extLst>
          </p:cNvPr>
          <p:cNvSpPr/>
          <p:nvPr/>
        </p:nvSpPr>
        <p:spPr>
          <a:xfrm>
            <a:off x="962581" y="5829139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  <p:txBody>
          <a:bodyPr/>
          <a:lstStyle/>
          <a:p>
            <a:pPr algn="ctr"/>
            <a:r>
              <a:rPr lang="en-US" sz="3069" dirty="0">
                <a:solidFill>
                  <a:srgbClr val="3B3535"/>
                </a:solidFill>
                <a:latin typeface="Raleway" pitchFamily="34" charset="0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30C21E-865B-38CC-C398-FC24C4697E31}"/>
              </a:ext>
            </a:extLst>
          </p:cNvPr>
          <p:cNvSpPr txBox="1"/>
          <p:nvPr/>
        </p:nvSpPr>
        <p:spPr>
          <a:xfrm>
            <a:off x="1716405" y="5924760"/>
            <a:ext cx="8899556" cy="485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Leverage NLP and Machine Learning for classification.</a:t>
            </a:r>
          </a:p>
        </p:txBody>
      </p:sp>
      <p:sp>
        <p:nvSpPr>
          <p:cNvPr id="14" name="Shape 10">
            <a:extLst>
              <a:ext uri="{FF2B5EF4-FFF2-40B4-BE49-F238E27FC236}">
                <a16:creationId xmlns:a16="http://schemas.microsoft.com/office/drawing/2014/main" id="{4AC4298F-CF61-EBED-991A-3E905A4A8A9B}"/>
              </a:ext>
            </a:extLst>
          </p:cNvPr>
          <p:cNvSpPr/>
          <p:nvPr/>
        </p:nvSpPr>
        <p:spPr>
          <a:xfrm>
            <a:off x="962582" y="6839147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  <p:txBody>
          <a:bodyPr/>
          <a:lstStyle/>
          <a:p>
            <a:pPr algn="ctr">
              <a:lnSpc>
                <a:spcPts val="3069"/>
              </a:lnSpc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</a:rPr>
              <a:t>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7473D4-8699-68CA-8705-30CECAF6DBB6}"/>
              </a:ext>
            </a:extLst>
          </p:cNvPr>
          <p:cNvSpPr txBox="1"/>
          <p:nvPr/>
        </p:nvSpPr>
        <p:spPr>
          <a:xfrm>
            <a:off x="1789628" y="6947764"/>
            <a:ext cx="7315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 sz="2558">
                <a:solidFill>
                  <a:srgbClr val="1F1E1E"/>
                </a:solidFill>
                <a:latin typeface="Raleway" pitchFamily="34" charset="0"/>
              </a:defRPr>
            </a:lvl1pPr>
          </a:lstStyle>
          <a:p>
            <a:r>
              <a:rPr lang="en-US" dirty="0"/>
              <a:t>Providing a  community for job seekers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D04BF0-DD01-57B5-77D0-495588AF9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2">
            <a:extLst>
              <a:ext uri="{FF2B5EF4-FFF2-40B4-BE49-F238E27FC236}">
                <a16:creationId xmlns:a16="http://schemas.microsoft.com/office/drawing/2014/main" id="{561D453C-AFBD-3637-7438-261291E7C659}"/>
              </a:ext>
            </a:extLst>
          </p:cNvPr>
          <p:cNvSpPr/>
          <p:nvPr/>
        </p:nvSpPr>
        <p:spPr>
          <a:xfrm>
            <a:off x="864037" y="981908"/>
            <a:ext cx="7093029" cy="81212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395"/>
              </a:lnSpc>
              <a:buNone/>
            </a:pPr>
            <a:r>
              <a:rPr lang="en-US" sz="5116" dirty="0">
                <a:solidFill>
                  <a:srgbClr val="1F1E1E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Proposed Methodology</a:t>
            </a:r>
            <a:endParaRPr lang="en-US" sz="5116" dirty="0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524EE899-3499-B81E-0288-C2F749349787}"/>
              </a:ext>
            </a:extLst>
          </p:cNvPr>
          <p:cNvSpPr/>
          <p:nvPr/>
        </p:nvSpPr>
        <p:spPr>
          <a:xfrm>
            <a:off x="1718905" y="2913021"/>
            <a:ext cx="4708424" cy="55542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Data Collection</a:t>
            </a:r>
          </a:p>
        </p:txBody>
      </p:sp>
      <p:sp>
        <p:nvSpPr>
          <p:cNvPr id="7" name="Text 5">
            <a:extLst>
              <a:ext uri="{FF2B5EF4-FFF2-40B4-BE49-F238E27FC236}">
                <a16:creationId xmlns:a16="http://schemas.microsoft.com/office/drawing/2014/main" id="{63060CAA-0E95-4DDB-0854-89F249B4928A}"/>
              </a:ext>
            </a:extLst>
          </p:cNvPr>
          <p:cNvSpPr/>
          <p:nvPr/>
        </p:nvSpPr>
        <p:spPr>
          <a:xfrm>
            <a:off x="1716405" y="3928314"/>
            <a:ext cx="9042022" cy="8120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Data Preprocessing (CV &amp; Job Description Processing)</a:t>
            </a:r>
          </a:p>
        </p:txBody>
      </p:sp>
      <p:sp>
        <p:nvSpPr>
          <p:cNvPr id="12" name="Shape 3">
            <a:extLst>
              <a:ext uri="{FF2B5EF4-FFF2-40B4-BE49-F238E27FC236}">
                <a16:creationId xmlns:a16="http://schemas.microsoft.com/office/drawing/2014/main" id="{702B1B2D-82E6-7179-08F7-7213F21258B6}"/>
              </a:ext>
            </a:extLst>
          </p:cNvPr>
          <p:cNvSpPr/>
          <p:nvPr/>
        </p:nvSpPr>
        <p:spPr>
          <a:xfrm>
            <a:off x="987385" y="2804041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3" name="Text 4">
            <a:extLst>
              <a:ext uri="{FF2B5EF4-FFF2-40B4-BE49-F238E27FC236}">
                <a16:creationId xmlns:a16="http://schemas.microsoft.com/office/drawing/2014/main" id="{684786EB-FB27-C017-63CD-A95ADEA299F8}"/>
              </a:ext>
            </a:extLst>
          </p:cNvPr>
          <p:cNvSpPr/>
          <p:nvPr/>
        </p:nvSpPr>
        <p:spPr>
          <a:xfrm>
            <a:off x="1181695" y="2886790"/>
            <a:ext cx="166807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1</a:t>
            </a:r>
            <a:endParaRPr lang="en-US" sz="3069" dirty="0"/>
          </a:p>
        </p:txBody>
      </p:sp>
      <p:sp>
        <p:nvSpPr>
          <p:cNvPr id="15" name="Text 6">
            <a:extLst>
              <a:ext uri="{FF2B5EF4-FFF2-40B4-BE49-F238E27FC236}">
                <a16:creationId xmlns:a16="http://schemas.microsoft.com/office/drawing/2014/main" id="{B6072BBF-C9A6-8684-EDE7-F894419E61E7}"/>
              </a:ext>
            </a:extLst>
          </p:cNvPr>
          <p:cNvSpPr/>
          <p:nvPr/>
        </p:nvSpPr>
        <p:spPr>
          <a:xfrm>
            <a:off x="1789628" y="3358158"/>
            <a:ext cx="5525572" cy="39504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10"/>
              </a:lnSpc>
              <a:buNone/>
            </a:pPr>
            <a:endParaRPr lang="en-US" sz="1944" dirty="0"/>
          </a:p>
        </p:txBody>
      </p:sp>
      <p:sp>
        <p:nvSpPr>
          <p:cNvPr id="16" name="Shape 7">
            <a:extLst>
              <a:ext uri="{FF2B5EF4-FFF2-40B4-BE49-F238E27FC236}">
                <a16:creationId xmlns:a16="http://schemas.microsoft.com/office/drawing/2014/main" id="{FD9078FD-CA1C-A6A9-D88E-3FA1A956CDA7}"/>
              </a:ext>
            </a:extLst>
          </p:cNvPr>
          <p:cNvSpPr/>
          <p:nvPr/>
        </p:nvSpPr>
        <p:spPr>
          <a:xfrm>
            <a:off x="987385" y="3852882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7" name="Text 8">
            <a:extLst>
              <a:ext uri="{FF2B5EF4-FFF2-40B4-BE49-F238E27FC236}">
                <a16:creationId xmlns:a16="http://schemas.microsoft.com/office/drawing/2014/main" id="{EF363CF3-9CAA-33B2-6B15-88D216DE7E56}"/>
              </a:ext>
            </a:extLst>
          </p:cNvPr>
          <p:cNvSpPr/>
          <p:nvPr/>
        </p:nvSpPr>
        <p:spPr>
          <a:xfrm>
            <a:off x="1163478" y="3966784"/>
            <a:ext cx="203121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2</a:t>
            </a:r>
            <a:endParaRPr lang="en-US" sz="3069" dirty="0"/>
          </a:p>
        </p:txBody>
      </p:sp>
      <p:sp>
        <p:nvSpPr>
          <p:cNvPr id="18" name="Shape 10">
            <a:extLst>
              <a:ext uri="{FF2B5EF4-FFF2-40B4-BE49-F238E27FC236}">
                <a16:creationId xmlns:a16="http://schemas.microsoft.com/office/drawing/2014/main" id="{9BF882A4-8348-3CB9-5B3F-B0A36B4769C4}"/>
              </a:ext>
            </a:extLst>
          </p:cNvPr>
          <p:cNvSpPr/>
          <p:nvPr/>
        </p:nvSpPr>
        <p:spPr>
          <a:xfrm>
            <a:off x="962582" y="4901998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</p:sp>
      <p:sp>
        <p:nvSpPr>
          <p:cNvPr id="19" name="Text 11">
            <a:extLst>
              <a:ext uri="{FF2B5EF4-FFF2-40B4-BE49-F238E27FC236}">
                <a16:creationId xmlns:a16="http://schemas.microsoft.com/office/drawing/2014/main" id="{EF98F447-C98D-D401-0360-675A38C2F9F1}"/>
              </a:ext>
            </a:extLst>
          </p:cNvPr>
          <p:cNvSpPr/>
          <p:nvPr/>
        </p:nvSpPr>
        <p:spPr>
          <a:xfrm>
            <a:off x="1140381" y="4984805"/>
            <a:ext cx="208121" cy="3898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069"/>
              </a:lnSpc>
              <a:buNone/>
            </a:pPr>
            <a:r>
              <a:rPr lang="en-US" sz="3069" dirty="0">
                <a:solidFill>
                  <a:srgbClr val="3B3535"/>
                </a:solidFill>
                <a:latin typeface="Raleway" pitchFamily="34" charset="0"/>
                <a:ea typeface="Raleway" pitchFamily="34" charset="-122"/>
                <a:cs typeface="Raleway" pitchFamily="34" charset="-120"/>
              </a:rPr>
              <a:t>3</a:t>
            </a:r>
            <a:endParaRPr lang="en-US" sz="3069" dirty="0"/>
          </a:p>
        </p:txBody>
      </p:sp>
      <p:sp>
        <p:nvSpPr>
          <p:cNvPr id="24" name="Text 7">
            <a:extLst>
              <a:ext uri="{FF2B5EF4-FFF2-40B4-BE49-F238E27FC236}">
                <a16:creationId xmlns:a16="http://schemas.microsoft.com/office/drawing/2014/main" id="{A775EF72-753A-66C3-6E0A-D7B15E9D208C}"/>
              </a:ext>
            </a:extLst>
          </p:cNvPr>
          <p:cNvSpPr/>
          <p:nvPr/>
        </p:nvSpPr>
        <p:spPr>
          <a:xfrm>
            <a:off x="1728154" y="4984805"/>
            <a:ext cx="3248501" cy="40600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Job Matching Algorithm</a:t>
            </a:r>
          </a:p>
        </p:txBody>
      </p:sp>
      <p:sp>
        <p:nvSpPr>
          <p:cNvPr id="2" name="Shape 10">
            <a:extLst>
              <a:ext uri="{FF2B5EF4-FFF2-40B4-BE49-F238E27FC236}">
                <a16:creationId xmlns:a16="http://schemas.microsoft.com/office/drawing/2014/main" id="{32EC62E1-6915-241F-BD99-4C4086E63E70}"/>
              </a:ext>
            </a:extLst>
          </p:cNvPr>
          <p:cNvSpPr/>
          <p:nvPr/>
        </p:nvSpPr>
        <p:spPr>
          <a:xfrm>
            <a:off x="962581" y="5829139"/>
            <a:ext cx="555427" cy="555427"/>
          </a:xfrm>
          <a:prstGeom prst="roundRect">
            <a:avLst>
              <a:gd name="adj" fmla="val 20003"/>
            </a:avLst>
          </a:prstGeom>
          <a:solidFill>
            <a:srgbClr val="D5DCF6"/>
          </a:solidFill>
          <a:ln w="15240">
            <a:solidFill>
              <a:srgbClr val="BBC2DC"/>
            </a:solidFill>
            <a:prstDash val="solid"/>
          </a:ln>
        </p:spPr>
        <p:txBody>
          <a:bodyPr/>
          <a:lstStyle/>
          <a:p>
            <a:pPr algn="ctr"/>
            <a:r>
              <a:rPr lang="en-US" sz="3069" dirty="0">
                <a:solidFill>
                  <a:srgbClr val="3B3535"/>
                </a:solidFill>
                <a:latin typeface="Raleway" pitchFamily="34" charset="0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301E65-ADE2-9B17-60DD-1877C3913B49}"/>
              </a:ext>
            </a:extLst>
          </p:cNvPr>
          <p:cNvSpPr txBox="1"/>
          <p:nvPr/>
        </p:nvSpPr>
        <p:spPr>
          <a:xfrm>
            <a:off x="1716405" y="5924760"/>
            <a:ext cx="7315200" cy="478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ts val="3197"/>
              </a:lnSpc>
              <a:buNone/>
            </a:pPr>
            <a:r>
              <a:rPr lang="en-US" sz="2558" dirty="0">
                <a:solidFill>
                  <a:srgbClr val="1F1E1E"/>
                </a:solidFill>
                <a:latin typeface="Raleway" pitchFamily="34" charset="0"/>
              </a:rPr>
              <a:t>Post-Processing &amp; Deadline Handling</a:t>
            </a:r>
          </a:p>
        </p:txBody>
      </p:sp>
    </p:spTree>
    <p:extLst>
      <p:ext uri="{BB962C8B-B14F-4D97-AF65-F5344CB8AC3E}">
        <p14:creationId xmlns:p14="http://schemas.microsoft.com/office/powerpoint/2010/main" val="1642216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E22F1-D35E-4AE8-A2DA-7121DA798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3">
            <a:extLst>
              <a:ext uri="{FF2B5EF4-FFF2-40B4-BE49-F238E27FC236}">
                <a16:creationId xmlns:a16="http://schemas.microsoft.com/office/drawing/2014/main" id="{021A8769-2875-105F-4D02-C35985418351}"/>
              </a:ext>
            </a:extLst>
          </p:cNvPr>
          <p:cNvSpPr/>
          <p:nvPr/>
        </p:nvSpPr>
        <p:spPr>
          <a:xfrm>
            <a:off x="758284" y="825317"/>
            <a:ext cx="13872116" cy="8120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5116" dirty="0">
                <a:solidFill>
                  <a:srgbClr val="1F1E1E"/>
                </a:solidFill>
                <a:latin typeface="Raleway" pitchFamily="34" charset="0"/>
              </a:rPr>
              <a:t>Model Training &amp; Evaluation</a:t>
            </a:r>
          </a:p>
        </p:txBody>
      </p:sp>
      <p:sp>
        <p:nvSpPr>
          <p:cNvPr id="6" name="Text 4">
            <a:extLst>
              <a:ext uri="{FF2B5EF4-FFF2-40B4-BE49-F238E27FC236}">
                <a16:creationId xmlns:a16="http://schemas.microsoft.com/office/drawing/2014/main" id="{1ED2A838-801A-7A5E-9812-7071314C1D81}"/>
              </a:ext>
            </a:extLst>
          </p:cNvPr>
          <p:cNvSpPr/>
          <p:nvPr/>
        </p:nvSpPr>
        <p:spPr>
          <a:xfrm>
            <a:off x="758284" y="1722340"/>
            <a:ext cx="11945174" cy="57179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wrap="square" rtlCol="0" anchor="t"/>
          <a:lstStyle/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INFORMATION-TECHNOLOGY: 1200 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BUSINESS-DEVELOPMENT: 1150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FINANCE: 118 ADVOCATE: 1100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 ACCOUNTANT: 850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ENGINEERING: 1000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CHEF: 750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AVIATION: 700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 FITNESS: 650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 SALES: 600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 BANKING: 550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 HEALTHCARE</a:t>
            </a:r>
            <a:r>
              <a:rPr lang="en-US" sz="2800" b="0" i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: 500</a:t>
            </a:r>
            <a:endParaRPr lang="en-US" sz="2800" b="0" i="0" dirty="0">
              <a:solidFill>
                <a:srgbClr val="000000"/>
              </a:solidFill>
              <a:effectLst/>
              <a:latin typeface="Segoe UI Historic" panose="020B0502040204020203" pitchFamily="34" charset="0"/>
            </a:endParaRP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 </a:t>
            </a:r>
            <a:endParaRPr lang="en-US" sz="2560" dirty="0">
              <a:solidFill>
                <a:srgbClr val="3B3535"/>
              </a:solidFill>
              <a:latin typeface="Raleway" pitchFamily="2" charset="0"/>
              <a:ea typeface="Sora" pitchFamily="34" charset="-122"/>
              <a:cs typeface="Sora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82928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82A7D3-64A8-1D29-3F7D-61A9F8571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3">
            <a:extLst>
              <a:ext uri="{FF2B5EF4-FFF2-40B4-BE49-F238E27FC236}">
                <a16:creationId xmlns:a16="http://schemas.microsoft.com/office/drawing/2014/main" id="{ADF00D75-E145-5E65-8FCD-C9744FA1B0F6}"/>
              </a:ext>
            </a:extLst>
          </p:cNvPr>
          <p:cNvSpPr/>
          <p:nvPr/>
        </p:nvSpPr>
        <p:spPr>
          <a:xfrm>
            <a:off x="758284" y="825317"/>
            <a:ext cx="13872116" cy="8120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197"/>
              </a:lnSpc>
              <a:buNone/>
            </a:pPr>
            <a:r>
              <a:rPr lang="en-US" sz="5116" dirty="0">
                <a:solidFill>
                  <a:srgbClr val="1F1E1E"/>
                </a:solidFill>
                <a:latin typeface="Raleway" pitchFamily="34" charset="0"/>
              </a:rPr>
              <a:t>Model Training &amp; Evaluation</a:t>
            </a:r>
          </a:p>
        </p:txBody>
      </p:sp>
      <p:sp>
        <p:nvSpPr>
          <p:cNvPr id="6" name="Text 4">
            <a:extLst>
              <a:ext uri="{FF2B5EF4-FFF2-40B4-BE49-F238E27FC236}">
                <a16:creationId xmlns:a16="http://schemas.microsoft.com/office/drawing/2014/main" id="{560EF693-39EF-808F-3063-D4BC76CA49A6}"/>
              </a:ext>
            </a:extLst>
          </p:cNvPr>
          <p:cNvSpPr/>
          <p:nvPr/>
        </p:nvSpPr>
        <p:spPr>
          <a:xfrm>
            <a:off x="758284" y="1722340"/>
            <a:ext cx="11945174" cy="57179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wrap="square" rtlCol="0" anchor="t"/>
          <a:lstStyle/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CONSULTANT: 115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CONSTRUCTION: 112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PUBLIC-RELATIONS: 111 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HR: 110 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DESIGNER: 107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 ARTS: 103 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TEACHER: 102 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APPAREL: 97 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DIGITAL-MEDIA: 96 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AGRICULTURE: 63 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AUTOMOBILE: 36 </a:t>
            </a:r>
          </a:p>
          <a:p>
            <a:pPr marL="0" indent="0">
              <a:lnSpc>
                <a:spcPts val="3110"/>
              </a:lnSpc>
              <a:buNone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egoe UI Historic" panose="020B0502040204020203" pitchFamily="34" charset="0"/>
              </a:rPr>
              <a:t>BPO: 22 </a:t>
            </a:r>
            <a:endParaRPr lang="en-US" sz="2560" dirty="0">
              <a:solidFill>
                <a:srgbClr val="3B3535"/>
              </a:solidFill>
              <a:latin typeface="Raleway" pitchFamily="2" charset="0"/>
              <a:ea typeface="Sora" pitchFamily="34" charset="-122"/>
              <a:cs typeface="Sora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13544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85B0062-03F7-8B48-E1DA-4EFB04E2E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7188" y="903249"/>
            <a:ext cx="15892261" cy="66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159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14152</TotalTime>
  <Words>475</Words>
  <Application>Microsoft Office PowerPoint</Application>
  <PresentationFormat>Custom</PresentationFormat>
  <Paragraphs>162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Aharoni</vt:lpstr>
      <vt:lpstr>Arial</vt:lpstr>
      <vt:lpstr>Avenir LT Std 55 Roman</vt:lpstr>
      <vt:lpstr>Calibri</vt:lpstr>
      <vt:lpstr>Raleway</vt:lpstr>
      <vt:lpstr>Segoe UI Historic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Kinanti L</cp:lastModifiedBy>
  <cp:revision>29</cp:revision>
  <dcterms:created xsi:type="dcterms:W3CDTF">2024-06-28T21:16:30Z</dcterms:created>
  <dcterms:modified xsi:type="dcterms:W3CDTF">2025-02-02T08:37:19Z</dcterms:modified>
</cp:coreProperties>
</file>