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1"/>
  </p:notesMasterIdLst>
  <p:sldIdLst>
    <p:sldId id="302" r:id="rId2"/>
    <p:sldId id="258" r:id="rId3"/>
    <p:sldId id="367" r:id="rId4"/>
    <p:sldId id="340" r:id="rId5"/>
    <p:sldId id="279" r:id="rId6"/>
    <p:sldId id="339" r:id="rId7"/>
    <p:sldId id="327" r:id="rId8"/>
    <p:sldId id="330" r:id="rId9"/>
    <p:sldId id="331" r:id="rId10"/>
    <p:sldId id="344" r:id="rId11"/>
    <p:sldId id="345" r:id="rId12"/>
    <p:sldId id="346" r:id="rId13"/>
    <p:sldId id="358" r:id="rId14"/>
    <p:sldId id="359" r:id="rId15"/>
    <p:sldId id="361" r:id="rId16"/>
    <p:sldId id="364" r:id="rId17"/>
    <p:sldId id="365" r:id="rId18"/>
    <p:sldId id="366" r:id="rId19"/>
    <p:sldId id="275" r:id="rId20"/>
  </p:sldIdLst>
  <p:sldSz cx="9144000" cy="5143500" type="screen16x9"/>
  <p:notesSz cx="6858000" cy="9144000"/>
  <p:embeddedFontLst>
    <p:embeddedFont>
      <p:font typeface="Calibri" panose="020F0502020204030204" pitchFamily="34" charset="0"/>
      <p:regular r:id="rId22"/>
      <p:bold r:id="rId23"/>
      <p:italic r:id="rId24"/>
      <p:boldItalic r:id="rId25"/>
    </p:embeddedFont>
    <p:embeddedFont>
      <p:font typeface="Quicksand" panose="020B0604020202020204" charset="0"/>
      <p:regular r:id="rId26"/>
      <p:bold r:id="rId27"/>
    </p:embeddedFont>
    <p:embeddedFont>
      <p:font typeface="Playfair Display" panose="020B0604020202020204" charset="0"/>
      <p:regular r:id="rId28"/>
      <p:bold r:id="rId29"/>
      <p:italic r:id="rId30"/>
      <p:boldItalic r:id="rId31"/>
    </p:embeddedFont>
    <p:embeddedFont>
      <p:font typeface="Montserrat"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DD64C2-BD37-4C96-9B7D-D648C6A2D58B}">
  <a:tblStyle styleId="{CBDD64C2-BD37-4C96-9B7D-D648C6A2D58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822" y="78"/>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5402930dac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5402930dac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9f3cfcb535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9f3cfcb535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30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5402930dac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5402930dac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9f3cfcb535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9f3cfcb535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1902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9f3cfcb535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9f3cfcb535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5143500"/>
          </a:xfrm>
          <a:prstGeom prst="rect">
            <a:avLst/>
          </a:prstGeom>
          <a:solidFill>
            <a:srgbClr val="F4F7D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a:spLocks noGrp="1"/>
          </p:cNvSpPr>
          <p:nvPr>
            <p:ph type="title"/>
          </p:nvPr>
        </p:nvSpPr>
        <p:spPr>
          <a:xfrm>
            <a:off x="723900" y="361950"/>
            <a:ext cx="6448200" cy="591600"/>
          </a:xfrm>
          <a:prstGeom prst="rect">
            <a:avLst/>
          </a:prstGeom>
        </p:spPr>
        <p:txBody>
          <a:bodyPr spcFirstLastPara="1" wrap="square" lIns="91425" tIns="91425" rIns="91425" bIns="91425" anchor="t" anchorCtr="0">
            <a:noAutofit/>
          </a:bodyPr>
          <a:lstStyle>
            <a:lvl1pPr lvl="0">
              <a:spcBef>
                <a:spcPts val="0"/>
              </a:spcBef>
              <a:spcAft>
                <a:spcPts val="0"/>
              </a:spcAft>
              <a:buClr>
                <a:srgbClr val="324A00"/>
              </a:buClr>
              <a:buSzPts val="2800"/>
              <a:buNone/>
              <a:defRPr>
                <a:solidFill>
                  <a:srgbClr val="324A00"/>
                </a:solidFill>
              </a:defRPr>
            </a:lvl1pPr>
            <a:lvl2pPr lvl="1">
              <a:spcBef>
                <a:spcPts val="0"/>
              </a:spcBef>
              <a:spcAft>
                <a:spcPts val="0"/>
              </a:spcAft>
              <a:buClr>
                <a:srgbClr val="324A00"/>
              </a:buClr>
              <a:buSzPts val="2800"/>
              <a:buNone/>
              <a:defRPr>
                <a:solidFill>
                  <a:srgbClr val="324A00"/>
                </a:solidFill>
              </a:defRPr>
            </a:lvl2pPr>
            <a:lvl3pPr lvl="2">
              <a:spcBef>
                <a:spcPts val="0"/>
              </a:spcBef>
              <a:spcAft>
                <a:spcPts val="0"/>
              </a:spcAft>
              <a:buClr>
                <a:srgbClr val="324A00"/>
              </a:buClr>
              <a:buSzPts val="2800"/>
              <a:buNone/>
              <a:defRPr>
                <a:solidFill>
                  <a:srgbClr val="324A00"/>
                </a:solidFill>
              </a:defRPr>
            </a:lvl3pPr>
            <a:lvl4pPr lvl="3">
              <a:spcBef>
                <a:spcPts val="0"/>
              </a:spcBef>
              <a:spcAft>
                <a:spcPts val="0"/>
              </a:spcAft>
              <a:buClr>
                <a:srgbClr val="324A00"/>
              </a:buClr>
              <a:buSzPts val="2800"/>
              <a:buNone/>
              <a:defRPr>
                <a:solidFill>
                  <a:srgbClr val="324A00"/>
                </a:solidFill>
              </a:defRPr>
            </a:lvl4pPr>
            <a:lvl5pPr lvl="4">
              <a:spcBef>
                <a:spcPts val="0"/>
              </a:spcBef>
              <a:spcAft>
                <a:spcPts val="0"/>
              </a:spcAft>
              <a:buClr>
                <a:srgbClr val="324A00"/>
              </a:buClr>
              <a:buSzPts val="2800"/>
              <a:buNone/>
              <a:defRPr>
                <a:solidFill>
                  <a:srgbClr val="324A00"/>
                </a:solidFill>
              </a:defRPr>
            </a:lvl5pPr>
            <a:lvl6pPr lvl="5">
              <a:spcBef>
                <a:spcPts val="0"/>
              </a:spcBef>
              <a:spcAft>
                <a:spcPts val="0"/>
              </a:spcAft>
              <a:buClr>
                <a:srgbClr val="324A00"/>
              </a:buClr>
              <a:buSzPts val="2800"/>
              <a:buNone/>
              <a:defRPr>
                <a:solidFill>
                  <a:srgbClr val="324A00"/>
                </a:solidFill>
              </a:defRPr>
            </a:lvl6pPr>
            <a:lvl7pPr lvl="6">
              <a:spcBef>
                <a:spcPts val="0"/>
              </a:spcBef>
              <a:spcAft>
                <a:spcPts val="0"/>
              </a:spcAft>
              <a:buClr>
                <a:srgbClr val="324A00"/>
              </a:buClr>
              <a:buSzPts val="2800"/>
              <a:buNone/>
              <a:defRPr>
                <a:solidFill>
                  <a:srgbClr val="324A00"/>
                </a:solidFill>
              </a:defRPr>
            </a:lvl7pPr>
            <a:lvl8pPr lvl="7">
              <a:spcBef>
                <a:spcPts val="0"/>
              </a:spcBef>
              <a:spcAft>
                <a:spcPts val="0"/>
              </a:spcAft>
              <a:buClr>
                <a:srgbClr val="324A00"/>
              </a:buClr>
              <a:buSzPts val="2800"/>
              <a:buNone/>
              <a:defRPr>
                <a:solidFill>
                  <a:srgbClr val="324A00"/>
                </a:solidFill>
              </a:defRPr>
            </a:lvl8pPr>
            <a:lvl9pPr lvl="8">
              <a:spcBef>
                <a:spcPts val="0"/>
              </a:spcBef>
              <a:spcAft>
                <a:spcPts val="0"/>
              </a:spcAft>
              <a:buClr>
                <a:srgbClr val="324A00"/>
              </a:buClr>
              <a:buSzPts val="2800"/>
              <a:buNone/>
              <a:defRPr>
                <a:solidFill>
                  <a:srgbClr val="324A00"/>
                </a:solidFill>
              </a:defRPr>
            </a:lvl9pPr>
          </a:lstStyle>
          <a:p>
            <a:endParaRPr/>
          </a:p>
        </p:txBody>
      </p:sp>
      <p:sp>
        <p:nvSpPr>
          <p:cNvPr id="26" name="Google Shape;26;p4"/>
          <p:cNvSpPr txBox="1">
            <a:spLocks noGrp="1"/>
          </p:cNvSpPr>
          <p:nvPr>
            <p:ph type="body" idx="1"/>
          </p:nvPr>
        </p:nvSpPr>
        <p:spPr>
          <a:xfrm>
            <a:off x="723900" y="953775"/>
            <a:ext cx="7696200" cy="25623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8C4303"/>
              </a:buClr>
              <a:buSzPts val="1200"/>
              <a:buAutoNum type="arabicPeriod"/>
              <a:defRPr sz="1200">
                <a:solidFill>
                  <a:srgbClr val="000000"/>
                </a:solidFill>
              </a:defRPr>
            </a:lvl1pPr>
            <a:lvl2pPr marL="914400" lvl="1" indent="-304800">
              <a:spcBef>
                <a:spcPts val="1600"/>
              </a:spcBef>
              <a:spcAft>
                <a:spcPts val="0"/>
              </a:spcAft>
              <a:buClr>
                <a:srgbClr val="000000"/>
              </a:buClr>
              <a:buSzPts val="1200"/>
              <a:buAutoNum type="alphaLcPeriod"/>
              <a:defRPr>
                <a:solidFill>
                  <a:srgbClr val="000000"/>
                </a:solidFill>
              </a:defRPr>
            </a:lvl2pPr>
            <a:lvl3pPr marL="1371600" lvl="2" indent="-304800">
              <a:spcBef>
                <a:spcPts val="1600"/>
              </a:spcBef>
              <a:spcAft>
                <a:spcPts val="0"/>
              </a:spcAft>
              <a:buClr>
                <a:srgbClr val="000000"/>
              </a:buClr>
              <a:buSzPts val="1200"/>
              <a:buAutoNum type="romanLcPeriod"/>
              <a:defRPr>
                <a:solidFill>
                  <a:srgbClr val="000000"/>
                </a:solidFill>
              </a:defRPr>
            </a:lvl3pPr>
            <a:lvl4pPr marL="1828800" lvl="3" indent="-304800">
              <a:spcBef>
                <a:spcPts val="1600"/>
              </a:spcBef>
              <a:spcAft>
                <a:spcPts val="0"/>
              </a:spcAft>
              <a:buClr>
                <a:srgbClr val="000000"/>
              </a:buClr>
              <a:buSzPts val="1200"/>
              <a:buAutoNum type="arabicPeriod"/>
              <a:defRPr>
                <a:solidFill>
                  <a:srgbClr val="000000"/>
                </a:solidFill>
              </a:defRPr>
            </a:lvl4pPr>
            <a:lvl5pPr marL="2286000" lvl="4" indent="-304800">
              <a:spcBef>
                <a:spcPts val="1600"/>
              </a:spcBef>
              <a:spcAft>
                <a:spcPts val="0"/>
              </a:spcAft>
              <a:buClr>
                <a:srgbClr val="000000"/>
              </a:buClr>
              <a:buSzPts val="1200"/>
              <a:buAutoNum type="alphaLcPeriod"/>
              <a:defRPr>
                <a:solidFill>
                  <a:srgbClr val="000000"/>
                </a:solidFill>
              </a:defRPr>
            </a:lvl5pPr>
            <a:lvl6pPr marL="2743200" lvl="5" indent="-304800">
              <a:spcBef>
                <a:spcPts val="1600"/>
              </a:spcBef>
              <a:spcAft>
                <a:spcPts val="0"/>
              </a:spcAft>
              <a:buClr>
                <a:srgbClr val="000000"/>
              </a:buClr>
              <a:buSzPts val="1200"/>
              <a:buAutoNum type="romanLcPeriod"/>
              <a:defRPr>
                <a:solidFill>
                  <a:srgbClr val="000000"/>
                </a:solidFill>
              </a:defRPr>
            </a:lvl6pPr>
            <a:lvl7pPr marL="3200400" lvl="6" indent="-304800">
              <a:spcBef>
                <a:spcPts val="1600"/>
              </a:spcBef>
              <a:spcAft>
                <a:spcPts val="0"/>
              </a:spcAft>
              <a:buClr>
                <a:srgbClr val="000000"/>
              </a:buClr>
              <a:buSzPts val="1200"/>
              <a:buAutoNum type="arabicPeriod"/>
              <a:defRPr>
                <a:solidFill>
                  <a:srgbClr val="000000"/>
                </a:solidFill>
              </a:defRPr>
            </a:lvl7pPr>
            <a:lvl8pPr marL="3657600" lvl="7" indent="-304800">
              <a:spcBef>
                <a:spcPts val="1600"/>
              </a:spcBef>
              <a:spcAft>
                <a:spcPts val="0"/>
              </a:spcAft>
              <a:buClr>
                <a:srgbClr val="000000"/>
              </a:buClr>
              <a:buSzPts val="1200"/>
              <a:buAutoNum type="alphaLcPeriod"/>
              <a:defRPr>
                <a:solidFill>
                  <a:srgbClr val="000000"/>
                </a:solidFill>
              </a:defRPr>
            </a:lvl8pPr>
            <a:lvl9pPr marL="4114800" lvl="8" indent="-304800">
              <a:spcBef>
                <a:spcPts val="1600"/>
              </a:spcBef>
              <a:spcAft>
                <a:spcPts val="1600"/>
              </a:spcAft>
              <a:buClr>
                <a:srgbClr val="000000"/>
              </a:buClr>
              <a:buSzPts val="1200"/>
              <a:buAutoNum type="romanLcPeriod"/>
              <a:defRPr>
                <a:solidFill>
                  <a:srgbClr val="000000"/>
                </a:solidFill>
              </a:defRPr>
            </a:lvl9pPr>
          </a:lstStyle>
          <a:p>
            <a:endParaRPr/>
          </a:p>
        </p:txBody>
      </p:sp>
      <p:sp>
        <p:nvSpPr>
          <p:cNvPr id="27" name="Google Shape;2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13_1_1_1">
    <p:spTree>
      <p:nvGrpSpPr>
        <p:cNvPr id="1" name="Shape 242"/>
        <p:cNvGrpSpPr/>
        <p:nvPr/>
      </p:nvGrpSpPr>
      <p:grpSpPr>
        <a:xfrm>
          <a:off x="0" y="0"/>
          <a:ext cx="0" cy="0"/>
          <a:chOff x="0" y="0"/>
          <a:chExt cx="0" cy="0"/>
        </a:xfrm>
      </p:grpSpPr>
      <p:sp>
        <p:nvSpPr>
          <p:cNvPr id="243" name="Google Shape;243;p34"/>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rot="10800000">
            <a:off x="7088700" y="-125"/>
            <a:ext cx="2055300" cy="7212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rot="5400000">
            <a:off x="7942350" y="3941850"/>
            <a:ext cx="2051400" cy="3519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13_1_1_1_1">
    <p:spTree>
      <p:nvGrpSpPr>
        <p:cNvPr id="1" name="Shape 246"/>
        <p:cNvGrpSpPr/>
        <p:nvPr/>
      </p:nvGrpSpPr>
      <p:grpSpPr>
        <a:xfrm>
          <a:off x="0" y="0"/>
          <a:ext cx="0" cy="0"/>
          <a:chOff x="0" y="0"/>
          <a:chExt cx="0" cy="0"/>
        </a:xfrm>
      </p:grpSpPr>
      <p:sp>
        <p:nvSpPr>
          <p:cNvPr id="247" name="Google Shape;247;p35"/>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5"/>
          <p:cNvSpPr/>
          <p:nvPr/>
        </p:nvSpPr>
        <p:spPr>
          <a:xfrm rot="10800000">
            <a:off x="0" y="4422181"/>
            <a:ext cx="31896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5"/>
          <p:cNvSpPr/>
          <p:nvPr/>
        </p:nvSpPr>
        <p:spPr>
          <a:xfrm>
            <a:off x="7092600" y="0"/>
            <a:ext cx="2051400" cy="3519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0898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5143500"/>
          </a:xfrm>
          <a:prstGeom prst="rect">
            <a:avLst/>
          </a:prstGeom>
          <a:solidFill>
            <a:srgbClr val="F4F7D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txBox="1">
            <a:spLocks noGrp="1"/>
          </p:cNvSpPr>
          <p:nvPr>
            <p:ph type="title"/>
          </p:nvPr>
        </p:nvSpPr>
        <p:spPr>
          <a:xfrm>
            <a:off x="723975" y="361950"/>
            <a:ext cx="8520600" cy="584400"/>
          </a:xfrm>
          <a:prstGeom prst="rect">
            <a:avLst/>
          </a:prstGeom>
        </p:spPr>
        <p:txBody>
          <a:bodyPr spcFirstLastPara="1" wrap="square" lIns="91425" tIns="91425" rIns="91425" bIns="91425" anchor="t" anchorCtr="0">
            <a:noAutofit/>
          </a:bodyPr>
          <a:lstStyle>
            <a:lvl1pPr lvl="0">
              <a:spcBef>
                <a:spcPts val="0"/>
              </a:spcBef>
              <a:spcAft>
                <a:spcPts val="0"/>
              </a:spcAft>
              <a:buClr>
                <a:srgbClr val="324A00"/>
              </a:buClr>
              <a:buSzPts val="2800"/>
              <a:buNone/>
              <a:defRPr>
                <a:solidFill>
                  <a:srgbClr val="324A00"/>
                </a:solidFill>
              </a:defRPr>
            </a:lvl1pPr>
            <a:lvl2pPr lvl="1">
              <a:spcBef>
                <a:spcPts val="0"/>
              </a:spcBef>
              <a:spcAft>
                <a:spcPts val="0"/>
              </a:spcAft>
              <a:buClr>
                <a:srgbClr val="324A00"/>
              </a:buClr>
              <a:buSzPts val="2800"/>
              <a:buNone/>
              <a:defRPr>
                <a:solidFill>
                  <a:srgbClr val="324A00"/>
                </a:solidFill>
              </a:defRPr>
            </a:lvl2pPr>
            <a:lvl3pPr lvl="2">
              <a:spcBef>
                <a:spcPts val="0"/>
              </a:spcBef>
              <a:spcAft>
                <a:spcPts val="0"/>
              </a:spcAft>
              <a:buClr>
                <a:srgbClr val="324A00"/>
              </a:buClr>
              <a:buSzPts val="2800"/>
              <a:buNone/>
              <a:defRPr>
                <a:solidFill>
                  <a:srgbClr val="324A00"/>
                </a:solidFill>
              </a:defRPr>
            </a:lvl3pPr>
            <a:lvl4pPr lvl="3">
              <a:spcBef>
                <a:spcPts val="0"/>
              </a:spcBef>
              <a:spcAft>
                <a:spcPts val="0"/>
              </a:spcAft>
              <a:buClr>
                <a:srgbClr val="324A00"/>
              </a:buClr>
              <a:buSzPts val="2800"/>
              <a:buNone/>
              <a:defRPr>
                <a:solidFill>
                  <a:srgbClr val="324A00"/>
                </a:solidFill>
              </a:defRPr>
            </a:lvl4pPr>
            <a:lvl5pPr lvl="4">
              <a:spcBef>
                <a:spcPts val="0"/>
              </a:spcBef>
              <a:spcAft>
                <a:spcPts val="0"/>
              </a:spcAft>
              <a:buClr>
                <a:srgbClr val="324A00"/>
              </a:buClr>
              <a:buSzPts val="2800"/>
              <a:buNone/>
              <a:defRPr>
                <a:solidFill>
                  <a:srgbClr val="324A00"/>
                </a:solidFill>
              </a:defRPr>
            </a:lvl5pPr>
            <a:lvl6pPr lvl="5">
              <a:spcBef>
                <a:spcPts val="0"/>
              </a:spcBef>
              <a:spcAft>
                <a:spcPts val="0"/>
              </a:spcAft>
              <a:buClr>
                <a:srgbClr val="324A00"/>
              </a:buClr>
              <a:buSzPts val="2800"/>
              <a:buNone/>
              <a:defRPr>
                <a:solidFill>
                  <a:srgbClr val="324A00"/>
                </a:solidFill>
              </a:defRPr>
            </a:lvl6pPr>
            <a:lvl7pPr lvl="6">
              <a:spcBef>
                <a:spcPts val="0"/>
              </a:spcBef>
              <a:spcAft>
                <a:spcPts val="0"/>
              </a:spcAft>
              <a:buClr>
                <a:srgbClr val="324A00"/>
              </a:buClr>
              <a:buSzPts val="2800"/>
              <a:buNone/>
              <a:defRPr>
                <a:solidFill>
                  <a:srgbClr val="324A00"/>
                </a:solidFill>
              </a:defRPr>
            </a:lvl7pPr>
            <a:lvl8pPr lvl="7">
              <a:spcBef>
                <a:spcPts val="0"/>
              </a:spcBef>
              <a:spcAft>
                <a:spcPts val="0"/>
              </a:spcAft>
              <a:buClr>
                <a:srgbClr val="324A00"/>
              </a:buClr>
              <a:buSzPts val="2800"/>
              <a:buNone/>
              <a:defRPr>
                <a:solidFill>
                  <a:srgbClr val="324A00"/>
                </a:solidFill>
              </a:defRPr>
            </a:lvl8pPr>
            <a:lvl9pPr lvl="8">
              <a:spcBef>
                <a:spcPts val="0"/>
              </a:spcBef>
              <a:spcAft>
                <a:spcPts val="0"/>
              </a:spcAft>
              <a:buClr>
                <a:srgbClr val="324A00"/>
              </a:buClr>
              <a:buSzPts val="2800"/>
              <a:buNone/>
              <a:defRPr>
                <a:solidFill>
                  <a:srgbClr val="324A00"/>
                </a:solidFill>
              </a:defRPr>
            </a:lvl9pPr>
          </a:lstStyle>
          <a:p>
            <a:endParaRPr/>
          </a:p>
        </p:txBody>
      </p:sp>
      <p:sp>
        <p:nvSpPr>
          <p:cNvPr id="43" name="Google Shape;4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44" name="Google Shape;44;p6"/>
          <p:cNvSpPr/>
          <p:nvPr/>
        </p:nvSpPr>
        <p:spPr>
          <a:xfrm rot="10800000">
            <a:off x="8127000" y="0"/>
            <a:ext cx="1017000" cy="3519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rot="5400000">
            <a:off x="8276850" y="4279050"/>
            <a:ext cx="10077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1"/>
        <p:cNvGrpSpPr/>
        <p:nvPr/>
      </p:nvGrpSpPr>
      <p:grpSpPr>
        <a:xfrm>
          <a:off x="0" y="0"/>
          <a:ext cx="0" cy="0"/>
          <a:chOff x="0" y="0"/>
          <a:chExt cx="0" cy="0"/>
        </a:xfrm>
      </p:grpSpPr>
      <p:sp>
        <p:nvSpPr>
          <p:cNvPr id="52" name="Google Shape;52;p8"/>
          <p:cNvSpPr/>
          <p:nvPr/>
        </p:nvSpPr>
        <p:spPr>
          <a:xfrm rot="5400000">
            <a:off x="2436125" y="-787125"/>
            <a:ext cx="4119000" cy="56736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txBox="1">
            <a:spLocks noGrp="1"/>
          </p:cNvSpPr>
          <p:nvPr>
            <p:ph type="title"/>
          </p:nvPr>
        </p:nvSpPr>
        <p:spPr>
          <a:xfrm>
            <a:off x="1861350" y="904150"/>
            <a:ext cx="5421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FFFFFF"/>
              </a:buClr>
              <a:buSzPts val="7200"/>
              <a:buNone/>
              <a:defRPr sz="7200">
                <a:solidFill>
                  <a:srgbClr val="FFFFFF"/>
                </a:solidFill>
              </a:defRPr>
            </a:lvl1pPr>
            <a:lvl2pPr lvl="1" algn="ctr" rtl="0">
              <a:spcBef>
                <a:spcPts val="0"/>
              </a:spcBef>
              <a:spcAft>
                <a:spcPts val="0"/>
              </a:spcAft>
              <a:buClr>
                <a:srgbClr val="FFFFFF"/>
              </a:buClr>
              <a:buSzPts val="7200"/>
              <a:buNone/>
              <a:defRPr sz="7200">
                <a:solidFill>
                  <a:srgbClr val="FFFFFF"/>
                </a:solidFill>
              </a:defRPr>
            </a:lvl2pPr>
            <a:lvl3pPr lvl="2" algn="ctr" rtl="0">
              <a:spcBef>
                <a:spcPts val="0"/>
              </a:spcBef>
              <a:spcAft>
                <a:spcPts val="0"/>
              </a:spcAft>
              <a:buClr>
                <a:srgbClr val="FFFFFF"/>
              </a:buClr>
              <a:buSzPts val="7200"/>
              <a:buNone/>
              <a:defRPr sz="7200">
                <a:solidFill>
                  <a:srgbClr val="FFFFFF"/>
                </a:solidFill>
              </a:defRPr>
            </a:lvl3pPr>
            <a:lvl4pPr lvl="3" algn="ctr" rtl="0">
              <a:spcBef>
                <a:spcPts val="0"/>
              </a:spcBef>
              <a:spcAft>
                <a:spcPts val="0"/>
              </a:spcAft>
              <a:buClr>
                <a:srgbClr val="FFFFFF"/>
              </a:buClr>
              <a:buSzPts val="7200"/>
              <a:buNone/>
              <a:defRPr sz="7200">
                <a:solidFill>
                  <a:srgbClr val="FFFFFF"/>
                </a:solidFill>
              </a:defRPr>
            </a:lvl4pPr>
            <a:lvl5pPr lvl="4" algn="ctr" rtl="0">
              <a:spcBef>
                <a:spcPts val="0"/>
              </a:spcBef>
              <a:spcAft>
                <a:spcPts val="0"/>
              </a:spcAft>
              <a:buClr>
                <a:srgbClr val="FFFFFF"/>
              </a:buClr>
              <a:buSzPts val="7200"/>
              <a:buNone/>
              <a:defRPr sz="7200">
                <a:solidFill>
                  <a:srgbClr val="FFFFFF"/>
                </a:solidFill>
              </a:defRPr>
            </a:lvl5pPr>
            <a:lvl6pPr lvl="5" algn="ctr" rtl="0">
              <a:spcBef>
                <a:spcPts val="0"/>
              </a:spcBef>
              <a:spcAft>
                <a:spcPts val="0"/>
              </a:spcAft>
              <a:buClr>
                <a:srgbClr val="FFFFFF"/>
              </a:buClr>
              <a:buSzPts val="7200"/>
              <a:buNone/>
              <a:defRPr sz="7200">
                <a:solidFill>
                  <a:srgbClr val="FFFFFF"/>
                </a:solidFill>
              </a:defRPr>
            </a:lvl6pPr>
            <a:lvl7pPr lvl="6" algn="ctr" rtl="0">
              <a:spcBef>
                <a:spcPts val="0"/>
              </a:spcBef>
              <a:spcAft>
                <a:spcPts val="0"/>
              </a:spcAft>
              <a:buClr>
                <a:srgbClr val="FFFFFF"/>
              </a:buClr>
              <a:buSzPts val="7200"/>
              <a:buNone/>
              <a:defRPr sz="7200">
                <a:solidFill>
                  <a:srgbClr val="FFFFFF"/>
                </a:solidFill>
              </a:defRPr>
            </a:lvl7pPr>
            <a:lvl8pPr lvl="7" algn="ctr" rtl="0">
              <a:spcBef>
                <a:spcPts val="0"/>
              </a:spcBef>
              <a:spcAft>
                <a:spcPts val="0"/>
              </a:spcAft>
              <a:buClr>
                <a:srgbClr val="FFFFFF"/>
              </a:buClr>
              <a:buSzPts val="7200"/>
              <a:buNone/>
              <a:defRPr sz="7200">
                <a:solidFill>
                  <a:srgbClr val="FFFFFF"/>
                </a:solidFill>
              </a:defRPr>
            </a:lvl8pPr>
            <a:lvl9pPr lvl="8" algn="ctr" rtl="0">
              <a:spcBef>
                <a:spcPts val="0"/>
              </a:spcBef>
              <a:spcAft>
                <a:spcPts val="0"/>
              </a:spcAft>
              <a:buClr>
                <a:srgbClr val="FFFFFF"/>
              </a:buClr>
              <a:buSzPts val="7200"/>
              <a:buNone/>
              <a:defRPr sz="7200">
                <a:solidFill>
                  <a:srgbClr val="FFFFFF"/>
                </a:solidFill>
              </a:defRPr>
            </a:lvl9pPr>
          </a:lstStyle>
          <a:p>
            <a:endParaRPr/>
          </a:p>
        </p:txBody>
      </p:sp>
      <p:sp>
        <p:nvSpPr>
          <p:cNvPr id="54" name="Google Shape;54;p8"/>
          <p:cNvSpPr/>
          <p:nvPr/>
        </p:nvSpPr>
        <p:spPr>
          <a:xfrm rot="10800000">
            <a:off x="5954400" y="6"/>
            <a:ext cx="31896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0" y="3931900"/>
            <a:ext cx="3183600" cy="3519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
        <p:cNvGrpSpPr/>
        <p:nvPr/>
      </p:nvGrpSpPr>
      <p:grpSpPr>
        <a:xfrm>
          <a:off x="0" y="0"/>
          <a:ext cx="0" cy="0"/>
          <a:chOff x="0" y="0"/>
          <a:chExt cx="0" cy="0"/>
        </a:xfrm>
      </p:grpSpPr>
      <p:sp>
        <p:nvSpPr>
          <p:cNvPr id="76" name="Google Shape;7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4"/>
        <p:cNvGrpSpPr/>
        <p:nvPr/>
      </p:nvGrpSpPr>
      <p:grpSpPr>
        <a:xfrm>
          <a:off x="0" y="0"/>
          <a:ext cx="0" cy="0"/>
          <a:chOff x="0" y="0"/>
          <a:chExt cx="0" cy="0"/>
        </a:xfrm>
      </p:grpSpPr>
      <p:sp>
        <p:nvSpPr>
          <p:cNvPr id="85" name="Google Shape;85;p14"/>
          <p:cNvSpPr/>
          <p:nvPr/>
        </p:nvSpPr>
        <p:spPr>
          <a:xfrm>
            <a:off x="0" y="1295400"/>
            <a:ext cx="3771900" cy="3273600"/>
          </a:xfrm>
          <a:prstGeom prst="rect">
            <a:avLst/>
          </a:prstGeom>
          <a:solidFill>
            <a:srgbClr val="F4F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txBox="1">
            <a:spLocks noGrp="1"/>
          </p:cNvSpPr>
          <p:nvPr>
            <p:ph type="title"/>
          </p:nvPr>
        </p:nvSpPr>
        <p:spPr>
          <a:xfrm>
            <a:off x="723975" y="1597200"/>
            <a:ext cx="2286000" cy="374700"/>
          </a:xfrm>
          <a:prstGeom prst="rect">
            <a:avLst/>
          </a:prstGeom>
        </p:spPr>
        <p:txBody>
          <a:bodyPr spcFirstLastPara="1" wrap="square" lIns="91425" tIns="91425" rIns="91425" bIns="91425" anchor="t" anchorCtr="0">
            <a:noAutofit/>
          </a:bodyPr>
          <a:lstStyle>
            <a:lvl1pPr lvl="0">
              <a:spcBef>
                <a:spcPts val="0"/>
              </a:spcBef>
              <a:spcAft>
                <a:spcPts val="0"/>
              </a:spcAft>
              <a:buClr>
                <a:srgbClr val="324A00"/>
              </a:buClr>
              <a:buSzPts val="2800"/>
              <a:buNone/>
              <a:defRPr>
                <a:solidFill>
                  <a:srgbClr val="324A00"/>
                </a:solidFill>
              </a:defRPr>
            </a:lvl1pPr>
            <a:lvl2pPr lvl="1">
              <a:spcBef>
                <a:spcPts val="0"/>
              </a:spcBef>
              <a:spcAft>
                <a:spcPts val="0"/>
              </a:spcAft>
              <a:buClr>
                <a:srgbClr val="324A00"/>
              </a:buClr>
              <a:buSzPts val="2800"/>
              <a:buNone/>
              <a:defRPr>
                <a:solidFill>
                  <a:srgbClr val="324A00"/>
                </a:solidFill>
                <a:latin typeface="Quicksand"/>
                <a:ea typeface="Quicksand"/>
                <a:cs typeface="Quicksand"/>
                <a:sym typeface="Quicksand"/>
              </a:defRPr>
            </a:lvl2pPr>
            <a:lvl3pPr lvl="2">
              <a:spcBef>
                <a:spcPts val="0"/>
              </a:spcBef>
              <a:spcAft>
                <a:spcPts val="0"/>
              </a:spcAft>
              <a:buClr>
                <a:srgbClr val="324A00"/>
              </a:buClr>
              <a:buSzPts val="2800"/>
              <a:buNone/>
              <a:defRPr>
                <a:solidFill>
                  <a:srgbClr val="324A00"/>
                </a:solidFill>
                <a:latin typeface="Quicksand"/>
                <a:ea typeface="Quicksand"/>
                <a:cs typeface="Quicksand"/>
                <a:sym typeface="Quicksand"/>
              </a:defRPr>
            </a:lvl3pPr>
            <a:lvl4pPr lvl="3">
              <a:spcBef>
                <a:spcPts val="0"/>
              </a:spcBef>
              <a:spcAft>
                <a:spcPts val="0"/>
              </a:spcAft>
              <a:buClr>
                <a:srgbClr val="324A00"/>
              </a:buClr>
              <a:buSzPts val="2800"/>
              <a:buNone/>
              <a:defRPr>
                <a:solidFill>
                  <a:srgbClr val="324A00"/>
                </a:solidFill>
                <a:latin typeface="Quicksand"/>
                <a:ea typeface="Quicksand"/>
                <a:cs typeface="Quicksand"/>
                <a:sym typeface="Quicksand"/>
              </a:defRPr>
            </a:lvl4pPr>
            <a:lvl5pPr lvl="4">
              <a:spcBef>
                <a:spcPts val="0"/>
              </a:spcBef>
              <a:spcAft>
                <a:spcPts val="0"/>
              </a:spcAft>
              <a:buClr>
                <a:srgbClr val="324A00"/>
              </a:buClr>
              <a:buSzPts val="2800"/>
              <a:buNone/>
              <a:defRPr>
                <a:solidFill>
                  <a:srgbClr val="324A00"/>
                </a:solidFill>
                <a:latin typeface="Quicksand"/>
                <a:ea typeface="Quicksand"/>
                <a:cs typeface="Quicksand"/>
                <a:sym typeface="Quicksand"/>
              </a:defRPr>
            </a:lvl5pPr>
            <a:lvl6pPr lvl="5">
              <a:spcBef>
                <a:spcPts val="0"/>
              </a:spcBef>
              <a:spcAft>
                <a:spcPts val="0"/>
              </a:spcAft>
              <a:buClr>
                <a:srgbClr val="324A00"/>
              </a:buClr>
              <a:buSzPts val="2800"/>
              <a:buNone/>
              <a:defRPr>
                <a:solidFill>
                  <a:srgbClr val="324A00"/>
                </a:solidFill>
                <a:latin typeface="Quicksand"/>
                <a:ea typeface="Quicksand"/>
                <a:cs typeface="Quicksand"/>
                <a:sym typeface="Quicksand"/>
              </a:defRPr>
            </a:lvl6pPr>
            <a:lvl7pPr lvl="6">
              <a:spcBef>
                <a:spcPts val="0"/>
              </a:spcBef>
              <a:spcAft>
                <a:spcPts val="0"/>
              </a:spcAft>
              <a:buClr>
                <a:srgbClr val="324A00"/>
              </a:buClr>
              <a:buSzPts val="2800"/>
              <a:buNone/>
              <a:defRPr>
                <a:solidFill>
                  <a:srgbClr val="324A00"/>
                </a:solidFill>
                <a:latin typeface="Quicksand"/>
                <a:ea typeface="Quicksand"/>
                <a:cs typeface="Quicksand"/>
                <a:sym typeface="Quicksand"/>
              </a:defRPr>
            </a:lvl7pPr>
            <a:lvl8pPr lvl="7">
              <a:spcBef>
                <a:spcPts val="0"/>
              </a:spcBef>
              <a:spcAft>
                <a:spcPts val="0"/>
              </a:spcAft>
              <a:buClr>
                <a:srgbClr val="324A00"/>
              </a:buClr>
              <a:buSzPts val="2800"/>
              <a:buNone/>
              <a:defRPr>
                <a:solidFill>
                  <a:srgbClr val="324A00"/>
                </a:solidFill>
                <a:latin typeface="Quicksand"/>
                <a:ea typeface="Quicksand"/>
                <a:cs typeface="Quicksand"/>
                <a:sym typeface="Quicksand"/>
              </a:defRPr>
            </a:lvl8pPr>
            <a:lvl9pPr lvl="8">
              <a:spcBef>
                <a:spcPts val="0"/>
              </a:spcBef>
              <a:spcAft>
                <a:spcPts val="0"/>
              </a:spcAft>
              <a:buClr>
                <a:srgbClr val="324A00"/>
              </a:buClr>
              <a:buSzPts val="2800"/>
              <a:buNone/>
              <a:defRPr>
                <a:solidFill>
                  <a:srgbClr val="324A00"/>
                </a:solidFill>
                <a:latin typeface="Quicksand"/>
                <a:ea typeface="Quicksand"/>
                <a:cs typeface="Quicksand"/>
                <a:sym typeface="Quicksand"/>
              </a:defRPr>
            </a:lvl9pPr>
          </a:lstStyle>
          <a:p>
            <a:endParaRPr/>
          </a:p>
        </p:txBody>
      </p:sp>
      <p:sp>
        <p:nvSpPr>
          <p:cNvPr id="87" name="Google Shape;87;p14"/>
          <p:cNvSpPr txBox="1">
            <a:spLocks noGrp="1"/>
          </p:cNvSpPr>
          <p:nvPr>
            <p:ph type="body" idx="1"/>
          </p:nvPr>
        </p:nvSpPr>
        <p:spPr>
          <a:xfrm>
            <a:off x="704925" y="2225850"/>
            <a:ext cx="2705100" cy="1120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rgbClr val="000000"/>
              </a:buClr>
              <a:buSzPts val="1400"/>
              <a:buChar char="●"/>
              <a:defRPr sz="1400">
                <a:solidFill>
                  <a:srgbClr val="000000"/>
                </a:solidFill>
              </a:defRPr>
            </a:lvl1pPr>
            <a:lvl2pPr marL="914400" lvl="1" indent="-317500">
              <a:spcBef>
                <a:spcPts val="1600"/>
              </a:spcBef>
              <a:spcAft>
                <a:spcPts val="0"/>
              </a:spcAft>
              <a:buClr>
                <a:srgbClr val="000000"/>
              </a:buClr>
              <a:buSzPts val="1400"/>
              <a:buChar char="○"/>
              <a:defRPr>
                <a:solidFill>
                  <a:srgbClr val="000000"/>
                </a:solidFill>
              </a:defRPr>
            </a:lvl2pPr>
            <a:lvl3pPr marL="1371600" lvl="2" indent="-317500">
              <a:spcBef>
                <a:spcPts val="1600"/>
              </a:spcBef>
              <a:spcAft>
                <a:spcPts val="0"/>
              </a:spcAft>
              <a:buClr>
                <a:srgbClr val="000000"/>
              </a:buClr>
              <a:buSzPts val="1400"/>
              <a:buChar char="■"/>
              <a:defRPr>
                <a:solidFill>
                  <a:srgbClr val="000000"/>
                </a:solidFill>
              </a:defRPr>
            </a:lvl3pPr>
            <a:lvl4pPr marL="1828800" lvl="3" indent="-317500">
              <a:spcBef>
                <a:spcPts val="1600"/>
              </a:spcBef>
              <a:spcAft>
                <a:spcPts val="0"/>
              </a:spcAft>
              <a:buClr>
                <a:srgbClr val="000000"/>
              </a:buClr>
              <a:buSzPts val="1400"/>
              <a:buChar char="●"/>
              <a:defRPr>
                <a:solidFill>
                  <a:srgbClr val="000000"/>
                </a:solidFill>
              </a:defRPr>
            </a:lvl4pPr>
            <a:lvl5pPr marL="2286000" lvl="4" indent="-317500">
              <a:spcBef>
                <a:spcPts val="1600"/>
              </a:spcBef>
              <a:spcAft>
                <a:spcPts val="0"/>
              </a:spcAft>
              <a:buClr>
                <a:srgbClr val="000000"/>
              </a:buClr>
              <a:buSzPts val="1400"/>
              <a:buChar char="○"/>
              <a:defRPr>
                <a:solidFill>
                  <a:srgbClr val="000000"/>
                </a:solidFill>
              </a:defRPr>
            </a:lvl5pPr>
            <a:lvl6pPr marL="2743200" lvl="5" indent="-317500">
              <a:spcBef>
                <a:spcPts val="1600"/>
              </a:spcBef>
              <a:spcAft>
                <a:spcPts val="0"/>
              </a:spcAft>
              <a:buClr>
                <a:srgbClr val="000000"/>
              </a:buClr>
              <a:buSzPts val="1400"/>
              <a:buChar char="■"/>
              <a:defRPr>
                <a:solidFill>
                  <a:srgbClr val="000000"/>
                </a:solidFill>
              </a:defRPr>
            </a:lvl6pPr>
            <a:lvl7pPr marL="3200400" lvl="6" indent="-317500">
              <a:spcBef>
                <a:spcPts val="1600"/>
              </a:spcBef>
              <a:spcAft>
                <a:spcPts val="0"/>
              </a:spcAft>
              <a:buClr>
                <a:srgbClr val="000000"/>
              </a:buClr>
              <a:buSzPts val="1400"/>
              <a:buChar char="●"/>
              <a:defRPr>
                <a:solidFill>
                  <a:srgbClr val="000000"/>
                </a:solidFill>
              </a:defRPr>
            </a:lvl7pPr>
            <a:lvl8pPr marL="3657600" lvl="7" indent="-317500">
              <a:spcBef>
                <a:spcPts val="1600"/>
              </a:spcBef>
              <a:spcAft>
                <a:spcPts val="0"/>
              </a:spcAft>
              <a:buClr>
                <a:srgbClr val="000000"/>
              </a:buClr>
              <a:buSzPts val="1400"/>
              <a:buChar char="○"/>
              <a:defRPr>
                <a:solidFill>
                  <a:srgbClr val="000000"/>
                </a:solidFill>
              </a:defRPr>
            </a:lvl8pPr>
            <a:lvl9pPr marL="4114800" lvl="8" indent="-317500">
              <a:spcBef>
                <a:spcPts val="1600"/>
              </a:spcBef>
              <a:spcAft>
                <a:spcPts val="1600"/>
              </a:spcAft>
              <a:buClr>
                <a:srgbClr val="000000"/>
              </a:buClr>
              <a:buSzPts val="1400"/>
              <a:buChar char="■"/>
              <a:defRPr>
                <a:solidFill>
                  <a:srgbClr val="000000"/>
                </a:solidFill>
              </a:defRPr>
            </a:lvl9pPr>
          </a:lstStyle>
          <a:p>
            <a:endParaRPr/>
          </a:p>
        </p:txBody>
      </p:sp>
      <p:sp>
        <p:nvSpPr>
          <p:cNvPr id="88" name="Google Shape;88;p14"/>
          <p:cNvSpPr/>
          <p:nvPr/>
        </p:nvSpPr>
        <p:spPr>
          <a:xfrm rot="5400000">
            <a:off x="2742975" y="3755250"/>
            <a:ext cx="20553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rot="10800000">
            <a:off x="7092600" y="0"/>
            <a:ext cx="2051400" cy="3519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2">
    <p:spTree>
      <p:nvGrpSpPr>
        <p:cNvPr id="1" name="Shape 96"/>
        <p:cNvGrpSpPr/>
        <p:nvPr/>
      </p:nvGrpSpPr>
      <p:grpSpPr>
        <a:xfrm>
          <a:off x="0" y="0"/>
          <a:ext cx="0" cy="0"/>
          <a:chOff x="0" y="0"/>
          <a:chExt cx="0" cy="0"/>
        </a:xfrm>
      </p:grpSpPr>
      <p:sp>
        <p:nvSpPr>
          <p:cNvPr id="97" name="Google Shape;97;p16"/>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txBox="1">
            <a:spLocks noGrp="1"/>
          </p:cNvSpPr>
          <p:nvPr>
            <p:ph type="title"/>
          </p:nvPr>
        </p:nvSpPr>
        <p:spPr>
          <a:xfrm>
            <a:off x="723975" y="361950"/>
            <a:ext cx="85206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2800"/>
              <a:buNone/>
              <a:defRPr>
                <a:solidFill>
                  <a:srgbClr val="324A00"/>
                </a:solidFill>
              </a:defRPr>
            </a:lvl1pPr>
            <a:lvl2pPr lvl="1" rtl="0">
              <a:spcBef>
                <a:spcPts val="0"/>
              </a:spcBef>
              <a:spcAft>
                <a:spcPts val="0"/>
              </a:spcAft>
              <a:buClr>
                <a:srgbClr val="324A00"/>
              </a:buClr>
              <a:buSzPts val="2800"/>
              <a:buNone/>
              <a:defRPr>
                <a:solidFill>
                  <a:srgbClr val="324A00"/>
                </a:solidFill>
              </a:defRPr>
            </a:lvl2pPr>
            <a:lvl3pPr lvl="2" rtl="0">
              <a:spcBef>
                <a:spcPts val="0"/>
              </a:spcBef>
              <a:spcAft>
                <a:spcPts val="0"/>
              </a:spcAft>
              <a:buClr>
                <a:srgbClr val="324A00"/>
              </a:buClr>
              <a:buSzPts val="2800"/>
              <a:buNone/>
              <a:defRPr>
                <a:solidFill>
                  <a:srgbClr val="324A00"/>
                </a:solidFill>
              </a:defRPr>
            </a:lvl3pPr>
            <a:lvl4pPr lvl="3" rtl="0">
              <a:spcBef>
                <a:spcPts val="0"/>
              </a:spcBef>
              <a:spcAft>
                <a:spcPts val="0"/>
              </a:spcAft>
              <a:buClr>
                <a:srgbClr val="324A00"/>
              </a:buClr>
              <a:buSzPts val="2800"/>
              <a:buNone/>
              <a:defRPr>
                <a:solidFill>
                  <a:srgbClr val="324A00"/>
                </a:solidFill>
              </a:defRPr>
            </a:lvl4pPr>
            <a:lvl5pPr lvl="4" rtl="0">
              <a:spcBef>
                <a:spcPts val="0"/>
              </a:spcBef>
              <a:spcAft>
                <a:spcPts val="0"/>
              </a:spcAft>
              <a:buClr>
                <a:srgbClr val="324A00"/>
              </a:buClr>
              <a:buSzPts val="2800"/>
              <a:buNone/>
              <a:defRPr>
                <a:solidFill>
                  <a:srgbClr val="324A00"/>
                </a:solidFill>
              </a:defRPr>
            </a:lvl5pPr>
            <a:lvl6pPr lvl="5" rtl="0">
              <a:spcBef>
                <a:spcPts val="0"/>
              </a:spcBef>
              <a:spcAft>
                <a:spcPts val="0"/>
              </a:spcAft>
              <a:buClr>
                <a:srgbClr val="324A00"/>
              </a:buClr>
              <a:buSzPts val="2800"/>
              <a:buNone/>
              <a:defRPr>
                <a:solidFill>
                  <a:srgbClr val="324A00"/>
                </a:solidFill>
              </a:defRPr>
            </a:lvl6pPr>
            <a:lvl7pPr lvl="6" rtl="0">
              <a:spcBef>
                <a:spcPts val="0"/>
              </a:spcBef>
              <a:spcAft>
                <a:spcPts val="0"/>
              </a:spcAft>
              <a:buClr>
                <a:srgbClr val="324A00"/>
              </a:buClr>
              <a:buSzPts val="2800"/>
              <a:buNone/>
              <a:defRPr>
                <a:solidFill>
                  <a:srgbClr val="324A00"/>
                </a:solidFill>
              </a:defRPr>
            </a:lvl7pPr>
            <a:lvl8pPr lvl="7" rtl="0">
              <a:spcBef>
                <a:spcPts val="0"/>
              </a:spcBef>
              <a:spcAft>
                <a:spcPts val="0"/>
              </a:spcAft>
              <a:buClr>
                <a:srgbClr val="324A00"/>
              </a:buClr>
              <a:buSzPts val="2800"/>
              <a:buNone/>
              <a:defRPr>
                <a:solidFill>
                  <a:srgbClr val="324A00"/>
                </a:solidFill>
              </a:defRPr>
            </a:lvl8pPr>
            <a:lvl9pPr lvl="8" rtl="0">
              <a:spcBef>
                <a:spcPts val="0"/>
              </a:spcBef>
              <a:spcAft>
                <a:spcPts val="0"/>
              </a:spcAft>
              <a:buClr>
                <a:srgbClr val="324A00"/>
              </a:buClr>
              <a:buSzPts val="2800"/>
              <a:buNone/>
              <a:defRPr>
                <a:solidFill>
                  <a:srgbClr val="324A00"/>
                </a:solidFill>
              </a:defRPr>
            </a:lvl9pPr>
          </a:lstStyle>
          <a:p>
            <a:endParaRPr/>
          </a:p>
        </p:txBody>
      </p:sp>
      <p:sp>
        <p:nvSpPr>
          <p:cNvPr id="99" name="Google Shape;99;p16"/>
          <p:cNvSpPr txBox="1">
            <a:spLocks noGrp="1"/>
          </p:cNvSpPr>
          <p:nvPr>
            <p:ph type="title" idx="2" hasCustomPrompt="1"/>
          </p:nvPr>
        </p:nvSpPr>
        <p:spPr>
          <a:xfrm>
            <a:off x="723975" y="1471400"/>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00" name="Google Shape;100;p16"/>
          <p:cNvSpPr txBox="1">
            <a:spLocks noGrp="1"/>
          </p:cNvSpPr>
          <p:nvPr>
            <p:ph type="title" idx="3"/>
          </p:nvPr>
        </p:nvSpPr>
        <p:spPr>
          <a:xfrm>
            <a:off x="1741350" y="1137900"/>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01" name="Google Shape;101;p16"/>
          <p:cNvSpPr txBox="1">
            <a:spLocks noGrp="1"/>
          </p:cNvSpPr>
          <p:nvPr>
            <p:ph type="title" idx="4"/>
          </p:nvPr>
        </p:nvSpPr>
        <p:spPr>
          <a:xfrm>
            <a:off x="1741350" y="1522850"/>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02" name="Google Shape;102;p16"/>
          <p:cNvSpPr txBox="1">
            <a:spLocks noGrp="1"/>
          </p:cNvSpPr>
          <p:nvPr>
            <p:ph type="title" idx="5" hasCustomPrompt="1"/>
          </p:nvPr>
        </p:nvSpPr>
        <p:spPr>
          <a:xfrm>
            <a:off x="723975" y="2698375"/>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03" name="Google Shape;103;p16"/>
          <p:cNvSpPr txBox="1">
            <a:spLocks noGrp="1"/>
          </p:cNvSpPr>
          <p:nvPr>
            <p:ph type="title" idx="6"/>
          </p:nvPr>
        </p:nvSpPr>
        <p:spPr>
          <a:xfrm>
            <a:off x="1741350" y="2364875"/>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04" name="Google Shape;104;p16"/>
          <p:cNvSpPr txBox="1">
            <a:spLocks noGrp="1"/>
          </p:cNvSpPr>
          <p:nvPr>
            <p:ph type="title" idx="7"/>
          </p:nvPr>
        </p:nvSpPr>
        <p:spPr>
          <a:xfrm>
            <a:off x="1741350" y="2749825"/>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05" name="Google Shape;105;p16"/>
          <p:cNvSpPr txBox="1">
            <a:spLocks noGrp="1"/>
          </p:cNvSpPr>
          <p:nvPr>
            <p:ph type="title" idx="8" hasCustomPrompt="1"/>
          </p:nvPr>
        </p:nvSpPr>
        <p:spPr>
          <a:xfrm>
            <a:off x="723975" y="3925350"/>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06" name="Google Shape;106;p16"/>
          <p:cNvSpPr txBox="1">
            <a:spLocks noGrp="1"/>
          </p:cNvSpPr>
          <p:nvPr>
            <p:ph type="title" idx="9"/>
          </p:nvPr>
        </p:nvSpPr>
        <p:spPr>
          <a:xfrm>
            <a:off x="1741350" y="3591850"/>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07" name="Google Shape;107;p16"/>
          <p:cNvSpPr txBox="1">
            <a:spLocks noGrp="1"/>
          </p:cNvSpPr>
          <p:nvPr>
            <p:ph type="title" idx="13"/>
          </p:nvPr>
        </p:nvSpPr>
        <p:spPr>
          <a:xfrm>
            <a:off x="1741350" y="3976800"/>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08" name="Google Shape;108;p16"/>
          <p:cNvSpPr txBox="1">
            <a:spLocks noGrp="1"/>
          </p:cNvSpPr>
          <p:nvPr>
            <p:ph type="title" idx="14" hasCustomPrompt="1"/>
          </p:nvPr>
        </p:nvSpPr>
        <p:spPr>
          <a:xfrm>
            <a:off x="4950075" y="1471400"/>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09" name="Google Shape;109;p16"/>
          <p:cNvSpPr txBox="1">
            <a:spLocks noGrp="1"/>
          </p:cNvSpPr>
          <p:nvPr>
            <p:ph type="title" idx="15"/>
          </p:nvPr>
        </p:nvSpPr>
        <p:spPr>
          <a:xfrm>
            <a:off x="5967438" y="1137900"/>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10" name="Google Shape;110;p16"/>
          <p:cNvSpPr txBox="1">
            <a:spLocks noGrp="1"/>
          </p:cNvSpPr>
          <p:nvPr>
            <p:ph type="title" idx="16"/>
          </p:nvPr>
        </p:nvSpPr>
        <p:spPr>
          <a:xfrm>
            <a:off x="5967450" y="1522850"/>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11" name="Google Shape;111;p16"/>
          <p:cNvSpPr txBox="1">
            <a:spLocks noGrp="1"/>
          </p:cNvSpPr>
          <p:nvPr>
            <p:ph type="title" idx="17" hasCustomPrompt="1"/>
          </p:nvPr>
        </p:nvSpPr>
        <p:spPr>
          <a:xfrm>
            <a:off x="4950075" y="2698375"/>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12" name="Google Shape;112;p16"/>
          <p:cNvSpPr txBox="1">
            <a:spLocks noGrp="1"/>
          </p:cNvSpPr>
          <p:nvPr>
            <p:ph type="title" idx="18"/>
          </p:nvPr>
        </p:nvSpPr>
        <p:spPr>
          <a:xfrm>
            <a:off x="5967438" y="2364875"/>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13" name="Google Shape;113;p16"/>
          <p:cNvSpPr txBox="1">
            <a:spLocks noGrp="1"/>
          </p:cNvSpPr>
          <p:nvPr>
            <p:ph type="title" idx="19"/>
          </p:nvPr>
        </p:nvSpPr>
        <p:spPr>
          <a:xfrm>
            <a:off x="5967450" y="2749825"/>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14" name="Google Shape;114;p16"/>
          <p:cNvSpPr txBox="1">
            <a:spLocks noGrp="1"/>
          </p:cNvSpPr>
          <p:nvPr>
            <p:ph type="title" idx="20" hasCustomPrompt="1"/>
          </p:nvPr>
        </p:nvSpPr>
        <p:spPr>
          <a:xfrm>
            <a:off x="4950075" y="3925350"/>
            <a:ext cx="1136400" cy="687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6000"/>
              <a:buNone/>
              <a:defRPr sz="6000">
                <a:solidFill>
                  <a:schemeClr val="accent5"/>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15" name="Google Shape;115;p16"/>
          <p:cNvSpPr txBox="1">
            <a:spLocks noGrp="1"/>
          </p:cNvSpPr>
          <p:nvPr>
            <p:ph type="title" idx="21"/>
          </p:nvPr>
        </p:nvSpPr>
        <p:spPr>
          <a:xfrm>
            <a:off x="5967438" y="3591850"/>
            <a:ext cx="27153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1800"/>
              <a:buNone/>
              <a:defRPr sz="2100">
                <a:solidFill>
                  <a:schemeClr val="accent3"/>
                </a:solidFill>
              </a:defRPr>
            </a:lvl1pPr>
            <a:lvl2pPr lvl="1" rtl="0">
              <a:spcBef>
                <a:spcPts val="0"/>
              </a:spcBef>
              <a:spcAft>
                <a:spcPts val="0"/>
              </a:spcAft>
              <a:buClr>
                <a:srgbClr val="324A00"/>
              </a:buClr>
              <a:buSzPts val="1800"/>
              <a:buNone/>
              <a:defRPr sz="1800">
                <a:solidFill>
                  <a:srgbClr val="324A00"/>
                </a:solidFill>
              </a:defRPr>
            </a:lvl2pPr>
            <a:lvl3pPr lvl="2" rtl="0">
              <a:spcBef>
                <a:spcPts val="0"/>
              </a:spcBef>
              <a:spcAft>
                <a:spcPts val="0"/>
              </a:spcAft>
              <a:buClr>
                <a:srgbClr val="324A00"/>
              </a:buClr>
              <a:buSzPts val="1800"/>
              <a:buNone/>
              <a:defRPr sz="1800">
                <a:solidFill>
                  <a:srgbClr val="324A00"/>
                </a:solidFill>
              </a:defRPr>
            </a:lvl3pPr>
            <a:lvl4pPr lvl="3" rtl="0">
              <a:spcBef>
                <a:spcPts val="0"/>
              </a:spcBef>
              <a:spcAft>
                <a:spcPts val="0"/>
              </a:spcAft>
              <a:buClr>
                <a:srgbClr val="324A00"/>
              </a:buClr>
              <a:buSzPts val="1800"/>
              <a:buNone/>
              <a:defRPr sz="1800">
                <a:solidFill>
                  <a:srgbClr val="324A00"/>
                </a:solidFill>
              </a:defRPr>
            </a:lvl4pPr>
            <a:lvl5pPr lvl="4" rtl="0">
              <a:spcBef>
                <a:spcPts val="0"/>
              </a:spcBef>
              <a:spcAft>
                <a:spcPts val="0"/>
              </a:spcAft>
              <a:buClr>
                <a:srgbClr val="324A00"/>
              </a:buClr>
              <a:buSzPts val="1800"/>
              <a:buNone/>
              <a:defRPr sz="1800">
                <a:solidFill>
                  <a:srgbClr val="324A00"/>
                </a:solidFill>
              </a:defRPr>
            </a:lvl5pPr>
            <a:lvl6pPr lvl="5" rtl="0">
              <a:spcBef>
                <a:spcPts val="0"/>
              </a:spcBef>
              <a:spcAft>
                <a:spcPts val="0"/>
              </a:spcAft>
              <a:buClr>
                <a:srgbClr val="324A00"/>
              </a:buClr>
              <a:buSzPts val="1800"/>
              <a:buNone/>
              <a:defRPr sz="1800">
                <a:solidFill>
                  <a:srgbClr val="324A00"/>
                </a:solidFill>
              </a:defRPr>
            </a:lvl6pPr>
            <a:lvl7pPr lvl="6" rtl="0">
              <a:spcBef>
                <a:spcPts val="0"/>
              </a:spcBef>
              <a:spcAft>
                <a:spcPts val="0"/>
              </a:spcAft>
              <a:buClr>
                <a:srgbClr val="324A00"/>
              </a:buClr>
              <a:buSzPts val="1800"/>
              <a:buNone/>
              <a:defRPr sz="1800">
                <a:solidFill>
                  <a:srgbClr val="324A00"/>
                </a:solidFill>
              </a:defRPr>
            </a:lvl7pPr>
            <a:lvl8pPr lvl="7" rtl="0">
              <a:spcBef>
                <a:spcPts val="0"/>
              </a:spcBef>
              <a:spcAft>
                <a:spcPts val="0"/>
              </a:spcAft>
              <a:buClr>
                <a:srgbClr val="324A00"/>
              </a:buClr>
              <a:buSzPts val="1800"/>
              <a:buNone/>
              <a:defRPr sz="1800">
                <a:solidFill>
                  <a:srgbClr val="324A00"/>
                </a:solidFill>
              </a:defRPr>
            </a:lvl8pPr>
            <a:lvl9pPr lvl="8" rtl="0">
              <a:spcBef>
                <a:spcPts val="0"/>
              </a:spcBef>
              <a:spcAft>
                <a:spcPts val="0"/>
              </a:spcAft>
              <a:buClr>
                <a:srgbClr val="324A00"/>
              </a:buClr>
              <a:buSzPts val="1800"/>
              <a:buNone/>
              <a:defRPr sz="1800">
                <a:solidFill>
                  <a:srgbClr val="324A00"/>
                </a:solidFill>
              </a:defRPr>
            </a:lvl9pPr>
          </a:lstStyle>
          <a:p>
            <a:endParaRPr/>
          </a:p>
        </p:txBody>
      </p:sp>
      <p:sp>
        <p:nvSpPr>
          <p:cNvPr id="116" name="Google Shape;116;p16"/>
          <p:cNvSpPr txBox="1">
            <a:spLocks noGrp="1"/>
          </p:cNvSpPr>
          <p:nvPr>
            <p:ph type="title" idx="22"/>
          </p:nvPr>
        </p:nvSpPr>
        <p:spPr>
          <a:xfrm>
            <a:off x="5967450" y="3976800"/>
            <a:ext cx="24720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four columns ">
  <p:cSld name="CUSTOM_8_1">
    <p:spTree>
      <p:nvGrpSpPr>
        <p:cNvPr id="1" name="Shape 192"/>
        <p:cNvGrpSpPr/>
        <p:nvPr/>
      </p:nvGrpSpPr>
      <p:grpSpPr>
        <a:xfrm>
          <a:off x="0" y="0"/>
          <a:ext cx="0" cy="0"/>
          <a:chOff x="0" y="0"/>
          <a:chExt cx="0" cy="0"/>
        </a:xfrm>
      </p:grpSpPr>
      <p:sp>
        <p:nvSpPr>
          <p:cNvPr id="193" name="Google Shape;193;p26"/>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6"/>
          <p:cNvSpPr txBox="1">
            <a:spLocks noGrp="1"/>
          </p:cNvSpPr>
          <p:nvPr>
            <p:ph type="title"/>
          </p:nvPr>
        </p:nvSpPr>
        <p:spPr>
          <a:xfrm>
            <a:off x="723900" y="361800"/>
            <a:ext cx="76962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24A00"/>
              </a:buClr>
              <a:buSzPts val="2800"/>
              <a:buNone/>
              <a:defRPr>
                <a:solidFill>
                  <a:srgbClr val="324A00"/>
                </a:solidFill>
              </a:defRPr>
            </a:lvl1pPr>
            <a:lvl2pPr lvl="1" rtl="0">
              <a:spcBef>
                <a:spcPts val="0"/>
              </a:spcBef>
              <a:spcAft>
                <a:spcPts val="0"/>
              </a:spcAft>
              <a:buClr>
                <a:srgbClr val="324A00"/>
              </a:buClr>
              <a:buSzPts val="2800"/>
              <a:buNone/>
              <a:defRPr>
                <a:solidFill>
                  <a:srgbClr val="324A00"/>
                </a:solidFill>
              </a:defRPr>
            </a:lvl2pPr>
            <a:lvl3pPr lvl="2" rtl="0">
              <a:spcBef>
                <a:spcPts val="0"/>
              </a:spcBef>
              <a:spcAft>
                <a:spcPts val="0"/>
              </a:spcAft>
              <a:buClr>
                <a:srgbClr val="324A00"/>
              </a:buClr>
              <a:buSzPts val="2800"/>
              <a:buNone/>
              <a:defRPr>
                <a:solidFill>
                  <a:srgbClr val="324A00"/>
                </a:solidFill>
              </a:defRPr>
            </a:lvl3pPr>
            <a:lvl4pPr lvl="3" rtl="0">
              <a:spcBef>
                <a:spcPts val="0"/>
              </a:spcBef>
              <a:spcAft>
                <a:spcPts val="0"/>
              </a:spcAft>
              <a:buClr>
                <a:srgbClr val="324A00"/>
              </a:buClr>
              <a:buSzPts val="2800"/>
              <a:buNone/>
              <a:defRPr>
                <a:solidFill>
                  <a:srgbClr val="324A00"/>
                </a:solidFill>
              </a:defRPr>
            </a:lvl4pPr>
            <a:lvl5pPr lvl="4" rtl="0">
              <a:spcBef>
                <a:spcPts val="0"/>
              </a:spcBef>
              <a:spcAft>
                <a:spcPts val="0"/>
              </a:spcAft>
              <a:buClr>
                <a:srgbClr val="324A00"/>
              </a:buClr>
              <a:buSzPts val="2800"/>
              <a:buNone/>
              <a:defRPr>
                <a:solidFill>
                  <a:srgbClr val="324A00"/>
                </a:solidFill>
              </a:defRPr>
            </a:lvl5pPr>
            <a:lvl6pPr lvl="5" rtl="0">
              <a:spcBef>
                <a:spcPts val="0"/>
              </a:spcBef>
              <a:spcAft>
                <a:spcPts val="0"/>
              </a:spcAft>
              <a:buClr>
                <a:srgbClr val="324A00"/>
              </a:buClr>
              <a:buSzPts val="2800"/>
              <a:buNone/>
              <a:defRPr>
                <a:solidFill>
                  <a:srgbClr val="324A00"/>
                </a:solidFill>
              </a:defRPr>
            </a:lvl6pPr>
            <a:lvl7pPr lvl="6" rtl="0">
              <a:spcBef>
                <a:spcPts val="0"/>
              </a:spcBef>
              <a:spcAft>
                <a:spcPts val="0"/>
              </a:spcAft>
              <a:buClr>
                <a:srgbClr val="324A00"/>
              </a:buClr>
              <a:buSzPts val="2800"/>
              <a:buNone/>
              <a:defRPr>
                <a:solidFill>
                  <a:srgbClr val="324A00"/>
                </a:solidFill>
              </a:defRPr>
            </a:lvl7pPr>
            <a:lvl8pPr lvl="7" rtl="0">
              <a:spcBef>
                <a:spcPts val="0"/>
              </a:spcBef>
              <a:spcAft>
                <a:spcPts val="0"/>
              </a:spcAft>
              <a:buClr>
                <a:srgbClr val="324A00"/>
              </a:buClr>
              <a:buSzPts val="2800"/>
              <a:buNone/>
              <a:defRPr>
                <a:solidFill>
                  <a:srgbClr val="324A00"/>
                </a:solidFill>
              </a:defRPr>
            </a:lvl8pPr>
            <a:lvl9pPr lvl="8" rtl="0">
              <a:spcBef>
                <a:spcPts val="0"/>
              </a:spcBef>
              <a:spcAft>
                <a:spcPts val="0"/>
              </a:spcAft>
              <a:buClr>
                <a:srgbClr val="324A00"/>
              </a:buClr>
              <a:buSzPts val="2800"/>
              <a:buNone/>
              <a:defRPr>
                <a:solidFill>
                  <a:srgbClr val="324A00"/>
                </a:solidFill>
              </a:defRPr>
            </a:lvl9pPr>
          </a:lstStyle>
          <a:p>
            <a:endParaRPr/>
          </a:p>
        </p:txBody>
      </p:sp>
      <p:sp>
        <p:nvSpPr>
          <p:cNvPr id="195" name="Google Shape;195;p26"/>
          <p:cNvSpPr txBox="1">
            <a:spLocks noGrp="1"/>
          </p:cNvSpPr>
          <p:nvPr>
            <p:ph type="title" idx="2"/>
          </p:nvPr>
        </p:nvSpPr>
        <p:spPr>
          <a:xfrm>
            <a:off x="1969563" y="1525936"/>
            <a:ext cx="2210100" cy="4731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sz="1800">
                <a:solidFill>
                  <a:schemeClr val="accent5"/>
                </a:solidFill>
              </a:defRPr>
            </a:lvl1pPr>
            <a:lvl2pPr lvl="1" rtl="0">
              <a:spcBef>
                <a:spcPts val="0"/>
              </a:spcBef>
              <a:spcAft>
                <a:spcPts val="0"/>
              </a:spcAft>
              <a:buClr>
                <a:srgbClr val="000000"/>
              </a:buClr>
              <a:buSzPts val="1800"/>
              <a:buNone/>
              <a:defRPr sz="1800">
                <a:solidFill>
                  <a:srgbClr val="000000"/>
                </a:solidFill>
              </a:defRPr>
            </a:lvl2pPr>
            <a:lvl3pPr lvl="2" rtl="0">
              <a:spcBef>
                <a:spcPts val="0"/>
              </a:spcBef>
              <a:spcAft>
                <a:spcPts val="0"/>
              </a:spcAft>
              <a:buClr>
                <a:srgbClr val="000000"/>
              </a:buClr>
              <a:buSzPts val="1800"/>
              <a:buNone/>
              <a:defRPr sz="1800">
                <a:solidFill>
                  <a:srgbClr val="000000"/>
                </a:solidFill>
              </a:defRPr>
            </a:lvl3pPr>
            <a:lvl4pPr lvl="3" rtl="0">
              <a:spcBef>
                <a:spcPts val="0"/>
              </a:spcBef>
              <a:spcAft>
                <a:spcPts val="0"/>
              </a:spcAft>
              <a:buClr>
                <a:srgbClr val="000000"/>
              </a:buClr>
              <a:buSzPts val="1800"/>
              <a:buNone/>
              <a:defRPr sz="1800">
                <a:solidFill>
                  <a:srgbClr val="000000"/>
                </a:solidFill>
              </a:defRPr>
            </a:lvl4pPr>
            <a:lvl5pPr lvl="4" rtl="0">
              <a:spcBef>
                <a:spcPts val="0"/>
              </a:spcBef>
              <a:spcAft>
                <a:spcPts val="0"/>
              </a:spcAft>
              <a:buClr>
                <a:srgbClr val="000000"/>
              </a:buClr>
              <a:buSzPts val="1800"/>
              <a:buNone/>
              <a:defRPr sz="1800">
                <a:solidFill>
                  <a:srgbClr val="000000"/>
                </a:solidFill>
              </a:defRPr>
            </a:lvl5pPr>
            <a:lvl6pPr lvl="5" rtl="0">
              <a:spcBef>
                <a:spcPts val="0"/>
              </a:spcBef>
              <a:spcAft>
                <a:spcPts val="0"/>
              </a:spcAft>
              <a:buClr>
                <a:srgbClr val="000000"/>
              </a:buClr>
              <a:buSzPts val="1800"/>
              <a:buNone/>
              <a:defRPr sz="1800">
                <a:solidFill>
                  <a:srgbClr val="000000"/>
                </a:solidFill>
              </a:defRPr>
            </a:lvl6pPr>
            <a:lvl7pPr lvl="6" rtl="0">
              <a:spcBef>
                <a:spcPts val="0"/>
              </a:spcBef>
              <a:spcAft>
                <a:spcPts val="0"/>
              </a:spcAft>
              <a:buClr>
                <a:srgbClr val="000000"/>
              </a:buClr>
              <a:buSzPts val="1800"/>
              <a:buNone/>
              <a:defRPr sz="1800">
                <a:solidFill>
                  <a:srgbClr val="000000"/>
                </a:solidFill>
              </a:defRPr>
            </a:lvl7pPr>
            <a:lvl8pPr lvl="7" rtl="0">
              <a:spcBef>
                <a:spcPts val="0"/>
              </a:spcBef>
              <a:spcAft>
                <a:spcPts val="0"/>
              </a:spcAft>
              <a:buClr>
                <a:srgbClr val="000000"/>
              </a:buClr>
              <a:buSzPts val="1800"/>
              <a:buNone/>
              <a:defRPr sz="1800">
                <a:solidFill>
                  <a:srgbClr val="000000"/>
                </a:solidFill>
              </a:defRPr>
            </a:lvl8pPr>
            <a:lvl9pPr lvl="8" rtl="0">
              <a:spcBef>
                <a:spcPts val="0"/>
              </a:spcBef>
              <a:spcAft>
                <a:spcPts val="0"/>
              </a:spcAft>
              <a:buClr>
                <a:srgbClr val="000000"/>
              </a:buClr>
              <a:buSzPts val="1800"/>
              <a:buNone/>
              <a:defRPr sz="1800">
                <a:solidFill>
                  <a:srgbClr val="000000"/>
                </a:solidFill>
              </a:defRPr>
            </a:lvl9pPr>
          </a:lstStyle>
          <a:p>
            <a:endParaRPr/>
          </a:p>
        </p:txBody>
      </p:sp>
      <p:sp>
        <p:nvSpPr>
          <p:cNvPr id="196" name="Google Shape;196;p26"/>
          <p:cNvSpPr txBox="1">
            <a:spLocks noGrp="1"/>
          </p:cNvSpPr>
          <p:nvPr>
            <p:ph type="title" idx="3"/>
          </p:nvPr>
        </p:nvSpPr>
        <p:spPr>
          <a:xfrm>
            <a:off x="1969562" y="1854750"/>
            <a:ext cx="22101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97" name="Google Shape;197;p26"/>
          <p:cNvSpPr txBox="1">
            <a:spLocks noGrp="1"/>
          </p:cNvSpPr>
          <p:nvPr>
            <p:ph type="title" idx="4"/>
          </p:nvPr>
        </p:nvSpPr>
        <p:spPr>
          <a:xfrm>
            <a:off x="1969564" y="3300487"/>
            <a:ext cx="2210100" cy="4731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sz="1800">
                <a:solidFill>
                  <a:schemeClr val="accent5"/>
                </a:solidFill>
              </a:defRPr>
            </a:lvl1pPr>
            <a:lvl2pPr lvl="1" rtl="0">
              <a:spcBef>
                <a:spcPts val="0"/>
              </a:spcBef>
              <a:spcAft>
                <a:spcPts val="0"/>
              </a:spcAft>
              <a:buClr>
                <a:srgbClr val="000000"/>
              </a:buClr>
              <a:buSzPts val="1800"/>
              <a:buNone/>
              <a:defRPr sz="1800">
                <a:solidFill>
                  <a:srgbClr val="000000"/>
                </a:solidFill>
              </a:defRPr>
            </a:lvl2pPr>
            <a:lvl3pPr lvl="2" rtl="0">
              <a:spcBef>
                <a:spcPts val="0"/>
              </a:spcBef>
              <a:spcAft>
                <a:spcPts val="0"/>
              </a:spcAft>
              <a:buClr>
                <a:srgbClr val="000000"/>
              </a:buClr>
              <a:buSzPts val="1800"/>
              <a:buNone/>
              <a:defRPr sz="1800">
                <a:solidFill>
                  <a:srgbClr val="000000"/>
                </a:solidFill>
              </a:defRPr>
            </a:lvl3pPr>
            <a:lvl4pPr lvl="3" rtl="0">
              <a:spcBef>
                <a:spcPts val="0"/>
              </a:spcBef>
              <a:spcAft>
                <a:spcPts val="0"/>
              </a:spcAft>
              <a:buClr>
                <a:srgbClr val="000000"/>
              </a:buClr>
              <a:buSzPts val="1800"/>
              <a:buNone/>
              <a:defRPr sz="1800">
                <a:solidFill>
                  <a:srgbClr val="000000"/>
                </a:solidFill>
              </a:defRPr>
            </a:lvl4pPr>
            <a:lvl5pPr lvl="4" rtl="0">
              <a:spcBef>
                <a:spcPts val="0"/>
              </a:spcBef>
              <a:spcAft>
                <a:spcPts val="0"/>
              </a:spcAft>
              <a:buClr>
                <a:srgbClr val="000000"/>
              </a:buClr>
              <a:buSzPts val="1800"/>
              <a:buNone/>
              <a:defRPr sz="1800">
                <a:solidFill>
                  <a:srgbClr val="000000"/>
                </a:solidFill>
              </a:defRPr>
            </a:lvl5pPr>
            <a:lvl6pPr lvl="5" rtl="0">
              <a:spcBef>
                <a:spcPts val="0"/>
              </a:spcBef>
              <a:spcAft>
                <a:spcPts val="0"/>
              </a:spcAft>
              <a:buClr>
                <a:srgbClr val="000000"/>
              </a:buClr>
              <a:buSzPts val="1800"/>
              <a:buNone/>
              <a:defRPr sz="1800">
                <a:solidFill>
                  <a:srgbClr val="000000"/>
                </a:solidFill>
              </a:defRPr>
            </a:lvl6pPr>
            <a:lvl7pPr lvl="6" rtl="0">
              <a:spcBef>
                <a:spcPts val="0"/>
              </a:spcBef>
              <a:spcAft>
                <a:spcPts val="0"/>
              </a:spcAft>
              <a:buClr>
                <a:srgbClr val="000000"/>
              </a:buClr>
              <a:buSzPts val="1800"/>
              <a:buNone/>
              <a:defRPr sz="1800">
                <a:solidFill>
                  <a:srgbClr val="000000"/>
                </a:solidFill>
              </a:defRPr>
            </a:lvl7pPr>
            <a:lvl8pPr lvl="7" rtl="0">
              <a:spcBef>
                <a:spcPts val="0"/>
              </a:spcBef>
              <a:spcAft>
                <a:spcPts val="0"/>
              </a:spcAft>
              <a:buClr>
                <a:srgbClr val="000000"/>
              </a:buClr>
              <a:buSzPts val="1800"/>
              <a:buNone/>
              <a:defRPr sz="1800">
                <a:solidFill>
                  <a:srgbClr val="000000"/>
                </a:solidFill>
              </a:defRPr>
            </a:lvl8pPr>
            <a:lvl9pPr lvl="8" rtl="0">
              <a:spcBef>
                <a:spcPts val="0"/>
              </a:spcBef>
              <a:spcAft>
                <a:spcPts val="0"/>
              </a:spcAft>
              <a:buClr>
                <a:srgbClr val="000000"/>
              </a:buClr>
              <a:buSzPts val="1800"/>
              <a:buNone/>
              <a:defRPr sz="1800">
                <a:solidFill>
                  <a:srgbClr val="000000"/>
                </a:solidFill>
              </a:defRPr>
            </a:lvl9pPr>
          </a:lstStyle>
          <a:p>
            <a:endParaRPr/>
          </a:p>
        </p:txBody>
      </p:sp>
      <p:sp>
        <p:nvSpPr>
          <p:cNvPr id="198" name="Google Shape;198;p26"/>
          <p:cNvSpPr txBox="1">
            <a:spLocks noGrp="1"/>
          </p:cNvSpPr>
          <p:nvPr>
            <p:ph type="title" idx="5"/>
          </p:nvPr>
        </p:nvSpPr>
        <p:spPr>
          <a:xfrm>
            <a:off x="1969563" y="3621075"/>
            <a:ext cx="22101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199" name="Google Shape;199;p26"/>
          <p:cNvSpPr txBox="1">
            <a:spLocks noGrp="1"/>
          </p:cNvSpPr>
          <p:nvPr>
            <p:ph type="title" idx="6"/>
          </p:nvPr>
        </p:nvSpPr>
        <p:spPr>
          <a:xfrm>
            <a:off x="5796913" y="1525926"/>
            <a:ext cx="2210100" cy="4731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sz="1800">
                <a:solidFill>
                  <a:schemeClr val="accent5"/>
                </a:solidFill>
              </a:defRPr>
            </a:lvl1pPr>
            <a:lvl2pPr lvl="1" rtl="0">
              <a:spcBef>
                <a:spcPts val="0"/>
              </a:spcBef>
              <a:spcAft>
                <a:spcPts val="0"/>
              </a:spcAft>
              <a:buClr>
                <a:srgbClr val="000000"/>
              </a:buClr>
              <a:buSzPts val="1800"/>
              <a:buNone/>
              <a:defRPr sz="1800">
                <a:solidFill>
                  <a:srgbClr val="000000"/>
                </a:solidFill>
              </a:defRPr>
            </a:lvl2pPr>
            <a:lvl3pPr lvl="2" rtl="0">
              <a:spcBef>
                <a:spcPts val="0"/>
              </a:spcBef>
              <a:spcAft>
                <a:spcPts val="0"/>
              </a:spcAft>
              <a:buClr>
                <a:srgbClr val="000000"/>
              </a:buClr>
              <a:buSzPts val="1800"/>
              <a:buNone/>
              <a:defRPr sz="1800">
                <a:solidFill>
                  <a:srgbClr val="000000"/>
                </a:solidFill>
              </a:defRPr>
            </a:lvl3pPr>
            <a:lvl4pPr lvl="3" rtl="0">
              <a:spcBef>
                <a:spcPts val="0"/>
              </a:spcBef>
              <a:spcAft>
                <a:spcPts val="0"/>
              </a:spcAft>
              <a:buClr>
                <a:srgbClr val="000000"/>
              </a:buClr>
              <a:buSzPts val="1800"/>
              <a:buNone/>
              <a:defRPr sz="1800">
                <a:solidFill>
                  <a:srgbClr val="000000"/>
                </a:solidFill>
              </a:defRPr>
            </a:lvl4pPr>
            <a:lvl5pPr lvl="4" rtl="0">
              <a:spcBef>
                <a:spcPts val="0"/>
              </a:spcBef>
              <a:spcAft>
                <a:spcPts val="0"/>
              </a:spcAft>
              <a:buClr>
                <a:srgbClr val="000000"/>
              </a:buClr>
              <a:buSzPts val="1800"/>
              <a:buNone/>
              <a:defRPr sz="1800">
                <a:solidFill>
                  <a:srgbClr val="000000"/>
                </a:solidFill>
              </a:defRPr>
            </a:lvl5pPr>
            <a:lvl6pPr lvl="5" rtl="0">
              <a:spcBef>
                <a:spcPts val="0"/>
              </a:spcBef>
              <a:spcAft>
                <a:spcPts val="0"/>
              </a:spcAft>
              <a:buClr>
                <a:srgbClr val="000000"/>
              </a:buClr>
              <a:buSzPts val="1800"/>
              <a:buNone/>
              <a:defRPr sz="1800">
                <a:solidFill>
                  <a:srgbClr val="000000"/>
                </a:solidFill>
              </a:defRPr>
            </a:lvl6pPr>
            <a:lvl7pPr lvl="6" rtl="0">
              <a:spcBef>
                <a:spcPts val="0"/>
              </a:spcBef>
              <a:spcAft>
                <a:spcPts val="0"/>
              </a:spcAft>
              <a:buClr>
                <a:srgbClr val="000000"/>
              </a:buClr>
              <a:buSzPts val="1800"/>
              <a:buNone/>
              <a:defRPr sz="1800">
                <a:solidFill>
                  <a:srgbClr val="000000"/>
                </a:solidFill>
              </a:defRPr>
            </a:lvl7pPr>
            <a:lvl8pPr lvl="7" rtl="0">
              <a:spcBef>
                <a:spcPts val="0"/>
              </a:spcBef>
              <a:spcAft>
                <a:spcPts val="0"/>
              </a:spcAft>
              <a:buClr>
                <a:srgbClr val="000000"/>
              </a:buClr>
              <a:buSzPts val="1800"/>
              <a:buNone/>
              <a:defRPr sz="1800">
                <a:solidFill>
                  <a:srgbClr val="000000"/>
                </a:solidFill>
              </a:defRPr>
            </a:lvl8pPr>
            <a:lvl9pPr lvl="8" rtl="0">
              <a:spcBef>
                <a:spcPts val="0"/>
              </a:spcBef>
              <a:spcAft>
                <a:spcPts val="0"/>
              </a:spcAft>
              <a:buClr>
                <a:srgbClr val="000000"/>
              </a:buClr>
              <a:buSzPts val="1800"/>
              <a:buNone/>
              <a:defRPr sz="1800">
                <a:solidFill>
                  <a:srgbClr val="000000"/>
                </a:solidFill>
              </a:defRPr>
            </a:lvl9pPr>
          </a:lstStyle>
          <a:p>
            <a:endParaRPr/>
          </a:p>
        </p:txBody>
      </p:sp>
      <p:sp>
        <p:nvSpPr>
          <p:cNvPr id="200" name="Google Shape;200;p26"/>
          <p:cNvSpPr txBox="1">
            <a:spLocks noGrp="1"/>
          </p:cNvSpPr>
          <p:nvPr>
            <p:ph type="title" idx="7"/>
          </p:nvPr>
        </p:nvSpPr>
        <p:spPr>
          <a:xfrm>
            <a:off x="5796914" y="1854738"/>
            <a:ext cx="22101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201" name="Google Shape;201;p26"/>
          <p:cNvSpPr txBox="1">
            <a:spLocks noGrp="1"/>
          </p:cNvSpPr>
          <p:nvPr>
            <p:ph type="title" idx="8"/>
          </p:nvPr>
        </p:nvSpPr>
        <p:spPr>
          <a:xfrm>
            <a:off x="5854061" y="3300487"/>
            <a:ext cx="2210100" cy="4731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sz="1800">
                <a:solidFill>
                  <a:schemeClr val="accent5"/>
                </a:solidFill>
              </a:defRPr>
            </a:lvl1pPr>
            <a:lvl2pPr lvl="1" rtl="0">
              <a:spcBef>
                <a:spcPts val="0"/>
              </a:spcBef>
              <a:spcAft>
                <a:spcPts val="0"/>
              </a:spcAft>
              <a:buClr>
                <a:srgbClr val="000000"/>
              </a:buClr>
              <a:buSzPts val="1800"/>
              <a:buNone/>
              <a:defRPr sz="1800">
                <a:solidFill>
                  <a:srgbClr val="000000"/>
                </a:solidFill>
              </a:defRPr>
            </a:lvl2pPr>
            <a:lvl3pPr lvl="2" rtl="0">
              <a:spcBef>
                <a:spcPts val="0"/>
              </a:spcBef>
              <a:spcAft>
                <a:spcPts val="0"/>
              </a:spcAft>
              <a:buClr>
                <a:srgbClr val="000000"/>
              </a:buClr>
              <a:buSzPts val="1800"/>
              <a:buNone/>
              <a:defRPr sz="1800">
                <a:solidFill>
                  <a:srgbClr val="000000"/>
                </a:solidFill>
              </a:defRPr>
            </a:lvl3pPr>
            <a:lvl4pPr lvl="3" rtl="0">
              <a:spcBef>
                <a:spcPts val="0"/>
              </a:spcBef>
              <a:spcAft>
                <a:spcPts val="0"/>
              </a:spcAft>
              <a:buClr>
                <a:srgbClr val="000000"/>
              </a:buClr>
              <a:buSzPts val="1800"/>
              <a:buNone/>
              <a:defRPr sz="1800">
                <a:solidFill>
                  <a:srgbClr val="000000"/>
                </a:solidFill>
              </a:defRPr>
            </a:lvl4pPr>
            <a:lvl5pPr lvl="4" rtl="0">
              <a:spcBef>
                <a:spcPts val="0"/>
              </a:spcBef>
              <a:spcAft>
                <a:spcPts val="0"/>
              </a:spcAft>
              <a:buClr>
                <a:srgbClr val="000000"/>
              </a:buClr>
              <a:buSzPts val="1800"/>
              <a:buNone/>
              <a:defRPr sz="1800">
                <a:solidFill>
                  <a:srgbClr val="000000"/>
                </a:solidFill>
              </a:defRPr>
            </a:lvl5pPr>
            <a:lvl6pPr lvl="5" rtl="0">
              <a:spcBef>
                <a:spcPts val="0"/>
              </a:spcBef>
              <a:spcAft>
                <a:spcPts val="0"/>
              </a:spcAft>
              <a:buClr>
                <a:srgbClr val="000000"/>
              </a:buClr>
              <a:buSzPts val="1800"/>
              <a:buNone/>
              <a:defRPr sz="1800">
                <a:solidFill>
                  <a:srgbClr val="000000"/>
                </a:solidFill>
              </a:defRPr>
            </a:lvl6pPr>
            <a:lvl7pPr lvl="6" rtl="0">
              <a:spcBef>
                <a:spcPts val="0"/>
              </a:spcBef>
              <a:spcAft>
                <a:spcPts val="0"/>
              </a:spcAft>
              <a:buClr>
                <a:srgbClr val="000000"/>
              </a:buClr>
              <a:buSzPts val="1800"/>
              <a:buNone/>
              <a:defRPr sz="1800">
                <a:solidFill>
                  <a:srgbClr val="000000"/>
                </a:solidFill>
              </a:defRPr>
            </a:lvl7pPr>
            <a:lvl8pPr lvl="7" rtl="0">
              <a:spcBef>
                <a:spcPts val="0"/>
              </a:spcBef>
              <a:spcAft>
                <a:spcPts val="0"/>
              </a:spcAft>
              <a:buClr>
                <a:srgbClr val="000000"/>
              </a:buClr>
              <a:buSzPts val="1800"/>
              <a:buNone/>
              <a:defRPr sz="1800">
                <a:solidFill>
                  <a:srgbClr val="000000"/>
                </a:solidFill>
              </a:defRPr>
            </a:lvl8pPr>
            <a:lvl9pPr lvl="8" rtl="0">
              <a:spcBef>
                <a:spcPts val="0"/>
              </a:spcBef>
              <a:spcAft>
                <a:spcPts val="0"/>
              </a:spcAft>
              <a:buClr>
                <a:srgbClr val="000000"/>
              </a:buClr>
              <a:buSzPts val="1800"/>
              <a:buNone/>
              <a:defRPr sz="1800">
                <a:solidFill>
                  <a:srgbClr val="000000"/>
                </a:solidFill>
              </a:defRPr>
            </a:lvl9pPr>
          </a:lstStyle>
          <a:p>
            <a:endParaRPr/>
          </a:p>
        </p:txBody>
      </p:sp>
      <p:sp>
        <p:nvSpPr>
          <p:cNvPr id="202" name="Google Shape;202;p26"/>
          <p:cNvSpPr txBox="1">
            <a:spLocks noGrp="1"/>
          </p:cNvSpPr>
          <p:nvPr>
            <p:ph type="title" idx="9"/>
          </p:nvPr>
        </p:nvSpPr>
        <p:spPr>
          <a:xfrm>
            <a:off x="5854062" y="3621075"/>
            <a:ext cx="2210100" cy="584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Font typeface="Montserrat"/>
              <a:buNone/>
              <a:defRPr sz="1400" b="0">
                <a:solidFill>
                  <a:srgbClr val="000000"/>
                </a:solidFill>
                <a:latin typeface="Montserrat"/>
                <a:ea typeface="Montserrat"/>
                <a:cs typeface="Montserrat"/>
                <a:sym typeface="Montserrat"/>
              </a:defRPr>
            </a:lvl1pPr>
            <a:lvl2pPr lvl="1"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2pPr>
            <a:lvl3pPr lvl="2"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3pPr>
            <a:lvl4pPr lvl="3"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4pPr>
            <a:lvl5pPr lvl="4"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5pPr>
            <a:lvl6pPr lvl="5"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6pPr>
            <a:lvl7pPr lvl="6"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7pPr>
            <a:lvl8pPr lvl="7"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8pPr>
            <a:lvl9pPr lvl="8" rtl="0">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9pPr>
          </a:lstStyle>
          <a:p>
            <a:endParaRPr/>
          </a:p>
        </p:txBody>
      </p:sp>
      <p:sp>
        <p:nvSpPr>
          <p:cNvPr id="203" name="Google Shape;203;p26"/>
          <p:cNvSpPr/>
          <p:nvPr/>
        </p:nvSpPr>
        <p:spPr>
          <a:xfrm rot="10800000">
            <a:off x="0" y="4791600"/>
            <a:ext cx="2051400" cy="3519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6"/>
          <p:cNvSpPr/>
          <p:nvPr/>
        </p:nvSpPr>
        <p:spPr>
          <a:xfrm rot="5400000">
            <a:off x="7185900" y="1234206"/>
            <a:ext cx="31896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232"/>
        <p:cNvGrpSpPr/>
        <p:nvPr/>
      </p:nvGrpSpPr>
      <p:grpSpPr>
        <a:xfrm>
          <a:off x="0" y="0"/>
          <a:ext cx="0" cy="0"/>
          <a:chOff x="0" y="0"/>
          <a:chExt cx="0" cy="0"/>
        </a:xfrm>
      </p:grpSpPr>
      <p:sp>
        <p:nvSpPr>
          <p:cNvPr id="233" name="Google Shape;233;p31"/>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13_1_1">
    <p:spTree>
      <p:nvGrpSpPr>
        <p:cNvPr id="1" name="Shape 238"/>
        <p:cNvGrpSpPr/>
        <p:nvPr/>
      </p:nvGrpSpPr>
      <p:grpSpPr>
        <a:xfrm>
          <a:off x="0" y="0"/>
          <a:ext cx="0" cy="0"/>
          <a:chOff x="0" y="0"/>
          <a:chExt cx="0" cy="0"/>
        </a:xfrm>
      </p:grpSpPr>
      <p:sp>
        <p:nvSpPr>
          <p:cNvPr id="239" name="Google Shape;239;p33"/>
          <p:cNvSpPr/>
          <p:nvPr/>
        </p:nvSpPr>
        <p:spPr>
          <a:xfrm>
            <a:off x="0" y="-125"/>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3"/>
          <p:cNvSpPr/>
          <p:nvPr/>
        </p:nvSpPr>
        <p:spPr>
          <a:xfrm rot="10800000">
            <a:off x="-12" y="4791475"/>
            <a:ext cx="3183600" cy="351900"/>
          </a:xfrm>
          <a:prstGeom prst="rect">
            <a:avLst/>
          </a:prstGeom>
          <a:solidFill>
            <a:srgbClr val="324A00">
              <a:alpha val="76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3"/>
          <p:cNvSpPr/>
          <p:nvPr/>
        </p:nvSpPr>
        <p:spPr>
          <a:xfrm rot="5400000">
            <a:off x="8276850" y="143125"/>
            <a:ext cx="1007700" cy="721200"/>
          </a:xfrm>
          <a:prstGeom prst="rect">
            <a:avLst/>
          </a:prstGeom>
          <a:solidFill>
            <a:srgbClr val="7C8C03">
              <a:alpha val="5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Ref idx="1001">
        <a:schemeClr val="bg2"/>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layfair Display"/>
              <a:buNone/>
              <a:defRPr sz="28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marL="914400" lvl="1"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2pPr>
            <a:lvl3pPr marL="1371600" lvl="2"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3pPr>
            <a:lvl4pPr marL="1828800" lvl="3"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4pPr>
            <a:lvl5pPr marL="2286000" lvl="4"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5pPr>
            <a:lvl6pPr marL="2743200" lvl="5"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6pPr>
            <a:lvl7pPr marL="3200400" lvl="6"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7pPr>
            <a:lvl8pPr marL="3657600" lvl="7" indent="-317500">
              <a:lnSpc>
                <a:spcPct val="115000"/>
              </a:lnSpc>
              <a:spcBef>
                <a:spcPts val="1600"/>
              </a:spcBef>
              <a:spcAft>
                <a:spcPts val="0"/>
              </a:spcAft>
              <a:buSzPts val="1400"/>
              <a:buFont typeface="Montserrat"/>
              <a:buChar char="○"/>
              <a:defRPr>
                <a:latin typeface="Montserrat"/>
                <a:ea typeface="Montserrat"/>
                <a:cs typeface="Montserrat"/>
                <a:sym typeface="Montserrat"/>
              </a:defRPr>
            </a:lvl8pPr>
            <a:lvl9pPr marL="4114800" lvl="8" indent="-317500">
              <a:lnSpc>
                <a:spcPct val="115000"/>
              </a:lnSpc>
              <a:spcBef>
                <a:spcPts val="1600"/>
              </a:spcBef>
              <a:spcAft>
                <a:spcPts val="1600"/>
              </a:spcAft>
              <a:buSzPts val="1400"/>
              <a:buFont typeface="Montserrat"/>
              <a:buChar char="■"/>
              <a:defRPr>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 id="2147483658" r:id="rId4"/>
    <p:sldLayoutId id="2147483660" r:id="rId5"/>
    <p:sldLayoutId id="2147483662" r:id="rId6"/>
    <p:sldLayoutId id="2147483672" r:id="rId7"/>
    <p:sldLayoutId id="2147483677" r:id="rId8"/>
    <p:sldLayoutId id="2147483679" r:id="rId9"/>
    <p:sldLayoutId id="2147483680" r:id="rId10"/>
    <p:sldLayoutId id="2147483681"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6">
          <p15:clr>
            <a:srgbClr val="EA4335"/>
          </p15:clr>
        </p15:guide>
        <p15:guide id="2" orient="horz" pos="342">
          <p15:clr>
            <a:srgbClr val="EA4335"/>
          </p15:clr>
        </p15:guide>
        <p15:guide id="3" orient="horz" pos="2878">
          <p15:clr>
            <a:srgbClr val="EA4335"/>
          </p15:clr>
        </p15:guide>
        <p15:guide id="4" pos="5304">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conic logo with the concept of environmentally friendly industry, eco-friendly green technology. Vector illustration logo icon. iconic logo with the concept of vector illustration"/>
          <p:cNvSpPr>
            <a:spLocks noChangeAspect="1" noChangeArrowheads="1"/>
          </p:cNvSpPr>
          <p:nvPr/>
        </p:nvSpPr>
        <p:spPr bwMode="auto">
          <a:xfrm>
            <a:off x="116681" y="-108347"/>
            <a:ext cx="228600" cy="228601"/>
          </a:xfrm>
          <a:prstGeom prst="rect">
            <a:avLst/>
          </a:prstGeom>
          <a:noFill/>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Calibri"/>
              <a:ea typeface="+mn-ea"/>
              <a:cs typeface="+mn-cs"/>
            </a:endParaRPr>
          </a:p>
        </p:txBody>
      </p:sp>
      <p:sp>
        <p:nvSpPr>
          <p:cNvPr id="16" name="مستطيل 15"/>
          <p:cNvSpPr/>
          <p:nvPr/>
        </p:nvSpPr>
        <p:spPr>
          <a:xfrm>
            <a:off x="0" y="1794619"/>
            <a:ext cx="4773168" cy="2862322"/>
          </a:xfrm>
          <a:prstGeom prst="rect">
            <a:avLst/>
          </a:prstGeom>
        </p:spPr>
        <p:txBody>
          <a:bodyPr wrap="square">
            <a:spAutoFit/>
          </a:bodyPr>
          <a:lstStyle/>
          <a:p>
            <a:pPr algn="ctr" defTabSz="685800" eaLnBrk="0" fontAlgn="base" hangingPunct="0">
              <a:spcBef>
                <a:spcPct val="0"/>
              </a:spcBef>
              <a:spcAft>
                <a:spcPct val="0"/>
              </a:spcAft>
              <a:buClrTx/>
              <a:defRPr/>
            </a:pPr>
            <a:r>
              <a:rPr lang="en-US" sz="1350" b="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Industrial and System Engineering</a:t>
            </a:r>
            <a:endParaRPr lang="ar-SA" sz="1350" b="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algn="ctr" defTabSz="685800" eaLnBrk="0" fontAlgn="base" hangingPunct="0">
              <a:spcBef>
                <a:spcPct val="0"/>
              </a:spcBef>
              <a:spcAft>
                <a:spcPct val="0"/>
              </a:spcAft>
              <a:buClrTx/>
              <a:defRPr/>
            </a:pPr>
            <a:endParaRPr lang="en-US" sz="1350" b="1"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350" b="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Graduation Project </a:t>
            </a:r>
          </a:p>
          <a:p>
            <a:pPr algn="ctr" defTabSz="685800" eaLnBrk="0" fontAlgn="base" hangingPunct="0">
              <a:spcBef>
                <a:spcPct val="0"/>
              </a:spcBef>
              <a:spcAft>
                <a:spcPct val="0"/>
              </a:spcAft>
              <a:buClrTx/>
              <a:defRPr/>
            </a:pP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The Impact of Sustainability Practices on Organizational Performance in Palestinian Dairy Sector</a:t>
            </a:r>
          </a:p>
          <a:p>
            <a:pPr algn="ctr" defTabSz="685800" eaLnBrk="0" fontAlgn="base" hangingPunct="0">
              <a:spcBef>
                <a:spcPct val="0"/>
              </a:spcBef>
              <a:spcAft>
                <a:spcPct val="0"/>
              </a:spcAft>
              <a:buClrTx/>
              <a:defRPr/>
            </a:pPr>
            <a:endParaRPr lang="en-US" sz="1350" b="1"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350" b="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Group Members: </a:t>
            </a:r>
            <a:endParaRPr lang="en-US" sz="1350" b="1"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Aseel Khanfar</a:t>
            </a:r>
            <a:endParaRPr lang="en-US" sz="1200"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Rania Ameerah</a:t>
            </a:r>
            <a:endParaRPr lang="en-US" sz="1200"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Raghad Akleek</a:t>
            </a:r>
            <a:endParaRPr lang="en-US" sz="1200"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Zahraa Khalifeh</a:t>
            </a:r>
            <a:endParaRPr lang="ar-SA"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algn="ctr" defTabSz="685800" eaLnBrk="0" fontAlgn="base" hangingPunct="0">
              <a:spcBef>
                <a:spcPct val="0"/>
              </a:spcBef>
              <a:spcAft>
                <a:spcPct val="0"/>
              </a:spcAft>
              <a:buClrTx/>
              <a:defRPr/>
            </a:pPr>
            <a:endParaRPr lang="en-US" sz="1350" b="1"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350" b="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Supervisor Name:</a:t>
            </a:r>
            <a:endParaRPr lang="en-US" sz="1350" b="1" kern="1200" dirty="0">
              <a:ln w="1905"/>
              <a:solidFill>
                <a:schemeClr val="accent3"/>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buClrTx/>
              <a:defRPr/>
            </a:pPr>
            <a:r>
              <a:rPr lang="en-US" sz="1350" b="1" i="1"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r>
              <a:rPr lang="en-US" sz="120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Dr. Ahmad Ramahi</a:t>
            </a:r>
            <a:endParaRPr lang="ar-SA" sz="1350" kern="1200" dirty="0">
              <a:ln w="1905"/>
              <a:solidFill>
                <a:schemeClr val="accent3"/>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p:txBody>
      </p:sp>
      <p:pic>
        <p:nvPicPr>
          <p:cNvPr id="19" name="Picture 4"/>
          <p:cNvPicPr>
            <a:picLocks noChangeAspect="1" noChangeArrowheads="1"/>
          </p:cNvPicPr>
          <p:nvPr/>
        </p:nvPicPr>
        <p:blipFill>
          <a:blip r:embed="rId2" cstate="print"/>
          <a:srcRect/>
          <a:stretch>
            <a:fillRect/>
          </a:stretch>
        </p:blipFill>
        <p:spPr bwMode="auto">
          <a:xfrm>
            <a:off x="5727032" y="2987969"/>
            <a:ext cx="2731285" cy="18533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37" name="مجموعة 36"/>
          <p:cNvGrpSpPr/>
          <p:nvPr/>
        </p:nvGrpSpPr>
        <p:grpSpPr>
          <a:xfrm>
            <a:off x="4880591" y="418470"/>
            <a:ext cx="3204629" cy="2235353"/>
            <a:chOff x="5506234" y="439095"/>
            <a:chExt cx="2929621" cy="2420556"/>
          </a:xfrm>
        </p:grpSpPr>
        <p:pic>
          <p:nvPicPr>
            <p:cNvPr id="21" name="Picture 9"/>
            <p:cNvPicPr>
              <a:picLocks noChangeAspect="1" noChangeArrowheads="1"/>
            </p:cNvPicPr>
            <p:nvPr/>
          </p:nvPicPr>
          <p:blipFill>
            <a:blip r:embed="rId3" cstate="print"/>
            <a:srcRect/>
            <a:stretch>
              <a:fillRect/>
            </a:stretch>
          </p:blipFill>
          <p:spPr bwMode="auto">
            <a:xfrm>
              <a:off x="5506234" y="439095"/>
              <a:ext cx="2929621" cy="242055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2" name="Picture 4"/>
            <p:cNvPicPr>
              <a:picLocks noChangeAspect="1" noChangeArrowheads="1"/>
            </p:cNvPicPr>
            <p:nvPr/>
          </p:nvPicPr>
          <p:blipFill>
            <a:blip r:embed="rId4" cstate="print"/>
            <a:srcRect l="2247" t="21429" r="3371" b="14286"/>
            <a:stretch>
              <a:fillRect/>
            </a:stretch>
          </p:blipFill>
          <p:spPr bwMode="auto">
            <a:xfrm>
              <a:off x="5692655" y="624817"/>
              <a:ext cx="2578197" cy="6608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4" name="صورة 3"/>
          <p:cNvPicPr>
            <a:picLocks noChangeAspect="1"/>
          </p:cNvPicPr>
          <p:nvPr/>
        </p:nvPicPr>
        <p:blipFill>
          <a:blip r:embed="rId5"/>
          <a:srcRect l="35584" t="433" r="33109" b="17316"/>
          <a:stretch>
            <a:fillRect/>
          </a:stretch>
        </p:blipFill>
        <p:spPr>
          <a:xfrm>
            <a:off x="1693110" y="508763"/>
            <a:ext cx="1505665" cy="1203159"/>
          </a:xfrm>
          <a:prstGeom prst="rect">
            <a:avLst/>
          </a:prstGeom>
        </p:spPr>
      </p:pic>
      <p:pic>
        <p:nvPicPr>
          <p:cNvPr id="25" name="Picture 12" descr="مسامير معدنية توركس, مسامير معدنية, مسامير توركس png"/>
          <p:cNvPicPr>
            <a:picLocks noChangeAspect="1" noChangeArrowheads="1"/>
          </p:cNvPicPr>
          <p:nvPr/>
        </p:nvPicPr>
        <p:blipFill>
          <a:blip r:embed="rId6" cstate="print"/>
          <a:srcRect l="28579" t="31090" r="31604" b="28210"/>
          <a:stretch>
            <a:fillRect/>
          </a:stretch>
        </p:blipFill>
        <p:spPr bwMode="auto">
          <a:xfrm>
            <a:off x="5606241" y="2844072"/>
            <a:ext cx="231940" cy="230283"/>
          </a:xfrm>
          <a:prstGeom prst="ellipse">
            <a:avLst/>
          </a:prstGeom>
          <a:noFill/>
        </p:spPr>
      </p:pic>
      <p:sp>
        <p:nvSpPr>
          <p:cNvPr id="31746" name="AutoShape 2" descr="ملف:شعار جامعة النجاح.png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cxnSp>
        <p:nvCxnSpPr>
          <p:cNvPr id="27" name="رابط مستقيم 26"/>
          <p:cNvCxnSpPr/>
          <p:nvPr/>
        </p:nvCxnSpPr>
        <p:spPr>
          <a:xfrm flipV="1">
            <a:off x="4750755" y="0"/>
            <a:ext cx="55001" cy="514350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pic>
        <p:nvPicPr>
          <p:cNvPr id="38" name="Picture 12" descr="مسامير معدنية توركس, مسامير معدنية, مسامير توركس png"/>
          <p:cNvPicPr>
            <a:picLocks noChangeAspect="1" noChangeArrowheads="1"/>
          </p:cNvPicPr>
          <p:nvPr/>
        </p:nvPicPr>
        <p:blipFill>
          <a:blip r:embed="rId6" cstate="print"/>
          <a:srcRect l="28579" t="31090" r="31604" b="28210"/>
          <a:stretch>
            <a:fillRect/>
          </a:stretch>
        </p:blipFill>
        <p:spPr bwMode="auto">
          <a:xfrm>
            <a:off x="7964428" y="2500313"/>
            <a:ext cx="231940" cy="230283"/>
          </a:xfrm>
          <a:prstGeom prst="ellipse">
            <a:avLst/>
          </a:prstGeom>
          <a:noFill/>
        </p:spPr>
      </p:pic>
      <p:pic>
        <p:nvPicPr>
          <p:cNvPr id="39" name="Picture 12" descr="مسامير معدنية توركس, مسامير معدنية, مسامير توركس png"/>
          <p:cNvPicPr>
            <a:picLocks noChangeAspect="1" noChangeArrowheads="1"/>
          </p:cNvPicPr>
          <p:nvPr/>
        </p:nvPicPr>
        <p:blipFill>
          <a:blip r:embed="rId6" cstate="print"/>
          <a:srcRect l="28579" t="31090" r="31604" b="28210"/>
          <a:stretch>
            <a:fillRect/>
          </a:stretch>
        </p:blipFill>
        <p:spPr bwMode="auto">
          <a:xfrm>
            <a:off x="8315064" y="4672872"/>
            <a:ext cx="231940" cy="230283"/>
          </a:xfrm>
          <a:prstGeom prst="ellipse">
            <a:avLst/>
          </a:prstGeom>
          <a:noFill/>
        </p:spPr>
      </p:pic>
      <p:sp>
        <p:nvSpPr>
          <p:cNvPr id="44" name="مربع نص 43"/>
          <p:cNvSpPr txBox="1"/>
          <p:nvPr/>
        </p:nvSpPr>
        <p:spPr>
          <a:xfrm>
            <a:off x="7143321" y="4"/>
            <a:ext cx="2000680" cy="200055"/>
          </a:xfrm>
          <a:prstGeom prst="rect">
            <a:avLst/>
          </a:prstGeom>
          <a:solidFill>
            <a:schemeClr val="accent1"/>
          </a:solidFill>
        </p:spPr>
        <p:txBody>
          <a:bodyPr wrap="square" rtlCol="0">
            <a:spAutoFit/>
          </a:bodyPr>
          <a:lstStyle/>
          <a:p>
            <a:endParaRPr lang="en-US" sz="700" dirty="0"/>
          </a:p>
        </p:txBody>
      </p:sp>
      <p:sp>
        <p:nvSpPr>
          <p:cNvPr id="55" name="مربع نص 54"/>
          <p:cNvSpPr txBox="1"/>
          <p:nvPr/>
        </p:nvSpPr>
        <p:spPr>
          <a:xfrm>
            <a:off x="4572000" y="2844072"/>
            <a:ext cx="226881" cy="2308324"/>
          </a:xfrm>
          <a:prstGeom prst="rect">
            <a:avLst/>
          </a:prstGeom>
          <a:solidFill>
            <a:schemeClr val="accent2"/>
          </a:solidFill>
        </p:spPr>
        <p:txBody>
          <a:bodyPr wrap="square" rtlCol="0">
            <a:spAutoFit/>
          </a:bodyPr>
          <a:lstStyle/>
          <a:p>
            <a:endParaRPr lang="ar-SA" sz="1600" dirty="0"/>
          </a:p>
          <a:p>
            <a:endParaRPr lang="ar-SA" sz="1600" dirty="0"/>
          </a:p>
          <a:p>
            <a:endParaRPr lang="ar-SA" sz="1600" dirty="0"/>
          </a:p>
          <a:p>
            <a:endParaRPr lang="ar-SA" sz="1600" dirty="0"/>
          </a:p>
          <a:p>
            <a:endParaRPr lang="ar-SA" sz="1600" dirty="0"/>
          </a:p>
          <a:p>
            <a:endParaRPr lang="ar-SA" sz="1600" dirty="0"/>
          </a:p>
          <a:p>
            <a:endParaRPr lang="ar-SA" sz="1600" dirty="0"/>
          </a:p>
          <a:p>
            <a:endParaRPr lang="ar-SA" sz="1600" dirty="0"/>
          </a:p>
          <a:p>
            <a:endParaRPr lang="en-US" sz="1600" dirty="0"/>
          </a:p>
        </p:txBody>
      </p:sp>
      <p:pic>
        <p:nvPicPr>
          <p:cNvPr id="56" name="Picture 12" descr="مسامير معدنية توركس, مسامير معدنية, مسامير توركس png"/>
          <p:cNvPicPr>
            <a:picLocks noChangeAspect="1" noChangeArrowheads="1"/>
          </p:cNvPicPr>
          <p:nvPr/>
        </p:nvPicPr>
        <p:blipFill>
          <a:blip r:embed="rId6" cstate="print"/>
          <a:srcRect l="28579" t="31090" r="31604" b="28210"/>
          <a:stretch>
            <a:fillRect/>
          </a:stretch>
        </p:blipFill>
        <p:spPr bwMode="auto">
          <a:xfrm>
            <a:off x="4773195" y="278480"/>
            <a:ext cx="231940" cy="230283"/>
          </a:xfrm>
          <a:prstGeom prst="ellipse">
            <a:avLst/>
          </a:prstGeom>
          <a:noFill/>
        </p:spPr>
      </p:pic>
    </p:spTree>
    <p:extLst>
      <p:ext uri="{BB962C8B-B14F-4D97-AF65-F5344CB8AC3E}">
        <p14:creationId xmlns:p14="http://schemas.microsoft.com/office/powerpoint/2010/main" val="3253937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324238" y="0"/>
            <a:ext cx="3076563" cy="1834052"/>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a:stretch>
            <a:fillRect/>
          </a:stretch>
        </p:blipFill>
        <p:spPr>
          <a:xfrm>
            <a:off x="3552680" y="3432339"/>
            <a:ext cx="2886372" cy="1711161"/>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a:stretch>
            <a:fillRect/>
          </a:stretch>
        </p:blipFill>
        <p:spPr>
          <a:xfrm>
            <a:off x="5656853" y="1532664"/>
            <a:ext cx="3487147" cy="2194560"/>
          </a:xfrm>
          <a:prstGeom prst="rect">
            <a:avLst/>
          </a:prstGeom>
          <a:ln>
            <a:noFill/>
          </a:ln>
          <a:effectLst>
            <a:outerShdw blurRad="190500" algn="tl" rotWithShape="0">
              <a:srgbClr val="000000">
                <a:alpha val="70000"/>
              </a:srgbClr>
            </a:outerShdw>
          </a:effectLst>
        </p:spPr>
      </p:pic>
      <p:sp>
        <p:nvSpPr>
          <p:cNvPr id="10" name="خماسي 9"/>
          <p:cNvSpPr/>
          <p:nvPr/>
        </p:nvSpPr>
        <p:spPr>
          <a:xfrm>
            <a:off x="0" y="1321988"/>
            <a:ext cx="2390660" cy="512064"/>
          </a:xfrm>
          <a:prstGeom prst="homePlate">
            <a:avLst/>
          </a:prstGeom>
          <a:solidFill>
            <a:schemeClr val="accent1"/>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latin typeface="Times New Roman" panose="02020603050405020304" pitchFamily="18" charset="0"/>
                <a:ea typeface="Calibri" panose="020F0502020204030204" pitchFamily="34" charset="0"/>
                <a:cs typeface="Arial" panose="020B0604020202020204" pitchFamily="34" charset="0"/>
                <a:sym typeface="Playfair Display"/>
              </a:rPr>
              <a:t>3.  </a:t>
            </a:r>
            <a:r>
              <a:rPr lang="en-US" dirty="0" smtClean="0">
                <a:latin typeface="Times New Roman" panose="02020603050405020304" pitchFamily="18" charset="0"/>
                <a:ea typeface="Calibri" panose="020F0502020204030204" pitchFamily="34" charset="0"/>
                <a:cs typeface="Arial" panose="020B0604020202020204" pitchFamily="34" charset="0"/>
                <a:sym typeface="Playfair Display"/>
              </a:rPr>
              <a:t>Analysis </a:t>
            </a:r>
            <a:r>
              <a:rPr lang="en-US" dirty="0">
                <a:latin typeface="Times New Roman" panose="02020603050405020304" pitchFamily="18" charset="0"/>
                <a:ea typeface="Calibri" panose="020F0502020204030204" pitchFamily="34" charset="0"/>
                <a:cs typeface="Arial" panose="020B0604020202020204" pitchFamily="34" charset="0"/>
                <a:sym typeface="Playfair Display"/>
              </a:rPr>
              <a:t>of Likert Scale</a:t>
            </a:r>
          </a:p>
        </p:txBody>
      </p:sp>
      <p:graphicFrame>
        <p:nvGraphicFramePr>
          <p:cNvPr id="3" name="Table 2"/>
          <p:cNvGraphicFramePr>
            <a:graphicFrameLocks noGrp="1"/>
          </p:cNvGraphicFramePr>
          <p:nvPr>
            <p:extLst>
              <p:ext uri="{D42A27DB-BD31-4B8C-83A1-F6EECF244321}">
                <p14:modId xmlns:p14="http://schemas.microsoft.com/office/powerpoint/2010/main" val="3852872812"/>
              </p:ext>
            </p:extLst>
          </p:nvPr>
        </p:nvGraphicFramePr>
        <p:xfrm>
          <a:off x="0" y="2031456"/>
          <a:ext cx="3711550" cy="1196976"/>
        </p:xfrm>
        <a:graphic>
          <a:graphicData uri="http://schemas.openxmlformats.org/drawingml/2006/table">
            <a:tbl>
              <a:tblPr firstRow="1" firstCol="1" bandRow="1"/>
              <a:tblGrid>
                <a:gridCol w="2195366">
                  <a:extLst>
                    <a:ext uri="{9D8B030D-6E8A-4147-A177-3AD203B41FA5}">
                      <a16:colId xmlns:a16="http://schemas.microsoft.com/office/drawing/2014/main" val="3159350060"/>
                    </a:ext>
                  </a:extLst>
                </a:gridCol>
                <a:gridCol w="1516184">
                  <a:extLst>
                    <a:ext uri="{9D8B030D-6E8A-4147-A177-3AD203B41FA5}">
                      <a16:colId xmlns:a16="http://schemas.microsoft.com/office/drawing/2014/main" val="2393615686"/>
                    </a:ext>
                  </a:extLst>
                </a:gridCol>
              </a:tblGrid>
              <a:tr h="209550">
                <a:tc>
                  <a:txBody>
                    <a:bodyPr/>
                    <a:lstStyle/>
                    <a:p>
                      <a:pPr marL="0" marR="0" algn="ctr" rtl="0">
                        <a:lnSpc>
                          <a:spcPct val="107000"/>
                        </a:lnSpc>
                        <a:spcBef>
                          <a:spcPts val="0"/>
                        </a:spcBef>
                        <a:spcAft>
                          <a:spcPts val="800"/>
                        </a:spcAft>
                      </a:pPr>
                      <a:r>
                        <a:rPr lang="en-US" sz="11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Intervals of Five-Point Likert Scale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Level of Implementation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95909767"/>
                  </a:ext>
                </a:extLst>
              </a:tr>
              <a:tr h="200025">
                <a:tc>
                  <a:txBody>
                    <a:bodyPr/>
                    <a:lstStyle/>
                    <a:p>
                      <a:pPr marL="0" marR="0" algn="ctr" rtl="0">
                        <a:lnSpc>
                          <a:spcPct val="107000"/>
                        </a:lnSpc>
                        <a:spcBef>
                          <a:spcPts val="0"/>
                        </a:spcBef>
                        <a:spcAft>
                          <a:spcPts val="800"/>
                        </a:spcAft>
                      </a:pPr>
                      <a:r>
                        <a:rPr lang="en-US" sz="1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1 - 1.79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Very 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537001874"/>
                  </a:ext>
                </a:extLst>
              </a:tr>
              <a:tr h="200025">
                <a:tc>
                  <a:txBody>
                    <a:bodyPr/>
                    <a:lstStyle/>
                    <a:p>
                      <a:pPr marL="0" marR="0" algn="ctr" rtl="0">
                        <a:lnSpc>
                          <a:spcPct val="107000"/>
                        </a:lnSpc>
                        <a:spcBef>
                          <a:spcPts val="0"/>
                        </a:spcBef>
                        <a:spcAft>
                          <a:spcPts val="800"/>
                        </a:spcAft>
                      </a:pPr>
                      <a:r>
                        <a:rPr lang="en-US" sz="1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1.8 - 2.59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602916220"/>
                  </a:ext>
                </a:extLst>
              </a:tr>
              <a:tr h="209550">
                <a:tc>
                  <a:txBody>
                    <a:bodyPr/>
                    <a:lstStyle/>
                    <a:p>
                      <a:pPr marL="398780" indent="-398780" algn="ctr" rtl="0">
                        <a:lnSpc>
                          <a:spcPct val="107000"/>
                        </a:lnSpc>
                      </a:pPr>
                      <a:r>
                        <a:rPr lang="en-US" sz="1100">
                          <a:solidFill>
                            <a:srgbClr val="000000"/>
                          </a:solidFill>
                          <a:effectLst/>
                          <a:latin typeface="Times New Roman" panose="02020603050405020304" pitchFamily="18" charset="0"/>
                          <a:cs typeface="Arial" panose="020B0604020202020204" pitchFamily="34" charset="0"/>
                        </a:rPr>
                        <a:t>2.6 - 3.39</a:t>
                      </a:r>
                      <a:endParaRPr lang="en-US" sz="1100">
                        <a:effectLst/>
                        <a:latin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Medium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961537162"/>
                  </a:ext>
                </a:extLst>
              </a:tr>
              <a:tr h="48895">
                <a:tc>
                  <a:txBody>
                    <a:bodyPr/>
                    <a:lstStyle/>
                    <a:p>
                      <a:pPr marL="0" marR="0" algn="ctr" rtl="0">
                        <a:lnSpc>
                          <a:spcPct val="107000"/>
                        </a:lnSpc>
                        <a:spcBef>
                          <a:spcPts val="0"/>
                        </a:spcBef>
                        <a:spcAft>
                          <a:spcPts val="800"/>
                        </a:spcAft>
                      </a:pPr>
                      <a:r>
                        <a:rPr lang="en-US" sz="1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3.4 - 4.19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High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026972723"/>
                  </a:ext>
                </a:extLst>
              </a:tr>
              <a:tr h="116840">
                <a:tc>
                  <a:txBody>
                    <a:bodyPr/>
                    <a:lstStyle/>
                    <a:p>
                      <a:pPr marL="0" marR="0" algn="ctr" rtl="0">
                        <a:lnSpc>
                          <a:spcPct val="107000"/>
                        </a:lnSpc>
                        <a:spcBef>
                          <a:spcPts val="0"/>
                        </a:spcBef>
                        <a:spcAft>
                          <a:spcPts val="800"/>
                        </a:spcAft>
                      </a:pPr>
                      <a:r>
                        <a:rPr lang="en-US" sz="1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4.2 - 5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1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Very High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13140806"/>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0873573"/>
              </p:ext>
            </p:extLst>
          </p:nvPr>
        </p:nvGraphicFramePr>
        <p:xfrm>
          <a:off x="0" y="4011694"/>
          <a:ext cx="3402136" cy="552450"/>
        </p:xfrm>
        <a:graphic>
          <a:graphicData uri="http://schemas.openxmlformats.org/drawingml/2006/table">
            <a:tbl>
              <a:tblPr firstRow="1" firstCol="1" bandRow="1"/>
              <a:tblGrid>
                <a:gridCol w="2765829">
                  <a:extLst>
                    <a:ext uri="{9D8B030D-6E8A-4147-A177-3AD203B41FA5}">
                      <a16:colId xmlns:a16="http://schemas.microsoft.com/office/drawing/2014/main" val="2528889274"/>
                    </a:ext>
                  </a:extLst>
                </a:gridCol>
                <a:gridCol w="636307">
                  <a:extLst>
                    <a:ext uri="{9D8B030D-6E8A-4147-A177-3AD203B41FA5}">
                      <a16:colId xmlns:a16="http://schemas.microsoft.com/office/drawing/2014/main" val="3735915347"/>
                    </a:ext>
                  </a:extLst>
                </a:gridCol>
              </a:tblGrid>
              <a:tr h="190500">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Indicators of Economic Practices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Average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35615207"/>
                  </a:ext>
                </a:extLst>
              </a:tr>
              <a:tr h="18097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Quality Assessment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4.83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3094585221"/>
                  </a:ext>
                </a:extLst>
              </a:tr>
              <a:tr h="18097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Financial Performance and Risk Management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3.97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565136942"/>
                  </a:ext>
                </a:extLst>
              </a:tr>
            </a:tbl>
          </a:graphicData>
        </a:graphic>
      </p:graphicFrame>
      <p:sp>
        <p:nvSpPr>
          <p:cNvPr id="11" name="خماسي 9"/>
          <p:cNvSpPr/>
          <p:nvPr/>
        </p:nvSpPr>
        <p:spPr>
          <a:xfrm>
            <a:off x="0" y="485938"/>
            <a:ext cx="2390661" cy="512064"/>
          </a:xfrm>
          <a:prstGeom prst="homePlate">
            <a:avLst/>
          </a:prstGeom>
          <a:solidFill>
            <a:schemeClr val="accent1"/>
          </a:solidFill>
        </p:spPr>
        <p:style>
          <a:lnRef idx="2">
            <a:schemeClr val="accent2"/>
          </a:lnRef>
          <a:fillRef idx="1">
            <a:schemeClr val="lt1"/>
          </a:fillRef>
          <a:effectRef idx="0">
            <a:schemeClr val="accent2"/>
          </a:effectRef>
          <a:fontRef idx="minor">
            <a:schemeClr val="dk1"/>
          </a:fontRef>
        </p:style>
        <p:txBody>
          <a:bodyPr rtlCol="0" anchor="ctr"/>
          <a:lstStyle/>
          <a:p>
            <a:pPr lvl="2"/>
            <a:r>
              <a:rPr lang="en-US" dirty="0" smtClean="0">
                <a:latin typeface="Times New Roman" panose="02020603050405020304" pitchFamily="18" charset="0"/>
                <a:ea typeface="Calibri" panose="020F0502020204030204" pitchFamily="34" charset="0"/>
                <a:cs typeface="Arial" panose="020B0604020202020204" pitchFamily="34" charset="0"/>
              </a:rPr>
              <a:t>2.  </a:t>
            </a:r>
            <a:r>
              <a:rPr lang="en-US" dirty="0" smtClean="0">
                <a:latin typeface="Times New Roman" panose="02020603050405020304" pitchFamily="18" charset="0"/>
                <a:ea typeface="Calibri" panose="020F0502020204030204" pitchFamily="34" charset="0"/>
                <a:cs typeface="Arial" panose="020B0604020202020204" pitchFamily="34" charset="0"/>
              </a:rPr>
              <a:t>Tool </a:t>
            </a:r>
            <a:r>
              <a:rPr lang="en-US" dirty="0">
                <a:latin typeface="Times New Roman" panose="02020603050405020304" pitchFamily="18" charset="0"/>
                <a:ea typeface="Calibri" panose="020F0502020204030204" pitchFamily="34" charset="0"/>
                <a:cs typeface="Arial" panose="020B0604020202020204" pitchFamily="34" charset="0"/>
              </a:rPr>
              <a:t>Reliability Test </a:t>
            </a:r>
          </a:p>
        </p:txBody>
      </p:sp>
    </p:spTree>
    <p:extLst>
      <p:ext uri="{BB962C8B-B14F-4D97-AF65-F5344CB8AC3E}">
        <p14:creationId xmlns:p14="http://schemas.microsoft.com/office/powerpoint/2010/main" val="1367391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خماسي 10"/>
          <p:cNvSpPr/>
          <p:nvPr/>
        </p:nvSpPr>
        <p:spPr>
          <a:xfrm>
            <a:off x="0" y="292609"/>
            <a:ext cx="2048256" cy="512064"/>
          </a:xfrm>
          <a:prstGeom prst="homePlate">
            <a:avLst/>
          </a:prstGeom>
          <a:solidFill>
            <a:schemeClr val="accent1"/>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sym typeface="Montserrat"/>
              </a:rPr>
              <a:t>4. Hypothesis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sym typeface="Montserrat"/>
              </a:rPr>
              <a:t>Testing</a:t>
            </a:r>
            <a:endParaRPr lang="en-US" dirty="0">
              <a:latin typeface="Times New Roman" panose="02020603050405020304" pitchFamily="18" charset="0"/>
              <a:ea typeface="Calibri" panose="020F0502020204030204" pitchFamily="34" charset="0"/>
              <a:cs typeface="Arial" panose="020B0604020202020204" pitchFamily="34" charset="0"/>
              <a:sym typeface="Playfair Display"/>
            </a:endParaRPr>
          </a:p>
        </p:txBody>
      </p:sp>
      <p:sp>
        <p:nvSpPr>
          <p:cNvPr id="16" name="سداسي 15"/>
          <p:cNvSpPr/>
          <p:nvPr/>
        </p:nvSpPr>
        <p:spPr>
          <a:xfrm>
            <a:off x="831189" y="1028700"/>
            <a:ext cx="570891" cy="434340"/>
          </a:xfrm>
          <a:prstGeom prst="hexag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H1</a:t>
            </a:r>
            <a:endParaRPr lang="en-US" dirty="0"/>
          </a:p>
        </p:txBody>
      </p:sp>
      <p:sp>
        <p:nvSpPr>
          <p:cNvPr id="17" name="مستطيل 16"/>
          <p:cNvSpPr/>
          <p:nvPr/>
        </p:nvSpPr>
        <p:spPr>
          <a:xfrm>
            <a:off x="1478280" y="969020"/>
            <a:ext cx="6926580" cy="523220"/>
          </a:xfrm>
          <a:prstGeom prst="rect">
            <a:avLst/>
          </a:prstGeom>
          <a:solidFill>
            <a:schemeClr val="accent1">
              <a:lumMod val="60000"/>
              <a:lumOff val="40000"/>
            </a:schemeClr>
          </a:solidFill>
        </p:spPr>
        <p:txBody>
          <a:bodyPr wrap="square">
            <a:spAutoFit/>
          </a:bodyPr>
          <a:lstStyle/>
          <a:p>
            <a:pPr algn="just"/>
            <a:r>
              <a:rPr lang="en-US" dirty="0">
                <a:latin typeface="Times New Roman" panose="02020603050405020304" pitchFamily="18" charset="0"/>
                <a:ea typeface="Calibri" panose="020F0502020204030204" pitchFamily="34" charset="0"/>
                <a:cs typeface="Arial" panose="020B0604020202020204" pitchFamily="34" charset="0"/>
                <a:sym typeface="Playfair Display"/>
              </a:rPr>
              <a:t>      There is an impact of sustainability practices on organizational performance in Palestinian dairy sector.</a:t>
            </a:r>
          </a:p>
        </p:txBody>
      </p:sp>
      <p:sp>
        <p:nvSpPr>
          <p:cNvPr id="18" name="مستطيل 17"/>
          <p:cNvSpPr/>
          <p:nvPr/>
        </p:nvSpPr>
        <p:spPr>
          <a:xfrm>
            <a:off x="831189" y="2377677"/>
            <a:ext cx="7940040" cy="523220"/>
          </a:xfrm>
          <a:prstGeom prst="rect">
            <a:avLst/>
          </a:prstGeom>
          <a:solidFill>
            <a:schemeClr val="accent1">
              <a:lumMod val="60000"/>
              <a:lumOff val="40000"/>
            </a:schemeClr>
          </a:solidFill>
        </p:spPr>
        <p:txBody>
          <a:bodyPr wrap="square">
            <a:spAutoFit/>
          </a:bodyPr>
          <a:lstStyle/>
          <a:p>
            <a:pPr algn="just"/>
            <a:r>
              <a:rPr lang="en-US" dirty="0">
                <a:latin typeface="Times New Roman" panose="02020603050405020304" pitchFamily="18" charset="0"/>
                <a:ea typeface="Calibri" panose="020F0502020204030204" pitchFamily="34" charset="0"/>
                <a:cs typeface="Arial" panose="020B0604020202020204" pitchFamily="34" charset="0"/>
                <a:sym typeface="Montserrat"/>
              </a:rPr>
              <a:t>      The analysis was completed in order to find out which of the three dimensions of sustainability practices had the greatest impact on organizational performance.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64754940"/>
              </p:ext>
            </p:extLst>
          </p:nvPr>
        </p:nvGraphicFramePr>
        <p:xfrm>
          <a:off x="2179198" y="1650651"/>
          <a:ext cx="5014816" cy="566739"/>
        </p:xfrm>
        <a:graphic>
          <a:graphicData uri="http://schemas.openxmlformats.org/drawingml/2006/table">
            <a:tbl>
              <a:tblPr/>
              <a:tblGrid>
                <a:gridCol w="913803">
                  <a:extLst>
                    <a:ext uri="{9D8B030D-6E8A-4147-A177-3AD203B41FA5}">
                      <a16:colId xmlns:a16="http://schemas.microsoft.com/office/drawing/2014/main" val="1283774366"/>
                    </a:ext>
                  </a:extLst>
                </a:gridCol>
                <a:gridCol w="498498">
                  <a:extLst>
                    <a:ext uri="{9D8B030D-6E8A-4147-A177-3AD203B41FA5}">
                      <a16:colId xmlns:a16="http://schemas.microsoft.com/office/drawing/2014/main" val="1527836407"/>
                    </a:ext>
                  </a:extLst>
                </a:gridCol>
                <a:gridCol w="661012">
                  <a:extLst>
                    <a:ext uri="{9D8B030D-6E8A-4147-A177-3AD203B41FA5}">
                      <a16:colId xmlns:a16="http://schemas.microsoft.com/office/drawing/2014/main" val="3064247192"/>
                    </a:ext>
                  </a:extLst>
                </a:gridCol>
                <a:gridCol w="958467">
                  <a:extLst>
                    <a:ext uri="{9D8B030D-6E8A-4147-A177-3AD203B41FA5}">
                      <a16:colId xmlns:a16="http://schemas.microsoft.com/office/drawing/2014/main" val="1297985103"/>
                    </a:ext>
                  </a:extLst>
                </a:gridCol>
                <a:gridCol w="627962">
                  <a:extLst>
                    <a:ext uri="{9D8B030D-6E8A-4147-A177-3AD203B41FA5}">
                      <a16:colId xmlns:a16="http://schemas.microsoft.com/office/drawing/2014/main" val="1853270899"/>
                    </a:ext>
                  </a:extLst>
                </a:gridCol>
                <a:gridCol w="561860">
                  <a:extLst>
                    <a:ext uri="{9D8B030D-6E8A-4147-A177-3AD203B41FA5}">
                      <a16:colId xmlns:a16="http://schemas.microsoft.com/office/drawing/2014/main" val="3876931704"/>
                    </a:ext>
                  </a:extLst>
                </a:gridCol>
                <a:gridCol w="793214">
                  <a:extLst>
                    <a:ext uri="{9D8B030D-6E8A-4147-A177-3AD203B41FA5}">
                      <a16:colId xmlns:a16="http://schemas.microsoft.com/office/drawing/2014/main" val="429314952"/>
                    </a:ext>
                  </a:extLst>
                </a:gridCol>
              </a:tblGrid>
              <a:tr h="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Term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Coef.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SE 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R-sq</a:t>
                      </a: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06933388"/>
                  </a:ext>
                </a:extLst>
              </a:tr>
              <a:tr h="0">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Constant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1.220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(-3.780; 1.480)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0.362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57.55%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0.759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6289854"/>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Avg.Sust.Prac.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(0.609; 1.901)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0.001</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15227137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5813332"/>
              </p:ext>
            </p:extLst>
          </p:nvPr>
        </p:nvGraphicFramePr>
        <p:xfrm>
          <a:off x="2179197" y="3051067"/>
          <a:ext cx="5014817" cy="566739"/>
        </p:xfrm>
        <a:graphic>
          <a:graphicData uri="http://schemas.openxmlformats.org/drawingml/2006/table">
            <a:tbl>
              <a:tblPr/>
              <a:tblGrid>
                <a:gridCol w="900160">
                  <a:extLst>
                    <a:ext uri="{9D8B030D-6E8A-4147-A177-3AD203B41FA5}">
                      <a16:colId xmlns:a16="http://schemas.microsoft.com/office/drawing/2014/main" val="4228630712"/>
                    </a:ext>
                  </a:extLst>
                </a:gridCol>
                <a:gridCol w="490255">
                  <a:extLst>
                    <a:ext uri="{9D8B030D-6E8A-4147-A177-3AD203B41FA5}">
                      <a16:colId xmlns:a16="http://schemas.microsoft.com/office/drawing/2014/main" val="782573913"/>
                    </a:ext>
                  </a:extLst>
                </a:gridCol>
                <a:gridCol w="704562">
                  <a:extLst>
                    <a:ext uri="{9D8B030D-6E8A-4147-A177-3AD203B41FA5}">
                      <a16:colId xmlns:a16="http://schemas.microsoft.com/office/drawing/2014/main" val="243047961"/>
                    </a:ext>
                  </a:extLst>
                </a:gridCol>
                <a:gridCol w="976176">
                  <a:extLst>
                    <a:ext uri="{9D8B030D-6E8A-4147-A177-3AD203B41FA5}">
                      <a16:colId xmlns:a16="http://schemas.microsoft.com/office/drawing/2014/main" val="302788348"/>
                    </a:ext>
                  </a:extLst>
                </a:gridCol>
                <a:gridCol w="591056">
                  <a:extLst>
                    <a:ext uri="{9D8B030D-6E8A-4147-A177-3AD203B41FA5}">
                      <a16:colId xmlns:a16="http://schemas.microsoft.com/office/drawing/2014/main" val="2010064117"/>
                    </a:ext>
                  </a:extLst>
                </a:gridCol>
                <a:gridCol w="570411">
                  <a:extLst>
                    <a:ext uri="{9D8B030D-6E8A-4147-A177-3AD203B41FA5}">
                      <a16:colId xmlns:a16="http://schemas.microsoft.com/office/drawing/2014/main" val="2487786630"/>
                    </a:ext>
                  </a:extLst>
                </a:gridCol>
                <a:gridCol w="782197">
                  <a:extLst>
                    <a:ext uri="{9D8B030D-6E8A-4147-A177-3AD203B41FA5}">
                      <a16:colId xmlns:a16="http://schemas.microsoft.com/office/drawing/2014/main" val="4269768889"/>
                    </a:ext>
                  </a:extLst>
                </a:gridCol>
              </a:tblGrid>
              <a:tr h="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Term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SE 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R-sq.</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98232618"/>
                  </a:ext>
                </a:extLst>
              </a:tr>
              <a:tr h="0">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Constant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1.640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0.890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(-0.281; 3.561)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0.088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34.49%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0.588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84720265"/>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Avg.Env.Prac.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0.637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(0.111; 1.163)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0.021</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324335277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44932884"/>
              </p:ext>
            </p:extLst>
          </p:nvPr>
        </p:nvGraphicFramePr>
        <p:xfrm>
          <a:off x="2179195" y="3753997"/>
          <a:ext cx="5014819" cy="566739"/>
        </p:xfrm>
        <a:graphic>
          <a:graphicData uri="http://schemas.openxmlformats.org/drawingml/2006/table">
            <a:tbl>
              <a:tblPr/>
              <a:tblGrid>
                <a:gridCol w="874633">
                  <a:extLst>
                    <a:ext uri="{9D8B030D-6E8A-4147-A177-3AD203B41FA5}">
                      <a16:colId xmlns:a16="http://schemas.microsoft.com/office/drawing/2014/main" val="2960720882"/>
                    </a:ext>
                  </a:extLst>
                </a:gridCol>
                <a:gridCol w="515784">
                  <a:extLst>
                    <a:ext uri="{9D8B030D-6E8A-4147-A177-3AD203B41FA5}">
                      <a16:colId xmlns:a16="http://schemas.microsoft.com/office/drawing/2014/main" val="3150386295"/>
                    </a:ext>
                  </a:extLst>
                </a:gridCol>
                <a:gridCol w="694200">
                  <a:extLst>
                    <a:ext uri="{9D8B030D-6E8A-4147-A177-3AD203B41FA5}">
                      <a16:colId xmlns:a16="http://schemas.microsoft.com/office/drawing/2014/main" val="28381951"/>
                    </a:ext>
                  </a:extLst>
                </a:gridCol>
                <a:gridCol w="932508">
                  <a:extLst>
                    <a:ext uri="{9D8B030D-6E8A-4147-A177-3AD203B41FA5}">
                      <a16:colId xmlns:a16="http://schemas.microsoft.com/office/drawing/2014/main" val="1484113776"/>
                    </a:ext>
                  </a:extLst>
                </a:gridCol>
                <a:gridCol w="611310">
                  <a:extLst>
                    <a:ext uri="{9D8B030D-6E8A-4147-A177-3AD203B41FA5}">
                      <a16:colId xmlns:a16="http://schemas.microsoft.com/office/drawing/2014/main" val="1503968644"/>
                    </a:ext>
                  </a:extLst>
                </a:gridCol>
                <a:gridCol w="593170">
                  <a:extLst>
                    <a:ext uri="{9D8B030D-6E8A-4147-A177-3AD203B41FA5}">
                      <a16:colId xmlns:a16="http://schemas.microsoft.com/office/drawing/2014/main" val="3821407935"/>
                    </a:ext>
                  </a:extLst>
                </a:gridCol>
                <a:gridCol w="793214">
                  <a:extLst>
                    <a:ext uri="{9D8B030D-6E8A-4147-A177-3AD203B41FA5}">
                      <a16:colId xmlns:a16="http://schemas.microsoft.com/office/drawing/2014/main" val="4242194314"/>
                    </a:ext>
                  </a:extLst>
                </a:gridCol>
              </a:tblGrid>
              <a:tr h="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Term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SE 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R-sq.</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36636692"/>
                  </a:ext>
                </a:extLst>
              </a:tr>
              <a:tr h="0">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Constant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-2.720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1.830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(-6.670; 1.220)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b="1" dirty="0">
                          <a:solidFill>
                            <a:srgbClr val="00B050"/>
                          </a:solidFill>
                          <a:effectLst/>
                          <a:latin typeface="Times New Roman" panose="02020603050405020304" pitchFamily="18" charset="0"/>
                          <a:ea typeface="Times New Roman" panose="02020603050405020304" pitchFamily="18" charset="0"/>
                          <a:cs typeface="Arial" panose="020B0604020202020204" pitchFamily="34" charset="0"/>
                        </a:rPr>
                        <a:t>50.65%</a:t>
                      </a:r>
                      <a:endParaRPr lang="en-US" sz="1100" b="1"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0.712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00942235"/>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Avg.Eco.Prac.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1.513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(0.618; 2.408)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0.003</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46932124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749308330"/>
              </p:ext>
            </p:extLst>
          </p:nvPr>
        </p:nvGraphicFramePr>
        <p:xfrm>
          <a:off x="2179195" y="4470906"/>
          <a:ext cx="5014821" cy="566739"/>
        </p:xfrm>
        <a:graphic>
          <a:graphicData uri="http://schemas.openxmlformats.org/drawingml/2006/table">
            <a:tbl>
              <a:tblPr/>
              <a:tblGrid>
                <a:gridCol w="872359">
                  <a:extLst>
                    <a:ext uri="{9D8B030D-6E8A-4147-A177-3AD203B41FA5}">
                      <a16:colId xmlns:a16="http://schemas.microsoft.com/office/drawing/2014/main" val="3322548636"/>
                    </a:ext>
                  </a:extLst>
                </a:gridCol>
                <a:gridCol w="528421">
                  <a:extLst>
                    <a:ext uri="{9D8B030D-6E8A-4147-A177-3AD203B41FA5}">
                      <a16:colId xmlns:a16="http://schemas.microsoft.com/office/drawing/2014/main" val="2250458930"/>
                    </a:ext>
                  </a:extLst>
                </a:gridCol>
                <a:gridCol w="694200">
                  <a:extLst>
                    <a:ext uri="{9D8B030D-6E8A-4147-A177-3AD203B41FA5}">
                      <a16:colId xmlns:a16="http://schemas.microsoft.com/office/drawing/2014/main" val="1502064105"/>
                    </a:ext>
                  </a:extLst>
                </a:gridCol>
                <a:gridCol w="942869">
                  <a:extLst>
                    <a:ext uri="{9D8B030D-6E8A-4147-A177-3AD203B41FA5}">
                      <a16:colId xmlns:a16="http://schemas.microsoft.com/office/drawing/2014/main" val="1117587763"/>
                    </a:ext>
                  </a:extLst>
                </a:gridCol>
                <a:gridCol w="600949">
                  <a:extLst>
                    <a:ext uri="{9D8B030D-6E8A-4147-A177-3AD203B41FA5}">
                      <a16:colId xmlns:a16="http://schemas.microsoft.com/office/drawing/2014/main" val="739629869"/>
                    </a:ext>
                  </a:extLst>
                </a:gridCol>
                <a:gridCol w="571790">
                  <a:extLst>
                    <a:ext uri="{9D8B030D-6E8A-4147-A177-3AD203B41FA5}">
                      <a16:colId xmlns:a16="http://schemas.microsoft.com/office/drawing/2014/main" val="3499367857"/>
                    </a:ext>
                  </a:extLst>
                </a:gridCol>
                <a:gridCol w="804233">
                  <a:extLst>
                    <a:ext uri="{9D8B030D-6E8A-4147-A177-3AD203B41FA5}">
                      <a16:colId xmlns:a16="http://schemas.microsoft.com/office/drawing/2014/main" val="1123605682"/>
                    </a:ext>
                  </a:extLst>
                </a:gridCol>
              </a:tblGrid>
              <a:tr h="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Term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Coef.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SE 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R-sq.</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597975852"/>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Constant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1.160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(-2.480; 2.520)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0.986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47.15%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0.687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5433057"/>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Avg.Soc.Prac.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0.944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(0.345; 1.543)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0.005</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2657758762"/>
                  </a:ext>
                </a:extLst>
              </a:tr>
            </a:tbl>
          </a:graphicData>
        </a:graphic>
      </p:graphicFrame>
    </p:spTree>
    <p:extLst>
      <p:ext uri="{BB962C8B-B14F-4D97-AF65-F5344CB8AC3E}">
        <p14:creationId xmlns:p14="http://schemas.microsoft.com/office/powerpoint/2010/main" val="645186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سداسي 5"/>
          <p:cNvSpPr/>
          <p:nvPr/>
        </p:nvSpPr>
        <p:spPr>
          <a:xfrm>
            <a:off x="196986" y="375308"/>
            <a:ext cx="1089051" cy="609600"/>
          </a:xfrm>
          <a:prstGeom prst="hexag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H2-H19</a:t>
            </a:r>
            <a:endParaRPr lang="en-US" dirty="0"/>
          </a:p>
        </p:txBody>
      </p:sp>
      <p:sp>
        <p:nvSpPr>
          <p:cNvPr id="7" name="مستطيل 6"/>
          <p:cNvSpPr/>
          <p:nvPr/>
        </p:nvSpPr>
        <p:spPr>
          <a:xfrm>
            <a:off x="1394460" y="461688"/>
            <a:ext cx="6934200" cy="523220"/>
          </a:xfrm>
          <a:prstGeom prst="rect">
            <a:avLst/>
          </a:prstGeom>
          <a:solidFill>
            <a:schemeClr val="accent1">
              <a:lumMod val="60000"/>
              <a:lumOff val="40000"/>
            </a:schemeClr>
          </a:solidFill>
        </p:spPr>
        <p:txBody>
          <a:bodyPr wrap="square">
            <a:spAutoFit/>
          </a:bodyPr>
          <a:lstStyle/>
          <a:p>
            <a:pPr algn="just"/>
            <a:r>
              <a:rPr lang="en-US" dirty="0">
                <a:latin typeface="Times New Roman" panose="02020603050405020304" pitchFamily="18" charset="0"/>
                <a:ea typeface="Calibri" panose="020F0502020204030204" pitchFamily="34" charset="0"/>
                <a:cs typeface="Arial" panose="020B0604020202020204" pitchFamily="34" charset="0"/>
              </a:rPr>
              <a:t>     We measure if there is a relationship between the sustainability practices and the indicators of organizational performance.</a:t>
            </a:r>
            <a:endParaRPr lang="en-US" dirty="0">
              <a:latin typeface="Times New Roman" panose="02020603050405020304" pitchFamily="18" charset="0"/>
              <a:ea typeface="Calibri" panose="020F0502020204030204" pitchFamily="34" charset="0"/>
              <a:cs typeface="Arial" panose="020B0604020202020204" pitchFamily="34" charset="0"/>
              <a:sym typeface="Playfair Display"/>
            </a:endParaRPr>
          </a:p>
        </p:txBody>
      </p:sp>
      <p:graphicFrame>
        <p:nvGraphicFramePr>
          <p:cNvPr id="2" name="Table 1"/>
          <p:cNvGraphicFramePr>
            <a:graphicFrameLocks noGrp="1"/>
          </p:cNvGraphicFramePr>
          <p:nvPr>
            <p:extLst>
              <p:ext uri="{D42A27DB-BD31-4B8C-83A1-F6EECF244321}">
                <p14:modId xmlns:p14="http://schemas.microsoft.com/office/powerpoint/2010/main" val="2835674815"/>
              </p:ext>
            </p:extLst>
          </p:nvPr>
        </p:nvGraphicFramePr>
        <p:xfrm>
          <a:off x="1898655" y="1152521"/>
          <a:ext cx="5346689" cy="3416308"/>
        </p:xfrm>
        <a:graphic>
          <a:graphicData uri="http://schemas.openxmlformats.org/drawingml/2006/table">
            <a:tbl>
              <a:tblPr firstRow="1" firstCol="1" bandRow="1"/>
              <a:tblGrid>
                <a:gridCol w="1308118">
                  <a:extLst>
                    <a:ext uri="{9D8B030D-6E8A-4147-A177-3AD203B41FA5}">
                      <a16:colId xmlns:a16="http://schemas.microsoft.com/office/drawing/2014/main" val="1925966421"/>
                    </a:ext>
                  </a:extLst>
                </a:gridCol>
                <a:gridCol w="1308118">
                  <a:extLst>
                    <a:ext uri="{9D8B030D-6E8A-4147-A177-3AD203B41FA5}">
                      <a16:colId xmlns:a16="http://schemas.microsoft.com/office/drawing/2014/main" val="619862929"/>
                    </a:ext>
                  </a:extLst>
                </a:gridCol>
                <a:gridCol w="592101">
                  <a:extLst>
                    <a:ext uri="{9D8B030D-6E8A-4147-A177-3AD203B41FA5}">
                      <a16:colId xmlns:a16="http://schemas.microsoft.com/office/drawing/2014/main" val="2358436010"/>
                    </a:ext>
                  </a:extLst>
                </a:gridCol>
                <a:gridCol w="616884">
                  <a:extLst>
                    <a:ext uri="{9D8B030D-6E8A-4147-A177-3AD203B41FA5}">
                      <a16:colId xmlns:a16="http://schemas.microsoft.com/office/drawing/2014/main" val="3163203441"/>
                    </a:ext>
                  </a:extLst>
                </a:gridCol>
                <a:gridCol w="709013">
                  <a:extLst>
                    <a:ext uri="{9D8B030D-6E8A-4147-A177-3AD203B41FA5}">
                      <a16:colId xmlns:a16="http://schemas.microsoft.com/office/drawing/2014/main" val="2964645963"/>
                    </a:ext>
                  </a:extLst>
                </a:gridCol>
                <a:gridCol w="812455">
                  <a:extLst>
                    <a:ext uri="{9D8B030D-6E8A-4147-A177-3AD203B41FA5}">
                      <a16:colId xmlns:a16="http://schemas.microsoft.com/office/drawing/2014/main" val="670391502"/>
                    </a:ext>
                  </a:extLst>
                </a:gridCol>
              </a:tblGrid>
              <a:tr h="233285">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Variable 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Variable 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Comment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 for ρ</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61753911"/>
                  </a:ext>
                </a:extLst>
              </a:tr>
              <a:tr h="297936">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Avg.Org.Per.Org.Expa.</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0.000</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0.794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(0.474; 0.928)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2464323943"/>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Avg.Org.Per.Env.Per.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0.002</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0.719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(0.328; 0.900)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80330275"/>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Avg.Org.Per.Env.Per.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0.003</a:t>
                      </a:r>
                      <a:endParaRPr lang="en-US" sz="90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0.703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(0.298; 0.894)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811983862"/>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Avg.Org.Per.Mark.Share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0.004</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0.692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(0.278; 0.889)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291893319"/>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Avg.Org.Per.Eco.Per.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0.005</a:t>
                      </a:r>
                      <a:endParaRPr lang="en-US" sz="90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0.684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(0.265; 0.886)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467457294"/>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Avg.Org.Per.Env.Per.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0.005</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0.682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(0.261; 0.885)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304096626"/>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Avg.Org.Per.Mark.Share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0.011</a:t>
                      </a:r>
                      <a:endParaRPr lang="en-US" sz="90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0.637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(0.186; 0.867)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238917266"/>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Avg.Org.Per.Org.Expa.</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0.013</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0.621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(0.160; 0.860)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5479797"/>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Avg.Org.Per.Soc.Per.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0.015</a:t>
                      </a:r>
                      <a:endParaRPr lang="en-US" sz="90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0.614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(0.148; 0.857)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029121287"/>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Avg.Org.Per.Org.Expa.</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0.016</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0.609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(0.140; 0.854)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4207170195"/>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Avg.Org.Per.Opera.Per.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0.021</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0.589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(0.110; 0.846)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303566051"/>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Avg.Org.Per.Eco.Per.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0.022</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0.586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(0.105; 0.845)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63770432"/>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Avg.Org.Per.Opera.Per.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0.022</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0.584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(0.103; 0.844)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801520061"/>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Avg.Org.Per.Soc.Per.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Avg.Eco.Prac.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0.041</a:t>
                      </a:r>
                      <a:endParaRPr lang="en-US" sz="9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Accept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0.532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(0.027; 0.821)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772409820"/>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Avg.Org.Per.Mark.Share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Avg.Soc.Prac.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0.051</a:t>
                      </a:r>
                      <a:endParaRPr lang="en-US" sz="9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Reject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0.512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l"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(-0.000;0.812)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4078098000"/>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Avg.Org.Per.Eco.Per.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0.114</a:t>
                      </a:r>
                      <a:endParaRPr lang="en-US" sz="9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Reject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0.426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l"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(-0.111;0.770)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569031775"/>
                  </a:ext>
                </a:extLst>
              </a:tr>
              <a:tr h="169711">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Avg.Org.Per.Opera.Per.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0.123</a:t>
                      </a:r>
                      <a:endParaRPr lang="en-US" sz="9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Reject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0.416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marL="0" marR="0" algn="l" rtl="0">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(-0.123;0.765)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946011500"/>
                  </a:ext>
                </a:extLst>
              </a:tr>
              <a:tr h="169711">
                <a:tc>
                  <a:txBody>
                    <a:bodyPr/>
                    <a:lstStyle/>
                    <a:p>
                      <a:pPr marL="0" marR="0" algn="ctr" rtl="1">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Avg.Org.Per.Soc.Per.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1">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Avg.Env.Prac.</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1">
                        <a:lnSpc>
                          <a:spcPct val="107000"/>
                        </a:lnSpc>
                        <a:spcBef>
                          <a:spcPts val="0"/>
                        </a:spcBef>
                        <a:spcAft>
                          <a:spcPts val="800"/>
                        </a:spcAft>
                      </a:pPr>
                      <a:r>
                        <a:rPr lang="en-US" sz="9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0.169</a:t>
                      </a:r>
                      <a:endParaRPr lang="en-US" sz="9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1">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Reject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1">
                        <a:lnSpc>
                          <a:spcPct val="107000"/>
                        </a:lnSpc>
                        <a:spcBef>
                          <a:spcPts val="0"/>
                        </a:spcBef>
                        <a:spcAft>
                          <a:spcPts val="800"/>
                        </a:spcAft>
                      </a:pPr>
                      <a:r>
                        <a:rPr lang="en-US" sz="900">
                          <a:effectLst/>
                          <a:latin typeface="Times New Roman" panose="02020603050405020304" pitchFamily="18" charset="0"/>
                          <a:ea typeface="Calibri" panose="020F0502020204030204" pitchFamily="34" charset="0"/>
                          <a:cs typeface="Arial" panose="020B0604020202020204" pitchFamily="34" charset="0"/>
                        </a:rPr>
                        <a:t>0.375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l" rtl="0">
                        <a:lnSpc>
                          <a:spcPct val="107000"/>
                        </a:lnSpc>
                        <a:spcBef>
                          <a:spcPts val="0"/>
                        </a:spcBef>
                        <a:spcAft>
                          <a:spcPts val="800"/>
                        </a:spcAft>
                      </a:pPr>
                      <a:r>
                        <a:rPr lang="en-US" sz="900" dirty="0">
                          <a:effectLst/>
                          <a:latin typeface="Times New Roman" panose="02020603050405020304" pitchFamily="18" charset="0"/>
                          <a:ea typeface="Calibri" panose="020F0502020204030204" pitchFamily="34" charset="0"/>
                          <a:cs typeface="Arial" panose="020B0604020202020204" pitchFamily="34" charset="0"/>
                        </a:rPr>
                        <a:t>(-0.123;0.765)</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8186" marR="58186"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40805097"/>
                  </a:ext>
                </a:extLst>
              </a:tr>
            </a:tbl>
          </a:graphicData>
        </a:graphic>
      </p:graphicFrame>
    </p:spTree>
    <p:extLst>
      <p:ext uri="{BB962C8B-B14F-4D97-AF65-F5344CB8AC3E}">
        <p14:creationId xmlns:p14="http://schemas.microsoft.com/office/powerpoint/2010/main" val="154334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p:cNvGraphicFramePr>
            <a:graphicFrameLocks noGrp="1"/>
          </p:cNvGraphicFramePr>
          <p:nvPr>
            <p:extLst>
              <p:ext uri="{D42A27DB-BD31-4B8C-83A1-F6EECF244321}">
                <p14:modId xmlns:p14="http://schemas.microsoft.com/office/powerpoint/2010/main" val="2105100901"/>
              </p:ext>
            </p:extLst>
          </p:nvPr>
        </p:nvGraphicFramePr>
        <p:xfrm>
          <a:off x="1249680" y="2082245"/>
          <a:ext cx="6995159" cy="727057"/>
        </p:xfrm>
        <a:graphic>
          <a:graphicData uri="http://schemas.openxmlformats.org/drawingml/2006/table">
            <a:tbl>
              <a:tblPr firstRow="1" firstCol="1" bandRow="1"/>
              <a:tblGrid>
                <a:gridCol w="1607409">
                  <a:extLst>
                    <a:ext uri="{9D8B030D-6E8A-4147-A177-3AD203B41FA5}">
                      <a16:colId xmlns:a16="http://schemas.microsoft.com/office/drawing/2014/main" val="1545538010"/>
                    </a:ext>
                  </a:extLst>
                </a:gridCol>
                <a:gridCol w="1607409">
                  <a:extLst>
                    <a:ext uri="{9D8B030D-6E8A-4147-A177-3AD203B41FA5}">
                      <a16:colId xmlns:a16="http://schemas.microsoft.com/office/drawing/2014/main" val="1349761604"/>
                    </a:ext>
                  </a:extLst>
                </a:gridCol>
                <a:gridCol w="981956">
                  <a:extLst>
                    <a:ext uri="{9D8B030D-6E8A-4147-A177-3AD203B41FA5}">
                      <a16:colId xmlns:a16="http://schemas.microsoft.com/office/drawing/2014/main" val="2304548685"/>
                    </a:ext>
                  </a:extLst>
                </a:gridCol>
                <a:gridCol w="1250277">
                  <a:extLst>
                    <a:ext uri="{9D8B030D-6E8A-4147-A177-3AD203B41FA5}">
                      <a16:colId xmlns:a16="http://schemas.microsoft.com/office/drawing/2014/main" val="464602845"/>
                    </a:ext>
                  </a:extLst>
                </a:gridCol>
                <a:gridCol w="892515">
                  <a:extLst>
                    <a:ext uri="{9D8B030D-6E8A-4147-A177-3AD203B41FA5}">
                      <a16:colId xmlns:a16="http://schemas.microsoft.com/office/drawing/2014/main" val="4160719526"/>
                    </a:ext>
                  </a:extLst>
                </a:gridCol>
                <a:gridCol w="655593">
                  <a:extLst>
                    <a:ext uri="{9D8B030D-6E8A-4147-A177-3AD203B41FA5}">
                      <a16:colId xmlns:a16="http://schemas.microsoft.com/office/drawing/2014/main" val="578130468"/>
                    </a:ext>
                  </a:extLst>
                </a:gridCol>
              </a:tblGrid>
              <a:tr h="326241">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Variable 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Variable 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Correlation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 for 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Comment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buClr>
                          <a:srgbClr val="000000"/>
                        </a:buClr>
                        <a:buFont typeface="Arial"/>
                      </a:pPr>
                      <a:r>
                        <a:rPr lang="en-US" sz="1100" b="1" i="0" u="none" strike="noStrike" cap="non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sym typeface="Arial"/>
                        </a:rPr>
                        <a:t>P-Value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836943390"/>
                  </a:ext>
                </a:extLst>
              </a:tr>
              <a:tr h="400816">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Avg.Org.Per.Mark.Share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Factory Targeted Markets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0.247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(-0.311; 0.679)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Weak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0.374</a:t>
                      </a:r>
                      <a:endParaRPr lang="en-US" sz="1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0931832"/>
                  </a:ext>
                </a:extLst>
              </a:tr>
            </a:tbl>
          </a:graphicData>
        </a:graphic>
      </p:graphicFrame>
      <p:sp>
        <p:nvSpPr>
          <p:cNvPr id="4" name="سداسي 3"/>
          <p:cNvSpPr/>
          <p:nvPr/>
        </p:nvSpPr>
        <p:spPr>
          <a:xfrm>
            <a:off x="373162" y="1198976"/>
            <a:ext cx="768095" cy="621792"/>
          </a:xfrm>
          <a:prstGeom prst="hexag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H20</a:t>
            </a:r>
            <a:endParaRPr lang="en-US" dirty="0"/>
          </a:p>
        </p:txBody>
      </p:sp>
      <p:sp>
        <p:nvSpPr>
          <p:cNvPr id="5" name="مستطيل 4"/>
          <p:cNvSpPr/>
          <p:nvPr/>
        </p:nvSpPr>
        <p:spPr>
          <a:xfrm>
            <a:off x="1249680" y="1327709"/>
            <a:ext cx="6957060" cy="523220"/>
          </a:xfrm>
          <a:prstGeom prst="rect">
            <a:avLst/>
          </a:prstGeom>
          <a:solidFill>
            <a:schemeClr val="accent1">
              <a:lumMod val="60000"/>
              <a:lumOff val="40000"/>
            </a:schemeClr>
          </a:solidFill>
        </p:spPr>
        <p:txBody>
          <a:bodyPr wrap="square">
            <a:spAutoFit/>
          </a:bodyPr>
          <a:lstStyle/>
          <a:p>
            <a:pPr algn="just"/>
            <a:r>
              <a:rPr lang="en-US" dirty="0">
                <a:latin typeface="Times New Roman" panose="02020603050405020304" pitchFamily="18" charset="0"/>
                <a:ea typeface="Calibri" panose="020F0502020204030204" pitchFamily="34" charset="0"/>
                <a:cs typeface="Arial" panose="020B0604020202020204" pitchFamily="34" charset="0"/>
                <a:sym typeface="Playfair Display"/>
              </a:rPr>
              <a:t>     There is an impact of market share in organizational Palestinian dairy sector on the factory targeted </a:t>
            </a:r>
            <a:r>
              <a:rPr lang="en-US" dirty="0" smtClean="0">
                <a:latin typeface="Times New Roman" panose="02020603050405020304" pitchFamily="18" charset="0"/>
                <a:ea typeface="Calibri" panose="020F0502020204030204" pitchFamily="34" charset="0"/>
                <a:cs typeface="Arial" panose="020B0604020202020204" pitchFamily="34" charset="0"/>
                <a:sym typeface="Playfair Display"/>
              </a:rPr>
              <a:t>markets.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p:cNvGraphicFramePr>
            <a:graphicFrameLocks noGrp="1"/>
          </p:cNvGraphicFramePr>
          <p:nvPr>
            <p:extLst>
              <p:ext uri="{D42A27DB-BD31-4B8C-83A1-F6EECF244321}">
                <p14:modId xmlns:p14="http://schemas.microsoft.com/office/powerpoint/2010/main" val="3574188905"/>
              </p:ext>
            </p:extLst>
          </p:nvPr>
        </p:nvGraphicFramePr>
        <p:xfrm>
          <a:off x="1989241" y="3116406"/>
          <a:ext cx="5037455" cy="755652"/>
        </p:xfrm>
        <a:graphic>
          <a:graphicData uri="http://schemas.openxmlformats.org/drawingml/2006/table">
            <a:tbl>
              <a:tblPr/>
              <a:tblGrid>
                <a:gridCol w="1437005">
                  <a:extLst>
                    <a:ext uri="{9D8B030D-6E8A-4147-A177-3AD203B41FA5}">
                      <a16:colId xmlns:a16="http://schemas.microsoft.com/office/drawing/2014/main" val="2516337256"/>
                    </a:ext>
                  </a:extLst>
                </a:gridCol>
                <a:gridCol w="450215">
                  <a:extLst>
                    <a:ext uri="{9D8B030D-6E8A-4147-A177-3AD203B41FA5}">
                      <a16:colId xmlns:a16="http://schemas.microsoft.com/office/drawing/2014/main" val="2403238872"/>
                    </a:ext>
                  </a:extLst>
                </a:gridCol>
                <a:gridCol w="629920">
                  <a:extLst>
                    <a:ext uri="{9D8B030D-6E8A-4147-A177-3AD203B41FA5}">
                      <a16:colId xmlns:a16="http://schemas.microsoft.com/office/drawing/2014/main" val="1613192540"/>
                    </a:ext>
                  </a:extLst>
                </a:gridCol>
                <a:gridCol w="1080135">
                  <a:extLst>
                    <a:ext uri="{9D8B030D-6E8A-4147-A177-3AD203B41FA5}">
                      <a16:colId xmlns:a16="http://schemas.microsoft.com/office/drawing/2014/main" val="3164227586"/>
                    </a:ext>
                  </a:extLst>
                </a:gridCol>
                <a:gridCol w="450215">
                  <a:extLst>
                    <a:ext uri="{9D8B030D-6E8A-4147-A177-3AD203B41FA5}">
                      <a16:colId xmlns:a16="http://schemas.microsoft.com/office/drawing/2014/main" val="3047141555"/>
                    </a:ext>
                  </a:extLst>
                </a:gridCol>
                <a:gridCol w="360045">
                  <a:extLst>
                    <a:ext uri="{9D8B030D-6E8A-4147-A177-3AD203B41FA5}">
                      <a16:colId xmlns:a16="http://schemas.microsoft.com/office/drawing/2014/main" val="3078627509"/>
                    </a:ext>
                  </a:extLst>
                </a:gridCol>
                <a:gridCol w="629920">
                  <a:extLst>
                    <a:ext uri="{9D8B030D-6E8A-4147-A177-3AD203B41FA5}">
                      <a16:colId xmlns:a16="http://schemas.microsoft.com/office/drawing/2014/main" val="1410232944"/>
                    </a:ext>
                  </a:extLst>
                </a:gridCol>
              </a:tblGrid>
              <a:tr h="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The Old of the Factory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Mean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2">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Grouping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pPr rtl="1"/>
                      <a:endParaRPr lang="ar-SA"/>
                    </a:p>
                  </a:txBody>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09954949"/>
                  </a:ext>
                </a:extLst>
              </a:tr>
              <a:tr h="0">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4.404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(3.918; 4.889)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3">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0.029</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434846931"/>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4.222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(2.783; 3.973)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2395167095"/>
                  </a:ext>
                </a:extLst>
              </a:tr>
              <a:tr h="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3.378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(3.956; 4.488)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4200070789"/>
                  </a:ext>
                </a:extLst>
              </a:tr>
            </a:tbl>
          </a:graphicData>
        </a:graphic>
      </p:graphicFrame>
      <p:sp>
        <p:nvSpPr>
          <p:cNvPr id="6" name="سداسي 5"/>
          <p:cNvSpPr/>
          <p:nvPr/>
        </p:nvSpPr>
        <p:spPr>
          <a:xfrm>
            <a:off x="401421" y="1119288"/>
            <a:ext cx="768095" cy="621792"/>
          </a:xfrm>
          <a:prstGeom prst="hexag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H21</a:t>
            </a:r>
            <a:endParaRPr lang="en-US" dirty="0"/>
          </a:p>
        </p:txBody>
      </p:sp>
      <p:sp>
        <p:nvSpPr>
          <p:cNvPr id="8" name="مستطيل 7"/>
          <p:cNvSpPr/>
          <p:nvPr/>
        </p:nvSpPr>
        <p:spPr>
          <a:xfrm>
            <a:off x="1279680" y="1168574"/>
            <a:ext cx="6456579" cy="523220"/>
          </a:xfrm>
          <a:prstGeom prst="rect">
            <a:avLst/>
          </a:prstGeom>
          <a:solidFill>
            <a:schemeClr val="accent1">
              <a:lumMod val="60000"/>
              <a:lumOff val="40000"/>
            </a:schemeClr>
          </a:solidFill>
        </p:spPr>
        <p:txBody>
          <a:bodyPr wrap="square">
            <a:spAutoFit/>
          </a:bodyPr>
          <a:lstStyle/>
          <a:p>
            <a:pPr lvl="0" algn="just"/>
            <a:r>
              <a:rPr lang="en-US" dirty="0">
                <a:latin typeface="Times New Roman" panose="02020603050405020304" pitchFamily="18" charset="0"/>
                <a:ea typeface="Calibri" panose="020F0502020204030204" pitchFamily="34" charset="0"/>
                <a:cs typeface="Arial" panose="020B0604020202020204" pitchFamily="34" charset="0"/>
                <a:sym typeface="Montserrat"/>
              </a:rPr>
              <a:t>    </a:t>
            </a:r>
            <a:r>
              <a:rPr lang="en-US" dirty="0">
                <a:latin typeface="Times New Roman" panose="02020603050405020304" pitchFamily="18" charset="0"/>
                <a:ea typeface="Calibri" panose="020F0502020204030204" pitchFamily="34" charset="0"/>
                <a:cs typeface="Arial" panose="020B0604020202020204" pitchFamily="34" charset="0"/>
              </a:rPr>
              <a:t>There are a statistically significant differences between social sustainability practices in Palestinian dairy sector with respect to the old of the factory.</a:t>
            </a:r>
            <a:endParaRPr lang="ar-SA" dirty="0">
              <a:latin typeface="Times New Roman" panose="02020603050405020304" pitchFamily="18" charset="0"/>
              <a:ea typeface="Calibri" panose="020F0502020204030204" pitchFamily="34" charset="0"/>
              <a:cs typeface="Arial" panose="020B0604020202020204" pitchFamily="34" charset="0"/>
              <a:sym typeface="Playfair Display"/>
            </a:endParaRPr>
          </a:p>
        </p:txBody>
      </p:sp>
      <p:graphicFrame>
        <p:nvGraphicFramePr>
          <p:cNvPr id="2" name="Table 1"/>
          <p:cNvGraphicFramePr>
            <a:graphicFrameLocks noGrp="1"/>
          </p:cNvGraphicFramePr>
          <p:nvPr>
            <p:extLst>
              <p:ext uri="{D42A27DB-BD31-4B8C-83A1-F6EECF244321}">
                <p14:modId xmlns:p14="http://schemas.microsoft.com/office/powerpoint/2010/main" val="117555485"/>
              </p:ext>
            </p:extLst>
          </p:nvPr>
        </p:nvGraphicFramePr>
        <p:xfrm>
          <a:off x="3197585" y="1845299"/>
          <a:ext cx="2153920" cy="1117602"/>
        </p:xfrm>
        <a:graphic>
          <a:graphicData uri="http://schemas.openxmlformats.org/drawingml/2006/table">
            <a:tbl>
              <a:tblPr firstRow="1" firstCol="1" bandRow="1"/>
              <a:tblGrid>
                <a:gridCol w="572135">
                  <a:extLst>
                    <a:ext uri="{9D8B030D-6E8A-4147-A177-3AD203B41FA5}">
                      <a16:colId xmlns:a16="http://schemas.microsoft.com/office/drawing/2014/main" val="1595803"/>
                    </a:ext>
                  </a:extLst>
                </a:gridCol>
                <a:gridCol w="1581785">
                  <a:extLst>
                    <a:ext uri="{9D8B030D-6E8A-4147-A177-3AD203B41FA5}">
                      <a16:colId xmlns:a16="http://schemas.microsoft.com/office/drawing/2014/main" val="543573901"/>
                    </a:ext>
                  </a:extLst>
                </a:gridCol>
              </a:tblGrid>
              <a:tr h="149225">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Coding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The Old of the Factory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09888589"/>
                  </a:ext>
                </a:extLst>
              </a:tr>
              <a:tr h="9715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1-5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2465180541"/>
                  </a:ext>
                </a:extLst>
              </a:tr>
              <a:tr h="9715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6-10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2061160154"/>
                  </a:ext>
                </a:extLst>
              </a:tr>
              <a:tr h="10160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11-15 years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995848238"/>
                  </a:ext>
                </a:extLst>
              </a:tr>
              <a:tr h="20002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16-20 years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837331038"/>
                  </a:ext>
                </a:extLst>
              </a:tr>
              <a:tr h="20002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More than 20 years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11130663"/>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داسي 1"/>
          <p:cNvSpPr/>
          <p:nvPr/>
        </p:nvSpPr>
        <p:spPr>
          <a:xfrm>
            <a:off x="430365" y="982781"/>
            <a:ext cx="768095" cy="621792"/>
          </a:xfrm>
          <a:prstGeom prst="hexagon">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H22</a:t>
            </a:r>
            <a:endParaRPr lang="en-US" dirty="0"/>
          </a:p>
        </p:txBody>
      </p:sp>
      <p:sp>
        <p:nvSpPr>
          <p:cNvPr id="3" name="مستطيل 2"/>
          <p:cNvSpPr/>
          <p:nvPr/>
        </p:nvSpPr>
        <p:spPr>
          <a:xfrm>
            <a:off x="1300968" y="1032067"/>
            <a:ext cx="7150608" cy="523220"/>
          </a:xfrm>
          <a:prstGeom prst="rect">
            <a:avLst/>
          </a:prstGeom>
          <a:solidFill>
            <a:schemeClr val="accent1">
              <a:lumMod val="60000"/>
              <a:lumOff val="40000"/>
            </a:schemeClr>
          </a:solidFill>
        </p:spPr>
        <p:txBody>
          <a:bodyPr wrap="square">
            <a:spAutoFit/>
          </a:bodyPr>
          <a:lstStyle/>
          <a:p>
            <a:pPr algn="just"/>
            <a:r>
              <a:rPr lang="en-US" dirty="0">
                <a:latin typeface="Times New Roman" panose="02020603050405020304" pitchFamily="18" charset="0"/>
                <a:ea typeface="Calibri" panose="020F0502020204030204" pitchFamily="34" charset="0"/>
                <a:cs typeface="Arial" panose="020B0604020202020204" pitchFamily="34" charset="0"/>
              </a:rPr>
              <a:t>     There are a statistically significant differences between environmental sustainability practices in Palestinian dairy sector with respect to the factory market share in Palestinian local market.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823223513"/>
              </p:ext>
            </p:extLst>
          </p:nvPr>
        </p:nvGraphicFramePr>
        <p:xfrm>
          <a:off x="1447272" y="2979968"/>
          <a:ext cx="6858000" cy="1165226"/>
        </p:xfrm>
        <a:graphic>
          <a:graphicData uri="http://schemas.openxmlformats.org/drawingml/2006/table">
            <a:tbl>
              <a:tblPr/>
              <a:tblGrid>
                <a:gridCol w="3159125">
                  <a:extLst>
                    <a:ext uri="{9D8B030D-6E8A-4147-A177-3AD203B41FA5}">
                      <a16:colId xmlns:a16="http://schemas.microsoft.com/office/drawing/2014/main" val="2736454465"/>
                    </a:ext>
                  </a:extLst>
                </a:gridCol>
                <a:gridCol w="541020">
                  <a:extLst>
                    <a:ext uri="{9D8B030D-6E8A-4147-A177-3AD203B41FA5}">
                      <a16:colId xmlns:a16="http://schemas.microsoft.com/office/drawing/2014/main" val="988718122"/>
                    </a:ext>
                  </a:extLst>
                </a:gridCol>
                <a:gridCol w="541655">
                  <a:extLst>
                    <a:ext uri="{9D8B030D-6E8A-4147-A177-3AD203B41FA5}">
                      <a16:colId xmlns:a16="http://schemas.microsoft.com/office/drawing/2014/main" val="1767204623"/>
                    </a:ext>
                  </a:extLst>
                </a:gridCol>
                <a:gridCol w="1082675">
                  <a:extLst>
                    <a:ext uri="{9D8B030D-6E8A-4147-A177-3AD203B41FA5}">
                      <a16:colId xmlns:a16="http://schemas.microsoft.com/office/drawing/2014/main" val="1474246225"/>
                    </a:ext>
                  </a:extLst>
                </a:gridCol>
                <a:gridCol w="360680">
                  <a:extLst>
                    <a:ext uri="{9D8B030D-6E8A-4147-A177-3AD203B41FA5}">
                      <a16:colId xmlns:a16="http://schemas.microsoft.com/office/drawing/2014/main" val="2829167776"/>
                    </a:ext>
                  </a:extLst>
                </a:gridCol>
                <a:gridCol w="541020">
                  <a:extLst>
                    <a:ext uri="{9D8B030D-6E8A-4147-A177-3AD203B41FA5}">
                      <a16:colId xmlns:a16="http://schemas.microsoft.com/office/drawing/2014/main" val="531800830"/>
                    </a:ext>
                  </a:extLst>
                </a:gridCol>
                <a:gridCol w="631825">
                  <a:extLst>
                    <a:ext uri="{9D8B030D-6E8A-4147-A177-3AD203B41FA5}">
                      <a16:colId xmlns:a16="http://schemas.microsoft.com/office/drawing/2014/main" val="1171558961"/>
                    </a:ext>
                  </a:extLst>
                </a:gridCol>
              </a:tblGrid>
              <a:tr h="196850">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Factory Market Share in Palestinian Local Market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Mean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95% CI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2">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Grouping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pPr rtl="1"/>
                      <a:endParaRPr lang="ar-SA"/>
                    </a:p>
                  </a:txBody>
                  <a:tcPr/>
                </a:tc>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788706188"/>
                  </a:ext>
                </a:extLst>
              </a:tr>
              <a:tr h="185420">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4.567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(4.061; 5.072)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rowSpan="5">
                  <a:txBody>
                    <a:bodyPr/>
                    <a:lstStyle/>
                    <a:p>
                      <a:pPr marL="0" marR="0" algn="ctr" rtl="0">
                        <a:lnSpc>
                          <a:spcPct val="107000"/>
                        </a:lnSpc>
                        <a:spcBef>
                          <a:spcPts val="0"/>
                        </a:spcBef>
                        <a:spcAft>
                          <a:spcPts val="0"/>
                        </a:spcAft>
                      </a:pPr>
                      <a:r>
                        <a:rPr lang="en-US" sz="11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0.002</a:t>
                      </a:r>
                      <a:endParaRPr lang="en-US" sz="1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18102839"/>
                  </a:ext>
                </a:extLst>
              </a:tr>
              <a:tr h="19685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3.824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(3.532; 4.116)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587228582"/>
                  </a:ext>
                </a:extLst>
              </a:tr>
              <a:tr h="19685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(3.061; 4.072)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2796218954"/>
                  </a:ext>
                </a:extLst>
              </a:tr>
              <a:tr h="19685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3.011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(2.598; 3.424)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2923039039"/>
                  </a:ext>
                </a:extLst>
              </a:tr>
              <a:tr h="18542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2.913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(2.407; 3.418)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pPr rtl="1"/>
                      <a:endParaRPr lang="ar-SA"/>
                    </a:p>
                  </a:txBody>
                  <a:tcPr/>
                </a:tc>
                <a:extLst>
                  <a:ext uri="{0D108BD9-81ED-4DB2-BD59-A6C34878D82A}">
                    <a16:rowId xmlns:a16="http://schemas.microsoft.com/office/drawing/2014/main" val="358710052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921220762"/>
              </p:ext>
            </p:extLst>
          </p:nvPr>
        </p:nvGraphicFramePr>
        <p:xfrm>
          <a:off x="2650712" y="1695333"/>
          <a:ext cx="3864610" cy="1144589"/>
        </p:xfrm>
        <a:graphic>
          <a:graphicData uri="http://schemas.openxmlformats.org/drawingml/2006/table">
            <a:tbl>
              <a:tblPr firstRow="1" firstCol="1" bandRow="1"/>
              <a:tblGrid>
                <a:gridCol w="572135">
                  <a:extLst>
                    <a:ext uri="{9D8B030D-6E8A-4147-A177-3AD203B41FA5}">
                      <a16:colId xmlns:a16="http://schemas.microsoft.com/office/drawing/2014/main" val="1000614339"/>
                    </a:ext>
                  </a:extLst>
                </a:gridCol>
                <a:gridCol w="3292475">
                  <a:extLst>
                    <a:ext uri="{9D8B030D-6E8A-4147-A177-3AD203B41FA5}">
                      <a16:colId xmlns:a16="http://schemas.microsoft.com/office/drawing/2014/main" val="2298435094"/>
                    </a:ext>
                  </a:extLst>
                </a:gridCol>
              </a:tblGrid>
              <a:tr h="216535">
                <a:tc>
                  <a:txBody>
                    <a:bodyPr/>
                    <a:lstStyle/>
                    <a:p>
                      <a:pPr marL="0" marR="0" algn="ctr" rtl="0">
                        <a:lnSpc>
                          <a:spcPct val="107000"/>
                        </a:lnSpc>
                        <a:spcBef>
                          <a:spcPts val="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Coding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Factory Market Share in Palestinian Local Market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51438557"/>
                  </a:ext>
                </a:extLst>
              </a:tr>
              <a:tr h="9525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883485302"/>
                  </a:ext>
                </a:extLst>
              </a:tr>
              <a:tr h="95250">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(11-15)%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3723693678"/>
                  </a:ext>
                </a:extLst>
              </a:tr>
              <a:tr h="9969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(16-20)%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567048866"/>
                  </a:ext>
                </a:extLst>
              </a:tr>
              <a:tr h="19494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475099913"/>
                  </a:ext>
                </a:extLst>
              </a:tr>
              <a:tr h="194945">
                <a:tc>
                  <a:txBody>
                    <a:bodyPr/>
                    <a:lstStyle/>
                    <a:p>
                      <a:pPr marL="0" marR="0" algn="ctr" rtl="0">
                        <a:lnSpc>
                          <a:spcPct val="107000"/>
                        </a:lnSpc>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rtl="0">
                        <a:lnSpc>
                          <a:spcPct val="107000"/>
                        </a:lnSpc>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(26-35)%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66989230"/>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39924" y="628815"/>
            <a:ext cx="8004464" cy="591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1" i="0" u="none" strike="noStrike" kern="0" cap="none" spc="0" normalizeH="0" baseline="0" noProof="0" dirty="0">
                <a:ln>
                  <a:noFill/>
                </a:ln>
                <a:solidFill>
                  <a:schemeClr val="accent2"/>
                </a:solidFill>
                <a:effectLst/>
                <a:uLnTx/>
                <a:uFillTx/>
                <a:latin typeface="Times New Roman" panose="02020603050405020304" pitchFamily="18" charset="0"/>
                <a:ea typeface="Arial"/>
                <a:cs typeface="Times New Roman" panose="02020603050405020304" pitchFamily="18" charset="0"/>
                <a:sym typeface="Arial"/>
              </a:rPr>
              <a:t>Conclusions and Recommendations </a:t>
            </a:r>
            <a:endParaRPr kumimoji="0" lang="en-US" sz="2400" b="1" i="0" u="none" strike="noStrike" kern="0" cap="none" spc="0" normalizeH="0" baseline="0" noProof="0" dirty="0">
              <a:ln>
                <a:noFill/>
              </a:ln>
              <a:solidFill>
                <a:schemeClr val="accent2"/>
              </a:solidFill>
              <a:effectLst/>
              <a:uLnTx/>
              <a:uFillTx/>
              <a:latin typeface="Times New Roman" panose="02020603050405020304" pitchFamily="18" charset="0"/>
              <a:ea typeface="Arial"/>
              <a:cs typeface="Times New Roman" panose="02020603050405020304" pitchFamily="18" charset="0"/>
              <a:sym typeface="Arial"/>
            </a:endParaRPr>
          </a:p>
        </p:txBody>
      </p:sp>
      <p:sp>
        <p:nvSpPr>
          <p:cNvPr id="3" name="خماسي 2"/>
          <p:cNvSpPr/>
          <p:nvPr/>
        </p:nvSpPr>
        <p:spPr>
          <a:xfrm>
            <a:off x="640080" y="1220415"/>
            <a:ext cx="1912620" cy="396240"/>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3"/>
                </a:solidFill>
                <a:latin typeface="Times New Roman" panose="02020603050405020304" pitchFamily="18" charset="0"/>
                <a:ea typeface="Calibri" panose="020F0502020204030204" pitchFamily="34" charset="0"/>
                <a:cs typeface="Arial" panose="020B0604020202020204" pitchFamily="34" charset="0"/>
                <a:sym typeface="Playfair Display"/>
              </a:rPr>
              <a:t>Conclusions</a:t>
            </a:r>
            <a:endParaRPr lang="en-US" sz="1800" b="1" dirty="0">
              <a:solidFill>
                <a:schemeClr val="accent3"/>
              </a:solidFill>
            </a:endParaRPr>
          </a:p>
        </p:txBody>
      </p:sp>
      <p:sp>
        <p:nvSpPr>
          <p:cNvPr id="4" name="مستطيل 3"/>
          <p:cNvSpPr/>
          <p:nvPr/>
        </p:nvSpPr>
        <p:spPr>
          <a:xfrm>
            <a:off x="640080" y="1813560"/>
            <a:ext cx="7581900" cy="2893100"/>
          </a:xfrm>
          <a:prstGeom prst="rect">
            <a:avLst/>
          </a:prstGeom>
        </p:spPr>
        <p:txBody>
          <a:bodyPr wrap="square">
            <a:spAutoFit/>
          </a:bodyPr>
          <a:lstStyle/>
          <a:p>
            <a:pPr algn="just">
              <a:buFont typeface="Wingdings"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 results indicated that there is a relationship between each of the three aspects (environmental, economic and social) with organizational performance.</a:t>
            </a:r>
          </a:p>
          <a:p>
            <a:pPr algn="just">
              <a:buFont typeface="Wingdings" pitchFamily="2" charset="2"/>
              <a:buChar char="Ø"/>
            </a:pP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buFont typeface="Wingdings"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 aspect that has a strong and clear relationship is the economic aspect, as there was a strong relationship between it and all indicators of organizational performance (market share, economic performance, organizational expansion, operational performance, environmental performance and social performance).</a:t>
            </a:r>
          </a:p>
          <a:p>
            <a:pPr algn="just">
              <a:buFont typeface="Wingdings" pitchFamily="2" charset="2"/>
              <a:buChar char="Ø"/>
            </a:pP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buFont typeface="Wingdings"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Social practices formed a strong relationship between it and all indicators of organizational performance with the exception of (market share) and  environmental practices formed a strong relationship between it and </a:t>
            </a:r>
            <a:r>
              <a:rPr lang="en-US" dirty="0" smtClean="0">
                <a:latin typeface="Times New Roman" panose="02020603050405020304" pitchFamily="18" charset="0"/>
                <a:ea typeface="Calibri" panose="020F0502020204030204" pitchFamily="34" charset="0"/>
                <a:cs typeface="Arial" panose="020B0604020202020204" pitchFamily="34" charset="0"/>
              </a:rPr>
              <a:t>these indicators </a:t>
            </a:r>
            <a:r>
              <a:rPr lang="en-US" dirty="0">
                <a:latin typeface="Times New Roman" panose="02020603050405020304" pitchFamily="18" charset="0"/>
                <a:ea typeface="Calibri" panose="020F0502020204030204" pitchFamily="34" charset="0"/>
                <a:cs typeface="Arial" panose="020B0604020202020204" pitchFamily="34" charset="0"/>
              </a:rPr>
              <a:t>of organizational </a:t>
            </a:r>
            <a:r>
              <a:rPr lang="en-US" dirty="0" smtClean="0">
                <a:latin typeface="Times New Roman" panose="02020603050405020304" pitchFamily="18" charset="0"/>
                <a:ea typeface="Calibri" panose="020F0502020204030204" pitchFamily="34" charset="0"/>
                <a:cs typeface="Arial" panose="020B0604020202020204" pitchFamily="34" charset="0"/>
              </a:rPr>
              <a:t>performance (market </a:t>
            </a:r>
            <a:r>
              <a:rPr lang="en-US" dirty="0">
                <a:latin typeface="Times New Roman" panose="02020603050405020304" pitchFamily="18" charset="0"/>
                <a:ea typeface="Calibri" panose="020F0502020204030204" pitchFamily="34" charset="0"/>
                <a:cs typeface="Arial" panose="020B0604020202020204" pitchFamily="34" charset="0"/>
              </a:rPr>
              <a:t>share, </a:t>
            </a:r>
            <a:r>
              <a:rPr lang="en-US" dirty="0" smtClean="0">
                <a:latin typeface="Times New Roman" panose="02020603050405020304" pitchFamily="18" charset="0"/>
                <a:ea typeface="Calibri" panose="020F0502020204030204" pitchFamily="34" charset="0"/>
                <a:cs typeface="Arial" panose="020B0604020202020204" pitchFamily="34" charset="0"/>
              </a:rPr>
              <a:t>organizational expansion and environmental performance).</a:t>
            </a: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buFont typeface="Wingdings" pitchFamily="2" charset="2"/>
              <a:buChar char="Ø"/>
            </a:pPr>
            <a:endParaRPr lang="ar-SA" dirty="0">
              <a:latin typeface="Times New Roman" panose="02020603050405020304" pitchFamily="18" charset="0"/>
              <a:ea typeface="Calibri" panose="020F0502020204030204" pitchFamily="34" charset="0"/>
              <a:cs typeface="Arial" panose="020B0604020202020204" pitchFamily="34" charset="0"/>
            </a:endParaRPr>
          </a:p>
        </p:txBody>
      </p:sp>
      <p:pic>
        <p:nvPicPr>
          <p:cNvPr id="50180" name="Picture 4" descr="solution Icon - Download solution Icon 2119241 | Noun Project"/>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a:off x="6780846" y="335280"/>
            <a:ext cx="1663542" cy="136398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خماسي 1"/>
          <p:cNvSpPr/>
          <p:nvPr/>
        </p:nvSpPr>
        <p:spPr>
          <a:xfrm>
            <a:off x="563880" y="426720"/>
            <a:ext cx="2164080" cy="426720"/>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3"/>
                </a:solidFill>
                <a:latin typeface="Times New Roman" panose="02020603050405020304" pitchFamily="18" charset="0"/>
                <a:ea typeface="Calibri" panose="020F0502020204030204" pitchFamily="34" charset="0"/>
                <a:cs typeface="Arial" panose="020B0604020202020204" pitchFamily="34" charset="0"/>
              </a:rPr>
              <a:t>Recommendations</a:t>
            </a:r>
            <a:endParaRPr lang="en-US" sz="1800" b="1" dirty="0">
              <a:solidFill>
                <a:schemeClr val="accent3"/>
              </a:solidFill>
            </a:endParaRPr>
          </a:p>
        </p:txBody>
      </p:sp>
      <p:sp>
        <p:nvSpPr>
          <p:cNvPr id="3" name="Text Placeholder 2"/>
          <p:cNvSpPr txBox="1">
            <a:spLocks/>
          </p:cNvSpPr>
          <p:nvPr/>
        </p:nvSpPr>
        <p:spPr>
          <a:xfrm>
            <a:off x="403860" y="1051561"/>
            <a:ext cx="8161020" cy="3962399"/>
          </a:xfrm>
          <a:prstGeom prst="rect">
            <a:avLst/>
          </a:prstGeom>
        </p:spPr>
        <p:txBody>
          <a:bodyPr/>
          <a:lstStyle/>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1. We recommend that dairy factories improve their environmental and social sustainability, while not neglecting the economic aspect, which is critical.</a:t>
            </a: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Such as:</a:t>
            </a: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396875" marR="0" lvl="0" indent="-2444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Investing in renewable energies and the need to focus on maximizing their potential.</a:t>
            </a:r>
          </a:p>
          <a:p>
            <a:pPr marL="438150" marR="0" lvl="0" indent="-28575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231775" marR="0" lvl="0" indent="-793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a:t>
            </a:r>
            <a:r>
              <a:rPr kumimoji="0" lang="en-US" sz="1400" b="0" i="0" u="none" strike="noStrike" kern="0" cap="none" spc="0" normalizeH="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a:t>
            </a: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Adopting a long-term strategy to minimize pollution and learning from the experiences of successful dairy factories in this area in order to accomplish long-term development goals. </a:t>
            </a:r>
          </a:p>
          <a:p>
            <a:pPr marL="438150" marR="0" lvl="0" indent="-28575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231775" marR="0" lvl="0" indent="-793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a:t>
            </a:r>
            <a:r>
              <a:rPr kumimoji="0" lang="en-US" sz="1400" b="0" i="0" u="none" strike="noStrike" kern="0" cap="none" spc="0" normalizeH="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a:t>
            </a: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Necessitating effective techniques such as electrocoagulation or specific filter flasks to efficiently collect and reuse the water following biological wastewater treatment.</a:t>
            </a:r>
          </a:p>
          <a:p>
            <a:pPr marL="438150" marR="0" lvl="0" indent="-28575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396875" marR="0" lvl="0" indent="-2444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Dairy factories should be made aware of the importance and impact of sustainability.</a:t>
            </a:r>
          </a:p>
          <a:p>
            <a:pPr marL="438150" marR="0" lvl="0" indent="-28575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396875" marR="0" lvl="0" indent="-2444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Workers should be taught how to use sustainable approaches and informed about the concept.</a:t>
            </a:r>
          </a:p>
          <a:p>
            <a:pPr marL="438150" marR="0" lvl="0" indent="-28575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231775" marR="0" lvl="0" indent="-79375"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Emphasize social practices such as participating in festivals and distributing free samples from each factory to allow customers to try the factory's products.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ar-SA"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701867" y="1555755"/>
            <a:ext cx="7696200" cy="2719065"/>
          </a:xfrm>
          <a:prstGeom prst="rect">
            <a:avLst/>
          </a:prstGeom>
        </p:spPr>
        <p:txBody>
          <a:bodyPr/>
          <a:lstStyle/>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2. </a:t>
            </a: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We recommend that dairy factories be built in industrial areas, away from residential and agricultural areas.</a:t>
            </a: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3. We advise dairy companies to aim toward gaining many certificates that help them establish themselves in this industry.</a:t>
            </a: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endParaRPr>
          </a:p>
          <a:p>
            <a:pPr marL="1524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ar-SA" sz="14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 name="خماسي 2"/>
          <p:cNvSpPr/>
          <p:nvPr/>
        </p:nvSpPr>
        <p:spPr>
          <a:xfrm>
            <a:off x="811117" y="801375"/>
            <a:ext cx="2773680" cy="426720"/>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accent3"/>
                </a:solidFill>
                <a:latin typeface="Times New Roman" panose="02020603050405020304" pitchFamily="18" charset="0"/>
                <a:ea typeface="Calibri" panose="020F0502020204030204" pitchFamily="34" charset="0"/>
                <a:cs typeface="Arial" panose="020B0604020202020204" pitchFamily="34" charset="0"/>
              </a:rPr>
              <a:t>Recommendations </a:t>
            </a:r>
            <a:r>
              <a:rPr lang="en-US" sz="1600" b="1" dirty="0">
                <a:solidFill>
                  <a:schemeClr val="accent3"/>
                </a:solidFill>
                <a:latin typeface="Times New Roman" panose="02020603050405020304" pitchFamily="18" charset="0"/>
                <a:ea typeface="Calibri" panose="020F0502020204030204" pitchFamily="34" charset="0"/>
                <a:cs typeface="Arial" panose="020B0604020202020204" pitchFamily="34" charset="0"/>
              </a:rPr>
              <a:t>Con.</a:t>
            </a:r>
            <a:endParaRPr lang="en-US" sz="1800" b="1" dirty="0">
              <a:solidFill>
                <a:schemeClr val="accent3"/>
              </a:solidFill>
            </a:endParaRPr>
          </a:p>
        </p:txBody>
      </p:sp>
      <p:pic>
        <p:nvPicPr>
          <p:cNvPr id="4" name="Picture 4" descr="recommendation Icon - Download recommendation Icon 3918782 | Noun Project"/>
          <p:cNvPicPr>
            <a:picLocks noChangeAspect="1" noChangeArrowheads="1"/>
          </p:cNvPicPr>
          <p:nvPr/>
        </p:nvPicPr>
        <p:blipFill>
          <a:blip r:embed="rId2">
            <a:duotone>
              <a:schemeClr val="accent3">
                <a:shade val="45000"/>
                <a:satMod val="135000"/>
              </a:schemeClr>
              <a:prstClr val="white"/>
            </a:duotone>
            <a:lum bright="30000"/>
          </a:blip>
          <a:srcRect/>
          <a:stretch>
            <a:fillRect/>
          </a:stretch>
        </p:blipFill>
        <p:spPr bwMode="auto">
          <a:xfrm>
            <a:off x="7116902" y="3520440"/>
            <a:ext cx="1684197" cy="150876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6" name="TextBox 5">
            <a:extLst>
              <a:ext uri="{FF2B5EF4-FFF2-40B4-BE49-F238E27FC236}">
                <a16:creationId xmlns:a16="http://schemas.microsoft.com/office/drawing/2014/main" id="{1CC3D130-A33F-46E5-A14D-79B9FDF6CCB1}"/>
              </a:ext>
            </a:extLst>
          </p:cNvPr>
          <p:cNvSpPr txBox="1"/>
          <p:nvPr/>
        </p:nvSpPr>
        <p:spPr>
          <a:xfrm>
            <a:off x="2448791" y="1446786"/>
            <a:ext cx="4572000" cy="954107"/>
          </a:xfrm>
          <a:prstGeom prst="rect">
            <a:avLst/>
          </a:prstGeom>
          <a:noFill/>
        </p:spPr>
        <p:txBody>
          <a:bodyPr wrap="square">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Thank you for your </a:t>
            </a:r>
            <a:r>
              <a:rPr lang="en-US" sz="2800" dirty="0" smtClean="0">
                <a:solidFill>
                  <a:schemeClr val="tx1"/>
                </a:solidFill>
                <a:latin typeface="Times New Roman" panose="02020603050405020304" pitchFamily="18" charset="0"/>
                <a:cs typeface="Times New Roman" panose="02020603050405020304" pitchFamily="18" charset="0"/>
              </a:rPr>
              <a:t>Attention</a:t>
            </a:r>
            <a:r>
              <a:rPr lang="en-US" sz="2800" dirty="0">
                <a:solidFill>
                  <a:schemeClr val="tx1"/>
                </a:solidFill>
                <a:latin typeface="Times New Roman" panose="02020603050405020304" pitchFamily="18" charset="0"/>
                <a:cs typeface="Times New Roman" panose="02020603050405020304" pitchFamily="18" charset="0"/>
              </a:rPr>
              <a:t>!</a:t>
            </a:r>
            <a:br>
              <a:rPr lang="en-US" sz="2800" dirty="0">
                <a:solidFill>
                  <a:schemeClr val="tx1"/>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Any Question?</a:t>
            </a:r>
            <a:endParaRPr lang="en-US" sz="28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0"/>
          <p:cNvSpPr txBox="1">
            <a:spLocks noGrp="1"/>
          </p:cNvSpPr>
          <p:nvPr>
            <p:ph type="title"/>
          </p:nvPr>
        </p:nvSpPr>
        <p:spPr>
          <a:xfrm>
            <a:off x="2746389" y="701384"/>
            <a:ext cx="3458165" cy="584400"/>
          </a:xfrm>
          <a:prstGeom prst="rect">
            <a:avLst/>
          </a:prstGeom>
        </p:spPr>
        <p:txBody>
          <a:bodyPr spcFirstLastPara="1" wrap="square" lIns="91425" tIns="91425" rIns="91425" bIns="91425" anchor="t" anchorCtr="0">
            <a:noAutofit/>
          </a:bodyPr>
          <a:lstStyle/>
          <a:p>
            <a:pPr lvl="0" algn="ctr"/>
            <a:r>
              <a:rPr lang="en-US" sz="2400" dirty="0" smtClean="0">
                <a:solidFill>
                  <a:schemeClr val="accent3"/>
                </a:solidFill>
                <a:cs typeface="+mj-cs"/>
              </a:rPr>
              <a:t>List</a:t>
            </a:r>
            <a:r>
              <a:rPr lang="en" sz="2400" dirty="0" smtClean="0">
                <a:solidFill>
                  <a:schemeClr val="accent3"/>
                </a:solidFill>
                <a:cs typeface="+mj-cs"/>
              </a:rPr>
              <a:t> </a:t>
            </a:r>
            <a:r>
              <a:rPr lang="en" sz="2400" dirty="0">
                <a:solidFill>
                  <a:schemeClr val="accent3"/>
                </a:solidFill>
                <a:cs typeface="+mj-cs"/>
              </a:rPr>
              <a:t>of Contents</a:t>
            </a:r>
            <a:endParaRPr sz="2400" dirty="0">
              <a:solidFill>
                <a:schemeClr val="accent3"/>
              </a:solidFill>
              <a:cs typeface="+mj-cs"/>
            </a:endParaRPr>
          </a:p>
        </p:txBody>
      </p:sp>
      <p:sp>
        <p:nvSpPr>
          <p:cNvPr id="271" name="Google Shape;271;p40"/>
          <p:cNvSpPr txBox="1">
            <a:spLocks noGrp="1"/>
          </p:cNvSpPr>
          <p:nvPr>
            <p:ph type="title" idx="2"/>
          </p:nvPr>
        </p:nvSpPr>
        <p:spPr>
          <a:xfrm>
            <a:off x="923356" y="1547027"/>
            <a:ext cx="1136400" cy="68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000" dirty="0"/>
              <a:t>01</a:t>
            </a:r>
            <a:endParaRPr sz="5000" dirty="0"/>
          </a:p>
        </p:txBody>
      </p:sp>
      <p:sp>
        <p:nvSpPr>
          <p:cNvPr id="272" name="Google Shape;272;p40"/>
          <p:cNvSpPr txBox="1">
            <a:spLocks noGrp="1"/>
          </p:cNvSpPr>
          <p:nvPr>
            <p:ph type="title" idx="3"/>
          </p:nvPr>
        </p:nvSpPr>
        <p:spPr>
          <a:xfrm>
            <a:off x="1893854" y="1684303"/>
            <a:ext cx="2715300" cy="584400"/>
          </a:xfrm>
          <a:prstGeom prst="rect">
            <a:avLst/>
          </a:prstGeom>
        </p:spPr>
        <p:txBody>
          <a:bodyPr spcFirstLastPara="1" wrap="square" lIns="91425" tIns="91425" rIns="91425" bIns="91425" anchor="t" anchorCtr="0">
            <a:noAutofit/>
          </a:bodyPr>
          <a:lstStyle/>
          <a:p>
            <a:r>
              <a:rPr lang="en-US" sz="1400" dirty="0">
                <a:latin typeface="Times New Roman" panose="02020603050405020304" pitchFamily="18" charset="0"/>
                <a:cs typeface="Times New Roman" panose="02020603050405020304" pitchFamily="18" charset="0"/>
              </a:rPr>
              <a:t>Introduction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dirty="0"/>
          </a:p>
        </p:txBody>
      </p:sp>
      <p:sp>
        <p:nvSpPr>
          <p:cNvPr id="274" name="Google Shape;274;p40"/>
          <p:cNvSpPr txBox="1">
            <a:spLocks noGrp="1"/>
          </p:cNvSpPr>
          <p:nvPr>
            <p:ph type="title" idx="5"/>
          </p:nvPr>
        </p:nvSpPr>
        <p:spPr>
          <a:xfrm>
            <a:off x="861479" y="2363179"/>
            <a:ext cx="953571" cy="68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000" dirty="0"/>
              <a:t>02</a:t>
            </a:r>
            <a:endParaRPr sz="5000" dirty="0"/>
          </a:p>
        </p:txBody>
      </p:sp>
      <p:sp>
        <p:nvSpPr>
          <p:cNvPr id="275" name="Google Shape;275;p40"/>
          <p:cNvSpPr txBox="1">
            <a:spLocks noGrp="1"/>
          </p:cNvSpPr>
          <p:nvPr>
            <p:ph type="title" idx="6"/>
          </p:nvPr>
        </p:nvSpPr>
        <p:spPr>
          <a:xfrm>
            <a:off x="1880105" y="2476257"/>
            <a:ext cx="3208725" cy="584400"/>
          </a:xfrm>
          <a:prstGeom prst="rect">
            <a:avLst/>
          </a:prstGeom>
        </p:spPr>
        <p:txBody>
          <a:bodyPr spcFirstLastPara="1" wrap="square" lIns="91425" tIns="91425" rIns="91425" bIns="91425" anchor="t" anchorCtr="0">
            <a:noAutofit/>
          </a:bodyPr>
          <a:lstStyle/>
          <a:p>
            <a:pPr algn="l" rtl="0"/>
            <a:r>
              <a:rPr lang="en-US" sz="1400" dirty="0">
                <a:latin typeface="Times New Roman" panose="02020603050405020304" pitchFamily="18" charset="0"/>
                <a:cs typeface="Times New Roman" panose="02020603050405020304" pitchFamily="18" charset="0"/>
              </a:rPr>
              <a:t>The Research Problem</a:t>
            </a:r>
          </a:p>
        </p:txBody>
      </p:sp>
      <p:sp>
        <p:nvSpPr>
          <p:cNvPr id="277" name="Google Shape;277;p40"/>
          <p:cNvSpPr txBox="1">
            <a:spLocks noGrp="1"/>
          </p:cNvSpPr>
          <p:nvPr>
            <p:ph type="title" idx="8"/>
          </p:nvPr>
        </p:nvSpPr>
        <p:spPr>
          <a:xfrm>
            <a:off x="847727" y="3132030"/>
            <a:ext cx="987947" cy="68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000" dirty="0"/>
              <a:t>03</a:t>
            </a:r>
            <a:endParaRPr sz="5000" dirty="0"/>
          </a:p>
        </p:txBody>
      </p:sp>
      <p:sp>
        <p:nvSpPr>
          <p:cNvPr id="278" name="Google Shape;278;p40"/>
          <p:cNvSpPr txBox="1">
            <a:spLocks noGrp="1"/>
          </p:cNvSpPr>
          <p:nvPr>
            <p:ph type="title" idx="9"/>
          </p:nvPr>
        </p:nvSpPr>
        <p:spPr>
          <a:xfrm>
            <a:off x="1835607" y="3238246"/>
            <a:ext cx="3982800" cy="584400"/>
          </a:xfrm>
          <a:prstGeom prst="rect">
            <a:avLst/>
          </a:prstGeom>
        </p:spPr>
        <p:txBody>
          <a:bodyPr spcFirstLastPara="1" wrap="square" lIns="91425" tIns="91425" rIns="91425" bIns="91425" anchor="t" anchorCtr="0">
            <a:noAutofit/>
          </a:bodyPr>
          <a:lstStyle/>
          <a:p>
            <a:pPr algn="l" rtl="0"/>
            <a:r>
              <a:rPr lang="en-US" sz="1400" dirty="0">
                <a:latin typeface="Times New Roman" panose="02020603050405020304" pitchFamily="18" charset="0"/>
                <a:cs typeface="Times New Roman" panose="02020603050405020304" pitchFamily="18" charset="0"/>
              </a:rPr>
              <a:t>Goal and Objectives of the Research</a:t>
            </a:r>
          </a:p>
        </p:txBody>
      </p:sp>
      <p:sp>
        <p:nvSpPr>
          <p:cNvPr id="284" name="Google Shape;284;p40"/>
          <p:cNvSpPr txBox="1">
            <a:spLocks noGrp="1"/>
          </p:cNvSpPr>
          <p:nvPr>
            <p:ph type="title" idx="18"/>
          </p:nvPr>
        </p:nvSpPr>
        <p:spPr>
          <a:xfrm>
            <a:off x="5852842" y="1529725"/>
            <a:ext cx="2715300" cy="584400"/>
          </a:xfrm>
          <a:prstGeom prst="rect">
            <a:avLst/>
          </a:prstGeom>
        </p:spPr>
        <p:txBody>
          <a:bodyPr spcFirstLastPara="1" wrap="square" lIns="91425" tIns="91425" rIns="91425" bIns="91425" anchor="t" anchorCtr="0">
            <a:noAutofit/>
          </a:bodyPr>
          <a:lstStyle/>
          <a:p>
            <a:pPr algn="l" rtl="0"/>
            <a:r>
              <a:rPr lang="en-US" sz="1400" dirty="0">
                <a:latin typeface="Times New Roman" panose="02020603050405020304" pitchFamily="18" charset="0"/>
                <a:cs typeface="Times New Roman" panose="02020603050405020304" pitchFamily="18" charset="0"/>
              </a:rPr>
              <a:t>Methodology</a:t>
            </a:r>
            <a:r>
              <a:rPr lang="en-US" dirty="0">
                <a:latin typeface="Times New Roman" panose="02020603050405020304" pitchFamily="18" charset="0"/>
                <a:cs typeface="Times New Roman" panose="02020603050405020304" pitchFamily="18" charset="0"/>
              </a:rPr>
              <a:t> </a:t>
            </a:r>
          </a:p>
        </p:txBody>
      </p:sp>
      <p:sp>
        <p:nvSpPr>
          <p:cNvPr id="286" name="Google Shape;286;p40"/>
          <p:cNvSpPr txBox="1">
            <a:spLocks noGrp="1"/>
          </p:cNvSpPr>
          <p:nvPr>
            <p:ph type="title" idx="20"/>
          </p:nvPr>
        </p:nvSpPr>
        <p:spPr>
          <a:xfrm>
            <a:off x="4957985" y="2309923"/>
            <a:ext cx="1136400" cy="687300"/>
          </a:xfrm>
          <a:prstGeom prst="rect">
            <a:avLst/>
          </a:prstGeom>
        </p:spPr>
        <p:txBody>
          <a:bodyPr spcFirstLastPara="1" wrap="square" lIns="91425" tIns="91425" rIns="91425" bIns="91425" anchor="b" anchorCtr="0">
            <a:noAutofit/>
          </a:bodyPr>
          <a:lstStyle/>
          <a:p>
            <a:pPr lvl="0"/>
            <a:r>
              <a:rPr lang="ar-SA" sz="5000" dirty="0"/>
              <a:t/>
            </a:r>
            <a:br>
              <a:rPr lang="ar-SA" sz="5000" dirty="0"/>
            </a:br>
            <a:r>
              <a:rPr lang="en-US" sz="5000" dirty="0"/>
              <a:t>05</a:t>
            </a:r>
            <a:endParaRPr sz="5000" dirty="0"/>
          </a:p>
        </p:txBody>
      </p:sp>
      <p:sp>
        <p:nvSpPr>
          <p:cNvPr id="287" name="Google Shape;287;p40"/>
          <p:cNvSpPr txBox="1">
            <a:spLocks noGrp="1"/>
          </p:cNvSpPr>
          <p:nvPr>
            <p:ph type="title" idx="21"/>
          </p:nvPr>
        </p:nvSpPr>
        <p:spPr>
          <a:xfrm>
            <a:off x="5838745" y="2413049"/>
            <a:ext cx="2715300" cy="584400"/>
          </a:xfrm>
          <a:prstGeom prst="rect">
            <a:avLst/>
          </a:prstGeom>
        </p:spPr>
        <p:txBody>
          <a:bodyPr spcFirstLastPara="1" wrap="square" lIns="91425" tIns="91425" rIns="91425" bIns="91425" anchor="t" anchorCtr="0">
            <a:noAutofit/>
          </a:bodyPr>
          <a:lstStyle/>
          <a:p>
            <a:r>
              <a:rPr lang="en-US" sz="1400" dirty="0">
                <a:latin typeface="Times New Roman" panose="02020603050405020304" pitchFamily="18" charset="0"/>
                <a:cs typeface="Times New Roman" panose="02020603050405020304" pitchFamily="18" charset="0"/>
              </a:rPr>
              <a:t>Results and Analysis</a:t>
            </a:r>
          </a:p>
        </p:txBody>
      </p:sp>
      <p:sp>
        <p:nvSpPr>
          <p:cNvPr id="16" name="Google Shape;286;p40"/>
          <p:cNvSpPr txBox="1">
            <a:spLocks noGrp="1"/>
          </p:cNvSpPr>
          <p:nvPr>
            <p:ph type="title" idx="20"/>
          </p:nvPr>
        </p:nvSpPr>
        <p:spPr>
          <a:xfrm>
            <a:off x="4882359" y="3163714"/>
            <a:ext cx="1136400" cy="687300"/>
          </a:xfrm>
          <a:prstGeom prst="rect">
            <a:avLst/>
          </a:prstGeom>
        </p:spPr>
        <p:txBody>
          <a:bodyPr spcFirstLastPara="1" wrap="square" lIns="91425" tIns="91425" rIns="91425" bIns="91425" anchor="b" anchorCtr="0">
            <a:noAutofit/>
          </a:bodyPr>
          <a:lstStyle/>
          <a:p>
            <a:pPr lvl="0"/>
            <a:r>
              <a:rPr lang="en" sz="5000" dirty="0"/>
              <a:t>06</a:t>
            </a:r>
          </a:p>
        </p:txBody>
      </p:sp>
      <p:sp>
        <p:nvSpPr>
          <p:cNvPr id="17" name="Google Shape;287;p40"/>
          <p:cNvSpPr txBox="1">
            <a:spLocks noGrp="1"/>
          </p:cNvSpPr>
          <p:nvPr>
            <p:ph type="title" idx="21"/>
          </p:nvPr>
        </p:nvSpPr>
        <p:spPr>
          <a:xfrm>
            <a:off x="5771304" y="3251759"/>
            <a:ext cx="2986592" cy="584400"/>
          </a:xfrm>
          <a:prstGeom prst="rect">
            <a:avLst/>
          </a:prstGeom>
        </p:spPr>
        <p:txBody>
          <a:bodyPr spcFirstLastPara="1" wrap="square" lIns="91425" tIns="91425" rIns="91425" bIns="91425" anchor="t" anchorCtr="0">
            <a:noAutofit/>
          </a:bodyPr>
          <a:lstStyle/>
          <a:p>
            <a:r>
              <a:rPr lang="en-GB" sz="1400" dirty="0">
                <a:latin typeface="Times New Roman" panose="02020603050405020304" pitchFamily="18" charset="0"/>
                <a:cs typeface="Times New Roman" panose="02020603050405020304" pitchFamily="18" charset="0"/>
              </a:rPr>
              <a:t>Conclusions and Recommendations </a:t>
            </a:r>
            <a:endParaRPr lang="en-US" sz="1400" dirty="0">
              <a:latin typeface="Times New Roman" panose="02020603050405020304" pitchFamily="18" charset="0"/>
              <a:cs typeface="Times New Roman" panose="02020603050405020304" pitchFamily="18" charset="0"/>
            </a:endParaRPr>
          </a:p>
        </p:txBody>
      </p:sp>
      <p:sp>
        <p:nvSpPr>
          <p:cNvPr id="15" name="Google Shape;277;p40"/>
          <p:cNvSpPr txBox="1">
            <a:spLocks noGrp="1"/>
          </p:cNvSpPr>
          <p:nvPr>
            <p:ph type="title" idx="8"/>
          </p:nvPr>
        </p:nvSpPr>
        <p:spPr>
          <a:xfrm>
            <a:off x="4918986" y="1476255"/>
            <a:ext cx="1136400" cy="68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000" dirty="0"/>
              <a:t>04</a:t>
            </a:r>
            <a:endParaRPr sz="5000" dirty="0"/>
          </a:p>
        </p:txBody>
      </p:sp>
      <p:pic>
        <p:nvPicPr>
          <p:cNvPr id="30722" name="Picture 2" descr="Sustainable factory - Free industry icons"/>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7844589" y="3844089"/>
            <a:ext cx="1299411" cy="129941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p:cNvGrpSpPr/>
          <p:nvPr/>
        </p:nvGrpSpPr>
        <p:grpSpPr>
          <a:xfrm>
            <a:off x="2044186" y="1302908"/>
            <a:ext cx="3970520" cy="3022808"/>
            <a:chOff x="2044186" y="1302908"/>
            <a:chExt cx="3970520" cy="3022808"/>
          </a:xfrm>
        </p:grpSpPr>
        <p:cxnSp>
          <p:nvCxnSpPr>
            <p:cNvPr id="4" name="Google Shape;359;p46"/>
            <p:cNvCxnSpPr>
              <a:cxnSpLocks/>
            </p:cNvCxnSpPr>
            <p:nvPr/>
          </p:nvCxnSpPr>
          <p:spPr>
            <a:xfrm>
              <a:off x="2044186" y="1302908"/>
              <a:ext cx="1708612" cy="460446"/>
            </a:xfrm>
            <a:prstGeom prst="bentConnector3">
              <a:avLst>
                <a:gd name="adj1" fmla="val 50000"/>
              </a:avLst>
            </a:prstGeom>
            <a:noFill/>
            <a:ln w="9525" cap="flat" cmpd="sng">
              <a:solidFill>
                <a:srgbClr val="000000"/>
              </a:solidFill>
              <a:prstDash val="dot"/>
              <a:round/>
              <a:headEnd type="none" w="med" len="med"/>
              <a:tailEnd type="none" w="med" len="med"/>
            </a:ln>
          </p:spPr>
        </p:cxnSp>
        <p:cxnSp>
          <p:nvCxnSpPr>
            <p:cNvPr id="5" name="Google Shape;360;p46"/>
            <p:cNvCxnSpPr>
              <a:cxnSpLocks/>
              <a:stCxn id="36" idx="3"/>
            </p:cNvCxnSpPr>
            <p:nvPr/>
          </p:nvCxnSpPr>
          <p:spPr>
            <a:xfrm>
              <a:off x="2154751" y="3333778"/>
              <a:ext cx="1121924" cy="350317"/>
            </a:xfrm>
            <a:prstGeom prst="bentConnector3">
              <a:avLst>
                <a:gd name="adj1" fmla="val 50000"/>
              </a:avLst>
            </a:prstGeom>
            <a:noFill/>
            <a:ln w="9525" cap="flat" cmpd="sng">
              <a:solidFill>
                <a:srgbClr val="000000"/>
              </a:solidFill>
              <a:prstDash val="dot"/>
              <a:round/>
              <a:headEnd type="none" w="med" len="med"/>
              <a:tailEnd type="none" w="med" len="med"/>
            </a:ln>
          </p:spPr>
        </p:cxnSp>
        <p:cxnSp>
          <p:nvCxnSpPr>
            <p:cNvPr id="6" name="Google Shape;361;p46"/>
            <p:cNvCxnSpPr>
              <a:cxnSpLocks/>
              <a:stCxn id="38" idx="1"/>
            </p:cNvCxnSpPr>
            <p:nvPr/>
          </p:nvCxnSpPr>
          <p:spPr>
            <a:xfrm rot="10800000" flipV="1">
              <a:off x="5336338" y="1360863"/>
              <a:ext cx="570517" cy="454412"/>
            </a:xfrm>
            <a:prstGeom prst="bentConnector3">
              <a:avLst>
                <a:gd name="adj1" fmla="val 50000"/>
              </a:avLst>
            </a:prstGeom>
            <a:noFill/>
            <a:ln w="9525" cap="flat" cmpd="sng">
              <a:solidFill>
                <a:srgbClr val="000000"/>
              </a:solidFill>
              <a:prstDash val="dot"/>
              <a:round/>
              <a:headEnd type="none" w="med" len="med"/>
              <a:tailEnd type="none" w="med" len="med"/>
            </a:ln>
          </p:spPr>
        </p:cxnSp>
        <p:cxnSp>
          <p:nvCxnSpPr>
            <p:cNvPr id="7" name="Google Shape;362;p46"/>
            <p:cNvCxnSpPr>
              <a:cxnSpLocks/>
            </p:cNvCxnSpPr>
            <p:nvPr/>
          </p:nvCxnSpPr>
          <p:spPr>
            <a:xfrm rot="10800000">
              <a:off x="5463856" y="3379545"/>
              <a:ext cx="550850" cy="315718"/>
            </a:xfrm>
            <a:prstGeom prst="bentConnector3">
              <a:avLst>
                <a:gd name="adj1" fmla="val 50000"/>
              </a:avLst>
            </a:prstGeom>
            <a:noFill/>
            <a:ln w="9525" cap="flat" cmpd="sng">
              <a:solidFill>
                <a:srgbClr val="000000"/>
              </a:solidFill>
              <a:prstDash val="dot"/>
              <a:round/>
              <a:headEnd type="none" w="med" len="med"/>
              <a:tailEnd type="none" w="med" len="med"/>
            </a:ln>
          </p:spPr>
        </p:cxnSp>
        <p:sp>
          <p:nvSpPr>
            <p:cNvPr id="8" name="Google Shape;363;p46"/>
            <p:cNvSpPr/>
            <p:nvPr/>
          </p:nvSpPr>
          <p:spPr>
            <a:xfrm rot="2700000">
              <a:off x="4509877" y="1762954"/>
              <a:ext cx="1234627" cy="1201583"/>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364;p46"/>
            <p:cNvSpPr/>
            <p:nvPr/>
          </p:nvSpPr>
          <p:spPr>
            <a:xfrm rot="2700000">
              <a:off x="4814294" y="1921266"/>
              <a:ext cx="681797" cy="650643"/>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365;p46"/>
            <p:cNvSpPr/>
            <p:nvPr/>
          </p:nvSpPr>
          <p:spPr>
            <a:xfrm rot="2700000">
              <a:off x="4389598" y="3047355"/>
              <a:ext cx="1354520" cy="1202202"/>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366;p46"/>
            <p:cNvSpPr/>
            <p:nvPr/>
          </p:nvSpPr>
          <p:spPr>
            <a:xfrm rot="2700000">
              <a:off x="4772671" y="3280083"/>
              <a:ext cx="738341" cy="649816"/>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367;p46"/>
            <p:cNvSpPr/>
            <p:nvPr/>
          </p:nvSpPr>
          <p:spPr>
            <a:xfrm rot="2700000">
              <a:off x="3278326" y="1607436"/>
              <a:ext cx="1237103" cy="1195596"/>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368;p46"/>
            <p:cNvSpPr/>
            <p:nvPr/>
          </p:nvSpPr>
          <p:spPr>
            <a:xfrm rot="2700000">
              <a:off x="3442194" y="1883612"/>
              <a:ext cx="714607" cy="650643"/>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369;p46"/>
            <p:cNvSpPr/>
            <p:nvPr/>
          </p:nvSpPr>
          <p:spPr>
            <a:xfrm rot="2700000">
              <a:off x="3176578" y="2867707"/>
              <a:ext cx="1234421" cy="1201583"/>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370;p46"/>
            <p:cNvSpPr/>
            <p:nvPr/>
          </p:nvSpPr>
          <p:spPr>
            <a:xfrm rot="2700000">
              <a:off x="3429130" y="3264988"/>
              <a:ext cx="714607" cy="65023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 name="Google Shape;381;p46"/>
            <p:cNvGrpSpPr/>
            <p:nvPr/>
          </p:nvGrpSpPr>
          <p:grpSpPr>
            <a:xfrm>
              <a:off x="4972518" y="2064105"/>
              <a:ext cx="365348" cy="364966"/>
              <a:chOff x="2640993" y="3357835"/>
              <a:chExt cx="365348" cy="364966"/>
            </a:xfrm>
          </p:grpSpPr>
          <p:sp>
            <p:nvSpPr>
              <p:cNvPr id="19" name="Google Shape;382;p46"/>
              <p:cNvSpPr/>
              <p:nvPr/>
            </p:nvSpPr>
            <p:spPr>
              <a:xfrm>
                <a:off x="2640993" y="3455227"/>
                <a:ext cx="365348" cy="267574"/>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83;p46"/>
              <p:cNvSpPr/>
              <p:nvPr/>
            </p:nvSpPr>
            <p:spPr>
              <a:xfrm>
                <a:off x="2724763" y="3357835"/>
                <a:ext cx="280050" cy="136476"/>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384;p46"/>
              <p:cNvSpPr/>
              <p:nvPr/>
            </p:nvSpPr>
            <p:spPr>
              <a:xfrm>
                <a:off x="2771359" y="3655327"/>
                <a:ext cx="10280" cy="21611"/>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85;p46"/>
              <p:cNvSpPr/>
              <p:nvPr/>
            </p:nvSpPr>
            <p:spPr>
              <a:xfrm>
                <a:off x="2794084" y="3655327"/>
                <a:ext cx="10280" cy="21611"/>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86;p46"/>
              <p:cNvSpPr/>
              <p:nvPr/>
            </p:nvSpPr>
            <p:spPr>
              <a:xfrm>
                <a:off x="2816840"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87;p46"/>
              <p:cNvSpPr/>
              <p:nvPr/>
            </p:nvSpPr>
            <p:spPr>
              <a:xfrm>
                <a:off x="2839947" y="3655327"/>
                <a:ext cx="10630" cy="21611"/>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388;p46"/>
              <p:cNvSpPr/>
              <p:nvPr/>
            </p:nvSpPr>
            <p:spPr>
              <a:xfrm>
                <a:off x="2862672" y="3655327"/>
                <a:ext cx="10662" cy="21611"/>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389;p46"/>
              <p:cNvSpPr/>
              <p:nvPr/>
            </p:nvSpPr>
            <p:spPr>
              <a:xfrm>
                <a:off x="2885429" y="3655327"/>
                <a:ext cx="11012" cy="21611"/>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390;p46"/>
              <p:cNvSpPr/>
              <p:nvPr/>
            </p:nvSpPr>
            <p:spPr>
              <a:xfrm>
                <a:off x="2908535" y="3655327"/>
                <a:ext cx="10630" cy="21611"/>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391;p46"/>
              <p:cNvSpPr/>
              <p:nvPr/>
            </p:nvSpPr>
            <p:spPr>
              <a:xfrm>
                <a:off x="2931292" y="3655327"/>
                <a:ext cx="10630" cy="21611"/>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7" name="Picture 20" descr="Free Target And Goal Icon, Symbol. PNG, SVG Download."/>
            <p:cNvPicPr>
              <a:picLocks noChangeAspect="1" noChangeArrowheads="1"/>
            </p:cNvPicPr>
            <p:nvPr/>
          </p:nvPicPr>
          <p:blipFill>
            <a:blip r:embed="rId2">
              <a:duotone>
                <a:schemeClr val="accent3">
                  <a:shade val="45000"/>
                  <a:satMod val="135000"/>
                </a:schemeClr>
                <a:prstClr val="white"/>
              </a:duotone>
              <a:lum bright="20000"/>
            </a:blip>
            <a:srcRect/>
            <a:stretch>
              <a:fillRect/>
            </a:stretch>
          </p:blipFill>
          <p:spPr bwMode="auto">
            <a:xfrm>
              <a:off x="3553385" y="3354268"/>
              <a:ext cx="489224" cy="489224"/>
            </a:xfrm>
            <a:prstGeom prst="rect">
              <a:avLst/>
            </a:prstGeom>
            <a:noFill/>
          </p:spPr>
        </p:pic>
        <p:pic>
          <p:nvPicPr>
            <p:cNvPr id="18" name="Picture 24" descr="Activity, control, procedure, process, system icon - Download on Iconfinder"/>
            <p:cNvPicPr>
              <a:picLocks noChangeAspect="1" noChangeArrowheads="1"/>
            </p:cNvPicPr>
            <p:nvPr/>
          </p:nvPicPr>
          <p:blipFill>
            <a:blip r:embed="rId3">
              <a:duotone>
                <a:schemeClr val="accent2">
                  <a:shade val="45000"/>
                  <a:satMod val="135000"/>
                </a:schemeClr>
                <a:prstClr val="white"/>
              </a:duotone>
              <a:lum bright="10000"/>
            </a:blip>
            <a:srcRect/>
            <a:stretch>
              <a:fillRect/>
            </a:stretch>
          </p:blipFill>
          <p:spPr bwMode="auto">
            <a:xfrm>
              <a:off x="4893404" y="3355092"/>
              <a:ext cx="496744" cy="496744"/>
            </a:xfrm>
            <a:prstGeom prst="rect">
              <a:avLst/>
            </a:prstGeom>
            <a:noFill/>
          </p:spPr>
        </p:pic>
      </p:grpSp>
      <p:grpSp>
        <p:nvGrpSpPr>
          <p:cNvPr id="29" name="Google Shape;392;p46"/>
          <p:cNvGrpSpPr/>
          <p:nvPr/>
        </p:nvGrpSpPr>
        <p:grpSpPr>
          <a:xfrm>
            <a:off x="3657124" y="2017827"/>
            <a:ext cx="256800" cy="357024"/>
            <a:chOff x="3910637" y="3352690"/>
            <a:chExt cx="256800" cy="357024"/>
          </a:xfrm>
        </p:grpSpPr>
        <p:sp>
          <p:nvSpPr>
            <p:cNvPr id="30" name="Google Shape;393;p46"/>
            <p:cNvSpPr/>
            <p:nvPr/>
          </p:nvSpPr>
          <p:spPr>
            <a:xfrm>
              <a:off x="3910637" y="3352690"/>
              <a:ext cx="256800" cy="357024"/>
            </a:xfrm>
            <a:custGeom>
              <a:avLst/>
              <a:gdLst/>
              <a:ahLst/>
              <a:cxnLst/>
              <a:rect l="l" t="t" r="r" b="b"/>
              <a:pathLst>
                <a:path w="8025" h="11157" extrusionOk="0">
                  <a:moveTo>
                    <a:pt x="4001" y="310"/>
                  </a:moveTo>
                  <a:cubicBezTo>
                    <a:pt x="4596" y="310"/>
                    <a:pt x="5144" y="608"/>
                    <a:pt x="5477" y="1120"/>
                  </a:cubicBezTo>
                  <a:cubicBezTo>
                    <a:pt x="5501" y="1155"/>
                    <a:pt x="5560" y="1191"/>
                    <a:pt x="5608" y="1191"/>
                  </a:cubicBezTo>
                  <a:lnTo>
                    <a:pt x="5656" y="1191"/>
                  </a:lnTo>
                  <a:cubicBezTo>
                    <a:pt x="6668" y="1191"/>
                    <a:pt x="7501" y="2025"/>
                    <a:pt x="7501" y="3037"/>
                  </a:cubicBezTo>
                  <a:cubicBezTo>
                    <a:pt x="7501" y="3346"/>
                    <a:pt x="7418" y="3656"/>
                    <a:pt x="7263" y="3930"/>
                  </a:cubicBezTo>
                  <a:lnTo>
                    <a:pt x="7215" y="3882"/>
                  </a:lnTo>
                  <a:cubicBezTo>
                    <a:pt x="7186" y="3852"/>
                    <a:pt x="7144" y="3837"/>
                    <a:pt x="7101" y="3837"/>
                  </a:cubicBezTo>
                  <a:cubicBezTo>
                    <a:pt x="7058" y="3837"/>
                    <a:pt x="7013" y="3852"/>
                    <a:pt x="6977" y="3882"/>
                  </a:cubicBezTo>
                  <a:cubicBezTo>
                    <a:pt x="6918" y="3942"/>
                    <a:pt x="6918" y="4049"/>
                    <a:pt x="6977" y="4120"/>
                  </a:cubicBezTo>
                  <a:cubicBezTo>
                    <a:pt x="7418" y="4549"/>
                    <a:pt x="7656" y="5132"/>
                    <a:pt x="7656" y="5763"/>
                  </a:cubicBezTo>
                  <a:cubicBezTo>
                    <a:pt x="7692" y="7025"/>
                    <a:pt x="6668" y="8049"/>
                    <a:pt x="5418" y="8049"/>
                  </a:cubicBezTo>
                  <a:cubicBezTo>
                    <a:pt x="5179" y="8049"/>
                    <a:pt x="4953" y="8025"/>
                    <a:pt x="4727" y="7942"/>
                  </a:cubicBezTo>
                  <a:lnTo>
                    <a:pt x="4715" y="7513"/>
                  </a:lnTo>
                  <a:cubicBezTo>
                    <a:pt x="4763" y="7490"/>
                    <a:pt x="4810" y="7442"/>
                    <a:pt x="4834" y="7394"/>
                  </a:cubicBezTo>
                  <a:cubicBezTo>
                    <a:pt x="4894" y="7335"/>
                    <a:pt x="4894" y="7228"/>
                    <a:pt x="4834" y="7156"/>
                  </a:cubicBezTo>
                  <a:cubicBezTo>
                    <a:pt x="4804" y="7126"/>
                    <a:pt x="4763" y="7112"/>
                    <a:pt x="4720" y="7112"/>
                  </a:cubicBezTo>
                  <a:cubicBezTo>
                    <a:pt x="4676" y="7112"/>
                    <a:pt x="4632" y="7126"/>
                    <a:pt x="4596" y="7156"/>
                  </a:cubicBezTo>
                  <a:cubicBezTo>
                    <a:pt x="4382" y="7371"/>
                    <a:pt x="4120" y="7466"/>
                    <a:pt x="3834" y="7466"/>
                  </a:cubicBezTo>
                  <a:cubicBezTo>
                    <a:pt x="3667" y="7466"/>
                    <a:pt x="3524" y="7442"/>
                    <a:pt x="3370" y="7371"/>
                  </a:cubicBezTo>
                  <a:cubicBezTo>
                    <a:pt x="3350" y="7357"/>
                    <a:pt x="3327" y="7351"/>
                    <a:pt x="3304" y="7351"/>
                  </a:cubicBezTo>
                  <a:cubicBezTo>
                    <a:pt x="3244" y="7351"/>
                    <a:pt x="3181" y="7390"/>
                    <a:pt x="3155" y="7442"/>
                  </a:cubicBezTo>
                  <a:cubicBezTo>
                    <a:pt x="3108" y="7513"/>
                    <a:pt x="3155" y="7621"/>
                    <a:pt x="3227" y="7668"/>
                  </a:cubicBezTo>
                  <a:cubicBezTo>
                    <a:pt x="3358" y="7728"/>
                    <a:pt x="3489" y="7763"/>
                    <a:pt x="3644" y="7787"/>
                  </a:cubicBezTo>
                  <a:lnTo>
                    <a:pt x="3608" y="8347"/>
                  </a:lnTo>
                  <a:cubicBezTo>
                    <a:pt x="3513" y="8359"/>
                    <a:pt x="3405" y="8359"/>
                    <a:pt x="3298" y="8359"/>
                  </a:cubicBezTo>
                  <a:cubicBezTo>
                    <a:pt x="2036" y="8359"/>
                    <a:pt x="1024" y="7335"/>
                    <a:pt x="1024" y="6085"/>
                  </a:cubicBezTo>
                  <a:cubicBezTo>
                    <a:pt x="1024" y="6013"/>
                    <a:pt x="1024" y="5942"/>
                    <a:pt x="1036" y="5858"/>
                  </a:cubicBezTo>
                  <a:cubicBezTo>
                    <a:pt x="1036" y="5823"/>
                    <a:pt x="1024" y="5775"/>
                    <a:pt x="988" y="5739"/>
                  </a:cubicBezTo>
                  <a:cubicBezTo>
                    <a:pt x="560" y="5251"/>
                    <a:pt x="322" y="4644"/>
                    <a:pt x="322" y="3989"/>
                  </a:cubicBezTo>
                  <a:cubicBezTo>
                    <a:pt x="322" y="2906"/>
                    <a:pt x="988" y="1929"/>
                    <a:pt x="1989" y="1548"/>
                  </a:cubicBezTo>
                  <a:lnTo>
                    <a:pt x="1989" y="1548"/>
                  </a:lnTo>
                  <a:cubicBezTo>
                    <a:pt x="1965" y="1656"/>
                    <a:pt x="1941" y="1775"/>
                    <a:pt x="1929" y="1870"/>
                  </a:cubicBezTo>
                  <a:cubicBezTo>
                    <a:pt x="1917" y="1965"/>
                    <a:pt x="1989" y="2037"/>
                    <a:pt x="2084" y="2048"/>
                  </a:cubicBezTo>
                  <a:lnTo>
                    <a:pt x="2096" y="2048"/>
                  </a:lnTo>
                  <a:cubicBezTo>
                    <a:pt x="2179" y="2048"/>
                    <a:pt x="2239" y="1989"/>
                    <a:pt x="2262" y="1906"/>
                  </a:cubicBezTo>
                  <a:cubicBezTo>
                    <a:pt x="2274" y="1715"/>
                    <a:pt x="2322" y="1536"/>
                    <a:pt x="2393" y="1370"/>
                  </a:cubicBezTo>
                  <a:lnTo>
                    <a:pt x="2393" y="1358"/>
                  </a:lnTo>
                  <a:cubicBezTo>
                    <a:pt x="2679" y="715"/>
                    <a:pt x="3298" y="310"/>
                    <a:pt x="4001" y="310"/>
                  </a:cubicBezTo>
                  <a:close/>
                  <a:moveTo>
                    <a:pt x="4394" y="7704"/>
                  </a:moveTo>
                  <a:lnTo>
                    <a:pt x="4536" y="10847"/>
                  </a:lnTo>
                  <a:lnTo>
                    <a:pt x="3834" y="10847"/>
                  </a:lnTo>
                  <a:lnTo>
                    <a:pt x="3989" y="7811"/>
                  </a:lnTo>
                  <a:cubicBezTo>
                    <a:pt x="4120" y="7799"/>
                    <a:pt x="4251" y="7763"/>
                    <a:pt x="4394" y="7704"/>
                  </a:cubicBezTo>
                  <a:close/>
                  <a:moveTo>
                    <a:pt x="4013" y="1"/>
                  </a:moveTo>
                  <a:cubicBezTo>
                    <a:pt x="3215" y="1"/>
                    <a:pt x="2501" y="465"/>
                    <a:pt x="2143" y="1155"/>
                  </a:cubicBezTo>
                  <a:cubicBezTo>
                    <a:pt x="881" y="1536"/>
                    <a:pt x="0" y="2679"/>
                    <a:pt x="0" y="4001"/>
                  </a:cubicBezTo>
                  <a:cubicBezTo>
                    <a:pt x="0" y="4704"/>
                    <a:pt x="250" y="5382"/>
                    <a:pt x="703" y="5918"/>
                  </a:cubicBezTo>
                  <a:lnTo>
                    <a:pt x="703" y="6097"/>
                  </a:lnTo>
                  <a:cubicBezTo>
                    <a:pt x="703" y="7549"/>
                    <a:pt x="1869" y="8704"/>
                    <a:pt x="3298" y="8704"/>
                  </a:cubicBezTo>
                  <a:cubicBezTo>
                    <a:pt x="3405" y="8704"/>
                    <a:pt x="3501" y="8704"/>
                    <a:pt x="3596" y="8692"/>
                  </a:cubicBezTo>
                  <a:lnTo>
                    <a:pt x="3596" y="8692"/>
                  </a:lnTo>
                  <a:lnTo>
                    <a:pt x="3501" y="10835"/>
                  </a:lnTo>
                  <a:lnTo>
                    <a:pt x="3298" y="10835"/>
                  </a:lnTo>
                  <a:cubicBezTo>
                    <a:pt x="3215" y="10835"/>
                    <a:pt x="3143" y="10907"/>
                    <a:pt x="3143" y="11002"/>
                  </a:cubicBezTo>
                  <a:cubicBezTo>
                    <a:pt x="3143" y="11085"/>
                    <a:pt x="3215" y="11157"/>
                    <a:pt x="3298" y="11157"/>
                  </a:cubicBezTo>
                  <a:lnTo>
                    <a:pt x="5048" y="11157"/>
                  </a:lnTo>
                  <a:cubicBezTo>
                    <a:pt x="5132" y="11157"/>
                    <a:pt x="5203" y="11085"/>
                    <a:pt x="5203" y="11002"/>
                  </a:cubicBezTo>
                  <a:cubicBezTo>
                    <a:pt x="5203" y="10907"/>
                    <a:pt x="5132" y="10835"/>
                    <a:pt x="5048" y="10835"/>
                  </a:cubicBezTo>
                  <a:lnTo>
                    <a:pt x="4846" y="10835"/>
                  </a:lnTo>
                  <a:lnTo>
                    <a:pt x="4715" y="8275"/>
                  </a:lnTo>
                  <a:lnTo>
                    <a:pt x="4715" y="8275"/>
                  </a:lnTo>
                  <a:cubicBezTo>
                    <a:pt x="4941" y="8335"/>
                    <a:pt x="5168" y="8359"/>
                    <a:pt x="5382" y="8359"/>
                  </a:cubicBezTo>
                  <a:cubicBezTo>
                    <a:pt x="6834" y="8359"/>
                    <a:pt x="7989" y="7192"/>
                    <a:pt x="7989" y="5763"/>
                  </a:cubicBezTo>
                  <a:cubicBezTo>
                    <a:pt x="8025" y="5204"/>
                    <a:pt x="7846" y="4656"/>
                    <a:pt x="7513" y="4215"/>
                  </a:cubicBezTo>
                  <a:cubicBezTo>
                    <a:pt x="7739" y="3870"/>
                    <a:pt x="7858" y="3465"/>
                    <a:pt x="7858" y="3049"/>
                  </a:cubicBezTo>
                  <a:cubicBezTo>
                    <a:pt x="7858" y="1858"/>
                    <a:pt x="6906" y="894"/>
                    <a:pt x="5715" y="882"/>
                  </a:cubicBezTo>
                  <a:cubicBezTo>
                    <a:pt x="5322" y="322"/>
                    <a:pt x="4691" y="1"/>
                    <a:pt x="401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94;p46"/>
            <p:cNvSpPr/>
            <p:nvPr/>
          </p:nvSpPr>
          <p:spPr>
            <a:xfrm>
              <a:off x="3960909" y="3498226"/>
              <a:ext cx="60992" cy="60992"/>
            </a:xfrm>
            <a:custGeom>
              <a:avLst/>
              <a:gdLst/>
              <a:ahLst/>
              <a:cxnLst/>
              <a:rect l="l" t="t" r="r" b="b"/>
              <a:pathLst>
                <a:path w="1906" h="1906" extrusionOk="0">
                  <a:moveTo>
                    <a:pt x="168" y="1"/>
                  </a:moveTo>
                  <a:cubicBezTo>
                    <a:pt x="84" y="1"/>
                    <a:pt x="1" y="84"/>
                    <a:pt x="1" y="167"/>
                  </a:cubicBezTo>
                  <a:cubicBezTo>
                    <a:pt x="1" y="1120"/>
                    <a:pt x="775" y="1906"/>
                    <a:pt x="1751" y="1906"/>
                  </a:cubicBezTo>
                  <a:cubicBezTo>
                    <a:pt x="1834" y="1906"/>
                    <a:pt x="1906" y="1834"/>
                    <a:pt x="1906" y="1751"/>
                  </a:cubicBezTo>
                  <a:cubicBezTo>
                    <a:pt x="1906" y="1656"/>
                    <a:pt x="1834" y="1584"/>
                    <a:pt x="1751" y="1584"/>
                  </a:cubicBezTo>
                  <a:cubicBezTo>
                    <a:pt x="977" y="1584"/>
                    <a:pt x="334" y="953"/>
                    <a:pt x="334" y="167"/>
                  </a:cubicBezTo>
                  <a:cubicBezTo>
                    <a:pt x="334" y="84"/>
                    <a:pt x="263" y="1"/>
                    <a:pt x="16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95;p46"/>
            <p:cNvSpPr/>
            <p:nvPr/>
          </p:nvSpPr>
          <p:spPr>
            <a:xfrm>
              <a:off x="4083981" y="3408690"/>
              <a:ext cx="44224" cy="43872"/>
            </a:xfrm>
            <a:custGeom>
              <a:avLst/>
              <a:gdLst/>
              <a:ahLst/>
              <a:cxnLst/>
              <a:rect l="l" t="t" r="r" b="b"/>
              <a:pathLst>
                <a:path w="1382" h="1371" extrusionOk="0">
                  <a:moveTo>
                    <a:pt x="167" y="1"/>
                  </a:moveTo>
                  <a:cubicBezTo>
                    <a:pt x="72" y="1"/>
                    <a:pt x="1" y="84"/>
                    <a:pt x="1" y="167"/>
                  </a:cubicBezTo>
                  <a:cubicBezTo>
                    <a:pt x="1" y="263"/>
                    <a:pt x="72" y="334"/>
                    <a:pt x="167" y="334"/>
                  </a:cubicBezTo>
                  <a:cubicBezTo>
                    <a:pt x="655" y="334"/>
                    <a:pt x="1036" y="739"/>
                    <a:pt x="1036" y="1215"/>
                  </a:cubicBezTo>
                  <a:cubicBezTo>
                    <a:pt x="1036" y="1299"/>
                    <a:pt x="1120" y="1370"/>
                    <a:pt x="1203" y="1370"/>
                  </a:cubicBezTo>
                  <a:cubicBezTo>
                    <a:pt x="1298" y="1370"/>
                    <a:pt x="1370" y="1299"/>
                    <a:pt x="1370" y="1215"/>
                  </a:cubicBezTo>
                  <a:cubicBezTo>
                    <a:pt x="1382" y="560"/>
                    <a:pt x="834" y="1"/>
                    <a:pt x="16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3" name="Title 47">
            <a:extLst>
              <a:ext uri="{FF2B5EF4-FFF2-40B4-BE49-F238E27FC236}">
                <a16:creationId xmlns:a16="http://schemas.microsoft.com/office/drawing/2014/main" id="{046A4403-561C-4E11-9502-9E3740E035BE}"/>
              </a:ext>
            </a:extLst>
          </p:cNvPr>
          <p:cNvSpPr txBox="1">
            <a:spLocks noGrp="1"/>
          </p:cNvSpPr>
          <p:nvPr>
            <p:ph type="title"/>
          </p:nvPr>
        </p:nvSpPr>
        <p:spPr>
          <a:xfrm>
            <a:off x="3445711" y="745314"/>
            <a:ext cx="1957389" cy="553968"/>
          </a:xfrm>
          <a:prstGeom prst="rect">
            <a:avLst/>
          </a:prstGeom>
          <a:noFill/>
        </p:spPr>
        <p:txBody>
          <a:bodyPr wrap="square">
            <a:spAutoFit/>
          </a:bodyPr>
          <a:lstStyle/>
          <a:p>
            <a:pPr algn="ctr"/>
            <a:r>
              <a:rPr lang="en-US" sz="2400" b="1" dirty="0">
                <a:solidFill>
                  <a:schemeClr val="accent3"/>
                </a:solidFill>
                <a:latin typeface="Times New Roman" panose="02020603050405020304" pitchFamily="18" charset="0"/>
                <a:cs typeface="Times New Roman" panose="02020603050405020304" pitchFamily="18" charset="0"/>
              </a:rPr>
              <a:t>Introduction</a:t>
            </a:r>
            <a:endParaRPr lang="en-US" sz="2400" dirty="0">
              <a:solidFill>
                <a:schemeClr val="accent3"/>
              </a:solidFill>
            </a:endParaRPr>
          </a:p>
        </p:txBody>
      </p:sp>
      <p:sp>
        <p:nvSpPr>
          <p:cNvPr id="34" name="مستطيل 33"/>
          <p:cNvSpPr/>
          <p:nvPr/>
        </p:nvSpPr>
        <p:spPr>
          <a:xfrm>
            <a:off x="806974" y="1096268"/>
            <a:ext cx="1239442"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Sustainability</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35" name="مستطيل 34"/>
          <p:cNvSpPr/>
          <p:nvPr/>
        </p:nvSpPr>
        <p:spPr>
          <a:xfrm>
            <a:off x="257200" y="1388779"/>
            <a:ext cx="2421731"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        Broad term that attempts to link social, environmental and economic sciences and aims to meet the needs of the current population without affecting the fulfillment of the needs of future generations. </a:t>
            </a:r>
          </a:p>
        </p:txBody>
      </p:sp>
      <p:sp>
        <p:nvSpPr>
          <p:cNvPr id="36" name="مستطيل 35"/>
          <p:cNvSpPr/>
          <p:nvPr/>
        </p:nvSpPr>
        <p:spPr>
          <a:xfrm>
            <a:off x="892867" y="3179889"/>
            <a:ext cx="126188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Playfair Display"/>
                <a:sym typeface="Playfair Display"/>
              </a:rPr>
              <a:t>General Goal </a:t>
            </a:r>
          </a:p>
        </p:txBody>
      </p:sp>
      <p:sp>
        <p:nvSpPr>
          <p:cNvPr id="37" name="مستطيل 36"/>
          <p:cNvSpPr/>
          <p:nvPr/>
        </p:nvSpPr>
        <p:spPr>
          <a:xfrm>
            <a:off x="342705" y="3468498"/>
            <a:ext cx="2321719" cy="1137106"/>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ontserrat"/>
                <a:sym typeface="Montserrat"/>
              </a:rPr>
              <a:t>       Assess the three sustainability aspects and study the impact of them on organizational performance of the dairy industry in Palestine. </a:t>
            </a:r>
          </a:p>
        </p:txBody>
      </p:sp>
      <p:sp>
        <p:nvSpPr>
          <p:cNvPr id="38" name="مستطيل 37"/>
          <p:cNvSpPr/>
          <p:nvPr/>
        </p:nvSpPr>
        <p:spPr>
          <a:xfrm>
            <a:off x="5906854" y="1206974"/>
            <a:ext cx="3157468" cy="307777"/>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Largest </a:t>
            </a:r>
            <a:r>
              <a:rPr kumimoji="0" lang="en-US" sz="1400" b="1"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Industrial Sector </a:t>
            </a: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in Palestine</a:t>
            </a:r>
            <a:endParaRPr kumimoji="0" lang="en-US" sz="1400" b="1" i="0" u="none" strike="noStrike" kern="0" cap="none" spc="0" normalizeH="0" baseline="0" noProof="0" dirty="0">
              <a:ln>
                <a:noFill/>
              </a:ln>
              <a:solidFill>
                <a:srgbClr val="8C4303"/>
              </a:solidFill>
              <a:effectLst/>
              <a:uLnTx/>
              <a:uFillTx/>
              <a:latin typeface="Arial"/>
              <a:cs typeface="Arial"/>
              <a:sym typeface="Arial"/>
            </a:endParaRPr>
          </a:p>
        </p:txBody>
      </p:sp>
      <p:sp>
        <p:nvSpPr>
          <p:cNvPr id="39" name="مستطيل 38"/>
          <p:cNvSpPr/>
          <p:nvPr/>
        </p:nvSpPr>
        <p:spPr>
          <a:xfrm>
            <a:off x="5862693" y="1471151"/>
            <a:ext cx="3084178" cy="646331"/>
          </a:xfrm>
          <a:prstGeom prst="rect">
            <a:avLst/>
          </a:prstGeom>
        </p:spPr>
        <p:txBody>
          <a:bodyPr wrap="square">
            <a:spAutoFit/>
          </a:bodyPr>
          <a:lstStyle/>
          <a:p>
            <a:pPr marL="114300" marR="0" lvl="0" indent="0" algn="just" defTabSz="914400" rtl="0" eaLnBrk="1" fontAlgn="auto" latinLnBrk="0" hangingPunct="1">
              <a:lnSpc>
                <a:spcPct val="150000"/>
              </a:lnSpc>
              <a:spcBef>
                <a:spcPts val="0"/>
              </a:spcBef>
              <a:spcAft>
                <a:spcPts val="800"/>
              </a:spcAft>
              <a:buClr>
                <a:srgbClr val="000000"/>
              </a:buClr>
              <a:buSzPts val="1800"/>
              <a:buFont typeface="Arial"/>
              <a:buNone/>
              <a:tabLst/>
              <a:defRPr/>
            </a:pPr>
            <a:r>
              <a:rPr kumimoji="0" lang="en-US" sz="1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Montserrat"/>
              </a:rPr>
              <a:t>     As it accounts for about 75% of the local market share. </a:t>
            </a:r>
          </a:p>
        </p:txBody>
      </p:sp>
      <p:sp>
        <p:nvSpPr>
          <p:cNvPr id="40" name="مستطيل 39"/>
          <p:cNvSpPr/>
          <p:nvPr/>
        </p:nvSpPr>
        <p:spPr>
          <a:xfrm>
            <a:off x="5825864" y="3414327"/>
            <a:ext cx="2820003"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Playfair Display"/>
              </a:rPr>
              <a:t>Project </a:t>
            </a:r>
            <a:r>
              <a:rPr kumimoji="0" lang="en-US" sz="1400" b="1"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Playfair Display"/>
              </a:rPr>
              <a:t>Implementation Sequence </a:t>
            </a:r>
            <a:endPar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Playfair Display"/>
            </a:endParaRPr>
          </a:p>
        </p:txBody>
      </p:sp>
      <p:sp>
        <p:nvSpPr>
          <p:cNvPr id="41" name="مستطيل 40"/>
          <p:cNvSpPr/>
          <p:nvPr/>
        </p:nvSpPr>
        <p:spPr>
          <a:xfrm>
            <a:off x="5870988" y="3662045"/>
            <a:ext cx="2586037"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Montserrat"/>
              </a:rPr>
              <a:t>      We developed a methodology and followed it. And we developed several hypotheses and tested them using the Minitab program. Some of these hypotheses were accepted and others were rejected.</a:t>
            </a:r>
          </a:p>
        </p:txBody>
      </p:sp>
    </p:spTree>
    <p:extLst>
      <p:ext uri="{BB962C8B-B14F-4D97-AF65-F5344CB8AC3E}">
        <p14:creationId xmlns:p14="http://schemas.microsoft.com/office/powerpoint/2010/main" val="631738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0"/>
          <p:cNvSpPr txBox="1">
            <a:spLocks noGrp="1"/>
          </p:cNvSpPr>
          <p:nvPr>
            <p:ph type="title"/>
          </p:nvPr>
        </p:nvSpPr>
        <p:spPr>
          <a:xfrm>
            <a:off x="593800" y="1790565"/>
            <a:ext cx="3734611" cy="37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accent3"/>
                </a:solidFill>
                <a:latin typeface="Times New Roman" panose="02020603050405020304" pitchFamily="18" charset="0"/>
                <a:ea typeface="+mn-ea"/>
                <a:cs typeface="Times New Roman" panose="02020603050405020304" pitchFamily="18" charset="0"/>
              </a:rPr>
              <a:t>The Research Problem</a:t>
            </a:r>
            <a:endParaRPr sz="2400" dirty="0">
              <a:solidFill>
                <a:schemeClr val="accent3"/>
              </a:solidFill>
            </a:endParaRPr>
          </a:p>
        </p:txBody>
      </p:sp>
      <p:sp>
        <p:nvSpPr>
          <p:cNvPr id="5" name="TextBox 4">
            <a:extLst>
              <a:ext uri="{FF2B5EF4-FFF2-40B4-BE49-F238E27FC236}">
                <a16:creationId xmlns:a16="http://schemas.microsoft.com/office/drawing/2014/main" id="{E4924745-FDAE-462C-83AE-DBCAF92A8E48}"/>
              </a:ext>
            </a:extLst>
          </p:cNvPr>
          <p:cNvSpPr txBox="1"/>
          <p:nvPr/>
        </p:nvSpPr>
        <p:spPr>
          <a:xfrm>
            <a:off x="264521" y="2152571"/>
            <a:ext cx="3462670" cy="10231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The dairy industry consumes many resources and produces many wastes and damages to:</a:t>
            </a:r>
          </a:p>
        </p:txBody>
      </p:sp>
      <p:sp>
        <p:nvSpPr>
          <p:cNvPr id="7" name="TextBox 6">
            <a:extLst>
              <a:ext uri="{FF2B5EF4-FFF2-40B4-BE49-F238E27FC236}">
                <a16:creationId xmlns:a16="http://schemas.microsoft.com/office/drawing/2014/main" id="{FF73D6CF-1331-4334-9806-2D3A73414731}"/>
              </a:ext>
            </a:extLst>
          </p:cNvPr>
          <p:cNvSpPr txBox="1"/>
          <p:nvPr/>
        </p:nvSpPr>
        <p:spPr>
          <a:xfrm>
            <a:off x="3906985" y="1444308"/>
            <a:ext cx="5107172" cy="37683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AutoNum type="arabicPeriod"/>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p:txBody>
      </p:sp>
      <p:sp>
        <p:nvSpPr>
          <p:cNvPr id="9" name="TextBox 8">
            <a:extLst>
              <a:ext uri="{FF2B5EF4-FFF2-40B4-BE49-F238E27FC236}">
                <a16:creationId xmlns:a16="http://schemas.microsoft.com/office/drawing/2014/main" id="{87F096F5-41BA-4503-9A6A-96812F0537B7}"/>
              </a:ext>
            </a:extLst>
          </p:cNvPr>
          <p:cNvSpPr txBox="1"/>
          <p:nvPr/>
        </p:nvSpPr>
        <p:spPr>
          <a:xfrm>
            <a:off x="5433450" y="3726528"/>
            <a:ext cx="4847486" cy="37683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Economic</a:t>
            </a:r>
          </a:p>
        </p:txBody>
      </p:sp>
      <p:sp>
        <p:nvSpPr>
          <p:cNvPr id="11" name="TextBox 10">
            <a:extLst>
              <a:ext uri="{FF2B5EF4-FFF2-40B4-BE49-F238E27FC236}">
                <a16:creationId xmlns:a16="http://schemas.microsoft.com/office/drawing/2014/main" id="{CF45FA36-D1D2-4133-9EAC-CA74D0C08348}"/>
              </a:ext>
            </a:extLst>
          </p:cNvPr>
          <p:cNvSpPr txBox="1"/>
          <p:nvPr/>
        </p:nvSpPr>
        <p:spPr>
          <a:xfrm>
            <a:off x="5433450" y="2824135"/>
            <a:ext cx="5008266" cy="37657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Social</a:t>
            </a:r>
            <a:endParaRPr kumimoji="0" lang="ar-SA" sz="14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12" name="Google Shape;580;p58">
            <a:extLst>
              <a:ext uri="{FF2B5EF4-FFF2-40B4-BE49-F238E27FC236}">
                <a16:creationId xmlns:a16="http://schemas.microsoft.com/office/drawing/2014/main" id="{5839F3C3-5DC4-41C9-8515-1CE9957C4B9C}"/>
              </a:ext>
            </a:extLst>
          </p:cNvPr>
          <p:cNvGrpSpPr/>
          <p:nvPr/>
        </p:nvGrpSpPr>
        <p:grpSpPr>
          <a:xfrm>
            <a:off x="4929632" y="2086223"/>
            <a:ext cx="162896" cy="278710"/>
            <a:chOff x="7601242" y="3729267"/>
            <a:chExt cx="222566" cy="380803"/>
          </a:xfrm>
        </p:grpSpPr>
        <p:sp>
          <p:nvSpPr>
            <p:cNvPr id="13" name="Google Shape;581;p58">
              <a:extLst>
                <a:ext uri="{FF2B5EF4-FFF2-40B4-BE49-F238E27FC236}">
                  <a16:creationId xmlns:a16="http://schemas.microsoft.com/office/drawing/2014/main" id="{E94D653D-7268-4A1F-9982-C58D558CA36A}"/>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582;p58">
              <a:extLst>
                <a:ext uri="{FF2B5EF4-FFF2-40B4-BE49-F238E27FC236}">
                  <a16:creationId xmlns:a16="http://schemas.microsoft.com/office/drawing/2014/main" id="{5C62DCAE-5DFD-4F16-884C-47A38ACC737E}"/>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6" name="TextBox 15">
            <a:extLst>
              <a:ext uri="{FF2B5EF4-FFF2-40B4-BE49-F238E27FC236}">
                <a16:creationId xmlns:a16="http://schemas.microsoft.com/office/drawing/2014/main" id="{A80C40F3-233A-468C-ACC0-DF393FB41D2C}"/>
              </a:ext>
            </a:extLst>
          </p:cNvPr>
          <p:cNvSpPr txBox="1"/>
          <p:nvPr/>
        </p:nvSpPr>
        <p:spPr>
          <a:xfrm>
            <a:off x="5356331" y="1945804"/>
            <a:ext cx="4579088" cy="37683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Environmental</a:t>
            </a:r>
          </a:p>
        </p:txBody>
      </p:sp>
      <p:grpSp>
        <p:nvGrpSpPr>
          <p:cNvPr id="17" name="Google Shape;580;p58">
            <a:extLst>
              <a:ext uri="{FF2B5EF4-FFF2-40B4-BE49-F238E27FC236}">
                <a16:creationId xmlns:a16="http://schemas.microsoft.com/office/drawing/2014/main" id="{7BB924E3-023D-407C-BE1B-D495E80E9197}"/>
              </a:ext>
            </a:extLst>
          </p:cNvPr>
          <p:cNvGrpSpPr/>
          <p:nvPr/>
        </p:nvGrpSpPr>
        <p:grpSpPr>
          <a:xfrm>
            <a:off x="4944239" y="2922003"/>
            <a:ext cx="162896" cy="278710"/>
            <a:chOff x="7601242" y="3729267"/>
            <a:chExt cx="222566" cy="380803"/>
          </a:xfrm>
        </p:grpSpPr>
        <p:sp>
          <p:nvSpPr>
            <p:cNvPr id="18" name="Google Shape;581;p58">
              <a:extLst>
                <a:ext uri="{FF2B5EF4-FFF2-40B4-BE49-F238E27FC236}">
                  <a16:creationId xmlns:a16="http://schemas.microsoft.com/office/drawing/2014/main" id="{369B5083-BE5A-4C6B-BE9D-104B1944D708}"/>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582;p58">
              <a:extLst>
                <a:ext uri="{FF2B5EF4-FFF2-40B4-BE49-F238E27FC236}">
                  <a16:creationId xmlns:a16="http://schemas.microsoft.com/office/drawing/2014/main" id="{ABB7D960-F1DA-4D6F-B0D9-56C8D76EAB22}"/>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0" name="Google Shape;580;p58">
            <a:extLst>
              <a:ext uri="{FF2B5EF4-FFF2-40B4-BE49-F238E27FC236}">
                <a16:creationId xmlns:a16="http://schemas.microsoft.com/office/drawing/2014/main" id="{4D9CE0D9-76A8-4F69-B2ED-4C60CB788682}"/>
              </a:ext>
            </a:extLst>
          </p:cNvPr>
          <p:cNvGrpSpPr/>
          <p:nvPr/>
        </p:nvGrpSpPr>
        <p:grpSpPr>
          <a:xfrm>
            <a:off x="4949603" y="3824652"/>
            <a:ext cx="162896" cy="278710"/>
            <a:chOff x="7601242" y="3729267"/>
            <a:chExt cx="222566" cy="380803"/>
          </a:xfrm>
        </p:grpSpPr>
        <p:sp>
          <p:nvSpPr>
            <p:cNvPr id="21" name="Google Shape;581;p58">
              <a:extLst>
                <a:ext uri="{FF2B5EF4-FFF2-40B4-BE49-F238E27FC236}">
                  <a16:creationId xmlns:a16="http://schemas.microsoft.com/office/drawing/2014/main" id="{71D024BF-CD47-41C4-830C-CACD6484D325}"/>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582;p58">
              <a:extLst>
                <a:ext uri="{FF2B5EF4-FFF2-40B4-BE49-F238E27FC236}">
                  <a16:creationId xmlns:a16="http://schemas.microsoft.com/office/drawing/2014/main" id="{CA22062A-CCAA-4630-B192-A5E7876002A7}"/>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991447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1"/>
          <p:cNvSpPr txBox="1">
            <a:spLocks noGrp="1"/>
          </p:cNvSpPr>
          <p:nvPr>
            <p:ph type="title"/>
          </p:nvPr>
        </p:nvSpPr>
        <p:spPr>
          <a:xfrm>
            <a:off x="380093" y="357822"/>
            <a:ext cx="769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accent3"/>
                </a:solidFill>
                <a:latin typeface="Times New Roman" panose="02020603050405020304" pitchFamily="18" charset="0"/>
                <a:ea typeface="+mn-ea"/>
                <a:cs typeface="Times New Roman" panose="02020603050405020304" pitchFamily="18" charset="0"/>
              </a:rPr>
              <a:t>Goal and Objectives of the Research</a:t>
            </a:r>
            <a:endParaRPr sz="2400" dirty="0">
              <a:solidFill>
                <a:schemeClr val="accent3"/>
              </a:solidFill>
            </a:endParaRPr>
          </a:p>
        </p:txBody>
      </p:sp>
      <p:sp>
        <p:nvSpPr>
          <p:cNvPr id="649" name="Google Shape;649;p61"/>
          <p:cNvSpPr txBox="1">
            <a:spLocks noGrp="1"/>
          </p:cNvSpPr>
          <p:nvPr>
            <p:ph type="title" idx="2"/>
          </p:nvPr>
        </p:nvSpPr>
        <p:spPr>
          <a:xfrm>
            <a:off x="1466535" y="1729054"/>
            <a:ext cx="2626562" cy="47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1.</a:t>
            </a:r>
            <a:endParaRPr dirty="0"/>
          </a:p>
        </p:txBody>
      </p:sp>
      <p:sp>
        <p:nvSpPr>
          <p:cNvPr id="650" name="Google Shape;650;p61"/>
          <p:cNvSpPr txBox="1">
            <a:spLocks noGrp="1"/>
          </p:cNvSpPr>
          <p:nvPr>
            <p:ph type="title" idx="3"/>
          </p:nvPr>
        </p:nvSpPr>
        <p:spPr>
          <a:xfrm>
            <a:off x="1745246" y="1654002"/>
            <a:ext cx="2664784" cy="854436"/>
          </a:xfrm>
          <a:prstGeom prst="rect">
            <a:avLst/>
          </a:prstGeom>
        </p:spPr>
        <p:txBody>
          <a:bodyPr spcFirstLastPara="1" wrap="square" lIns="91425" tIns="91425" rIns="91425" bIns="91425" anchor="t" anchorCtr="0">
            <a:noAutofit/>
          </a:bodyPr>
          <a:lstStyle/>
          <a:p>
            <a:pPr algn="just"/>
            <a:r>
              <a:rPr lang="en-US" sz="1200" dirty="0">
                <a:latin typeface="Times New Roman" panose="02020603050405020304" pitchFamily="18" charset="0"/>
                <a:cs typeface="Times New Roman" panose="02020603050405020304" pitchFamily="18" charset="0"/>
              </a:rPr>
              <a:t>Developing a framework for the sustainability and organizational performance of the dairy industry in Palestine.</a:t>
            </a:r>
          </a:p>
        </p:txBody>
      </p:sp>
      <p:sp>
        <p:nvSpPr>
          <p:cNvPr id="651" name="Google Shape;651;p61"/>
          <p:cNvSpPr txBox="1">
            <a:spLocks noGrp="1"/>
          </p:cNvSpPr>
          <p:nvPr>
            <p:ph type="title" idx="4"/>
          </p:nvPr>
        </p:nvSpPr>
        <p:spPr>
          <a:xfrm>
            <a:off x="1493438" y="3537037"/>
            <a:ext cx="2585535" cy="47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3.</a:t>
            </a:r>
            <a:endParaRPr dirty="0"/>
          </a:p>
        </p:txBody>
      </p:sp>
      <p:sp>
        <p:nvSpPr>
          <p:cNvPr id="652" name="Google Shape;652;p61"/>
          <p:cNvSpPr txBox="1">
            <a:spLocks noGrp="1"/>
          </p:cNvSpPr>
          <p:nvPr>
            <p:ph type="title" idx="5"/>
          </p:nvPr>
        </p:nvSpPr>
        <p:spPr>
          <a:xfrm>
            <a:off x="1758511" y="3516742"/>
            <a:ext cx="2553694" cy="584400"/>
          </a:xfrm>
          <a:prstGeom prst="rect">
            <a:avLst/>
          </a:prstGeom>
        </p:spPr>
        <p:txBody>
          <a:bodyPr spcFirstLastPara="1" wrap="square" lIns="91425" tIns="91425" rIns="91425" bIns="91425" anchor="t" anchorCtr="0">
            <a:noAutofit/>
          </a:bodyPr>
          <a:lstStyle/>
          <a:p>
            <a:pPr algn="just"/>
            <a:r>
              <a:rPr lang="en-US" sz="1200" dirty="0">
                <a:latin typeface="Times New Roman" panose="02020603050405020304" pitchFamily="18" charset="0"/>
                <a:cs typeface="Times New Roman" panose="02020603050405020304" pitchFamily="18" charset="0"/>
              </a:rPr>
              <a:t>Investigating level of sustainability practices in the Palestinian dairy industry.</a:t>
            </a:r>
          </a:p>
        </p:txBody>
      </p:sp>
      <p:sp>
        <p:nvSpPr>
          <p:cNvPr id="653" name="Google Shape;653;p61"/>
          <p:cNvSpPr txBox="1">
            <a:spLocks noGrp="1"/>
          </p:cNvSpPr>
          <p:nvPr>
            <p:ph type="title" idx="6"/>
          </p:nvPr>
        </p:nvSpPr>
        <p:spPr>
          <a:xfrm>
            <a:off x="5364885" y="1746000"/>
            <a:ext cx="2659762" cy="47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2.</a:t>
            </a:r>
            <a:endParaRPr dirty="0"/>
          </a:p>
        </p:txBody>
      </p:sp>
      <p:sp>
        <p:nvSpPr>
          <p:cNvPr id="654" name="Google Shape;654;p61"/>
          <p:cNvSpPr txBox="1">
            <a:spLocks noGrp="1"/>
          </p:cNvSpPr>
          <p:nvPr>
            <p:ph type="title" idx="7"/>
          </p:nvPr>
        </p:nvSpPr>
        <p:spPr>
          <a:xfrm>
            <a:off x="5756209" y="1723372"/>
            <a:ext cx="2421990" cy="584400"/>
          </a:xfrm>
          <a:prstGeom prst="rect">
            <a:avLst/>
          </a:prstGeom>
        </p:spPr>
        <p:txBody>
          <a:bodyPr spcFirstLastPara="1" wrap="square" lIns="91425" tIns="91425" rIns="91425" bIns="91425" anchor="t" anchorCtr="0">
            <a:noAutofit/>
          </a:bodyPr>
          <a:lstStyle/>
          <a:p>
            <a:pPr algn="just"/>
            <a:r>
              <a:rPr lang="en-US" sz="1200" dirty="0">
                <a:latin typeface="Times New Roman" panose="02020603050405020304" pitchFamily="18" charset="0"/>
                <a:cs typeface="Times New Roman" panose="02020603050405020304" pitchFamily="18" charset="0"/>
              </a:rPr>
              <a:t>Developing a proper data collection tool to assess the sustainability in the dairy sector.</a:t>
            </a:r>
          </a:p>
        </p:txBody>
      </p:sp>
      <p:sp>
        <p:nvSpPr>
          <p:cNvPr id="655" name="Google Shape;655;p61"/>
          <p:cNvSpPr txBox="1">
            <a:spLocks noGrp="1"/>
          </p:cNvSpPr>
          <p:nvPr>
            <p:ph type="title" idx="8"/>
          </p:nvPr>
        </p:nvSpPr>
        <p:spPr>
          <a:xfrm>
            <a:off x="5459875" y="3572392"/>
            <a:ext cx="2454449" cy="47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4.</a:t>
            </a:r>
            <a:endParaRPr dirty="0"/>
          </a:p>
        </p:txBody>
      </p:sp>
      <p:sp>
        <p:nvSpPr>
          <p:cNvPr id="656" name="Google Shape;656;p61"/>
          <p:cNvSpPr txBox="1">
            <a:spLocks noGrp="1"/>
          </p:cNvSpPr>
          <p:nvPr>
            <p:ph type="title" idx="9"/>
          </p:nvPr>
        </p:nvSpPr>
        <p:spPr>
          <a:xfrm>
            <a:off x="5756209" y="3565457"/>
            <a:ext cx="2905311" cy="584400"/>
          </a:xfrm>
          <a:prstGeom prst="rect">
            <a:avLst/>
          </a:prstGeom>
        </p:spPr>
        <p:txBody>
          <a:bodyPr spcFirstLastPara="1" wrap="square" lIns="91425" tIns="91425" rIns="91425" bIns="91425" anchor="t" anchorCtr="0">
            <a:noAutofit/>
          </a:bodyPr>
          <a:lstStyle/>
          <a:p>
            <a:pPr algn="just"/>
            <a:r>
              <a:rPr lang="en-US" sz="1200" dirty="0">
                <a:latin typeface="Times New Roman" panose="02020603050405020304" pitchFamily="18" charset="0"/>
                <a:cs typeface="Times New Roman" panose="02020603050405020304" pitchFamily="18" charset="0"/>
              </a:rPr>
              <a:t>Investigating the impact of sustainability practices on organizational performance in the Palestinian dairy industry.</a:t>
            </a:r>
          </a:p>
        </p:txBody>
      </p:sp>
      <p:sp>
        <p:nvSpPr>
          <p:cNvPr id="658" name="Google Shape;658;p61"/>
          <p:cNvSpPr/>
          <p:nvPr/>
        </p:nvSpPr>
        <p:spPr>
          <a:xfrm>
            <a:off x="730855" y="1654002"/>
            <a:ext cx="765900" cy="76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3" name="Google Shape;663;p61"/>
          <p:cNvSpPr/>
          <p:nvPr/>
        </p:nvSpPr>
        <p:spPr>
          <a:xfrm>
            <a:off x="727538" y="3370013"/>
            <a:ext cx="765900" cy="76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1"/>
          <p:cNvSpPr/>
          <p:nvPr/>
        </p:nvSpPr>
        <p:spPr>
          <a:xfrm>
            <a:off x="4598985" y="1666532"/>
            <a:ext cx="765900" cy="76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61"/>
          <p:cNvGrpSpPr/>
          <p:nvPr/>
        </p:nvGrpSpPr>
        <p:grpSpPr>
          <a:xfrm>
            <a:off x="4642907" y="3390637"/>
            <a:ext cx="765900" cy="765900"/>
            <a:chOff x="6398925" y="2904750"/>
            <a:chExt cx="765900" cy="765900"/>
          </a:xfrm>
        </p:grpSpPr>
        <p:sp>
          <p:nvSpPr>
            <p:cNvPr id="671" name="Google Shape;671;p61"/>
            <p:cNvSpPr/>
            <p:nvPr/>
          </p:nvSpPr>
          <p:spPr>
            <a:xfrm>
              <a:off x="6398925" y="2904750"/>
              <a:ext cx="765900" cy="76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61"/>
            <p:cNvGrpSpPr/>
            <p:nvPr/>
          </p:nvGrpSpPr>
          <p:grpSpPr>
            <a:xfrm>
              <a:off x="6572618" y="3099178"/>
              <a:ext cx="418515" cy="377043"/>
              <a:chOff x="3988156" y="3380210"/>
              <a:chExt cx="353954" cy="318880"/>
            </a:xfrm>
          </p:grpSpPr>
          <p:sp>
            <p:nvSpPr>
              <p:cNvPr id="673" name="Google Shape;673;p61"/>
              <p:cNvSpPr/>
              <p:nvPr/>
            </p:nvSpPr>
            <p:spPr>
              <a:xfrm>
                <a:off x="4134053" y="3446156"/>
                <a:ext cx="28454" cy="49269"/>
              </a:xfrm>
              <a:custGeom>
                <a:avLst/>
                <a:gdLst/>
                <a:ahLst/>
                <a:cxnLst/>
                <a:rect l="l" t="t" r="r" b="b"/>
                <a:pathLst>
                  <a:path w="894" h="1548" extrusionOk="0">
                    <a:moveTo>
                      <a:pt x="417" y="286"/>
                    </a:moveTo>
                    <a:lnTo>
                      <a:pt x="417" y="572"/>
                    </a:lnTo>
                    <a:cubicBezTo>
                      <a:pt x="298" y="524"/>
                      <a:pt x="274" y="500"/>
                      <a:pt x="274" y="417"/>
                    </a:cubicBezTo>
                    <a:cubicBezTo>
                      <a:pt x="274" y="345"/>
                      <a:pt x="346" y="298"/>
                      <a:pt x="417" y="286"/>
                    </a:cubicBezTo>
                    <a:close/>
                    <a:moveTo>
                      <a:pt x="524" y="869"/>
                    </a:moveTo>
                    <a:cubicBezTo>
                      <a:pt x="643" y="917"/>
                      <a:pt x="655" y="976"/>
                      <a:pt x="655" y="1048"/>
                    </a:cubicBezTo>
                    <a:cubicBezTo>
                      <a:pt x="655" y="1119"/>
                      <a:pt x="596" y="1179"/>
                      <a:pt x="524" y="1191"/>
                    </a:cubicBezTo>
                    <a:lnTo>
                      <a:pt x="524" y="869"/>
                    </a:lnTo>
                    <a:close/>
                    <a:moveTo>
                      <a:pt x="477" y="0"/>
                    </a:moveTo>
                    <a:cubicBezTo>
                      <a:pt x="453" y="0"/>
                      <a:pt x="417" y="24"/>
                      <a:pt x="417" y="48"/>
                    </a:cubicBezTo>
                    <a:lnTo>
                      <a:pt x="417" y="107"/>
                    </a:lnTo>
                    <a:cubicBezTo>
                      <a:pt x="191" y="131"/>
                      <a:pt x="60" y="250"/>
                      <a:pt x="60" y="476"/>
                    </a:cubicBezTo>
                    <a:cubicBezTo>
                      <a:pt x="60" y="703"/>
                      <a:pt x="227" y="774"/>
                      <a:pt x="417" y="845"/>
                    </a:cubicBezTo>
                    <a:lnTo>
                      <a:pt x="417" y="1226"/>
                    </a:lnTo>
                    <a:cubicBezTo>
                      <a:pt x="310" y="1203"/>
                      <a:pt x="274" y="1179"/>
                      <a:pt x="179" y="1107"/>
                    </a:cubicBezTo>
                    <a:cubicBezTo>
                      <a:pt x="160" y="1093"/>
                      <a:pt x="143" y="1087"/>
                      <a:pt x="127" y="1087"/>
                    </a:cubicBezTo>
                    <a:cubicBezTo>
                      <a:pt x="101" y="1087"/>
                      <a:pt x="77" y="1102"/>
                      <a:pt x="48" y="1131"/>
                    </a:cubicBezTo>
                    <a:cubicBezTo>
                      <a:pt x="0" y="1191"/>
                      <a:pt x="0" y="1250"/>
                      <a:pt x="48" y="1298"/>
                    </a:cubicBezTo>
                    <a:cubicBezTo>
                      <a:pt x="120" y="1405"/>
                      <a:pt x="274" y="1453"/>
                      <a:pt x="417" y="1453"/>
                    </a:cubicBezTo>
                    <a:lnTo>
                      <a:pt x="417" y="1512"/>
                    </a:lnTo>
                    <a:cubicBezTo>
                      <a:pt x="417" y="1536"/>
                      <a:pt x="453" y="1548"/>
                      <a:pt x="477" y="1548"/>
                    </a:cubicBezTo>
                    <a:cubicBezTo>
                      <a:pt x="512" y="1548"/>
                      <a:pt x="536" y="1536"/>
                      <a:pt x="536" y="1512"/>
                    </a:cubicBezTo>
                    <a:lnTo>
                      <a:pt x="536" y="1453"/>
                    </a:lnTo>
                    <a:cubicBezTo>
                      <a:pt x="727" y="1417"/>
                      <a:pt x="893" y="1298"/>
                      <a:pt x="893" y="1048"/>
                    </a:cubicBezTo>
                    <a:cubicBezTo>
                      <a:pt x="893" y="798"/>
                      <a:pt x="751" y="691"/>
                      <a:pt x="536" y="619"/>
                    </a:cubicBezTo>
                    <a:lnTo>
                      <a:pt x="536" y="286"/>
                    </a:lnTo>
                    <a:cubicBezTo>
                      <a:pt x="584" y="286"/>
                      <a:pt x="631" y="298"/>
                      <a:pt x="667" y="333"/>
                    </a:cubicBezTo>
                    <a:cubicBezTo>
                      <a:pt x="694" y="340"/>
                      <a:pt x="726" y="363"/>
                      <a:pt x="759" y="363"/>
                    </a:cubicBezTo>
                    <a:cubicBezTo>
                      <a:pt x="783" y="363"/>
                      <a:pt x="808" y="350"/>
                      <a:pt x="834" y="310"/>
                    </a:cubicBezTo>
                    <a:cubicBezTo>
                      <a:pt x="870" y="274"/>
                      <a:pt x="882" y="214"/>
                      <a:pt x="822" y="167"/>
                    </a:cubicBezTo>
                    <a:cubicBezTo>
                      <a:pt x="751" y="107"/>
                      <a:pt x="631" y="95"/>
                      <a:pt x="536" y="95"/>
                    </a:cubicBezTo>
                    <a:lnTo>
                      <a:pt x="536" y="48"/>
                    </a:lnTo>
                    <a:cubicBezTo>
                      <a:pt x="536" y="12"/>
                      <a:pt x="501" y="0"/>
                      <a:pt x="4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61"/>
              <p:cNvSpPr/>
              <p:nvPr/>
            </p:nvSpPr>
            <p:spPr>
              <a:xfrm>
                <a:off x="4188988" y="3398001"/>
                <a:ext cx="81510" cy="81510"/>
              </a:xfrm>
              <a:custGeom>
                <a:avLst/>
                <a:gdLst/>
                <a:ahLst/>
                <a:cxnLst/>
                <a:rect l="l" t="t" r="r" b="b"/>
                <a:pathLst>
                  <a:path w="2561" h="2561" extrusionOk="0">
                    <a:moveTo>
                      <a:pt x="1287" y="311"/>
                    </a:moveTo>
                    <a:cubicBezTo>
                      <a:pt x="1823" y="311"/>
                      <a:pt x="2251" y="739"/>
                      <a:pt x="2251" y="1275"/>
                    </a:cubicBezTo>
                    <a:cubicBezTo>
                      <a:pt x="2251" y="1811"/>
                      <a:pt x="1823" y="2251"/>
                      <a:pt x="1287" y="2251"/>
                    </a:cubicBezTo>
                    <a:cubicBezTo>
                      <a:pt x="751" y="2251"/>
                      <a:pt x="310" y="1811"/>
                      <a:pt x="310" y="1275"/>
                    </a:cubicBezTo>
                    <a:cubicBezTo>
                      <a:pt x="310" y="739"/>
                      <a:pt x="751" y="311"/>
                      <a:pt x="1287" y="311"/>
                    </a:cubicBezTo>
                    <a:close/>
                    <a:moveTo>
                      <a:pt x="1287" y="1"/>
                    </a:moveTo>
                    <a:cubicBezTo>
                      <a:pt x="572" y="1"/>
                      <a:pt x="1" y="584"/>
                      <a:pt x="1" y="1275"/>
                    </a:cubicBezTo>
                    <a:cubicBezTo>
                      <a:pt x="1" y="1989"/>
                      <a:pt x="584" y="2561"/>
                      <a:pt x="1287" y="2561"/>
                    </a:cubicBezTo>
                    <a:cubicBezTo>
                      <a:pt x="2001" y="2561"/>
                      <a:pt x="2561" y="1977"/>
                      <a:pt x="2561" y="1275"/>
                    </a:cubicBezTo>
                    <a:cubicBezTo>
                      <a:pt x="2561" y="584"/>
                      <a:pt x="2001" y="1"/>
                      <a:pt x="1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1"/>
              <p:cNvSpPr/>
              <p:nvPr/>
            </p:nvSpPr>
            <p:spPr>
              <a:xfrm>
                <a:off x="4090863" y="3380210"/>
                <a:ext cx="195930" cy="146311"/>
              </a:xfrm>
              <a:custGeom>
                <a:avLst/>
                <a:gdLst/>
                <a:ahLst/>
                <a:cxnLst/>
                <a:rect l="l" t="t" r="r" b="b"/>
                <a:pathLst>
                  <a:path w="6156" h="4597" extrusionOk="0">
                    <a:moveTo>
                      <a:pt x="1810" y="1834"/>
                    </a:moveTo>
                    <a:cubicBezTo>
                      <a:pt x="2131" y="1834"/>
                      <a:pt x="2429" y="2001"/>
                      <a:pt x="2608" y="2274"/>
                    </a:cubicBezTo>
                    <a:cubicBezTo>
                      <a:pt x="2643" y="2405"/>
                      <a:pt x="2703" y="2536"/>
                      <a:pt x="2762" y="2667"/>
                    </a:cubicBezTo>
                    <a:cubicBezTo>
                      <a:pt x="2762" y="2715"/>
                      <a:pt x="2774" y="2763"/>
                      <a:pt x="2774" y="2810"/>
                    </a:cubicBezTo>
                    <a:cubicBezTo>
                      <a:pt x="2774" y="3346"/>
                      <a:pt x="2346" y="3775"/>
                      <a:pt x="1810" y="3775"/>
                    </a:cubicBezTo>
                    <a:cubicBezTo>
                      <a:pt x="1274" y="3775"/>
                      <a:pt x="834" y="3346"/>
                      <a:pt x="834" y="2810"/>
                    </a:cubicBezTo>
                    <a:cubicBezTo>
                      <a:pt x="834" y="2274"/>
                      <a:pt x="1274" y="1834"/>
                      <a:pt x="1810" y="1834"/>
                    </a:cubicBezTo>
                    <a:close/>
                    <a:moveTo>
                      <a:pt x="1810" y="1322"/>
                    </a:moveTo>
                    <a:cubicBezTo>
                      <a:pt x="2084" y="1322"/>
                      <a:pt x="2346" y="1393"/>
                      <a:pt x="2584" y="1536"/>
                    </a:cubicBezTo>
                    <a:cubicBezTo>
                      <a:pt x="2560" y="1620"/>
                      <a:pt x="2560" y="1703"/>
                      <a:pt x="2548" y="1774"/>
                    </a:cubicBezTo>
                    <a:cubicBezTo>
                      <a:pt x="2346" y="1632"/>
                      <a:pt x="2072" y="1536"/>
                      <a:pt x="1810" y="1536"/>
                    </a:cubicBezTo>
                    <a:cubicBezTo>
                      <a:pt x="1096" y="1536"/>
                      <a:pt x="524" y="2120"/>
                      <a:pt x="524" y="2822"/>
                    </a:cubicBezTo>
                    <a:cubicBezTo>
                      <a:pt x="524" y="3537"/>
                      <a:pt x="1107" y="4096"/>
                      <a:pt x="1810" y="4096"/>
                    </a:cubicBezTo>
                    <a:cubicBezTo>
                      <a:pt x="2417" y="4096"/>
                      <a:pt x="2917" y="3668"/>
                      <a:pt x="3060" y="3108"/>
                    </a:cubicBezTo>
                    <a:cubicBezTo>
                      <a:pt x="3120" y="3167"/>
                      <a:pt x="3155" y="3203"/>
                      <a:pt x="3239" y="3263"/>
                    </a:cubicBezTo>
                    <a:cubicBezTo>
                      <a:pt x="3036" y="3882"/>
                      <a:pt x="2477" y="4299"/>
                      <a:pt x="1810" y="4299"/>
                    </a:cubicBezTo>
                    <a:cubicBezTo>
                      <a:pt x="988" y="4299"/>
                      <a:pt x="322" y="3620"/>
                      <a:pt x="322" y="2810"/>
                    </a:cubicBezTo>
                    <a:cubicBezTo>
                      <a:pt x="322" y="1989"/>
                      <a:pt x="988" y="1322"/>
                      <a:pt x="1810" y="1322"/>
                    </a:cubicBezTo>
                    <a:close/>
                    <a:moveTo>
                      <a:pt x="4382" y="0"/>
                    </a:moveTo>
                    <a:cubicBezTo>
                      <a:pt x="3608" y="0"/>
                      <a:pt x="2929" y="500"/>
                      <a:pt x="2679" y="1179"/>
                    </a:cubicBezTo>
                    <a:cubicBezTo>
                      <a:pt x="2417" y="1036"/>
                      <a:pt x="2131" y="953"/>
                      <a:pt x="1822" y="953"/>
                    </a:cubicBezTo>
                    <a:cubicBezTo>
                      <a:pt x="822" y="953"/>
                      <a:pt x="0" y="1774"/>
                      <a:pt x="0" y="2775"/>
                    </a:cubicBezTo>
                    <a:cubicBezTo>
                      <a:pt x="0" y="3775"/>
                      <a:pt x="822" y="4596"/>
                      <a:pt x="1822" y="4596"/>
                    </a:cubicBezTo>
                    <a:cubicBezTo>
                      <a:pt x="2596" y="4596"/>
                      <a:pt x="3262" y="4120"/>
                      <a:pt x="3512" y="3417"/>
                    </a:cubicBezTo>
                    <a:cubicBezTo>
                      <a:pt x="3763" y="3548"/>
                      <a:pt x="4060" y="3644"/>
                      <a:pt x="4382" y="3644"/>
                    </a:cubicBezTo>
                    <a:cubicBezTo>
                      <a:pt x="4798" y="3644"/>
                      <a:pt x="5191" y="3489"/>
                      <a:pt x="5513" y="3239"/>
                    </a:cubicBezTo>
                    <a:cubicBezTo>
                      <a:pt x="5822" y="2989"/>
                      <a:pt x="6049" y="2632"/>
                      <a:pt x="6132" y="2239"/>
                    </a:cubicBezTo>
                    <a:cubicBezTo>
                      <a:pt x="6156" y="2167"/>
                      <a:pt x="6096" y="2072"/>
                      <a:pt x="6013" y="2060"/>
                    </a:cubicBezTo>
                    <a:cubicBezTo>
                      <a:pt x="6004" y="2059"/>
                      <a:pt x="5996" y="2058"/>
                      <a:pt x="5987" y="2058"/>
                    </a:cubicBezTo>
                    <a:cubicBezTo>
                      <a:pt x="5911" y="2058"/>
                      <a:pt x="5833" y="2104"/>
                      <a:pt x="5822" y="2179"/>
                    </a:cubicBezTo>
                    <a:cubicBezTo>
                      <a:pt x="5656" y="2870"/>
                      <a:pt x="5060" y="3322"/>
                      <a:pt x="4370" y="3322"/>
                    </a:cubicBezTo>
                    <a:cubicBezTo>
                      <a:pt x="3834" y="3322"/>
                      <a:pt x="3334" y="3048"/>
                      <a:pt x="3072" y="2572"/>
                    </a:cubicBezTo>
                    <a:cubicBezTo>
                      <a:pt x="3036" y="2417"/>
                      <a:pt x="2977" y="2274"/>
                      <a:pt x="2905" y="2132"/>
                    </a:cubicBezTo>
                    <a:cubicBezTo>
                      <a:pt x="2715" y="1215"/>
                      <a:pt x="3429" y="334"/>
                      <a:pt x="4370" y="334"/>
                    </a:cubicBezTo>
                    <a:cubicBezTo>
                      <a:pt x="5060" y="334"/>
                      <a:pt x="5656" y="810"/>
                      <a:pt x="5822" y="1477"/>
                    </a:cubicBezTo>
                    <a:cubicBezTo>
                      <a:pt x="5832" y="1556"/>
                      <a:pt x="5899" y="1602"/>
                      <a:pt x="5969" y="1602"/>
                    </a:cubicBezTo>
                    <a:cubicBezTo>
                      <a:pt x="5984" y="1602"/>
                      <a:pt x="5998" y="1600"/>
                      <a:pt x="6013" y="1596"/>
                    </a:cubicBezTo>
                    <a:cubicBezTo>
                      <a:pt x="6108" y="1584"/>
                      <a:pt x="6144" y="1489"/>
                      <a:pt x="6132" y="1405"/>
                    </a:cubicBezTo>
                    <a:cubicBezTo>
                      <a:pt x="6049" y="1024"/>
                      <a:pt x="5822" y="667"/>
                      <a:pt x="5513" y="405"/>
                    </a:cubicBezTo>
                    <a:cubicBezTo>
                      <a:pt x="5191" y="155"/>
                      <a:pt x="4775" y="0"/>
                      <a:pt x="43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61"/>
              <p:cNvSpPr/>
              <p:nvPr/>
            </p:nvSpPr>
            <p:spPr>
              <a:xfrm>
                <a:off x="4215914" y="3415061"/>
                <a:ext cx="28072" cy="49301"/>
              </a:xfrm>
              <a:custGeom>
                <a:avLst/>
                <a:gdLst/>
                <a:ahLst/>
                <a:cxnLst/>
                <a:rect l="l" t="t" r="r" b="b"/>
                <a:pathLst>
                  <a:path w="882" h="1549" extrusionOk="0">
                    <a:moveTo>
                      <a:pt x="405" y="298"/>
                    </a:moveTo>
                    <a:lnTo>
                      <a:pt x="405" y="584"/>
                    </a:lnTo>
                    <a:cubicBezTo>
                      <a:pt x="286" y="537"/>
                      <a:pt x="262" y="501"/>
                      <a:pt x="262" y="429"/>
                    </a:cubicBezTo>
                    <a:cubicBezTo>
                      <a:pt x="262" y="358"/>
                      <a:pt x="334" y="310"/>
                      <a:pt x="405" y="298"/>
                    </a:cubicBezTo>
                    <a:close/>
                    <a:moveTo>
                      <a:pt x="512" y="882"/>
                    </a:moveTo>
                    <a:cubicBezTo>
                      <a:pt x="631" y="918"/>
                      <a:pt x="643" y="977"/>
                      <a:pt x="643" y="1060"/>
                    </a:cubicBezTo>
                    <a:cubicBezTo>
                      <a:pt x="643" y="1144"/>
                      <a:pt x="584" y="1191"/>
                      <a:pt x="512" y="1203"/>
                    </a:cubicBezTo>
                    <a:lnTo>
                      <a:pt x="512" y="882"/>
                    </a:lnTo>
                    <a:close/>
                    <a:moveTo>
                      <a:pt x="465" y="1"/>
                    </a:moveTo>
                    <a:cubicBezTo>
                      <a:pt x="441" y="1"/>
                      <a:pt x="405" y="13"/>
                      <a:pt x="405" y="48"/>
                    </a:cubicBezTo>
                    <a:lnTo>
                      <a:pt x="405" y="96"/>
                    </a:lnTo>
                    <a:cubicBezTo>
                      <a:pt x="179" y="132"/>
                      <a:pt x="48" y="251"/>
                      <a:pt x="48" y="477"/>
                    </a:cubicBezTo>
                    <a:cubicBezTo>
                      <a:pt x="48" y="715"/>
                      <a:pt x="226" y="787"/>
                      <a:pt x="405" y="846"/>
                    </a:cubicBezTo>
                    <a:lnTo>
                      <a:pt x="405" y="1215"/>
                    </a:lnTo>
                    <a:cubicBezTo>
                      <a:pt x="298" y="1203"/>
                      <a:pt x="262" y="1156"/>
                      <a:pt x="167" y="1096"/>
                    </a:cubicBezTo>
                    <a:cubicBezTo>
                      <a:pt x="150" y="1084"/>
                      <a:pt x="133" y="1079"/>
                      <a:pt x="117" y="1079"/>
                    </a:cubicBezTo>
                    <a:cubicBezTo>
                      <a:pt x="53" y="1079"/>
                      <a:pt x="0" y="1158"/>
                      <a:pt x="0" y="1215"/>
                    </a:cubicBezTo>
                    <a:cubicBezTo>
                      <a:pt x="0" y="1251"/>
                      <a:pt x="24" y="1275"/>
                      <a:pt x="36" y="1299"/>
                    </a:cubicBezTo>
                    <a:cubicBezTo>
                      <a:pt x="107" y="1394"/>
                      <a:pt x="274" y="1441"/>
                      <a:pt x="405" y="1441"/>
                    </a:cubicBezTo>
                    <a:lnTo>
                      <a:pt x="405" y="1501"/>
                    </a:lnTo>
                    <a:cubicBezTo>
                      <a:pt x="405" y="1537"/>
                      <a:pt x="441" y="1549"/>
                      <a:pt x="465" y="1549"/>
                    </a:cubicBezTo>
                    <a:cubicBezTo>
                      <a:pt x="500" y="1549"/>
                      <a:pt x="524" y="1525"/>
                      <a:pt x="524" y="1501"/>
                    </a:cubicBezTo>
                    <a:lnTo>
                      <a:pt x="524" y="1441"/>
                    </a:lnTo>
                    <a:cubicBezTo>
                      <a:pt x="715" y="1406"/>
                      <a:pt x="881" y="1299"/>
                      <a:pt x="881" y="1037"/>
                    </a:cubicBezTo>
                    <a:cubicBezTo>
                      <a:pt x="881" y="787"/>
                      <a:pt x="715" y="703"/>
                      <a:pt x="524" y="620"/>
                    </a:cubicBezTo>
                    <a:lnTo>
                      <a:pt x="524" y="298"/>
                    </a:lnTo>
                    <a:cubicBezTo>
                      <a:pt x="596" y="298"/>
                      <a:pt x="631" y="310"/>
                      <a:pt x="703" y="358"/>
                    </a:cubicBezTo>
                    <a:cubicBezTo>
                      <a:pt x="717" y="362"/>
                      <a:pt x="732" y="364"/>
                      <a:pt x="746" y="364"/>
                    </a:cubicBezTo>
                    <a:cubicBezTo>
                      <a:pt x="777" y="364"/>
                      <a:pt x="805" y="351"/>
                      <a:pt x="822" y="310"/>
                    </a:cubicBezTo>
                    <a:cubicBezTo>
                      <a:pt x="857" y="263"/>
                      <a:pt x="869" y="203"/>
                      <a:pt x="810" y="156"/>
                    </a:cubicBezTo>
                    <a:cubicBezTo>
                      <a:pt x="738" y="96"/>
                      <a:pt x="619" y="84"/>
                      <a:pt x="524" y="84"/>
                    </a:cubicBezTo>
                    <a:lnTo>
                      <a:pt x="524" y="48"/>
                    </a:lnTo>
                    <a:cubicBezTo>
                      <a:pt x="524" y="13"/>
                      <a:pt x="500" y="1"/>
                      <a:pt x="4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61"/>
              <p:cNvSpPr/>
              <p:nvPr/>
            </p:nvSpPr>
            <p:spPr>
              <a:xfrm>
                <a:off x="3988156" y="3495935"/>
                <a:ext cx="353954" cy="203155"/>
              </a:xfrm>
              <a:custGeom>
                <a:avLst/>
                <a:gdLst/>
                <a:ahLst/>
                <a:cxnLst/>
                <a:rect l="l" t="t" r="r" b="b"/>
                <a:pathLst>
                  <a:path w="11121" h="6383" extrusionOk="0">
                    <a:moveTo>
                      <a:pt x="3525" y="1884"/>
                    </a:moveTo>
                    <a:cubicBezTo>
                      <a:pt x="3540" y="1884"/>
                      <a:pt x="3561" y="1898"/>
                      <a:pt x="3561" y="1925"/>
                    </a:cubicBezTo>
                    <a:cubicBezTo>
                      <a:pt x="3632" y="2103"/>
                      <a:pt x="4632" y="4770"/>
                      <a:pt x="4680" y="4854"/>
                    </a:cubicBezTo>
                    <a:cubicBezTo>
                      <a:pt x="4692" y="4865"/>
                      <a:pt x="4680" y="4901"/>
                      <a:pt x="4644" y="4901"/>
                    </a:cubicBezTo>
                    <a:lnTo>
                      <a:pt x="3930" y="5163"/>
                    </a:lnTo>
                    <a:cubicBezTo>
                      <a:pt x="3882" y="5032"/>
                      <a:pt x="2870" y="2341"/>
                      <a:pt x="2799" y="2163"/>
                    </a:cubicBezTo>
                    <a:lnTo>
                      <a:pt x="3513" y="1889"/>
                    </a:lnTo>
                    <a:cubicBezTo>
                      <a:pt x="3516" y="1886"/>
                      <a:pt x="3520" y="1884"/>
                      <a:pt x="3525" y="1884"/>
                    </a:cubicBezTo>
                    <a:close/>
                    <a:moveTo>
                      <a:pt x="2501" y="2294"/>
                    </a:moveTo>
                    <a:lnTo>
                      <a:pt x="3632" y="5306"/>
                    </a:lnTo>
                    <a:cubicBezTo>
                      <a:pt x="3096" y="5496"/>
                      <a:pt x="1763" y="5997"/>
                      <a:pt x="1536" y="6092"/>
                    </a:cubicBezTo>
                    <a:cubicBezTo>
                      <a:pt x="1528" y="6095"/>
                      <a:pt x="1520" y="6096"/>
                      <a:pt x="1511" y="6096"/>
                    </a:cubicBezTo>
                    <a:cubicBezTo>
                      <a:pt x="1485" y="6096"/>
                      <a:pt x="1459" y="6081"/>
                      <a:pt x="1441" y="6044"/>
                    </a:cubicBezTo>
                    <a:lnTo>
                      <a:pt x="358" y="3175"/>
                    </a:lnTo>
                    <a:cubicBezTo>
                      <a:pt x="346" y="3139"/>
                      <a:pt x="358" y="3103"/>
                      <a:pt x="405" y="3080"/>
                    </a:cubicBezTo>
                    <a:cubicBezTo>
                      <a:pt x="1084" y="2829"/>
                      <a:pt x="2025" y="2472"/>
                      <a:pt x="2501" y="2294"/>
                    </a:cubicBezTo>
                    <a:close/>
                    <a:moveTo>
                      <a:pt x="10195" y="0"/>
                    </a:moveTo>
                    <a:cubicBezTo>
                      <a:pt x="9949" y="0"/>
                      <a:pt x="9714" y="126"/>
                      <a:pt x="9537" y="282"/>
                    </a:cubicBezTo>
                    <a:lnTo>
                      <a:pt x="7835" y="1698"/>
                    </a:lnTo>
                    <a:cubicBezTo>
                      <a:pt x="7740" y="1496"/>
                      <a:pt x="7537" y="1282"/>
                      <a:pt x="7144" y="1282"/>
                    </a:cubicBezTo>
                    <a:cubicBezTo>
                      <a:pt x="6745" y="1282"/>
                      <a:pt x="6434" y="1280"/>
                      <a:pt x="6185" y="1280"/>
                    </a:cubicBezTo>
                    <a:cubicBezTo>
                      <a:pt x="5437" y="1280"/>
                      <a:pt x="5254" y="1294"/>
                      <a:pt x="4977" y="1401"/>
                    </a:cubicBezTo>
                    <a:lnTo>
                      <a:pt x="3882" y="1853"/>
                    </a:lnTo>
                    <a:lnTo>
                      <a:pt x="3870" y="1806"/>
                    </a:lnTo>
                    <a:cubicBezTo>
                      <a:pt x="3814" y="1665"/>
                      <a:pt x="3669" y="1569"/>
                      <a:pt x="3523" y="1569"/>
                    </a:cubicBezTo>
                    <a:cubicBezTo>
                      <a:pt x="3484" y="1569"/>
                      <a:pt x="3444" y="1576"/>
                      <a:pt x="3406" y="1591"/>
                    </a:cubicBezTo>
                    <a:lnTo>
                      <a:pt x="2596" y="1913"/>
                    </a:lnTo>
                    <a:cubicBezTo>
                      <a:pt x="2239" y="2044"/>
                      <a:pt x="1084" y="2472"/>
                      <a:pt x="298" y="2770"/>
                    </a:cubicBezTo>
                    <a:cubicBezTo>
                      <a:pt x="108" y="2841"/>
                      <a:pt x="1" y="3068"/>
                      <a:pt x="72" y="3258"/>
                    </a:cubicBezTo>
                    <a:lnTo>
                      <a:pt x="1167" y="6139"/>
                    </a:lnTo>
                    <a:cubicBezTo>
                      <a:pt x="1222" y="6285"/>
                      <a:pt x="1368" y="6382"/>
                      <a:pt x="1518" y="6382"/>
                    </a:cubicBezTo>
                    <a:cubicBezTo>
                      <a:pt x="1564" y="6382"/>
                      <a:pt x="1611" y="6373"/>
                      <a:pt x="1656" y="6354"/>
                    </a:cubicBezTo>
                    <a:cubicBezTo>
                      <a:pt x="1906" y="6270"/>
                      <a:pt x="3549" y="5639"/>
                      <a:pt x="3894" y="5508"/>
                    </a:cubicBezTo>
                    <a:lnTo>
                      <a:pt x="4763" y="5175"/>
                    </a:lnTo>
                    <a:cubicBezTo>
                      <a:pt x="4942" y="5104"/>
                      <a:pt x="5049" y="4901"/>
                      <a:pt x="4965" y="4723"/>
                    </a:cubicBezTo>
                    <a:lnTo>
                      <a:pt x="4954" y="4675"/>
                    </a:lnTo>
                    <a:cubicBezTo>
                      <a:pt x="5525" y="4437"/>
                      <a:pt x="5537" y="4413"/>
                      <a:pt x="6120" y="4413"/>
                    </a:cubicBezTo>
                    <a:cubicBezTo>
                      <a:pt x="6204" y="4413"/>
                      <a:pt x="6275" y="4330"/>
                      <a:pt x="6275" y="4246"/>
                    </a:cubicBezTo>
                    <a:cubicBezTo>
                      <a:pt x="6275" y="4151"/>
                      <a:pt x="6204" y="4080"/>
                      <a:pt x="6120" y="4080"/>
                    </a:cubicBezTo>
                    <a:cubicBezTo>
                      <a:pt x="5477" y="4080"/>
                      <a:pt x="5418" y="4127"/>
                      <a:pt x="4834" y="4377"/>
                    </a:cubicBezTo>
                    <a:lnTo>
                      <a:pt x="3989" y="2127"/>
                    </a:lnTo>
                    <a:lnTo>
                      <a:pt x="5073" y="1686"/>
                    </a:lnTo>
                    <a:cubicBezTo>
                      <a:pt x="5294" y="1601"/>
                      <a:pt x="5460" y="1589"/>
                      <a:pt x="6106" y="1589"/>
                    </a:cubicBezTo>
                    <a:cubicBezTo>
                      <a:pt x="6364" y="1589"/>
                      <a:pt x="6699" y="1591"/>
                      <a:pt x="7144" y="1591"/>
                    </a:cubicBezTo>
                    <a:cubicBezTo>
                      <a:pt x="7323" y="1591"/>
                      <a:pt x="7442" y="1651"/>
                      <a:pt x="7513" y="1770"/>
                    </a:cubicBezTo>
                    <a:cubicBezTo>
                      <a:pt x="7573" y="1865"/>
                      <a:pt x="7573" y="1948"/>
                      <a:pt x="7585" y="1984"/>
                    </a:cubicBezTo>
                    <a:cubicBezTo>
                      <a:pt x="7585" y="2044"/>
                      <a:pt x="7549" y="2341"/>
                      <a:pt x="7263" y="2389"/>
                    </a:cubicBezTo>
                    <a:cubicBezTo>
                      <a:pt x="6835" y="2460"/>
                      <a:pt x="5882" y="2591"/>
                      <a:pt x="5882" y="2591"/>
                    </a:cubicBezTo>
                    <a:cubicBezTo>
                      <a:pt x="5787" y="2603"/>
                      <a:pt x="5727" y="2687"/>
                      <a:pt x="5739" y="2770"/>
                    </a:cubicBezTo>
                    <a:cubicBezTo>
                      <a:pt x="5763" y="2841"/>
                      <a:pt x="5823" y="2901"/>
                      <a:pt x="5906" y="2901"/>
                    </a:cubicBezTo>
                    <a:lnTo>
                      <a:pt x="5942" y="2901"/>
                    </a:lnTo>
                    <a:cubicBezTo>
                      <a:pt x="5954" y="2901"/>
                      <a:pt x="6894" y="2770"/>
                      <a:pt x="7335" y="2699"/>
                    </a:cubicBezTo>
                    <a:cubicBezTo>
                      <a:pt x="7740" y="2627"/>
                      <a:pt x="7882" y="2282"/>
                      <a:pt x="7918" y="2056"/>
                    </a:cubicBezTo>
                    <a:lnTo>
                      <a:pt x="9764" y="520"/>
                    </a:lnTo>
                    <a:cubicBezTo>
                      <a:pt x="9875" y="408"/>
                      <a:pt x="10028" y="311"/>
                      <a:pt x="10188" y="311"/>
                    </a:cubicBezTo>
                    <a:cubicBezTo>
                      <a:pt x="10285" y="311"/>
                      <a:pt x="10384" y="347"/>
                      <a:pt x="10478" y="436"/>
                    </a:cubicBezTo>
                    <a:cubicBezTo>
                      <a:pt x="10776" y="734"/>
                      <a:pt x="10502" y="1091"/>
                      <a:pt x="10430" y="1151"/>
                    </a:cubicBezTo>
                    <a:cubicBezTo>
                      <a:pt x="10359" y="1222"/>
                      <a:pt x="8097" y="3651"/>
                      <a:pt x="8097" y="3651"/>
                    </a:cubicBezTo>
                    <a:cubicBezTo>
                      <a:pt x="7763" y="4020"/>
                      <a:pt x="7323" y="4080"/>
                      <a:pt x="7144" y="4092"/>
                    </a:cubicBezTo>
                    <a:lnTo>
                      <a:pt x="6847" y="4092"/>
                    </a:lnTo>
                    <a:cubicBezTo>
                      <a:pt x="6751" y="4092"/>
                      <a:pt x="6680" y="4175"/>
                      <a:pt x="6680" y="4258"/>
                    </a:cubicBezTo>
                    <a:cubicBezTo>
                      <a:pt x="6680" y="4353"/>
                      <a:pt x="6751" y="4425"/>
                      <a:pt x="6847" y="4425"/>
                    </a:cubicBezTo>
                    <a:lnTo>
                      <a:pt x="7156" y="4425"/>
                    </a:lnTo>
                    <a:cubicBezTo>
                      <a:pt x="7382" y="4413"/>
                      <a:pt x="7918" y="4330"/>
                      <a:pt x="8335" y="3877"/>
                    </a:cubicBezTo>
                    <a:cubicBezTo>
                      <a:pt x="10669" y="1377"/>
                      <a:pt x="10669" y="1377"/>
                      <a:pt x="10669" y="1353"/>
                    </a:cubicBezTo>
                    <a:cubicBezTo>
                      <a:pt x="10883" y="1151"/>
                      <a:pt x="11121" y="627"/>
                      <a:pt x="10704" y="210"/>
                    </a:cubicBezTo>
                    <a:cubicBezTo>
                      <a:pt x="10539" y="60"/>
                      <a:pt x="10365" y="0"/>
                      <a:pt x="101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 name="TextBox 32">
            <a:extLst>
              <a:ext uri="{FF2B5EF4-FFF2-40B4-BE49-F238E27FC236}">
                <a16:creationId xmlns:a16="http://schemas.microsoft.com/office/drawing/2014/main" id="{9FA37C05-DF08-494E-89CC-1FE38FE90A69}"/>
              </a:ext>
            </a:extLst>
          </p:cNvPr>
          <p:cNvSpPr txBox="1"/>
          <p:nvPr/>
        </p:nvSpPr>
        <p:spPr>
          <a:xfrm>
            <a:off x="0" y="960869"/>
            <a:ext cx="8456386" cy="523220"/>
          </a:xfrm>
          <a:prstGeom prst="rect">
            <a:avLst/>
          </a:prstGeom>
          <a:noFill/>
        </p:spPr>
        <p:txBody>
          <a:bodyPr wrap="square">
            <a:spAutoFit/>
          </a:bodyPr>
          <a:lstStyle/>
          <a:p>
            <a:pPr algn="just"/>
            <a:r>
              <a:rPr lang="en-US" dirty="0">
                <a:latin typeface="Times New Roman" panose="02020603050405020304" pitchFamily="18" charset="0"/>
                <a:cs typeface="Times New Roman" panose="02020603050405020304" pitchFamily="18" charset="0"/>
              </a:rPr>
              <a:t>      The goal of this project is to assess the environmental, economic and social sustainability practices and study the impact of sustainability practices on organizational performance of the dairy industry in Palestine. </a:t>
            </a:r>
          </a:p>
        </p:txBody>
      </p:sp>
      <p:pic>
        <p:nvPicPr>
          <p:cNvPr id="24578" name="Picture 2" descr="Framework - Free business and finance icons"/>
          <p:cNvPicPr>
            <a:picLocks noChangeAspect="1" noChangeArrowheads="1"/>
          </p:cNvPicPr>
          <p:nvPr/>
        </p:nvPicPr>
        <p:blipFill>
          <a:blip r:embed="rId3">
            <a:duotone>
              <a:schemeClr val="accent2">
                <a:shade val="45000"/>
                <a:satMod val="135000"/>
              </a:schemeClr>
              <a:prstClr val="white"/>
            </a:duotone>
            <a:lum/>
          </a:blip>
          <a:srcRect/>
          <a:stretch>
            <a:fillRect/>
          </a:stretch>
        </p:blipFill>
        <p:spPr bwMode="auto">
          <a:xfrm>
            <a:off x="839277" y="1763809"/>
            <a:ext cx="543963" cy="543963"/>
          </a:xfrm>
          <a:prstGeom prst="rect">
            <a:avLst/>
          </a:prstGeom>
          <a:noFill/>
        </p:spPr>
      </p:pic>
      <p:pic>
        <p:nvPicPr>
          <p:cNvPr id="24580" name="Picture 4" descr="Data collection Icons - 521 free icons"/>
          <p:cNvPicPr>
            <a:picLocks noChangeAspect="1" noChangeArrowheads="1"/>
          </p:cNvPicPr>
          <p:nvPr/>
        </p:nvPicPr>
        <p:blipFill>
          <a:blip r:embed="rId4">
            <a:duotone>
              <a:schemeClr val="accent2">
                <a:shade val="45000"/>
                <a:satMod val="135000"/>
              </a:schemeClr>
              <a:prstClr val="white"/>
            </a:duotone>
          </a:blip>
          <a:srcRect/>
          <a:stretch>
            <a:fillRect/>
          </a:stretch>
        </p:blipFill>
        <p:spPr bwMode="auto">
          <a:xfrm>
            <a:off x="4737578" y="1834016"/>
            <a:ext cx="473755" cy="473756"/>
          </a:xfrm>
          <a:prstGeom prst="rect">
            <a:avLst/>
          </a:prstGeom>
          <a:noFill/>
        </p:spPr>
      </p:pic>
      <p:pic>
        <p:nvPicPr>
          <p:cNvPr id="24586" name="Picture 10" descr="investigation Icon - Download investigation Icon 3125934 | Noun Project"/>
          <p:cNvPicPr>
            <a:picLocks noChangeAspect="1" noChangeArrowheads="1"/>
          </p:cNvPicPr>
          <p:nvPr/>
        </p:nvPicPr>
        <p:blipFill>
          <a:blip r:embed="rId5">
            <a:duotone>
              <a:schemeClr val="accent2">
                <a:shade val="45000"/>
                <a:satMod val="135000"/>
              </a:schemeClr>
              <a:prstClr val="white"/>
            </a:duotone>
          </a:blip>
          <a:srcRect/>
          <a:stretch>
            <a:fillRect/>
          </a:stretch>
        </p:blipFill>
        <p:spPr bwMode="auto">
          <a:xfrm>
            <a:off x="875144" y="3458546"/>
            <a:ext cx="586946" cy="58694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0"/>
          <p:cNvSpPr txBox="1">
            <a:spLocks noGrp="1"/>
          </p:cNvSpPr>
          <p:nvPr>
            <p:ph type="title"/>
          </p:nvPr>
        </p:nvSpPr>
        <p:spPr>
          <a:xfrm>
            <a:off x="924121" y="1945286"/>
            <a:ext cx="3734611" cy="374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2400" b="1" dirty="0">
                <a:solidFill>
                  <a:schemeClr val="accent3"/>
                </a:solidFill>
                <a:latin typeface="Times New Roman" panose="02020603050405020304" pitchFamily="18" charset="0"/>
                <a:ea typeface="+mn-ea"/>
                <a:cs typeface="Times New Roman" panose="02020603050405020304" pitchFamily="18" charset="0"/>
              </a:rPr>
              <a:t>Methodology</a:t>
            </a:r>
            <a:endParaRPr sz="2400" dirty="0">
              <a:solidFill>
                <a:schemeClr val="accent3"/>
              </a:solidFill>
            </a:endParaRPr>
          </a:p>
        </p:txBody>
      </p:sp>
      <p:sp>
        <p:nvSpPr>
          <p:cNvPr id="5" name="TextBox 4">
            <a:extLst>
              <a:ext uri="{FF2B5EF4-FFF2-40B4-BE49-F238E27FC236}">
                <a16:creationId xmlns:a16="http://schemas.microsoft.com/office/drawing/2014/main" id="{E4924745-FDAE-462C-83AE-DBCAF92A8E48}"/>
              </a:ext>
            </a:extLst>
          </p:cNvPr>
          <p:cNvSpPr txBox="1"/>
          <p:nvPr/>
        </p:nvSpPr>
        <p:spPr>
          <a:xfrm>
            <a:off x="0" y="2296663"/>
            <a:ext cx="3734611" cy="70000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sym typeface="Arial"/>
              </a:rPr>
              <a:t>           The following flow chart summarize the methodology to implement this study:</a:t>
            </a:r>
          </a:p>
        </p:txBody>
      </p:sp>
      <p:sp>
        <p:nvSpPr>
          <p:cNvPr id="7" name="TextBox 6">
            <a:extLst>
              <a:ext uri="{FF2B5EF4-FFF2-40B4-BE49-F238E27FC236}">
                <a16:creationId xmlns:a16="http://schemas.microsoft.com/office/drawing/2014/main" id="{FF73D6CF-1331-4334-9806-2D3A73414731}"/>
              </a:ext>
            </a:extLst>
          </p:cNvPr>
          <p:cNvSpPr txBox="1"/>
          <p:nvPr/>
        </p:nvSpPr>
        <p:spPr>
          <a:xfrm>
            <a:off x="3906985" y="1444308"/>
            <a:ext cx="5107172" cy="37683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AutoNum type="arabicPeriod"/>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p:txBody>
      </p:sp>
      <p:grpSp>
        <p:nvGrpSpPr>
          <p:cNvPr id="40" name="مجموعة 39"/>
          <p:cNvGrpSpPr/>
          <p:nvPr/>
        </p:nvGrpSpPr>
        <p:grpSpPr>
          <a:xfrm>
            <a:off x="4157383" y="315544"/>
            <a:ext cx="4606376" cy="4651027"/>
            <a:chOff x="1065654" y="89377"/>
            <a:chExt cx="4461997" cy="4754195"/>
          </a:xfrm>
        </p:grpSpPr>
        <p:sp>
          <p:nvSpPr>
            <p:cNvPr id="6" name="مستطيل مستدير الزوايا 5"/>
            <p:cNvSpPr/>
            <p:nvPr/>
          </p:nvSpPr>
          <p:spPr>
            <a:xfrm>
              <a:off x="2179436" y="89377"/>
              <a:ext cx="2186310"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Identifying</a:t>
              </a:r>
              <a:r>
                <a:rPr lang="ar-SA"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the Research Study</a:t>
              </a:r>
            </a:p>
          </p:txBody>
        </p:sp>
        <p:sp>
          <p:nvSpPr>
            <p:cNvPr id="8" name="مستطيل مستدير الزوايا 7"/>
            <p:cNvSpPr/>
            <p:nvPr/>
          </p:nvSpPr>
          <p:spPr>
            <a:xfrm>
              <a:off x="2172560" y="571788"/>
              <a:ext cx="2208081"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Conducting a Literature Review</a:t>
              </a:r>
            </a:p>
          </p:txBody>
        </p:sp>
        <p:sp>
          <p:nvSpPr>
            <p:cNvPr id="9" name="مستطيل مستدير الزوايا 8"/>
            <p:cNvSpPr/>
            <p:nvPr/>
          </p:nvSpPr>
          <p:spPr>
            <a:xfrm>
              <a:off x="1065654" y="1058780"/>
              <a:ext cx="4461997" cy="26125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Developing a </a:t>
              </a:r>
              <a:r>
                <a:rPr lang="en-US" sz="12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Sustainability - Organizational </a:t>
              </a: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Performance Framework</a:t>
              </a:r>
            </a:p>
          </p:txBody>
        </p:sp>
        <p:sp>
          <p:nvSpPr>
            <p:cNvPr id="10" name="مستطيل مستدير الزوايا 9"/>
            <p:cNvSpPr/>
            <p:nvPr/>
          </p:nvSpPr>
          <p:spPr>
            <a:xfrm>
              <a:off x="1196283" y="1605355"/>
              <a:ext cx="4207614"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Identifying the Research Scope and Formulating the Hypotheses</a:t>
              </a:r>
            </a:p>
          </p:txBody>
        </p:sp>
        <p:sp>
          <p:nvSpPr>
            <p:cNvPr id="11" name="مستطيل مستدير الزوايا 10"/>
            <p:cNvSpPr/>
            <p:nvPr/>
          </p:nvSpPr>
          <p:spPr>
            <a:xfrm>
              <a:off x="2053389" y="2122140"/>
              <a:ext cx="2511736"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Designing the Data Collecting Tool</a:t>
              </a:r>
            </a:p>
          </p:txBody>
        </p:sp>
        <p:cxnSp>
          <p:nvCxnSpPr>
            <p:cNvPr id="12" name="رابط كسهم مستقيم 11"/>
            <p:cNvCxnSpPr/>
            <p:nvPr/>
          </p:nvCxnSpPr>
          <p:spPr>
            <a:xfrm>
              <a:off x="3265714" y="330010"/>
              <a:ext cx="0" cy="247506"/>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3" name="رابط كسهم مستقيم 12"/>
            <p:cNvCxnSpPr/>
            <p:nvPr/>
          </p:nvCxnSpPr>
          <p:spPr>
            <a:xfrm>
              <a:off x="3268580" y="818189"/>
              <a:ext cx="4009" cy="2199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4" name="رابط كسهم مستقيم 13"/>
            <p:cNvCxnSpPr/>
            <p:nvPr/>
          </p:nvCxnSpPr>
          <p:spPr>
            <a:xfrm>
              <a:off x="3282333" y="1326956"/>
              <a:ext cx="10882" cy="240587"/>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رابط كسهم مستقيم 14"/>
            <p:cNvCxnSpPr/>
            <p:nvPr/>
          </p:nvCxnSpPr>
          <p:spPr>
            <a:xfrm>
              <a:off x="3289210" y="1863219"/>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29" name="مستطيل مستدير الزوايا 28"/>
            <p:cNvSpPr/>
            <p:nvPr/>
          </p:nvSpPr>
          <p:spPr>
            <a:xfrm>
              <a:off x="2704246" y="2634158"/>
              <a:ext cx="1259305"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Collecting Data</a:t>
              </a:r>
            </a:p>
          </p:txBody>
        </p:sp>
        <p:cxnSp>
          <p:nvCxnSpPr>
            <p:cNvPr id="30" name="رابط كسهم مستقيم 29"/>
            <p:cNvCxnSpPr/>
            <p:nvPr/>
          </p:nvCxnSpPr>
          <p:spPr>
            <a:xfrm>
              <a:off x="3276605" y="2366253"/>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32" name="مستطيل مستدير الزوايا 31"/>
            <p:cNvSpPr/>
            <p:nvPr/>
          </p:nvSpPr>
          <p:spPr>
            <a:xfrm>
              <a:off x="1318888" y="3136847"/>
              <a:ext cx="4085009"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Analyzing the Collecting Data and Testing the Hypotheses</a:t>
              </a:r>
            </a:p>
          </p:txBody>
        </p:sp>
        <p:cxnSp>
          <p:nvCxnSpPr>
            <p:cNvPr id="33" name="رابط كسهم مستقيم 32"/>
            <p:cNvCxnSpPr/>
            <p:nvPr/>
          </p:nvCxnSpPr>
          <p:spPr>
            <a:xfrm>
              <a:off x="3277751" y="2889914"/>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34" name="مستطيل مستدير الزوايا 33"/>
            <p:cNvSpPr/>
            <p:nvPr/>
          </p:nvSpPr>
          <p:spPr>
            <a:xfrm>
              <a:off x="2485378" y="3644367"/>
              <a:ext cx="1752028"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Discussing the Results</a:t>
              </a:r>
            </a:p>
          </p:txBody>
        </p:sp>
        <p:sp>
          <p:nvSpPr>
            <p:cNvPr id="35" name="مستطيل مستدير الزوايا 34"/>
            <p:cNvSpPr/>
            <p:nvPr/>
          </p:nvSpPr>
          <p:spPr>
            <a:xfrm>
              <a:off x="1893337" y="4130819"/>
              <a:ext cx="2990706"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GB" sz="1200" dirty="0">
                  <a:latin typeface="Times New Roman" panose="02020603050405020304" pitchFamily="18" charset="0"/>
                  <a:cs typeface="Times New Roman" panose="02020603050405020304" pitchFamily="18" charset="0"/>
                </a:rPr>
                <a:t>Drawing Conclusions and Recommendations </a:t>
              </a:r>
              <a:endParaRPr lang="en-US" sz="1200" dirty="0">
                <a:latin typeface="Times New Roman" panose="02020603050405020304" pitchFamily="18" charset="0"/>
                <a:cs typeface="Times New Roman" panose="02020603050405020304" pitchFamily="18" charset="0"/>
              </a:endParaRPr>
            </a:p>
          </p:txBody>
        </p:sp>
        <p:sp>
          <p:nvSpPr>
            <p:cNvPr id="36" name="مستطيل مستدير الزوايا 35"/>
            <p:cNvSpPr/>
            <p:nvPr/>
          </p:nvSpPr>
          <p:spPr>
            <a:xfrm>
              <a:off x="2111052" y="4609814"/>
              <a:ext cx="2555278" cy="23375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solidFill>
                    <a:srgbClr val="000000"/>
                  </a:solidFill>
                  <a:latin typeface="Times New Roman" panose="02020603050405020304" pitchFamily="18" charset="0"/>
                  <a:ea typeface="Calibri" panose="020F0502020204030204" pitchFamily="34" charset="0"/>
                  <a:cs typeface="Arial" panose="020B0604020202020204" pitchFamily="34" charset="0"/>
                </a:rPr>
                <a:t>Documenting all Results in a Report</a:t>
              </a:r>
            </a:p>
          </p:txBody>
        </p:sp>
        <p:cxnSp>
          <p:nvCxnSpPr>
            <p:cNvPr id="37" name="رابط كسهم مستقيم 36"/>
            <p:cNvCxnSpPr/>
            <p:nvPr/>
          </p:nvCxnSpPr>
          <p:spPr>
            <a:xfrm>
              <a:off x="3292647" y="3379198"/>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38" name="رابط كسهم مستقيم 37"/>
            <p:cNvCxnSpPr/>
            <p:nvPr/>
          </p:nvCxnSpPr>
          <p:spPr>
            <a:xfrm>
              <a:off x="3306398" y="3860461"/>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39" name="رابط كسهم مستقيم 38"/>
            <p:cNvCxnSpPr/>
            <p:nvPr/>
          </p:nvCxnSpPr>
          <p:spPr>
            <a:xfrm>
              <a:off x="3333899" y="4362350"/>
              <a:ext cx="10881" cy="24746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grpSp>
    </p:spTree>
    <p:extLst>
      <p:ext uri="{BB962C8B-B14F-4D97-AF65-F5344CB8AC3E}">
        <p14:creationId xmlns:p14="http://schemas.microsoft.com/office/powerpoint/2010/main" val="3049489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3350" y="3802280"/>
            <a:ext cx="7028761" cy="738664"/>
          </a:xfrm>
          <a:prstGeom prst="rect">
            <a:avLst/>
          </a:prstGeom>
          <a:noFill/>
        </p:spPr>
        <p:txBody>
          <a:bodyPr wrap="square" rtlCol="1">
            <a:spAutoFit/>
          </a:bodyPr>
          <a:lstStyle/>
          <a:p>
            <a:pPr marL="1371600" lvl="3" algn="just">
              <a:lnSpc>
                <a:spcPct val="150000"/>
              </a:lnSpc>
              <a:spcAft>
                <a:spcPts val="800"/>
              </a:spcAft>
              <a:buSzPts val="1200"/>
            </a:pPr>
            <a:r>
              <a:rPr lang="en-US" dirty="0">
                <a:latin typeface="Times New Roman" panose="02020603050405020304" pitchFamily="18" charset="0"/>
                <a:ea typeface="Calibri" panose="020F0502020204030204" pitchFamily="34" charset="0"/>
                <a:cs typeface="Arial" panose="020B0604020202020204" pitchFamily="34" charset="0"/>
              </a:rPr>
              <a:t> The chain was followed from the commencement of the factory until the exit of the product, which means that farmers are not included.</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خماسي 7"/>
          <p:cNvSpPr/>
          <p:nvPr/>
        </p:nvSpPr>
        <p:spPr>
          <a:xfrm>
            <a:off x="0" y="866274"/>
            <a:ext cx="3073209" cy="605017"/>
          </a:xfrm>
          <a:prstGeom prst="homePlate">
            <a:avLst/>
          </a:prstGeom>
          <a:solidFill>
            <a:schemeClr val="accent1">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buClr>
                <a:srgbClr val="324A00"/>
              </a:buClr>
              <a:buSzPts val="2800"/>
            </a:pPr>
            <a:r>
              <a:rPr lang="en-US" sz="2400" b="1" dirty="0">
                <a:solidFill>
                  <a:schemeClr val="accent3"/>
                </a:solidFill>
                <a:latin typeface="Times New Roman" panose="02020603050405020304" pitchFamily="18" charset="0"/>
                <a:cs typeface="Times New Roman" panose="02020603050405020304" pitchFamily="18" charset="0"/>
                <a:sym typeface="Montserrat"/>
              </a:rPr>
              <a:t>Limitations</a:t>
            </a:r>
            <a:endParaRPr lang="ar-SA" sz="2400" b="1" dirty="0">
              <a:solidFill>
                <a:schemeClr val="accent3"/>
              </a:solidFill>
              <a:latin typeface="Times New Roman" panose="02020603050405020304" pitchFamily="18" charset="0"/>
              <a:cs typeface="Times New Roman" panose="02020603050405020304" pitchFamily="18" charset="0"/>
              <a:sym typeface="Montserrat"/>
            </a:endParaRPr>
          </a:p>
        </p:txBody>
      </p:sp>
      <p:grpSp>
        <p:nvGrpSpPr>
          <p:cNvPr id="9" name="Google Shape;580;p58">
            <a:extLst>
              <a:ext uri="{FF2B5EF4-FFF2-40B4-BE49-F238E27FC236}">
                <a16:creationId xmlns:a16="http://schemas.microsoft.com/office/drawing/2014/main" id="{5839F3C3-5DC4-41C9-8515-1CE9957C4B9C}"/>
              </a:ext>
            </a:extLst>
          </p:cNvPr>
          <p:cNvGrpSpPr/>
          <p:nvPr/>
        </p:nvGrpSpPr>
        <p:grpSpPr>
          <a:xfrm>
            <a:off x="2860201" y="2230601"/>
            <a:ext cx="162896" cy="278710"/>
            <a:chOff x="7601242" y="3729267"/>
            <a:chExt cx="222566" cy="380803"/>
          </a:xfrm>
        </p:grpSpPr>
        <p:sp>
          <p:nvSpPr>
            <p:cNvPr id="10" name="Google Shape;581;p58">
              <a:extLst>
                <a:ext uri="{FF2B5EF4-FFF2-40B4-BE49-F238E27FC236}">
                  <a16:creationId xmlns:a16="http://schemas.microsoft.com/office/drawing/2014/main" id="{E94D653D-7268-4A1F-9982-C58D558CA36A}"/>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582;p58">
              <a:extLst>
                <a:ext uri="{FF2B5EF4-FFF2-40B4-BE49-F238E27FC236}">
                  <a16:creationId xmlns:a16="http://schemas.microsoft.com/office/drawing/2014/main" id="{5C62DCAE-5DFD-4F16-884C-47A38ACC737E}"/>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2" name="مستطيل 11"/>
          <p:cNvSpPr/>
          <p:nvPr/>
        </p:nvSpPr>
        <p:spPr>
          <a:xfrm>
            <a:off x="2763827" y="2053446"/>
            <a:ext cx="5782032" cy="738664"/>
          </a:xfrm>
          <a:prstGeom prst="rect">
            <a:avLst/>
          </a:prstGeom>
        </p:spPr>
        <p:txBody>
          <a:bodyPr wrap="square">
            <a:spAutoFit/>
          </a:bodyPr>
          <a:lstStyle/>
          <a:p>
            <a:pPr marL="285750" indent="-285750" algn="just"/>
            <a:r>
              <a:rPr lang="en-US" dirty="0">
                <a:latin typeface="Times New Roman" panose="02020603050405020304" pitchFamily="18" charset="0"/>
                <a:ea typeface="Calibri" panose="020F0502020204030204" pitchFamily="34" charset="0"/>
                <a:cs typeface="Arial" panose="020B0604020202020204" pitchFamily="34" charset="0"/>
              </a:rPr>
              <a:t>       Only large factories that have well established administrator and production systems are considered as targeted factories to be included in the study sample. </a:t>
            </a:r>
          </a:p>
        </p:txBody>
      </p:sp>
      <p:sp>
        <p:nvSpPr>
          <p:cNvPr id="14" name="مستطيل 13"/>
          <p:cNvSpPr/>
          <p:nvPr/>
        </p:nvSpPr>
        <p:spPr>
          <a:xfrm>
            <a:off x="2732886" y="3045784"/>
            <a:ext cx="5909225" cy="523220"/>
          </a:xfrm>
          <a:prstGeom prst="rect">
            <a:avLst/>
          </a:prstGeom>
        </p:spPr>
        <p:txBody>
          <a:bodyPr wrap="square">
            <a:spAutoFit/>
          </a:bodyPr>
          <a:lstStyle/>
          <a:p>
            <a:pPr marL="342900" indent="-342900" algn="just"/>
            <a:r>
              <a:rPr lang="ar-SA" dirty="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As for the governorates included in our study, we were keen to cover all possible governorates. </a:t>
            </a:r>
          </a:p>
        </p:txBody>
      </p:sp>
      <p:grpSp>
        <p:nvGrpSpPr>
          <p:cNvPr id="15" name="Google Shape;580;p58">
            <a:extLst>
              <a:ext uri="{FF2B5EF4-FFF2-40B4-BE49-F238E27FC236}">
                <a16:creationId xmlns:a16="http://schemas.microsoft.com/office/drawing/2014/main" id="{5839F3C3-5DC4-41C9-8515-1CE9957C4B9C}"/>
              </a:ext>
            </a:extLst>
          </p:cNvPr>
          <p:cNvGrpSpPr/>
          <p:nvPr/>
        </p:nvGrpSpPr>
        <p:grpSpPr>
          <a:xfrm>
            <a:off x="2854474" y="3159898"/>
            <a:ext cx="162896" cy="278710"/>
            <a:chOff x="7601242" y="3729267"/>
            <a:chExt cx="222566" cy="380803"/>
          </a:xfrm>
        </p:grpSpPr>
        <p:sp>
          <p:nvSpPr>
            <p:cNvPr id="16" name="Google Shape;581;p58">
              <a:extLst>
                <a:ext uri="{FF2B5EF4-FFF2-40B4-BE49-F238E27FC236}">
                  <a16:creationId xmlns:a16="http://schemas.microsoft.com/office/drawing/2014/main" id="{E94D653D-7268-4A1F-9982-C58D558CA36A}"/>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582;p58">
              <a:extLst>
                <a:ext uri="{FF2B5EF4-FFF2-40B4-BE49-F238E27FC236}">
                  <a16:creationId xmlns:a16="http://schemas.microsoft.com/office/drawing/2014/main" id="{5C62DCAE-5DFD-4F16-884C-47A38ACC737E}"/>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9" name="Google Shape;580;p58">
            <a:extLst>
              <a:ext uri="{FF2B5EF4-FFF2-40B4-BE49-F238E27FC236}">
                <a16:creationId xmlns:a16="http://schemas.microsoft.com/office/drawing/2014/main" id="{5839F3C3-5DC4-41C9-8515-1CE9957C4B9C}"/>
              </a:ext>
            </a:extLst>
          </p:cNvPr>
          <p:cNvGrpSpPr/>
          <p:nvPr/>
        </p:nvGrpSpPr>
        <p:grpSpPr>
          <a:xfrm>
            <a:off x="2855616" y="3931065"/>
            <a:ext cx="162896" cy="278710"/>
            <a:chOff x="7601242" y="3729267"/>
            <a:chExt cx="222566" cy="380803"/>
          </a:xfrm>
        </p:grpSpPr>
        <p:sp>
          <p:nvSpPr>
            <p:cNvPr id="20" name="Google Shape;581;p58">
              <a:extLst>
                <a:ext uri="{FF2B5EF4-FFF2-40B4-BE49-F238E27FC236}">
                  <a16:creationId xmlns:a16="http://schemas.microsoft.com/office/drawing/2014/main" id="{E94D653D-7268-4A1F-9982-C58D558CA36A}"/>
                </a:ext>
              </a:extLst>
            </p:cNvPr>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82;p58">
              <a:extLst>
                <a:ext uri="{FF2B5EF4-FFF2-40B4-BE49-F238E27FC236}">
                  <a16:creationId xmlns:a16="http://schemas.microsoft.com/office/drawing/2014/main" id="{5C62DCAE-5DFD-4F16-884C-47A38ACC737E}"/>
                </a:ext>
              </a:extLst>
            </p:cNvPr>
            <p:cNvSpPr/>
            <p:nvPr/>
          </p:nvSpPr>
          <p:spPr>
            <a:xfrm>
              <a:off x="7621200" y="3748625"/>
              <a:ext cx="182696" cy="177275"/>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3" name="Picture 2" descr="Warning Alert Triangle Exclamation Mark Icon | Citypn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1883800"/>
            <a:ext cx="2538074" cy="2591946"/>
          </a:xfrm>
          <a:prstGeom prst="rect">
            <a:avLst/>
          </a:prstGeom>
          <a:noFill/>
        </p:spPr>
      </p:pic>
    </p:spTree>
    <p:extLst>
      <p:ext uri="{BB962C8B-B14F-4D97-AF65-F5344CB8AC3E}">
        <p14:creationId xmlns:p14="http://schemas.microsoft.com/office/powerpoint/2010/main" val="401886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886" y="240299"/>
            <a:ext cx="7817427" cy="591600"/>
          </a:xfrm>
        </p:spPr>
        <p:txBody>
          <a:bodyPr/>
          <a:lstStyle/>
          <a:p>
            <a:pPr algn="ctr">
              <a:buFont typeface="Arial"/>
            </a:pPr>
            <a:r>
              <a:rPr lang="en-US" sz="2400" dirty="0">
                <a:solidFill>
                  <a:schemeClr val="accent3"/>
                </a:solidFill>
                <a:latin typeface="Times New Roman" panose="02020603050405020304" pitchFamily="18" charset="0"/>
                <a:ea typeface="+mn-ea"/>
                <a:cs typeface="Times New Roman" panose="02020603050405020304" pitchFamily="18" charset="0"/>
                <a:sym typeface="Arial"/>
              </a:rPr>
              <a:t>Sustainability – Organizational Performance Framework</a:t>
            </a:r>
            <a:endParaRPr lang="ar-SA" sz="2400" dirty="0">
              <a:solidFill>
                <a:schemeClr val="accent3"/>
              </a:solidFill>
              <a:latin typeface="Times New Roman" panose="02020603050405020304" pitchFamily="18" charset="0"/>
              <a:ea typeface="+mn-ea"/>
              <a:cs typeface="Times New Roman" panose="02020603050405020304" pitchFamily="18" charset="0"/>
              <a:sym typeface="Arial"/>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078011" y="752655"/>
            <a:ext cx="5337175" cy="4255135"/>
          </a:xfrm>
          <a:prstGeom prst="rect">
            <a:avLst/>
          </a:prstGeom>
        </p:spPr>
      </p:pic>
    </p:spTree>
    <p:extLst>
      <p:ext uri="{BB962C8B-B14F-4D97-AF65-F5344CB8AC3E}">
        <p14:creationId xmlns:p14="http://schemas.microsoft.com/office/powerpoint/2010/main" val="306130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77447" y="294150"/>
            <a:ext cx="6448200" cy="591600"/>
          </a:xfrm>
        </p:spPr>
        <p:txBody>
          <a:bodyPr/>
          <a:lstStyle/>
          <a:p>
            <a:pPr algn="ctr"/>
            <a:r>
              <a:rPr lang="en-US" sz="2400" dirty="0">
                <a:solidFill>
                  <a:schemeClr val="accent3"/>
                </a:solidFill>
                <a:latin typeface="Times New Roman" panose="02020603050405020304" pitchFamily="18" charset="0"/>
                <a:cs typeface="Times New Roman" panose="02020603050405020304" pitchFamily="18" charset="0"/>
              </a:rPr>
              <a:t>Results and Analysis</a:t>
            </a:r>
          </a:p>
        </p:txBody>
      </p:sp>
      <p:pic>
        <p:nvPicPr>
          <p:cNvPr id="8" name="Picture 7"/>
          <p:cNvPicPr>
            <a:picLocks noChangeAspect="1"/>
          </p:cNvPicPr>
          <p:nvPr/>
        </p:nvPicPr>
        <p:blipFill>
          <a:blip r:embed="rId2"/>
          <a:stretch>
            <a:fillRect/>
          </a:stretch>
        </p:blipFill>
        <p:spPr>
          <a:xfrm>
            <a:off x="4541772" y="1474867"/>
            <a:ext cx="3214103" cy="1774061"/>
          </a:xfrm>
          <a:prstGeom prst="rect">
            <a:avLst/>
          </a:prstGeom>
        </p:spPr>
      </p:pic>
      <p:pic>
        <p:nvPicPr>
          <p:cNvPr id="10" name="Picture 9"/>
          <p:cNvPicPr>
            <a:picLocks noChangeAspect="1"/>
          </p:cNvPicPr>
          <p:nvPr/>
        </p:nvPicPr>
        <p:blipFill>
          <a:blip r:embed="rId3"/>
          <a:stretch>
            <a:fillRect/>
          </a:stretch>
        </p:blipFill>
        <p:spPr>
          <a:xfrm>
            <a:off x="4898208" y="3340457"/>
            <a:ext cx="2501229" cy="1420730"/>
          </a:xfrm>
          <a:prstGeom prst="rect">
            <a:avLst/>
          </a:prstGeom>
        </p:spPr>
      </p:pic>
      <p:pic>
        <p:nvPicPr>
          <p:cNvPr id="2" name="Picture 1"/>
          <p:cNvPicPr>
            <a:picLocks noChangeAspect="1"/>
          </p:cNvPicPr>
          <p:nvPr/>
        </p:nvPicPr>
        <p:blipFill>
          <a:blip r:embed="rId4"/>
          <a:stretch>
            <a:fillRect/>
          </a:stretch>
        </p:blipFill>
        <p:spPr>
          <a:xfrm>
            <a:off x="1114458" y="1467595"/>
            <a:ext cx="3080027" cy="1781333"/>
          </a:xfrm>
          <a:prstGeom prst="rect">
            <a:avLst/>
          </a:prstGeom>
        </p:spPr>
      </p:pic>
      <p:pic>
        <p:nvPicPr>
          <p:cNvPr id="11" name="Picture 10"/>
          <p:cNvPicPr>
            <a:picLocks noChangeAspect="1"/>
          </p:cNvPicPr>
          <p:nvPr/>
        </p:nvPicPr>
        <p:blipFill>
          <a:blip r:embed="rId5"/>
          <a:stretch>
            <a:fillRect/>
          </a:stretch>
        </p:blipFill>
        <p:spPr>
          <a:xfrm>
            <a:off x="1360944" y="3318709"/>
            <a:ext cx="2587056" cy="1442478"/>
          </a:xfrm>
          <a:prstGeom prst="rect">
            <a:avLst/>
          </a:prstGeom>
        </p:spPr>
      </p:pic>
      <p:sp>
        <p:nvSpPr>
          <p:cNvPr id="9" name="خماسي 9"/>
          <p:cNvSpPr/>
          <p:nvPr/>
        </p:nvSpPr>
        <p:spPr>
          <a:xfrm>
            <a:off x="0" y="885750"/>
            <a:ext cx="3172498" cy="512064"/>
          </a:xfrm>
          <a:prstGeom prst="homePlate">
            <a:avLst/>
          </a:prstGeom>
          <a:solidFill>
            <a:schemeClr val="accent1"/>
          </a:solidFill>
        </p:spPr>
        <p:style>
          <a:lnRef idx="2">
            <a:schemeClr val="accent2"/>
          </a:lnRef>
          <a:fillRef idx="1">
            <a:schemeClr val="lt1"/>
          </a:fillRef>
          <a:effectRef idx="0">
            <a:schemeClr val="accent2"/>
          </a:effectRef>
          <a:fontRef idx="minor">
            <a:schemeClr val="dk1"/>
          </a:fontRef>
        </p:style>
        <p:txBody>
          <a:bodyPr rtlCol="0" anchor="ctr"/>
          <a:lstStyle/>
          <a:p>
            <a:pPr algn="ctr">
              <a:buNone/>
            </a:pPr>
            <a:r>
              <a:rPr lang="en-US" dirty="0">
                <a:latin typeface="Times New Roman" panose="02020603050405020304" pitchFamily="18" charset="0"/>
                <a:ea typeface="Calibri" panose="020F0502020204030204" pitchFamily="34" charset="0"/>
                <a:cs typeface="Arial" panose="020B0604020202020204" pitchFamily="34" charset="0"/>
              </a:rPr>
              <a:t>1.   Demographic Data Analysis</a:t>
            </a:r>
          </a:p>
        </p:txBody>
      </p:sp>
    </p:spTree>
    <p:extLst>
      <p:ext uri="{BB962C8B-B14F-4D97-AF65-F5344CB8AC3E}">
        <p14:creationId xmlns:p14="http://schemas.microsoft.com/office/powerpoint/2010/main" val="387976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Sustainable Agriculture Project Proposal by Slidesgo">
  <a:themeElements>
    <a:clrScheme name="Simple Light">
      <a:dk1>
        <a:srgbClr val="000000"/>
      </a:dk1>
      <a:lt1>
        <a:srgbClr val="FFFFFF"/>
      </a:lt1>
      <a:dk2>
        <a:srgbClr val="666666"/>
      </a:dk2>
      <a:lt2>
        <a:srgbClr val="F4F7DA"/>
      </a:lt2>
      <a:accent1>
        <a:srgbClr val="B4BD6E"/>
      </a:accent1>
      <a:accent2>
        <a:srgbClr val="63753C"/>
      </a:accent2>
      <a:accent3>
        <a:srgbClr val="324A00"/>
      </a:accent3>
      <a:accent4>
        <a:srgbClr val="B45400"/>
      </a:accent4>
      <a:accent5>
        <a:srgbClr val="8C4303"/>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992</TotalTime>
  <Words>1505</Words>
  <Application>Microsoft Office PowerPoint</Application>
  <PresentationFormat>On-screen Show (16:9)</PresentationFormat>
  <Paragraphs>424</Paragraphs>
  <Slides>19</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Wingdings</vt:lpstr>
      <vt:lpstr>Calibri</vt:lpstr>
      <vt:lpstr>Quicksand</vt:lpstr>
      <vt:lpstr>Times New Roman</vt:lpstr>
      <vt:lpstr>Playfair Display</vt:lpstr>
      <vt:lpstr>Montserrat</vt:lpstr>
      <vt:lpstr>Sustainable Agriculture Project Proposal by Slidesgo</vt:lpstr>
      <vt:lpstr>PowerPoint Presentation</vt:lpstr>
      <vt:lpstr>List of Contents</vt:lpstr>
      <vt:lpstr>Introduction</vt:lpstr>
      <vt:lpstr>The Research Problem</vt:lpstr>
      <vt:lpstr>Goal and Objectives of the Research</vt:lpstr>
      <vt:lpstr>Methodology</vt:lpstr>
      <vt:lpstr>PowerPoint Presentation</vt:lpstr>
      <vt:lpstr>Sustainability – Organizational Performance Framework</vt:lpstr>
      <vt:lpstr>Results and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KuDoS</dc:creator>
  <cp:lastModifiedBy>Zaytona</cp:lastModifiedBy>
  <cp:revision>119</cp:revision>
  <dcterms:modified xsi:type="dcterms:W3CDTF">2022-05-26T04:03:53Z</dcterms:modified>
</cp:coreProperties>
</file>