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9"/>
  </p:notesMasterIdLst>
  <p:handoutMasterIdLst>
    <p:handoutMasterId r:id="rId80"/>
  </p:handoutMasterIdLst>
  <p:sldIdLst>
    <p:sldId id="257" r:id="rId2"/>
    <p:sldId id="258" r:id="rId3"/>
    <p:sldId id="377" r:id="rId4"/>
    <p:sldId id="298" r:id="rId5"/>
    <p:sldId id="261" r:id="rId6"/>
    <p:sldId id="263" r:id="rId7"/>
    <p:sldId id="267" r:id="rId8"/>
    <p:sldId id="302" r:id="rId9"/>
    <p:sldId id="278" r:id="rId10"/>
    <p:sldId id="355" r:id="rId11"/>
    <p:sldId id="356" r:id="rId12"/>
    <p:sldId id="379" r:id="rId13"/>
    <p:sldId id="380" r:id="rId14"/>
    <p:sldId id="381" r:id="rId15"/>
    <p:sldId id="382" r:id="rId16"/>
    <p:sldId id="280" r:id="rId17"/>
    <p:sldId id="282" r:id="rId18"/>
    <p:sldId id="284" r:id="rId19"/>
    <p:sldId id="294" r:id="rId20"/>
    <p:sldId id="295" r:id="rId21"/>
    <p:sldId id="296" r:id="rId22"/>
    <p:sldId id="297" r:id="rId23"/>
    <p:sldId id="307" r:id="rId24"/>
    <p:sldId id="383" r:id="rId25"/>
    <p:sldId id="384" r:id="rId26"/>
    <p:sldId id="385" r:id="rId27"/>
    <p:sldId id="386" r:id="rId28"/>
    <p:sldId id="317" r:id="rId29"/>
    <p:sldId id="318" r:id="rId30"/>
    <p:sldId id="319" r:id="rId31"/>
    <p:sldId id="320" r:id="rId32"/>
    <p:sldId id="387" r:id="rId33"/>
    <p:sldId id="388" r:id="rId34"/>
    <p:sldId id="389" r:id="rId35"/>
    <p:sldId id="390" r:id="rId36"/>
    <p:sldId id="391" r:id="rId37"/>
    <p:sldId id="392" r:id="rId38"/>
    <p:sldId id="393" r:id="rId39"/>
    <p:sldId id="394" r:id="rId40"/>
    <p:sldId id="395" r:id="rId41"/>
    <p:sldId id="396" r:id="rId42"/>
    <p:sldId id="359" r:id="rId43"/>
    <p:sldId id="360" r:id="rId44"/>
    <p:sldId id="361" r:id="rId45"/>
    <p:sldId id="363" r:id="rId46"/>
    <p:sldId id="365" r:id="rId47"/>
    <p:sldId id="362" r:id="rId48"/>
    <p:sldId id="366" r:id="rId49"/>
    <p:sldId id="368" r:id="rId50"/>
    <p:sldId id="397" r:id="rId51"/>
    <p:sldId id="413" r:id="rId52"/>
    <p:sldId id="414" r:id="rId53"/>
    <p:sldId id="369" r:id="rId54"/>
    <p:sldId id="371" r:id="rId55"/>
    <p:sldId id="372" r:id="rId56"/>
    <p:sldId id="373" r:id="rId57"/>
    <p:sldId id="370" r:id="rId58"/>
    <p:sldId id="415" r:id="rId59"/>
    <p:sldId id="376" r:id="rId60"/>
    <p:sldId id="416" r:id="rId61"/>
    <p:sldId id="398" r:id="rId62"/>
    <p:sldId id="399" r:id="rId63"/>
    <p:sldId id="400" r:id="rId64"/>
    <p:sldId id="417" r:id="rId65"/>
    <p:sldId id="401" r:id="rId66"/>
    <p:sldId id="402" r:id="rId67"/>
    <p:sldId id="403" r:id="rId68"/>
    <p:sldId id="404" r:id="rId69"/>
    <p:sldId id="405" r:id="rId70"/>
    <p:sldId id="406" r:id="rId71"/>
    <p:sldId id="407" r:id="rId72"/>
    <p:sldId id="408" r:id="rId73"/>
    <p:sldId id="409" r:id="rId74"/>
    <p:sldId id="410" r:id="rId75"/>
    <p:sldId id="411" r:id="rId76"/>
    <p:sldId id="418" r:id="rId77"/>
    <p:sldId id="354" r:id="rId7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39" autoAdjust="0"/>
    <p:restoredTop sz="94660"/>
  </p:normalViewPr>
  <p:slideViewPr>
    <p:cSldViewPr>
      <p:cViewPr varScale="1">
        <p:scale>
          <a:sx n="66" d="100"/>
          <a:sy n="66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658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88F2D7A-0047-4F84-8F91-4AA87F341068}" type="datetimeFigureOut">
              <a:rPr lang="ar-SA" smtClean="0"/>
              <a:pPr/>
              <a:t>08/23/1438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2863ADD-56BE-4399-A7E4-FCE7737D763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14CE61-16BB-46C0-A9C8-FA9E355A8ABB}" type="datetimeFigureOut">
              <a:rPr lang="en-US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42F51483-9A2C-4633-AB3E-F6A2A81343F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51483-9A2C-4633-AB3E-F6A2A81343F4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51483-9A2C-4633-AB3E-F6A2A81343F4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51483-9A2C-4633-AB3E-F6A2A81343F4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E7448-903C-4C7B-9755-3D716F32F090}" type="datetime1">
              <a:rPr lang="en-US" smtClean="0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793B8189-A7E1-470D-9A0B-9112085152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5D831-F0A8-4B85-B533-3FECDB093377}" type="datetime1">
              <a:rPr lang="en-US" smtClean="0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B66F6-6B24-404F-8248-FD753423C4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CBD4-6143-4BBE-A954-F07AA29DEEB6}" type="datetime1">
              <a:rPr lang="en-US" smtClean="0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E931D5-D22B-4A23-8949-ACC37D80B6E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C4B8E-83C6-4E10-8277-D04869031DD2}" type="datetime1">
              <a:rPr lang="en-US" smtClean="0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895D2-6BF3-4236-8206-7ED7DD4485F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4D905-9E79-431E-8EDD-9CBB848641A0}" type="datetime1">
              <a:rPr lang="en-US" smtClean="0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5B6BDDDF-C458-4CCC-A6A2-C005D7CAA41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ACD76-0DA6-43F1-AC3A-DF4D60950ADD}" type="datetime1">
              <a:rPr lang="en-US" smtClean="0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C11050-D496-4A59-B5F0-1960320220D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458A2-105E-4954-BF36-E14624D8420B}" type="datetime1">
              <a:rPr lang="en-US" smtClean="0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F16F9-4B87-4A3B-986A-EDF617CDBB5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28520-68F4-4745-A238-2AFB8E1529D2}" type="datetime1">
              <a:rPr lang="en-US" smtClean="0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C8A3E-4E75-4379-812C-FCC354D3BD7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4176E-95EF-4137-BD92-A023E4518601}" type="datetime1">
              <a:rPr lang="en-US" smtClean="0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1605C-E49D-45C2-A69E-53670398604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C22E2-640D-4E02-A60A-5CC2363A2D84}" type="datetime1">
              <a:rPr lang="en-US" smtClean="0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B0604-45FA-4132-9177-91FAD46C9B6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4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A1452-B232-430F-BE91-F28534D09BF1}" type="datetime1">
              <a:rPr lang="en-US" smtClean="0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7D7B04-30A4-4408-9EA4-8B0065B6C58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C47230-1C76-4DE0-AF4B-2B4174E0FCAC}" type="datetime1">
              <a:rPr lang="en-US" smtClean="0"/>
              <a:pPr>
                <a:defRPr/>
              </a:pPr>
              <a:t>5/19/2017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fld id="{6D87F2C0-32AC-4582-BF09-ED8C2F26A967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9" r:id="rId2"/>
    <p:sldLayoutId id="2147483698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9" r:id="rId9"/>
    <p:sldLayoutId id="2147483695" r:id="rId10"/>
    <p:sldLayoutId id="2147483696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7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eg"/><Relationship Id="rId2" Type="http://schemas.openxmlformats.org/officeDocument/2006/relationships/image" Target="../media/image1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2500312"/>
          </a:xfrm>
        </p:spPr>
        <p:txBody>
          <a:bodyPr/>
          <a:lstStyle/>
          <a:p>
            <a:pPr algn="ctr" eaLnBrk="1" hangingPunct="1"/>
            <a:r>
              <a:rPr lang="en-US" altLang="ar-SA" sz="2000" b="1" dirty="0" smtClean="0">
                <a:solidFill>
                  <a:schemeClr val="tx1"/>
                </a:solidFill>
              </a:rPr>
              <a:t>An-</a:t>
            </a:r>
            <a:r>
              <a:rPr lang="en-US" altLang="ar-SA" sz="2000" b="1" dirty="0" err="1" smtClean="0">
                <a:solidFill>
                  <a:schemeClr val="tx1"/>
                </a:solidFill>
              </a:rPr>
              <a:t>Najah</a:t>
            </a:r>
            <a:r>
              <a:rPr lang="en-US" altLang="ar-SA" sz="2000" b="1" dirty="0" smtClean="0">
                <a:solidFill>
                  <a:schemeClr val="tx1"/>
                </a:solidFill>
              </a:rPr>
              <a:t> National University</a:t>
            </a:r>
            <a:r>
              <a:rPr lang="en-US" altLang="ar-SA" sz="2000" dirty="0" smtClean="0">
                <a:solidFill>
                  <a:schemeClr val="tx1"/>
                </a:solidFill>
              </a:rPr>
              <a:t/>
            </a:r>
            <a:br>
              <a:rPr lang="en-US" altLang="ar-SA" sz="2000" dirty="0" smtClean="0">
                <a:solidFill>
                  <a:schemeClr val="tx1"/>
                </a:solidFill>
              </a:rPr>
            </a:br>
            <a:r>
              <a:rPr lang="en-US" altLang="ar-SA" sz="2000" b="1" dirty="0" smtClean="0">
                <a:solidFill>
                  <a:schemeClr val="tx1"/>
                </a:solidFill>
              </a:rPr>
              <a:t>Faculty of Engineering and Information Technology</a:t>
            </a:r>
            <a:r>
              <a:rPr lang="en-US" altLang="ar-SA" sz="2000" dirty="0" smtClean="0">
                <a:solidFill>
                  <a:schemeClr val="tx1"/>
                </a:solidFill>
              </a:rPr>
              <a:t/>
            </a:r>
            <a:br>
              <a:rPr lang="en-US" altLang="ar-SA" sz="2000" dirty="0" smtClean="0">
                <a:solidFill>
                  <a:schemeClr val="tx1"/>
                </a:solidFill>
              </a:rPr>
            </a:br>
            <a:r>
              <a:rPr lang="en-US" altLang="ar-SA" sz="2000" b="1" dirty="0" smtClean="0">
                <a:solidFill>
                  <a:schemeClr val="tx1"/>
                </a:solidFill>
              </a:rPr>
              <a:t>Civil Engineering Department</a:t>
            </a:r>
            <a:r>
              <a:rPr lang="en-US" altLang="ar-SA" sz="2000" dirty="0" smtClean="0">
                <a:solidFill>
                  <a:schemeClr val="tx1"/>
                </a:solidFill>
              </a:rPr>
              <a:t/>
            </a:r>
            <a:br>
              <a:rPr lang="en-US" altLang="ar-SA" sz="2000" dirty="0" smtClean="0">
                <a:solidFill>
                  <a:schemeClr val="tx1"/>
                </a:solidFill>
              </a:rPr>
            </a:br>
            <a:r>
              <a:rPr lang="en-US" altLang="ar-SA" sz="2000" b="1" dirty="0" smtClean="0">
                <a:solidFill>
                  <a:schemeClr val="tx1"/>
                </a:solidFill>
              </a:rPr>
              <a:t>Graduation Project </a:t>
            </a:r>
            <a:r>
              <a:rPr lang="en-US" altLang="ar-SA" sz="2000" b="1" dirty="0" smtClean="0">
                <a:solidFill>
                  <a:schemeClr val="tx1"/>
                </a:solidFill>
              </a:rPr>
              <a:t>II</a:t>
            </a:r>
            <a:r>
              <a:rPr lang="en-US" altLang="ar-SA" sz="2000" dirty="0" smtClean="0">
                <a:solidFill>
                  <a:schemeClr val="tx1"/>
                </a:solidFill>
              </a:rPr>
              <a:t/>
            </a:r>
            <a:br>
              <a:rPr lang="en-US" altLang="ar-SA" sz="2000" dirty="0" smtClean="0">
                <a:solidFill>
                  <a:schemeClr val="tx1"/>
                </a:solidFill>
              </a:rPr>
            </a:br>
            <a:r>
              <a:rPr lang="en-US" altLang="ar-SA" sz="2400" b="1" dirty="0" smtClean="0">
                <a:solidFill>
                  <a:srgbClr val="FF0000"/>
                </a:solidFill>
                <a:latin typeface="+mn-lt"/>
              </a:rPr>
              <a:t>Structural Design  and Analysis of </a:t>
            </a:r>
            <a:br>
              <a:rPr lang="en-US" altLang="ar-SA" sz="2400" b="1" dirty="0" smtClean="0">
                <a:solidFill>
                  <a:srgbClr val="FF0000"/>
                </a:solidFill>
                <a:latin typeface="+mn-lt"/>
              </a:rPr>
            </a:br>
            <a:r>
              <a:rPr lang="en-US" altLang="ar-SA" sz="2400" b="1" dirty="0" smtClean="0">
                <a:solidFill>
                  <a:srgbClr val="FF0000"/>
                </a:solidFill>
                <a:latin typeface="+mn-lt"/>
              </a:rPr>
              <a:t>AL-</a:t>
            </a:r>
            <a:r>
              <a:rPr lang="en-US" altLang="ar-SA" sz="2400" b="1" dirty="0" err="1" smtClean="0">
                <a:solidFill>
                  <a:srgbClr val="FF0000"/>
                </a:solidFill>
                <a:latin typeface="+mn-lt"/>
              </a:rPr>
              <a:t>Quds</a:t>
            </a:r>
            <a:r>
              <a:rPr lang="en-US" altLang="ar-SA" sz="2400" b="1" dirty="0" smtClean="0">
                <a:solidFill>
                  <a:srgbClr val="FF0000"/>
                </a:solidFill>
                <a:latin typeface="+mn-lt"/>
              </a:rPr>
              <a:t> Open University AL-</a:t>
            </a:r>
            <a:r>
              <a:rPr lang="en-US" altLang="ar-SA" sz="2400" b="1" dirty="0" err="1" smtClean="0">
                <a:solidFill>
                  <a:srgbClr val="FF0000"/>
                </a:solidFill>
                <a:latin typeface="+mn-lt"/>
              </a:rPr>
              <a:t>Zawya</a:t>
            </a:r>
            <a:endParaRPr lang="en-US" altLang="en-US" sz="2400" b="1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733800"/>
            <a:ext cx="8229600" cy="2986088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2100" b="1" dirty="0">
                <a:latin typeface="+mj-lt"/>
              </a:rPr>
              <a:t>Prepared by: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eriod"/>
              <a:defRPr/>
            </a:pPr>
            <a:r>
              <a:rPr lang="en-US" sz="2100" b="1" dirty="0" smtClean="0">
                <a:latin typeface="+mj-lt"/>
              </a:rPr>
              <a:t>Ahmad Abdul-</a:t>
            </a:r>
            <a:r>
              <a:rPr lang="en-US" sz="2100" b="1" dirty="0" err="1" smtClean="0">
                <a:latin typeface="+mj-lt"/>
              </a:rPr>
              <a:t>Rahman</a:t>
            </a:r>
            <a:r>
              <a:rPr lang="en-US" sz="2100" b="1" dirty="0" smtClean="0">
                <a:latin typeface="+mj-lt"/>
              </a:rPr>
              <a:t> </a:t>
            </a:r>
            <a:r>
              <a:rPr lang="en-US" sz="2100" b="1" dirty="0" err="1" smtClean="0">
                <a:latin typeface="+mj-lt"/>
              </a:rPr>
              <a:t>Majdouba</a:t>
            </a:r>
            <a:r>
              <a:rPr lang="en-US" sz="2100" b="1" dirty="0" smtClean="0">
                <a:latin typeface="+mj-lt"/>
              </a:rPr>
              <a:t> </a:t>
            </a:r>
            <a:endParaRPr lang="en-US" sz="2100" b="1" dirty="0">
              <a:latin typeface="+mj-lt"/>
            </a:endParaRP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eriod"/>
              <a:defRPr/>
            </a:pPr>
            <a:r>
              <a:rPr lang="en-US" sz="2100" b="1" dirty="0" err="1" smtClean="0">
                <a:latin typeface="+mj-lt"/>
              </a:rPr>
              <a:t>Laith</a:t>
            </a:r>
            <a:r>
              <a:rPr lang="en-US" sz="2100" b="1" dirty="0" smtClean="0">
                <a:latin typeface="+mj-lt"/>
              </a:rPr>
              <a:t> </a:t>
            </a:r>
            <a:r>
              <a:rPr lang="en-US" sz="2100" b="1" dirty="0" err="1" smtClean="0">
                <a:latin typeface="+mj-lt"/>
              </a:rPr>
              <a:t>Bassam</a:t>
            </a:r>
            <a:r>
              <a:rPr lang="en-US" sz="2100" b="1" dirty="0" smtClean="0">
                <a:latin typeface="+mj-lt"/>
              </a:rPr>
              <a:t> </a:t>
            </a:r>
            <a:r>
              <a:rPr lang="en-US" sz="2100" b="1" dirty="0" err="1" smtClean="0">
                <a:latin typeface="+mj-lt"/>
              </a:rPr>
              <a:t>Abo</a:t>
            </a:r>
            <a:r>
              <a:rPr lang="en-US" sz="2100" b="1" dirty="0" smtClean="0">
                <a:latin typeface="+mj-lt"/>
              </a:rPr>
              <a:t> Abed</a:t>
            </a:r>
            <a:endParaRPr lang="en-US" sz="2100" b="1" dirty="0">
              <a:latin typeface="+mj-lt"/>
            </a:endParaRP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eriod"/>
              <a:defRPr/>
            </a:pPr>
            <a:r>
              <a:rPr lang="en-US" sz="2100" b="1" dirty="0" smtClean="0">
                <a:latin typeface="+mj-lt"/>
              </a:rPr>
              <a:t>Qasem </a:t>
            </a:r>
            <a:r>
              <a:rPr lang="en-US" sz="2100" b="1" dirty="0" err="1" smtClean="0">
                <a:latin typeface="+mj-lt"/>
              </a:rPr>
              <a:t>Saleh</a:t>
            </a:r>
            <a:r>
              <a:rPr lang="en-US" sz="2100" b="1" dirty="0" smtClean="0">
                <a:latin typeface="+mj-lt"/>
              </a:rPr>
              <a:t> Khuffash </a:t>
            </a:r>
            <a:endParaRPr lang="en-US" sz="2100" b="1" dirty="0">
              <a:latin typeface="+mj-lt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100" b="1" dirty="0">
              <a:latin typeface="+mj-lt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2100" b="1" dirty="0">
                <a:latin typeface="+mj-lt"/>
              </a:rPr>
              <a:t>Under supervision of: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100" b="1" dirty="0" smtClean="0">
                <a:latin typeface="+mj-lt"/>
              </a:rPr>
              <a:t>Dr . Mohammad </a:t>
            </a:r>
            <a:r>
              <a:rPr lang="en-US" sz="2100" b="1" dirty="0" err="1" smtClean="0">
                <a:latin typeface="+mj-lt"/>
              </a:rPr>
              <a:t>Sama’nah</a:t>
            </a:r>
            <a:r>
              <a:rPr lang="en-US" sz="2100" b="1" dirty="0" smtClean="0">
                <a:latin typeface="+mj-lt"/>
              </a:rPr>
              <a:t> </a:t>
            </a:r>
            <a:endParaRPr lang="en-US" sz="2100" b="1" dirty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100" b="1" dirty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100" dirty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100" dirty="0">
              <a:latin typeface="+mj-lt"/>
            </a:endParaRPr>
          </a:p>
        </p:txBody>
      </p:sp>
      <p:pic>
        <p:nvPicPr>
          <p:cNvPr id="6148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0"/>
            <a:ext cx="1506538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7625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/>
              <a:t>Architectural Drawings Block 2</a:t>
            </a:r>
          </a:p>
        </p:txBody>
      </p:sp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00200"/>
            <a:ext cx="7315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7625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/>
              <a:t>Architectural Drawings Block 3</a:t>
            </a:r>
          </a:p>
        </p:txBody>
      </p:sp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471613"/>
            <a:ext cx="5905500" cy="538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3"/>
          <p:cNvSpPr>
            <a:spLocks noGrp="1"/>
          </p:cNvSpPr>
          <p:nvPr>
            <p:ph type="title"/>
          </p:nvPr>
        </p:nvSpPr>
        <p:spPr>
          <a:xfrm>
            <a:off x="152400" y="514350"/>
            <a:ext cx="4648200" cy="781050"/>
          </a:xfrm>
        </p:spPr>
        <p:txBody>
          <a:bodyPr/>
          <a:lstStyle/>
          <a:p>
            <a:pPr eaLnBrk="1" hangingPunct="1"/>
            <a:r>
              <a:rPr lang="en-US" altLang="en-US" u="sng" smtClean="0"/>
              <a:t>2)  Lateral loads:</a:t>
            </a:r>
            <a:endParaRPr lang="ar-SA" altLang="en-US" u="sng" smtClean="0"/>
          </a:p>
        </p:txBody>
      </p:sp>
      <p:pic>
        <p:nvPicPr>
          <p:cNvPr id="7" name="صورة 1" descr="G:\modified%20after%20printing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91200" y="685800"/>
            <a:ext cx="3352800" cy="609600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عنصر نائب للنص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524000"/>
            <a:ext cx="4426097" cy="510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4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95350"/>
          </a:xfrm>
        </p:spPr>
        <p:txBody>
          <a:bodyPr/>
          <a:lstStyle/>
          <a:p>
            <a:pPr eaLnBrk="1" hangingPunct="1"/>
            <a:r>
              <a:rPr lang="en-US" altLang="en-US" sz="3000" dirty="0" smtClean="0">
                <a:solidFill>
                  <a:srgbClr val="FF0000"/>
                </a:solidFill>
              </a:rPr>
              <a:t>Seismic loads UBC</a:t>
            </a:r>
            <a:endParaRPr lang="ar-SA" altLang="en-US" sz="3000" dirty="0" smtClean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57200" y="1600200"/>
            <a:ext cx="8229600" cy="4953000"/>
          </a:xfrm>
          <a:blipFill rotWithShape="1">
            <a:blip r:embed="rId2"/>
            <a:stretch>
              <a:fillRect l="-593" t="-739"/>
            </a:stretch>
          </a:blipFill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ar-SA">
                <a:noFill/>
              </a:rPr>
              <a:t> 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2362200"/>
            <a:ext cx="2092292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4343400"/>
            <a:ext cx="399097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5791200"/>
            <a:ext cx="5591175" cy="76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400" dirty="0" smtClean="0">
                <a:solidFill>
                  <a:srgbClr val="FF0000"/>
                </a:solidFill>
              </a:rPr>
              <a:t>Seismic loads IBC</a:t>
            </a:r>
            <a:endParaRPr lang="ar-S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981200"/>
            <a:ext cx="3940892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رابط مستقيم 6"/>
          <p:cNvCxnSpPr/>
          <p:nvPr/>
        </p:nvCxnSpPr>
        <p:spPr>
          <a:xfrm rot="5400000">
            <a:off x="2667000" y="4267200"/>
            <a:ext cx="5181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841" y="1752600"/>
            <a:ext cx="373316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rgbClr val="FF0000"/>
                </a:solidFill>
              </a:rPr>
              <a:t>Base shear values </a:t>
            </a: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33600"/>
            <a:ext cx="7932042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71550"/>
          </a:xfrm>
        </p:spPr>
        <p:txBody>
          <a:bodyPr/>
          <a:lstStyle/>
          <a:p>
            <a:pPr eaLnBrk="1" hangingPunct="1"/>
            <a:r>
              <a:rPr lang="en-US" altLang="en-US" sz="3000" b="1" smtClean="0"/>
              <a:t>Preliminary Slabs Thickness and Loads</a:t>
            </a:r>
            <a:endParaRPr lang="en-US" altLang="en-US" sz="30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000" b="1" dirty="0">
                <a:latin typeface="+mj-lt"/>
              </a:rPr>
              <a:t>According to ACI 318-11, Table 9.5(a), the thickness of one way slabs and beams can be obtained based on the deflection limit</a:t>
            </a:r>
            <a:r>
              <a:rPr lang="en-US" sz="2000" b="1" dirty="0" smtClean="0">
                <a:latin typeface="+mj-lt"/>
              </a:rPr>
              <a:t>:</a:t>
            </a:r>
            <a:endParaRPr lang="en-US" sz="2000" b="1" dirty="0">
              <a:latin typeface="+mj-lt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667000"/>
            <a:ext cx="681990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495800"/>
            <a:ext cx="3886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82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4495800"/>
            <a:ext cx="54387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8200"/>
            <a:ext cx="64579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581400"/>
            <a:ext cx="81438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495800"/>
            <a:ext cx="812482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5734050"/>
            <a:ext cx="79724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4686300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1066800"/>
            <a:ext cx="4648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رابط مستقيم 6"/>
          <p:cNvCxnSpPr/>
          <p:nvPr/>
        </p:nvCxnSpPr>
        <p:spPr>
          <a:xfrm rot="5400000">
            <a:off x="1753394" y="3733006"/>
            <a:ext cx="533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2"/>
          <p:cNvSpPr>
            <a:spLocks noGrp="1"/>
          </p:cNvSpPr>
          <p:nvPr>
            <p:ph idx="1"/>
          </p:nvPr>
        </p:nvSpPr>
        <p:spPr>
          <a:xfrm>
            <a:off x="495300" y="990600"/>
            <a:ext cx="8229600" cy="5715000"/>
          </a:xfrm>
        </p:spPr>
        <p:txBody>
          <a:bodyPr/>
          <a:lstStyle/>
          <a:p>
            <a:pPr eaLnBrk="1" hangingPunct="1"/>
            <a:r>
              <a:rPr lang="en-US" altLang="en-US" sz="2800" b="1" dirty="0" smtClean="0">
                <a:solidFill>
                  <a:schemeClr val="tx2"/>
                </a:solidFill>
              </a:rPr>
              <a:t>Preliminary Dimensions of Beams</a:t>
            </a:r>
          </a:p>
          <a:p>
            <a:pPr eaLnBrk="1" hangingPunct="1"/>
            <a:endParaRPr lang="en-US" altLang="en-US" sz="2800" b="1" dirty="0" smtClean="0">
              <a:solidFill>
                <a:schemeClr val="tx2"/>
              </a:solidFill>
            </a:endParaRPr>
          </a:p>
          <a:p>
            <a:pPr eaLnBrk="1" hangingPunct="1"/>
            <a:endParaRPr lang="en-US" altLang="en-US" sz="2800" b="1" dirty="0" smtClean="0">
              <a:solidFill>
                <a:schemeClr val="tx2"/>
              </a:solidFill>
            </a:endParaRPr>
          </a:p>
          <a:p>
            <a:pPr eaLnBrk="1" hangingPunct="1"/>
            <a:endParaRPr lang="en-US" altLang="en-US" sz="2800" b="1" dirty="0" smtClean="0">
              <a:solidFill>
                <a:schemeClr val="tx2"/>
              </a:solidFill>
            </a:endParaRPr>
          </a:p>
          <a:p>
            <a:pPr eaLnBrk="1" hangingPunct="1"/>
            <a:endParaRPr lang="en-US" altLang="en-US" sz="2800" b="1" dirty="0" smtClean="0">
              <a:solidFill>
                <a:schemeClr val="tx2"/>
              </a:solidFill>
            </a:endParaRPr>
          </a:p>
          <a:p>
            <a:pPr eaLnBrk="1" hangingPunct="1"/>
            <a:endParaRPr lang="en-US" altLang="en-US" sz="2800" b="1" dirty="0" smtClean="0">
              <a:solidFill>
                <a:schemeClr val="tx2"/>
              </a:solidFill>
            </a:endParaRPr>
          </a:p>
          <a:p>
            <a:pPr eaLnBrk="1" hangingPunct="1"/>
            <a:endParaRPr lang="en-US" altLang="en-US" sz="2800" b="1" dirty="0" smtClean="0">
              <a:solidFill>
                <a:schemeClr val="tx2"/>
              </a:solidFill>
            </a:endParaRPr>
          </a:p>
          <a:p>
            <a:pPr eaLnBrk="1" hangingPunct="1"/>
            <a:endParaRPr lang="en-US" altLang="en-US" sz="2800" b="1" dirty="0" smtClean="0">
              <a:solidFill>
                <a:schemeClr val="tx2"/>
              </a:solidFill>
            </a:endParaRPr>
          </a:p>
          <a:p>
            <a:pPr eaLnBrk="1" hangingPunct="1"/>
            <a:endParaRPr lang="en-US" altLang="en-US" sz="2800" b="1" dirty="0" smtClean="0">
              <a:solidFill>
                <a:schemeClr val="tx2"/>
              </a:solidFill>
            </a:endParaRPr>
          </a:p>
          <a:p>
            <a:pPr eaLnBrk="1" hangingPunct="1"/>
            <a:endParaRPr lang="en-US" altLang="en-US" sz="2800" b="1" dirty="0" smtClean="0">
              <a:solidFill>
                <a:schemeClr val="tx2"/>
              </a:solidFill>
            </a:endParaRPr>
          </a:p>
          <a:p>
            <a:pPr eaLnBrk="1" hangingPunct="1"/>
            <a:endParaRPr lang="en-US" altLang="en-US" dirty="0" smtClean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1752600"/>
            <a:ext cx="3381651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28600" y="1381213"/>
            <a:ext cx="5791200" cy="511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70485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5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 :</a:t>
            </a:r>
            <a:endParaRPr lang="en-GB" sz="45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5" y="1643050"/>
            <a:ext cx="8229600" cy="500066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Courier New" pitchFamily="49" charset="0"/>
              <a:buChar char="o"/>
              <a:defRPr/>
            </a:pPr>
            <a:endParaRPr lang="en-US" sz="1600" b="1" dirty="0">
              <a:solidFill>
                <a:srgbClr val="FF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800" b="1" dirty="0">
                <a:latin typeface="Monotype Corsiva" pitchFamily="66" charset="0"/>
              </a:rPr>
              <a:t>Introduction</a:t>
            </a:r>
            <a:r>
              <a:rPr lang="en-US" sz="2800" b="1" dirty="0" smtClean="0">
                <a:latin typeface="Monotype Corsiva" pitchFamily="66" charset="0"/>
              </a:rPr>
              <a:t>.</a:t>
            </a:r>
            <a:endParaRPr lang="ar-SA" sz="2800" b="1" dirty="0">
              <a:latin typeface="Monotype Corsiva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>
                <a:latin typeface="Monotype Corsiva" pitchFamily="66" charset="0"/>
              </a:rPr>
              <a:t>Architectural  Drawing</a:t>
            </a:r>
            <a:r>
              <a:rPr lang="en-US" sz="2800" b="1" dirty="0" smtClean="0">
                <a:latin typeface="Monotype Corsiva" pitchFamily="66" charset="0"/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</a:rPr>
              <a:t>Lateral loads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  <a:cs typeface="Andalus" pitchFamily="2" charset="-78"/>
              </a:rPr>
              <a:t>Preliminary </a:t>
            </a:r>
            <a:r>
              <a:rPr lang="en-US" sz="2800" b="1" dirty="0">
                <a:latin typeface="Monotype Corsiva" pitchFamily="66" charset="0"/>
                <a:cs typeface="Andalus" pitchFamily="2" charset="-78"/>
              </a:rPr>
              <a:t>Structural Design</a:t>
            </a:r>
            <a:r>
              <a:rPr lang="en-US" sz="2800" b="1" dirty="0" smtClean="0">
                <a:latin typeface="Monotype Corsiva" pitchFamily="66" charset="0"/>
                <a:cs typeface="Andalus" pitchFamily="2" charset="-78"/>
              </a:rPr>
              <a:t>.</a:t>
            </a:r>
            <a:endParaRPr lang="en-US" sz="2800" b="1" dirty="0">
              <a:latin typeface="Monotype Corsiva" pitchFamily="66" charset="0"/>
              <a:cs typeface="Andalus" pitchFamily="2" charset="-78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</a:rPr>
              <a:t>Three </a:t>
            </a:r>
            <a:r>
              <a:rPr lang="en-US" sz="2800" b="1" dirty="0">
                <a:latin typeface="Monotype Corsiva" pitchFamily="66" charset="0"/>
              </a:rPr>
              <a:t>Dimensional  Structural </a:t>
            </a:r>
            <a:r>
              <a:rPr lang="en-US" sz="2800" b="1" dirty="0" smtClean="0">
                <a:latin typeface="Monotype Corsiva" pitchFamily="66" charset="0"/>
              </a:rPr>
              <a:t>Analysis and verification 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</a:rPr>
              <a:t> Design and Reinforcement  for slab and beams 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</a:rPr>
              <a:t> Design and Reinforcement  for  columns and shear walls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</a:rPr>
              <a:t>Design and Reinforcement  for footings.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Ø"/>
              <a:defRPr/>
            </a:pPr>
            <a:r>
              <a:rPr lang="en-US" sz="2800" b="1" dirty="0" smtClean="0">
                <a:latin typeface="Monotype Corsiva" pitchFamily="66" charset="0"/>
              </a:rPr>
              <a:t>Design and Reinforcement  for Stairs .     </a:t>
            </a:r>
            <a:r>
              <a:rPr lang="ar-SA" sz="2800" b="1" dirty="0" smtClean="0">
                <a:latin typeface="Monotype Corsiva" pitchFamily="66" charset="0"/>
              </a:rPr>
              <a:t>   </a:t>
            </a:r>
            <a:r>
              <a:rPr lang="en-US" sz="2800" b="1" dirty="0" smtClean="0">
                <a:latin typeface="Monotype Corsiva" pitchFamily="66" charset="0"/>
              </a:rPr>
              <a:t> </a:t>
            </a:r>
            <a:endParaRPr lang="en-US" sz="28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534400" cy="61722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b="1" dirty="0">
                <a:solidFill>
                  <a:schemeClr val="tx2"/>
                </a:solidFill>
              </a:rPr>
              <a:t>Preliminary Dimension of Columns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b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6248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2133600"/>
            <a:ext cx="2971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500" b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Three Dimensional  Structural Analysis.            </a:t>
            </a:r>
            <a:r>
              <a:rPr lang="ar-SA" sz="3500" b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  </a:t>
            </a:r>
            <a:r>
              <a:rPr lang="en-US" sz="3500" b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</a:t>
            </a:r>
            <a:endParaRPr lang="en-US" sz="35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84163" y="6172200"/>
            <a:ext cx="8229600" cy="381000"/>
          </a:xfrm>
        </p:spPr>
        <p:txBody>
          <a:bodyPr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/>
              <a:t>Structural Model for Part 1                </a:t>
            </a:r>
            <a:r>
              <a:rPr lang="en-US" dirty="0" smtClean="0"/>
              <a:t>       Structural </a:t>
            </a:r>
            <a:r>
              <a:rPr lang="en-US" dirty="0"/>
              <a:t>Model for Part 2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2286000"/>
            <a:ext cx="4537478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2286000"/>
            <a:ext cx="4429125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000" b="1" dirty="0" smtClean="0"/>
              <a:t> Structural Modeling of the Building</a:t>
            </a:r>
            <a:endParaRPr lang="en-US" altLang="en-US" sz="30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Units:</a:t>
            </a:r>
          </a:p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The main units are kilo Newton (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kN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) for loads and meter (m) for lengths.</a:t>
            </a:r>
            <a:endParaRPr lang="en-US" altLang="en-US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alt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Materials: </a:t>
            </a:r>
          </a:p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Concrete 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28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MPa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was  used  for all structural elements </a:t>
            </a:r>
          </a:p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Modifiers epically torsion modifiers for Beams was calculated for some critical Beams as </a:t>
            </a:r>
          </a:p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Modifier = 7.88 / 21 = 0.375 </a:t>
            </a:r>
          </a:p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4495800"/>
            <a:ext cx="58483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000" u="sng" smtClean="0"/>
              <a:t>Loads Patterns</a:t>
            </a:r>
            <a:endParaRPr lang="ar-SA" altLang="en-US" sz="3000" u="sng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09800"/>
            <a:ext cx="6643688" cy="2489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6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66750"/>
          </a:xfrm>
        </p:spPr>
        <p:txBody>
          <a:bodyPr/>
          <a:lstStyle/>
          <a:p>
            <a:pPr eaLnBrk="1" hangingPunct="1"/>
            <a:r>
              <a:rPr lang="en-US" altLang="en-US" sz="3000" u="sng" smtClean="0"/>
              <a:t>Loads assignments:</a:t>
            </a:r>
            <a:endParaRPr lang="ar-SA" altLang="en-US" sz="3000" u="sng" smtClean="0"/>
          </a:p>
        </p:txBody>
      </p:sp>
      <p:sp>
        <p:nvSpPr>
          <p:cNvPr id="11" name="Rectangle 10"/>
          <p:cNvSpPr/>
          <p:nvPr/>
        </p:nvSpPr>
        <p:spPr>
          <a:xfrm>
            <a:off x="381000" y="1371600"/>
            <a:ext cx="71628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j-lt"/>
                <a:cs typeface="+mn-cs"/>
              </a:rPr>
              <a:t>Earthquake Assignment in X-Direction with Positive Eccentricity</a:t>
            </a:r>
            <a:endParaRPr lang="ar-SA" sz="2000" dirty="0">
              <a:latin typeface="+mj-lt"/>
              <a:cs typeface="+mn-cs"/>
            </a:endParaRPr>
          </a:p>
        </p:txBody>
      </p:sp>
      <p:pic>
        <p:nvPicPr>
          <p:cNvPr id="532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1798106"/>
            <a:ext cx="7420440" cy="4831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000" u="sng" dirty="0" smtClean="0"/>
              <a:t>Load combinations:</a:t>
            </a:r>
            <a:endParaRPr lang="ar-SA" altLang="en-US" sz="3000" u="sng" dirty="0" smtClean="0"/>
          </a:p>
        </p:txBody>
      </p:sp>
      <p:pic>
        <p:nvPicPr>
          <p:cNvPr id="5837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343025"/>
            <a:ext cx="2893458" cy="55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1447801"/>
            <a:ext cx="33528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000" u="sng" smtClean="0"/>
              <a:t>Masses:</a:t>
            </a:r>
            <a:endParaRPr lang="ar-SA" altLang="en-US" smtClean="0"/>
          </a:p>
        </p:txBody>
      </p:sp>
      <p:pic>
        <p:nvPicPr>
          <p:cNvPr id="7" name="Content Placeholder 6" descr="C:\Users\Noor\Desktop\Chapter 3 - Figures\Mass source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09888" y="3373438"/>
            <a:ext cx="3324225" cy="1512887"/>
          </a:xfrm>
          <a:ln w="19050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0" y="1981200"/>
            <a:ext cx="5486400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0"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+mj-lt"/>
                <a:cs typeface="+mn-cs"/>
              </a:rPr>
              <a:t>The mass source used to calculate the seismic weight of the building.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90550"/>
          </a:xfrm>
        </p:spPr>
        <p:txBody>
          <a:bodyPr/>
          <a:lstStyle/>
          <a:p>
            <a:pPr eaLnBrk="1" hangingPunct="1"/>
            <a:r>
              <a:rPr lang="en-US" altLang="en-US" sz="3000" u="sng" smtClean="0"/>
              <a:t>Functions:</a:t>
            </a:r>
            <a:endParaRPr lang="ar-SA" altLang="en-US" sz="3000" u="sng" smtClean="0"/>
          </a:p>
        </p:txBody>
      </p:sp>
      <p:sp>
        <p:nvSpPr>
          <p:cNvPr id="5" name="Rectangle 4"/>
          <p:cNvSpPr/>
          <p:nvPr/>
        </p:nvSpPr>
        <p:spPr>
          <a:xfrm>
            <a:off x="0" y="1506538"/>
            <a:ext cx="4822825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0"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j-lt"/>
                <a:cs typeface="+mn-cs"/>
              </a:rPr>
              <a:t>Response Spectrum Function Definition</a:t>
            </a:r>
          </a:p>
        </p:txBody>
      </p:sp>
      <p:pic>
        <p:nvPicPr>
          <p:cNvPr id="6042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905000"/>
            <a:ext cx="5448300" cy="511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000" u="sng" dirty="0" smtClean="0"/>
              <a:t>Verification of Structural Analysis</a:t>
            </a:r>
            <a:endParaRPr lang="ar-SA" altLang="en-US" sz="3000" u="sng" dirty="0" smtClean="0"/>
          </a:p>
        </p:txBody>
      </p:sp>
      <p:pic>
        <p:nvPicPr>
          <p:cNvPr id="6144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524000"/>
            <a:ext cx="42386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4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866900"/>
            <a:ext cx="4533900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4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2057400"/>
            <a:ext cx="380047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685800"/>
            <a:ext cx="480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152525"/>
            <a:ext cx="660082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dirty="0" smtClean="0"/>
              <a:t>Site plan </a:t>
            </a:r>
            <a:endParaRPr lang="ar-SA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219200"/>
            <a:ext cx="70866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066800"/>
            <a:ext cx="2209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981200"/>
            <a:ext cx="6492949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12035" y="4267200"/>
            <a:ext cx="9356035" cy="1874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762000"/>
            <a:ext cx="4495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81575" y="2057400"/>
            <a:ext cx="416242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828800"/>
            <a:ext cx="4191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038600"/>
            <a:ext cx="43529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" y="5181600"/>
            <a:ext cx="451485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b="1" dirty="0" smtClean="0"/>
              <a:t>Lateral loads checks</a:t>
            </a:r>
            <a:endParaRPr lang="ar-SA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676400"/>
            <a:ext cx="5638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shear Check </a:t>
            </a:r>
            <a:endParaRPr lang="ar-S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828800"/>
            <a:ext cx="5257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precipitation check 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2209800"/>
            <a:ext cx="767715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Reloph</a:t>
            </a:r>
            <a:r>
              <a:rPr lang="en-US" dirty="0" smtClean="0"/>
              <a:t> period check </a:t>
            </a:r>
            <a:endParaRPr lang="ar-SA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62200"/>
            <a:ext cx="8241242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66750"/>
          </a:xfrm>
        </p:spPr>
        <p:txBody>
          <a:bodyPr/>
          <a:lstStyle/>
          <a:p>
            <a:r>
              <a:rPr lang="en-US" sz="3200" dirty="0" smtClean="0"/>
              <a:t>Type of lateral force structural system: </a:t>
            </a:r>
            <a:endParaRPr lang="ar-SA" sz="32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8220" y="1295400"/>
            <a:ext cx="577369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صورة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86860"/>
            <a:ext cx="5638800" cy="27711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2743200"/>
            <a:ext cx="3581399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600200"/>
            <a:ext cx="5805170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pPr lvl="3"/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Stiffness irregularity – soft story:</a:t>
            </a:r>
            <a:endParaRPr lang="ar-SA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Weight (mass) irregularity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828800"/>
            <a:ext cx="3505200" cy="304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3000"/>
            <a:ext cx="9185031" cy="1243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checks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Vertical geometric irregularity</a:t>
            </a:r>
          </a:p>
          <a:p>
            <a:endParaRPr lang="en-US" sz="1200" dirty="0" smtClean="0"/>
          </a:p>
          <a:p>
            <a:pPr lvl="0"/>
            <a:r>
              <a:rPr lang="en-US" b="1" dirty="0" smtClean="0"/>
              <a:t>In-plan discontinuity in vertical lateral-force-resisting element</a:t>
            </a:r>
          </a:p>
          <a:p>
            <a:pPr lvl="0"/>
            <a:endParaRPr lang="en-US" sz="1100" dirty="0" smtClean="0"/>
          </a:p>
          <a:p>
            <a:pPr lvl="0"/>
            <a:r>
              <a:rPr lang="en-US" b="1" dirty="0" smtClean="0"/>
              <a:t>Discontinuity in capacity – weak story</a:t>
            </a:r>
          </a:p>
          <a:p>
            <a:pPr lvl="0"/>
            <a:endParaRPr lang="en-US" sz="1000" dirty="0" smtClean="0"/>
          </a:p>
          <a:p>
            <a:pPr lvl="0"/>
            <a:r>
              <a:rPr lang="en-US" b="1" dirty="0" smtClean="0"/>
              <a:t>Re-entrant corners</a:t>
            </a:r>
          </a:p>
          <a:p>
            <a:pPr lvl="0"/>
            <a:endParaRPr lang="en-US" sz="1000" dirty="0" smtClean="0"/>
          </a:p>
          <a:p>
            <a:pPr lvl="0"/>
            <a:r>
              <a:rPr lang="en-US" b="1" dirty="0" smtClean="0"/>
              <a:t>Diaphragm discontinuity</a:t>
            </a:r>
          </a:p>
          <a:p>
            <a:pPr lvl="1"/>
            <a:endParaRPr lang="en-US" sz="1000" dirty="0" smtClean="0"/>
          </a:p>
          <a:p>
            <a:pPr lvl="0"/>
            <a:r>
              <a:rPr lang="en-US" b="1" dirty="0" smtClean="0"/>
              <a:t>Out-of-plane offsets: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533400"/>
          </a:xfrm>
        </p:spPr>
        <p:txBody>
          <a:bodyPr/>
          <a:lstStyle/>
          <a:p>
            <a:pPr eaLnBrk="1" hangingPunct="1"/>
            <a:r>
              <a:rPr lang="en-US" altLang="ar-SA" sz="3000" b="1" u="sng" smtClean="0"/>
              <a:t>Project Description</a:t>
            </a:r>
            <a:endParaRPr lang="ar-SA" altLang="en-US" sz="30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686800" cy="55626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>
                <a:cs typeface="Times New Roman" pitchFamily="18" charset="0"/>
              </a:rPr>
              <a:t>The project is structural analysis and design </a:t>
            </a:r>
            <a:r>
              <a:rPr lang="en-US" sz="2200" dirty="0" smtClean="0">
                <a:cs typeface="Times New Roman" pitchFamily="18" charset="0"/>
              </a:rPr>
              <a:t>of AL-</a:t>
            </a:r>
            <a:r>
              <a:rPr lang="en-US" sz="2200" dirty="0" err="1" smtClean="0">
                <a:cs typeface="Times New Roman" pitchFamily="18" charset="0"/>
              </a:rPr>
              <a:t>Quds</a:t>
            </a:r>
            <a:r>
              <a:rPr lang="en-US" sz="2200" dirty="0" smtClean="0">
                <a:cs typeface="Times New Roman" pitchFamily="18" charset="0"/>
              </a:rPr>
              <a:t> Open University – </a:t>
            </a:r>
            <a:r>
              <a:rPr lang="en-US" sz="2200" dirty="0" err="1" smtClean="0">
                <a:cs typeface="Times New Roman" pitchFamily="18" charset="0"/>
              </a:rPr>
              <a:t>ALZawya</a:t>
            </a:r>
            <a:endParaRPr lang="en-US" sz="2200" dirty="0"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>
                <a:cs typeface="Times New Roman" pitchFamily="18" charset="0"/>
              </a:rPr>
              <a:t>The building is </a:t>
            </a:r>
            <a:r>
              <a:rPr lang="en-US" sz="2200" dirty="0" smtClean="0">
                <a:cs typeface="Times New Roman" pitchFamily="18" charset="0"/>
              </a:rPr>
              <a:t>four floors </a:t>
            </a:r>
            <a:r>
              <a:rPr lang="en-US" sz="2200" dirty="0">
                <a:cs typeface="Times New Roman" pitchFamily="18" charset="0"/>
              </a:rPr>
              <a:t>of reinforced concrete</a:t>
            </a:r>
            <a:r>
              <a:rPr lang="en-US" sz="2200" dirty="0" smtClean="0">
                <a:cs typeface="Times New Roman" pitchFamily="18" charset="0"/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 smtClean="0">
                <a:cs typeface="Times New Roman" pitchFamily="18" charset="0"/>
              </a:rPr>
              <a:t>Contains three Block </a:t>
            </a:r>
            <a:endParaRPr lang="en-US" sz="2200" dirty="0"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 smtClean="0">
                <a:cs typeface="Times New Roman" pitchFamily="18" charset="0"/>
              </a:rPr>
              <a:t>Two  expansion </a:t>
            </a:r>
            <a:r>
              <a:rPr lang="en-US" sz="2200" dirty="0">
                <a:cs typeface="Times New Roman" pitchFamily="18" charset="0"/>
              </a:rPr>
              <a:t>joint of width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5cm</a:t>
            </a:r>
            <a:r>
              <a:rPr lang="en-US" sz="2200" dirty="0">
                <a:cs typeface="Times New Roman" pitchFamily="18" charset="0"/>
              </a:rPr>
              <a:t> is used</a:t>
            </a:r>
            <a:r>
              <a:rPr lang="en-US" sz="2200" dirty="0" smtClean="0">
                <a:cs typeface="Times New Roman" pitchFamily="18" charset="0"/>
              </a:rPr>
              <a:t>.</a:t>
            </a:r>
            <a:endParaRPr lang="en-US" sz="2200" dirty="0"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200" dirty="0">
                <a:cs typeface="Times New Roman" pitchFamily="18" charset="0"/>
              </a:rPr>
              <a:t>The building is about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400</a:t>
            </a:r>
            <a:r>
              <a:rPr lang="en-US" sz="2200" dirty="0" smtClean="0">
                <a:cs typeface="Times New Roman" pitchFamily="18" charset="0"/>
              </a:rPr>
              <a:t> </a:t>
            </a:r>
            <a:r>
              <a:rPr lang="en-US" sz="2200" dirty="0">
                <a:cs typeface="Times New Roman" pitchFamily="18" charset="0"/>
              </a:rPr>
              <a:t>m above Mean See Level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429000"/>
            <a:ext cx="8229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r>
              <a:rPr lang="en-US" dirty="0" smtClean="0"/>
              <a:t>Story drift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43400" y="1828800"/>
            <a:ext cx="4800600" cy="160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828800"/>
            <a:ext cx="4038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صورة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3810000"/>
            <a:ext cx="4800600" cy="175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895350"/>
          </a:xfrm>
        </p:spPr>
        <p:txBody>
          <a:bodyPr/>
          <a:lstStyle/>
          <a:p>
            <a:r>
              <a:rPr lang="en-US" sz="2800" b="1" dirty="0" smtClean="0"/>
              <a:t>Width of separation joint between building parts:</a:t>
            </a:r>
            <a:r>
              <a:rPr lang="en-US" sz="5400" b="1" dirty="0" smtClean="0"/>
              <a:t/>
            </a:r>
            <a:br>
              <a:rPr lang="en-US" sz="5400" b="1" dirty="0" smtClean="0"/>
            </a:br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1295400"/>
            <a:ext cx="3886200" cy="152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2971800"/>
            <a:ext cx="4114800" cy="3505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676400"/>
            <a:ext cx="501015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90600"/>
            <a:ext cx="5257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57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057400"/>
            <a:ext cx="4876127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762000"/>
            <a:ext cx="1447800" cy="6916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838200"/>
            <a:ext cx="4114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67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57400"/>
            <a:ext cx="5553075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674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5" y="2286000"/>
            <a:ext cx="41433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674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5715000"/>
            <a:ext cx="5638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685800"/>
            <a:ext cx="3429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77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95825" y="1828800"/>
            <a:ext cx="444817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828800"/>
            <a:ext cx="439102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029200"/>
            <a:ext cx="498031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0"/>
            <a:ext cx="684847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447800"/>
            <a:ext cx="55340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1143000" y="609600"/>
            <a:ext cx="38862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Output of Design </a:t>
            </a:r>
            <a:endParaRPr lang="ar-SA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85800"/>
            <a:ext cx="3657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612232"/>
            <a:ext cx="9143999" cy="43313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838200"/>
            <a:ext cx="2438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ربع نص 3"/>
          <p:cNvSpPr txBox="1"/>
          <p:nvPr/>
        </p:nvSpPr>
        <p:spPr>
          <a:xfrm>
            <a:off x="838200" y="1676400"/>
            <a:ext cx="4800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ETABS Result</a:t>
            </a:r>
            <a:endParaRPr lang="ar-SA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6248400" y="1600200"/>
            <a:ext cx="4800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Manual Result</a:t>
            </a:r>
            <a:endParaRPr lang="ar-SA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96115" y="2286000"/>
            <a:ext cx="454788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9336" y="2286001"/>
            <a:ext cx="4635631" cy="3124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95400"/>
            <a:ext cx="8172450" cy="3400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533400" y="762000"/>
            <a:ext cx="47244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Summary of Beams  </a:t>
            </a:r>
            <a:endParaRPr lang="ar-SA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4762500"/>
            <a:ext cx="597217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altLang="en-US" sz="3000" b="1" u="sng" smtClean="0"/>
              <a:t>Analysis and Design Principles</a:t>
            </a:r>
            <a:endParaRPr lang="en-US" altLang="en-US" sz="3000" u="sng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14478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500" dirty="0"/>
              <a:t>Three dimensional model is used to model the building using ETABS V15.1.0 program.</a:t>
            </a:r>
          </a:p>
          <a:p>
            <a:pPr marL="25200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500" dirty="0" smtClean="0"/>
              <a:t>The footings are considered as fixed supports .</a:t>
            </a:r>
          </a:p>
          <a:p>
            <a:pPr marL="25200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500" dirty="0"/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US" sz="2500" dirty="0">
              <a:latin typeface="+mj-lt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895600"/>
            <a:ext cx="7086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630783"/>
            <a:ext cx="6710363" cy="6227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143000"/>
            <a:ext cx="89916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" y="762000"/>
            <a:ext cx="9525000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609600"/>
            <a:ext cx="42672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295400"/>
            <a:ext cx="419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1905000"/>
            <a:ext cx="58388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419600"/>
            <a:ext cx="66865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53000" y="2514600"/>
            <a:ext cx="35528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447800"/>
            <a:ext cx="541972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685800" y="914400"/>
            <a:ext cx="31242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Determination for K</a:t>
            </a:r>
            <a:endParaRPr lang="ar-SA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5105400"/>
            <a:ext cx="66865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90599"/>
            <a:ext cx="8229599" cy="3919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1219200" y="4953000"/>
            <a:ext cx="6553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All column in the same Group less than above Result</a:t>
            </a:r>
            <a:endParaRPr lang="ar-SA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838200"/>
            <a:ext cx="8488237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0"/>
            <a:ext cx="3276600" cy="7534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685800" y="914400"/>
            <a:ext cx="40386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Summary of Columns </a:t>
            </a:r>
            <a:endParaRPr lang="ar-SA" sz="2800" b="1" dirty="0">
              <a:solidFill>
                <a:srgbClr val="FF0000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81200"/>
            <a:ext cx="6934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10000"/>
            <a:ext cx="6934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609600"/>
            <a:ext cx="4024313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914400"/>
            <a:ext cx="314325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143000"/>
            <a:ext cx="7581144" cy="48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052513"/>
            <a:ext cx="8461375" cy="5616575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GB" sz="3500" b="1" u="sng" dirty="0" smtClean="0">
                <a:solidFill>
                  <a:schemeClr val="accent1">
                    <a:lumMod val="75000"/>
                  </a:schemeClr>
                </a:solidFill>
              </a:rPr>
              <a:t>Structural Materials</a:t>
            </a:r>
            <a:endParaRPr lang="en-GB" sz="3400" b="1" i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GB" sz="2900" i="1" u="sng" dirty="0" smtClean="0">
                <a:solidFill>
                  <a:srgbClr val="FF0000"/>
                </a:solidFill>
              </a:rPr>
              <a:t>Concrete: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GB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 smtClean="0"/>
              <a:t>     The concrete type for all structural Element is </a:t>
            </a:r>
            <a:r>
              <a:rPr lang="en-US" sz="2800" b="1" dirty="0" smtClean="0"/>
              <a:t>B</a:t>
            </a:r>
            <a:r>
              <a:rPr lang="en-US" sz="2800" b="1" dirty="0" smtClean="0">
                <a:latin typeface="+mj-lt"/>
              </a:rPr>
              <a:t>350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b="1" dirty="0" smtClean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b="1" dirty="0" smtClean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b="1" dirty="0" smtClean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GB" sz="2900" i="1" u="sng" dirty="0" smtClean="0">
                <a:solidFill>
                  <a:srgbClr val="FF0000"/>
                </a:solidFill>
              </a:rPr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GB" sz="2900" i="1" u="sng" dirty="0" smtClean="0">
                <a:solidFill>
                  <a:srgbClr val="FF0000"/>
                </a:solidFill>
              </a:rPr>
              <a:t> 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GB" sz="2900" i="1" u="sng" dirty="0">
              <a:solidFill>
                <a:srgbClr val="FF0000"/>
              </a:solidFill>
            </a:endParaRPr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667000"/>
            <a:ext cx="855345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مربع نص 6"/>
          <p:cNvSpPr txBox="1"/>
          <p:nvPr/>
        </p:nvSpPr>
        <p:spPr>
          <a:xfrm>
            <a:off x="304800" y="5105400"/>
            <a:ext cx="8839200" cy="201593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65760" lvl="1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500" i="1" u="sng" dirty="0">
                <a:solidFill>
                  <a:srgbClr val="FF0000"/>
                </a:solidFill>
              </a:rPr>
              <a:t>Steel</a:t>
            </a:r>
            <a:r>
              <a:rPr lang="en-US" sz="2000" i="1" u="sng" dirty="0">
                <a:solidFill>
                  <a:srgbClr val="FF0000"/>
                </a:solidFill>
              </a:rPr>
              <a:t>: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US" sz="2200" i="1" u="sng" dirty="0">
              <a:solidFill>
                <a:srgbClr val="FF000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2000" dirty="0"/>
              <a:t>The steel used in all reinforcements is ASTM A955 Grade 60, and this type has a tensile strength of 620 </a:t>
            </a:r>
            <a:r>
              <a:rPr lang="en-US" sz="2000" dirty="0" err="1"/>
              <a:t>MPa</a:t>
            </a:r>
            <a:r>
              <a:rPr lang="en-US" sz="2000" dirty="0"/>
              <a:t>, yield strength of 420 </a:t>
            </a:r>
            <a:r>
              <a:rPr lang="en-US" sz="2000" dirty="0" err="1"/>
              <a:t>MPa</a:t>
            </a:r>
            <a:r>
              <a:rPr lang="en-US" sz="2000" dirty="0"/>
              <a:t>, and modulus of elasticity of 200 </a:t>
            </a:r>
            <a:r>
              <a:rPr lang="en-US" sz="2000" dirty="0" err="1"/>
              <a:t>GPa</a:t>
            </a:r>
            <a:r>
              <a:rPr lang="en-US" sz="2000" dirty="0"/>
              <a:t>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" y="1062038"/>
            <a:ext cx="7915275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762000" y="762000"/>
            <a:ext cx="419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</a:rPr>
              <a:t>Design of Shear walls </a:t>
            </a:r>
            <a:endParaRPr lang="ar-SA" sz="2800" b="1" dirty="0">
              <a:solidFill>
                <a:schemeClr val="accent1"/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218863"/>
            <a:ext cx="6372225" cy="563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916709"/>
            <a:ext cx="6324600" cy="5941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838200"/>
            <a:ext cx="6934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6462" y="685800"/>
            <a:ext cx="7475538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62000" y="762000"/>
            <a:ext cx="419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</a:rPr>
              <a:t>Design of </a:t>
            </a:r>
            <a:r>
              <a:rPr lang="en-US" sz="2800" b="1" dirty="0" smtClean="0">
                <a:solidFill>
                  <a:schemeClr val="accent1"/>
                </a:solidFill>
              </a:rPr>
              <a:t>Footings </a:t>
            </a:r>
            <a:r>
              <a:rPr lang="en-US" sz="2800" b="1" dirty="0" smtClean="0">
                <a:solidFill>
                  <a:schemeClr val="accent1"/>
                </a:solidFill>
              </a:rPr>
              <a:t> </a:t>
            </a:r>
            <a:endParaRPr lang="ar-SA" sz="2800" b="1" dirty="0">
              <a:solidFill>
                <a:schemeClr val="accent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219200"/>
            <a:ext cx="6067425" cy="53843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09600"/>
            <a:ext cx="6715125" cy="655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685800"/>
            <a:ext cx="6779727" cy="1916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9026" y="2057400"/>
            <a:ext cx="684643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762000"/>
            <a:ext cx="750822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38200"/>
            <a:ext cx="5638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5" y="2209800"/>
            <a:ext cx="500062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765175"/>
            <a:ext cx="8229600" cy="5805488"/>
          </a:xfrm>
        </p:spPr>
        <p:txBody>
          <a:bodyPr>
            <a:normAutofit fontScale="85000" lnSpcReduction="20000"/>
          </a:bodyPr>
          <a:lstStyle/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Loads</a:t>
            </a:r>
            <a:endParaRPr lang="en-GB" sz="3600" b="1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3100" b="1" dirty="0"/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	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Gravity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loads: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	</a:t>
            </a:r>
            <a:r>
              <a:rPr lang="en-US" sz="2600" dirty="0">
                <a:solidFill>
                  <a:srgbClr val="FF0000"/>
                </a:solidFill>
                <a:cs typeface="Times New Roman" pitchFamily="18" charset="0"/>
              </a:rPr>
              <a:t>Live load: </a:t>
            </a:r>
            <a:r>
              <a:rPr lang="en-US" sz="2600" dirty="0">
                <a:cs typeface="Times New Roman" pitchFamily="18" charset="0"/>
              </a:rPr>
              <a:t>according to </a:t>
            </a:r>
            <a:r>
              <a:rPr lang="en-US" sz="2600" dirty="0">
                <a:latin typeface="+mj-lt"/>
                <a:cs typeface="Times New Roman" pitchFamily="18" charset="0"/>
              </a:rPr>
              <a:t>UBC97</a:t>
            </a:r>
            <a:r>
              <a:rPr lang="en-US" sz="2600" dirty="0">
                <a:latin typeface="+mj-lt"/>
              </a:rPr>
              <a:t> ,</a:t>
            </a:r>
            <a:r>
              <a:rPr lang="en-US" sz="2600" dirty="0"/>
              <a:t> the following uniform live loads are used</a:t>
            </a: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solidFill>
                <a:srgbClr val="FF0000"/>
              </a:solidFill>
              <a:cs typeface="Times New Roman" pitchFamily="18" charset="0"/>
            </a:endParaRPr>
          </a:p>
          <a:p>
            <a:pPr marL="915670" lvl="2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2600" dirty="0"/>
              <a:t>Live load of </a:t>
            </a:r>
            <a:r>
              <a:rPr lang="en-US" sz="2600" b="1" dirty="0">
                <a:solidFill>
                  <a:srgbClr val="E210C9"/>
                </a:solidFill>
                <a:latin typeface="+mj-lt"/>
              </a:rPr>
              <a:t>5 </a:t>
            </a:r>
            <a:r>
              <a:rPr lang="en-US" sz="2600" b="1" dirty="0" err="1">
                <a:solidFill>
                  <a:srgbClr val="E210C9"/>
                </a:solidFill>
                <a:latin typeface="+mj-lt"/>
              </a:rPr>
              <a:t>kN</a:t>
            </a:r>
            <a:r>
              <a:rPr lang="en-US" sz="2600" b="1" dirty="0">
                <a:solidFill>
                  <a:srgbClr val="E210C9"/>
                </a:solidFill>
                <a:latin typeface="+mj-lt"/>
              </a:rPr>
              <a:t>/m</a:t>
            </a:r>
            <a:r>
              <a:rPr lang="en-US" sz="2600" b="1" baseline="30000" dirty="0">
                <a:solidFill>
                  <a:srgbClr val="E210C9"/>
                </a:solidFill>
                <a:latin typeface="+mj-lt"/>
              </a:rPr>
              <a:t>2</a:t>
            </a:r>
            <a:r>
              <a:rPr lang="en-US" sz="2600" b="1" dirty="0">
                <a:solidFill>
                  <a:srgbClr val="E210C9"/>
                </a:solidFill>
                <a:latin typeface="+mj-lt"/>
              </a:rPr>
              <a:t> </a:t>
            </a:r>
            <a:r>
              <a:rPr lang="en-US" sz="2600" dirty="0"/>
              <a:t>is used for all slabs.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   </a:t>
            </a:r>
            <a:r>
              <a:rPr lang="en-US" sz="2600" dirty="0">
                <a:solidFill>
                  <a:srgbClr val="FF0000"/>
                </a:solidFill>
                <a:cs typeface="Times New Roman" pitchFamily="18" charset="0"/>
              </a:rPr>
              <a:t>Dead load: </a:t>
            </a:r>
            <a:endParaRPr lang="en-US" sz="2600" dirty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 	The super imposed dead load on slabs = </a:t>
            </a:r>
            <a:r>
              <a:rPr lang="en-US" sz="2600" b="1" dirty="0" smtClean="0">
                <a:solidFill>
                  <a:srgbClr val="E210C9"/>
                </a:solidFill>
                <a:latin typeface="+mj-lt"/>
                <a:cs typeface="Times New Roman" pitchFamily="18" charset="0"/>
              </a:rPr>
              <a:t>4 </a:t>
            </a:r>
            <a:r>
              <a:rPr lang="en-US" sz="2600" b="1" dirty="0" err="1">
                <a:solidFill>
                  <a:srgbClr val="E210C9"/>
                </a:solidFill>
                <a:latin typeface="+mj-lt"/>
                <a:cs typeface="Times New Roman" pitchFamily="18" charset="0"/>
              </a:rPr>
              <a:t>kN</a:t>
            </a:r>
            <a:r>
              <a:rPr lang="en-US" sz="2600" b="1" dirty="0">
                <a:solidFill>
                  <a:srgbClr val="E210C9"/>
                </a:solidFill>
                <a:latin typeface="+mj-lt"/>
                <a:cs typeface="Times New Roman" pitchFamily="18" charset="0"/>
              </a:rPr>
              <a:t>/m</a:t>
            </a:r>
            <a:r>
              <a:rPr lang="en-US" sz="2600" b="1" baseline="30000" dirty="0">
                <a:solidFill>
                  <a:srgbClr val="E210C9"/>
                </a:solidFill>
                <a:latin typeface="+mj-lt"/>
                <a:cs typeface="Times New Roman" pitchFamily="18" charset="0"/>
              </a:rPr>
              <a:t>2</a:t>
            </a:r>
            <a:r>
              <a:rPr lang="en-US" sz="2600" i="1" dirty="0">
                <a:solidFill>
                  <a:srgbClr val="E210C9"/>
                </a:solidFill>
                <a:cs typeface="Times New Roman" pitchFamily="18" charset="0"/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i="1" dirty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  <a:p>
            <a:pPr marL="366713" lvl="1" indent="-366713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GB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GB" dirty="0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048000"/>
            <a:ext cx="58674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371600" y="685800"/>
            <a:ext cx="51816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</a:rPr>
              <a:t>Design the mat for flexure </a:t>
            </a:r>
            <a:endParaRPr lang="ar-SA" sz="3200" dirty="0">
              <a:solidFill>
                <a:schemeClr val="accent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5000"/>
            <a:ext cx="4853023" cy="3347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5375" y="1905000"/>
            <a:ext cx="423862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609600"/>
            <a:ext cx="7077075" cy="547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371600" y="685800"/>
            <a:ext cx="51816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</a:rPr>
              <a:t>Design the Stairs </a:t>
            </a:r>
            <a:endParaRPr lang="ar-SA" sz="3200" dirty="0">
              <a:solidFill>
                <a:schemeClr val="accent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371600"/>
            <a:ext cx="6343650" cy="577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685800"/>
            <a:ext cx="66008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85800"/>
            <a:ext cx="892882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6780" y="914400"/>
            <a:ext cx="8223820" cy="533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846" y="685800"/>
            <a:ext cx="8325630" cy="601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1" descr="an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938" y="4841875"/>
            <a:ext cx="230346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7" name="Picture 2" descr="thank 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4263" y="1158875"/>
            <a:ext cx="5616575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8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277938"/>
            <a:ext cx="12874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47750"/>
          </a:xfrm>
        </p:spPr>
        <p:txBody>
          <a:bodyPr/>
          <a:lstStyle/>
          <a:p>
            <a:pPr eaLnBrk="1" hangingPunct="1"/>
            <a:r>
              <a:rPr lang="en-US" altLang="en-US" sz="3000" u="sng" dirty="0" smtClean="0"/>
              <a:t>Load combinations</a:t>
            </a:r>
            <a:endParaRPr lang="ar-SA" altLang="en-US" sz="3000" u="sng" dirty="0" smtClean="0"/>
          </a:p>
        </p:txBody>
      </p:sp>
      <p:pic>
        <p:nvPicPr>
          <p:cNvPr id="2253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905000"/>
            <a:ext cx="8305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7625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/>
              <a:t>Architectural Drawings Block 1</a:t>
            </a: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600200"/>
            <a:ext cx="57912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6730</TotalTime>
  <Words>488</Words>
  <Application>Microsoft Office PowerPoint</Application>
  <PresentationFormat>عرض على الشاشة (3:4)‏</PresentationFormat>
  <Paragraphs>162</Paragraphs>
  <Slides>77</Slides>
  <Notes>3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77</vt:i4>
      </vt:variant>
    </vt:vector>
  </HeadingPairs>
  <TitlesOfParts>
    <vt:vector size="78" baseType="lpstr">
      <vt:lpstr>Flow</vt:lpstr>
      <vt:lpstr>An-Najah National University Faculty of Engineering and Information Technology Civil Engineering Department Graduation Project II Structural Design  and Analysis of  AL-Quds Open University AL-Zawya</vt:lpstr>
      <vt:lpstr>Outline :</vt:lpstr>
      <vt:lpstr>Site plan </vt:lpstr>
      <vt:lpstr>Project Description</vt:lpstr>
      <vt:lpstr>Analysis and Design Principles</vt:lpstr>
      <vt:lpstr>الشريحة 6</vt:lpstr>
      <vt:lpstr>الشريحة 7</vt:lpstr>
      <vt:lpstr>Load combinations</vt:lpstr>
      <vt:lpstr>Architectural Drawings Block 1</vt:lpstr>
      <vt:lpstr>Architectural Drawings Block 2</vt:lpstr>
      <vt:lpstr>Architectural Drawings Block 3</vt:lpstr>
      <vt:lpstr>2)  Lateral loads:</vt:lpstr>
      <vt:lpstr>Seismic loads UBC</vt:lpstr>
      <vt:lpstr>Seismic loads IBC</vt:lpstr>
      <vt:lpstr>Base shear values </vt:lpstr>
      <vt:lpstr>Preliminary Slabs Thickness and Loads</vt:lpstr>
      <vt:lpstr>الشريحة 17</vt:lpstr>
      <vt:lpstr>الشريحة 18</vt:lpstr>
      <vt:lpstr>الشريحة 19</vt:lpstr>
      <vt:lpstr>الشريحة 20</vt:lpstr>
      <vt:lpstr>Three Dimensional  Structural Analysis.                </vt:lpstr>
      <vt:lpstr> Structural Modeling of the Building</vt:lpstr>
      <vt:lpstr>Loads Patterns</vt:lpstr>
      <vt:lpstr>Loads assignments:</vt:lpstr>
      <vt:lpstr>Load combinations:</vt:lpstr>
      <vt:lpstr>Masses:</vt:lpstr>
      <vt:lpstr>Functions:</vt:lpstr>
      <vt:lpstr>Verification of Structural Analysis</vt:lpstr>
      <vt:lpstr>الشريحة 29</vt:lpstr>
      <vt:lpstr>الشريحة 30</vt:lpstr>
      <vt:lpstr>الشريحة 31</vt:lpstr>
      <vt:lpstr>Lateral loads checks</vt:lpstr>
      <vt:lpstr>Base shear Check </vt:lpstr>
      <vt:lpstr>Mass precipitation check </vt:lpstr>
      <vt:lpstr>Reloph period check </vt:lpstr>
      <vt:lpstr>Type of lateral force structural system: </vt:lpstr>
      <vt:lpstr> Stiffness irregularity – soft story:</vt:lpstr>
      <vt:lpstr>Weight (mass) irregularity</vt:lpstr>
      <vt:lpstr>Other checks </vt:lpstr>
      <vt:lpstr>Story drift</vt:lpstr>
      <vt:lpstr>Width of separation joint between building parts: </vt:lpstr>
      <vt:lpstr>الشريحة 42</vt:lpstr>
      <vt:lpstr>الشريحة 43</vt:lpstr>
      <vt:lpstr>الشريحة 44</vt:lpstr>
      <vt:lpstr>الشريحة 45</vt:lpstr>
      <vt:lpstr>الشريحة 46</vt:lpstr>
      <vt:lpstr>الشريحة 47</vt:lpstr>
      <vt:lpstr>الشريحة 48</vt:lpstr>
      <vt:lpstr>الشريحة 49</vt:lpstr>
      <vt:lpstr>الشريحة 50</vt:lpstr>
      <vt:lpstr>الشريحة 51</vt:lpstr>
      <vt:lpstr>الشريحة 52</vt:lpstr>
      <vt:lpstr>الشريحة 53</vt:lpstr>
      <vt:lpstr>الشريحة 54</vt:lpstr>
      <vt:lpstr>الشريحة 55</vt:lpstr>
      <vt:lpstr>الشريحة 56</vt:lpstr>
      <vt:lpstr>الشريحة 57</vt:lpstr>
      <vt:lpstr>الشريحة 58</vt:lpstr>
      <vt:lpstr>الشريحة 59</vt:lpstr>
      <vt:lpstr>الشريحة 60</vt:lpstr>
      <vt:lpstr>الشريحة 61</vt:lpstr>
      <vt:lpstr>الشريحة 62</vt:lpstr>
      <vt:lpstr>الشريحة 63</vt:lpstr>
      <vt:lpstr>الشريحة 64</vt:lpstr>
      <vt:lpstr>الشريحة 65</vt:lpstr>
      <vt:lpstr>الشريحة 66</vt:lpstr>
      <vt:lpstr>الشريحة 67</vt:lpstr>
      <vt:lpstr>الشريحة 68</vt:lpstr>
      <vt:lpstr>الشريحة 69</vt:lpstr>
      <vt:lpstr>الشريحة 70</vt:lpstr>
      <vt:lpstr>الشريحة 71</vt:lpstr>
      <vt:lpstr>الشريحة 72</vt:lpstr>
      <vt:lpstr>الشريحة 73</vt:lpstr>
      <vt:lpstr>الشريحة 74</vt:lpstr>
      <vt:lpstr>الشريحة 75</vt:lpstr>
      <vt:lpstr>الشريحة 76</vt:lpstr>
      <vt:lpstr>الشريحة 77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</dc:title>
  <dc:creator>abo alrob</dc:creator>
  <cp:lastModifiedBy>EBDA3</cp:lastModifiedBy>
  <cp:revision>110</cp:revision>
  <dcterms:created xsi:type="dcterms:W3CDTF">2015-12-18T09:15:46Z</dcterms:created>
  <dcterms:modified xsi:type="dcterms:W3CDTF">2017-05-19T20:18:09Z</dcterms:modified>
</cp:coreProperties>
</file>