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78" r:id="rId1"/>
  </p:sldMasterIdLst>
  <p:notesMasterIdLst>
    <p:notesMasterId r:id="rId24"/>
  </p:notesMasterIdLst>
  <p:sldIdLst>
    <p:sldId id="281" r:id="rId2"/>
    <p:sldId id="282" r:id="rId3"/>
    <p:sldId id="260" r:id="rId4"/>
    <p:sldId id="269" r:id="rId5"/>
    <p:sldId id="267" r:id="rId6"/>
    <p:sldId id="261" r:id="rId7"/>
    <p:sldId id="268" r:id="rId8"/>
    <p:sldId id="270" r:id="rId9"/>
    <p:sldId id="262" r:id="rId10"/>
    <p:sldId id="271" r:id="rId11"/>
    <p:sldId id="272" r:id="rId12"/>
    <p:sldId id="283" r:id="rId13"/>
    <p:sldId id="285" r:id="rId14"/>
    <p:sldId id="284" r:id="rId15"/>
    <p:sldId id="273" r:id="rId16"/>
    <p:sldId id="266" r:id="rId17"/>
    <p:sldId id="274" r:id="rId18"/>
    <p:sldId id="275" r:id="rId19"/>
    <p:sldId id="276" r:id="rId20"/>
    <p:sldId id="277" r:id="rId21"/>
    <p:sldId id="278" r:id="rId22"/>
    <p:sldId id="279"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96DD"/>
    <a:srgbClr val="C7E6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snapToGrid="0">
      <p:cViewPr varScale="1">
        <p:scale>
          <a:sx n="69" d="100"/>
          <a:sy n="69" d="100"/>
        </p:scale>
        <p:origin x="618" y="6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image" Target="../media/image3.png"/></Relationships>
</file>

<file path=ppt/diagrams/_rels/drawing1.xml.rels><?xml version="1.0" encoding="UTF-8" standalone="yes"?>
<Relationships xmlns="http://schemas.openxmlformats.org/package/2006/relationships"><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1820B0-6236-4E82-B51E-2DA7E2EA9A04}"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7D46FDCD-BBB0-49EE-8647-6ABE2013DC3C}">
      <dgm:prSet phldrT="[Text]" custT="1">
        <dgm:style>
          <a:lnRef idx="1">
            <a:schemeClr val="accent5"/>
          </a:lnRef>
          <a:fillRef idx="2">
            <a:schemeClr val="accent5"/>
          </a:fillRef>
          <a:effectRef idx="1">
            <a:schemeClr val="accent5"/>
          </a:effectRef>
          <a:fontRef idx="minor">
            <a:schemeClr val="dk1"/>
          </a:fontRef>
        </dgm:style>
      </dgm:prSet>
      <dgm:spPr/>
      <dgm:t>
        <a:bodyPr/>
        <a:lstStyle/>
        <a:p>
          <a:r>
            <a:rPr lang="en-US" sz="3400" dirty="0"/>
            <a:t>     </a:t>
          </a:r>
          <a:r>
            <a:rPr lang="en-US" sz="2800" b="1" dirty="0">
              <a:effectLst>
                <a:outerShdw blurRad="38100" dist="38100" dir="2700000" algn="tl">
                  <a:srgbClr val="000000">
                    <a:alpha val="43137"/>
                  </a:srgbClr>
                </a:outerShdw>
              </a:effectLst>
              <a:latin typeface="Times New Roman" pitchFamily="18" charset="0"/>
              <a:cs typeface="Times New Roman" pitchFamily="18" charset="0"/>
            </a:rPr>
            <a:t>An-</a:t>
          </a:r>
          <a:r>
            <a:rPr lang="en-US" sz="2800" b="1" dirty="0" err="1">
              <a:effectLst>
                <a:outerShdw blurRad="38100" dist="38100" dir="2700000" algn="tl">
                  <a:srgbClr val="000000">
                    <a:alpha val="43137"/>
                  </a:srgbClr>
                </a:outerShdw>
              </a:effectLst>
              <a:latin typeface="Times New Roman" pitchFamily="18" charset="0"/>
              <a:cs typeface="Times New Roman" pitchFamily="18" charset="0"/>
            </a:rPr>
            <a:t>Najah</a:t>
          </a:r>
          <a:r>
            <a:rPr lang="en-US" sz="2800" b="1" dirty="0">
              <a:effectLst>
                <a:outerShdw blurRad="38100" dist="38100" dir="2700000" algn="tl">
                  <a:srgbClr val="000000">
                    <a:alpha val="43137"/>
                  </a:srgbClr>
                </a:outerShdw>
              </a:effectLst>
              <a:latin typeface="Times New Roman" pitchFamily="18" charset="0"/>
              <a:cs typeface="Times New Roman" pitchFamily="18" charset="0"/>
            </a:rPr>
            <a:t> National University</a:t>
          </a:r>
          <a:br>
            <a:rPr lang="en-US" sz="2800" b="1" dirty="0">
              <a:effectLst>
                <a:outerShdw blurRad="38100" dist="38100" dir="2700000" algn="tl">
                  <a:srgbClr val="000000">
                    <a:alpha val="43137"/>
                  </a:srgbClr>
                </a:outerShdw>
              </a:effectLst>
              <a:latin typeface="Times New Roman" pitchFamily="18" charset="0"/>
              <a:cs typeface="Times New Roman" pitchFamily="18" charset="0"/>
            </a:rPr>
          </a:br>
          <a:r>
            <a:rPr lang="en-US" sz="2800" b="1" dirty="0">
              <a:effectLst>
                <a:outerShdw blurRad="38100" dist="38100" dir="2700000" algn="tl">
                  <a:srgbClr val="000000">
                    <a:alpha val="43137"/>
                  </a:srgbClr>
                </a:outerShdw>
              </a:effectLst>
              <a:latin typeface="Times New Roman" pitchFamily="18" charset="0"/>
              <a:cs typeface="Times New Roman" pitchFamily="18" charset="0"/>
            </a:rPr>
            <a:t>               Faculty of Engineering</a:t>
          </a:r>
        </a:p>
      </dgm:t>
    </dgm:pt>
    <dgm:pt modelId="{515E4309-365E-45F9-B306-0B40B794B79A}" type="parTrans" cxnId="{C67602DA-8A2A-42C7-AFE6-506640E6B9C0}">
      <dgm:prSet/>
      <dgm:spPr/>
      <dgm:t>
        <a:bodyPr/>
        <a:lstStyle/>
        <a:p>
          <a:endParaRPr lang="en-US"/>
        </a:p>
      </dgm:t>
    </dgm:pt>
    <dgm:pt modelId="{2B1ED842-55D5-46BD-B0C1-8ACE566CABD0}" type="sibTrans" cxnId="{C67602DA-8A2A-42C7-AFE6-506640E6B9C0}">
      <dgm:prSet/>
      <dgm:spPr>
        <a:scene3d>
          <a:camera prst="orthographicFront"/>
          <a:lightRig rig="threePt" dir="t"/>
        </a:scene3d>
        <a:sp3d>
          <a:bevelT/>
        </a:sp3d>
      </dgm:spPr>
      <dgm:t>
        <a:bodyPr/>
        <a:lstStyle/>
        <a:p>
          <a:endParaRPr lang="en-US"/>
        </a:p>
      </dgm:t>
    </dgm:pt>
    <dgm:pt modelId="{D1C04B0F-8A88-4228-A3D2-D48B8904840D}" type="pres">
      <dgm:prSet presAssocID="{261820B0-6236-4E82-B51E-2DA7E2EA9A04}" presName="Name0" presStyleCnt="0">
        <dgm:presLayoutVars>
          <dgm:chMax val="7"/>
          <dgm:chPref val="7"/>
          <dgm:dir/>
        </dgm:presLayoutVars>
      </dgm:prSet>
      <dgm:spPr/>
    </dgm:pt>
    <dgm:pt modelId="{12610894-A27E-4C09-ADBB-B4A539C269CC}" type="pres">
      <dgm:prSet presAssocID="{261820B0-6236-4E82-B51E-2DA7E2EA9A04}" presName="Name1" presStyleCnt="0"/>
      <dgm:spPr/>
    </dgm:pt>
    <dgm:pt modelId="{B6909A2C-BE42-4A5A-80E1-23FF1ED50862}" type="pres">
      <dgm:prSet presAssocID="{261820B0-6236-4E82-B51E-2DA7E2EA9A04}" presName="cycle" presStyleCnt="0"/>
      <dgm:spPr/>
    </dgm:pt>
    <dgm:pt modelId="{23200F7A-2E35-41CA-9332-E3CE1960097A}" type="pres">
      <dgm:prSet presAssocID="{261820B0-6236-4E82-B51E-2DA7E2EA9A04}" presName="srcNode" presStyleLbl="node1" presStyleIdx="0" presStyleCnt="1"/>
      <dgm:spPr/>
    </dgm:pt>
    <dgm:pt modelId="{0B8CD634-9F3E-41C0-A5BD-487871AECDD7}" type="pres">
      <dgm:prSet presAssocID="{261820B0-6236-4E82-B51E-2DA7E2EA9A04}" presName="conn" presStyleLbl="parChTrans1D2" presStyleIdx="0" presStyleCnt="1"/>
      <dgm:spPr/>
    </dgm:pt>
    <dgm:pt modelId="{6FF35360-85E1-4DDA-A7EA-376F78FC4104}" type="pres">
      <dgm:prSet presAssocID="{261820B0-6236-4E82-B51E-2DA7E2EA9A04}" presName="extraNode" presStyleLbl="node1" presStyleIdx="0" presStyleCnt="1"/>
      <dgm:spPr/>
    </dgm:pt>
    <dgm:pt modelId="{CFF4C525-2668-4F83-A2DE-18BBD3284183}" type="pres">
      <dgm:prSet presAssocID="{261820B0-6236-4E82-B51E-2DA7E2EA9A04}" presName="dstNode" presStyleLbl="node1" presStyleIdx="0" presStyleCnt="1"/>
      <dgm:spPr/>
    </dgm:pt>
    <dgm:pt modelId="{DA9615E5-D0AD-46DE-89CE-91AAF6EA88D1}" type="pres">
      <dgm:prSet presAssocID="{7D46FDCD-BBB0-49EE-8647-6ABE2013DC3C}" presName="text_1" presStyleLbl="node1" presStyleIdx="0" presStyleCnt="1" custScaleY="103849" custLinFactNeighborY="-1197">
        <dgm:presLayoutVars>
          <dgm:bulletEnabled val="1"/>
        </dgm:presLayoutVars>
      </dgm:prSet>
      <dgm:spPr/>
    </dgm:pt>
    <dgm:pt modelId="{F6CC1154-6FBA-4E75-B3CC-1C5A46B345E6}" type="pres">
      <dgm:prSet presAssocID="{7D46FDCD-BBB0-49EE-8647-6ABE2013DC3C}" presName="accent_1" presStyleCnt="0"/>
      <dgm:spPr/>
    </dgm:pt>
    <dgm:pt modelId="{EFC13ACE-5401-43C7-A550-07C949A64CB2}" type="pres">
      <dgm:prSet presAssocID="{7D46FDCD-BBB0-49EE-8647-6ABE2013DC3C}" presName="accentRepeatNode" presStyleLbl="solidFgAcc1" presStyleIdx="0" presStyleCnt="1" custScaleX="138314" custScaleY="138760" custLinFactNeighborX="0"/>
      <dgm:spPr>
        <a:blipFill rotWithShape="0">
          <a:blip xmlns:r="http://schemas.openxmlformats.org/officeDocument/2006/relationships" r:embed="rId1"/>
          <a:stretch>
            <a:fillRect/>
          </a:stretch>
        </a:blipFill>
      </dgm:spPr>
    </dgm:pt>
  </dgm:ptLst>
  <dgm:cxnLst>
    <dgm:cxn modelId="{3570BE23-3315-4320-BE45-CA31D3F5F0AB}" type="presOf" srcId="{2B1ED842-55D5-46BD-B0C1-8ACE566CABD0}" destId="{0B8CD634-9F3E-41C0-A5BD-487871AECDD7}" srcOrd="0" destOrd="0" presId="urn:microsoft.com/office/officeart/2008/layout/VerticalCurvedList"/>
    <dgm:cxn modelId="{B003CABC-6CCE-4250-BD18-172AF6EE0374}" type="presOf" srcId="{261820B0-6236-4E82-B51E-2DA7E2EA9A04}" destId="{D1C04B0F-8A88-4228-A3D2-D48B8904840D}" srcOrd="0" destOrd="0" presId="urn:microsoft.com/office/officeart/2008/layout/VerticalCurvedList"/>
    <dgm:cxn modelId="{C67602DA-8A2A-42C7-AFE6-506640E6B9C0}" srcId="{261820B0-6236-4E82-B51E-2DA7E2EA9A04}" destId="{7D46FDCD-BBB0-49EE-8647-6ABE2013DC3C}" srcOrd="0" destOrd="0" parTransId="{515E4309-365E-45F9-B306-0B40B794B79A}" sibTransId="{2B1ED842-55D5-46BD-B0C1-8ACE566CABD0}"/>
    <dgm:cxn modelId="{E9523DF8-3F9A-42FA-B914-74845A219661}" type="presOf" srcId="{7D46FDCD-BBB0-49EE-8647-6ABE2013DC3C}" destId="{DA9615E5-D0AD-46DE-89CE-91AAF6EA88D1}" srcOrd="0" destOrd="0" presId="urn:microsoft.com/office/officeart/2008/layout/VerticalCurvedList"/>
    <dgm:cxn modelId="{D360CD4E-3D32-4849-9AB9-BAFC18AD3461}" type="presParOf" srcId="{D1C04B0F-8A88-4228-A3D2-D48B8904840D}" destId="{12610894-A27E-4C09-ADBB-B4A539C269CC}" srcOrd="0" destOrd="0" presId="urn:microsoft.com/office/officeart/2008/layout/VerticalCurvedList"/>
    <dgm:cxn modelId="{170A9E58-C61C-49A2-9270-1245867330FD}" type="presParOf" srcId="{12610894-A27E-4C09-ADBB-B4A539C269CC}" destId="{B6909A2C-BE42-4A5A-80E1-23FF1ED50862}" srcOrd="0" destOrd="0" presId="urn:microsoft.com/office/officeart/2008/layout/VerticalCurvedList"/>
    <dgm:cxn modelId="{1F5F307A-9773-4CB8-9EED-7CD35AC6759A}" type="presParOf" srcId="{B6909A2C-BE42-4A5A-80E1-23FF1ED50862}" destId="{23200F7A-2E35-41CA-9332-E3CE1960097A}" srcOrd="0" destOrd="0" presId="urn:microsoft.com/office/officeart/2008/layout/VerticalCurvedList"/>
    <dgm:cxn modelId="{1CE61664-8715-4FB9-BAEB-1697911DE9AC}" type="presParOf" srcId="{B6909A2C-BE42-4A5A-80E1-23FF1ED50862}" destId="{0B8CD634-9F3E-41C0-A5BD-487871AECDD7}" srcOrd="1" destOrd="0" presId="urn:microsoft.com/office/officeart/2008/layout/VerticalCurvedList"/>
    <dgm:cxn modelId="{5120E3A1-FC77-4094-933D-A8146CAED847}" type="presParOf" srcId="{B6909A2C-BE42-4A5A-80E1-23FF1ED50862}" destId="{6FF35360-85E1-4DDA-A7EA-376F78FC4104}" srcOrd="2" destOrd="0" presId="urn:microsoft.com/office/officeart/2008/layout/VerticalCurvedList"/>
    <dgm:cxn modelId="{7A6EE56E-8391-455F-98ED-55DB3559D122}" type="presParOf" srcId="{B6909A2C-BE42-4A5A-80E1-23FF1ED50862}" destId="{CFF4C525-2668-4F83-A2DE-18BBD3284183}" srcOrd="3" destOrd="0" presId="urn:microsoft.com/office/officeart/2008/layout/VerticalCurvedList"/>
    <dgm:cxn modelId="{AAD01A92-296F-453A-BBD0-BDC92CE586F5}" type="presParOf" srcId="{12610894-A27E-4C09-ADBB-B4A539C269CC}" destId="{DA9615E5-D0AD-46DE-89CE-91AAF6EA88D1}" srcOrd="1" destOrd="0" presId="urn:microsoft.com/office/officeart/2008/layout/VerticalCurvedList"/>
    <dgm:cxn modelId="{E06275C2-56BC-4C68-8815-338EC7BBBF34}" type="presParOf" srcId="{12610894-A27E-4C09-ADBB-B4A539C269CC}" destId="{F6CC1154-6FBA-4E75-B3CC-1C5A46B345E6}" srcOrd="2" destOrd="0" presId="urn:microsoft.com/office/officeart/2008/layout/VerticalCurvedList"/>
    <dgm:cxn modelId="{7A6228B2-3555-40B8-A7EF-025B945C7219}" type="presParOf" srcId="{F6CC1154-6FBA-4E75-B3CC-1C5A46B345E6}" destId="{EFC13ACE-5401-43C7-A550-07C949A64CB2}" srcOrd="0" destOrd="0" presId="urn:microsoft.com/office/officeart/2008/layout/VerticalCurved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1DC66E-B87C-4604-BE38-14F27EA4AEC2}" type="doc">
      <dgm:prSet loTypeId="urn:microsoft.com/office/officeart/2008/layout/VerticalCurvedList" loCatId="list" qsTypeId="urn:microsoft.com/office/officeart/2005/8/quickstyle/simple1" qsCatId="simple" csTypeId="urn:microsoft.com/office/officeart/2005/8/colors/accent1_4" csCatId="accent1" phldr="1"/>
      <dgm:spPr/>
      <dgm:t>
        <a:bodyPr/>
        <a:lstStyle/>
        <a:p>
          <a:endParaRPr lang="en-US"/>
        </a:p>
      </dgm:t>
    </dgm:pt>
    <dgm:pt modelId="{44744023-7AF6-46A6-B59E-1B6E474B6E1A}">
      <dgm:prSet phldrT="[Text]"/>
      <dgm:spPr/>
      <dgm:t>
        <a:bodyPr/>
        <a:lstStyle/>
        <a:p>
          <a:r>
            <a:rPr lang="en-US" b="1" dirty="0">
              <a:latin typeface="Times New Roman" pitchFamily="18" charset="0"/>
              <a:cs typeface="Times New Roman" pitchFamily="18" charset="0"/>
            </a:rPr>
            <a:t>Introduction</a:t>
          </a:r>
        </a:p>
      </dgm:t>
    </dgm:pt>
    <dgm:pt modelId="{FA276822-C879-40D3-9172-EA7594EC69D8}" type="parTrans" cxnId="{D2BBC1D8-85A5-4F52-853C-EBD42691FEEC}">
      <dgm:prSet/>
      <dgm:spPr/>
      <dgm:t>
        <a:bodyPr/>
        <a:lstStyle/>
        <a:p>
          <a:endParaRPr lang="en-US"/>
        </a:p>
      </dgm:t>
    </dgm:pt>
    <dgm:pt modelId="{8AF27895-F39F-49D9-A67B-63C50C1499C0}" type="sibTrans" cxnId="{D2BBC1D8-85A5-4F52-853C-EBD42691FEEC}">
      <dgm:prSet/>
      <dgm:spPr/>
      <dgm:t>
        <a:bodyPr/>
        <a:lstStyle/>
        <a:p>
          <a:endParaRPr lang="en-US"/>
        </a:p>
      </dgm:t>
    </dgm:pt>
    <dgm:pt modelId="{5DB62C19-B9DC-4C3E-B062-643ABF36AEE5}">
      <dgm:prSet phldrT="[Text]"/>
      <dgm:spPr/>
      <dgm:t>
        <a:bodyPr/>
        <a:lstStyle/>
        <a:p>
          <a:r>
            <a:rPr lang="en-US" b="1" dirty="0">
              <a:latin typeface="Times New Roman" pitchFamily="18" charset="0"/>
              <a:cs typeface="Times New Roman" pitchFamily="18" charset="0"/>
            </a:rPr>
            <a:t>Literature</a:t>
          </a:r>
          <a:r>
            <a:rPr lang="en-US" dirty="0"/>
            <a:t> </a:t>
          </a:r>
          <a:r>
            <a:rPr lang="en-US" b="1" dirty="0">
              <a:latin typeface="Times New Roman" pitchFamily="18" charset="0"/>
              <a:cs typeface="Times New Roman" pitchFamily="18" charset="0"/>
            </a:rPr>
            <a:t>review</a:t>
          </a:r>
        </a:p>
      </dgm:t>
    </dgm:pt>
    <dgm:pt modelId="{6EC1D54F-2EEE-4F7E-9988-0FC1A7887D23}" type="parTrans" cxnId="{91DB2200-A95E-47C5-9597-E84F26406D53}">
      <dgm:prSet/>
      <dgm:spPr/>
      <dgm:t>
        <a:bodyPr/>
        <a:lstStyle/>
        <a:p>
          <a:endParaRPr lang="en-US"/>
        </a:p>
      </dgm:t>
    </dgm:pt>
    <dgm:pt modelId="{FFB1A2A4-CB5E-4639-B97E-CBA67D5D36EF}" type="sibTrans" cxnId="{91DB2200-A95E-47C5-9597-E84F26406D53}">
      <dgm:prSet/>
      <dgm:spPr/>
      <dgm:t>
        <a:bodyPr/>
        <a:lstStyle/>
        <a:p>
          <a:endParaRPr lang="en-US"/>
        </a:p>
      </dgm:t>
    </dgm:pt>
    <dgm:pt modelId="{EFFDE1B4-EAE5-4562-921B-E573D509ECC4}">
      <dgm:prSet phldrT="[Text]"/>
      <dgm:spPr/>
      <dgm:t>
        <a:bodyPr/>
        <a:lstStyle/>
        <a:p>
          <a:r>
            <a:rPr lang="en-US" b="1">
              <a:latin typeface="Times New Roman" pitchFamily="18" charset="0"/>
              <a:cs typeface="Times New Roman" pitchFamily="18" charset="0"/>
            </a:rPr>
            <a:t>Methodology</a:t>
          </a:r>
          <a:endParaRPr lang="en-US" b="1" dirty="0">
            <a:latin typeface="Times New Roman" pitchFamily="18" charset="0"/>
            <a:cs typeface="Times New Roman" pitchFamily="18" charset="0"/>
          </a:endParaRPr>
        </a:p>
      </dgm:t>
    </dgm:pt>
    <dgm:pt modelId="{392E744A-2353-434E-8AF7-0028634BEBA0}" type="parTrans" cxnId="{5002761A-DAFB-45C9-867C-ABF29ACEBB6B}">
      <dgm:prSet/>
      <dgm:spPr/>
      <dgm:t>
        <a:bodyPr/>
        <a:lstStyle/>
        <a:p>
          <a:endParaRPr lang="en-US"/>
        </a:p>
      </dgm:t>
    </dgm:pt>
    <dgm:pt modelId="{E0D33A9A-2988-407D-8515-5CD1A769F27E}" type="sibTrans" cxnId="{5002761A-DAFB-45C9-867C-ABF29ACEBB6B}">
      <dgm:prSet/>
      <dgm:spPr/>
      <dgm:t>
        <a:bodyPr/>
        <a:lstStyle/>
        <a:p>
          <a:endParaRPr lang="en-US"/>
        </a:p>
      </dgm:t>
    </dgm:pt>
    <dgm:pt modelId="{93C6669B-49A5-4BA3-9B7C-8FDC7CDD3112}">
      <dgm:prSet phldrT="[Text]"/>
      <dgm:spPr/>
      <dgm:t>
        <a:bodyPr/>
        <a:lstStyle/>
        <a:p>
          <a:r>
            <a:rPr lang="en-US" b="1" dirty="0">
              <a:solidFill>
                <a:schemeClr val="tx2"/>
              </a:solidFill>
              <a:latin typeface="Times New Roman" pitchFamily="18" charset="0"/>
              <a:cs typeface="Times New Roman" pitchFamily="18" charset="0"/>
            </a:rPr>
            <a:t>Primary</a:t>
          </a:r>
          <a:r>
            <a:rPr lang="en-US" dirty="0">
              <a:solidFill>
                <a:schemeClr val="tx2"/>
              </a:solidFill>
            </a:rPr>
            <a:t> </a:t>
          </a:r>
          <a:r>
            <a:rPr lang="en-US" b="1" dirty="0">
              <a:solidFill>
                <a:schemeClr val="tx2"/>
              </a:solidFill>
              <a:latin typeface="Times New Roman" pitchFamily="18" charset="0"/>
              <a:cs typeface="Times New Roman" pitchFamily="18" charset="0"/>
            </a:rPr>
            <a:t>design</a:t>
          </a:r>
        </a:p>
      </dgm:t>
    </dgm:pt>
    <dgm:pt modelId="{41F45154-0392-43FA-A2CE-05B0CFE5E63C}" type="parTrans" cxnId="{D2868D5A-8A99-4779-BD1F-A38CDF99A123}">
      <dgm:prSet/>
      <dgm:spPr/>
      <dgm:t>
        <a:bodyPr/>
        <a:lstStyle/>
        <a:p>
          <a:endParaRPr lang="en-US"/>
        </a:p>
      </dgm:t>
    </dgm:pt>
    <dgm:pt modelId="{E0C91A66-E10F-4B06-9C2D-8C9E77F1838B}" type="sibTrans" cxnId="{D2868D5A-8A99-4779-BD1F-A38CDF99A123}">
      <dgm:prSet/>
      <dgm:spPr/>
      <dgm:t>
        <a:bodyPr/>
        <a:lstStyle/>
        <a:p>
          <a:endParaRPr lang="en-US"/>
        </a:p>
      </dgm:t>
    </dgm:pt>
    <dgm:pt modelId="{878B8943-63F9-4E97-A94F-1E0A5B6DC27B}">
      <dgm:prSet phldrT="[Text]"/>
      <dgm:spPr/>
      <dgm:t>
        <a:bodyPr/>
        <a:lstStyle/>
        <a:p>
          <a:r>
            <a:rPr lang="en-US" b="1">
              <a:latin typeface="Times New Roman" pitchFamily="18" charset="0"/>
              <a:cs typeface="Times New Roman" pitchFamily="18" charset="0"/>
            </a:rPr>
            <a:t>Future</a:t>
          </a:r>
          <a:r>
            <a:rPr lang="en-US"/>
            <a:t> </a:t>
          </a:r>
          <a:r>
            <a:rPr lang="en-US" b="1">
              <a:latin typeface="Times New Roman" pitchFamily="18" charset="0"/>
              <a:cs typeface="Times New Roman" pitchFamily="18" charset="0"/>
            </a:rPr>
            <a:t>work</a:t>
          </a:r>
          <a:endParaRPr lang="en-US" b="1" dirty="0">
            <a:latin typeface="Times New Roman" pitchFamily="18" charset="0"/>
            <a:cs typeface="Times New Roman" pitchFamily="18" charset="0"/>
          </a:endParaRPr>
        </a:p>
      </dgm:t>
    </dgm:pt>
    <dgm:pt modelId="{36DB4D46-68D0-49DC-84ED-8849D54E54B8}" type="parTrans" cxnId="{47D69717-B006-4CFE-850B-E55AFF612872}">
      <dgm:prSet/>
      <dgm:spPr/>
      <dgm:t>
        <a:bodyPr/>
        <a:lstStyle/>
        <a:p>
          <a:endParaRPr lang="en-US"/>
        </a:p>
      </dgm:t>
    </dgm:pt>
    <dgm:pt modelId="{03519688-49AA-455A-8F78-16DD60C81DA7}" type="sibTrans" cxnId="{47D69717-B006-4CFE-850B-E55AFF612872}">
      <dgm:prSet/>
      <dgm:spPr/>
      <dgm:t>
        <a:bodyPr/>
        <a:lstStyle/>
        <a:p>
          <a:endParaRPr lang="en-US"/>
        </a:p>
      </dgm:t>
    </dgm:pt>
    <dgm:pt modelId="{62E5678F-45DB-48BA-BFB6-262BEEC07BEF}">
      <dgm:prSet phldrT="[Text]"/>
      <dgm:spPr/>
      <dgm:t>
        <a:bodyPr/>
        <a:lstStyle/>
        <a:p>
          <a:r>
            <a:rPr lang="en-US" b="1">
              <a:latin typeface="Times New Roman" pitchFamily="18" charset="0"/>
              <a:cs typeface="Times New Roman" pitchFamily="18" charset="0"/>
            </a:rPr>
            <a:t>Conclusion</a:t>
          </a:r>
          <a:endParaRPr lang="en-US" b="1" dirty="0">
            <a:latin typeface="Times New Roman" pitchFamily="18" charset="0"/>
            <a:cs typeface="Times New Roman" pitchFamily="18" charset="0"/>
          </a:endParaRPr>
        </a:p>
      </dgm:t>
    </dgm:pt>
    <dgm:pt modelId="{F3F9BCA1-617B-4ABC-880E-7095B29643E5}" type="parTrans" cxnId="{9072FA56-8F32-47BB-96DB-9D137F2878FC}">
      <dgm:prSet/>
      <dgm:spPr/>
      <dgm:t>
        <a:bodyPr/>
        <a:lstStyle/>
        <a:p>
          <a:endParaRPr lang="en-US"/>
        </a:p>
      </dgm:t>
    </dgm:pt>
    <dgm:pt modelId="{2B31852B-52DA-418B-B700-4A55ABEAB7AB}" type="sibTrans" cxnId="{9072FA56-8F32-47BB-96DB-9D137F2878FC}">
      <dgm:prSet/>
      <dgm:spPr/>
      <dgm:t>
        <a:bodyPr/>
        <a:lstStyle/>
        <a:p>
          <a:endParaRPr lang="en-US"/>
        </a:p>
      </dgm:t>
    </dgm:pt>
    <dgm:pt modelId="{422138E2-E3A1-4FCF-83A0-58369908FB82}" type="pres">
      <dgm:prSet presAssocID="{DE1DC66E-B87C-4604-BE38-14F27EA4AEC2}" presName="Name0" presStyleCnt="0">
        <dgm:presLayoutVars>
          <dgm:chMax val="7"/>
          <dgm:chPref val="7"/>
          <dgm:dir/>
        </dgm:presLayoutVars>
      </dgm:prSet>
      <dgm:spPr/>
    </dgm:pt>
    <dgm:pt modelId="{E2533518-1D8F-41CF-964A-F8A31CC99F2A}" type="pres">
      <dgm:prSet presAssocID="{DE1DC66E-B87C-4604-BE38-14F27EA4AEC2}" presName="Name1" presStyleCnt="0"/>
      <dgm:spPr/>
    </dgm:pt>
    <dgm:pt modelId="{91886958-78F1-4529-8A4B-A695A7F5221F}" type="pres">
      <dgm:prSet presAssocID="{DE1DC66E-B87C-4604-BE38-14F27EA4AEC2}" presName="cycle" presStyleCnt="0"/>
      <dgm:spPr/>
    </dgm:pt>
    <dgm:pt modelId="{6FD59A43-7BDF-496F-9633-2E3A41AD7A94}" type="pres">
      <dgm:prSet presAssocID="{DE1DC66E-B87C-4604-BE38-14F27EA4AEC2}" presName="srcNode" presStyleLbl="node1" presStyleIdx="0" presStyleCnt="6"/>
      <dgm:spPr/>
    </dgm:pt>
    <dgm:pt modelId="{49CDA622-B0F2-4156-A1A0-6F9795A55B52}" type="pres">
      <dgm:prSet presAssocID="{DE1DC66E-B87C-4604-BE38-14F27EA4AEC2}" presName="conn" presStyleLbl="parChTrans1D2" presStyleIdx="0" presStyleCnt="1"/>
      <dgm:spPr/>
    </dgm:pt>
    <dgm:pt modelId="{92512169-73ED-4346-8F69-47215C9A11D1}" type="pres">
      <dgm:prSet presAssocID="{DE1DC66E-B87C-4604-BE38-14F27EA4AEC2}" presName="extraNode" presStyleLbl="node1" presStyleIdx="0" presStyleCnt="6"/>
      <dgm:spPr/>
    </dgm:pt>
    <dgm:pt modelId="{ED3F47BA-1CF5-4487-A5FF-10B019A03416}" type="pres">
      <dgm:prSet presAssocID="{DE1DC66E-B87C-4604-BE38-14F27EA4AEC2}" presName="dstNode" presStyleLbl="node1" presStyleIdx="0" presStyleCnt="6"/>
      <dgm:spPr/>
    </dgm:pt>
    <dgm:pt modelId="{A4F2E782-C377-49CA-9C81-6E5B95D10E68}" type="pres">
      <dgm:prSet presAssocID="{44744023-7AF6-46A6-B59E-1B6E474B6E1A}" presName="text_1" presStyleLbl="node1" presStyleIdx="0" presStyleCnt="6">
        <dgm:presLayoutVars>
          <dgm:bulletEnabled val="1"/>
        </dgm:presLayoutVars>
      </dgm:prSet>
      <dgm:spPr/>
    </dgm:pt>
    <dgm:pt modelId="{BEA3C0F4-5560-4432-8D6D-6E8A1A2B2D01}" type="pres">
      <dgm:prSet presAssocID="{44744023-7AF6-46A6-B59E-1B6E474B6E1A}" presName="accent_1" presStyleCnt="0"/>
      <dgm:spPr/>
    </dgm:pt>
    <dgm:pt modelId="{CCB76A68-F661-4BDC-808C-785ED583E365}" type="pres">
      <dgm:prSet presAssocID="{44744023-7AF6-46A6-B59E-1B6E474B6E1A}" presName="accentRepeatNode" presStyleLbl="solidFgAcc1" presStyleIdx="0" presStyleCnt="6">
        <dgm:style>
          <a:lnRef idx="3">
            <a:schemeClr val="lt1"/>
          </a:lnRef>
          <a:fillRef idx="1">
            <a:schemeClr val="accent6"/>
          </a:fillRef>
          <a:effectRef idx="1">
            <a:schemeClr val="accent6"/>
          </a:effectRef>
          <a:fontRef idx="minor">
            <a:schemeClr val="lt1"/>
          </a:fontRef>
        </dgm:style>
      </dgm:prSet>
      <dgm:spPr>
        <a:scene3d>
          <a:camera prst="orthographicFront"/>
          <a:lightRig rig="threePt" dir="t"/>
        </a:scene3d>
        <a:sp3d>
          <a:bevelT/>
        </a:sp3d>
      </dgm:spPr>
    </dgm:pt>
    <dgm:pt modelId="{E6A4A453-5BED-4CA7-A8C7-5D0C6C37DFC7}" type="pres">
      <dgm:prSet presAssocID="{5DB62C19-B9DC-4C3E-B062-643ABF36AEE5}" presName="text_2" presStyleLbl="node1" presStyleIdx="1" presStyleCnt="6">
        <dgm:presLayoutVars>
          <dgm:bulletEnabled val="1"/>
        </dgm:presLayoutVars>
      </dgm:prSet>
      <dgm:spPr/>
    </dgm:pt>
    <dgm:pt modelId="{C837AE47-56C6-4756-8C9D-8FD29156B3D3}" type="pres">
      <dgm:prSet presAssocID="{5DB62C19-B9DC-4C3E-B062-643ABF36AEE5}" presName="accent_2" presStyleCnt="0"/>
      <dgm:spPr/>
    </dgm:pt>
    <dgm:pt modelId="{B1BE4AEA-87BB-4DFA-AAD8-A19907A15B76}" type="pres">
      <dgm:prSet presAssocID="{5DB62C19-B9DC-4C3E-B062-643ABF36AEE5}" presName="accentRepeatNode" presStyleLbl="solidFgAcc1" presStyleIdx="1" presStyleCnt="6">
        <dgm:style>
          <a:lnRef idx="3">
            <a:schemeClr val="lt1"/>
          </a:lnRef>
          <a:fillRef idx="1">
            <a:schemeClr val="accent6"/>
          </a:fillRef>
          <a:effectRef idx="1">
            <a:schemeClr val="accent6"/>
          </a:effectRef>
          <a:fontRef idx="minor">
            <a:schemeClr val="lt1"/>
          </a:fontRef>
        </dgm:style>
      </dgm:prSet>
      <dgm:spPr>
        <a:scene3d>
          <a:camera prst="orthographicFront"/>
          <a:lightRig rig="threePt" dir="t"/>
        </a:scene3d>
        <a:sp3d>
          <a:bevelT/>
        </a:sp3d>
      </dgm:spPr>
    </dgm:pt>
    <dgm:pt modelId="{89A8128C-FF3F-4F0D-9BB2-28A26CE34314}" type="pres">
      <dgm:prSet presAssocID="{EFFDE1B4-EAE5-4562-921B-E573D509ECC4}" presName="text_3" presStyleLbl="node1" presStyleIdx="2" presStyleCnt="6">
        <dgm:presLayoutVars>
          <dgm:bulletEnabled val="1"/>
        </dgm:presLayoutVars>
      </dgm:prSet>
      <dgm:spPr/>
    </dgm:pt>
    <dgm:pt modelId="{B2DB4126-31B5-4F7F-9405-A6CDDDFA5A5B}" type="pres">
      <dgm:prSet presAssocID="{EFFDE1B4-EAE5-4562-921B-E573D509ECC4}" presName="accent_3" presStyleCnt="0"/>
      <dgm:spPr/>
    </dgm:pt>
    <dgm:pt modelId="{431EF792-4EDD-4984-B818-EC4E3B054755}" type="pres">
      <dgm:prSet presAssocID="{EFFDE1B4-EAE5-4562-921B-E573D509ECC4}" presName="accentRepeatNode" presStyleLbl="solidFgAcc1" presStyleIdx="2" presStyleCnt="6">
        <dgm:style>
          <a:lnRef idx="3">
            <a:schemeClr val="lt1"/>
          </a:lnRef>
          <a:fillRef idx="1">
            <a:schemeClr val="accent6"/>
          </a:fillRef>
          <a:effectRef idx="1">
            <a:schemeClr val="accent6"/>
          </a:effectRef>
          <a:fontRef idx="minor">
            <a:schemeClr val="lt1"/>
          </a:fontRef>
        </dgm:style>
      </dgm:prSet>
      <dgm:spPr>
        <a:scene3d>
          <a:camera prst="orthographicFront"/>
          <a:lightRig rig="threePt" dir="t"/>
        </a:scene3d>
        <a:sp3d>
          <a:bevelT/>
        </a:sp3d>
      </dgm:spPr>
    </dgm:pt>
    <dgm:pt modelId="{0A5CE462-A007-4F58-80CE-AE606D9AC157}" type="pres">
      <dgm:prSet presAssocID="{93C6669B-49A5-4BA3-9B7C-8FDC7CDD3112}" presName="text_4" presStyleLbl="node1" presStyleIdx="3" presStyleCnt="6">
        <dgm:presLayoutVars>
          <dgm:bulletEnabled val="1"/>
        </dgm:presLayoutVars>
      </dgm:prSet>
      <dgm:spPr/>
    </dgm:pt>
    <dgm:pt modelId="{6446D3C0-F890-43A6-8775-EBAE02B65D0F}" type="pres">
      <dgm:prSet presAssocID="{93C6669B-49A5-4BA3-9B7C-8FDC7CDD3112}" presName="accent_4" presStyleCnt="0"/>
      <dgm:spPr/>
    </dgm:pt>
    <dgm:pt modelId="{EE32463B-54DF-4CEF-9594-61DE1F50F70A}" type="pres">
      <dgm:prSet presAssocID="{93C6669B-49A5-4BA3-9B7C-8FDC7CDD3112}" presName="accentRepeatNode" presStyleLbl="solidFgAcc1" presStyleIdx="3" presStyleCnt="6">
        <dgm:style>
          <a:lnRef idx="3">
            <a:schemeClr val="lt1"/>
          </a:lnRef>
          <a:fillRef idx="1">
            <a:schemeClr val="accent6"/>
          </a:fillRef>
          <a:effectRef idx="1">
            <a:schemeClr val="accent6"/>
          </a:effectRef>
          <a:fontRef idx="minor">
            <a:schemeClr val="lt1"/>
          </a:fontRef>
        </dgm:style>
      </dgm:prSet>
      <dgm:spPr>
        <a:scene3d>
          <a:camera prst="orthographicFront"/>
          <a:lightRig rig="threePt" dir="t"/>
        </a:scene3d>
        <a:sp3d>
          <a:bevelT/>
        </a:sp3d>
      </dgm:spPr>
    </dgm:pt>
    <dgm:pt modelId="{FE39EECE-0E9E-4F09-8A20-2616C13652C2}" type="pres">
      <dgm:prSet presAssocID="{878B8943-63F9-4E97-A94F-1E0A5B6DC27B}" presName="text_5" presStyleLbl="node1" presStyleIdx="4" presStyleCnt="6">
        <dgm:presLayoutVars>
          <dgm:bulletEnabled val="1"/>
        </dgm:presLayoutVars>
      </dgm:prSet>
      <dgm:spPr/>
    </dgm:pt>
    <dgm:pt modelId="{1322014D-39B5-4972-991B-57815FCA3D83}" type="pres">
      <dgm:prSet presAssocID="{878B8943-63F9-4E97-A94F-1E0A5B6DC27B}" presName="accent_5" presStyleCnt="0"/>
      <dgm:spPr/>
    </dgm:pt>
    <dgm:pt modelId="{377F0B2A-7B91-489E-A725-8C1F920A9B77}" type="pres">
      <dgm:prSet presAssocID="{878B8943-63F9-4E97-A94F-1E0A5B6DC27B}" presName="accentRepeatNode" presStyleLbl="solidFgAcc1" presStyleIdx="4" presStyleCnt="6">
        <dgm:style>
          <a:lnRef idx="3">
            <a:schemeClr val="lt1"/>
          </a:lnRef>
          <a:fillRef idx="1">
            <a:schemeClr val="accent6"/>
          </a:fillRef>
          <a:effectRef idx="1">
            <a:schemeClr val="accent6"/>
          </a:effectRef>
          <a:fontRef idx="minor">
            <a:schemeClr val="lt1"/>
          </a:fontRef>
        </dgm:style>
      </dgm:prSet>
      <dgm:spPr>
        <a:scene3d>
          <a:camera prst="orthographicFront"/>
          <a:lightRig rig="threePt" dir="t"/>
        </a:scene3d>
        <a:sp3d>
          <a:bevelT/>
        </a:sp3d>
      </dgm:spPr>
    </dgm:pt>
    <dgm:pt modelId="{856AF727-5754-42E1-BC49-630917ED13E3}" type="pres">
      <dgm:prSet presAssocID="{62E5678F-45DB-48BA-BFB6-262BEEC07BEF}" presName="text_6" presStyleLbl="node1" presStyleIdx="5" presStyleCnt="6">
        <dgm:presLayoutVars>
          <dgm:bulletEnabled val="1"/>
        </dgm:presLayoutVars>
      </dgm:prSet>
      <dgm:spPr/>
    </dgm:pt>
    <dgm:pt modelId="{8734CD74-A27A-4D78-9810-A2DF0415D4A4}" type="pres">
      <dgm:prSet presAssocID="{62E5678F-45DB-48BA-BFB6-262BEEC07BEF}" presName="accent_6" presStyleCnt="0"/>
      <dgm:spPr/>
    </dgm:pt>
    <dgm:pt modelId="{2D0138D2-2C95-4753-938D-632C6B2E7EC4}" type="pres">
      <dgm:prSet presAssocID="{62E5678F-45DB-48BA-BFB6-262BEEC07BEF}" presName="accentRepeatNode" presStyleLbl="solidFgAcc1" presStyleIdx="5" presStyleCnt="6">
        <dgm:style>
          <a:lnRef idx="3">
            <a:schemeClr val="lt1"/>
          </a:lnRef>
          <a:fillRef idx="1">
            <a:schemeClr val="accent6"/>
          </a:fillRef>
          <a:effectRef idx="1">
            <a:schemeClr val="accent6"/>
          </a:effectRef>
          <a:fontRef idx="minor">
            <a:schemeClr val="lt1"/>
          </a:fontRef>
        </dgm:style>
      </dgm:prSet>
      <dgm:spPr>
        <a:scene3d>
          <a:camera prst="orthographicFront"/>
          <a:lightRig rig="threePt" dir="t"/>
        </a:scene3d>
        <a:sp3d>
          <a:bevelT/>
        </a:sp3d>
      </dgm:spPr>
    </dgm:pt>
  </dgm:ptLst>
  <dgm:cxnLst>
    <dgm:cxn modelId="{91DB2200-A95E-47C5-9597-E84F26406D53}" srcId="{DE1DC66E-B87C-4604-BE38-14F27EA4AEC2}" destId="{5DB62C19-B9DC-4C3E-B062-643ABF36AEE5}" srcOrd="1" destOrd="0" parTransId="{6EC1D54F-2EEE-4F7E-9988-0FC1A7887D23}" sibTransId="{FFB1A2A4-CB5E-4639-B97E-CBA67D5D36EF}"/>
    <dgm:cxn modelId="{47D69717-B006-4CFE-850B-E55AFF612872}" srcId="{DE1DC66E-B87C-4604-BE38-14F27EA4AEC2}" destId="{878B8943-63F9-4E97-A94F-1E0A5B6DC27B}" srcOrd="4" destOrd="0" parTransId="{36DB4D46-68D0-49DC-84ED-8849D54E54B8}" sibTransId="{03519688-49AA-455A-8F78-16DD60C81DA7}"/>
    <dgm:cxn modelId="{5002761A-DAFB-45C9-867C-ABF29ACEBB6B}" srcId="{DE1DC66E-B87C-4604-BE38-14F27EA4AEC2}" destId="{EFFDE1B4-EAE5-4562-921B-E573D509ECC4}" srcOrd="2" destOrd="0" parTransId="{392E744A-2353-434E-8AF7-0028634BEBA0}" sibTransId="{E0D33A9A-2988-407D-8515-5CD1A769F27E}"/>
    <dgm:cxn modelId="{4F956B39-3BFB-4608-B8F5-B2C64690BBB1}" type="presOf" srcId="{5DB62C19-B9DC-4C3E-B062-643ABF36AEE5}" destId="{E6A4A453-5BED-4CA7-A8C7-5D0C6C37DFC7}" srcOrd="0" destOrd="0" presId="urn:microsoft.com/office/officeart/2008/layout/VerticalCurvedList"/>
    <dgm:cxn modelId="{4A9E7265-D9F5-4E94-88E3-8EBE55D57A43}" type="presOf" srcId="{878B8943-63F9-4E97-A94F-1E0A5B6DC27B}" destId="{FE39EECE-0E9E-4F09-8A20-2616C13652C2}" srcOrd="0" destOrd="0" presId="urn:microsoft.com/office/officeart/2008/layout/VerticalCurvedList"/>
    <dgm:cxn modelId="{A7A3D070-B986-4C13-AE05-0CFDB15CDCA6}" type="presOf" srcId="{62E5678F-45DB-48BA-BFB6-262BEEC07BEF}" destId="{856AF727-5754-42E1-BC49-630917ED13E3}" srcOrd="0" destOrd="0" presId="urn:microsoft.com/office/officeart/2008/layout/VerticalCurvedList"/>
    <dgm:cxn modelId="{EC1FD654-5FDB-45FA-8719-6D1148A07564}" type="presOf" srcId="{DE1DC66E-B87C-4604-BE38-14F27EA4AEC2}" destId="{422138E2-E3A1-4FCF-83A0-58369908FB82}" srcOrd="0" destOrd="0" presId="urn:microsoft.com/office/officeart/2008/layout/VerticalCurvedList"/>
    <dgm:cxn modelId="{6DD76176-279E-4D3C-8B0D-73C8F9C18B44}" type="presOf" srcId="{EFFDE1B4-EAE5-4562-921B-E573D509ECC4}" destId="{89A8128C-FF3F-4F0D-9BB2-28A26CE34314}" srcOrd="0" destOrd="0" presId="urn:microsoft.com/office/officeart/2008/layout/VerticalCurvedList"/>
    <dgm:cxn modelId="{9072FA56-8F32-47BB-96DB-9D137F2878FC}" srcId="{DE1DC66E-B87C-4604-BE38-14F27EA4AEC2}" destId="{62E5678F-45DB-48BA-BFB6-262BEEC07BEF}" srcOrd="5" destOrd="0" parTransId="{F3F9BCA1-617B-4ABC-880E-7095B29643E5}" sibTransId="{2B31852B-52DA-418B-B700-4A55ABEAB7AB}"/>
    <dgm:cxn modelId="{D2868D5A-8A99-4779-BD1F-A38CDF99A123}" srcId="{DE1DC66E-B87C-4604-BE38-14F27EA4AEC2}" destId="{93C6669B-49A5-4BA3-9B7C-8FDC7CDD3112}" srcOrd="3" destOrd="0" parTransId="{41F45154-0392-43FA-A2CE-05B0CFE5E63C}" sibTransId="{E0C91A66-E10F-4B06-9C2D-8C9E77F1838B}"/>
    <dgm:cxn modelId="{D27CAC83-AC4A-4F33-9A34-40F083B45FA1}" type="presOf" srcId="{8AF27895-F39F-49D9-A67B-63C50C1499C0}" destId="{49CDA622-B0F2-4156-A1A0-6F9795A55B52}" srcOrd="0" destOrd="0" presId="urn:microsoft.com/office/officeart/2008/layout/VerticalCurvedList"/>
    <dgm:cxn modelId="{FAD024A3-4E0A-4AF1-83DA-BE2B6FEA3AAE}" type="presOf" srcId="{44744023-7AF6-46A6-B59E-1B6E474B6E1A}" destId="{A4F2E782-C377-49CA-9C81-6E5B95D10E68}" srcOrd="0" destOrd="0" presId="urn:microsoft.com/office/officeart/2008/layout/VerticalCurvedList"/>
    <dgm:cxn modelId="{D2BBC1D8-85A5-4F52-853C-EBD42691FEEC}" srcId="{DE1DC66E-B87C-4604-BE38-14F27EA4AEC2}" destId="{44744023-7AF6-46A6-B59E-1B6E474B6E1A}" srcOrd="0" destOrd="0" parTransId="{FA276822-C879-40D3-9172-EA7594EC69D8}" sibTransId="{8AF27895-F39F-49D9-A67B-63C50C1499C0}"/>
    <dgm:cxn modelId="{3C5ABCFD-00D9-4799-B0D0-A3916A0C5DFD}" type="presOf" srcId="{93C6669B-49A5-4BA3-9B7C-8FDC7CDD3112}" destId="{0A5CE462-A007-4F58-80CE-AE606D9AC157}" srcOrd="0" destOrd="0" presId="urn:microsoft.com/office/officeart/2008/layout/VerticalCurvedList"/>
    <dgm:cxn modelId="{156A2F12-7398-4133-9B2B-C98AABB1E9C4}" type="presParOf" srcId="{422138E2-E3A1-4FCF-83A0-58369908FB82}" destId="{E2533518-1D8F-41CF-964A-F8A31CC99F2A}" srcOrd="0" destOrd="0" presId="urn:microsoft.com/office/officeart/2008/layout/VerticalCurvedList"/>
    <dgm:cxn modelId="{DFCDDFE4-27BE-45ED-8348-2040CE7B062B}" type="presParOf" srcId="{E2533518-1D8F-41CF-964A-F8A31CC99F2A}" destId="{91886958-78F1-4529-8A4B-A695A7F5221F}" srcOrd="0" destOrd="0" presId="urn:microsoft.com/office/officeart/2008/layout/VerticalCurvedList"/>
    <dgm:cxn modelId="{BCD06BAF-7363-44C5-98FA-3EB32BF24738}" type="presParOf" srcId="{91886958-78F1-4529-8A4B-A695A7F5221F}" destId="{6FD59A43-7BDF-496F-9633-2E3A41AD7A94}" srcOrd="0" destOrd="0" presId="urn:microsoft.com/office/officeart/2008/layout/VerticalCurvedList"/>
    <dgm:cxn modelId="{134D55C6-E4EF-43FA-BA15-585EFFFE49CE}" type="presParOf" srcId="{91886958-78F1-4529-8A4B-A695A7F5221F}" destId="{49CDA622-B0F2-4156-A1A0-6F9795A55B52}" srcOrd="1" destOrd="0" presId="urn:microsoft.com/office/officeart/2008/layout/VerticalCurvedList"/>
    <dgm:cxn modelId="{5D506989-FF39-4B16-8539-9D7BFD66715D}" type="presParOf" srcId="{91886958-78F1-4529-8A4B-A695A7F5221F}" destId="{92512169-73ED-4346-8F69-47215C9A11D1}" srcOrd="2" destOrd="0" presId="urn:microsoft.com/office/officeart/2008/layout/VerticalCurvedList"/>
    <dgm:cxn modelId="{651556B8-F3D9-469C-A3CC-24AE43E45037}" type="presParOf" srcId="{91886958-78F1-4529-8A4B-A695A7F5221F}" destId="{ED3F47BA-1CF5-4487-A5FF-10B019A03416}" srcOrd="3" destOrd="0" presId="urn:microsoft.com/office/officeart/2008/layout/VerticalCurvedList"/>
    <dgm:cxn modelId="{0816F7A1-C2C1-4EB6-9501-5421B068E23E}" type="presParOf" srcId="{E2533518-1D8F-41CF-964A-F8A31CC99F2A}" destId="{A4F2E782-C377-49CA-9C81-6E5B95D10E68}" srcOrd="1" destOrd="0" presId="urn:microsoft.com/office/officeart/2008/layout/VerticalCurvedList"/>
    <dgm:cxn modelId="{71596940-2A60-434D-8883-2401E77DEDA8}" type="presParOf" srcId="{E2533518-1D8F-41CF-964A-F8A31CC99F2A}" destId="{BEA3C0F4-5560-4432-8D6D-6E8A1A2B2D01}" srcOrd="2" destOrd="0" presId="urn:microsoft.com/office/officeart/2008/layout/VerticalCurvedList"/>
    <dgm:cxn modelId="{0D84EE0A-ECF4-4B4C-A0A6-0A1794B660DD}" type="presParOf" srcId="{BEA3C0F4-5560-4432-8D6D-6E8A1A2B2D01}" destId="{CCB76A68-F661-4BDC-808C-785ED583E365}" srcOrd="0" destOrd="0" presId="urn:microsoft.com/office/officeart/2008/layout/VerticalCurvedList"/>
    <dgm:cxn modelId="{1B413092-25F7-465B-A05A-FA59C19A9DD8}" type="presParOf" srcId="{E2533518-1D8F-41CF-964A-F8A31CC99F2A}" destId="{E6A4A453-5BED-4CA7-A8C7-5D0C6C37DFC7}" srcOrd="3" destOrd="0" presId="urn:microsoft.com/office/officeart/2008/layout/VerticalCurvedList"/>
    <dgm:cxn modelId="{A71C3710-5B66-4214-B8CC-A351664F5CE9}" type="presParOf" srcId="{E2533518-1D8F-41CF-964A-F8A31CC99F2A}" destId="{C837AE47-56C6-4756-8C9D-8FD29156B3D3}" srcOrd="4" destOrd="0" presId="urn:microsoft.com/office/officeart/2008/layout/VerticalCurvedList"/>
    <dgm:cxn modelId="{216C48FE-EFEB-4FD5-A88A-F93DCE75C877}" type="presParOf" srcId="{C837AE47-56C6-4756-8C9D-8FD29156B3D3}" destId="{B1BE4AEA-87BB-4DFA-AAD8-A19907A15B76}" srcOrd="0" destOrd="0" presId="urn:microsoft.com/office/officeart/2008/layout/VerticalCurvedList"/>
    <dgm:cxn modelId="{63DE1F48-4FFF-4CD7-B780-6833073AFBC7}" type="presParOf" srcId="{E2533518-1D8F-41CF-964A-F8A31CC99F2A}" destId="{89A8128C-FF3F-4F0D-9BB2-28A26CE34314}" srcOrd="5" destOrd="0" presId="urn:microsoft.com/office/officeart/2008/layout/VerticalCurvedList"/>
    <dgm:cxn modelId="{BFEA2F55-009F-4364-95C0-71834EE331AA}" type="presParOf" srcId="{E2533518-1D8F-41CF-964A-F8A31CC99F2A}" destId="{B2DB4126-31B5-4F7F-9405-A6CDDDFA5A5B}" srcOrd="6" destOrd="0" presId="urn:microsoft.com/office/officeart/2008/layout/VerticalCurvedList"/>
    <dgm:cxn modelId="{6BDE8225-C6D0-4247-BFAA-7E838D64D05E}" type="presParOf" srcId="{B2DB4126-31B5-4F7F-9405-A6CDDDFA5A5B}" destId="{431EF792-4EDD-4984-B818-EC4E3B054755}" srcOrd="0" destOrd="0" presId="urn:microsoft.com/office/officeart/2008/layout/VerticalCurvedList"/>
    <dgm:cxn modelId="{D465FA88-5AF7-4B38-956B-0CFA8DB5BE6B}" type="presParOf" srcId="{E2533518-1D8F-41CF-964A-F8A31CC99F2A}" destId="{0A5CE462-A007-4F58-80CE-AE606D9AC157}" srcOrd="7" destOrd="0" presId="urn:microsoft.com/office/officeart/2008/layout/VerticalCurvedList"/>
    <dgm:cxn modelId="{161B225A-D333-4231-BFB9-0744CEE2C65E}" type="presParOf" srcId="{E2533518-1D8F-41CF-964A-F8A31CC99F2A}" destId="{6446D3C0-F890-43A6-8775-EBAE02B65D0F}" srcOrd="8" destOrd="0" presId="urn:microsoft.com/office/officeart/2008/layout/VerticalCurvedList"/>
    <dgm:cxn modelId="{C10C5F1A-C1D1-403F-A964-3CB63E007C44}" type="presParOf" srcId="{6446D3C0-F890-43A6-8775-EBAE02B65D0F}" destId="{EE32463B-54DF-4CEF-9594-61DE1F50F70A}" srcOrd="0" destOrd="0" presId="urn:microsoft.com/office/officeart/2008/layout/VerticalCurvedList"/>
    <dgm:cxn modelId="{9065D440-3D8A-410F-8456-3E4BF20ED903}" type="presParOf" srcId="{E2533518-1D8F-41CF-964A-F8A31CC99F2A}" destId="{FE39EECE-0E9E-4F09-8A20-2616C13652C2}" srcOrd="9" destOrd="0" presId="urn:microsoft.com/office/officeart/2008/layout/VerticalCurvedList"/>
    <dgm:cxn modelId="{055743E3-D830-42D4-AA1C-33449A92C317}" type="presParOf" srcId="{E2533518-1D8F-41CF-964A-F8A31CC99F2A}" destId="{1322014D-39B5-4972-991B-57815FCA3D83}" srcOrd="10" destOrd="0" presId="urn:microsoft.com/office/officeart/2008/layout/VerticalCurvedList"/>
    <dgm:cxn modelId="{1E67234E-9296-43F6-BA2E-2EBE2568F057}" type="presParOf" srcId="{1322014D-39B5-4972-991B-57815FCA3D83}" destId="{377F0B2A-7B91-489E-A725-8C1F920A9B77}" srcOrd="0" destOrd="0" presId="urn:microsoft.com/office/officeart/2008/layout/VerticalCurvedList"/>
    <dgm:cxn modelId="{4AB22C4D-2878-415C-BAED-D1986244C85D}" type="presParOf" srcId="{E2533518-1D8F-41CF-964A-F8A31CC99F2A}" destId="{856AF727-5754-42E1-BC49-630917ED13E3}" srcOrd="11" destOrd="0" presId="urn:microsoft.com/office/officeart/2008/layout/VerticalCurvedList"/>
    <dgm:cxn modelId="{F83BB1A9-3866-41A1-B3E8-7F824ED00EF5}" type="presParOf" srcId="{E2533518-1D8F-41CF-964A-F8A31CC99F2A}" destId="{8734CD74-A27A-4D78-9810-A2DF0415D4A4}" srcOrd="12" destOrd="0" presId="urn:microsoft.com/office/officeart/2008/layout/VerticalCurvedList"/>
    <dgm:cxn modelId="{088B80A2-2F72-4456-815F-358EC122C8BC}" type="presParOf" srcId="{8734CD74-A27A-4D78-9810-A2DF0415D4A4}" destId="{2D0138D2-2C95-4753-938D-632C6B2E7EC4}"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8CD634-9F3E-41C0-A5BD-487871AECDD7}">
      <dsp:nvSpPr>
        <dsp:cNvPr id="0" name=""/>
        <dsp:cNvSpPr/>
      </dsp:nvSpPr>
      <dsp:spPr>
        <a:xfrm>
          <a:off x="-1960919" y="-350468"/>
          <a:ext cx="2707151" cy="2707151"/>
        </a:xfrm>
        <a:prstGeom prst="blockArc">
          <a:avLst>
            <a:gd name="adj1" fmla="val 18900000"/>
            <a:gd name="adj2" fmla="val 2700000"/>
            <a:gd name="adj3" fmla="val 798"/>
          </a:avLst>
        </a:pr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scene3d>
        <a:sp3d>
          <a:bevelT/>
        </a:sp3d>
      </dsp:spPr>
      <dsp:style>
        <a:lnRef idx="2">
          <a:scrgbClr r="0" g="0" b="0"/>
        </a:lnRef>
        <a:fillRef idx="0">
          <a:scrgbClr r="0" g="0" b="0"/>
        </a:fillRef>
        <a:effectRef idx="0">
          <a:scrgbClr r="0" g="0" b="0"/>
        </a:effectRef>
        <a:fontRef idx="minor"/>
      </dsp:style>
    </dsp:sp>
    <dsp:sp modelId="{DA9615E5-D0AD-46DE-89CE-91AAF6EA88D1}">
      <dsp:nvSpPr>
        <dsp:cNvPr id="0" name=""/>
        <dsp:cNvSpPr/>
      </dsp:nvSpPr>
      <dsp:spPr>
        <a:xfrm>
          <a:off x="730304" y="482182"/>
          <a:ext cx="7018830" cy="1018372"/>
        </a:xfrm>
        <a:prstGeom prst="rect">
          <a:avLst/>
        </a:prstGeom>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w="6350" cap="flat" cmpd="sng" algn="ctr">
          <a:solidFill>
            <a:schemeClr val="accent5"/>
          </a:solidFill>
          <a:prstDash val="solid"/>
          <a:miter lim="800000"/>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79621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     </a:t>
          </a:r>
          <a:r>
            <a:rPr lang="en-US" sz="2800" b="1" kern="1200" dirty="0">
              <a:effectLst>
                <a:outerShdw blurRad="38100" dist="38100" dir="2700000" algn="tl">
                  <a:srgbClr val="000000">
                    <a:alpha val="43137"/>
                  </a:srgbClr>
                </a:outerShdw>
              </a:effectLst>
              <a:latin typeface="Times New Roman" pitchFamily="18" charset="0"/>
              <a:cs typeface="Times New Roman" pitchFamily="18" charset="0"/>
            </a:rPr>
            <a:t>An-</a:t>
          </a:r>
          <a:r>
            <a:rPr lang="en-US" sz="2800" b="1" kern="1200" dirty="0" err="1">
              <a:effectLst>
                <a:outerShdw blurRad="38100" dist="38100" dir="2700000" algn="tl">
                  <a:srgbClr val="000000">
                    <a:alpha val="43137"/>
                  </a:srgbClr>
                </a:outerShdw>
              </a:effectLst>
              <a:latin typeface="Times New Roman" pitchFamily="18" charset="0"/>
              <a:cs typeface="Times New Roman" pitchFamily="18" charset="0"/>
            </a:rPr>
            <a:t>Najah</a:t>
          </a:r>
          <a:r>
            <a:rPr lang="en-US" sz="2800" b="1" kern="1200" dirty="0">
              <a:effectLst>
                <a:outerShdw blurRad="38100" dist="38100" dir="2700000" algn="tl">
                  <a:srgbClr val="000000">
                    <a:alpha val="43137"/>
                  </a:srgbClr>
                </a:outerShdw>
              </a:effectLst>
              <a:latin typeface="Times New Roman" pitchFamily="18" charset="0"/>
              <a:cs typeface="Times New Roman" pitchFamily="18" charset="0"/>
            </a:rPr>
            <a:t> National University</a:t>
          </a:r>
          <a:br>
            <a:rPr lang="en-US" sz="2800" b="1" kern="1200" dirty="0">
              <a:effectLst>
                <a:outerShdw blurRad="38100" dist="38100" dir="2700000" algn="tl">
                  <a:srgbClr val="000000">
                    <a:alpha val="43137"/>
                  </a:srgbClr>
                </a:outerShdw>
              </a:effectLst>
              <a:latin typeface="Times New Roman" pitchFamily="18" charset="0"/>
              <a:cs typeface="Times New Roman" pitchFamily="18" charset="0"/>
            </a:rPr>
          </a:br>
          <a:r>
            <a:rPr lang="en-US" sz="2800" b="1" kern="1200" dirty="0">
              <a:effectLst>
                <a:outerShdw blurRad="38100" dist="38100" dir="2700000" algn="tl">
                  <a:srgbClr val="000000">
                    <a:alpha val="43137"/>
                  </a:srgbClr>
                </a:outerShdw>
              </a:effectLst>
              <a:latin typeface="Times New Roman" pitchFamily="18" charset="0"/>
              <a:cs typeface="Times New Roman" pitchFamily="18" charset="0"/>
            </a:rPr>
            <a:t>               Faculty of Engineering</a:t>
          </a:r>
        </a:p>
      </dsp:txBody>
      <dsp:txXfrm>
        <a:off x="730304" y="482182"/>
        <a:ext cx="7018830" cy="1018372"/>
      </dsp:txXfrm>
    </dsp:sp>
    <dsp:sp modelId="{EFC13ACE-5401-43C7-A550-07C949A64CB2}">
      <dsp:nvSpPr>
        <dsp:cNvPr id="0" name=""/>
        <dsp:cNvSpPr/>
      </dsp:nvSpPr>
      <dsp:spPr>
        <a:xfrm>
          <a:off x="-117411" y="152657"/>
          <a:ext cx="1695432" cy="1700899"/>
        </a:xfrm>
        <a:prstGeom prst="ellipse">
          <a:avLst/>
        </a:prstGeom>
        <a:blipFill rotWithShape="0">
          <a:blip xmlns:r="http://schemas.openxmlformats.org/officeDocument/2006/relationships" r:embed="rId1"/>
          <a:stretch>
            <a:fillRect/>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CDA622-B0F2-4156-A1A0-6F9795A55B52}">
      <dsp:nvSpPr>
        <dsp:cNvPr id="0" name=""/>
        <dsp:cNvSpPr/>
      </dsp:nvSpPr>
      <dsp:spPr>
        <a:xfrm>
          <a:off x="-5018024" y="-768819"/>
          <a:ext cx="5976127" cy="5976127"/>
        </a:xfrm>
        <a:prstGeom prst="blockArc">
          <a:avLst>
            <a:gd name="adj1" fmla="val 18900000"/>
            <a:gd name="adj2" fmla="val 2700000"/>
            <a:gd name="adj3" fmla="val 361"/>
          </a:avLst>
        </a:pr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F2E782-C377-49CA-9C81-6E5B95D10E68}">
      <dsp:nvSpPr>
        <dsp:cNvPr id="0" name=""/>
        <dsp:cNvSpPr/>
      </dsp:nvSpPr>
      <dsp:spPr>
        <a:xfrm>
          <a:off x="357448" y="233730"/>
          <a:ext cx="5239788" cy="467284"/>
        </a:xfrm>
        <a:prstGeom prst="rect">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0907" tIns="60960" rIns="60960" bIns="60960" numCol="1" spcCol="1270" anchor="ctr" anchorCtr="0">
          <a:noAutofit/>
        </a:bodyPr>
        <a:lstStyle/>
        <a:p>
          <a:pPr marL="0" lvl="0" indent="0" algn="l" defTabSz="1066800">
            <a:lnSpc>
              <a:spcPct val="90000"/>
            </a:lnSpc>
            <a:spcBef>
              <a:spcPct val="0"/>
            </a:spcBef>
            <a:spcAft>
              <a:spcPct val="35000"/>
            </a:spcAft>
            <a:buNone/>
          </a:pPr>
          <a:r>
            <a:rPr lang="en-US" sz="2400" b="1" kern="1200" dirty="0">
              <a:latin typeface="Times New Roman" pitchFamily="18" charset="0"/>
              <a:cs typeface="Times New Roman" pitchFamily="18" charset="0"/>
            </a:rPr>
            <a:t>Introduction</a:t>
          </a:r>
        </a:p>
      </dsp:txBody>
      <dsp:txXfrm>
        <a:off x="357448" y="233730"/>
        <a:ext cx="5239788" cy="467284"/>
      </dsp:txXfrm>
    </dsp:sp>
    <dsp:sp modelId="{CCB76A68-F661-4BDC-808C-785ED583E365}">
      <dsp:nvSpPr>
        <dsp:cNvPr id="0" name=""/>
        <dsp:cNvSpPr/>
      </dsp:nvSpPr>
      <dsp:spPr>
        <a:xfrm>
          <a:off x="65395" y="175320"/>
          <a:ext cx="584105" cy="584105"/>
        </a:xfrm>
        <a:prstGeom prst="ellipse">
          <a:avLst/>
        </a:prstGeom>
        <a:solidFill>
          <a:schemeClr val="accent6"/>
        </a:solidFill>
        <a:ln w="19050" cap="flat" cmpd="sng" algn="ctr">
          <a:solidFill>
            <a:schemeClr val="lt1"/>
          </a:solidFill>
          <a:prstDash val="solid"/>
          <a:miter lim="800000"/>
        </a:ln>
        <a:effectLst/>
        <a:scene3d>
          <a:camera prst="orthographicFront"/>
          <a:lightRig rig="threePt" dir="t"/>
        </a:scene3d>
        <a:sp3d>
          <a:bevelT/>
        </a:sp3d>
      </dsp:spPr>
      <dsp:style>
        <a:lnRef idx="3">
          <a:schemeClr val="lt1"/>
        </a:lnRef>
        <a:fillRef idx="1">
          <a:schemeClr val="accent6"/>
        </a:fillRef>
        <a:effectRef idx="1">
          <a:schemeClr val="accent6"/>
        </a:effectRef>
        <a:fontRef idx="minor">
          <a:schemeClr val="lt1"/>
        </a:fontRef>
      </dsp:style>
    </dsp:sp>
    <dsp:sp modelId="{E6A4A453-5BED-4CA7-A8C7-5D0C6C37DFC7}">
      <dsp:nvSpPr>
        <dsp:cNvPr id="0" name=""/>
        <dsp:cNvSpPr/>
      </dsp:nvSpPr>
      <dsp:spPr>
        <a:xfrm>
          <a:off x="741821" y="934568"/>
          <a:ext cx="4855415" cy="467284"/>
        </a:xfrm>
        <a:prstGeom prst="rect">
          <a:avLst/>
        </a:prstGeom>
        <a:solidFill>
          <a:schemeClr val="accent1">
            <a:shade val="50000"/>
            <a:hueOff val="115709"/>
            <a:satOff val="-8967"/>
            <a:lumOff val="1554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0907" tIns="60960" rIns="60960" bIns="60960" numCol="1" spcCol="1270" anchor="ctr" anchorCtr="0">
          <a:noAutofit/>
        </a:bodyPr>
        <a:lstStyle/>
        <a:p>
          <a:pPr marL="0" lvl="0" indent="0" algn="l" defTabSz="1066800">
            <a:lnSpc>
              <a:spcPct val="90000"/>
            </a:lnSpc>
            <a:spcBef>
              <a:spcPct val="0"/>
            </a:spcBef>
            <a:spcAft>
              <a:spcPct val="35000"/>
            </a:spcAft>
            <a:buNone/>
          </a:pPr>
          <a:r>
            <a:rPr lang="en-US" sz="2400" b="1" kern="1200" dirty="0">
              <a:latin typeface="Times New Roman" pitchFamily="18" charset="0"/>
              <a:cs typeface="Times New Roman" pitchFamily="18" charset="0"/>
            </a:rPr>
            <a:t>Literature</a:t>
          </a:r>
          <a:r>
            <a:rPr lang="en-US" sz="2400" kern="1200" dirty="0"/>
            <a:t> </a:t>
          </a:r>
          <a:r>
            <a:rPr lang="en-US" sz="2400" b="1" kern="1200" dirty="0">
              <a:latin typeface="Times New Roman" pitchFamily="18" charset="0"/>
              <a:cs typeface="Times New Roman" pitchFamily="18" charset="0"/>
            </a:rPr>
            <a:t>review</a:t>
          </a:r>
        </a:p>
      </dsp:txBody>
      <dsp:txXfrm>
        <a:off x="741821" y="934568"/>
        <a:ext cx="4855415" cy="467284"/>
      </dsp:txXfrm>
    </dsp:sp>
    <dsp:sp modelId="{B1BE4AEA-87BB-4DFA-AAD8-A19907A15B76}">
      <dsp:nvSpPr>
        <dsp:cNvPr id="0" name=""/>
        <dsp:cNvSpPr/>
      </dsp:nvSpPr>
      <dsp:spPr>
        <a:xfrm>
          <a:off x="449768" y="876157"/>
          <a:ext cx="584105" cy="584105"/>
        </a:xfrm>
        <a:prstGeom prst="ellipse">
          <a:avLst/>
        </a:prstGeom>
        <a:solidFill>
          <a:schemeClr val="accent6"/>
        </a:solidFill>
        <a:ln w="19050" cap="flat" cmpd="sng" algn="ctr">
          <a:solidFill>
            <a:schemeClr val="lt1"/>
          </a:solidFill>
          <a:prstDash val="solid"/>
          <a:miter lim="800000"/>
        </a:ln>
        <a:effectLst/>
        <a:scene3d>
          <a:camera prst="orthographicFront"/>
          <a:lightRig rig="threePt" dir="t"/>
        </a:scene3d>
        <a:sp3d>
          <a:bevelT/>
        </a:sp3d>
      </dsp:spPr>
      <dsp:style>
        <a:lnRef idx="3">
          <a:schemeClr val="lt1"/>
        </a:lnRef>
        <a:fillRef idx="1">
          <a:schemeClr val="accent6"/>
        </a:fillRef>
        <a:effectRef idx="1">
          <a:schemeClr val="accent6"/>
        </a:effectRef>
        <a:fontRef idx="minor">
          <a:schemeClr val="lt1"/>
        </a:fontRef>
      </dsp:style>
    </dsp:sp>
    <dsp:sp modelId="{89A8128C-FF3F-4F0D-9BB2-28A26CE34314}">
      <dsp:nvSpPr>
        <dsp:cNvPr id="0" name=""/>
        <dsp:cNvSpPr/>
      </dsp:nvSpPr>
      <dsp:spPr>
        <a:xfrm>
          <a:off x="917585" y="1635405"/>
          <a:ext cx="4679651" cy="467284"/>
        </a:xfrm>
        <a:prstGeom prst="rect">
          <a:avLst/>
        </a:prstGeom>
        <a:solidFill>
          <a:schemeClr val="accent1">
            <a:shade val="50000"/>
            <a:hueOff val="231417"/>
            <a:satOff val="-17934"/>
            <a:lumOff val="310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0907" tIns="60960" rIns="60960" bIns="60960" numCol="1" spcCol="1270" anchor="ctr" anchorCtr="0">
          <a:noAutofit/>
        </a:bodyPr>
        <a:lstStyle/>
        <a:p>
          <a:pPr marL="0" lvl="0" indent="0" algn="l" defTabSz="1066800">
            <a:lnSpc>
              <a:spcPct val="90000"/>
            </a:lnSpc>
            <a:spcBef>
              <a:spcPct val="0"/>
            </a:spcBef>
            <a:spcAft>
              <a:spcPct val="35000"/>
            </a:spcAft>
            <a:buNone/>
          </a:pPr>
          <a:r>
            <a:rPr lang="en-US" sz="2400" b="1" kern="1200">
              <a:latin typeface="Times New Roman" pitchFamily="18" charset="0"/>
              <a:cs typeface="Times New Roman" pitchFamily="18" charset="0"/>
            </a:rPr>
            <a:t>Methodology</a:t>
          </a:r>
          <a:endParaRPr lang="en-US" sz="2400" b="1" kern="1200" dirty="0">
            <a:latin typeface="Times New Roman" pitchFamily="18" charset="0"/>
            <a:cs typeface="Times New Roman" pitchFamily="18" charset="0"/>
          </a:endParaRPr>
        </a:p>
      </dsp:txBody>
      <dsp:txXfrm>
        <a:off x="917585" y="1635405"/>
        <a:ext cx="4679651" cy="467284"/>
      </dsp:txXfrm>
    </dsp:sp>
    <dsp:sp modelId="{431EF792-4EDD-4984-B818-EC4E3B054755}">
      <dsp:nvSpPr>
        <dsp:cNvPr id="0" name=""/>
        <dsp:cNvSpPr/>
      </dsp:nvSpPr>
      <dsp:spPr>
        <a:xfrm>
          <a:off x="625532" y="1576994"/>
          <a:ext cx="584105" cy="584105"/>
        </a:xfrm>
        <a:prstGeom prst="ellipse">
          <a:avLst/>
        </a:prstGeom>
        <a:solidFill>
          <a:schemeClr val="accent6"/>
        </a:solidFill>
        <a:ln w="19050" cap="flat" cmpd="sng" algn="ctr">
          <a:solidFill>
            <a:schemeClr val="lt1"/>
          </a:solidFill>
          <a:prstDash val="solid"/>
          <a:miter lim="800000"/>
        </a:ln>
        <a:effectLst/>
        <a:scene3d>
          <a:camera prst="orthographicFront"/>
          <a:lightRig rig="threePt" dir="t"/>
        </a:scene3d>
        <a:sp3d>
          <a:bevelT/>
        </a:sp3d>
      </dsp:spPr>
      <dsp:style>
        <a:lnRef idx="3">
          <a:schemeClr val="lt1"/>
        </a:lnRef>
        <a:fillRef idx="1">
          <a:schemeClr val="accent6"/>
        </a:fillRef>
        <a:effectRef idx="1">
          <a:schemeClr val="accent6"/>
        </a:effectRef>
        <a:fontRef idx="minor">
          <a:schemeClr val="lt1"/>
        </a:fontRef>
      </dsp:style>
    </dsp:sp>
    <dsp:sp modelId="{0A5CE462-A007-4F58-80CE-AE606D9AC157}">
      <dsp:nvSpPr>
        <dsp:cNvPr id="0" name=""/>
        <dsp:cNvSpPr/>
      </dsp:nvSpPr>
      <dsp:spPr>
        <a:xfrm>
          <a:off x="917585" y="2335798"/>
          <a:ext cx="4679651" cy="467284"/>
        </a:xfrm>
        <a:prstGeom prst="rect">
          <a:avLst/>
        </a:prstGeom>
        <a:solidFill>
          <a:schemeClr val="accent1">
            <a:shade val="50000"/>
            <a:hueOff val="347126"/>
            <a:satOff val="-26901"/>
            <a:lumOff val="4663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0907" tIns="60960" rIns="60960" bIns="60960" numCol="1" spcCol="1270" anchor="ctr" anchorCtr="0">
          <a:noAutofit/>
        </a:bodyPr>
        <a:lstStyle/>
        <a:p>
          <a:pPr marL="0" lvl="0" indent="0" algn="l" defTabSz="1066800">
            <a:lnSpc>
              <a:spcPct val="90000"/>
            </a:lnSpc>
            <a:spcBef>
              <a:spcPct val="0"/>
            </a:spcBef>
            <a:spcAft>
              <a:spcPct val="35000"/>
            </a:spcAft>
            <a:buNone/>
          </a:pPr>
          <a:r>
            <a:rPr lang="en-US" sz="2400" b="1" kern="1200" dirty="0">
              <a:solidFill>
                <a:schemeClr val="tx2"/>
              </a:solidFill>
              <a:latin typeface="Times New Roman" pitchFamily="18" charset="0"/>
              <a:cs typeface="Times New Roman" pitchFamily="18" charset="0"/>
            </a:rPr>
            <a:t>Primary</a:t>
          </a:r>
          <a:r>
            <a:rPr lang="en-US" sz="2400" kern="1200" dirty="0">
              <a:solidFill>
                <a:schemeClr val="tx2"/>
              </a:solidFill>
            </a:rPr>
            <a:t> </a:t>
          </a:r>
          <a:r>
            <a:rPr lang="en-US" sz="2400" b="1" kern="1200" dirty="0">
              <a:solidFill>
                <a:schemeClr val="tx2"/>
              </a:solidFill>
              <a:latin typeface="Times New Roman" pitchFamily="18" charset="0"/>
              <a:cs typeface="Times New Roman" pitchFamily="18" charset="0"/>
            </a:rPr>
            <a:t>design</a:t>
          </a:r>
        </a:p>
      </dsp:txBody>
      <dsp:txXfrm>
        <a:off x="917585" y="2335798"/>
        <a:ext cx="4679651" cy="467284"/>
      </dsp:txXfrm>
    </dsp:sp>
    <dsp:sp modelId="{EE32463B-54DF-4CEF-9594-61DE1F50F70A}">
      <dsp:nvSpPr>
        <dsp:cNvPr id="0" name=""/>
        <dsp:cNvSpPr/>
      </dsp:nvSpPr>
      <dsp:spPr>
        <a:xfrm>
          <a:off x="625532" y="2277388"/>
          <a:ext cx="584105" cy="584105"/>
        </a:xfrm>
        <a:prstGeom prst="ellipse">
          <a:avLst/>
        </a:prstGeom>
        <a:solidFill>
          <a:schemeClr val="accent6"/>
        </a:solidFill>
        <a:ln w="19050" cap="flat" cmpd="sng" algn="ctr">
          <a:solidFill>
            <a:schemeClr val="lt1"/>
          </a:solidFill>
          <a:prstDash val="solid"/>
          <a:miter lim="800000"/>
        </a:ln>
        <a:effectLst/>
        <a:scene3d>
          <a:camera prst="orthographicFront"/>
          <a:lightRig rig="threePt" dir="t"/>
        </a:scene3d>
        <a:sp3d>
          <a:bevelT/>
        </a:sp3d>
      </dsp:spPr>
      <dsp:style>
        <a:lnRef idx="3">
          <a:schemeClr val="lt1"/>
        </a:lnRef>
        <a:fillRef idx="1">
          <a:schemeClr val="accent6"/>
        </a:fillRef>
        <a:effectRef idx="1">
          <a:schemeClr val="accent6"/>
        </a:effectRef>
        <a:fontRef idx="minor">
          <a:schemeClr val="lt1"/>
        </a:fontRef>
      </dsp:style>
    </dsp:sp>
    <dsp:sp modelId="{FE39EECE-0E9E-4F09-8A20-2616C13652C2}">
      <dsp:nvSpPr>
        <dsp:cNvPr id="0" name=""/>
        <dsp:cNvSpPr/>
      </dsp:nvSpPr>
      <dsp:spPr>
        <a:xfrm>
          <a:off x="741821" y="3036635"/>
          <a:ext cx="4855415" cy="467284"/>
        </a:xfrm>
        <a:prstGeom prst="rect">
          <a:avLst/>
        </a:prstGeom>
        <a:solidFill>
          <a:schemeClr val="accent1">
            <a:shade val="50000"/>
            <a:hueOff val="231417"/>
            <a:satOff val="-17934"/>
            <a:lumOff val="310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0907" tIns="60960" rIns="60960" bIns="60960" numCol="1" spcCol="1270" anchor="ctr" anchorCtr="0">
          <a:noAutofit/>
        </a:bodyPr>
        <a:lstStyle/>
        <a:p>
          <a:pPr marL="0" lvl="0" indent="0" algn="l" defTabSz="1066800">
            <a:lnSpc>
              <a:spcPct val="90000"/>
            </a:lnSpc>
            <a:spcBef>
              <a:spcPct val="0"/>
            </a:spcBef>
            <a:spcAft>
              <a:spcPct val="35000"/>
            </a:spcAft>
            <a:buNone/>
          </a:pPr>
          <a:r>
            <a:rPr lang="en-US" sz="2400" b="1" kern="1200">
              <a:latin typeface="Times New Roman" pitchFamily="18" charset="0"/>
              <a:cs typeface="Times New Roman" pitchFamily="18" charset="0"/>
            </a:rPr>
            <a:t>Future</a:t>
          </a:r>
          <a:r>
            <a:rPr lang="en-US" sz="2400" kern="1200"/>
            <a:t> </a:t>
          </a:r>
          <a:r>
            <a:rPr lang="en-US" sz="2400" b="1" kern="1200">
              <a:latin typeface="Times New Roman" pitchFamily="18" charset="0"/>
              <a:cs typeface="Times New Roman" pitchFamily="18" charset="0"/>
            </a:rPr>
            <a:t>work</a:t>
          </a:r>
          <a:endParaRPr lang="en-US" sz="2400" b="1" kern="1200" dirty="0">
            <a:latin typeface="Times New Roman" pitchFamily="18" charset="0"/>
            <a:cs typeface="Times New Roman" pitchFamily="18" charset="0"/>
          </a:endParaRPr>
        </a:p>
      </dsp:txBody>
      <dsp:txXfrm>
        <a:off x="741821" y="3036635"/>
        <a:ext cx="4855415" cy="467284"/>
      </dsp:txXfrm>
    </dsp:sp>
    <dsp:sp modelId="{377F0B2A-7B91-489E-A725-8C1F920A9B77}">
      <dsp:nvSpPr>
        <dsp:cNvPr id="0" name=""/>
        <dsp:cNvSpPr/>
      </dsp:nvSpPr>
      <dsp:spPr>
        <a:xfrm>
          <a:off x="449768" y="2978225"/>
          <a:ext cx="584105" cy="584105"/>
        </a:xfrm>
        <a:prstGeom prst="ellipse">
          <a:avLst/>
        </a:prstGeom>
        <a:solidFill>
          <a:schemeClr val="accent6"/>
        </a:solidFill>
        <a:ln w="19050" cap="flat" cmpd="sng" algn="ctr">
          <a:solidFill>
            <a:schemeClr val="lt1"/>
          </a:solidFill>
          <a:prstDash val="solid"/>
          <a:miter lim="800000"/>
        </a:ln>
        <a:effectLst/>
        <a:scene3d>
          <a:camera prst="orthographicFront"/>
          <a:lightRig rig="threePt" dir="t"/>
        </a:scene3d>
        <a:sp3d>
          <a:bevelT/>
        </a:sp3d>
      </dsp:spPr>
      <dsp:style>
        <a:lnRef idx="3">
          <a:schemeClr val="lt1"/>
        </a:lnRef>
        <a:fillRef idx="1">
          <a:schemeClr val="accent6"/>
        </a:fillRef>
        <a:effectRef idx="1">
          <a:schemeClr val="accent6"/>
        </a:effectRef>
        <a:fontRef idx="minor">
          <a:schemeClr val="lt1"/>
        </a:fontRef>
      </dsp:style>
    </dsp:sp>
    <dsp:sp modelId="{856AF727-5754-42E1-BC49-630917ED13E3}">
      <dsp:nvSpPr>
        <dsp:cNvPr id="0" name=""/>
        <dsp:cNvSpPr/>
      </dsp:nvSpPr>
      <dsp:spPr>
        <a:xfrm>
          <a:off x="357448" y="3737473"/>
          <a:ext cx="5239788" cy="467284"/>
        </a:xfrm>
        <a:prstGeom prst="rect">
          <a:avLst/>
        </a:prstGeom>
        <a:solidFill>
          <a:schemeClr val="accent1">
            <a:shade val="50000"/>
            <a:hueOff val="115709"/>
            <a:satOff val="-8967"/>
            <a:lumOff val="1554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0907" tIns="60960" rIns="60960" bIns="60960" numCol="1" spcCol="1270" anchor="ctr" anchorCtr="0">
          <a:noAutofit/>
        </a:bodyPr>
        <a:lstStyle/>
        <a:p>
          <a:pPr marL="0" lvl="0" indent="0" algn="l" defTabSz="1066800">
            <a:lnSpc>
              <a:spcPct val="90000"/>
            </a:lnSpc>
            <a:spcBef>
              <a:spcPct val="0"/>
            </a:spcBef>
            <a:spcAft>
              <a:spcPct val="35000"/>
            </a:spcAft>
            <a:buNone/>
          </a:pPr>
          <a:r>
            <a:rPr lang="en-US" sz="2400" b="1" kern="1200">
              <a:latin typeface="Times New Roman" pitchFamily="18" charset="0"/>
              <a:cs typeface="Times New Roman" pitchFamily="18" charset="0"/>
            </a:rPr>
            <a:t>Conclusion</a:t>
          </a:r>
          <a:endParaRPr lang="en-US" sz="2400" b="1" kern="1200" dirty="0">
            <a:latin typeface="Times New Roman" pitchFamily="18" charset="0"/>
            <a:cs typeface="Times New Roman" pitchFamily="18" charset="0"/>
          </a:endParaRPr>
        </a:p>
      </dsp:txBody>
      <dsp:txXfrm>
        <a:off x="357448" y="3737473"/>
        <a:ext cx="5239788" cy="467284"/>
      </dsp:txXfrm>
    </dsp:sp>
    <dsp:sp modelId="{2D0138D2-2C95-4753-938D-632C6B2E7EC4}">
      <dsp:nvSpPr>
        <dsp:cNvPr id="0" name=""/>
        <dsp:cNvSpPr/>
      </dsp:nvSpPr>
      <dsp:spPr>
        <a:xfrm>
          <a:off x="65395" y="3679062"/>
          <a:ext cx="584105" cy="584105"/>
        </a:xfrm>
        <a:prstGeom prst="ellipse">
          <a:avLst/>
        </a:prstGeom>
        <a:solidFill>
          <a:schemeClr val="accent6"/>
        </a:solidFill>
        <a:ln w="19050" cap="flat" cmpd="sng" algn="ctr">
          <a:solidFill>
            <a:schemeClr val="lt1"/>
          </a:solidFill>
          <a:prstDash val="solid"/>
          <a:miter lim="800000"/>
        </a:ln>
        <a:effectLst/>
        <a:scene3d>
          <a:camera prst="orthographicFront"/>
          <a:lightRig rig="threePt" dir="t"/>
        </a:scene3d>
        <a:sp3d>
          <a:bevelT/>
        </a:sp3d>
      </dsp:spPr>
      <dsp:style>
        <a:lnRef idx="3">
          <a:schemeClr val="lt1"/>
        </a:lnRef>
        <a:fillRef idx="1">
          <a:schemeClr val="accent6"/>
        </a:fillRef>
        <a:effectRef idx="1">
          <a:schemeClr val="accent6"/>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D8373A-FCA6-4098-A414-D19CE65E0E03}" type="datetimeFigureOut">
              <a:rPr lang="en-US" smtClean="0"/>
              <a:t>12/23/2018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A59680-11E1-44B8-BFDD-9FEC7FA337F4}" type="slidenum">
              <a:rPr lang="en-US" smtClean="0"/>
              <a:t>‹#›</a:t>
            </a:fld>
            <a:endParaRPr lang="en-US"/>
          </a:p>
        </p:txBody>
      </p:sp>
    </p:spTree>
    <p:extLst>
      <p:ext uri="{BB962C8B-B14F-4D97-AF65-F5344CB8AC3E}">
        <p14:creationId xmlns:p14="http://schemas.microsoft.com/office/powerpoint/2010/main" val="1872633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This template can be used as a starter file for presenting training materials in a group setting.</a:t>
            </a:r>
          </a:p>
          <a:p>
            <a:endParaRPr lang="en-US" dirty="0"/>
          </a:p>
          <a:p>
            <a:pPr lvl="0"/>
            <a:r>
              <a:rPr lang="en-US" sz="1200" b="1" dirty="0"/>
              <a:t>Sections</a:t>
            </a:r>
            <a:endParaRPr lang="en-US" sz="1200" b="0" dirty="0"/>
          </a:p>
          <a:p>
            <a:pPr lvl="0"/>
            <a:r>
              <a:rPr lang="en-US" sz="1200" b="0" dirty="0"/>
              <a:t>Right-click on a slide to add sections.</a:t>
            </a:r>
            <a:r>
              <a:rPr lang="en-US" sz="1200" b="0" baseline="0" dirty="0"/>
              <a:t> Sections can help to organize your slides or facilitate collaboration between multiple authors.</a:t>
            </a:r>
            <a:endParaRPr lang="en-US" sz="1200" b="0" dirty="0"/>
          </a:p>
          <a:p>
            <a:pPr lvl="0"/>
            <a:endParaRPr lang="en-US" sz="1200" b="1" dirty="0"/>
          </a:p>
          <a:p>
            <a:pPr lvl="0"/>
            <a:r>
              <a:rPr lang="en-US" sz="1200" b="1" dirty="0"/>
              <a:t>Notes</a:t>
            </a:r>
          </a:p>
          <a:p>
            <a:pPr lvl="0"/>
            <a:r>
              <a:rPr lang="en-US" sz="1200" dirty="0"/>
              <a:t>Use the Notes section for delivery notes or to provide additional details for the audience.</a:t>
            </a:r>
            <a:r>
              <a:rPr lang="en-US" sz="1200" baseline="0" dirty="0"/>
              <a:t> View these notes in Presentation View during your presentation. </a:t>
            </a:r>
          </a:p>
          <a:p>
            <a:pPr lvl="0">
              <a:buFontTx/>
              <a:buNone/>
            </a:pPr>
            <a:r>
              <a:rPr lang="en-US" sz="1200" dirty="0"/>
              <a:t>Keep in mind the font size (important for accessibility, visibility, videotaping, and online production)</a:t>
            </a:r>
          </a:p>
          <a:p>
            <a:pPr lvl="0"/>
            <a:endParaRPr lang="en-US" sz="1200" dirty="0"/>
          </a:p>
          <a:p>
            <a:pPr lvl="0">
              <a:buFontTx/>
              <a:buNone/>
            </a:pPr>
            <a:r>
              <a:rPr lang="en-US" sz="1200" b="1" dirty="0"/>
              <a:t>Coordinated colors </a:t>
            </a:r>
          </a:p>
          <a:p>
            <a:pPr lvl="0">
              <a:buFontTx/>
              <a:buNone/>
            </a:pPr>
            <a:r>
              <a:rPr lang="en-US" sz="1200" dirty="0"/>
              <a:t>Pay particular attention to the graphs, charts, and text boxes.</a:t>
            </a:r>
            <a:r>
              <a:rPr lang="en-US" sz="1200" baseline="0" dirty="0"/>
              <a:t> </a:t>
            </a:r>
            <a:endParaRPr lang="en-US" sz="1200" dirty="0"/>
          </a:p>
          <a:p>
            <a:pPr lvl="0"/>
            <a:r>
              <a:rPr lang="en-US" sz="1200" dirty="0"/>
              <a:t>Consider that attendees will print in black and white or </a:t>
            </a:r>
            <a:r>
              <a:rPr lang="en-US" sz="1200" dirty="0" err="1"/>
              <a:t>grayscale</a:t>
            </a:r>
            <a:r>
              <a:rPr lang="en-US" sz="1200" dirty="0"/>
              <a:t>. Run a test print to make sure your colors work when printed in pure black and white and </a:t>
            </a:r>
            <a:r>
              <a:rPr lang="en-US" sz="1200" dirty="0" err="1"/>
              <a:t>grayscale</a:t>
            </a:r>
            <a:r>
              <a:rPr lang="en-US" sz="1200" dirty="0"/>
              <a:t>.</a:t>
            </a:r>
          </a:p>
          <a:p>
            <a:pPr lvl="0">
              <a:buFontTx/>
              <a:buNone/>
            </a:pPr>
            <a:endParaRPr lang="en-US" sz="1200" dirty="0"/>
          </a:p>
          <a:p>
            <a:pPr lvl="0">
              <a:buFontTx/>
              <a:buNone/>
            </a:pPr>
            <a:r>
              <a:rPr lang="en-US" sz="1200" b="1" dirty="0"/>
              <a:t>Graphics, tables, and graphs</a:t>
            </a:r>
          </a:p>
          <a:p>
            <a:pPr lvl="0"/>
            <a:r>
              <a:rPr lang="en-US" sz="1200" dirty="0"/>
              <a:t>Keep it simple: If possible, use consistent, non-distracting styles and colors.</a:t>
            </a:r>
          </a:p>
          <a:p>
            <a:pPr lvl="0"/>
            <a:r>
              <a:rPr lang="en-US" sz="1200" dirty="0"/>
              <a:t>Label all graphs and tables.</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This is another option</a:t>
            </a:r>
            <a:r>
              <a:rPr lang="en-US" sz="1200" baseline="0" dirty="0"/>
              <a:t> for an Overview slides using transitions.</a:t>
            </a:r>
            <a:endParaRPr lang="en-US" sz="1200" dirty="0"/>
          </a:p>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2A59680-11E1-44B8-BFDD-9FEC7FA337F4}" type="slidenum">
              <a:rPr lang="en-US" smtClean="0"/>
              <a:t>6</a:t>
            </a:fld>
            <a:endParaRPr lang="en-US"/>
          </a:p>
        </p:txBody>
      </p:sp>
    </p:spTree>
    <p:extLst>
      <p:ext uri="{BB962C8B-B14F-4D97-AF65-F5344CB8AC3E}">
        <p14:creationId xmlns:p14="http://schemas.microsoft.com/office/powerpoint/2010/main" val="3403463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smtClean="0"/>
              <a:pPr/>
              <a:t>12/23/2018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71275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smtClean="0"/>
              <a:pPr/>
              <a:t>12/23/2018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38287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smtClean="0"/>
              <a:pPr/>
              <a:t>12/23/2018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83097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8058" y="0"/>
            <a:ext cx="12133943" cy="6879771"/>
          </a:xfrm>
          <a:prstGeom prst="rect">
            <a:avLst/>
          </a:prstGeom>
        </p:spPr>
      </p:pic>
      <p:sp>
        <p:nvSpPr>
          <p:cNvPr id="2" name="Title 1"/>
          <p:cNvSpPr>
            <a:spLocks noGrp="1"/>
          </p:cNvSpPr>
          <p:nvPr>
            <p:ph type="ctrTitle" hasCustomPrompt="1"/>
          </p:nvPr>
        </p:nvSpPr>
        <p:spPr>
          <a:xfrm>
            <a:off x="3454400" y="2286001"/>
            <a:ext cx="8240299" cy="1470025"/>
          </a:xfrm>
        </p:spPr>
        <p:txBody>
          <a:bodyPr anchor="t"/>
          <a:lstStyle>
            <a:lvl1pPr algn="r">
              <a:defRPr b="1" cap="small" baseline="0">
                <a:solidFill>
                  <a:srgbClr val="003300"/>
                </a:solidFill>
              </a:defRPr>
            </a:lvl1pPr>
          </a:lstStyle>
          <a:p>
            <a:r>
              <a:rPr lang="en-US" dirty="0"/>
              <a:t>Click to edit master title style</a:t>
            </a:r>
          </a:p>
        </p:txBody>
      </p:sp>
      <p:sp>
        <p:nvSpPr>
          <p:cNvPr id="3" name="Subtitle 2"/>
          <p:cNvSpPr>
            <a:spLocks noGrp="1"/>
          </p:cNvSpPr>
          <p:nvPr>
            <p:ph type="subTitle" idx="1"/>
          </p:nvPr>
        </p:nvSpPr>
        <p:spPr>
          <a:xfrm>
            <a:off x="5283200" y="4038600"/>
            <a:ext cx="6363371"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4962157" cy="6858000"/>
          </a:xfrm>
          <a:prstGeom prst="rect">
            <a:avLst/>
          </a:prstGeom>
        </p:spPr>
      </p:pic>
      <p:sp>
        <p:nvSpPr>
          <p:cNvPr id="10" name="Picture Placeholder 9"/>
          <p:cNvSpPr>
            <a:spLocks noGrp="1"/>
          </p:cNvSpPr>
          <p:nvPr>
            <p:ph type="pic" sz="quarter" idx="13" hasCustomPrompt="1"/>
          </p:nvPr>
        </p:nvSpPr>
        <p:spPr>
          <a:xfrm>
            <a:off x="9144000" y="5105400"/>
            <a:ext cx="2438400" cy="990600"/>
          </a:xfrm>
        </p:spPr>
        <p:txBody>
          <a:bodyPr>
            <a:normAutofit/>
          </a:bodyPr>
          <a:lstStyle>
            <a:lvl1pPr marL="0" indent="0" algn="ctr">
              <a:buNone/>
              <a:defRPr sz="2000" baseline="0"/>
            </a:lvl1pPr>
          </a:lstStyle>
          <a:p>
            <a:r>
              <a:rPr lang="en-US" dirty="0"/>
              <a:t>Company Logo</a:t>
            </a:r>
          </a:p>
        </p:txBody>
      </p:sp>
    </p:spTree>
    <p:extLst>
      <p:ext uri="{BB962C8B-B14F-4D97-AF65-F5344CB8AC3E}">
        <p14:creationId xmlns:p14="http://schemas.microsoft.com/office/powerpoint/2010/main" val="1656370824"/>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8058" y="0"/>
            <a:ext cx="12133943" cy="6879771"/>
          </a:xfrm>
          <a:prstGeom prst="rect">
            <a:avLst/>
          </a:prstGeom>
        </p:spPr>
      </p:pic>
      <p:sp>
        <p:nvSpPr>
          <p:cNvPr id="3" name="Date Placeholder 3"/>
          <p:cNvSpPr>
            <a:spLocks noGrp="1"/>
          </p:cNvSpPr>
          <p:nvPr>
            <p:ph type="dt" sz="half" idx="10"/>
          </p:nvPr>
        </p:nvSpPr>
        <p:spPr>
          <a:xfrm>
            <a:off x="1016000" y="6356351"/>
            <a:ext cx="2844800" cy="365125"/>
          </a:xfrm>
        </p:spPr>
        <p:txBody>
          <a:bodyPr/>
          <a:lstStyle/>
          <a:p>
            <a:fld id="{757B281C-5159-4971-8228-52B9A72E9ED2}" type="datetimeFigureOut">
              <a:rPr lang="en-US" smtClean="0"/>
              <a:pPr/>
              <a:t>12/23/2018</a:t>
            </a:fld>
            <a:endParaRPr lang="en-US" dirty="0"/>
          </a:p>
        </p:txBody>
      </p:sp>
      <p:sp>
        <p:nvSpPr>
          <p:cNvPr id="4" name="Footer Placeholder 4"/>
          <p:cNvSpPr>
            <a:spLocks noGrp="1"/>
          </p:cNvSpPr>
          <p:nvPr>
            <p:ph type="ftr" sz="quarter" idx="11"/>
          </p:nvPr>
        </p:nvSpPr>
        <p:spPr>
          <a:xfrm>
            <a:off x="4470400" y="6356351"/>
            <a:ext cx="3860800" cy="365125"/>
          </a:xfrm>
        </p:spPr>
        <p:txBody>
          <a:bodyPr/>
          <a:lstStyle/>
          <a:p>
            <a:endParaRPr lang="en-US" dirty="0"/>
          </a:p>
        </p:txBody>
      </p:sp>
      <p:sp>
        <p:nvSpPr>
          <p:cNvPr id="5" name="Slide Number Placeholder 5"/>
          <p:cNvSpPr>
            <a:spLocks noGrp="1"/>
          </p:cNvSpPr>
          <p:nvPr>
            <p:ph type="sldNum" sz="quarter" idx="12"/>
          </p:nvPr>
        </p:nvSpPr>
        <p:spPr>
          <a:xfrm>
            <a:off x="8940800" y="6356351"/>
            <a:ext cx="2844800" cy="365125"/>
          </a:xfrm>
        </p:spPr>
        <p:txBody>
          <a:bodyPr/>
          <a:lstStyle/>
          <a:p>
            <a:fld id="{33D6E5A2-EC83-451F-A719-9AC1370DD5CF}" type="slidenum">
              <a:rPr lang="en-US" smtClean="0"/>
              <a:pPr/>
              <a:t>‹#›</a:t>
            </a:fld>
            <a:endParaRPr lang="en-US" dirty="0"/>
          </a:p>
        </p:txBody>
      </p:sp>
    </p:spTree>
    <p:extLst>
      <p:ext uri="{BB962C8B-B14F-4D97-AF65-F5344CB8AC3E}">
        <p14:creationId xmlns:p14="http://schemas.microsoft.com/office/powerpoint/2010/main" val="1889658444"/>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smtClean="0"/>
              <a:pPr/>
              <a:t>12/23/2018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32486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33442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1BEF0D-F0BB-DE4B-95CE-6DB70DBA9567}" type="datetimeFigureOut">
              <a:rPr lang="en-US" smtClean="0"/>
              <a:pPr/>
              <a:t>12/23/2018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42968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1BEF0D-F0BB-DE4B-95CE-6DB70DBA9567}" type="datetimeFigureOut">
              <a:rPr lang="en-US" smtClean="0"/>
              <a:pPr/>
              <a:t>12/23/2018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06274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smtClean="0"/>
              <a:pPr/>
              <a:t>12/23/2018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32947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67089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01022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714825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12/23/2018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8870688"/>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3.xml"/><Relationship Id="rId7" Type="http://schemas.openxmlformats.org/officeDocument/2006/relationships/diagramLayout" Target="../diagrams/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diagramData" Target="../diagrams/data1.xml"/><Relationship Id="rId5" Type="http://schemas.openxmlformats.org/officeDocument/2006/relationships/notesSlide" Target="../notesSlides/notesSlide1.xml"/><Relationship Id="rId10" Type="http://schemas.microsoft.com/office/2007/relationships/diagramDrawing" Target="../diagrams/drawing1.xml"/><Relationship Id="rId4" Type="http://schemas.openxmlformats.org/officeDocument/2006/relationships/slideLayout" Target="../slideLayouts/slideLayout12.xml"/><Relationship Id="rId9" Type="http://schemas.openxmlformats.org/officeDocument/2006/relationships/diagramColors" Target="../diagrams/colors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1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4.png"/><Relationship Id="rId7" Type="http://schemas.openxmlformats.org/officeDocument/2006/relationships/diagramColors" Target="../diagrams/colors2.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9.emf"/><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custDataLst>
              <p:tags r:id="rId2"/>
            </p:custDataLst>
          </p:nvPr>
        </p:nvSpPr>
        <p:spPr>
          <a:xfrm>
            <a:off x="5318370" y="4015152"/>
            <a:ext cx="2840892" cy="2338756"/>
          </a:xfrm>
        </p:spPr>
        <p:txBody>
          <a:bodyPr>
            <a:normAutofit/>
          </a:bodyPr>
          <a:lstStyle/>
          <a:p>
            <a:pPr algn="l"/>
            <a:r>
              <a:rPr lang="en-US" dirty="0">
                <a:latin typeface="Times New Roman" pitchFamily="18" charset="0"/>
                <a:cs typeface="Times New Roman" pitchFamily="18" charset="0"/>
              </a:rPr>
              <a:t>Presented by:</a:t>
            </a:r>
          </a:p>
          <a:p>
            <a:pPr marL="342900" indent="-342900" algn="l">
              <a:buFont typeface="Arial" pitchFamily="34" charset="0"/>
              <a:buChar char="•"/>
            </a:pPr>
            <a:r>
              <a:rPr lang="en-US" b="1" dirty="0" err="1">
                <a:latin typeface="Times New Roman" pitchFamily="18" charset="0"/>
                <a:cs typeface="Times New Roman" pitchFamily="18" charset="0"/>
              </a:rPr>
              <a:t>Hussam</a:t>
            </a:r>
            <a:r>
              <a:rPr lang="en-US" b="1" dirty="0">
                <a:latin typeface="Times New Roman" pitchFamily="18" charset="0"/>
                <a:cs typeface="Times New Roman" pitchFamily="18" charset="0"/>
              </a:rPr>
              <a:t> </a:t>
            </a:r>
            <a:r>
              <a:rPr lang="en-US" b="1" dirty="0" err="1">
                <a:latin typeface="Times New Roman" pitchFamily="18" charset="0"/>
                <a:cs typeface="Times New Roman" pitchFamily="18" charset="0"/>
              </a:rPr>
              <a:t>Suliman</a:t>
            </a:r>
            <a:endParaRPr lang="en-US" b="1" dirty="0">
              <a:latin typeface="Times New Roman" pitchFamily="18" charset="0"/>
              <a:cs typeface="Times New Roman" pitchFamily="18" charset="0"/>
            </a:endParaRPr>
          </a:p>
          <a:p>
            <a:pPr marL="342900" indent="-342900" algn="l">
              <a:buFont typeface="Arial" pitchFamily="34" charset="0"/>
              <a:buChar char="•"/>
            </a:pPr>
            <a:r>
              <a:rPr lang="en-US" b="1" dirty="0">
                <a:latin typeface="Times New Roman" pitchFamily="18" charset="0"/>
                <a:cs typeface="Times New Roman" pitchFamily="18" charset="0"/>
              </a:rPr>
              <a:t>Islam </a:t>
            </a:r>
            <a:r>
              <a:rPr lang="en-US" b="1" dirty="0" err="1">
                <a:latin typeface="Times New Roman" pitchFamily="18" charset="0"/>
                <a:cs typeface="Times New Roman" pitchFamily="18" charset="0"/>
              </a:rPr>
              <a:t>Myadmeh</a:t>
            </a:r>
            <a:endParaRPr lang="en-US" b="1" dirty="0">
              <a:latin typeface="Times New Roman" pitchFamily="18" charset="0"/>
              <a:cs typeface="Times New Roman" pitchFamily="18" charset="0"/>
            </a:endParaRPr>
          </a:p>
          <a:p>
            <a:pPr marL="342900" indent="-342900" algn="l">
              <a:buFont typeface="Arial" pitchFamily="34" charset="0"/>
              <a:buChar char="•"/>
            </a:pPr>
            <a:r>
              <a:rPr lang="en-US" b="1" dirty="0" err="1">
                <a:latin typeface="Times New Roman" pitchFamily="18" charset="0"/>
                <a:cs typeface="Times New Roman" pitchFamily="18" charset="0"/>
              </a:rPr>
              <a:t>Majd</a:t>
            </a:r>
            <a:r>
              <a:rPr lang="en-US" b="1" dirty="0">
                <a:latin typeface="Times New Roman" pitchFamily="18" charset="0"/>
                <a:cs typeface="Times New Roman" pitchFamily="18" charset="0"/>
              </a:rPr>
              <a:t> </a:t>
            </a:r>
            <a:r>
              <a:rPr lang="en-US" b="1" dirty="0" err="1">
                <a:latin typeface="Times New Roman" pitchFamily="18" charset="0"/>
                <a:cs typeface="Times New Roman" pitchFamily="18" charset="0"/>
              </a:rPr>
              <a:t>Swafta</a:t>
            </a:r>
            <a:endParaRPr lang="en-US" b="1" dirty="0">
              <a:latin typeface="Times New Roman" pitchFamily="18" charset="0"/>
              <a:cs typeface="Times New Roman" pitchFamily="18" charset="0"/>
            </a:endParaRPr>
          </a:p>
          <a:p>
            <a:pPr marL="342900" indent="-342900" algn="l">
              <a:buFont typeface="Arial" pitchFamily="34" charset="0"/>
              <a:buChar char="•"/>
            </a:pPr>
            <a:r>
              <a:rPr lang="en-US" b="1" dirty="0" err="1">
                <a:latin typeface="Times New Roman" pitchFamily="18" charset="0"/>
                <a:cs typeface="Times New Roman" pitchFamily="18" charset="0"/>
              </a:rPr>
              <a:t>Sohaib</a:t>
            </a:r>
            <a:r>
              <a:rPr lang="en-US" b="1" dirty="0">
                <a:latin typeface="Times New Roman" pitchFamily="18" charset="0"/>
                <a:cs typeface="Times New Roman" pitchFamily="18" charset="0"/>
              </a:rPr>
              <a:t> </a:t>
            </a:r>
            <a:r>
              <a:rPr lang="en-US" b="1" dirty="0" err="1">
                <a:latin typeface="Times New Roman" pitchFamily="18" charset="0"/>
                <a:cs typeface="Times New Roman" pitchFamily="18" charset="0"/>
              </a:rPr>
              <a:t>Abdelhadi</a:t>
            </a:r>
            <a:endParaRPr lang="en-US" b="1" dirty="0">
              <a:latin typeface="Times New Roman" pitchFamily="18" charset="0"/>
              <a:cs typeface="Times New Roman" pitchFamily="18" charset="0"/>
            </a:endParaRPr>
          </a:p>
        </p:txBody>
      </p:sp>
      <p:sp>
        <p:nvSpPr>
          <p:cNvPr id="5" name="TextBox 4"/>
          <p:cNvSpPr txBox="1"/>
          <p:nvPr/>
        </p:nvSpPr>
        <p:spPr>
          <a:xfrm>
            <a:off x="3927231" y="2754931"/>
            <a:ext cx="6822831" cy="646331"/>
          </a:xfrm>
          <a:prstGeom prst="rect">
            <a:avLst/>
          </a:prstGeom>
          <a:noFill/>
        </p:spPr>
        <p:txBody>
          <a:bodyPr wrap="square" rtlCol="0">
            <a:spAutoFit/>
          </a:bodyPr>
          <a:lstStyle/>
          <a:p>
            <a:r>
              <a:rPr lang="en-US" sz="3600" b="1" dirty="0">
                <a:effectLst>
                  <a:outerShdw blurRad="38100" dist="38100" dir="2700000" algn="tl">
                    <a:srgbClr val="000000">
                      <a:alpha val="43137"/>
                    </a:srgbClr>
                  </a:outerShdw>
                </a:effectLst>
              </a:rPr>
              <a:t> Copper wire furnace in pyrolysis 	</a:t>
            </a:r>
          </a:p>
        </p:txBody>
      </p:sp>
      <p:sp>
        <p:nvSpPr>
          <p:cNvPr id="7" name="TextBox 6"/>
          <p:cNvSpPr txBox="1"/>
          <p:nvPr/>
        </p:nvSpPr>
        <p:spPr>
          <a:xfrm>
            <a:off x="5627074" y="2278746"/>
            <a:ext cx="2895599" cy="400110"/>
          </a:xfrm>
          <a:prstGeom prst="rect">
            <a:avLst/>
          </a:prstGeom>
          <a:noFill/>
        </p:spPr>
        <p:txBody>
          <a:bodyPr wrap="square" rtlCol="0">
            <a:spAutoFit/>
          </a:bodyPr>
          <a:lstStyle/>
          <a:p>
            <a:r>
              <a:rPr lang="en-US" sz="2000" b="1" dirty="0">
                <a:latin typeface="Times New Roman" pitchFamily="18" charset="0"/>
                <a:cs typeface="Times New Roman" pitchFamily="18" charset="0"/>
              </a:rPr>
              <a:t>Graduation project I</a:t>
            </a:r>
          </a:p>
        </p:txBody>
      </p:sp>
      <p:sp>
        <p:nvSpPr>
          <p:cNvPr id="8" name="Subtitle 2"/>
          <p:cNvSpPr txBox="1">
            <a:spLocks/>
          </p:cNvSpPr>
          <p:nvPr>
            <p:custDataLst>
              <p:tags r:id="rId3"/>
            </p:custDataLst>
          </p:nvPr>
        </p:nvSpPr>
        <p:spPr>
          <a:xfrm>
            <a:off x="8706338" y="4015151"/>
            <a:ext cx="2840892" cy="2338756"/>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panose="020B0604020202020204" pitchFamily="34" charset="0"/>
              <a:buNone/>
              <a:defRPr sz="2000" b="0" kern="1200">
                <a:solidFill>
                  <a:schemeClr val="tx1"/>
                </a:solidFill>
                <a:latin typeface="Georgia" pitchFamily="18"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r>
              <a:rPr lang="en-US" dirty="0">
                <a:latin typeface="Times New Roman" pitchFamily="18" charset="0"/>
                <a:cs typeface="Times New Roman" pitchFamily="18" charset="0"/>
              </a:rPr>
              <a:t>Supervisor:</a:t>
            </a:r>
          </a:p>
          <a:p>
            <a:r>
              <a:rPr lang="en-US" b="1" dirty="0">
                <a:latin typeface="Times New Roman" pitchFamily="18" charset="0"/>
                <a:cs typeface="Times New Roman" pitchFamily="18" charset="0"/>
              </a:rPr>
              <a:t> Dr. Mahmoud Assad</a:t>
            </a:r>
          </a:p>
          <a:p>
            <a:r>
              <a:rPr lang="en-US" dirty="0">
                <a:latin typeface="Times New Roman" pitchFamily="18" charset="0"/>
                <a:cs typeface="Times New Roman" pitchFamily="18" charset="0"/>
              </a:rPr>
              <a:t>Discussant:</a:t>
            </a:r>
          </a:p>
          <a:p>
            <a:r>
              <a:rPr lang="en-US" b="1" dirty="0">
                <a:latin typeface="Times New Roman" pitchFamily="18" charset="0"/>
                <a:cs typeface="Times New Roman" pitchFamily="18" charset="0"/>
              </a:rPr>
              <a:t>Dr. </a:t>
            </a:r>
            <a:r>
              <a:rPr lang="en-US" b="1" dirty="0" err="1">
                <a:latin typeface="Times New Roman" pitchFamily="18" charset="0"/>
                <a:cs typeface="Times New Roman" pitchFamily="18" charset="0"/>
              </a:rPr>
              <a:t>Osaid</a:t>
            </a:r>
            <a:r>
              <a:rPr lang="en-US" b="1" dirty="0">
                <a:latin typeface="Times New Roman" pitchFamily="18" charset="0"/>
                <a:cs typeface="Times New Roman" pitchFamily="18" charset="0"/>
              </a:rPr>
              <a:t> Abdelfattah</a:t>
            </a:r>
          </a:p>
          <a:p>
            <a:pPr algn="l"/>
            <a:r>
              <a:rPr lang="en-US" b="1" dirty="0">
                <a:latin typeface="Times New Roman" pitchFamily="18" charset="0"/>
                <a:cs typeface="Times New Roman" pitchFamily="18" charset="0"/>
              </a:rPr>
              <a:t>    Eng. </a:t>
            </a:r>
            <a:r>
              <a:rPr lang="en-US" b="1" dirty="0" err="1">
                <a:latin typeface="Times New Roman" pitchFamily="18" charset="0"/>
                <a:cs typeface="Times New Roman" pitchFamily="18" charset="0"/>
              </a:rPr>
              <a:t>Ramez</a:t>
            </a:r>
            <a:r>
              <a:rPr lang="en-US" b="1" dirty="0">
                <a:latin typeface="Times New Roman" pitchFamily="18" charset="0"/>
                <a:cs typeface="Times New Roman" pitchFamily="18" charset="0"/>
              </a:rPr>
              <a:t> </a:t>
            </a:r>
            <a:r>
              <a:rPr lang="en-US" b="1" dirty="0" err="1">
                <a:latin typeface="Times New Roman" pitchFamily="18" charset="0"/>
                <a:cs typeface="Times New Roman" pitchFamily="18" charset="0"/>
              </a:rPr>
              <a:t>Khaldi</a:t>
            </a:r>
            <a:r>
              <a:rPr lang="en-US" b="1" dirty="0">
                <a:latin typeface="Times New Roman" pitchFamily="18" charset="0"/>
                <a:cs typeface="Times New Roman" pitchFamily="18" charset="0"/>
              </a:rPr>
              <a:t>    </a:t>
            </a:r>
          </a:p>
          <a:p>
            <a:pPr algn="l"/>
            <a:endParaRPr lang="en-US" b="1" dirty="0">
              <a:latin typeface="Times New Roman" pitchFamily="18" charset="0"/>
              <a:cs typeface="Times New Roman" pitchFamily="18" charset="0"/>
            </a:endParaRPr>
          </a:p>
        </p:txBody>
      </p:sp>
      <p:graphicFrame>
        <p:nvGraphicFramePr>
          <p:cNvPr id="6" name="Diagram 5"/>
          <p:cNvGraphicFramePr/>
          <p:nvPr>
            <p:extLst>
              <p:ext uri="{D42A27DB-BD31-4B8C-83A1-F6EECF244321}">
                <p14:modId xmlns:p14="http://schemas.microsoft.com/office/powerpoint/2010/main" val="3681440656"/>
              </p:ext>
            </p:extLst>
          </p:nvPr>
        </p:nvGraphicFramePr>
        <p:xfrm>
          <a:off x="2801820" y="586153"/>
          <a:ext cx="7631723" cy="200621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ustDataLst>
      <p:tags r:id="rId1"/>
    </p:custDataLst>
    <p:extLst>
      <p:ext uri="{BB962C8B-B14F-4D97-AF65-F5344CB8AC3E}">
        <p14:creationId xmlns:p14="http://schemas.microsoft.com/office/powerpoint/2010/main" val="1723613179"/>
      </p:ext>
    </p:ext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3"/>
          <p:cNvSpPr txBox="1">
            <a:spLocks noChangeAspect="1"/>
          </p:cNvSpPr>
          <p:nvPr/>
        </p:nvSpPr>
        <p:spPr>
          <a:xfrm>
            <a:off x="2086705" y="386983"/>
            <a:ext cx="2286000" cy="520852"/>
          </a:xfrm>
          <a:prstGeom prst="chevron">
            <a:avLst/>
          </a:prstGeom>
          <a:solidFill>
            <a:srgbClr val="0996DD"/>
          </a:solidFill>
          <a:ln w="15875"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17" name="Chevron 16"/>
          <p:cNvSpPr>
            <a:spLocks noChangeAspect="1"/>
          </p:cNvSpPr>
          <p:nvPr/>
        </p:nvSpPr>
        <p:spPr>
          <a:xfrm>
            <a:off x="4205406" y="386984"/>
            <a:ext cx="1890591" cy="520852"/>
          </a:xfrm>
          <a:prstGeom prst="chevron">
            <a:avLst/>
          </a:prstGeom>
          <a:solidFill>
            <a:srgbClr val="C7E60C"/>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18" name="Chevron 17"/>
          <p:cNvSpPr>
            <a:spLocks noChangeAspect="1"/>
          </p:cNvSpPr>
          <p:nvPr/>
        </p:nvSpPr>
        <p:spPr>
          <a:xfrm>
            <a:off x="5931876" y="386983"/>
            <a:ext cx="219221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19" name="Chevron 18"/>
          <p:cNvSpPr>
            <a:spLocks noChangeAspect="1"/>
          </p:cNvSpPr>
          <p:nvPr/>
        </p:nvSpPr>
        <p:spPr>
          <a:xfrm>
            <a:off x="7961789"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20" name="Chevron 19"/>
          <p:cNvSpPr>
            <a:spLocks noChangeAspect="1"/>
          </p:cNvSpPr>
          <p:nvPr/>
        </p:nvSpPr>
        <p:spPr>
          <a:xfrm>
            <a:off x="9694984"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21" name="Pentagon 20"/>
          <p:cNvSpPr/>
          <p:nvPr/>
        </p:nvSpPr>
        <p:spPr>
          <a:xfrm>
            <a:off x="621324" y="392020"/>
            <a:ext cx="1617783" cy="515816"/>
          </a:xfrm>
          <a:prstGeom prst="homePlate">
            <a:avLst/>
          </a:prstGeom>
          <a:solidFill>
            <a:srgbClr val="0996D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
        <p:nvSpPr>
          <p:cNvPr id="11" name="Content Placeholder 2"/>
          <p:cNvSpPr>
            <a:spLocks noGrp="1"/>
          </p:cNvSpPr>
          <p:nvPr>
            <p:ph idx="1"/>
          </p:nvPr>
        </p:nvSpPr>
        <p:spPr>
          <a:xfrm>
            <a:off x="539260" y="1289540"/>
            <a:ext cx="10530521" cy="4766286"/>
          </a:xfrm>
        </p:spPr>
        <p:txBody>
          <a:bodyPr/>
          <a:lstStyle/>
          <a:p>
            <a:pPr marL="0" indent="0">
              <a:lnSpc>
                <a:spcPct val="150000"/>
              </a:lnSpc>
              <a:buNone/>
            </a:pPr>
            <a:r>
              <a:rPr lang="en-US" b="1" dirty="0">
                <a:solidFill>
                  <a:srgbClr val="0070C0"/>
                </a:solidFill>
                <a:latin typeface="Times New Roman" pitchFamily="18" charset="0"/>
                <a:cs typeface="Times New Roman" pitchFamily="18" charset="0"/>
              </a:rPr>
              <a:t>Main components </a:t>
            </a:r>
            <a:endParaRPr lang="en-US" b="1" dirty="0"/>
          </a:p>
          <a:p>
            <a:pPr>
              <a:lnSpc>
                <a:spcPct val="150000"/>
              </a:lnSpc>
            </a:pPr>
            <a:r>
              <a:rPr lang="en-US" b="1" dirty="0"/>
              <a:t>Reactor</a:t>
            </a:r>
          </a:p>
          <a:p>
            <a:r>
              <a:rPr lang="en-US" sz="2400" dirty="0">
                <a:latin typeface="Times New Roman" panose="02020603050405020304" pitchFamily="18" charset="0"/>
                <a:cs typeface="Times New Roman" panose="02020603050405020304" pitchFamily="18" charset="0"/>
              </a:rPr>
              <a:t>The reactor material used for the project is steel 1030 with a thickness of 1 cm, diameter.</a:t>
            </a:r>
          </a:p>
          <a:p>
            <a:r>
              <a:rPr lang="en-US" sz="2400" dirty="0">
                <a:latin typeface="Times New Roman" panose="02020603050405020304" pitchFamily="18" charset="0"/>
                <a:cs typeface="Times New Roman" panose="02020603050405020304" pitchFamily="18" charset="0"/>
              </a:rPr>
              <a:t>of 46 cm, and Height of 70 cm, a burner system is attached to the reactor to provide high.</a:t>
            </a:r>
          </a:p>
          <a:p>
            <a:r>
              <a:rPr lang="en-US" sz="2400" dirty="0">
                <a:latin typeface="Times New Roman" panose="02020603050405020304" pitchFamily="18" charset="0"/>
                <a:cs typeface="Times New Roman" panose="02020603050405020304" pitchFamily="18" charset="0"/>
              </a:rPr>
              <a:t>temperatures to achieve the decomposition process.</a:t>
            </a: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34860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3"/>
          <p:cNvSpPr txBox="1">
            <a:spLocks noChangeAspect="1"/>
          </p:cNvSpPr>
          <p:nvPr/>
        </p:nvSpPr>
        <p:spPr>
          <a:xfrm>
            <a:off x="2086705" y="386983"/>
            <a:ext cx="2286000" cy="520852"/>
          </a:xfrm>
          <a:prstGeom prst="chevron">
            <a:avLst/>
          </a:prstGeom>
          <a:solidFill>
            <a:srgbClr val="0996DD"/>
          </a:solidFill>
          <a:ln w="15875"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17" name="Chevron 16"/>
          <p:cNvSpPr>
            <a:spLocks noChangeAspect="1"/>
          </p:cNvSpPr>
          <p:nvPr/>
        </p:nvSpPr>
        <p:spPr>
          <a:xfrm>
            <a:off x="4205406" y="386984"/>
            <a:ext cx="1890591" cy="520852"/>
          </a:xfrm>
          <a:prstGeom prst="chevron">
            <a:avLst/>
          </a:prstGeom>
          <a:solidFill>
            <a:srgbClr val="C7E60C"/>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18" name="Chevron 17"/>
          <p:cNvSpPr>
            <a:spLocks noChangeAspect="1"/>
          </p:cNvSpPr>
          <p:nvPr/>
        </p:nvSpPr>
        <p:spPr>
          <a:xfrm>
            <a:off x="5931876" y="386983"/>
            <a:ext cx="219221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19" name="Chevron 18"/>
          <p:cNvSpPr>
            <a:spLocks noChangeAspect="1"/>
          </p:cNvSpPr>
          <p:nvPr/>
        </p:nvSpPr>
        <p:spPr>
          <a:xfrm>
            <a:off x="7961789"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20" name="Chevron 19"/>
          <p:cNvSpPr>
            <a:spLocks noChangeAspect="1"/>
          </p:cNvSpPr>
          <p:nvPr/>
        </p:nvSpPr>
        <p:spPr>
          <a:xfrm>
            <a:off x="9694984"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21" name="Pentagon 20"/>
          <p:cNvSpPr/>
          <p:nvPr/>
        </p:nvSpPr>
        <p:spPr>
          <a:xfrm>
            <a:off x="621324" y="392020"/>
            <a:ext cx="1617783" cy="515816"/>
          </a:xfrm>
          <a:prstGeom prst="homePlate">
            <a:avLst/>
          </a:prstGeom>
          <a:solidFill>
            <a:srgbClr val="0996D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
        <p:nvSpPr>
          <p:cNvPr id="11" name="Content Placeholder 2"/>
          <p:cNvSpPr>
            <a:spLocks noGrp="1"/>
          </p:cNvSpPr>
          <p:nvPr>
            <p:ph idx="1"/>
          </p:nvPr>
        </p:nvSpPr>
        <p:spPr>
          <a:xfrm>
            <a:off x="539261" y="1395047"/>
            <a:ext cx="10902462" cy="4766286"/>
          </a:xfrm>
        </p:spPr>
        <p:txBody>
          <a:bodyPr>
            <a:normAutofit/>
          </a:bodyPr>
          <a:lstStyle/>
          <a:p>
            <a:pPr marL="0" indent="0">
              <a:buNone/>
            </a:pPr>
            <a:r>
              <a:rPr lang="en-US" sz="2400" b="1" dirty="0">
                <a:latin typeface="Times New Roman" pitchFamily="18" charset="0"/>
                <a:cs typeface="Times New Roman" pitchFamily="18" charset="0"/>
              </a:rPr>
              <a:t>     Sprocket chain                    Supporting box                              Swivel joint</a:t>
            </a:r>
            <a:endParaRPr lang="en-US" sz="24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3719" y="1996587"/>
            <a:ext cx="2109069" cy="4040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0071" y="2436203"/>
            <a:ext cx="3031305" cy="2276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a:extLst>
              <a:ext uri="{FF2B5EF4-FFF2-40B4-BE49-F238E27FC236}">
                <a16:creationId xmlns:a16="http://schemas.microsoft.com/office/drawing/2014/main" id="{B72E6154-F451-4AEA-B2E5-D05CEF4A8AD7}"/>
              </a:ext>
            </a:extLst>
          </p:cNvPr>
          <p:cNvPicPr>
            <a:picLocks noChangeAspect="1"/>
          </p:cNvPicPr>
          <p:nvPr/>
        </p:nvPicPr>
        <p:blipFill>
          <a:blip r:embed="rId4"/>
          <a:stretch>
            <a:fillRect/>
          </a:stretch>
        </p:blipFill>
        <p:spPr>
          <a:xfrm>
            <a:off x="3214068" y="2436203"/>
            <a:ext cx="3945555" cy="2876906"/>
          </a:xfrm>
          <a:prstGeom prst="rect">
            <a:avLst/>
          </a:prstGeom>
        </p:spPr>
      </p:pic>
    </p:spTree>
    <p:extLst>
      <p:ext uri="{BB962C8B-B14F-4D97-AF65-F5344CB8AC3E}">
        <p14:creationId xmlns:p14="http://schemas.microsoft.com/office/powerpoint/2010/main" val="3078248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3"/>
          <p:cNvSpPr txBox="1">
            <a:spLocks noChangeAspect="1"/>
          </p:cNvSpPr>
          <p:nvPr/>
        </p:nvSpPr>
        <p:spPr>
          <a:xfrm>
            <a:off x="2086705" y="386983"/>
            <a:ext cx="2286000" cy="520852"/>
          </a:xfrm>
          <a:prstGeom prst="chevron">
            <a:avLst/>
          </a:prstGeom>
          <a:solidFill>
            <a:srgbClr val="0996DD"/>
          </a:solidFill>
          <a:ln w="15875"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17" name="Chevron 16"/>
          <p:cNvSpPr>
            <a:spLocks noChangeAspect="1"/>
          </p:cNvSpPr>
          <p:nvPr/>
        </p:nvSpPr>
        <p:spPr>
          <a:xfrm>
            <a:off x="4205406" y="386984"/>
            <a:ext cx="1890591" cy="520852"/>
          </a:xfrm>
          <a:prstGeom prst="chevron">
            <a:avLst/>
          </a:prstGeom>
          <a:solidFill>
            <a:srgbClr val="C7E60C"/>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18" name="Chevron 17"/>
          <p:cNvSpPr>
            <a:spLocks noChangeAspect="1"/>
          </p:cNvSpPr>
          <p:nvPr/>
        </p:nvSpPr>
        <p:spPr>
          <a:xfrm>
            <a:off x="5931876" y="386983"/>
            <a:ext cx="219221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19" name="Chevron 18"/>
          <p:cNvSpPr>
            <a:spLocks noChangeAspect="1"/>
          </p:cNvSpPr>
          <p:nvPr/>
        </p:nvSpPr>
        <p:spPr>
          <a:xfrm>
            <a:off x="7961789"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20" name="Chevron 19"/>
          <p:cNvSpPr>
            <a:spLocks noChangeAspect="1"/>
          </p:cNvSpPr>
          <p:nvPr/>
        </p:nvSpPr>
        <p:spPr>
          <a:xfrm>
            <a:off x="9694984"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21" name="Pentagon 20"/>
          <p:cNvSpPr/>
          <p:nvPr/>
        </p:nvSpPr>
        <p:spPr>
          <a:xfrm>
            <a:off x="621324" y="392020"/>
            <a:ext cx="1617783" cy="515816"/>
          </a:xfrm>
          <a:prstGeom prst="homePlate">
            <a:avLst/>
          </a:prstGeom>
          <a:solidFill>
            <a:srgbClr val="0996D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
        <p:nvSpPr>
          <p:cNvPr id="11" name="Content Placeholder 2"/>
          <p:cNvSpPr>
            <a:spLocks noGrp="1"/>
          </p:cNvSpPr>
          <p:nvPr>
            <p:ph idx="1"/>
          </p:nvPr>
        </p:nvSpPr>
        <p:spPr>
          <a:xfrm>
            <a:off x="539261" y="1395047"/>
            <a:ext cx="10902462" cy="4766286"/>
          </a:xfrm>
        </p:spPr>
        <p:txBody>
          <a:bodyPr>
            <a:normAutofit/>
          </a:bodyPr>
          <a:lstStyle/>
          <a:p>
            <a:pPr marL="0" indent="0">
              <a:buNone/>
            </a:pPr>
            <a:r>
              <a:rPr lang="en-US" sz="2400" dirty="0">
                <a:latin typeface="Times New Roman" pitchFamily="18" charset="0"/>
                <a:cs typeface="Times New Roman" pitchFamily="18" charset="0"/>
              </a:rPr>
              <a:t>   steel cover                                      front wheels                           back design </a:t>
            </a:r>
          </a:p>
        </p:txBody>
      </p:sp>
      <p:pic>
        <p:nvPicPr>
          <p:cNvPr id="3" name="Picture 2">
            <a:extLst>
              <a:ext uri="{FF2B5EF4-FFF2-40B4-BE49-F238E27FC236}">
                <a16:creationId xmlns:a16="http://schemas.microsoft.com/office/drawing/2014/main" id="{00F5619C-B9DC-4DBE-A6E6-86288444F2C0}"/>
              </a:ext>
            </a:extLst>
          </p:cNvPr>
          <p:cNvPicPr>
            <a:picLocks noChangeAspect="1"/>
          </p:cNvPicPr>
          <p:nvPr/>
        </p:nvPicPr>
        <p:blipFill>
          <a:blip r:embed="rId2"/>
          <a:stretch>
            <a:fillRect/>
          </a:stretch>
        </p:blipFill>
        <p:spPr>
          <a:xfrm>
            <a:off x="750277" y="2375924"/>
            <a:ext cx="2901084" cy="2804531"/>
          </a:xfrm>
          <a:prstGeom prst="rect">
            <a:avLst/>
          </a:prstGeom>
        </p:spPr>
      </p:pic>
      <p:pic>
        <p:nvPicPr>
          <p:cNvPr id="4" name="Picture 3">
            <a:extLst>
              <a:ext uri="{FF2B5EF4-FFF2-40B4-BE49-F238E27FC236}">
                <a16:creationId xmlns:a16="http://schemas.microsoft.com/office/drawing/2014/main" id="{27014F6C-C6FE-4E78-90A2-0B036AC44A2E}"/>
              </a:ext>
            </a:extLst>
          </p:cNvPr>
          <p:cNvPicPr>
            <a:picLocks noChangeAspect="1"/>
          </p:cNvPicPr>
          <p:nvPr/>
        </p:nvPicPr>
        <p:blipFill>
          <a:blip r:embed="rId3"/>
          <a:stretch>
            <a:fillRect/>
          </a:stretch>
        </p:blipFill>
        <p:spPr>
          <a:xfrm>
            <a:off x="4205406" y="2375924"/>
            <a:ext cx="3178023" cy="2541867"/>
          </a:xfrm>
          <a:prstGeom prst="rect">
            <a:avLst/>
          </a:prstGeom>
        </p:spPr>
      </p:pic>
      <p:pic>
        <p:nvPicPr>
          <p:cNvPr id="5" name="Picture 4">
            <a:extLst>
              <a:ext uri="{FF2B5EF4-FFF2-40B4-BE49-F238E27FC236}">
                <a16:creationId xmlns:a16="http://schemas.microsoft.com/office/drawing/2014/main" id="{E36F6576-2285-4DDB-8640-4378B7A032A0}"/>
              </a:ext>
            </a:extLst>
          </p:cNvPr>
          <p:cNvPicPr>
            <a:picLocks noChangeAspect="1"/>
          </p:cNvPicPr>
          <p:nvPr/>
        </p:nvPicPr>
        <p:blipFill>
          <a:blip r:embed="rId4"/>
          <a:stretch>
            <a:fillRect/>
          </a:stretch>
        </p:blipFill>
        <p:spPr>
          <a:xfrm>
            <a:off x="8124089" y="2113259"/>
            <a:ext cx="2592045" cy="2804532"/>
          </a:xfrm>
          <a:prstGeom prst="rect">
            <a:avLst/>
          </a:prstGeom>
        </p:spPr>
      </p:pic>
    </p:spTree>
    <p:extLst>
      <p:ext uri="{BB962C8B-B14F-4D97-AF65-F5344CB8AC3E}">
        <p14:creationId xmlns:p14="http://schemas.microsoft.com/office/powerpoint/2010/main" val="2175473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3"/>
          <p:cNvSpPr txBox="1">
            <a:spLocks noChangeAspect="1"/>
          </p:cNvSpPr>
          <p:nvPr/>
        </p:nvSpPr>
        <p:spPr>
          <a:xfrm>
            <a:off x="2086705" y="386983"/>
            <a:ext cx="2286000" cy="520852"/>
          </a:xfrm>
          <a:prstGeom prst="chevron">
            <a:avLst/>
          </a:prstGeom>
          <a:solidFill>
            <a:srgbClr val="0996DD"/>
          </a:solidFill>
          <a:ln w="15875"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17" name="Chevron 16"/>
          <p:cNvSpPr>
            <a:spLocks noChangeAspect="1"/>
          </p:cNvSpPr>
          <p:nvPr/>
        </p:nvSpPr>
        <p:spPr>
          <a:xfrm>
            <a:off x="4205406" y="386984"/>
            <a:ext cx="1890591" cy="520852"/>
          </a:xfrm>
          <a:prstGeom prst="chevron">
            <a:avLst/>
          </a:prstGeom>
          <a:solidFill>
            <a:srgbClr val="C7E60C"/>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18" name="Chevron 17"/>
          <p:cNvSpPr>
            <a:spLocks noChangeAspect="1"/>
          </p:cNvSpPr>
          <p:nvPr/>
        </p:nvSpPr>
        <p:spPr>
          <a:xfrm>
            <a:off x="5931876" y="386983"/>
            <a:ext cx="219221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19" name="Chevron 18"/>
          <p:cNvSpPr>
            <a:spLocks noChangeAspect="1"/>
          </p:cNvSpPr>
          <p:nvPr/>
        </p:nvSpPr>
        <p:spPr>
          <a:xfrm>
            <a:off x="7961789"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20" name="Chevron 19"/>
          <p:cNvSpPr>
            <a:spLocks noChangeAspect="1"/>
          </p:cNvSpPr>
          <p:nvPr/>
        </p:nvSpPr>
        <p:spPr>
          <a:xfrm>
            <a:off x="9694984"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21" name="Pentagon 20"/>
          <p:cNvSpPr/>
          <p:nvPr/>
        </p:nvSpPr>
        <p:spPr>
          <a:xfrm>
            <a:off x="621324" y="392020"/>
            <a:ext cx="1617783" cy="515816"/>
          </a:xfrm>
          <a:prstGeom prst="homePlate">
            <a:avLst/>
          </a:prstGeom>
          <a:solidFill>
            <a:srgbClr val="0996D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
        <p:nvSpPr>
          <p:cNvPr id="11" name="Content Placeholder 2"/>
          <p:cNvSpPr>
            <a:spLocks noGrp="1"/>
          </p:cNvSpPr>
          <p:nvPr>
            <p:ph idx="1"/>
          </p:nvPr>
        </p:nvSpPr>
        <p:spPr>
          <a:xfrm>
            <a:off x="539261" y="1395047"/>
            <a:ext cx="10902462" cy="4766286"/>
          </a:xfrm>
        </p:spPr>
        <p:txBody>
          <a:bodyPr>
            <a:normAutofit/>
          </a:bodyPr>
          <a:lstStyle/>
          <a:p>
            <a:r>
              <a:rPr lang="en-US" b="1" dirty="0"/>
              <a:t>Burner:</a:t>
            </a:r>
          </a:p>
          <a:p>
            <a:pPr marL="0" indent="0">
              <a:buNone/>
            </a:pPr>
            <a:r>
              <a:rPr lang="en-US" dirty="0"/>
              <a:t>Burner is used in order to provide heat to the rotating reactor using gas resulted from</a:t>
            </a:r>
          </a:p>
          <a:p>
            <a:pPr marL="0" indent="0">
              <a:buNone/>
            </a:pPr>
            <a:r>
              <a:rPr lang="en-US" dirty="0"/>
              <a:t>reaction.</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4604565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3"/>
          <p:cNvSpPr txBox="1">
            <a:spLocks noChangeAspect="1"/>
          </p:cNvSpPr>
          <p:nvPr/>
        </p:nvSpPr>
        <p:spPr>
          <a:xfrm>
            <a:off x="2086705" y="386983"/>
            <a:ext cx="2286000" cy="520852"/>
          </a:xfrm>
          <a:prstGeom prst="chevron">
            <a:avLst/>
          </a:prstGeom>
          <a:solidFill>
            <a:srgbClr val="0996DD"/>
          </a:solidFill>
          <a:ln w="15875"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17" name="Chevron 16"/>
          <p:cNvSpPr>
            <a:spLocks noChangeAspect="1"/>
          </p:cNvSpPr>
          <p:nvPr/>
        </p:nvSpPr>
        <p:spPr>
          <a:xfrm>
            <a:off x="4205406" y="386984"/>
            <a:ext cx="1890591" cy="520852"/>
          </a:xfrm>
          <a:prstGeom prst="chevron">
            <a:avLst/>
          </a:prstGeom>
          <a:solidFill>
            <a:srgbClr val="C7E60C"/>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18" name="Chevron 17"/>
          <p:cNvSpPr>
            <a:spLocks noChangeAspect="1"/>
          </p:cNvSpPr>
          <p:nvPr/>
        </p:nvSpPr>
        <p:spPr>
          <a:xfrm>
            <a:off x="5931876" y="386983"/>
            <a:ext cx="219221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19" name="Chevron 18"/>
          <p:cNvSpPr>
            <a:spLocks noChangeAspect="1"/>
          </p:cNvSpPr>
          <p:nvPr/>
        </p:nvSpPr>
        <p:spPr>
          <a:xfrm>
            <a:off x="7961789"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20" name="Chevron 19"/>
          <p:cNvSpPr>
            <a:spLocks noChangeAspect="1"/>
          </p:cNvSpPr>
          <p:nvPr/>
        </p:nvSpPr>
        <p:spPr>
          <a:xfrm>
            <a:off x="9694984"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21" name="Pentagon 20"/>
          <p:cNvSpPr/>
          <p:nvPr/>
        </p:nvSpPr>
        <p:spPr>
          <a:xfrm>
            <a:off x="621324" y="392020"/>
            <a:ext cx="1617783" cy="515816"/>
          </a:xfrm>
          <a:prstGeom prst="homePlate">
            <a:avLst/>
          </a:prstGeom>
          <a:solidFill>
            <a:srgbClr val="0996D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
        <p:nvSpPr>
          <p:cNvPr id="11" name="Content Placeholder 2"/>
          <p:cNvSpPr>
            <a:spLocks noGrp="1"/>
          </p:cNvSpPr>
          <p:nvPr>
            <p:ph idx="1"/>
          </p:nvPr>
        </p:nvSpPr>
        <p:spPr>
          <a:xfrm>
            <a:off x="539261" y="1395047"/>
            <a:ext cx="10902462" cy="4766286"/>
          </a:xfrm>
        </p:spPr>
        <p:txBody>
          <a:bodyPr>
            <a:normAutofit/>
          </a:bodyPr>
          <a:lstStyle/>
          <a:p>
            <a:pPr marL="0" indent="0">
              <a:buNone/>
            </a:pPr>
            <a:r>
              <a:rPr lang="en-US" dirty="0"/>
              <a:t>Isolation units:</a:t>
            </a:r>
          </a:p>
          <a:p>
            <a:pPr marL="0" indent="0">
              <a:buNone/>
            </a:pPr>
            <a:r>
              <a:rPr lang="en-US" dirty="0"/>
              <a:t>The concept of isolation is to ensure that heat loss from reactor to the ambient and to maintain the reaction at desired temperature the isolation used is rock wool.</a:t>
            </a:r>
          </a:p>
          <a:p>
            <a:pPr marL="0" indent="0">
              <a:buNone/>
            </a:pPr>
            <a:endParaRPr lang="en-US" sz="2400" dirty="0">
              <a:latin typeface="Times New Roman" pitchFamily="18" charset="0"/>
              <a:cs typeface="Times New Roman" pitchFamily="18" charset="0"/>
            </a:endParaRPr>
          </a:p>
          <a:p>
            <a:pPr marL="0" indent="0">
              <a:buNone/>
            </a:pPr>
            <a:r>
              <a:rPr lang="en-US" b="1" dirty="0"/>
              <a:t>Sensors:</a:t>
            </a:r>
          </a:p>
          <a:p>
            <a:pPr marL="0" indent="0">
              <a:buNone/>
            </a:pPr>
            <a:r>
              <a:rPr lang="en-US" dirty="0"/>
              <a:t>The process of anaerobic combustion depends greatly on the temperature and pressure</a:t>
            </a:r>
          </a:p>
          <a:p>
            <a:pPr marL="0" indent="0">
              <a:buNone/>
            </a:pPr>
            <a:r>
              <a:rPr lang="en-US" dirty="0"/>
              <a:t>inside the reactor a sensor will be placed to measure heat and pressure.</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30175328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3"/>
          <p:cNvSpPr txBox="1">
            <a:spLocks noChangeAspect="1"/>
          </p:cNvSpPr>
          <p:nvPr/>
        </p:nvSpPr>
        <p:spPr>
          <a:xfrm>
            <a:off x="2086705" y="386983"/>
            <a:ext cx="2286000" cy="520852"/>
          </a:xfrm>
          <a:prstGeom prst="chevron">
            <a:avLst/>
          </a:prstGeom>
          <a:solidFill>
            <a:srgbClr val="0996DD"/>
          </a:solidFill>
          <a:ln w="15875"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17" name="Chevron 16"/>
          <p:cNvSpPr>
            <a:spLocks noChangeAspect="1"/>
          </p:cNvSpPr>
          <p:nvPr/>
        </p:nvSpPr>
        <p:spPr>
          <a:xfrm>
            <a:off x="4205406" y="386984"/>
            <a:ext cx="1890591" cy="520852"/>
          </a:xfrm>
          <a:prstGeom prst="chevron">
            <a:avLst/>
          </a:prstGeom>
          <a:solidFill>
            <a:srgbClr val="C7E60C"/>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18" name="Chevron 17"/>
          <p:cNvSpPr>
            <a:spLocks noChangeAspect="1"/>
          </p:cNvSpPr>
          <p:nvPr/>
        </p:nvSpPr>
        <p:spPr>
          <a:xfrm>
            <a:off x="5931876" y="386983"/>
            <a:ext cx="219221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19" name="Chevron 18"/>
          <p:cNvSpPr>
            <a:spLocks noChangeAspect="1"/>
          </p:cNvSpPr>
          <p:nvPr/>
        </p:nvSpPr>
        <p:spPr>
          <a:xfrm>
            <a:off x="7961789"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20" name="Chevron 19"/>
          <p:cNvSpPr>
            <a:spLocks noChangeAspect="1"/>
          </p:cNvSpPr>
          <p:nvPr/>
        </p:nvSpPr>
        <p:spPr>
          <a:xfrm>
            <a:off x="9694984"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21" name="Pentagon 20"/>
          <p:cNvSpPr/>
          <p:nvPr/>
        </p:nvSpPr>
        <p:spPr>
          <a:xfrm>
            <a:off x="621324" y="392020"/>
            <a:ext cx="1617783" cy="515816"/>
          </a:xfrm>
          <a:prstGeom prst="homePlate">
            <a:avLst/>
          </a:prstGeom>
          <a:solidFill>
            <a:srgbClr val="0996D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
        <p:nvSpPr>
          <p:cNvPr id="11" name="Content Placeholder 2"/>
          <p:cNvSpPr>
            <a:spLocks noGrp="1"/>
          </p:cNvSpPr>
          <p:nvPr>
            <p:ph idx="1"/>
          </p:nvPr>
        </p:nvSpPr>
        <p:spPr>
          <a:xfrm>
            <a:off x="539260" y="1312986"/>
            <a:ext cx="10562493" cy="4766286"/>
          </a:xfrm>
        </p:spPr>
        <p:txBody>
          <a:bodyPr>
            <a:normAutofit/>
          </a:bodyPr>
          <a:lstStyle/>
          <a:p>
            <a:pPr marL="0" indent="0" algn="just">
              <a:lnSpc>
                <a:spcPct val="100000"/>
              </a:lnSpc>
              <a:buNone/>
            </a:pPr>
            <a:r>
              <a:rPr lang="en-US" sz="2400" dirty="0">
                <a:latin typeface="Times New Roman" pitchFamily="18" charset="0"/>
                <a:cs typeface="Times New Roman" pitchFamily="18" charset="0"/>
              </a:rPr>
              <a:t>While executing the plan cylinder of 1 cm thickness was needed but it was not offered an alternative choice was that  cylinder of 0.5 cm thickness, also a low speed motor was needed to rotate the cylindrical rector at speed of 0.5 revolution per minutes but it was replaced by 3 revolutions per minute and make speed reduction by sprocket chain moreover the rector is supposed to be closed well but there’s air leakage (i.e. it is cannot guaranteed the air won’t leak into reactor) but the reactor will be heated for a while in order to expel air inside before reaction hence  eliminate air as possible as should be, also time needed to achieve this research wasn’t enough because of academic load.</a:t>
            </a:r>
          </a:p>
          <a:p>
            <a:pPr algn="just">
              <a:lnSpc>
                <a:spcPct val="100000"/>
              </a:lnSpc>
            </a:pPr>
            <a:endParaRPr lang="en-US" sz="2400" dirty="0">
              <a:latin typeface="Times New Roman" pitchFamily="18" charset="0"/>
              <a:cs typeface="Times New Roman" pitchFamily="18" charset="0"/>
            </a:endParaRPr>
          </a:p>
          <a:p>
            <a:pPr marL="0" indent="0" algn="just">
              <a:lnSpc>
                <a:spcPct val="100000"/>
              </a:lnSpc>
              <a:buNone/>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30782489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045389" y="912513"/>
            <a:ext cx="9071627" cy="5628959"/>
          </a:xfrm>
          <a:prstGeom prst="rect">
            <a:avLst/>
          </a:prstGeom>
        </p:spPr>
      </p:pic>
      <p:sp>
        <p:nvSpPr>
          <p:cNvPr id="2" name="TextBox 1"/>
          <p:cNvSpPr txBox="1"/>
          <p:nvPr/>
        </p:nvSpPr>
        <p:spPr>
          <a:xfrm>
            <a:off x="1172308" y="304800"/>
            <a:ext cx="2579077" cy="461665"/>
          </a:xfrm>
          <a:prstGeom prst="rect">
            <a:avLst/>
          </a:prstGeom>
          <a:noFill/>
        </p:spPr>
        <p:txBody>
          <a:bodyPr wrap="square" rtlCol="0">
            <a:spAutoFit/>
          </a:bodyPr>
          <a:lstStyle/>
          <a:p>
            <a:r>
              <a:rPr lang="en-US" sz="2400" b="1" dirty="0">
                <a:solidFill>
                  <a:srgbClr val="0070C0"/>
                </a:solidFill>
                <a:latin typeface="Times New Roman" pitchFamily="18" charset="0"/>
                <a:cs typeface="Times New Roman" pitchFamily="18" charset="0"/>
              </a:rPr>
              <a:t>Gantt chart</a:t>
            </a:r>
          </a:p>
        </p:txBody>
      </p:sp>
    </p:spTree>
    <p:extLst>
      <p:ext uri="{BB962C8B-B14F-4D97-AF65-F5344CB8AC3E}">
        <p14:creationId xmlns:p14="http://schemas.microsoft.com/office/powerpoint/2010/main" val="13893850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3"/>
          <p:cNvSpPr txBox="1">
            <a:spLocks noChangeAspect="1"/>
          </p:cNvSpPr>
          <p:nvPr/>
        </p:nvSpPr>
        <p:spPr>
          <a:xfrm>
            <a:off x="2086705" y="386983"/>
            <a:ext cx="2286000" cy="520852"/>
          </a:xfrm>
          <a:prstGeom prst="chevron">
            <a:avLst/>
          </a:prstGeom>
          <a:solidFill>
            <a:srgbClr val="0996DD"/>
          </a:solidFill>
          <a:ln w="15875"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17" name="Chevron 16"/>
          <p:cNvSpPr>
            <a:spLocks noChangeAspect="1"/>
          </p:cNvSpPr>
          <p:nvPr/>
        </p:nvSpPr>
        <p:spPr>
          <a:xfrm>
            <a:off x="4205406" y="386984"/>
            <a:ext cx="1890591"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18" name="Chevron 17"/>
          <p:cNvSpPr>
            <a:spLocks noChangeAspect="1"/>
          </p:cNvSpPr>
          <p:nvPr/>
        </p:nvSpPr>
        <p:spPr>
          <a:xfrm>
            <a:off x="5931876" y="386983"/>
            <a:ext cx="2192214" cy="520852"/>
          </a:xfrm>
          <a:prstGeom prst="chevron">
            <a:avLst/>
          </a:prstGeom>
          <a:solidFill>
            <a:srgbClr val="C7E60C"/>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19" name="Chevron 18"/>
          <p:cNvSpPr>
            <a:spLocks noChangeAspect="1"/>
          </p:cNvSpPr>
          <p:nvPr/>
        </p:nvSpPr>
        <p:spPr>
          <a:xfrm>
            <a:off x="7961789"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20" name="Chevron 19"/>
          <p:cNvSpPr>
            <a:spLocks noChangeAspect="1"/>
          </p:cNvSpPr>
          <p:nvPr/>
        </p:nvSpPr>
        <p:spPr>
          <a:xfrm>
            <a:off x="9694984"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21" name="Pentagon 20"/>
          <p:cNvSpPr/>
          <p:nvPr/>
        </p:nvSpPr>
        <p:spPr>
          <a:xfrm>
            <a:off x="621324" y="392020"/>
            <a:ext cx="1617783" cy="515816"/>
          </a:xfrm>
          <a:prstGeom prst="homePlate">
            <a:avLst/>
          </a:prstGeom>
          <a:solidFill>
            <a:srgbClr val="0996D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
        <p:nvSpPr>
          <p:cNvPr id="11" name="Content Placeholder 2"/>
          <p:cNvSpPr>
            <a:spLocks noGrp="1"/>
          </p:cNvSpPr>
          <p:nvPr>
            <p:ph idx="1"/>
          </p:nvPr>
        </p:nvSpPr>
        <p:spPr>
          <a:xfrm>
            <a:off x="539260" y="1969474"/>
            <a:ext cx="10562493" cy="3657598"/>
          </a:xfrm>
        </p:spPr>
        <p:txBody>
          <a:bodyPr>
            <a:normAutofit/>
          </a:bodyPr>
          <a:lstStyle/>
          <a:p>
            <a:pPr marL="0" lvl="1" indent="0">
              <a:buNone/>
            </a:pPr>
            <a:r>
              <a:rPr lang="en-US" sz="2600" b="1" dirty="0">
                <a:solidFill>
                  <a:srgbClr val="0070C0"/>
                </a:solidFill>
                <a:latin typeface="Times New Roman" pitchFamily="18" charset="0"/>
                <a:cs typeface="Times New Roman" pitchFamily="18" charset="0"/>
              </a:rPr>
              <a:t>Design of reactor</a:t>
            </a:r>
          </a:p>
          <a:p>
            <a:pPr marL="0" indent="0" algn="just">
              <a:lnSpc>
                <a:spcPct val="100000"/>
              </a:lnSpc>
              <a:buNone/>
            </a:pPr>
            <a:r>
              <a:rPr lang="en-US" sz="2600" dirty="0">
                <a:latin typeface="Times New Roman" pitchFamily="18" charset="0"/>
                <a:cs typeface="Times New Roman" pitchFamily="18" charset="0"/>
              </a:rPr>
              <a:t>The reactor is designed to rotate at 0.5 RPM, the sprocket chain is linked to the motor and the reactor to rotate the cylinder of 0.5 cm thickness the material of reactor is steel to maintain high temperature which is about 400 </a:t>
            </a:r>
            <a:r>
              <a:rPr lang="en-US" sz="2600" baseline="30000" dirty="0" err="1">
                <a:latin typeface="Times New Roman" pitchFamily="18" charset="0"/>
                <a:cs typeface="Times New Roman" pitchFamily="18" charset="0"/>
              </a:rPr>
              <a:t>o</a:t>
            </a:r>
            <a:r>
              <a:rPr lang="en-US" sz="2600" dirty="0" err="1">
                <a:latin typeface="Times New Roman" pitchFamily="18" charset="0"/>
                <a:cs typeface="Times New Roman" pitchFamily="18" charset="0"/>
              </a:rPr>
              <a:t>C</a:t>
            </a:r>
            <a:r>
              <a:rPr lang="en-US" sz="2600" dirty="0">
                <a:latin typeface="Times New Roman" pitchFamily="18" charset="0"/>
                <a:cs typeface="Times New Roman" pitchFamily="18" charset="0"/>
              </a:rPr>
              <a:t> sensors will be attached in order to measure temperature and pressure</a:t>
            </a:r>
          </a:p>
          <a:p>
            <a:pPr marL="0" indent="0" algn="just">
              <a:lnSpc>
                <a:spcPct val="100000"/>
              </a:lnSpc>
              <a:buNone/>
            </a:pPr>
            <a:endParaRPr lang="en-US" sz="2400" dirty="0">
              <a:latin typeface="Times New Roman" pitchFamily="18" charset="0"/>
              <a:cs typeface="Times New Roman" pitchFamily="18" charset="0"/>
            </a:endParaRPr>
          </a:p>
        </p:txBody>
      </p:sp>
      <p:sp>
        <p:nvSpPr>
          <p:cNvPr id="2" name="TextBox 1"/>
          <p:cNvSpPr txBox="1"/>
          <p:nvPr/>
        </p:nvSpPr>
        <p:spPr>
          <a:xfrm>
            <a:off x="621324" y="1172308"/>
            <a:ext cx="3106614" cy="523220"/>
          </a:xfrm>
          <a:prstGeom prst="rect">
            <a:avLst/>
          </a:prstGeom>
          <a:noFill/>
        </p:spPr>
        <p:txBody>
          <a:bodyPr wrap="square" rtlCol="0">
            <a:spAutoFit/>
          </a:bodyPr>
          <a:lstStyle/>
          <a:p>
            <a:r>
              <a:rPr lang="en-US" sz="2800" b="1" u="sng" dirty="0">
                <a:latin typeface="Adobe Ming Std L" pitchFamily="18" charset="-128"/>
                <a:ea typeface="Adobe Ming Std L" pitchFamily="18" charset="-128"/>
              </a:rPr>
              <a:t>Primary design</a:t>
            </a:r>
          </a:p>
        </p:txBody>
      </p:sp>
    </p:spTree>
    <p:extLst>
      <p:ext uri="{BB962C8B-B14F-4D97-AF65-F5344CB8AC3E}">
        <p14:creationId xmlns:p14="http://schemas.microsoft.com/office/powerpoint/2010/main" val="11998974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3"/>
          <p:cNvSpPr txBox="1">
            <a:spLocks noChangeAspect="1"/>
          </p:cNvSpPr>
          <p:nvPr/>
        </p:nvSpPr>
        <p:spPr>
          <a:xfrm>
            <a:off x="2086705" y="386983"/>
            <a:ext cx="2286000" cy="520852"/>
          </a:xfrm>
          <a:prstGeom prst="chevron">
            <a:avLst/>
          </a:prstGeom>
          <a:solidFill>
            <a:srgbClr val="0996DD"/>
          </a:solidFill>
          <a:ln w="15875"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17" name="Chevron 16"/>
          <p:cNvSpPr>
            <a:spLocks noChangeAspect="1"/>
          </p:cNvSpPr>
          <p:nvPr/>
        </p:nvSpPr>
        <p:spPr>
          <a:xfrm>
            <a:off x="4205406" y="386984"/>
            <a:ext cx="1890591"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18" name="Chevron 17"/>
          <p:cNvSpPr>
            <a:spLocks noChangeAspect="1"/>
          </p:cNvSpPr>
          <p:nvPr/>
        </p:nvSpPr>
        <p:spPr>
          <a:xfrm>
            <a:off x="5931876" y="386983"/>
            <a:ext cx="2192214" cy="520852"/>
          </a:xfrm>
          <a:prstGeom prst="chevron">
            <a:avLst/>
          </a:prstGeom>
          <a:solidFill>
            <a:srgbClr val="C7E60C"/>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19" name="Chevron 18"/>
          <p:cNvSpPr>
            <a:spLocks noChangeAspect="1"/>
          </p:cNvSpPr>
          <p:nvPr/>
        </p:nvSpPr>
        <p:spPr>
          <a:xfrm>
            <a:off x="7961789"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20" name="Chevron 19"/>
          <p:cNvSpPr>
            <a:spLocks noChangeAspect="1"/>
          </p:cNvSpPr>
          <p:nvPr/>
        </p:nvSpPr>
        <p:spPr>
          <a:xfrm>
            <a:off x="9694984"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21" name="Pentagon 20"/>
          <p:cNvSpPr/>
          <p:nvPr/>
        </p:nvSpPr>
        <p:spPr>
          <a:xfrm>
            <a:off x="621324" y="392020"/>
            <a:ext cx="1617783" cy="515816"/>
          </a:xfrm>
          <a:prstGeom prst="homePlate">
            <a:avLst/>
          </a:prstGeom>
          <a:solidFill>
            <a:srgbClr val="0996D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pic>
        <p:nvPicPr>
          <p:cNvPr id="9" name="image15.jpeg">
            <a:extLst>
              <a:ext uri="{FF2B5EF4-FFF2-40B4-BE49-F238E27FC236}">
                <a16:creationId xmlns:a16="http://schemas.microsoft.com/office/drawing/2014/main" id="{FD3D10A4-F624-4304-A158-47DFF29FB298}"/>
              </a:ext>
            </a:extLst>
          </p:cNvPr>
          <p:cNvPicPr>
            <a:picLocks noGrp="1"/>
          </p:cNvPicPr>
          <p:nvPr/>
        </p:nvPicPr>
        <p:blipFill>
          <a:blip r:embed="rId2" cstate="print"/>
          <a:stretch>
            <a:fillRect/>
          </a:stretch>
        </p:blipFill>
        <p:spPr>
          <a:xfrm>
            <a:off x="1292639" y="1722253"/>
            <a:ext cx="4088253" cy="3881377"/>
          </a:xfrm>
          <a:prstGeom prst="rect">
            <a:avLst/>
          </a:prstGeom>
        </p:spPr>
      </p:pic>
      <p:pic>
        <p:nvPicPr>
          <p:cNvPr id="10" name="image17.jpeg">
            <a:extLst>
              <a:ext uri="{FF2B5EF4-FFF2-40B4-BE49-F238E27FC236}">
                <a16:creationId xmlns:a16="http://schemas.microsoft.com/office/drawing/2014/main" id="{3CAC714B-8435-4621-B652-76F78D3471F8}"/>
              </a:ext>
            </a:extLst>
          </p:cNvPr>
          <p:cNvPicPr>
            <a:picLocks noGrp="1"/>
          </p:cNvPicPr>
          <p:nvPr/>
        </p:nvPicPr>
        <p:blipFill>
          <a:blip r:embed="rId3" cstate="print"/>
          <a:stretch>
            <a:fillRect/>
          </a:stretch>
        </p:blipFill>
        <p:spPr>
          <a:xfrm>
            <a:off x="7422711" y="1722253"/>
            <a:ext cx="2424672" cy="3881377"/>
          </a:xfrm>
          <a:prstGeom prst="rect">
            <a:avLst/>
          </a:prstGeom>
        </p:spPr>
      </p:pic>
    </p:spTree>
    <p:extLst>
      <p:ext uri="{BB962C8B-B14F-4D97-AF65-F5344CB8AC3E}">
        <p14:creationId xmlns:p14="http://schemas.microsoft.com/office/powerpoint/2010/main" val="11998974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3"/>
          <p:cNvSpPr txBox="1">
            <a:spLocks noChangeAspect="1"/>
          </p:cNvSpPr>
          <p:nvPr/>
        </p:nvSpPr>
        <p:spPr>
          <a:xfrm>
            <a:off x="2086705" y="386983"/>
            <a:ext cx="2286000" cy="520852"/>
          </a:xfrm>
          <a:prstGeom prst="chevron">
            <a:avLst/>
          </a:prstGeom>
          <a:solidFill>
            <a:srgbClr val="0996DD"/>
          </a:solidFill>
          <a:ln w="15875"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17" name="Chevron 16"/>
          <p:cNvSpPr>
            <a:spLocks noChangeAspect="1"/>
          </p:cNvSpPr>
          <p:nvPr/>
        </p:nvSpPr>
        <p:spPr>
          <a:xfrm>
            <a:off x="4205406" y="386984"/>
            <a:ext cx="1890591"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18" name="Chevron 17"/>
          <p:cNvSpPr>
            <a:spLocks noChangeAspect="1"/>
          </p:cNvSpPr>
          <p:nvPr/>
        </p:nvSpPr>
        <p:spPr>
          <a:xfrm>
            <a:off x="5931876" y="386983"/>
            <a:ext cx="2192214" cy="520852"/>
          </a:xfrm>
          <a:prstGeom prst="chevron">
            <a:avLst/>
          </a:prstGeom>
          <a:solidFill>
            <a:srgbClr val="C7E60C"/>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19" name="Chevron 18"/>
          <p:cNvSpPr>
            <a:spLocks noChangeAspect="1"/>
          </p:cNvSpPr>
          <p:nvPr/>
        </p:nvSpPr>
        <p:spPr>
          <a:xfrm>
            <a:off x="7961789"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20" name="Chevron 19"/>
          <p:cNvSpPr>
            <a:spLocks noChangeAspect="1"/>
          </p:cNvSpPr>
          <p:nvPr/>
        </p:nvSpPr>
        <p:spPr>
          <a:xfrm>
            <a:off x="9694984"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21" name="Pentagon 20"/>
          <p:cNvSpPr/>
          <p:nvPr/>
        </p:nvSpPr>
        <p:spPr>
          <a:xfrm>
            <a:off x="621324" y="392020"/>
            <a:ext cx="1617783" cy="515816"/>
          </a:xfrm>
          <a:prstGeom prst="homePlate">
            <a:avLst/>
          </a:prstGeom>
          <a:solidFill>
            <a:srgbClr val="0996D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
        <p:nvSpPr>
          <p:cNvPr id="11" name="Content Placeholder 2">
            <a:extLst>
              <a:ext uri="{FF2B5EF4-FFF2-40B4-BE49-F238E27FC236}">
                <a16:creationId xmlns:a16="http://schemas.microsoft.com/office/drawing/2014/main" id="{2AB2F4F0-921C-4FAF-A234-6EA60A6CD674}"/>
              </a:ext>
            </a:extLst>
          </p:cNvPr>
          <p:cNvSpPr>
            <a:spLocks noGrp="1"/>
          </p:cNvSpPr>
          <p:nvPr/>
        </p:nvSpPr>
        <p:spPr>
          <a:xfrm>
            <a:off x="838200" y="1370561"/>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solidFill>
                  <a:srgbClr val="0070C0"/>
                </a:solidFill>
                <a:latin typeface="Times New Roman" pitchFamily="18" charset="0"/>
                <a:cs typeface="Times New Roman" pitchFamily="18" charset="0"/>
              </a:rPr>
              <a:t>Complete system of pyrolysis</a:t>
            </a:r>
            <a:endParaRPr lang="en-US" sz="2400" dirty="0">
              <a:solidFill>
                <a:srgbClr val="0070C0"/>
              </a:solidFill>
              <a:latin typeface="Times New Roman" pitchFamily="18" charset="0"/>
              <a:cs typeface="Times New Roman" pitchFamily="18" charset="0"/>
            </a:endParaRPr>
          </a:p>
          <a:p>
            <a:pPr marL="0" indent="0" algn="just">
              <a:lnSpc>
                <a:spcPct val="100000"/>
              </a:lnSpc>
              <a:buNone/>
            </a:pPr>
            <a:r>
              <a:rPr lang="en-US" sz="2400" dirty="0">
                <a:latin typeface="Times New Roman" pitchFamily="18" charset="0"/>
                <a:cs typeface="Times New Roman" pitchFamily="18" charset="0"/>
              </a:rPr>
              <a:t>The cylinder is the suitable reaction atmosphere it is linked to cooling system to condensate gaseous products so after the plastic cover is burned it evaporates the cooling system cools the gas and precipitates it, the resulted substance from condensation is heavy fuel but uncompensated gas is returned to the burner as a source of energy for the system but at the beginning of experiment methane gas will be used, the reactor is well closed and insulted to prevent air leakage and heat loss a bearing is attached because of reactor rotation the pipe will be extended from the bearing to the cooling system</a:t>
            </a:r>
          </a:p>
        </p:txBody>
      </p:sp>
    </p:spTree>
    <p:extLst>
      <p:ext uri="{BB962C8B-B14F-4D97-AF65-F5344CB8AC3E}">
        <p14:creationId xmlns:p14="http://schemas.microsoft.com/office/powerpoint/2010/main" val="935195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27200" y="2363450"/>
            <a:ext cx="9042400" cy="3808750"/>
          </a:xfrm>
          <a:prstGeom prst="rect">
            <a:avLst/>
          </a:prstGeom>
          <a:noFill/>
        </p:spPr>
        <p:txBody>
          <a:bodyPr wrap="square" rtlCol="0">
            <a:normAutofit/>
          </a:bodyPr>
          <a:lstStyle/>
          <a:p>
            <a:endParaRPr lang="en-US" sz="7200" dirty="0"/>
          </a:p>
        </p:txBody>
      </p:sp>
      <p:pic>
        <p:nvPicPr>
          <p:cNvPr id="12" name="Picture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42534" y="-1"/>
            <a:ext cx="10354216" cy="16476125"/>
          </a:xfrm>
          <a:prstGeom prst="rect">
            <a:avLst/>
          </a:prstGeom>
        </p:spPr>
      </p:pic>
      <p:graphicFrame>
        <p:nvGraphicFramePr>
          <p:cNvPr id="4" name="Diagram 3"/>
          <p:cNvGraphicFramePr/>
          <p:nvPr>
            <p:extLst>
              <p:ext uri="{D42A27DB-BD31-4B8C-83A1-F6EECF244321}">
                <p14:modId xmlns:p14="http://schemas.microsoft.com/office/powerpoint/2010/main" val="1731133167"/>
              </p:ext>
            </p:extLst>
          </p:nvPr>
        </p:nvGraphicFramePr>
        <p:xfrm>
          <a:off x="355601" y="2020928"/>
          <a:ext cx="5658338" cy="44384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TextBox 4"/>
          <p:cNvSpPr txBox="1"/>
          <p:nvPr/>
        </p:nvSpPr>
        <p:spPr>
          <a:xfrm>
            <a:off x="902678" y="1078520"/>
            <a:ext cx="3212123" cy="769441"/>
          </a:xfrm>
          <a:prstGeom prst="rect">
            <a:avLst/>
          </a:prstGeom>
          <a:noFill/>
        </p:spPr>
        <p:txBody>
          <a:bodyPr wrap="square" rtlCol="0">
            <a:spAutoFit/>
          </a:bodyPr>
          <a:lstStyle/>
          <a:p>
            <a:r>
              <a:rPr lang="en-US" sz="4400" b="1" dirty="0">
                <a:effectLst>
                  <a:outerShdw blurRad="38100" dist="38100" dir="2700000" algn="tl">
                    <a:srgbClr val="000000">
                      <a:alpha val="43137"/>
                    </a:srgbClr>
                  </a:outerShdw>
                </a:effectLst>
                <a:latin typeface="Times New Roman" pitchFamily="18" charset="0"/>
                <a:cs typeface="Times New Roman" pitchFamily="18" charset="0"/>
              </a:rPr>
              <a:t>Outline</a:t>
            </a:r>
            <a:endParaRPr lang="en-US"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547671596"/>
      </p:ext>
    </p:extLst>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3"/>
          <p:cNvSpPr txBox="1">
            <a:spLocks noChangeAspect="1"/>
          </p:cNvSpPr>
          <p:nvPr/>
        </p:nvSpPr>
        <p:spPr>
          <a:xfrm>
            <a:off x="2086705" y="386983"/>
            <a:ext cx="2286000" cy="520852"/>
          </a:xfrm>
          <a:prstGeom prst="chevron">
            <a:avLst/>
          </a:prstGeom>
          <a:solidFill>
            <a:srgbClr val="0996DD"/>
          </a:solidFill>
          <a:ln w="15875"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17" name="Chevron 16"/>
          <p:cNvSpPr>
            <a:spLocks noChangeAspect="1"/>
          </p:cNvSpPr>
          <p:nvPr/>
        </p:nvSpPr>
        <p:spPr>
          <a:xfrm>
            <a:off x="4205406" y="386984"/>
            <a:ext cx="1890591"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18" name="Chevron 17"/>
          <p:cNvSpPr>
            <a:spLocks noChangeAspect="1"/>
          </p:cNvSpPr>
          <p:nvPr/>
        </p:nvSpPr>
        <p:spPr>
          <a:xfrm>
            <a:off x="5931876" y="386983"/>
            <a:ext cx="2192214" cy="520852"/>
          </a:xfrm>
          <a:prstGeom prst="chevron">
            <a:avLst/>
          </a:prstGeom>
          <a:solidFill>
            <a:srgbClr val="C7E60C"/>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19" name="Chevron 18"/>
          <p:cNvSpPr>
            <a:spLocks noChangeAspect="1"/>
          </p:cNvSpPr>
          <p:nvPr/>
        </p:nvSpPr>
        <p:spPr>
          <a:xfrm>
            <a:off x="7961789"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20" name="Chevron 19"/>
          <p:cNvSpPr>
            <a:spLocks noChangeAspect="1"/>
          </p:cNvSpPr>
          <p:nvPr/>
        </p:nvSpPr>
        <p:spPr>
          <a:xfrm>
            <a:off x="9694984"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21" name="Pentagon 20"/>
          <p:cNvSpPr/>
          <p:nvPr/>
        </p:nvSpPr>
        <p:spPr>
          <a:xfrm>
            <a:off x="621324" y="392020"/>
            <a:ext cx="1617783" cy="515816"/>
          </a:xfrm>
          <a:prstGeom prst="homePlate">
            <a:avLst/>
          </a:prstGeom>
          <a:solidFill>
            <a:srgbClr val="0996D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
        <p:nvSpPr>
          <p:cNvPr id="11" name="Content Placeholder 2">
            <a:extLst>
              <a:ext uri="{FF2B5EF4-FFF2-40B4-BE49-F238E27FC236}">
                <a16:creationId xmlns:a16="http://schemas.microsoft.com/office/drawing/2014/main" id="{2AB2F4F0-921C-4FAF-A234-6EA60A6CD674}"/>
              </a:ext>
            </a:extLst>
          </p:cNvPr>
          <p:cNvSpPr>
            <a:spLocks noGrp="1"/>
          </p:cNvSpPr>
          <p:nvPr/>
        </p:nvSpPr>
        <p:spPr>
          <a:xfrm>
            <a:off x="838200" y="1370561"/>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dirty="0">
              <a:latin typeface="Times New Roman" pitchFamily="18" charset="0"/>
              <a:cs typeface="Times New Roman" pitchFamily="18" charset="0"/>
            </a:endParaRPr>
          </a:p>
        </p:txBody>
      </p:sp>
      <p:pic>
        <p:nvPicPr>
          <p:cNvPr id="9" name="image20.jpeg">
            <a:extLst>
              <a:ext uri="{FF2B5EF4-FFF2-40B4-BE49-F238E27FC236}">
                <a16:creationId xmlns:a16="http://schemas.microsoft.com/office/drawing/2014/main" id="{35074A7E-E4FE-4943-B9EB-597396AD98B3}"/>
              </a:ext>
            </a:extLst>
          </p:cNvPr>
          <p:cNvPicPr>
            <a:picLocks noGrp="1"/>
          </p:cNvPicPr>
          <p:nvPr/>
        </p:nvPicPr>
        <p:blipFill>
          <a:blip r:embed="rId2" cstate="print"/>
          <a:stretch>
            <a:fillRect/>
          </a:stretch>
        </p:blipFill>
        <p:spPr>
          <a:xfrm>
            <a:off x="2859333" y="1589208"/>
            <a:ext cx="5934075" cy="4171950"/>
          </a:xfrm>
          <a:prstGeom prst="rect">
            <a:avLst/>
          </a:prstGeom>
        </p:spPr>
      </p:pic>
    </p:spTree>
    <p:extLst>
      <p:ext uri="{BB962C8B-B14F-4D97-AF65-F5344CB8AC3E}">
        <p14:creationId xmlns:p14="http://schemas.microsoft.com/office/powerpoint/2010/main" val="32599350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3"/>
          <p:cNvSpPr txBox="1">
            <a:spLocks noChangeAspect="1"/>
          </p:cNvSpPr>
          <p:nvPr/>
        </p:nvSpPr>
        <p:spPr>
          <a:xfrm>
            <a:off x="2086705" y="386983"/>
            <a:ext cx="2286000" cy="520852"/>
          </a:xfrm>
          <a:prstGeom prst="chevron">
            <a:avLst/>
          </a:prstGeom>
          <a:solidFill>
            <a:srgbClr val="0996DD"/>
          </a:solidFill>
          <a:ln w="15875"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17" name="Chevron 16"/>
          <p:cNvSpPr>
            <a:spLocks noChangeAspect="1"/>
          </p:cNvSpPr>
          <p:nvPr/>
        </p:nvSpPr>
        <p:spPr>
          <a:xfrm>
            <a:off x="4205406" y="386984"/>
            <a:ext cx="1890591"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18" name="Chevron 17"/>
          <p:cNvSpPr>
            <a:spLocks noChangeAspect="1"/>
          </p:cNvSpPr>
          <p:nvPr/>
        </p:nvSpPr>
        <p:spPr>
          <a:xfrm>
            <a:off x="5931876" y="386983"/>
            <a:ext cx="219221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19" name="Chevron 18"/>
          <p:cNvSpPr>
            <a:spLocks noChangeAspect="1"/>
          </p:cNvSpPr>
          <p:nvPr/>
        </p:nvSpPr>
        <p:spPr>
          <a:xfrm>
            <a:off x="7961789" y="386983"/>
            <a:ext cx="1885594" cy="520852"/>
          </a:xfrm>
          <a:prstGeom prst="chevron">
            <a:avLst/>
          </a:prstGeom>
          <a:solidFill>
            <a:srgbClr val="C7E60C"/>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20" name="Chevron 19"/>
          <p:cNvSpPr>
            <a:spLocks noChangeAspect="1"/>
          </p:cNvSpPr>
          <p:nvPr/>
        </p:nvSpPr>
        <p:spPr>
          <a:xfrm>
            <a:off x="9694984"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21" name="Pentagon 20"/>
          <p:cNvSpPr/>
          <p:nvPr/>
        </p:nvSpPr>
        <p:spPr>
          <a:xfrm>
            <a:off x="621324" y="392020"/>
            <a:ext cx="1617783" cy="515816"/>
          </a:xfrm>
          <a:prstGeom prst="homePlate">
            <a:avLst/>
          </a:prstGeom>
          <a:solidFill>
            <a:srgbClr val="0996D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
        <p:nvSpPr>
          <p:cNvPr id="11" name="Content Placeholder 2">
            <a:extLst>
              <a:ext uri="{FF2B5EF4-FFF2-40B4-BE49-F238E27FC236}">
                <a16:creationId xmlns:a16="http://schemas.microsoft.com/office/drawing/2014/main" id="{2AB2F4F0-921C-4FAF-A234-6EA60A6CD674}"/>
              </a:ext>
            </a:extLst>
          </p:cNvPr>
          <p:cNvSpPr>
            <a:spLocks noGrp="1"/>
          </p:cNvSpPr>
          <p:nvPr/>
        </p:nvSpPr>
        <p:spPr>
          <a:xfrm>
            <a:off x="838200" y="1370561"/>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dirty="0">
              <a:latin typeface="Times New Roman" pitchFamily="18" charset="0"/>
              <a:cs typeface="Times New Roman" pitchFamily="18" charset="0"/>
            </a:endParaRPr>
          </a:p>
        </p:txBody>
      </p:sp>
      <p:sp>
        <p:nvSpPr>
          <p:cNvPr id="10" name="Content Placeholder 2">
            <a:extLst>
              <a:ext uri="{FF2B5EF4-FFF2-40B4-BE49-F238E27FC236}">
                <a16:creationId xmlns:a16="http://schemas.microsoft.com/office/drawing/2014/main" id="{97F97677-6E2F-4E34-9952-AA9A575C590C}"/>
              </a:ext>
            </a:extLst>
          </p:cNvPr>
          <p:cNvSpPr>
            <a:spLocks noGrp="1"/>
          </p:cNvSpPr>
          <p:nvPr/>
        </p:nvSpPr>
        <p:spPr>
          <a:xfrm>
            <a:off x="838200" y="1253331"/>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u="sng" dirty="0">
                <a:latin typeface="Adobe Ming Std L" pitchFamily="18" charset="-128"/>
                <a:ea typeface="Adobe Ming Std L" pitchFamily="18" charset="-128"/>
              </a:rPr>
              <a:t>Future work</a:t>
            </a:r>
          </a:p>
          <a:p>
            <a:endParaRPr lang="en-US" b="1" dirty="0"/>
          </a:p>
          <a:p>
            <a:r>
              <a:rPr lang="en-US" sz="2600" dirty="0">
                <a:latin typeface="Times New Roman" pitchFamily="18" charset="0"/>
                <a:cs typeface="Times New Roman" pitchFamily="18" charset="0"/>
              </a:rPr>
              <a:t>Building the reactor</a:t>
            </a:r>
          </a:p>
          <a:p>
            <a:r>
              <a:rPr lang="en-US" sz="2600" dirty="0">
                <a:latin typeface="Times New Roman" pitchFamily="18" charset="0"/>
                <a:cs typeface="Times New Roman" pitchFamily="18" charset="0"/>
              </a:rPr>
              <a:t>Combining the system and analyzing results</a:t>
            </a:r>
          </a:p>
          <a:p>
            <a:endParaRPr lang="en-US" dirty="0"/>
          </a:p>
        </p:txBody>
      </p:sp>
    </p:spTree>
    <p:extLst>
      <p:ext uri="{BB962C8B-B14F-4D97-AF65-F5344CB8AC3E}">
        <p14:creationId xmlns:p14="http://schemas.microsoft.com/office/powerpoint/2010/main" val="42088426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3"/>
          <p:cNvSpPr txBox="1">
            <a:spLocks noChangeAspect="1"/>
          </p:cNvSpPr>
          <p:nvPr/>
        </p:nvSpPr>
        <p:spPr>
          <a:xfrm>
            <a:off x="2086705" y="386983"/>
            <a:ext cx="2286000" cy="520852"/>
          </a:xfrm>
          <a:prstGeom prst="chevron">
            <a:avLst/>
          </a:prstGeom>
          <a:solidFill>
            <a:srgbClr val="0996DD"/>
          </a:solidFill>
          <a:ln w="15875"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17" name="Chevron 16"/>
          <p:cNvSpPr>
            <a:spLocks noChangeAspect="1"/>
          </p:cNvSpPr>
          <p:nvPr/>
        </p:nvSpPr>
        <p:spPr>
          <a:xfrm>
            <a:off x="4205406" y="386984"/>
            <a:ext cx="1890591"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18" name="Chevron 17"/>
          <p:cNvSpPr>
            <a:spLocks noChangeAspect="1"/>
          </p:cNvSpPr>
          <p:nvPr/>
        </p:nvSpPr>
        <p:spPr>
          <a:xfrm>
            <a:off x="5931876" y="386983"/>
            <a:ext cx="219221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19" name="Chevron 18"/>
          <p:cNvSpPr>
            <a:spLocks noChangeAspect="1"/>
          </p:cNvSpPr>
          <p:nvPr/>
        </p:nvSpPr>
        <p:spPr>
          <a:xfrm>
            <a:off x="7961789"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20" name="Chevron 19"/>
          <p:cNvSpPr>
            <a:spLocks noChangeAspect="1"/>
          </p:cNvSpPr>
          <p:nvPr/>
        </p:nvSpPr>
        <p:spPr>
          <a:xfrm>
            <a:off x="9694984" y="386983"/>
            <a:ext cx="1887415" cy="520852"/>
          </a:xfrm>
          <a:prstGeom prst="chevron">
            <a:avLst>
              <a:gd name="adj" fmla="val 47575"/>
            </a:avLst>
          </a:prstGeom>
          <a:solidFill>
            <a:srgbClr val="C7E60C"/>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21" name="Pentagon 20"/>
          <p:cNvSpPr/>
          <p:nvPr/>
        </p:nvSpPr>
        <p:spPr>
          <a:xfrm>
            <a:off x="621324" y="392020"/>
            <a:ext cx="1617783" cy="515816"/>
          </a:xfrm>
          <a:prstGeom prst="homePlate">
            <a:avLst/>
          </a:prstGeom>
          <a:solidFill>
            <a:srgbClr val="0996D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
        <p:nvSpPr>
          <p:cNvPr id="11" name="Content Placeholder 2">
            <a:extLst>
              <a:ext uri="{FF2B5EF4-FFF2-40B4-BE49-F238E27FC236}">
                <a16:creationId xmlns:a16="http://schemas.microsoft.com/office/drawing/2014/main" id="{2AB2F4F0-921C-4FAF-A234-6EA60A6CD674}"/>
              </a:ext>
            </a:extLst>
          </p:cNvPr>
          <p:cNvSpPr>
            <a:spLocks noGrp="1"/>
          </p:cNvSpPr>
          <p:nvPr/>
        </p:nvSpPr>
        <p:spPr>
          <a:xfrm>
            <a:off x="838200" y="1370561"/>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dirty="0">
              <a:latin typeface="Times New Roman" pitchFamily="18" charset="0"/>
              <a:cs typeface="Times New Roman" pitchFamily="18" charset="0"/>
            </a:endParaRPr>
          </a:p>
        </p:txBody>
      </p:sp>
      <p:sp>
        <p:nvSpPr>
          <p:cNvPr id="10" name="Content Placeholder 2">
            <a:extLst>
              <a:ext uri="{FF2B5EF4-FFF2-40B4-BE49-F238E27FC236}">
                <a16:creationId xmlns:a16="http://schemas.microsoft.com/office/drawing/2014/main" id="{218F17FC-1B33-476F-93D1-36371E069DBF}"/>
              </a:ext>
            </a:extLst>
          </p:cNvPr>
          <p:cNvSpPr>
            <a:spLocks noGrp="1"/>
          </p:cNvSpPr>
          <p:nvPr>
            <p:ph idx="1"/>
          </p:nvPr>
        </p:nvSpPr>
        <p:spPr>
          <a:xfrm>
            <a:off x="556848" y="1391874"/>
            <a:ext cx="10515600" cy="4351338"/>
          </a:xfrm>
        </p:spPr>
        <p:txBody>
          <a:bodyPr/>
          <a:lstStyle/>
          <a:p>
            <a:pPr marL="0" indent="0">
              <a:buNone/>
            </a:pPr>
            <a:r>
              <a:rPr lang="en-US" sz="3200" b="1" u="sng" dirty="0">
                <a:latin typeface="Adobe Ming Std L" pitchFamily="18" charset="-128"/>
                <a:ea typeface="Adobe Ming Std L" pitchFamily="18" charset="-128"/>
              </a:rPr>
              <a:t>Conclusion</a:t>
            </a:r>
          </a:p>
          <a:p>
            <a:pPr marL="0" indent="0">
              <a:buNone/>
            </a:pPr>
            <a:endParaRPr lang="en-US" sz="3200" b="1" u="sng" dirty="0">
              <a:latin typeface="Adobe Ming Std L" pitchFamily="18" charset="-128"/>
              <a:ea typeface="Adobe Ming Std L" pitchFamily="18" charset="-128"/>
            </a:endParaRPr>
          </a:p>
          <a:p>
            <a:pPr marL="0" indent="0" algn="just">
              <a:buNone/>
            </a:pPr>
            <a:r>
              <a:rPr lang="en-US" sz="2600" dirty="0">
                <a:latin typeface="Times New Roman" pitchFamily="18" charset="0"/>
                <a:cs typeface="Times New Roman" pitchFamily="18" charset="0"/>
              </a:rPr>
              <a:t>Theoretically pyrolysis system can be used to eliminate problem of copper extraction pollution by anaerobic combustion inside the furnace. This research can solve problem of copper wire extraction pollution in Palestinian society and it can be certified by government or environmental organizations as a method of copper recycling and ending problem of copper extraction pollution.</a:t>
            </a:r>
            <a:endParaRPr lang="ar-SA" sz="2600" dirty="0">
              <a:latin typeface="Times New Roman" pitchFamily="18" charset="0"/>
              <a:cs typeface="Times New Roman" pitchFamily="18" charset="0"/>
            </a:endParaRPr>
          </a:p>
          <a:p>
            <a:endParaRPr lang="en-US" dirty="0"/>
          </a:p>
          <a:p>
            <a:pPr marL="0" indent="0">
              <a:buNone/>
            </a:pPr>
            <a:endParaRPr lang="en-US" dirty="0"/>
          </a:p>
        </p:txBody>
      </p:sp>
    </p:spTree>
    <p:extLst>
      <p:ext uri="{BB962C8B-B14F-4D97-AF65-F5344CB8AC3E}">
        <p14:creationId xmlns:p14="http://schemas.microsoft.com/office/powerpoint/2010/main" val="4208842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19224"/>
            <a:ext cx="10515600" cy="4351338"/>
          </a:xfrm>
        </p:spPr>
        <p:txBody>
          <a:bodyPr>
            <a:normAutofit/>
          </a:bodyPr>
          <a:lstStyle/>
          <a:p>
            <a:pPr marL="0" indent="0" algn="just">
              <a:buNone/>
            </a:pPr>
            <a:r>
              <a:rPr lang="en-US" dirty="0">
                <a:latin typeface="Times New Roman" pitchFamily="18" charset="0"/>
                <a:cs typeface="Times New Roman" pitchFamily="18" charset="0"/>
              </a:rPr>
              <a:t>In this section we will present a description of the project and the idea of ​​its establishment and the objectives we hope to achieve.</a:t>
            </a:r>
          </a:p>
          <a:p>
            <a:pPr marL="0" indent="0">
              <a:buNone/>
            </a:pPr>
            <a:r>
              <a:rPr lang="en-US" b="1" dirty="0">
                <a:solidFill>
                  <a:srgbClr val="0070C0"/>
                </a:solidFill>
                <a:latin typeface="Times New Roman" pitchFamily="18" charset="0"/>
                <a:cs typeface="Times New Roman" pitchFamily="18" charset="0"/>
              </a:rPr>
              <a:t>The idea of ​​project creation:</a:t>
            </a:r>
          </a:p>
          <a:p>
            <a:r>
              <a:rPr lang="en-US" dirty="0">
                <a:latin typeface="Times New Roman" pitchFamily="18" charset="0"/>
                <a:cs typeface="Times New Roman" pitchFamily="18" charset="0"/>
              </a:rPr>
              <a:t>Reduce pollution in environment.</a:t>
            </a:r>
          </a:p>
          <a:p>
            <a:r>
              <a:rPr lang="en-US" dirty="0">
                <a:latin typeface="Times New Roman" pitchFamily="18" charset="0"/>
                <a:cs typeface="Times New Roman" pitchFamily="18" charset="0"/>
              </a:rPr>
              <a:t>Keep on copper properties.</a:t>
            </a:r>
          </a:p>
          <a:p>
            <a:r>
              <a:rPr lang="en-US" dirty="0">
                <a:latin typeface="Times New Roman" pitchFamily="18" charset="0"/>
                <a:cs typeface="Times New Roman" pitchFamily="18" charset="0"/>
              </a:rPr>
              <a:t>Produce fuel and charcoal.</a:t>
            </a:r>
          </a:p>
          <a:p>
            <a:endParaRPr lang="en-US" dirty="0">
              <a:latin typeface="Times New Roman" pitchFamily="18" charset="0"/>
              <a:cs typeface="Times New Roman" pitchFamily="18" charset="0"/>
            </a:endParaRPr>
          </a:p>
          <a:p>
            <a:pPr marL="0" indent="0">
              <a:buNone/>
            </a:pPr>
            <a:endParaRPr lang="en-US" dirty="0"/>
          </a:p>
          <a:p>
            <a:pPr marL="0" indent="0">
              <a:buNone/>
            </a:pPr>
            <a:endParaRPr lang="en-US" dirty="0"/>
          </a:p>
          <a:p>
            <a:pPr marL="0" indent="0">
              <a:buNone/>
            </a:pPr>
            <a:endParaRPr lang="en-US" dirty="0"/>
          </a:p>
        </p:txBody>
      </p:sp>
      <p:sp>
        <p:nvSpPr>
          <p:cNvPr id="4" name="Title 3"/>
          <p:cNvSpPr txBox="1">
            <a:spLocks noChangeAspect="1"/>
          </p:cNvSpPr>
          <p:nvPr/>
        </p:nvSpPr>
        <p:spPr>
          <a:xfrm>
            <a:off x="2168766" y="386983"/>
            <a:ext cx="2286000" cy="520852"/>
          </a:xfrm>
          <a:prstGeom prst="chevron">
            <a:avLst/>
          </a:prstGeom>
          <a:solidFill>
            <a:srgbClr val="0996DD"/>
          </a:solidFill>
          <a:ln w="15875"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6" name="Chevron 5"/>
          <p:cNvSpPr>
            <a:spLocks noChangeAspect="1"/>
          </p:cNvSpPr>
          <p:nvPr/>
        </p:nvSpPr>
        <p:spPr>
          <a:xfrm>
            <a:off x="4287467" y="386984"/>
            <a:ext cx="1890591"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7" name="Chevron 6"/>
          <p:cNvSpPr>
            <a:spLocks noChangeAspect="1"/>
          </p:cNvSpPr>
          <p:nvPr/>
        </p:nvSpPr>
        <p:spPr>
          <a:xfrm>
            <a:off x="6013937" y="386983"/>
            <a:ext cx="219221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8" name="Chevron 7"/>
          <p:cNvSpPr>
            <a:spLocks noChangeAspect="1"/>
          </p:cNvSpPr>
          <p:nvPr/>
        </p:nvSpPr>
        <p:spPr>
          <a:xfrm>
            <a:off x="8043850"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9" name="Chevron 8"/>
          <p:cNvSpPr>
            <a:spLocks noChangeAspect="1"/>
          </p:cNvSpPr>
          <p:nvPr/>
        </p:nvSpPr>
        <p:spPr>
          <a:xfrm>
            <a:off x="9777045"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2" name="Pentagon 1"/>
          <p:cNvSpPr/>
          <p:nvPr/>
        </p:nvSpPr>
        <p:spPr>
          <a:xfrm>
            <a:off x="703385" y="392020"/>
            <a:ext cx="1617783" cy="515816"/>
          </a:xfrm>
          <a:prstGeom prst="homePlate">
            <a:avLst/>
          </a:prstGeom>
          <a:solidFill>
            <a:srgbClr val="C7E60C"/>
          </a:solidFill>
          <a:ln>
            <a:solidFill>
              <a:schemeClr val="bg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
        <p:nvSpPr>
          <p:cNvPr id="15" name="TextBox 14"/>
          <p:cNvSpPr txBox="1"/>
          <p:nvPr/>
        </p:nvSpPr>
        <p:spPr>
          <a:xfrm>
            <a:off x="691664" y="1125417"/>
            <a:ext cx="3001108" cy="646331"/>
          </a:xfrm>
          <a:prstGeom prst="rect">
            <a:avLst/>
          </a:prstGeom>
          <a:noFill/>
        </p:spPr>
        <p:txBody>
          <a:bodyPr wrap="square" rtlCol="0">
            <a:spAutoFit/>
          </a:bodyPr>
          <a:lstStyle/>
          <a:p>
            <a:r>
              <a:rPr lang="en-US" sz="3600" b="1" u="sng" dirty="0">
                <a:solidFill>
                  <a:srgbClr val="002060"/>
                </a:solidFill>
                <a:latin typeface="Adobe Ming Std L" pitchFamily="18" charset="-128"/>
                <a:ea typeface="Adobe Ming Std L" pitchFamily="18" charset="-128"/>
                <a:cs typeface="Times New Roman" pitchFamily="18" charset="0"/>
              </a:rPr>
              <a:t>Introduction</a:t>
            </a:r>
          </a:p>
        </p:txBody>
      </p:sp>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2762" y="4570058"/>
            <a:ext cx="3184032" cy="2247248"/>
          </a:xfrm>
          <a:prstGeom prst="rect">
            <a:avLst/>
          </a:prstGeom>
        </p:spPr>
      </p:pic>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84943" y="4570058"/>
            <a:ext cx="2901391" cy="2247248"/>
          </a:xfrm>
          <a:prstGeom prst="rect">
            <a:avLst/>
          </a:prstGeom>
        </p:spPr>
      </p:pic>
    </p:spTree>
    <p:extLst>
      <p:ext uri="{BB962C8B-B14F-4D97-AF65-F5344CB8AC3E}">
        <p14:creationId xmlns:p14="http://schemas.microsoft.com/office/powerpoint/2010/main" val="20937788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a:extLst>
              <a:ext uri="{FF2B5EF4-FFF2-40B4-BE49-F238E27FC236}">
                <a16:creationId xmlns:a16="http://schemas.microsoft.com/office/drawing/2014/main" id="{A512D2AB-D5E3-4C09-8FAD-EA3C34AC6DBF}"/>
              </a:ext>
            </a:extLst>
          </p:cNvPr>
          <p:cNvSpPr>
            <a:spLocks noGrp="1"/>
          </p:cNvSpPr>
          <p:nvPr>
            <p:ph idx="1"/>
          </p:nvPr>
        </p:nvSpPr>
        <p:spPr>
          <a:xfrm>
            <a:off x="613116" y="1473933"/>
            <a:ext cx="10515600" cy="4351338"/>
          </a:xfrm>
        </p:spPr>
        <p:txBody>
          <a:bodyPr/>
          <a:lstStyle/>
          <a:p>
            <a:pPr marL="0" indent="0">
              <a:buNone/>
            </a:pPr>
            <a:r>
              <a:rPr lang="en-US" b="1" dirty="0">
                <a:solidFill>
                  <a:srgbClr val="0070C0"/>
                </a:solidFill>
                <a:latin typeface="Times New Roman" pitchFamily="18" charset="0"/>
                <a:cs typeface="Times New Roman" pitchFamily="18" charset="0"/>
              </a:rPr>
              <a:t>Site and sitting </a:t>
            </a:r>
          </a:p>
          <a:p>
            <a:pPr marL="0" indent="0" algn="just">
              <a:lnSpc>
                <a:spcPct val="100000"/>
              </a:lnSpc>
              <a:buNone/>
            </a:pPr>
            <a:r>
              <a:rPr lang="en-US" dirty="0">
                <a:latin typeface="Times New Roman" pitchFamily="18" charset="0"/>
                <a:cs typeface="Times New Roman" pitchFamily="18" charset="0"/>
              </a:rPr>
              <a:t>This study is conducted in Palestine to solve problem of copper extraction pollution due to toxic substance especially that burning of copper is everywhere in Palestine this was the motivation of pyrolysis creating as it is believed the pyrolysis is the solution of this polluting process.</a:t>
            </a:r>
          </a:p>
          <a:p>
            <a:pPr marL="0" indent="0">
              <a:buNone/>
            </a:pPr>
            <a:endParaRPr lang="en-US" dirty="0"/>
          </a:p>
          <a:p>
            <a:pPr marL="0" indent="0">
              <a:buNone/>
            </a:pPr>
            <a:endParaRPr lang="ar-SA" b="1" dirty="0">
              <a:latin typeface="Times New Roman" pitchFamily="18" charset="0"/>
              <a:cs typeface="Times New Roman" pitchFamily="18" charset="0"/>
            </a:endParaRPr>
          </a:p>
        </p:txBody>
      </p:sp>
      <p:sp>
        <p:nvSpPr>
          <p:cNvPr id="14" name="Title 3">
            <a:extLst>
              <a:ext uri="{FF2B5EF4-FFF2-40B4-BE49-F238E27FC236}">
                <a16:creationId xmlns:a16="http://schemas.microsoft.com/office/drawing/2014/main" id="{BBFC30A3-55EA-4C51-9C3D-AA3886592799}"/>
              </a:ext>
            </a:extLst>
          </p:cNvPr>
          <p:cNvSpPr txBox="1">
            <a:spLocks noChangeAspect="1"/>
          </p:cNvSpPr>
          <p:nvPr/>
        </p:nvSpPr>
        <p:spPr>
          <a:xfrm>
            <a:off x="2168766" y="386983"/>
            <a:ext cx="2286000" cy="520852"/>
          </a:xfrm>
          <a:prstGeom prst="chevron">
            <a:avLst/>
          </a:prstGeom>
          <a:solidFill>
            <a:srgbClr val="0996DD"/>
          </a:solidFill>
          <a:ln w="15875"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15" name="Chevron 5">
            <a:extLst>
              <a:ext uri="{FF2B5EF4-FFF2-40B4-BE49-F238E27FC236}">
                <a16:creationId xmlns:a16="http://schemas.microsoft.com/office/drawing/2014/main" id="{58D841D2-9BCA-4177-808C-7D1674292275}"/>
              </a:ext>
            </a:extLst>
          </p:cNvPr>
          <p:cNvSpPr>
            <a:spLocks noChangeAspect="1"/>
          </p:cNvSpPr>
          <p:nvPr/>
        </p:nvSpPr>
        <p:spPr>
          <a:xfrm>
            <a:off x="4287467" y="386984"/>
            <a:ext cx="1890591"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16" name="Chevron 6">
            <a:extLst>
              <a:ext uri="{FF2B5EF4-FFF2-40B4-BE49-F238E27FC236}">
                <a16:creationId xmlns:a16="http://schemas.microsoft.com/office/drawing/2014/main" id="{BB948F70-4FE4-4C47-A8A3-E4EAB72390FE}"/>
              </a:ext>
            </a:extLst>
          </p:cNvPr>
          <p:cNvSpPr>
            <a:spLocks noChangeAspect="1"/>
          </p:cNvSpPr>
          <p:nvPr/>
        </p:nvSpPr>
        <p:spPr>
          <a:xfrm>
            <a:off x="6013937" y="386983"/>
            <a:ext cx="219221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17" name="Chevron 7">
            <a:extLst>
              <a:ext uri="{FF2B5EF4-FFF2-40B4-BE49-F238E27FC236}">
                <a16:creationId xmlns:a16="http://schemas.microsoft.com/office/drawing/2014/main" id="{14531B91-5D49-4FDB-B9EC-16CDB58AB641}"/>
              </a:ext>
            </a:extLst>
          </p:cNvPr>
          <p:cNvSpPr>
            <a:spLocks noChangeAspect="1"/>
          </p:cNvSpPr>
          <p:nvPr/>
        </p:nvSpPr>
        <p:spPr>
          <a:xfrm>
            <a:off x="8043850"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18" name="Chevron 8">
            <a:extLst>
              <a:ext uri="{FF2B5EF4-FFF2-40B4-BE49-F238E27FC236}">
                <a16:creationId xmlns:a16="http://schemas.microsoft.com/office/drawing/2014/main" id="{0FF8FAFF-2326-43F8-83AD-99F0AA1E4AE2}"/>
              </a:ext>
            </a:extLst>
          </p:cNvPr>
          <p:cNvSpPr>
            <a:spLocks noChangeAspect="1"/>
          </p:cNvSpPr>
          <p:nvPr/>
        </p:nvSpPr>
        <p:spPr>
          <a:xfrm>
            <a:off x="9777045"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19" name="Pentagon 1">
            <a:extLst>
              <a:ext uri="{FF2B5EF4-FFF2-40B4-BE49-F238E27FC236}">
                <a16:creationId xmlns:a16="http://schemas.microsoft.com/office/drawing/2014/main" id="{DA1BB6E8-02EF-46D6-AF0F-55B1DEA832E9}"/>
              </a:ext>
            </a:extLst>
          </p:cNvPr>
          <p:cNvSpPr/>
          <p:nvPr/>
        </p:nvSpPr>
        <p:spPr>
          <a:xfrm>
            <a:off x="703385" y="392020"/>
            <a:ext cx="1617783" cy="515816"/>
          </a:xfrm>
          <a:prstGeom prst="homePlate">
            <a:avLst/>
          </a:prstGeom>
          <a:solidFill>
            <a:srgbClr val="C7E60C"/>
          </a:solidFill>
          <a:ln>
            <a:solidFill>
              <a:schemeClr val="bg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Tree>
    <p:extLst>
      <p:ext uri="{BB962C8B-B14F-4D97-AF65-F5344CB8AC3E}">
        <p14:creationId xmlns:p14="http://schemas.microsoft.com/office/powerpoint/2010/main" val="2264216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9245" y="1227744"/>
            <a:ext cx="10515600" cy="4351338"/>
          </a:xfrm>
        </p:spPr>
        <p:txBody>
          <a:bodyPr>
            <a:normAutofit/>
          </a:bodyPr>
          <a:lstStyle/>
          <a:p>
            <a:pPr marL="0" indent="0" algn="just">
              <a:lnSpc>
                <a:spcPct val="110000"/>
              </a:lnSpc>
              <a:buNone/>
            </a:pPr>
            <a:r>
              <a:rPr lang="en-US" b="1" dirty="0">
                <a:solidFill>
                  <a:srgbClr val="0070C0"/>
                </a:solidFill>
                <a:latin typeface="Times New Roman" pitchFamily="18" charset="0"/>
                <a:cs typeface="Times New Roman" pitchFamily="18" charset="0"/>
              </a:rPr>
              <a:t>pyrolysis:</a:t>
            </a:r>
            <a:r>
              <a:rPr lang="en-US" dirty="0"/>
              <a:t> </a:t>
            </a:r>
            <a:r>
              <a:rPr lang="en-US" sz="2600" dirty="0">
                <a:latin typeface="Times New Roman" pitchFamily="18" charset="0"/>
                <a:cs typeface="Times New Roman" pitchFamily="18" charset="0"/>
              </a:rPr>
              <a:t>is thermal de-composition process in the absence of oxygen which is able to convert plastic into gasoline-range hydrocarbons.</a:t>
            </a:r>
          </a:p>
          <a:p>
            <a:pPr marL="0" indent="0" algn="just">
              <a:lnSpc>
                <a:spcPct val="110000"/>
              </a:lnSpc>
              <a:buNone/>
            </a:pPr>
            <a:r>
              <a:rPr lang="en-US" sz="2600" dirty="0">
                <a:latin typeface="Times New Roman" pitchFamily="18" charset="0"/>
                <a:cs typeface="Times New Roman" pitchFamily="18" charset="0"/>
              </a:rPr>
              <a:t>Masses used in pyrolysis are wood, plastic and tires.</a:t>
            </a:r>
          </a:p>
          <a:p>
            <a:pPr marL="0" indent="0">
              <a:buNone/>
            </a:pPr>
            <a:endParaRPr lang="en-US" dirty="0"/>
          </a:p>
          <a:p>
            <a:pPr marL="0" indent="0">
              <a:buNone/>
            </a:pPr>
            <a:r>
              <a:rPr lang="en-US" b="1" dirty="0">
                <a:solidFill>
                  <a:srgbClr val="0070C0"/>
                </a:solidFill>
                <a:latin typeface="Times New Roman" pitchFamily="18" charset="0"/>
                <a:cs typeface="Times New Roman" pitchFamily="18" charset="0"/>
              </a:rPr>
              <a:t>Objective of the project:</a:t>
            </a:r>
          </a:p>
          <a:p>
            <a:r>
              <a:rPr lang="en-US" sz="2600" dirty="0">
                <a:latin typeface="Times New Roman" pitchFamily="18" charset="0"/>
                <a:cs typeface="Times New Roman" pitchFamily="18" charset="0"/>
              </a:rPr>
              <a:t>Design of the a reactor model and its parts.</a:t>
            </a:r>
          </a:p>
          <a:p>
            <a:pPr marL="0" indent="0">
              <a:buNone/>
            </a:pPr>
            <a:endParaRPr lang="en-US" sz="2600" dirty="0">
              <a:latin typeface="Times New Roman" pitchFamily="18" charset="0"/>
              <a:cs typeface="Times New Roman" pitchFamily="18" charset="0"/>
            </a:endParaRPr>
          </a:p>
          <a:p>
            <a:endParaRPr lang="en-US" dirty="0"/>
          </a:p>
          <a:p>
            <a:endParaRPr lang="en-US" dirty="0"/>
          </a:p>
          <a:p>
            <a:pPr marL="0" indent="0">
              <a:buNone/>
            </a:pPr>
            <a:endParaRPr lang="en-US" dirty="0"/>
          </a:p>
          <a:p>
            <a:endParaRPr lang="en-US" dirty="0"/>
          </a:p>
        </p:txBody>
      </p:sp>
      <p:sp>
        <p:nvSpPr>
          <p:cNvPr id="4" name="Title 3"/>
          <p:cNvSpPr txBox="1">
            <a:spLocks noChangeAspect="1"/>
          </p:cNvSpPr>
          <p:nvPr/>
        </p:nvSpPr>
        <p:spPr>
          <a:xfrm>
            <a:off x="2168766" y="386983"/>
            <a:ext cx="2286000" cy="520852"/>
          </a:xfrm>
          <a:prstGeom prst="chevron">
            <a:avLst/>
          </a:prstGeom>
          <a:solidFill>
            <a:srgbClr val="0996DD"/>
          </a:solidFill>
          <a:ln w="15875"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5" name="Chevron 4"/>
          <p:cNvSpPr>
            <a:spLocks noChangeAspect="1"/>
          </p:cNvSpPr>
          <p:nvPr/>
        </p:nvSpPr>
        <p:spPr>
          <a:xfrm>
            <a:off x="4287467" y="386984"/>
            <a:ext cx="1890591"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6" name="Chevron 5"/>
          <p:cNvSpPr>
            <a:spLocks noChangeAspect="1"/>
          </p:cNvSpPr>
          <p:nvPr/>
        </p:nvSpPr>
        <p:spPr>
          <a:xfrm>
            <a:off x="6013937" y="386983"/>
            <a:ext cx="219221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7" name="Chevron 6"/>
          <p:cNvSpPr>
            <a:spLocks noChangeAspect="1"/>
          </p:cNvSpPr>
          <p:nvPr/>
        </p:nvSpPr>
        <p:spPr>
          <a:xfrm>
            <a:off x="8043850"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8" name="Chevron 7"/>
          <p:cNvSpPr>
            <a:spLocks noChangeAspect="1"/>
          </p:cNvSpPr>
          <p:nvPr/>
        </p:nvSpPr>
        <p:spPr>
          <a:xfrm>
            <a:off x="9777045"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10" name="Pentagon 9"/>
          <p:cNvSpPr/>
          <p:nvPr/>
        </p:nvSpPr>
        <p:spPr>
          <a:xfrm>
            <a:off x="703385" y="392020"/>
            <a:ext cx="1617783" cy="515816"/>
          </a:xfrm>
          <a:prstGeom prst="homePlate">
            <a:avLst/>
          </a:prstGeom>
          <a:solidFill>
            <a:srgbClr val="C7E60C"/>
          </a:solidFill>
          <a:ln>
            <a:solidFill>
              <a:schemeClr val="bg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Tree>
    <p:extLst>
      <p:ext uri="{BB962C8B-B14F-4D97-AF65-F5344CB8AC3E}">
        <p14:creationId xmlns:p14="http://schemas.microsoft.com/office/powerpoint/2010/main" val="4178045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8356" y="2088444"/>
            <a:ext cx="11029243" cy="4470399"/>
          </a:xfrm>
        </p:spPr>
        <p:txBody>
          <a:bodyPr anchor="t">
            <a:normAutofit/>
          </a:bodyPr>
          <a:lstStyle/>
          <a:p>
            <a:pPr algn="l"/>
            <a:br>
              <a:rPr lang="en-US" sz="2400" b="1" dirty="0"/>
            </a:br>
            <a:br>
              <a:rPr lang="en-US" sz="2400" b="1" dirty="0"/>
            </a:br>
            <a:br>
              <a:rPr lang="en-US" sz="2400" b="1" dirty="0"/>
            </a:br>
            <a:br>
              <a:rPr lang="en-US" sz="2400" b="1" dirty="0"/>
            </a:br>
            <a:br>
              <a:rPr lang="en-US" sz="2400" b="1" dirty="0"/>
            </a:br>
            <a:br>
              <a:rPr lang="en-US" sz="2400" b="1" dirty="0"/>
            </a:br>
            <a:endParaRPr lang="en-US" sz="2400" dirty="0"/>
          </a:p>
        </p:txBody>
      </p:sp>
      <p:sp>
        <p:nvSpPr>
          <p:cNvPr id="24" name="Title 3"/>
          <p:cNvSpPr txBox="1">
            <a:spLocks noChangeAspect="1"/>
          </p:cNvSpPr>
          <p:nvPr/>
        </p:nvSpPr>
        <p:spPr>
          <a:xfrm>
            <a:off x="2168766" y="386983"/>
            <a:ext cx="2286000" cy="520852"/>
          </a:xfrm>
          <a:prstGeom prst="chevron">
            <a:avLst/>
          </a:prstGeom>
          <a:solidFill>
            <a:srgbClr val="C7E60C"/>
          </a:solidFill>
          <a:ln w="15875" cap="rnd" cmpd="sng" algn="ctr">
            <a:noFill/>
            <a:prstDash val="solid"/>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25" name="Chevron 24"/>
          <p:cNvSpPr>
            <a:spLocks noChangeAspect="1"/>
          </p:cNvSpPr>
          <p:nvPr/>
        </p:nvSpPr>
        <p:spPr>
          <a:xfrm>
            <a:off x="4287467" y="386984"/>
            <a:ext cx="1890591"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26" name="Chevron 25"/>
          <p:cNvSpPr>
            <a:spLocks noChangeAspect="1"/>
          </p:cNvSpPr>
          <p:nvPr/>
        </p:nvSpPr>
        <p:spPr>
          <a:xfrm>
            <a:off x="6013937" y="386983"/>
            <a:ext cx="219221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27" name="Chevron 26"/>
          <p:cNvSpPr>
            <a:spLocks noChangeAspect="1"/>
          </p:cNvSpPr>
          <p:nvPr/>
        </p:nvSpPr>
        <p:spPr>
          <a:xfrm>
            <a:off x="8043850"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28" name="Chevron 27"/>
          <p:cNvSpPr>
            <a:spLocks noChangeAspect="1"/>
          </p:cNvSpPr>
          <p:nvPr/>
        </p:nvSpPr>
        <p:spPr>
          <a:xfrm>
            <a:off x="9777045"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29" name="Pentagon 28"/>
          <p:cNvSpPr/>
          <p:nvPr/>
        </p:nvSpPr>
        <p:spPr>
          <a:xfrm>
            <a:off x="703385" y="392020"/>
            <a:ext cx="1617783" cy="515816"/>
          </a:xfrm>
          <a:prstGeom prst="homePlate">
            <a:avLst/>
          </a:prstGeom>
          <a:solidFill>
            <a:srgbClr val="0996D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
        <p:nvSpPr>
          <p:cNvPr id="30" name="Title 1">
            <a:extLst>
              <a:ext uri="{FF2B5EF4-FFF2-40B4-BE49-F238E27FC236}">
                <a16:creationId xmlns:a16="http://schemas.microsoft.com/office/drawing/2014/main" id="{A99FEF07-16E5-43E7-B424-312283FF39AC}"/>
              </a:ext>
            </a:extLst>
          </p:cNvPr>
          <p:cNvSpPr txBox="1">
            <a:spLocks/>
          </p:cNvSpPr>
          <p:nvPr/>
        </p:nvSpPr>
        <p:spPr>
          <a:xfrm>
            <a:off x="521673" y="1031633"/>
            <a:ext cx="6230817" cy="77372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000" b="1" u="sng" dirty="0">
                <a:latin typeface="Adobe Ming Std L" pitchFamily="18" charset="-128"/>
                <a:ea typeface="Adobe Ming Std L" pitchFamily="18" charset="-128"/>
                <a:cs typeface="Times New Roman" pitchFamily="18" charset="0"/>
              </a:rPr>
              <a:t>Literature review</a:t>
            </a:r>
          </a:p>
        </p:txBody>
      </p:sp>
      <p:sp>
        <p:nvSpPr>
          <p:cNvPr id="31" name="Content Placeholder 2">
            <a:extLst>
              <a:ext uri="{FF2B5EF4-FFF2-40B4-BE49-F238E27FC236}">
                <a16:creationId xmlns:a16="http://schemas.microsoft.com/office/drawing/2014/main" id="{8D1699F1-332C-4E1B-A13B-7D0C09629776}"/>
              </a:ext>
            </a:extLst>
          </p:cNvPr>
          <p:cNvSpPr txBox="1">
            <a:spLocks/>
          </p:cNvSpPr>
          <p:nvPr/>
        </p:nvSpPr>
        <p:spPr>
          <a:xfrm>
            <a:off x="521673" y="2098431"/>
            <a:ext cx="10515600" cy="478191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600" b="1" dirty="0">
                <a:solidFill>
                  <a:srgbClr val="0070C0"/>
                </a:solidFill>
                <a:latin typeface="Times New Roman" pitchFamily="18" charset="0"/>
                <a:cs typeface="Times New Roman" pitchFamily="18" charset="0"/>
              </a:rPr>
              <a:t>Types of reactors in pyrolysis process </a:t>
            </a:r>
            <a:endParaRPr lang="en-US" dirty="0">
              <a:latin typeface="Times New Roman" pitchFamily="18" charset="0"/>
              <a:cs typeface="Times New Roman" pitchFamily="18" charset="0"/>
            </a:endParaRPr>
          </a:p>
          <a:p>
            <a:pPr marL="342900" indent="-342900" algn="l">
              <a:buFont typeface="Arial" pitchFamily="34" charset="0"/>
              <a:buChar char="•"/>
            </a:pPr>
            <a:r>
              <a:rPr lang="en-US" dirty="0">
                <a:latin typeface="Times New Roman" pitchFamily="18" charset="0"/>
                <a:cs typeface="Times New Roman" pitchFamily="18" charset="0"/>
              </a:rPr>
              <a:t>Batch and semi-batch reactor.</a:t>
            </a:r>
          </a:p>
          <a:p>
            <a:pPr marL="342900" indent="-342900" algn="l">
              <a:buFont typeface="Arial" pitchFamily="34" charset="0"/>
              <a:buChar char="•"/>
            </a:pPr>
            <a:r>
              <a:rPr lang="en-US" dirty="0">
                <a:latin typeface="Times New Roman" pitchFamily="18" charset="0"/>
                <a:cs typeface="Times New Roman" pitchFamily="18" charset="0"/>
              </a:rPr>
              <a:t>Fixed and fluidized bed reactor.</a:t>
            </a:r>
          </a:p>
          <a:p>
            <a:pPr marL="342900" indent="-342900" algn="l">
              <a:buFont typeface="Arial" pitchFamily="34" charset="0"/>
              <a:buChar char="•"/>
            </a:pPr>
            <a:r>
              <a:rPr lang="en-US" dirty="0">
                <a:latin typeface="Times New Roman" panose="02020603050405020304" pitchFamily="18" charset="0"/>
                <a:cs typeface="Times New Roman" panose="02020603050405020304" pitchFamily="18" charset="0"/>
              </a:rPr>
              <a:t>Screw reactor.</a:t>
            </a:r>
          </a:p>
          <a:p>
            <a:endParaRPr lang="ar-SA" dirty="0"/>
          </a:p>
        </p:txBody>
      </p:sp>
      <p:pic>
        <p:nvPicPr>
          <p:cNvPr id="32" name="Picture 2370">
            <a:extLst>
              <a:ext uri="{FF2B5EF4-FFF2-40B4-BE49-F238E27FC236}">
                <a16:creationId xmlns:a16="http://schemas.microsoft.com/office/drawing/2014/main" id="{5883F10F-2542-4203-BD61-38B6A6D654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806" y="4426541"/>
            <a:ext cx="2804228" cy="2039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072A279D-3642-4211-A7AF-242A58D0CEF1}"/>
              </a:ext>
            </a:extLst>
          </p:cNvPr>
          <p:cNvPicPr>
            <a:picLocks noChangeAspect="1"/>
          </p:cNvPicPr>
          <p:nvPr/>
        </p:nvPicPr>
        <p:blipFill>
          <a:blip r:embed="rId4"/>
          <a:stretch>
            <a:fillRect/>
          </a:stretch>
        </p:blipFill>
        <p:spPr>
          <a:xfrm>
            <a:off x="3558396" y="4436581"/>
            <a:ext cx="2985940" cy="2405351"/>
          </a:xfrm>
          <a:prstGeom prst="rect">
            <a:avLst/>
          </a:prstGeom>
        </p:spPr>
      </p:pic>
      <p:pic>
        <p:nvPicPr>
          <p:cNvPr id="4" name="Picture 3">
            <a:extLst>
              <a:ext uri="{FF2B5EF4-FFF2-40B4-BE49-F238E27FC236}">
                <a16:creationId xmlns:a16="http://schemas.microsoft.com/office/drawing/2014/main" id="{C924F5E7-A1D7-43B2-B1A5-242D85A5F2E6}"/>
              </a:ext>
            </a:extLst>
          </p:cNvPr>
          <p:cNvPicPr>
            <a:picLocks noChangeAspect="1"/>
          </p:cNvPicPr>
          <p:nvPr/>
        </p:nvPicPr>
        <p:blipFill>
          <a:blip r:embed="rId5"/>
          <a:stretch>
            <a:fillRect/>
          </a:stretch>
        </p:blipFill>
        <p:spPr>
          <a:xfrm>
            <a:off x="6948639" y="4436582"/>
            <a:ext cx="5182302" cy="2122262"/>
          </a:xfrm>
          <a:prstGeom prst="rect">
            <a:avLst/>
          </a:prstGeom>
        </p:spPr>
      </p:pic>
    </p:spTree>
    <p:extLst>
      <p:ext uri="{BB962C8B-B14F-4D97-AF65-F5344CB8AC3E}">
        <p14:creationId xmlns:p14="http://schemas.microsoft.com/office/powerpoint/2010/main" val="2919379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C4BAD72-CC34-4346-B2B6-1CBE9FCFD6CB}"/>
              </a:ext>
            </a:extLst>
          </p:cNvPr>
          <p:cNvSpPr>
            <a:spLocks noGrp="1"/>
          </p:cNvSpPr>
          <p:nvPr>
            <p:ph type="title"/>
          </p:nvPr>
        </p:nvSpPr>
        <p:spPr>
          <a:xfrm>
            <a:off x="638909" y="1103675"/>
            <a:ext cx="10515600" cy="912691"/>
          </a:xfrm>
        </p:spPr>
        <p:txBody>
          <a:bodyPr>
            <a:normAutofit/>
          </a:bodyPr>
          <a:lstStyle/>
          <a:p>
            <a:r>
              <a:rPr lang="en-US" sz="2800" b="1" dirty="0">
                <a:solidFill>
                  <a:srgbClr val="0070C0"/>
                </a:solidFill>
                <a:latin typeface="Times New Roman" pitchFamily="18" charset="0"/>
                <a:cs typeface="Times New Roman" pitchFamily="18" charset="0"/>
              </a:rPr>
              <a:t>Types of plastic used in pyrolysis </a:t>
            </a:r>
            <a:endParaRPr lang="ar-SA" sz="2800" b="1" dirty="0">
              <a:solidFill>
                <a:srgbClr val="0070C0"/>
              </a:solidFill>
              <a:latin typeface="Times New Roman" pitchFamily="18" charset="0"/>
              <a:cs typeface="Times New Roman" pitchFamily="18" charset="0"/>
            </a:endParaRPr>
          </a:p>
        </p:txBody>
      </p:sp>
      <p:sp>
        <p:nvSpPr>
          <p:cNvPr id="5" name="Content Placeholder 2">
            <a:extLst>
              <a:ext uri="{FF2B5EF4-FFF2-40B4-BE49-F238E27FC236}">
                <a16:creationId xmlns:a16="http://schemas.microsoft.com/office/drawing/2014/main" id="{27AD40AE-D09E-40ED-B46F-75C345DA0CBC}"/>
              </a:ext>
            </a:extLst>
          </p:cNvPr>
          <p:cNvSpPr>
            <a:spLocks noGrp="1"/>
          </p:cNvSpPr>
          <p:nvPr>
            <p:ph idx="1"/>
          </p:nvPr>
        </p:nvSpPr>
        <p:spPr>
          <a:xfrm>
            <a:off x="636559" y="1836323"/>
            <a:ext cx="10515600" cy="4351338"/>
          </a:xfrm>
        </p:spPr>
        <p:txBody>
          <a:bodyPr/>
          <a:lstStyle/>
          <a:p>
            <a:pPr marL="0" indent="0">
              <a:lnSpc>
                <a:spcPct val="150000"/>
              </a:lnSpc>
              <a:buNone/>
            </a:pPr>
            <a:r>
              <a:rPr lang="en-US" dirty="0">
                <a:latin typeface="Times New Roman" pitchFamily="18" charset="0"/>
                <a:cs typeface="Times New Roman" pitchFamily="18" charset="0"/>
              </a:rPr>
              <a:t>The main types of plastic used in pyrolysis process are: </a:t>
            </a:r>
          </a:p>
          <a:p>
            <a:pPr>
              <a:lnSpc>
                <a:spcPct val="150000"/>
              </a:lnSpc>
            </a:pPr>
            <a:r>
              <a:rPr lang="en-US" dirty="0">
                <a:latin typeface="Times New Roman" pitchFamily="18" charset="0"/>
                <a:cs typeface="Times New Roman" pitchFamily="18" charset="0"/>
              </a:rPr>
              <a:t>Polypropylene (PP)</a:t>
            </a:r>
          </a:p>
          <a:p>
            <a:r>
              <a:rPr lang="en-US" dirty="0">
                <a:latin typeface="Times New Roman" pitchFamily="18" charset="0"/>
                <a:cs typeface="Times New Roman" pitchFamily="18" charset="0"/>
              </a:rPr>
              <a:t>High density Polyethylene (HDPE)</a:t>
            </a:r>
          </a:p>
          <a:p>
            <a:r>
              <a:rPr lang="en-US" dirty="0">
                <a:latin typeface="Times New Roman" pitchFamily="18" charset="0"/>
                <a:cs typeface="Times New Roman" pitchFamily="18" charset="0"/>
              </a:rPr>
              <a:t>Low density polyethylene (LDPE)</a:t>
            </a:r>
          </a:p>
          <a:p>
            <a:endParaRPr lang="ar-SA" dirty="0"/>
          </a:p>
        </p:txBody>
      </p:sp>
      <p:sp>
        <p:nvSpPr>
          <p:cNvPr id="6" name="Title 3"/>
          <p:cNvSpPr txBox="1">
            <a:spLocks noChangeAspect="1"/>
          </p:cNvSpPr>
          <p:nvPr/>
        </p:nvSpPr>
        <p:spPr>
          <a:xfrm>
            <a:off x="2168766" y="398706"/>
            <a:ext cx="2286000" cy="520852"/>
          </a:xfrm>
          <a:prstGeom prst="chevron">
            <a:avLst/>
          </a:prstGeom>
          <a:solidFill>
            <a:srgbClr val="C7E60C"/>
          </a:solidFill>
          <a:ln w="15875" cap="rnd" cmpd="sng" algn="ctr">
            <a:noFill/>
            <a:prstDash val="solid"/>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7" name="Chevron 6"/>
          <p:cNvSpPr>
            <a:spLocks noChangeAspect="1"/>
          </p:cNvSpPr>
          <p:nvPr/>
        </p:nvSpPr>
        <p:spPr>
          <a:xfrm>
            <a:off x="4287467" y="386984"/>
            <a:ext cx="1890591"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8" name="Chevron 7"/>
          <p:cNvSpPr>
            <a:spLocks noChangeAspect="1"/>
          </p:cNvSpPr>
          <p:nvPr/>
        </p:nvSpPr>
        <p:spPr>
          <a:xfrm>
            <a:off x="6013937" y="386983"/>
            <a:ext cx="219221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9" name="Chevron 8"/>
          <p:cNvSpPr>
            <a:spLocks noChangeAspect="1"/>
          </p:cNvSpPr>
          <p:nvPr/>
        </p:nvSpPr>
        <p:spPr>
          <a:xfrm>
            <a:off x="8043850"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10" name="Chevron 9"/>
          <p:cNvSpPr>
            <a:spLocks noChangeAspect="1"/>
          </p:cNvSpPr>
          <p:nvPr/>
        </p:nvSpPr>
        <p:spPr>
          <a:xfrm>
            <a:off x="9777045"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11" name="Pentagon 10"/>
          <p:cNvSpPr/>
          <p:nvPr/>
        </p:nvSpPr>
        <p:spPr>
          <a:xfrm>
            <a:off x="703385" y="392020"/>
            <a:ext cx="1617783" cy="515816"/>
          </a:xfrm>
          <a:prstGeom prst="homePlate">
            <a:avLst/>
          </a:prstGeom>
          <a:solidFill>
            <a:srgbClr val="0996D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Tree>
    <p:extLst>
      <p:ext uri="{BB962C8B-B14F-4D97-AF65-F5344CB8AC3E}">
        <p14:creationId xmlns:p14="http://schemas.microsoft.com/office/powerpoint/2010/main" val="13855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noChangeAspect="1"/>
          </p:cNvSpPr>
          <p:nvPr/>
        </p:nvSpPr>
        <p:spPr>
          <a:xfrm>
            <a:off x="2168766" y="386983"/>
            <a:ext cx="2286000" cy="520852"/>
          </a:xfrm>
          <a:prstGeom prst="chevron">
            <a:avLst/>
          </a:prstGeom>
          <a:solidFill>
            <a:srgbClr val="C7E60C"/>
          </a:solidFill>
          <a:ln w="15875" cap="rnd" cmpd="sng" algn="ctr">
            <a:noFill/>
            <a:prstDash val="solid"/>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7" name="Chevron 6"/>
          <p:cNvSpPr>
            <a:spLocks noChangeAspect="1"/>
          </p:cNvSpPr>
          <p:nvPr/>
        </p:nvSpPr>
        <p:spPr>
          <a:xfrm>
            <a:off x="4287467" y="386984"/>
            <a:ext cx="1890591"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8" name="Chevron 7"/>
          <p:cNvSpPr>
            <a:spLocks noChangeAspect="1"/>
          </p:cNvSpPr>
          <p:nvPr/>
        </p:nvSpPr>
        <p:spPr>
          <a:xfrm>
            <a:off x="6013937" y="386983"/>
            <a:ext cx="219221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9" name="Chevron 8"/>
          <p:cNvSpPr>
            <a:spLocks noChangeAspect="1"/>
          </p:cNvSpPr>
          <p:nvPr/>
        </p:nvSpPr>
        <p:spPr>
          <a:xfrm>
            <a:off x="8043850"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10" name="Chevron 9"/>
          <p:cNvSpPr>
            <a:spLocks noChangeAspect="1"/>
          </p:cNvSpPr>
          <p:nvPr/>
        </p:nvSpPr>
        <p:spPr>
          <a:xfrm>
            <a:off x="9777045"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11" name="Pentagon 10"/>
          <p:cNvSpPr/>
          <p:nvPr/>
        </p:nvSpPr>
        <p:spPr>
          <a:xfrm>
            <a:off x="703385" y="392020"/>
            <a:ext cx="1617783" cy="515816"/>
          </a:xfrm>
          <a:prstGeom prst="homePlate">
            <a:avLst/>
          </a:prstGeom>
          <a:solidFill>
            <a:srgbClr val="0996D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
        <p:nvSpPr>
          <p:cNvPr id="14" name="Content Placeholder 2">
            <a:extLst>
              <a:ext uri="{FF2B5EF4-FFF2-40B4-BE49-F238E27FC236}">
                <a16:creationId xmlns:a16="http://schemas.microsoft.com/office/drawing/2014/main" id="{3F146334-DF2B-43AC-B3CF-46D28DE5DBDE}"/>
              </a:ext>
            </a:extLst>
          </p:cNvPr>
          <p:cNvSpPr>
            <a:spLocks noGrp="1"/>
          </p:cNvSpPr>
          <p:nvPr>
            <p:ph idx="1"/>
          </p:nvPr>
        </p:nvSpPr>
        <p:spPr>
          <a:xfrm>
            <a:off x="732693" y="1919408"/>
            <a:ext cx="10515600" cy="4504837"/>
          </a:xfrm>
        </p:spPr>
        <p:txBody>
          <a:bodyPr>
            <a:normAutofit fontScale="92500" lnSpcReduction="10000"/>
          </a:bodyPr>
          <a:lstStyle/>
          <a:p>
            <a:pPr marL="0" indent="0">
              <a:buNone/>
            </a:pPr>
            <a:r>
              <a:rPr lang="en-US" sz="2700" b="1" dirty="0">
                <a:latin typeface="Times New Roman" pitchFamily="18" charset="0"/>
                <a:cs typeface="Times New Roman" pitchFamily="18" charset="0"/>
              </a:rPr>
              <a:t>What’s the catalyst? </a:t>
            </a:r>
          </a:p>
          <a:p>
            <a:pPr marL="0" indent="0">
              <a:buNone/>
            </a:pPr>
            <a:r>
              <a:rPr lang="en-US" dirty="0">
                <a:latin typeface="Times New Roman" pitchFamily="18" charset="0"/>
                <a:cs typeface="Times New Roman" pitchFamily="18" charset="0"/>
              </a:rPr>
              <a:t>A chemical compound that is added in small amounts to the reaction in order to increase reaction speed without changing its reactants properties.</a:t>
            </a:r>
          </a:p>
          <a:p>
            <a:pPr marL="0" indent="0">
              <a:buNone/>
            </a:pPr>
            <a:endParaRPr lang="en-US" dirty="0">
              <a:latin typeface="Times New Roman" pitchFamily="18" charset="0"/>
              <a:cs typeface="Times New Roman" pitchFamily="18" charset="0"/>
            </a:endParaRPr>
          </a:p>
          <a:p>
            <a:pPr marL="0" indent="0">
              <a:buNone/>
            </a:pPr>
            <a:r>
              <a:rPr lang="en-US" sz="2700" b="1" dirty="0">
                <a:latin typeface="Times New Roman" pitchFamily="18" charset="0"/>
                <a:cs typeface="Times New Roman" pitchFamily="18" charset="0"/>
              </a:rPr>
              <a:t>Type of catalyst.</a:t>
            </a:r>
          </a:p>
          <a:p>
            <a:pPr marL="0" indent="0">
              <a:buNone/>
            </a:pPr>
            <a:r>
              <a:rPr lang="en-US" dirty="0">
                <a:latin typeface="Times New Roman" pitchFamily="18" charset="0"/>
                <a:cs typeface="Times New Roman" pitchFamily="18" charset="0"/>
              </a:rPr>
              <a:t>There is main two types of catalyst:</a:t>
            </a:r>
          </a:p>
          <a:p>
            <a:r>
              <a:rPr lang="en-US" dirty="0">
                <a:latin typeface="Times New Roman" panose="02020603050405020304" pitchFamily="18" charset="0"/>
                <a:cs typeface="Times New Roman" panose="02020603050405020304" pitchFamily="18" charset="0"/>
              </a:rPr>
              <a:t>MgO.               </a:t>
            </a:r>
          </a:p>
          <a:p>
            <a:r>
              <a:rPr lang="en-US" dirty="0">
                <a:latin typeface="Times New Roman" pitchFamily="18" charset="0"/>
                <a:cs typeface="Times New Roman" pitchFamily="18" charset="0"/>
              </a:rPr>
              <a:t>CaCO</a:t>
            </a:r>
            <a:r>
              <a:rPr lang="en-US" baseline="-25000" dirty="0">
                <a:latin typeface="Times New Roman" pitchFamily="18" charset="0"/>
                <a:cs typeface="Times New Roman" pitchFamily="18" charset="0"/>
              </a:rPr>
              <a:t>3</a:t>
            </a:r>
            <a:r>
              <a:rPr lang="en-US" dirty="0">
                <a:latin typeface="Times New Roman" pitchFamily="18" charset="0"/>
                <a:cs typeface="Times New Roman" pitchFamily="18" charset="0"/>
              </a:rPr>
              <a:t>.</a:t>
            </a:r>
          </a:p>
          <a:p>
            <a:pPr marL="0" indent="0">
              <a:lnSpc>
                <a:spcPct val="120000"/>
              </a:lnSpc>
              <a:buNone/>
            </a:pPr>
            <a:r>
              <a:rPr lang="en-US" dirty="0">
                <a:latin typeface="Times New Roman" pitchFamily="18" charset="0"/>
                <a:cs typeface="Times New Roman" pitchFamily="18" charset="0"/>
              </a:rPr>
              <a:t>The advantages of a catalyst provided lower operating temperature, and lower pressure.</a:t>
            </a:r>
          </a:p>
          <a:p>
            <a:pPr marL="0" indent="0">
              <a:buNone/>
            </a:pPr>
            <a:endParaRPr lang="ar-SA" dirty="0"/>
          </a:p>
        </p:txBody>
      </p:sp>
      <p:sp>
        <p:nvSpPr>
          <p:cNvPr id="15" name="Title 1">
            <a:extLst>
              <a:ext uri="{FF2B5EF4-FFF2-40B4-BE49-F238E27FC236}">
                <a16:creationId xmlns:a16="http://schemas.microsoft.com/office/drawing/2014/main" id="{4FC42583-EC8F-4476-A20D-7DEDAE1AF4E0}"/>
              </a:ext>
            </a:extLst>
          </p:cNvPr>
          <p:cNvSpPr>
            <a:spLocks noGrp="1"/>
          </p:cNvSpPr>
          <p:nvPr>
            <p:ph type="title"/>
          </p:nvPr>
        </p:nvSpPr>
        <p:spPr>
          <a:xfrm>
            <a:off x="693798" y="1197460"/>
            <a:ext cx="4907692" cy="701677"/>
          </a:xfrm>
        </p:spPr>
        <p:txBody>
          <a:bodyPr>
            <a:noAutofit/>
          </a:bodyPr>
          <a:lstStyle/>
          <a:p>
            <a:r>
              <a:rPr lang="en-US" sz="2800" b="1" dirty="0">
                <a:solidFill>
                  <a:srgbClr val="0070C0"/>
                </a:solidFill>
                <a:latin typeface="Times New Roman" pitchFamily="18" charset="0"/>
                <a:cs typeface="Times New Roman" pitchFamily="18" charset="0"/>
              </a:rPr>
              <a:t>Catalyst in pyrolysis</a:t>
            </a:r>
            <a:endParaRPr lang="ar-SA" sz="2800" b="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1135789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20970" y="1954578"/>
            <a:ext cx="10515600" cy="4351338"/>
          </a:xfrm>
        </p:spPr>
        <p:txBody>
          <a:bodyPr>
            <a:normAutofit/>
          </a:bodyPr>
          <a:lstStyle/>
          <a:p>
            <a:pPr marL="0" indent="0" algn="just">
              <a:lnSpc>
                <a:spcPct val="150000"/>
              </a:lnSpc>
              <a:buNone/>
            </a:pPr>
            <a:r>
              <a:rPr lang="en-US" sz="2400" dirty="0">
                <a:latin typeface="Times New Roman" panose="02020603050405020304" pitchFamily="18" charset="0"/>
                <a:cs typeface="Times New Roman" panose="02020603050405020304" pitchFamily="18" charset="0"/>
              </a:rPr>
              <a:t>In this section we will show methods that will be followed to design the pyrolysis reactor, this study is theoretical design on one hand with practical design of the reactor, on the other hand to eliminate the problem mentioned previously and get as much as possible benefits of reaction products to operate the system using its gaseous products.</a:t>
            </a:r>
          </a:p>
        </p:txBody>
      </p:sp>
      <p:sp>
        <p:nvSpPr>
          <p:cNvPr id="16" name="Title 3"/>
          <p:cNvSpPr txBox="1">
            <a:spLocks noChangeAspect="1"/>
          </p:cNvSpPr>
          <p:nvPr/>
        </p:nvSpPr>
        <p:spPr>
          <a:xfrm>
            <a:off x="2086705" y="386983"/>
            <a:ext cx="2286000" cy="520852"/>
          </a:xfrm>
          <a:prstGeom prst="chevron">
            <a:avLst/>
          </a:prstGeom>
          <a:solidFill>
            <a:srgbClr val="0996DD"/>
          </a:solidFill>
          <a:ln w="15875" cap="rnd"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en-US" sz="1600" b="1" dirty="0">
                <a:solidFill>
                  <a:schemeClr val="tx1"/>
                </a:solidFill>
                <a:latin typeface="Times New Roman" pitchFamily="18" charset="0"/>
                <a:cs typeface="Times New Roman" pitchFamily="18" charset="0"/>
              </a:rPr>
              <a:t>Literature</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review</a:t>
            </a:r>
          </a:p>
        </p:txBody>
      </p:sp>
      <p:sp>
        <p:nvSpPr>
          <p:cNvPr id="17" name="Chevron 16"/>
          <p:cNvSpPr>
            <a:spLocks noChangeAspect="1"/>
          </p:cNvSpPr>
          <p:nvPr/>
        </p:nvSpPr>
        <p:spPr>
          <a:xfrm>
            <a:off x="4205406" y="386984"/>
            <a:ext cx="1890591" cy="520852"/>
          </a:xfrm>
          <a:prstGeom prst="chevron">
            <a:avLst/>
          </a:prstGeom>
          <a:solidFill>
            <a:srgbClr val="C7E60C"/>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Methodology</a:t>
            </a:r>
          </a:p>
        </p:txBody>
      </p:sp>
      <p:sp>
        <p:nvSpPr>
          <p:cNvPr id="18" name="Chevron 17"/>
          <p:cNvSpPr>
            <a:spLocks noChangeAspect="1"/>
          </p:cNvSpPr>
          <p:nvPr/>
        </p:nvSpPr>
        <p:spPr>
          <a:xfrm>
            <a:off x="5931876" y="386983"/>
            <a:ext cx="219221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Primary</a:t>
            </a:r>
            <a:r>
              <a:rPr lang="en-US" sz="1600" b="1" dirty="0">
                <a:solidFill>
                  <a:schemeClr val="bg1"/>
                </a:solidFill>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design</a:t>
            </a:r>
          </a:p>
        </p:txBody>
      </p:sp>
      <p:sp>
        <p:nvSpPr>
          <p:cNvPr id="19" name="Chevron 18"/>
          <p:cNvSpPr>
            <a:spLocks noChangeAspect="1"/>
          </p:cNvSpPr>
          <p:nvPr/>
        </p:nvSpPr>
        <p:spPr>
          <a:xfrm>
            <a:off x="7961789" y="386983"/>
            <a:ext cx="1885594" cy="520852"/>
          </a:xfrm>
          <a:prstGeom prst="chevron">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Future</a:t>
            </a:r>
            <a:r>
              <a:rPr lang="en-US"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600" b="1" dirty="0">
                <a:solidFill>
                  <a:schemeClr val="tx1"/>
                </a:solidFill>
                <a:latin typeface="Times New Roman" pitchFamily="18" charset="0"/>
                <a:cs typeface="Times New Roman" pitchFamily="18" charset="0"/>
              </a:rPr>
              <a:t>work</a:t>
            </a:r>
          </a:p>
        </p:txBody>
      </p:sp>
      <p:sp>
        <p:nvSpPr>
          <p:cNvPr id="20" name="Chevron 19"/>
          <p:cNvSpPr>
            <a:spLocks noChangeAspect="1"/>
          </p:cNvSpPr>
          <p:nvPr/>
        </p:nvSpPr>
        <p:spPr>
          <a:xfrm>
            <a:off x="9694984" y="386983"/>
            <a:ext cx="1887415" cy="520852"/>
          </a:xfrm>
          <a:prstGeom prst="chevron">
            <a:avLst>
              <a:gd name="adj" fmla="val 47575"/>
            </a:avLst>
          </a:prstGeom>
          <a:solidFill>
            <a:srgbClr val="0996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Conclusion</a:t>
            </a:r>
            <a:endParaRPr lang="en-US" b="1" dirty="0">
              <a:solidFill>
                <a:schemeClr val="tx1"/>
              </a:solidFill>
              <a:latin typeface="Times New Roman" pitchFamily="18" charset="0"/>
              <a:cs typeface="Times New Roman" pitchFamily="18" charset="0"/>
            </a:endParaRPr>
          </a:p>
        </p:txBody>
      </p:sp>
      <p:sp>
        <p:nvSpPr>
          <p:cNvPr id="21" name="Pentagon 20"/>
          <p:cNvSpPr/>
          <p:nvPr/>
        </p:nvSpPr>
        <p:spPr>
          <a:xfrm>
            <a:off x="621324" y="392020"/>
            <a:ext cx="1617783" cy="515816"/>
          </a:xfrm>
          <a:prstGeom prst="homePlate">
            <a:avLst/>
          </a:prstGeom>
          <a:solidFill>
            <a:srgbClr val="0996D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pitchFamily="18" charset="0"/>
                <a:cs typeface="Times New Roman" pitchFamily="18" charset="0"/>
              </a:rPr>
              <a:t>Introduction</a:t>
            </a:r>
          </a:p>
        </p:txBody>
      </p:sp>
      <p:sp>
        <p:nvSpPr>
          <p:cNvPr id="22" name="TextBox 21"/>
          <p:cNvSpPr txBox="1"/>
          <p:nvPr/>
        </p:nvSpPr>
        <p:spPr>
          <a:xfrm>
            <a:off x="679941" y="1125416"/>
            <a:ext cx="2590800" cy="523220"/>
          </a:xfrm>
          <a:prstGeom prst="rect">
            <a:avLst/>
          </a:prstGeom>
          <a:noFill/>
        </p:spPr>
        <p:txBody>
          <a:bodyPr wrap="square" rtlCol="0">
            <a:spAutoFit/>
          </a:bodyPr>
          <a:lstStyle/>
          <a:p>
            <a:r>
              <a:rPr lang="en-US" sz="2800" b="1" u="sng" dirty="0">
                <a:latin typeface="Adobe Ming Std L" pitchFamily="18" charset="-128"/>
                <a:ea typeface="Adobe Ming Std L" pitchFamily="18" charset="-128"/>
              </a:rPr>
              <a:t>Methodology</a:t>
            </a:r>
          </a:p>
        </p:txBody>
      </p:sp>
      <p:pic>
        <p:nvPicPr>
          <p:cNvPr id="2" name="Picture 1">
            <a:extLst>
              <a:ext uri="{FF2B5EF4-FFF2-40B4-BE49-F238E27FC236}">
                <a16:creationId xmlns:a16="http://schemas.microsoft.com/office/drawing/2014/main" id="{EB3B2AAE-6E39-4258-A042-56F20AE08958}"/>
              </a:ext>
            </a:extLst>
          </p:cNvPr>
          <p:cNvPicPr>
            <a:picLocks noChangeAspect="1"/>
          </p:cNvPicPr>
          <p:nvPr/>
        </p:nvPicPr>
        <p:blipFill>
          <a:blip r:embed="rId2"/>
          <a:stretch>
            <a:fillRect/>
          </a:stretch>
        </p:blipFill>
        <p:spPr>
          <a:xfrm>
            <a:off x="559530" y="4879946"/>
            <a:ext cx="4156897" cy="2472712"/>
          </a:xfrm>
          <a:prstGeom prst="rect">
            <a:avLst/>
          </a:prstGeom>
        </p:spPr>
      </p:pic>
      <p:pic>
        <p:nvPicPr>
          <p:cNvPr id="4" name="Picture 3">
            <a:extLst>
              <a:ext uri="{FF2B5EF4-FFF2-40B4-BE49-F238E27FC236}">
                <a16:creationId xmlns:a16="http://schemas.microsoft.com/office/drawing/2014/main" id="{2C82F937-A10C-417A-89C8-E2C06D1DDDE2}"/>
              </a:ext>
            </a:extLst>
          </p:cNvPr>
          <p:cNvPicPr>
            <a:picLocks noChangeAspect="1"/>
          </p:cNvPicPr>
          <p:nvPr/>
        </p:nvPicPr>
        <p:blipFill>
          <a:blip r:embed="rId3"/>
          <a:stretch>
            <a:fillRect/>
          </a:stretch>
        </p:blipFill>
        <p:spPr>
          <a:xfrm>
            <a:off x="6242536" y="4550244"/>
            <a:ext cx="3763108" cy="3132116"/>
          </a:xfrm>
          <a:prstGeom prst="rect">
            <a:avLst/>
          </a:prstGeom>
        </p:spPr>
      </p:pic>
    </p:spTree>
    <p:extLst>
      <p:ext uri="{BB962C8B-B14F-4D97-AF65-F5344CB8AC3E}">
        <p14:creationId xmlns:p14="http://schemas.microsoft.com/office/powerpoint/2010/main" val="423893980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ags/tag3.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1968</TotalTime>
  <Words>1195</Words>
  <Application>Microsoft Office PowerPoint</Application>
  <PresentationFormat>Widescreen</PresentationFormat>
  <Paragraphs>227</Paragraphs>
  <Slides>22</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Adobe Ming Std L</vt:lpstr>
      <vt:lpstr>Arial</vt:lpstr>
      <vt:lpstr>Calibri</vt:lpstr>
      <vt:lpstr>Calibri Light</vt:lpstr>
      <vt:lpstr>Georgia</vt:lpstr>
      <vt:lpstr>Times New Roman</vt:lpstr>
      <vt:lpstr>Office Theme</vt:lpstr>
      <vt:lpstr>PowerPoint Presentation</vt:lpstr>
      <vt:lpstr>PowerPoint Presentation</vt:lpstr>
      <vt:lpstr>PowerPoint Presentation</vt:lpstr>
      <vt:lpstr>PowerPoint Presentation</vt:lpstr>
      <vt:lpstr>PowerPoint Presentation</vt:lpstr>
      <vt:lpstr>      </vt:lpstr>
      <vt:lpstr>Types of plastic used in pyrolysis </vt:lpstr>
      <vt:lpstr>Catalyst in pyrolysis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Islam</dc:creator>
  <cp:lastModifiedBy>DELL</cp:lastModifiedBy>
  <cp:revision>61</cp:revision>
  <dcterms:created xsi:type="dcterms:W3CDTF">2018-05-11T18:05:21Z</dcterms:created>
  <dcterms:modified xsi:type="dcterms:W3CDTF">2018-12-23T09:34:55Z</dcterms:modified>
</cp:coreProperties>
</file>