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804" r:id="rId1"/>
  </p:sldMasterIdLst>
  <p:sldIdLst>
    <p:sldId id="258" r:id="rId2"/>
    <p:sldId id="283" r:id="rId3"/>
    <p:sldId id="256" r:id="rId4"/>
    <p:sldId id="257" r:id="rId5"/>
    <p:sldId id="259" r:id="rId6"/>
    <p:sldId id="282" r:id="rId7"/>
    <p:sldId id="260" r:id="rId8"/>
    <p:sldId id="262" r:id="rId9"/>
    <p:sldId id="267" r:id="rId10"/>
    <p:sldId id="284" r:id="rId11"/>
    <p:sldId id="269" r:id="rId12"/>
    <p:sldId id="279" r:id="rId13"/>
    <p:sldId id="278" r:id="rId14"/>
    <p:sldId id="277" r:id="rId15"/>
    <p:sldId id="276" r:id="rId16"/>
    <p:sldId id="275" r:id="rId17"/>
    <p:sldId id="274" r:id="rId18"/>
    <p:sldId id="285" r:id="rId19"/>
    <p:sldId id="286" r:id="rId20"/>
    <p:sldId id="287" r:id="rId21"/>
    <p:sldId id="292" r:id="rId22"/>
    <p:sldId id="297" r:id="rId23"/>
    <p:sldId id="289" r:id="rId24"/>
    <p:sldId id="294" r:id="rId25"/>
    <p:sldId id="299" r:id="rId26"/>
    <p:sldId id="300" r:id="rId27"/>
    <p:sldId id="301" r:id="rId28"/>
    <p:sldId id="303" r:id="rId29"/>
    <p:sldId id="304" r:id="rId30"/>
    <p:sldId id="305" r:id="rId31"/>
    <p:sldId id="307" r:id="rId32"/>
    <p:sldId id="308" r:id="rId33"/>
    <p:sldId id="309" r:id="rId34"/>
    <p:sldId id="311" r:id="rId35"/>
    <p:sldId id="312" r:id="rId36"/>
    <p:sldId id="313" r:id="rId37"/>
    <p:sldId id="314" r:id="rId38"/>
    <p:sldId id="315" r:id="rId39"/>
    <p:sldId id="316" r:id="rId40"/>
    <p:sldId id="317" r:id="rId41"/>
    <p:sldId id="318" r:id="rId42"/>
    <p:sldId id="319" r:id="rId43"/>
    <p:sldId id="320" r:id="rId44"/>
    <p:sldId id="321" r:id="rId45"/>
    <p:sldId id="322" r:id="rId46"/>
    <p:sldId id="323" r:id="rId47"/>
    <p:sldId id="324" r:id="rId48"/>
    <p:sldId id="325" r:id="rId49"/>
    <p:sldId id="326" r:id="rId50"/>
    <p:sldId id="327" r:id="rId51"/>
    <p:sldId id="329" r:id="rId52"/>
    <p:sldId id="330" r:id="rId53"/>
    <p:sldId id="331" r:id="rId54"/>
    <p:sldId id="334" r:id="rId55"/>
    <p:sldId id="280"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94BA"/>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31E0E7F-4AB1-4EC7-82DF-4344FD26AB4A}" type="datetimeFigureOut">
              <a:rPr lang="en-US" smtClean="0"/>
              <a:t>6/7/2022</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631CF793-F0CF-4CEE-9B6A-2B4AB882A728}" type="slidenum">
              <a:rPr lang="en-US" smtClean="0"/>
              <a:t>‹#›</a:t>
            </a:fld>
            <a:endParaRPr lang="en-US"/>
          </a:p>
        </p:txBody>
      </p:sp>
    </p:spTree>
    <p:extLst>
      <p:ext uri="{BB962C8B-B14F-4D97-AF65-F5344CB8AC3E}">
        <p14:creationId xmlns:p14="http://schemas.microsoft.com/office/powerpoint/2010/main" val="35195926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A31E0E7F-4AB1-4EC7-82DF-4344FD26AB4A}" type="datetimeFigureOut">
              <a:rPr lang="en-US" smtClean="0"/>
              <a:t>6/7/2022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1CF793-F0CF-4CEE-9B6A-2B4AB882A728}" type="slidenum">
              <a:rPr lang="en-US" smtClean="0"/>
              <a:t>‹#›</a:t>
            </a:fld>
            <a:endParaRPr lang="en-US"/>
          </a:p>
        </p:txBody>
      </p:sp>
    </p:spTree>
    <p:extLst>
      <p:ext uri="{BB962C8B-B14F-4D97-AF65-F5344CB8AC3E}">
        <p14:creationId xmlns:p14="http://schemas.microsoft.com/office/powerpoint/2010/main" val="2042782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31E0E7F-4AB1-4EC7-82DF-4344FD26AB4A}" type="datetimeFigureOut">
              <a:rPr lang="en-US" smtClean="0"/>
              <a:t>6/7/2022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1CF793-F0CF-4CEE-9B6A-2B4AB882A728}" type="slidenum">
              <a:rPr lang="en-US" smtClean="0"/>
              <a:t>‹#›</a:t>
            </a:fld>
            <a:endParaRPr lang="en-US"/>
          </a:p>
        </p:txBody>
      </p:sp>
    </p:spTree>
    <p:extLst>
      <p:ext uri="{BB962C8B-B14F-4D97-AF65-F5344CB8AC3E}">
        <p14:creationId xmlns:p14="http://schemas.microsoft.com/office/powerpoint/2010/main" val="22863572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31E0E7F-4AB1-4EC7-82DF-4344FD26AB4A}" type="datetimeFigureOut">
              <a:rPr lang="en-US" smtClean="0"/>
              <a:t>6/7/2022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1CF793-F0CF-4CEE-9B6A-2B4AB882A728}" type="slidenum">
              <a:rPr lang="en-US" smtClean="0"/>
              <a:t>‹#›</a:t>
            </a:fld>
            <a:endParaRPr lang="en-US"/>
          </a:p>
        </p:txBody>
      </p:sp>
    </p:spTree>
    <p:extLst>
      <p:ext uri="{BB962C8B-B14F-4D97-AF65-F5344CB8AC3E}">
        <p14:creationId xmlns:p14="http://schemas.microsoft.com/office/powerpoint/2010/main" val="8074586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31E0E7F-4AB1-4EC7-82DF-4344FD26AB4A}" type="datetimeFigureOut">
              <a:rPr lang="en-US" smtClean="0"/>
              <a:t>6/7/2022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1CF793-F0CF-4CEE-9B6A-2B4AB882A728}" type="slidenum">
              <a:rPr lang="en-US" smtClean="0"/>
              <a:t>‹#›</a:t>
            </a:fld>
            <a:endParaRPr lang="en-US"/>
          </a:p>
        </p:txBody>
      </p:sp>
    </p:spTree>
    <p:extLst>
      <p:ext uri="{BB962C8B-B14F-4D97-AF65-F5344CB8AC3E}">
        <p14:creationId xmlns:p14="http://schemas.microsoft.com/office/powerpoint/2010/main" val="9681246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31E0E7F-4AB1-4EC7-82DF-4344FD26AB4A}" type="datetimeFigureOut">
              <a:rPr lang="en-US" smtClean="0"/>
              <a:t>6/7/2022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1CF793-F0CF-4CEE-9B6A-2B4AB882A728}" type="slidenum">
              <a:rPr lang="en-US" smtClean="0"/>
              <a:t>‹#›</a:t>
            </a:fld>
            <a:endParaRPr lang="en-US"/>
          </a:p>
        </p:txBody>
      </p:sp>
    </p:spTree>
    <p:extLst>
      <p:ext uri="{BB962C8B-B14F-4D97-AF65-F5344CB8AC3E}">
        <p14:creationId xmlns:p14="http://schemas.microsoft.com/office/powerpoint/2010/main" val="34809612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31E0E7F-4AB1-4EC7-82DF-4344FD26AB4A}" type="datetimeFigureOut">
              <a:rPr lang="en-US" smtClean="0"/>
              <a:t>6/7/2022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1CF793-F0CF-4CEE-9B6A-2B4AB882A728}" type="slidenum">
              <a:rPr lang="en-US" smtClean="0"/>
              <a:t>‹#›</a:t>
            </a:fld>
            <a:endParaRPr lang="en-US"/>
          </a:p>
        </p:txBody>
      </p:sp>
    </p:spTree>
    <p:extLst>
      <p:ext uri="{BB962C8B-B14F-4D97-AF65-F5344CB8AC3E}">
        <p14:creationId xmlns:p14="http://schemas.microsoft.com/office/powerpoint/2010/main" val="8469565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31E0E7F-4AB1-4EC7-82DF-4344FD26AB4A}" type="datetimeFigureOut">
              <a:rPr lang="en-US" smtClean="0"/>
              <a:t>6/7/2022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1CF793-F0CF-4CEE-9B6A-2B4AB882A728}" type="slidenum">
              <a:rPr lang="en-US" smtClean="0"/>
              <a:t>‹#›</a:t>
            </a:fld>
            <a:endParaRPr lang="en-US"/>
          </a:p>
        </p:txBody>
      </p:sp>
    </p:spTree>
    <p:extLst>
      <p:ext uri="{BB962C8B-B14F-4D97-AF65-F5344CB8AC3E}">
        <p14:creationId xmlns:p14="http://schemas.microsoft.com/office/powerpoint/2010/main" val="33270697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31E0E7F-4AB1-4EC7-82DF-4344FD26AB4A}" type="datetimeFigureOut">
              <a:rPr lang="en-US" smtClean="0"/>
              <a:t>6/7/2022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1CF793-F0CF-4CEE-9B6A-2B4AB882A728}" type="slidenum">
              <a:rPr lang="en-US" smtClean="0"/>
              <a:t>‹#›</a:t>
            </a:fld>
            <a:endParaRPr lang="en-US"/>
          </a:p>
        </p:txBody>
      </p:sp>
    </p:spTree>
    <p:extLst>
      <p:ext uri="{BB962C8B-B14F-4D97-AF65-F5344CB8AC3E}">
        <p14:creationId xmlns:p14="http://schemas.microsoft.com/office/powerpoint/2010/main" val="1728119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31E0E7F-4AB1-4EC7-82DF-4344FD26AB4A}" type="datetimeFigureOut">
              <a:rPr lang="en-US" smtClean="0"/>
              <a:t>6/7/2022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631CF793-F0CF-4CEE-9B6A-2B4AB882A728}" type="slidenum">
              <a:rPr lang="en-US" smtClean="0"/>
              <a:t>‹#›</a:t>
            </a:fld>
            <a:endParaRPr lang="en-US"/>
          </a:p>
        </p:txBody>
      </p:sp>
    </p:spTree>
    <p:extLst>
      <p:ext uri="{BB962C8B-B14F-4D97-AF65-F5344CB8AC3E}">
        <p14:creationId xmlns:p14="http://schemas.microsoft.com/office/powerpoint/2010/main" val="2205517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31E0E7F-4AB1-4EC7-82DF-4344FD26AB4A}" type="datetimeFigureOut">
              <a:rPr lang="en-US" smtClean="0"/>
              <a:t>6/7/2022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1CF793-F0CF-4CEE-9B6A-2B4AB882A728}" type="slidenum">
              <a:rPr lang="en-US" smtClean="0"/>
              <a:t>‹#›</a:t>
            </a:fld>
            <a:endParaRPr lang="en-US"/>
          </a:p>
        </p:txBody>
      </p:sp>
    </p:spTree>
    <p:extLst>
      <p:ext uri="{BB962C8B-B14F-4D97-AF65-F5344CB8AC3E}">
        <p14:creationId xmlns:p14="http://schemas.microsoft.com/office/powerpoint/2010/main" val="35013631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31E0E7F-4AB1-4EC7-82DF-4344FD26AB4A}" type="datetimeFigureOut">
              <a:rPr lang="en-US" smtClean="0"/>
              <a:t>6/7/2022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1CF793-F0CF-4CEE-9B6A-2B4AB882A728}" type="slidenum">
              <a:rPr lang="en-US" smtClean="0"/>
              <a:t>‹#›</a:t>
            </a:fld>
            <a:endParaRPr lang="en-US"/>
          </a:p>
        </p:txBody>
      </p:sp>
    </p:spTree>
    <p:extLst>
      <p:ext uri="{BB962C8B-B14F-4D97-AF65-F5344CB8AC3E}">
        <p14:creationId xmlns:p14="http://schemas.microsoft.com/office/powerpoint/2010/main" val="359109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31E0E7F-4AB1-4EC7-82DF-4344FD26AB4A}" type="datetimeFigureOut">
              <a:rPr lang="en-US" smtClean="0"/>
              <a:t>6/7/2022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1CF793-F0CF-4CEE-9B6A-2B4AB882A728}" type="slidenum">
              <a:rPr lang="en-US" smtClean="0"/>
              <a:t>‹#›</a:t>
            </a:fld>
            <a:endParaRPr lang="en-US"/>
          </a:p>
        </p:txBody>
      </p:sp>
    </p:spTree>
    <p:extLst>
      <p:ext uri="{BB962C8B-B14F-4D97-AF65-F5344CB8AC3E}">
        <p14:creationId xmlns:p14="http://schemas.microsoft.com/office/powerpoint/2010/main" val="349451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31E0E7F-4AB1-4EC7-82DF-4344FD26AB4A}" type="datetimeFigureOut">
              <a:rPr lang="en-US" smtClean="0"/>
              <a:t>6/7/2022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1CF793-F0CF-4CEE-9B6A-2B4AB882A728}" type="slidenum">
              <a:rPr lang="en-US" smtClean="0"/>
              <a:t>‹#›</a:t>
            </a:fld>
            <a:endParaRPr lang="en-US"/>
          </a:p>
        </p:txBody>
      </p:sp>
    </p:spTree>
    <p:extLst>
      <p:ext uri="{BB962C8B-B14F-4D97-AF65-F5344CB8AC3E}">
        <p14:creationId xmlns:p14="http://schemas.microsoft.com/office/powerpoint/2010/main" val="1337819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1E0E7F-4AB1-4EC7-82DF-4344FD26AB4A}" type="datetimeFigureOut">
              <a:rPr lang="en-US" smtClean="0"/>
              <a:t>6/7/2022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1CF793-F0CF-4CEE-9B6A-2B4AB882A728}" type="slidenum">
              <a:rPr lang="en-US" smtClean="0"/>
              <a:t>‹#›</a:t>
            </a:fld>
            <a:endParaRPr lang="en-US"/>
          </a:p>
        </p:txBody>
      </p:sp>
    </p:spTree>
    <p:extLst>
      <p:ext uri="{BB962C8B-B14F-4D97-AF65-F5344CB8AC3E}">
        <p14:creationId xmlns:p14="http://schemas.microsoft.com/office/powerpoint/2010/main" val="1888278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A31E0E7F-4AB1-4EC7-82DF-4344FD26AB4A}" type="datetimeFigureOut">
              <a:rPr lang="en-US" smtClean="0"/>
              <a:t>6/7/2022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1CF793-F0CF-4CEE-9B6A-2B4AB882A728}" type="slidenum">
              <a:rPr lang="en-US" smtClean="0"/>
              <a:t>‹#›</a:t>
            </a:fld>
            <a:endParaRPr lang="en-US"/>
          </a:p>
        </p:txBody>
      </p:sp>
    </p:spTree>
    <p:extLst>
      <p:ext uri="{BB962C8B-B14F-4D97-AF65-F5344CB8AC3E}">
        <p14:creationId xmlns:p14="http://schemas.microsoft.com/office/powerpoint/2010/main" val="3666436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A31E0E7F-4AB1-4EC7-82DF-4344FD26AB4A}" type="datetimeFigureOut">
              <a:rPr lang="en-US" smtClean="0"/>
              <a:t>6/7/2022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1CF793-F0CF-4CEE-9B6A-2B4AB882A728}" type="slidenum">
              <a:rPr lang="en-US" smtClean="0"/>
              <a:t>‹#›</a:t>
            </a:fld>
            <a:endParaRPr lang="en-US"/>
          </a:p>
        </p:txBody>
      </p:sp>
    </p:spTree>
    <p:extLst>
      <p:ext uri="{BB962C8B-B14F-4D97-AF65-F5344CB8AC3E}">
        <p14:creationId xmlns:p14="http://schemas.microsoft.com/office/powerpoint/2010/main" val="24481891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20">
          <a:fgClr>
            <a:schemeClr val="accent1"/>
          </a:fgClr>
          <a:bgClr>
            <a:schemeClr val="bg1"/>
          </a:bgClr>
        </a:pattFill>
        <a:effectLst/>
      </p:bgPr>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31E0E7F-4AB1-4EC7-82DF-4344FD26AB4A}" type="datetimeFigureOut">
              <a:rPr lang="en-US" smtClean="0"/>
              <a:t>6/7/2022</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31CF793-F0CF-4CEE-9B6A-2B4AB882A728}" type="slidenum">
              <a:rPr lang="en-US" smtClean="0"/>
              <a:t>‹#›</a:t>
            </a:fld>
            <a:endParaRPr lang="en-US"/>
          </a:p>
        </p:txBody>
      </p:sp>
    </p:spTree>
    <p:extLst>
      <p:ext uri="{BB962C8B-B14F-4D97-AF65-F5344CB8AC3E}">
        <p14:creationId xmlns:p14="http://schemas.microsoft.com/office/powerpoint/2010/main" val="3229862914"/>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 id="2147483817" r:id="rId13"/>
    <p:sldLayoutId id="2147483818" r:id="rId14"/>
    <p:sldLayoutId id="2147483819" r:id="rId15"/>
    <p:sldLayoutId id="2147483820" r:id="rId16"/>
    <p:sldLayoutId id="2147483821"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jpe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emf"/><Relationship Id="rId1" Type="http://schemas.openxmlformats.org/officeDocument/2006/relationships/slideLayout" Target="../slideLayouts/slideLayout7.xml"/><Relationship Id="rId4" Type="http://schemas.openxmlformats.org/officeDocument/2006/relationships/image" Target="../media/image25.emf"/></Relationships>
</file>

<file path=ppt/slides/_rels/slide19.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7.xml"/><Relationship Id="rId4" Type="http://schemas.openxmlformats.org/officeDocument/2006/relationships/image" Target="../media/image28.emf"/></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7.xml"/><Relationship Id="rId4" Type="http://schemas.openxmlformats.org/officeDocument/2006/relationships/image" Target="../media/image31.emf"/></Relationships>
</file>

<file path=ppt/slides/_rels/slide21.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7.xml"/><Relationship Id="rId5" Type="http://schemas.openxmlformats.org/officeDocument/2006/relationships/image" Target="../media/image35.emf"/><Relationship Id="rId4" Type="http://schemas.openxmlformats.org/officeDocument/2006/relationships/image" Target="../media/image34.emf"/></Relationships>
</file>

<file path=ppt/slides/_rels/slide22.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7.xml"/><Relationship Id="rId5" Type="http://schemas.openxmlformats.org/officeDocument/2006/relationships/image" Target="../media/image39.emf"/><Relationship Id="rId4" Type="http://schemas.openxmlformats.org/officeDocument/2006/relationships/image" Target="../media/image38.emf"/></Relationships>
</file>

<file path=ppt/slides/_rels/slide23.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44.emf"/><Relationship Id="rId1" Type="http://schemas.openxmlformats.org/officeDocument/2006/relationships/slideLayout" Target="../slideLayouts/slideLayout7.xml"/><Relationship Id="rId5" Type="http://schemas.openxmlformats.org/officeDocument/2006/relationships/image" Target="../media/image47.emf"/><Relationship Id="rId4" Type="http://schemas.openxmlformats.org/officeDocument/2006/relationships/image" Target="../media/image46.emf"/></Relationships>
</file>

<file path=ppt/slides/_rels/slide28.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emf"/><Relationship Id="rId1" Type="http://schemas.openxmlformats.org/officeDocument/2006/relationships/slideLayout" Target="../slideLayouts/slideLayout7.xml"/><Relationship Id="rId4" Type="http://schemas.openxmlformats.org/officeDocument/2006/relationships/image" Target="../media/image52.emf"/></Relationships>
</file>

<file path=ppt/slides/_rels/slide31.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55.emf"/><Relationship Id="rId1" Type="http://schemas.openxmlformats.org/officeDocument/2006/relationships/slideLayout" Target="../slideLayouts/slideLayout7.xml"/><Relationship Id="rId5" Type="http://schemas.openxmlformats.org/officeDocument/2006/relationships/image" Target="../media/image58.emf"/><Relationship Id="rId4" Type="http://schemas.openxmlformats.org/officeDocument/2006/relationships/image" Target="../media/image57.emf"/></Relationships>
</file>

<file path=ppt/slides/_rels/slide34.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65.emf"/><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66.emf"/><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68.emf"/><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69.emf"/><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39.svg"/><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3691" y="0"/>
            <a:ext cx="4428309" cy="685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style>
          <a:lnRef idx="2">
            <a:schemeClr val="accent1"/>
          </a:lnRef>
          <a:fillRef idx="1">
            <a:schemeClr val="lt1"/>
          </a:fillRef>
          <a:effectRef idx="0">
            <a:schemeClr val="accent1"/>
          </a:effectRef>
          <a:fontRef idx="minor">
            <a:schemeClr val="dk1"/>
          </a:fontRef>
        </p:style>
      </p:pic>
      <p:sp>
        <p:nvSpPr>
          <p:cNvPr id="5" name="Rectangle 4"/>
          <p:cNvSpPr/>
          <p:nvPr/>
        </p:nvSpPr>
        <p:spPr>
          <a:xfrm>
            <a:off x="509451" y="1690062"/>
            <a:ext cx="7733212" cy="4093428"/>
          </a:xfrm>
          <a:prstGeom prst="rect">
            <a:avLst/>
          </a:prstGeom>
        </p:spPr>
        <p:txBody>
          <a:bodyPr wrap="square">
            <a:spAutoFit/>
          </a:bodyPr>
          <a:lstStyle/>
          <a:p>
            <a:pPr algn="ctr"/>
            <a:r>
              <a:rPr lang="en-US" sz="2000" b="1" dirty="0">
                <a:latin typeface="Times New Roman" panose="02020603050405020304" pitchFamily="18" charset="0"/>
                <a:cs typeface="Times New Roman" panose="02020603050405020304" pitchFamily="18" charset="0"/>
              </a:rPr>
              <a:t>An-Najah National University</a:t>
            </a: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Faculty of Engineering and Information Technology</a:t>
            </a: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Industrial Engineering </a:t>
            </a:r>
            <a:r>
              <a:rPr lang="en-US" sz="2000" b="1" dirty="0" smtClean="0">
                <a:latin typeface="Times New Roman" panose="02020603050405020304" pitchFamily="18" charset="0"/>
                <a:cs typeface="Times New Roman" panose="02020603050405020304" pitchFamily="18" charset="0"/>
              </a:rPr>
              <a:t>Department</a:t>
            </a:r>
          </a:p>
          <a:p>
            <a:pPr algn="ctr"/>
            <a:endParaRPr lang="en-US" sz="2000" b="1" dirty="0" smtClean="0">
              <a:latin typeface="Times New Roman" panose="02020603050405020304" pitchFamily="18" charset="0"/>
              <a:cs typeface="Times New Roman" panose="02020603050405020304" pitchFamily="18" charset="0"/>
            </a:endParaRPr>
          </a:p>
          <a:p>
            <a:pPr algn="ctr"/>
            <a:r>
              <a:rPr lang="en-US" sz="2000" b="1" dirty="0">
                <a:latin typeface="Times New Roman" panose="02020603050405020304" pitchFamily="18" charset="0"/>
                <a:cs typeface="Times New Roman" panose="02020603050405020304" pitchFamily="18" charset="0"/>
              </a:rPr>
              <a:t/>
            </a: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Graduation Project </a:t>
            </a:r>
            <a:endParaRPr lang="en-US" sz="2000" b="1" dirty="0" smtClean="0">
              <a:latin typeface="Times New Roman" panose="02020603050405020304" pitchFamily="18" charset="0"/>
              <a:cs typeface="Times New Roman" panose="02020603050405020304" pitchFamily="18" charset="0"/>
            </a:endParaRPr>
          </a:p>
          <a:p>
            <a:pPr algn="ctr"/>
            <a:r>
              <a:rPr lang="en-US" sz="2000" b="1" dirty="0">
                <a:latin typeface="Times New Roman" panose="02020603050405020304" pitchFamily="18" charset="0"/>
                <a:cs typeface="Times New Roman" panose="02020603050405020304" pitchFamily="18" charset="0"/>
              </a:rPr>
              <a:t/>
            </a: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
            </a: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Implementation of Statistical Process Control (SPC) </a:t>
            </a:r>
            <a:r>
              <a:rPr lang="en-US" sz="2000" b="1" dirty="0" smtClean="0">
                <a:latin typeface="Times New Roman" panose="02020603050405020304" pitchFamily="18" charset="0"/>
                <a:cs typeface="Times New Roman" panose="02020603050405020304" pitchFamily="18" charset="0"/>
              </a:rPr>
              <a:t>Tools</a:t>
            </a:r>
          </a:p>
          <a:p>
            <a:pPr algn="ctr"/>
            <a:r>
              <a:rPr lang="en-US" sz="2000" b="1" dirty="0" smtClean="0">
                <a:latin typeface="Times New Roman" panose="02020603050405020304" pitchFamily="18" charset="0"/>
                <a:cs typeface="Times New Roman" panose="02020603050405020304" pitchFamily="18" charset="0"/>
              </a:rPr>
              <a:t> at Al-Maslamani Company</a:t>
            </a:r>
            <a:r>
              <a:rPr lang="en-US" sz="2000" b="1" dirty="0">
                <a:latin typeface="Times New Roman" panose="02020603050405020304" pitchFamily="18" charset="0"/>
                <a:cs typeface="Times New Roman" panose="02020603050405020304" pitchFamily="18" charset="0"/>
              </a:rPr>
              <a:t/>
            </a: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
            </a: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
            </a:r>
            <a:br>
              <a:rPr lang="en-US" sz="2000" b="1" dirty="0">
                <a:latin typeface="Times New Roman" panose="02020603050405020304" pitchFamily="18" charset="0"/>
                <a:cs typeface="Times New Roman" panose="02020603050405020304" pitchFamily="18" charset="0"/>
              </a:rPr>
            </a:br>
            <a:endParaRPr lang="en-US" sz="2000" dirty="0"/>
          </a:p>
        </p:txBody>
      </p:sp>
    </p:spTree>
    <p:extLst>
      <p:ext uri="{BB962C8B-B14F-4D97-AF65-F5344CB8AC3E}">
        <p14:creationId xmlns:p14="http://schemas.microsoft.com/office/powerpoint/2010/main" val="3020715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28800" y="570512"/>
            <a:ext cx="2651180" cy="612668"/>
          </a:xfrm>
          <a:prstGeom prst="rect">
            <a:avLst/>
          </a:prstGeom>
        </p:spPr>
        <p:txBody>
          <a:bodyPr wrap="square">
            <a:spAutoFit/>
          </a:bodyPr>
          <a:lstStyle/>
          <a:p>
            <a:pPr indent="114300">
              <a:lnSpc>
                <a:spcPct val="115000"/>
              </a:lnSpc>
              <a:spcBef>
                <a:spcPts val="200"/>
              </a:spcBef>
              <a:spcAft>
                <a:spcPts val="0"/>
              </a:spcAft>
            </a:pPr>
            <a:r>
              <a:rPr lang="en-US" sz="3200" b="1" dirty="0">
                <a:latin typeface="Times New Roman" panose="02020603050405020304" pitchFamily="18" charset="0"/>
                <a:ea typeface="Times New Roman" panose="02020603050405020304" pitchFamily="18" charset="0"/>
                <a:cs typeface="Times New Roman" panose="02020603050405020304" pitchFamily="18" charset="0"/>
              </a:rPr>
              <a:t>Define Phase</a:t>
            </a:r>
            <a:endParaRPr lang="en-US" sz="3200" b="1" dirty="0">
              <a:effectLst/>
              <a:latin typeface="Cambria" panose="02040503050406030204" pitchFamily="18" charset="0"/>
              <a:ea typeface="Times New Roman" panose="02020603050405020304" pitchFamily="18" charset="0"/>
              <a:cs typeface="Times New Roman" panose="02020603050405020304" pitchFamily="18" charset="0"/>
            </a:endParaRPr>
          </a:p>
        </p:txBody>
      </p:sp>
      <p:sp>
        <p:nvSpPr>
          <p:cNvPr id="6" name="Rectangle 5"/>
          <p:cNvSpPr/>
          <p:nvPr/>
        </p:nvSpPr>
        <p:spPr>
          <a:xfrm>
            <a:off x="1828800" y="1369942"/>
            <a:ext cx="9607639" cy="4154984"/>
          </a:xfrm>
          <a:prstGeom prst="rect">
            <a:avLst/>
          </a:prstGeom>
        </p:spPr>
        <p:txBody>
          <a:bodyPr wrap="square">
            <a:spAutoFit/>
          </a:bodyPr>
          <a:lstStyle/>
          <a:p>
            <a:pPr algn="just"/>
            <a:r>
              <a:rPr lang="en-US" sz="2400" dirty="0">
                <a:latin typeface="Times New Roman" panose="02020603050405020304" pitchFamily="18" charset="0"/>
                <a:cs typeface="Times New Roman" panose="02020603050405020304" pitchFamily="18" charset="0"/>
              </a:rPr>
              <a:t>After identifying the problem and describing it, and defining the objective</a:t>
            </a:r>
            <a:r>
              <a:rPr lang="en-US" sz="2400" dirty="0" smtClean="0">
                <a:latin typeface="Times New Roman" panose="02020603050405020304" pitchFamily="18" charset="0"/>
                <a:cs typeface="Times New Roman" panose="02020603050405020304" pitchFamily="18" charset="0"/>
              </a:rPr>
              <a:t>.</a:t>
            </a:r>
          </a:p>
          <a:p>
            <a:pPr algn="just"/>
            <a:r>
              <a:rPr lang="en-US" sz="2400" dirty="0" smtClean="0">
                <a:latin typeface="Times New Roman" panose="02020603050405020304" pitchFamily="18" charset="0"/>
                <a:cs typeface="Times New Roman" panose="02020603050405020304" pitchFamily="18" charset="0"/>
              </a:rPr>
              <a:t>We </a:t>
            </a:r>
            <a:r>
              <a:rPr lang="en-US" sz="2400" dirty="0">
                <a:latin typeface="Times New Roman" panose="02020603050405020304" pitchFamily="18" charset="0"/>
                <a:cs typeface="Times New Roman" panose="02020603050405020304" pitchFamily="18" charset="0"/>
              </a:rPr>
              <a:t>have decided to implement the SPC method on two of their products: Sunflower and Armsh. For the following reasons:</a:t>
            </a:r>
          </a:p>
          <a:p>
            <a:pPr marL="114300" algn="just"/>
            <a:endParaRPr lang="en-US" sz="2400" dirty="0">
              <a:latin typeface="Times New Roman" panose="02020603050405020304" pitchFamily="18" charset="0"/>
              <a:cs typeface="Times New Roman" panose="02020603050405020304" pitchFamily="18" charset="0"/>
            </a:endParaRPr>
          </a:p>
          <a:p>
            <a:pPr marL="457200" indent="-457200" algn="just">
              <a:buFont typeface="+mj-lt"/>
              <a:buAutoNum type="arabicPeriod"/>
            </a:pPr>
            <a:r>
              <a:rPr lang="en-US" sz="2400" dirty="0">
                <a:latin typeface="Times New Roman" panose="02020603050405020304" pitchFamily="18" charset="0"/>
                <a:cs typeface="Times New Roman" panose="02020603050405020304" pitchFamily="18" charset="0"/>
              </a:rPr>
              <a:t>These products have a large demand compared to other products.</a:t>
            </a:r>
          </a:p>
          <a:p>
            <a:pPr marL="457200" indent="-457200" algn="just">
              <a:buFont typeface="+mj-lt"/>
              <a:buAutoNum type="arabicPeriod"/>
            </a:pPr>
            <a:endParaRPr lang="en-US" sz="2400" dirty="0">
              <a:latin typeface="Times New Roman" panose="02020603050405020304" pitchFamily="18" charset="0"/>
              <a:cs typeface="Times New Roman" panose="02020603050405020304" pitchFamily="18" charset="0"/>
            </a:endParaRPr>
          </a:p>
          <a:p>
            <a:pPr marL="457200" indent="-457200" algn="just">
              <a:buFont typeface="+mj-lt"/>
              <a:buAutoNum type="arabicPeriod"/>
            </a:pPr>
            <a:r>
              <a:rPr lang="en-US" sz="2400" dirty="0">
                <a:latin typeface="Times New Roman" panose="02020603050405020304" pitchFamily="18" charset="0"/>
                <a:cs typeface="Times New Roman" panose="02020603050405020304" pitchFamily="18" charset="0"/>
              </a:rPr>
              <a:t>Sunflower and Armsh are one of the largest production lines in the factory.</a:t>
            </a:r>
          </a:p>
          <a:p>
            <a:pPr marL="457200" indent="-457200" algn="just">
              <a:buFont typeface="+mj-lt"/>
              <a:buAutoNum type="arabicPeriod"/>
            </a:pPr>
            <a:endParaRPr lang="en-US" sz="2400" dirty="0">
              <a:latin typeface="Times New Roman" panose="02020603050405020304" pitchFamily="18" charset="0"/>
              <a:cs typeface="Times New Roman" panose="02020603050405020304" pitchFamily="18" charset="0"/>
            </a:endParaRPr>
          </a:p>
          <a:p>
            <a:pPr marL="457200" indent="-457200" algn="just">
              <a:buFont typeface="+mj-lt"/>
              <a:buAutoNum type="arabicPeriod"/>
            </a:pPr>
            <a:r>
              <a:rPr lang="en-US" sz="2400" dirty="0">
                <a:latin typeface="Times New Roman" panose="02020603050405020304" pitchFamily="18" charset="0"/>
                <a:cs typeface="Times New Roman" panose="02020603050405020304" pitchFamily="18" charset="0"/>
              </a:rPr>
              <a:t>They pass through many different tests and inspection points such as: Weight, packaging and date.</a:t>
            </a:r>
            <a:endParaRPr lang="ar-JO"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520988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22738" y="713213"/>
            <a:ext cx="4296105" cy="483017"/>
          </a:xfrm>
          <a:prstGeom prst="rect">
            <a:avLst/>
          </a:prstGeom>
        </p:spPr>
        <p:txBody>
          <a:bodyPr wrap="square">
            <a:spAutoFit/>
          </a:bodyPr>
          <a:lstStyle/>
          <a:p>
            <a:pPr marL="342900" lvl="0" indent="-342900">
              <a:lnSpc>
                <a:spcPct val="115000"/>
              </a:lnSpc>
              <a:spcAft>
                <a:spcPts val="1600"/>
              </a:spcAft>
              <a:buClr>
                <a:srgbClr val="595959"/>
              </a:buClr>
              <a:buSzPct val="100000"/>
              <a:buFont typeface="Wingdings" panose="05000000000000000000" pitchFamily="2" charset="2"/>
              <a:buChar char="Ø"/>
            </a:pPr>
            <a:r>
              <a:rPr lang="en-US" sz="2400" kern="0" dirty="0" smtClean="0">
                <a:solidFill>
                  <a:srgbClr val="000000"/>
                </a:solidFill>
                <a:latin typeface="Times New Roman" panose="02020603050405020304" pitchFamily="18" charset="0"/>
                <a:cs typeface="Times New Roman" panose="02020603050405020304" pitchFamily="18" charset="0"/>
                <a:sym typeface="Arial"/>
              </a:rPr>
              <a:t>Process Flow Chart </a:t>
            </a:r>
            <a:endParaRPr lang="en-US" sz="2400" kern="0" dirty="0">
              <a:solidFill>
                <a:srgbClr val="000000"/>
              </a:solidFill>
              <a:latin typeface="Times New Roman" panose="02020603050405020304" pitchFamily="18" charset="0"/>
              <a:cs typeface="Times New Roman" panose="02020603050405020304" pitchFamily="18" charset="0"/>
              <a:sym typeface="Arial"/>
            </a:endParaRPr>
          </a:p>
        </p:txBody>
      </p:sp>
      <p:sp>
        <p:nvSpPr>
          <p:cNvPr id="4" name="Rectangle 3"/>
          <p:cNvSpPr/>
          <p:nvPr/>
        </p:nvSpPr>
        <p:spPr>
          <a:xfrm>
            <a:off x="1622738" y="224553"/>
            <a:ext cx="8692106" cy="70788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srgbClr val="000000"/>
                </a:solidFill>
                <a:effectLst/>
                <a:uLnTx/>
                <a:uFillTx/>
                <a:latin typeface="Times New Roman" panose="02020603050405020304" pitchFamily="18" charset="0"/>
                <a:cs typeface="Times New Roman" panose="02020603050405020304" pitchFamily="18" charset="0"/>
                <a:sym typeface="Arial"/>
              </a:rPr>
              <a:t>Sunflower Seed Production Line</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7989" y="1330947"/>
            <a:ext cx="10225273" cy="480065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987593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tretch>
            <a:fillRect/>
          </a:stretch>
        </p:blipFill>
        <p:spPr>
          <a:xfrm>
            <a:off x="2073973" y="1307799"/>
            <a:ext cx="2772371" cy="199881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Right Arrow 2"/>
          <p:cNvSpPr/>
          <p:nvPr/>
        </p:nvSpPr>
        <p:spPr>
          <a:xfrm>
            <a:off x="4919118" y="2227431"/>
            <a:ext cx="531766" cy="1595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stretch>
            <a:fillRect/>
          </a:stretch>
        </p:blipFill>
        <p:spPr>
          <a:xfrm>
            <a:off x="5465217" y="1211298"/>
            <a:ext cx="2936016" cy="2265831"/>
          </a:xfrm>
          <a:prstGeom prst="rect">
            <a:avLst/>
          </a:prstGeom>
        </p:spPr>
      </p:pic>
      <p:pic>
        <p:nvPicPr>
          <p:cNvPr id="7" name="Picture 6"/>
          <p:cNvPicPr>
            <a:picLocks noChangeAspect="1"/>
          </p:cNvPicPr>
          <p:nvPr/>
        </p:nvPicPr>
        <p:blipFill>
          <a:blip r:embed="rId4"/>
          <a:stretch>
            <a:fillRect/>
          </a:stretch>
        </p:blipFill>
        <p:spPr>
          <a:xfrm>
            <a:off x="9020106" y="1190447"/>
            <a:ext cx="2965779" cy="2262453"/>
          </a:xfrm>
          <a:prstGeom prst="rect">
            <a:avLst/>
          </a:prstGeom>
        </p:spPr>
      </p:pic>
      <p:pic>
        <p:nvPicPr>
          <p:cNvPr id="9" name="Picture 8"/>
          <p:cNvPicPr>
            <a:picLocks noChangeAspect="1"/>
          </p:cNvPicPr>
          <p:nvPr/>
        </p:nvPicPr>
        <p:blipFill>
          <a:blip r:embed="rId5"/>
          <a:stretch>
            <a:fillRect/>
          </a:stretch>
        </p:blipFill>
        <p:spPr>
          <a:xfrm>
            <a:off x="9020105" y="4080380"/>
            <a:ext cx="2965779" cy="2244173"/>
          </a:xfrm>
          <a:prstGeom prst="rect">
            <a:avLst/>
          </a:prstGeom>
        </p:spPr>
      </p:pic>
      <p:pic>
        <p:nvPicPr>
          <p:cNvPr id="11" name="Picture 10"/>
          <p:cNvPicPr>
            <a:picLocks noChangeAspect="1"/>
          </p:cNvPicPr>
          <p:nvPr/>
        </p:nvPicPr>
        <p:blipFill>
          <a:blip r:embed="rId6"/>
          <a:stretch>
            <a:fillRect/>
          </a:stretch>
        </p:blipFill>
        <p:spPr>
          <a:xfrm>
            <a:off x="5493883" y="4080380"/>
            <a:ext cx="2936016" cy="2238105"/>
          </a:xfrm>
          <a:prstGeom prst="rect">
            <a:avLst/>
          </a:prstGeom>
        </p:spPr>
      </p:pic>
      <p:pic>
        <p:nvPicPr>
          <p:cNvPr id="13" name="Picture 12"/>
          <p:cNvPicPr>
            <a:picLocks noChangeAspect="1"/>
          </p:cNvPicPr>
          <p:nvPr/>
        </p:nvPicPr>
        <p:blipFill>
          <a:blip r:embed="rId7"/>
          <a:stretch>
            <a:fillRect/>
          </a:stretch>
        </p:blipFill>
        <p:spPr>
          <a:xfrm>
            <a:off x="1996224" y="4080380"/>
            <a:ext cx="2907453" cy="2238105"/>
          </a:xfrm>
          <a:prstGeom prst="rect">
            <a:avLst/>
          </a:prstGeom>
        </p:spPr>
      </p:pic>
      <p:sp>
        <p:nvSpPr>
          <p:cNvPr id="4" name="TextBox 3"/>
          <p:cNvSpPr txBox="1"/>
          <p:nvPr/>
        </p:nvSpPr>
        <p:spPr>
          <a:xfrm>
            <a:off x="2073973" y="370987"/>
            <a:ext cx="5986469" cy="584775"/>
          </a:xfrm>
          <a:prstGeom prst="rect">
            <a:avLst/>
          </a:prstGeom>
          <a:noFill/>
        </p:spPr>
        <p:txBody>
          <a:bodyPr wrap="square" rtlCol="1">
            <a:spAutoFit/>
          </a:bodyPr>
          <a:lstStyle/>
          <a:p>
            <a:r>
              <a:rPr lang="en-US" sz="3200" b="1" dirty="0">
                <a:latin typeface="Times New Roman" panose="02020603050405020304" pitchFamily="18" charset="0"/>
                <a:cs typeface="Times New Roman" panose="02020603050405020304" pitchFamily="18" charset="0"/>
              </a:rPr>
              <a:t>S</a:t>
            </a:r>
            <a:r>
              <a:rPr lang="en-US" sz="3200" b="1" dirty="0" smtClean="0">
                <a:latin typeface="Times New Roman" panose="02020603050405020304" pitchFamily="18" charset="0"/>
                <a:cs typeface="Times New Roman" panose="02020603050405020304" pitchFamily="18" charset="0"/>
              </a:rPr>
              <a:t>equence </a:t>
            </a:r>
            <a:r>
              <a:rPr lang="en-US" sz="3200" b="1" dirty="0">
                <a:latin typeface="Times New Roman" panose="02020603050405020304" pitchFamily="18" charset="0"/>
                <a:cs typeface="Times New Roman" panose="02020603050405020304" pitchFamily="18" charset="0"/>
              </a:rPr>
              <a:t>of </a:t>
            </a:r>
            <a:r>
              <a:rPr lang="en-US" sz="3200" b="1" dirty="0" smtClean="0">
                <a:latin typeface="Times New Roman" panose="02020603050405020304" pitchFamily="18" charset="0"/>
                <a:cs typeface="Times New Roman" panose="02020603050405020304" pitchFamily="18" charset="0"/>
              </a:rPr>
              <a:t>Operations</a:t>
            </a:r>
            <a:endParaRPr lang="ar-JO" sz="3200" b="1" dirty="0">
              <a:latin typeface="Times New Roman" panose="02020603050405020304" pitchFamily="18" charset="0"/>
              <a:cs typeface="Times New Roman" panose="02020603050405020304" pitchFamily="18" charset="0"/>
            </a:endParaRPr>
          </a:p>
        </p:txBody>
      </p:sp>
      <p:sp>
        <p:nvSpPr>
          <p:cNvPr id="14" name="Right Arrow 13"/>
          <p:cNvSpPr/>
          <p:nvPr/>
        </p:nvSpPr>
        <p:spPr>
          <a:xfrm rot="10800000">
            <a:off x="4950699" y="5074377"/>
            <a:ext cx="531766" cy="1595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p:cNvSpPr/>
          <p:nvPr/>
        </p:nvSpPr>
        <p:spPr>
          <a:xfrm rot="10800000">
            <a:off x="8488339" y="5074516"/>
            <a:ext cx="531766" cy="1595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5"/>
          <p:cNvSpPr/>
          <p:nvPr/>
        </p:nvSpPr>
        <p:spPr>
          <a:xfrm rot="5400000">
            <a:off x="10443364" y="3686863"/>
            <a:ext cx="531766" cy="1595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Arrow 16"/>
          <p:cNvSpPr/>
          <p:nvPr/>
        </p:nvSpPr>
        <p:spPr>
          <a:xfrm>
            <a:off x="8429899" y="2227431"/>
            <a:ext cx="531766" cy="1595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97687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69615" y="122929"/>
            <a:ext cx="6007916" cy="461665"/>
          </a:xfrm>
          <a:prstGeom prst="rect">
            <a:avLst/>
          </a:prstGeom>
        </p:spPr>
        <p:txBody>
          <a:bodyPr wrap="square">
            <a:spAutoFit/>
          </a:bodyPr>
          <a:lstStyle/>
          <a:p>
            <a:r>
              <a:rPr lang="en-US" sz="2400" b="1" dirty="0" smtClean="0">
                <a:latin typeface="Times New Roman" panose="02020603050405020304" pitchFamily="18" charset="0"/>
                <a:cs typeface="Times New Roman" panose="02020603050405020304" pitchFamily="18" charset="0"/>
              </a:rPr>
              <a:t>Armsh Production Line </a:t>
            </a:r>
            <a:endParaRPr lang="en-US" sz="2400" dirty="0">
              <a:latin typeface="Times New Roman" panose="02020603050405020304" pitchFamily="18" charset="0"/>
              <a:cs typeface="Times New Roman" panose="02020603050405020304" pitchFamily="18" charset="0"/>
            </a:endParaRPr>
          </a:p>
        </p:txBody>
      </p:sp>
      <p:sp>
        <p:nvSpPr>
          <p:cNvPr id="3" name="Rectangle 2"/>
          <p:cNvSpPr/>
          <p:nvPr/>
        </p:nvSpPr>
        <p:spPr>
          <a:xfrm>
            <a:off x="1869615" y="584594"/>
            <a:ext cx="5557236" cy="461665"/>
          </a:xfrm>
          <a:prstGeom prst="rect">
            <a:avLst/>
          </a:prstGeom>
        </p:spPr>
        <p:txBody>
          <a:bodyPr wrap="square">
            <a:spAutoFit/>
          </a:bodyPr>
          <a:lstStyle/>
          <a:p>
            <a:pPr marL="342900" indent="-342900">
              <a:buFont typeface="Wingdings" panose="05000000000000000000" pitchFamily="2" charset="2"/>
              <a:buChar char="Ø"/>
            </a:pPr>
            <a:r>
              <a:rPr lang="en-US" sz="2400" dirty="0" smtClean="0">
                <a:solidFill>
                  <a:schemeClr val="tx1"/>
                </a:solidFill>
                <a:latin typeface="Times New Roman" panose="02020603050405020304" pitchFamily="18" charset="0"/>
                <a:cs typeface="Times New Roman" panose="02020603050405020304" pitchFamily="18" charset="0"/>
              </a:rPr>
              <a:t>Process Flow Chart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3499" y="1169188"/>
            <a:ext cx="9981125" cy="51672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5322537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66977" y="475613"/>
            <a:ext cx="2856872" cy="584775"/>
          </a:xfrm>
          <a:prstGeom prst="rect">
            <a:avLst/>
          </a:prstGeom>
        </p:spPr>
        <p:txBody>
          <a:bodyPr wrap="none">
            <a:spAutoFit/>
          </a:bodyPr>
          <a:lstStyle/>
          <a:p>
            <a:pPr lvl="0">
              <a:defRPr/>
            </a:pPr>
            <a:r>
              <a:rPr lang="en-US" sz="3200" b="1" dirty="0">
                <a:latin typeface="Times New Roman" panose="02020603050405020304" pitchFamily="18" charset="0"/>
                <a:cs typeface="Times New Roman" panose="02020603050405020304" pitchFamily="18" charset="0"/>
              </a:rPr>
              <a:t>Measure </a:t>
            </a:r>
            <a:r>
              <a:rPr lang="en-US" sz="3200" b="1" dirty="0" smtClean="0">
                <a:latin typeface="Times New Roman" panose="02020603050405020304" pitchFamily="18" charset="0"/>
                <a:cs typeface="Times New Roman" panose="02020603050405020304" pitchFamily="18" charset="0"/>
              </a:rPr>
              <a:t>Phase</a:t>
            </a:r>
          </a:p>
        </p:txBody>
      </p:sp>
      <p:sp>
        <p:nvSpPr>
          <p:cNvPr id="3" name="Rectangle 2"/>
          <p:cNvSpPr/>
          <p:nvPr/>
        </p:nvSpPr>
        <p:spPr>
          <a:xfrm>
            <a:off x="1519248" y="1424042"/>
            <a:ext cx="10071738" cy="3785652"/>
          </a:xfrm>
          <a:prstGeom prst="rect">
            <a:avLst/>
          </a:prstGeom>
        </p:spPr>
        <p:txBody>
          <a:bodyPr wrap="square">
            <a:spAutoFit/>
          </a:bodyPr>
          <a:lstStyle/>
          <a:p>
            <a:pPr marL="342900" lvl="0" indent="-342900" algn="just">
              <a:buFont typeface="Wingdings" panose="05000000000000000000" pitchFamily="2" charset="2"/>
              <a:buChar char="v"/>
            </a:pPr>
            <a:r>
              <a:rPr lang="en-US" sz="2400" b="1" dirty="0">
                <a:latin typeface="Times New Roman" panose="02020603050405020304" pitchFamily="18" charset="0"/>
                <a:cs typeface="Times New Roman" panose="02020603050405020304" pitchFamily="18" charset="0"/>
              </a:rPr>
              <a:t>Data collection </a:t>
            </a:r>
            <a:r>
              <a:rPr lang="en-US" sz="2400" b="1" dirty="0" smtClean="0">
                <a:latin typeface="Times New Roman" panose="02020603050405020304" pitchFamily="18" charset="0"/>
                <a:cs typeface="Times New Roman" panose="02020603050405020304" pitchFamily="18" charset="0"/>
              </a:rPr>
              <a:t>for sunflower </a:t>
            </a:r>
            <a:endParaRPr lang="en-US" sz="2400" b="1" dirty="0">
              <a:latin typeface="Times New Roman" panose="02020603050405020304" pitchFamily="18" charset="0"/>
              <a:cs typeface="Times New Roman" panose="02020603050405020304" pitchFamily="18" charset="0"/>
            </a:endParaRPr>
          </a:p>
          <a:p>
            <a:pPr algn="just"/>
            <a:r>
              <a:rPr lang="en-US" sz="2400" dirty="0" smtClean="0">
                <a:solidFill>
                  <a:schemeClr val="tx1"/>
                </a:solidFill>
                <a:latin typeface="Times New Roman" panose="02020603050405020304" pitchFamily="18" charset="0"/>
                <a:cs typeface="Times New Roman" panose="02020603050405020304" pitchFamily="18" charset="0"/>
              </a:rPr>
              <a:t>We take a five samples from three different sunflower machines, at different times with an interval of 5 minutes between each sample , after that we start to check the following:</a:t>
            </a:r>
          </a:p>
          <a:p>
            <a:pPr algn="just"/>
            <a:endParaRPr lang="en-US" sz="2400" dirty="0" smtClean="0">
              <a:solidFill>
                <a:schemeClr val="tx1"/>
              </a:solidFill>
              <a:latin typeface="Times New Roman" panose="02020603050405020304" pitchFamily="18" charset="0"/>
              <a:cs typeface="Times New Roman" panose="02020603050405020304" pitchFamily="18" charset="0"/>
            </a:endParaRPr>
          </a:p>
          <a:p>
            <a:pPr marL="342900" indent="-342900" algn="just">
              <a:buAutoNum type="arabicPeriod"/>
            </a:pPr>
            <a:r>
              <a:rPr lang="en-US" sz="2400" b="1" dirty="0" smtClean="0">
                <a:solidFill>
                  <a:schemeClr val="tx1"/>
                </a:solidFill>
                <a:latin typeface="Times New Roman" panose="02020603050405020304" pitchFamily="18" charset="0"/>
                <a:cs typeface="Times New Roman" panose="02020603050405020304" pitchFamily="18" charset="0"/>
              </a:rPr>
              <a:t>Weight</a:t>
            </a:r>
            <a:r>
              <a:rPr lang="en-US" sz="2400" dirty="0" smtClean="0">
                <a:solidFill>
                  <a:schemeClr val="tx1"/>
                </a:solidFill>
                <a:latin typeface="Times New Roman" panose="02020603050405020304" pitchFamily="18" charset="0"/>
                <a:cs typeface="Times New Roman" panose="02020603050405020304" pitchFamily="18" charset="0"/>
              </a:rPr>
              <a:t> </a:t>
            </a:r>
          </a:p>
          <a:p>
            <a:pPr algn="just"/>
            <a:endParaRPr lang="en-US" sz="2400" dirty="0" smtClean="0">
              <a:solidFill>
                <a:schemeClr val="tx1"/>
              </a:solidFill>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Ø"/>
            </a:pPr>
            <a:r>
              <a:rPr lang="en-US" sz="2400" dirty="0" smtClean="0">
                <a:solidFill>
                  <a:schemeClr val="tx1"/>
                </a:solidFill>
                <a:latin typeface="Times New Roman" panose="02020603050405020304" pitchFamily="18" charset="0"/>
                <a:cs typeface="Times New Roman" panose="02020603050405020304" pitchFamily="18" charset="0"/>
              </a:rPr>
              <a:t>The specification limit for weight should be (40 ± 2g) . </a:t>
            </a:r>
          </a:p>
          <a:p>
            <a:pPr algn="just"/>
            <a:endParaRPr lang="en-US" sz="2400" dirty="0" smtClean="0">
              <a:solidFill>
                <a:schemeClr val="tx1"/>
              </a:solidFill>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Ø"/>
            </a:pPr>
            <a:r>
              <a:rPr lang="en-US" sz="2400" dirty="0" smtClean="0">
                <a:solidFill>
                  <a:schemeClr val="tx1"/>
                </a:solidFill>
                <a:latin typeface="Times New Roman" panose="02020603050405020304" pitchFamily="18" charset="0"/>
                <a:cs typeface="Times New Roman" panose="02020603050405020304" pitchFamily="18" charset="0"/>
              </a:rPr>
              <a:t>We have used SF-400 as shown in the figure .</a:t>
            </a:r>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8732501" y="4894123"/>
            <a:ext cx="3294384" cy="181256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6605800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00665" y="572050"/>
            <a:ext cx="9944867" cy="3666645"/>
          </a:xfrm>
          <a:prstGeom prst="rect">
            <a:avLst/>
          </a:prstGeom>
        </p:spPr>
        <p:txBody>
          <a:bodyPr wrap="square">
            <a:spAutoFit/>
          </a:bodyPr>
          <a:lstStyle/>
          <a:p>
            <a:pPr lvl="0" algn="just">
              <a:lnSpc>
                <a:spcPct val="115000"/>
              </a:lnSpc>
              <a:spcAft>
                <a:spcPts val="1600"/>
              </a:spcAft>
              <a:buClr>
                <a:srgbClr val="595959"/>
              </a:buClr>
              <a:buSzPct val="100000"/>
            </a:pPr>
            <a:r>
              <a:rPr lang="en-US" sz="2400" b="1" kern="0" dirty="0" smtClean="0">
                <a:solidFill>
                  <a:srgbClr val="000000"/>
                </a:solidFill>
                <a:latin typeface="Times New Roman" panose="02020603050405020304" pitchFamily="18" charset="0"/>
                <a:cs typeface="Times New Roman" panose="02020603050405020304" pitchFamily="18" charset="0"/>
                <a:sym typeface="Arial"/>
              </a:rPr>
              <a:t>2. Packaging </a:t>
            </a:r>
            <a:endParaRPr lang="en-US" sz="2400" b="1" kern="0" dirty="0">
              <a:solidFill>
                <a:srgbClr val="000000"/>
              </a:solidFill>
              <a:latin typeface="Times New Roman" panose="02020603050405020304" pitchFamily="18" charset="0"/>
              <a:cs typeface="Times New Roman" panose="02020603050405020304" pitchFamily="18" charset="0"/>
              <a:sym typeface="Arial"/>
            </a:endParaRPr>
          </a:p>
          <a:p>
            <a:pPr lvl="0" algn="just">
              <a:lnSpc>
                <a:spcPct val="115000"/>
              </a:lnSpc>
              <a:spcAft>
                <a:spcPts val="1600"/>
              </a:spcAft>
              <a:buClr>
                <a:srgbClr val="595959"/>
              </a:buClr>
              <a:buSzPct val="100000"/>
            </a:pPr>
            <a:r>
              <a:rPr lang="en-US" sz="2400" kern="0" dirty="0">
                <a:solidFill>
                  <a:srgbClr val="000000"/>
                </a:solidFill>
                <a:latin typeface="Times New Roman" panose="02020603050405020304" pitchFamily="18" charset="0"/>
                <a:cs typeface="Times New Roman" panose="02020603050405020304" pitchFamily="18" charset="0"/>
                <a:sym typeface="Arial"/>
              </a:rPr>
              <a:t>This test was done by eye observation , we checked :</a:t>
            </a:r>
          </a:p>
          <a:p>
            <a:pPr marL="342900" lvl="0" indent="-342900" algn="just">
              <a:lnSpc>
                <a:spcPct val="115000"/>
              </a:lnSpc>
              <a:spcAft>
                <a:spcPts val="1600"/>
              </a:spcAft>
              <a:buClr>
                <a:srgbClr val="595959"/>
              </a:buClr>
              <a:buSzPct val="100000"/>
              <a:buFont typeface="Wingdings" panose="05000000000000000000" pitchFamily="2" charset="2"/>
              <a:buChar char="Ø"/>
            </a:pPr>
            <a:r>
              <a:rPr lang="en-US" sz="2400" kern="0" dirty="0">
                <a:solidFill>
                  <a:srgbClr val="000000"/>
                </a:solidFill>
                <a:latin typeface="Times New Roman" panose="02020603050405020304" pitchFamily="18" charset="0"/>
                <a:cs typeface="Times New Roman" panose="02020603050405020304" pitchFamily="18" charset="0"/>
                <a:sym typeface="Arial"/>
              </a:rPr>
              <a:t>If the envelope was tightly closed from all sides.</a:t>
            </a:r>
          </a:p>
          <a:p>
            <a:pPr marL="342900" lvl="0" indent="-342900" algn="just">
              <a:lnSpc>
                <a:spcPct val="115000"/>
              </a:lnSpc>
              <a:spcAft>
                <a:spcPts val="1600"/>
              </a:spcAft>
              <a:buClr>
                <a:srgbClr val="595959"/>
              </a:buClr>
              <a:buSzPct val="100000"/>
              <a:buFont typeface="Wingdings" panose="05000000000000000000" pitchFamily="2" charset="2"/>
              <a:buChar char="Ø"/>
            </a:pPr>
            <a:r>
              <a:rPr lang="en-US" sz="2400" kern="0" dirty="0">
                <a:solidFill>
                  <a:srgbClr val="000000"/>
                </a:solidFill>
                <a:latin typeface="Times New Roman" panose="02020603050405020304" pitchFamily="18" charset="0"/>
                <a:cs typeface="Times New Roman" panose="02020603050405020304" pitchFamily="18" charset="0"/>
                <a:sym typeface="Arial"/>
              </a:rPr>
              <a:t>The results were recorded in sheet by yes </a:t>
            </a:r>
            <a:r>
              <a:rPr lang="en-US" sz="2400" kern="0" dirty="0" smtClean="0">
                <a:solidFill>
                  <a:srgbClr val="000000"/>
                </a:solidFill>
                <a:latin typeface="Times New Roman" panose="02020603050405020304" pitchFamily="18" charset="0"/>
                <a:cs typeface="Times New Roman" panose="02020603050405020304" pitchFamily="18" charset="0"/>
                <a:sym typeface="Arial"/>
              </a:rPr>
              <a:t>or </a:t>
            </a:r>
            <a:r>
              <a:rPr lang="en-US" sz="2400" kern="0" dirty="0">
                <a:solidFill>
                  <a:srgbClr val="000000"/>
                </a:solidFill>
                <a:latin typeface="Times New Roman" panose="02020603050405020304" pitchFamily="18" charset="0"/>
                <a:cs typeface="Times New Roman" panose="02020603050405020304" pitchFamily="18" charset="0"/>
                <a:sym typeface="Arial"/>
              </a:rPr>
              <a:t>no.</a:t>
            </a:r>
          </a:p>
          <a:p>
            <a:pPr lvl="0" algn="just">
              <a:lnSpc>
                <a:spcPct val="115000"/>
              </a:lnSpc>
              <a:spcAft>
                <a:spcPts val="1600"/>
              </a:spcAft>
              <a:buClr>
                <a:srgbClr val="595959"/>
              </a:buClr>
              <a:buSzPct val="100000"/>
            </a:pPr>
            <a:endParaRPr lang="en-US" sz="2400" kern="0" dirty="0">
              <a:solidFill>
                <a:srgbClr val="000000"/>
              </a:solidFill>
              <a:latin typeface="Times New Roman" panose="02020603050405020304" pitchFamily="18" charset="0"/>
              <a:cs typeface="Times New Roman" panose="02020603050405020304" pitchFamily="18" charset="0"/>
              <a:sym typeface="Arial"/>
            </a:endParaRPr>
          </a:p>
          <a:p>
            <a:pPr lvl="0" algn="just">
              <a:lnSpc>
                <a:spcPct val="115000"/>
              </a:lnSpc>
              <a:spcAft>
                <a:spcPts val="1600"/>
              </a:spcAft>
              <a:buClr>
                <a:srgbClr val="595959"/>
              </a:buClr>
              <a:buSzPct val="100000"/>
            </a:pPr>
            <a:endParaRPr lang="en-US" sz="2400" kern="0" dirty="0">
              <a:solidFill>
                <a:srgbClr val="000000"/>
              </a:solidFill>
              <a:latin typeface="Times New Roman" panose="02020603050405020304" pitchFamily="18" charset="0"/>
              <a:cs typeface="Times New Roman" panose="02020603050405020304" pitchFamily="18" charset="0"/>
              <a:sym typeface="Arial"/>
            </a:endParaRPr>
          </a:p>
        </p:txBody>
      </p:sp>
      <p:sp>
        <p:nvSpPr>
          <p:cNvPr id="3" name="Rectangle 2"/>
          <p:cNvSpPr/>
          <p:nvPr/>
        </p:nvSpPr>
        <p:spPr>
          <a:xfrm>
            <a:off x="1800665" y="3185280"/>
            <a:ext cx="10391335" cy="3046988"/>
          </a:xfrm>
          <a:prstGeom prst="rect">
            <a:avLst/>
          </a:prstGeom>
        </p:spPr>
        <p:txBody>
          <a:bodyPr wrap="square">
            <a:spAutoFit/>
          </a:bodyPr>
          <a:lstStyle/>
          <a:p>
            <a:pPr algn="just"/>
            <a:r>
              <a:rPr lang="en-US" sz="2400" b="1" dirty="0" smtClean="0">
                <a:solidFill>
                  <a:schemeClr val="tx1"/>
                </a:solidFill>
                <a:latin typeface="Times New Roman" panose="02020603050405020304" pitchFamily="18" charset="0"/>
                <a:cs typeface="Times New Roman" panose="02020603050405020304" pitchFamily="18" charset="0"/>
              </a:rPr>
              <a:t>3. Date  </a:t>
            </a:r>
            <a:endParaRPr lang="en-US" sz="2400" dirty="0" smtClean="0">
              <a:solidFill>
                <a:schemeClr val="tx1"/>
              </a:solidFill>
              <a:latin typeface="Times New Roman" panose="02020603050405020304" pitchFamily="18" charset="0"/>
              <a:cs typeface="Times New Roman" panose="02020603050405020304" pitchFamily="18" charset="0"/>
            </a:endParaRPr>
          </a:p>
          <a:p>
            <a:pPr algn="just"/>
            <a:endParaRPr lang="en-US" sz="2400" dirty="0" smtClean="0">
              <a:solidFill>
                <a:schemeClr val="tx1"/>
              </a:solidFill>
              <a:latin typeface="Times New Roman" panose="02020603050405020304" pitchFamily="18" charset="0"/>
              <a:cs typeface="Times New Roman" panose="02020603050405020304" pitchFamily="18" charset="0"/>
            </a:endParaRPr>
          </a:p>
          <a:p>
            <a:pPr algn="just"/>
            <a:r>
              <a:rPr lang="en-US" sz="2400" dirty="0" smtClean="0">
                <a:solidFill>
                  <a:schemeClr val="tx1"/>
                </a:solidFill>
                <a:latin typeface="Times New Roman" panose="02020603050405020304" pitchFamily="18" charset="0"/>
                <a:cs typeface="Times New Roman" panose="02020603050405020304" pitchFamily="18" charset="0"/>
              </a:rPr>
              <a:t>The selected samples were examined by eye observation ,we checked :</a:t>
            </a:r>
          </a:p>
          <a:p>
            <a:pPr algn="just"/>
            <a:endParaRPr lang="en-US" sz="2400" dirty="0" smtClean="0">
              <a:solidFill>
                <a:schemeClr val="tx1"/>
              </a:solidFill>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Ø"/>
            </a:pPr>
            <a:r>
              <a:rPr lang="en-US" sz="2400" dirty="0" smtClean="0">
                <a:solidFill>
                  <a:schemeClr val="tx1"/>
                </a:solidFill>
                <a:latin typeface="Times New Roman" panose="02020603050405020304" pitchFamily="18" charset="0"/>
                <a:cs typeface="Times New Roman" panose="02020603050405020304" pitchFamily="18" charset="0"/>
              </a:rPr>
              <a:t>If the date was printed and clear so that it could be read. </a:t>
            </a:r>
          </a:p>
          <a:p>
            <a:pPr algn="just"/>
            <a:endParaRPr lang="en-US" sz="2400" dirty="0" smtClean="0">
              <a:solidFill>
                <a:schemeClr val="tx1"/>
              </a:solidFill>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Ø"/>
            </a:pPr>
            <a:r>
              <a:rPr lang="en-US" sz="2400" dirty="0" smtClean="0">
                <a:solidFill>
                  <a:schemeClr val="tx1"/>
                </a:solidFill>
                <a:latin typeface="Times New Roman" panose="02020603050405020304" pitchFamily="18" charset="0"/>
                <a:cs typeface="Times New Roman" panose="02020603050405020304" pitchFamily="18" charset="0"/>
              </a:rPr>
              <a:t>The results were recorded as yes if it was printed as required and no if it was not. </a:t>
            </a:r>
            <a:endParaRPr lang="en-US"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387566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31070" y="667965"/>
            <a:ext cx="4110292" cy="461665"/>
          </a:xfrm>
          <a:prstGeom prst="rect">
            <a:avLst/>
          </a:prstGeom>
        </p:spPr>
        <p:txBody>
          <a:bodyPr wrap="none">
            <a:spAutoFit/>
          </a:bodyPr>
          <a:lstStyle/>
          <a:p>
            <a:pPr marL="457200" indent="-457200">
              <a:buFont typeface="Wingdings" panose="05000000000000000000" pitchFamily="2" charset="2"/>
              <a:buChar char="v"/>
            </a:pPr>
            <a:r>
              <a:rPr lang="en-US" sz="2400" b="1" dirty="0" smtClean="0">
                <a:latin typeface="Times New Roman" panose="02020603050405020304" pitchFamily="18" charset="0"/>
                <a:cs typeface="Times New Roman" panose="02020603050405020304" pitchFamily="18" charset="0"/>
              </a:rPr>
              <a:t>Data collection for </a:t>
            </a:r>
            <a:r>
              <a:rPr lang="en-US" sz="2400" b="1" dirty="0" smtClean="0">
                <a:latin typeface="Times New Roman" panose="02020603050405020304" pitchFamily="18" charset="0"/>
                <a:ea typeface="Times New Roman"/>
                <a:cs typeface="Times New Roman" panose="02020603050405020304" pitchFamily="18" charset="0"/>
              </a:rPr>
              <a:t>Armsh </a:t>
            </a:r>
            <a:endParaRPr lang="en-US" sz="2400" dirty="0">
              <a:latin typeface="Times New Roman" panose="02020603050405020304" pitchFamily="18" charset="0"/>
              <a:cs typeface="Times New Roman" panose="02020603050405020304" pitchFamily="18" charset="0"/>
            </a:endParaRPr>
          </a:p>
        </p:txBody>
      </p:sp>
      <p:sp>
        <p:nvSpPr>
          <p:cNvPr id="3" name="Rectangle 2"/>
          <p:cNvSpPr/>
          <p:nvPr/>
        </p:nvSpPr>
        <p:spPr>
          <a:xfrm>
            <a:off x="1570892" y="1524929"/>
            <a:ext cx="10316308" cy="4310924"/>
          </a:xfrm>
          <a:prstGeom prst="rect">
            <a:avLst/>
          </a:prstGeom>
        </p:spPr>
        <p:txBody>
          <a:bodyPr wrap="square">
            <a:spAutoFit/>
          </a:bodyPr>
          <a:lstStyle/>
          <a:p>
            <a:pPr marL="0" marR="0" lvl="0" indent="0" algn="just" defTabSz="914400" eaLnBrk="1" fontAlgn="auto" latinLnBrk="0" hangingPunct="1">
              <a:lnSpc>
                <a:spcPct val="115000"/>
              </a:lnSpc>
              <a:spcBef>
                <a:spcPts val="0"/>
              </a:spcBef>
              <a:spcAft>
                <a:spcPts val="1600"/>
              </a:spcAft>
              <a:buClr>
                <a:srgbClr val="595959"/>
              </a:buClr>
              <a:buSzPct val="100000"/>
              <a:buFontTx/>
              <a:buNone/>
              <a:tabLst/>
              <a:defRPr/>
            </a:pPr>
            <a:r>
              <a:rPr kumimoji="0" lang="en-US" sz="2400" b="0" i="0" u="none" strike="noStrike" kern="0" cap="none" spc="0" normalizeH="0" baseline="0" noProof="0" dirty="0" smtClean="0">
                <a:ln>
                  <a:noFill/>
                </a:ln>
                <a:solidFill>
                  <a:srgbClr val="000000"/>
                </a:solidFill>
                <a:effectLst/>
                <a:uLnTx/>
                <a:uFillTx/>
                <a:latin typeface="Times New Roman" panose="02020603050405020304" pitchFamily="18" charset="0"/>
                <a:cs typeface="Times New Roman" panose="02020603050405020304" pitchFamily="18" charset="0"/>
                <a:sym typeface="Arial"/>
              </a:rPr>
              <a:t>We take a five samples from </a:t>
            </a:r>
            <a:r>
              <a:rPr lang="en-US" sz="2400" kern="0" dirty="0" smtClean="0">
                <a:solidFill>
                  <a:srgbClr val="000000"/>
                </a:solidFill>
                <a:latin typeface="Times New Roman" panose="02020603050405020304" pitchFamily="18" charset="0"/>
                <a:cs typeface="Times New Roman" panose="02020603050405020304" pitchFamily="18" charset="0"/>
                <a:sym typeface="Arial"/>
              </a:rPr>
              <a:t>three </a:t>
            </a:r>
            <a:r>
              <a:rPr kumimoji="0" lang="en-US" sz="2400" b="0" i="0" u="none" strike="noStrike" kern="0" cap="none" spc="0" normalizeH="0" baseline="0" noProof="0" dirty="0" smtClean="0">
                <a:ln>
                  <a:noFill/>
                </a:ln>
                <a:solidFill>
                  <a:srgbClr val="000000"/>
                </a:solidFill>
                <a:effectLst/>
                <a:uLnTx/>
                <a:uFillTx/>
                <a:latin typeface="Times New Roman" panose="02020603050405020304" pitchFamily="18" charset="0"/>
                <a:cs typeface="Times New Roman" panose="02020603050405020304" pitchFamily="18" charset="0"/>
                <a:sym typeface="Arial"/>
              </a:rPr>
              <a:t>different machines, at different times with an interval of 5 minutes between each sample , after that we start to check the following:</a:t>
            </a:r>
          </a:p>
          <a:p>
            <a:pPr marR="0" lvl="0" algn="just" defTabSz="914400" eaLnBrk="1" fontAlgn="auto" latinLnBrk="0" hangingPunct="1">
              <a:lnSpc>
                <a:spcPct val="115000"/>
              </a:lnSpc>
              <a:spcBef>
                <a:spcPts val="0"/>
              </a:spcBef>
              <a:spcAft>
                <a:spcPts val="1600"/>
              </a:spcAft>
              <a:buClr>
                <a:srgbClr val="595959"/>
              </a:buClr>
              <a:buSzPct val="100000"/>
              <a:tabLst/>
              <a:defRPr/>
            </a:pPr>
            <a:r>
              <a:rPr kumimoji="0" lang="en-US" sz="2400" b="1" i="0" u="none" strike="noStrike" kern="0" cap="none" spc="0" normalizeH="0" baseline="0" noProof="0" dirty="0" smtClean="0">
                <a:ln>
                  <a:noFill/>
                </a:ln>
                <a:solidFill>
                  <a:srgbClr val="000000"/>
                </a:solidFill>
                <a:effectLst/>
                <a:uLnTx/>
                <a:uFillTx/>
                <a:latin typeface="Times New Roman" panose="02020603050405020304" pitchFamily="18" charset="0"/>
                <a:cs typeface="Times New Roman" panose="02020603050405020304" pitchFamily="18" charset="0"/>
                <a:sym typeface="Arial"/>
              </a:rPr>
              <a:t>1.  Weight </a:t>
            </a:r>
          </a:p>
          <a:p>
            <a:pPr marR="0" lvl="0" algn="just" defTabSz="914400" eaLnBrk="1" fontAlgn="auto" latinLnBrk="0" hangingPunct="1">
              <a:lnSpc>
                <a:spcPct val="115000"/>
              </a:lnSpc>
              <a:spcBef>
                <a:spcPts val="0"/>
              </a:spcBef>
              <a:spcAft>
                <a:spcPts val="1600"/>
              </a:spcAft>
              <a:buClr>
                <a:srgbClr val="595959"/>
              </a:buClr>
              <a:buSzPct val="100000"/>
              <a:tabLst/>
              <a:defRPr/>
            </a:pPr>
            <a:r>
              <a:rPr kumimoji="0" lang="en-US" sz="2400" b="0" i="0" u="none" strike="noStrike" kern="0" cap="none" spc="0" normalizeH="0" baseline="0" noProof="0" dirty="0" smtClean="0">
                <a:ln>
                  <a:noFill/>
                </a:ln>
                <a:solidFill>
                  <a:srgbClr val="000000"/>
                </a:solidFill>
                <a:effectLst/>
                <a:uLnTx/>
                <a:uFillTx/>
                <a:latin typeface="Times New Roman" panose="02020603050405020304" pitchFamily="18" charset="0"/>
                <a:cs typeface="Times New Roman" panose="02020603050405020304" pitchFamily="18" charset="0"/>
                <a:sym typeface="Arial"/>
              </a:rPr>
              <a:t>The specification limit for weight should be (20 ± 2g) ,we have used SF-400.</a:t>
            </a:r>
          </a:p>
          <a:p>
            <a:pPr marR="0" lvl="0" algn="just" defTabSz="914400" eaLnBrk="1" fontAlgn="auto" latinLnBrk="0" hangingPunct="1">
              <a:lnSpc>
                <a:spcPct val="115000"/>
              </a:lnSpc>
              <a:spcBef>
                <a:spcPts val="0"/>
              </a:spcBef>
              <a:spcAft>
                <a:spcPts val="1600"/>
              </a:spcAft>
              <a:buClr>
                <a:srgbClr val="595959"/>
              </a:buClr>
              <a:buSzPct val="100000"/>
              <a:tabLst/>
              <a:defRPr/>
            </a:pPr>
            <a:r>
              <a:rPr kumimoji="0" lang="en-US" sz="2400" b="1" i="0" u="none" strike="noStrike" kern="0" cap="none" spc="0" normalizeH="0" baseline="0" noProof="0" dirty="0" smtClean="0">
                <a:ln>
                  <a:noFill/>
                </a:ln>
                <a:solidFill>
                  <a:srgbClr val="000000"/>
                </a:solidFill>
                <a:effectLst/>
                <a:uLnTx/>
                <a:uFillTx/>
                <a:latin typeface="Times New Roman" panose="02020603050405020304" pitchFamily="18" charset="0"/>
                <a:cs typeface="Times New Roman" panose="02020603050405020304" pitchFamily="18" charset="0"/>
                <a:sym typeface="Arial"/>
              </a:rPr>
              <a:t>2.  Packaging and Date </a:t>
            </a:r>
            <a:endParaRPr kumimoji="0" lang="en-US" sz="2400" b="0" i="0" u="none" strike="noStrike" kern="0" cap="none" spc="0" normalizeH="0" baseline="0" noProof="0" dirty="0" smtClean="0">
              <a:ln>
                <a:noFill/>
              </a:ln>
              <a:solidFill>
                <a:srgbClr val="000000"/>
              </a:solidFill>
              <a:effectLst/>
              <a:uLnTx/>
              <a:uFillTx/>
              <a:latin typeface="Times New Roman" panose="02020603050405020304" pitchFamily="18" charset="0"/>
              <a:cs typeface="Times New Roman" panose="02020603050405020304" pitchFamily="18" charset="0"/>
              <a:sym typeface="Arial"/>
            </a:endParaRPr>
          </a:p>
          <a:p>
            <a:pPr marL="0" marR="0" lvl="0" indent="0" algn="just" defTabSz="914400" eaLnBrk="1" fontAlgn="auto" latinLnBrk="0" hangingPunct="1">
              <a:lnSpc>
                <a:spcPct val="115000"/>
              </a:lnSpc>
              <a:spcBef>
                <a:spcPts val="0"/>
              </a:spcBef>
              <a:spcAft>
                <a:spcPts val="1600"/>
              </a:spcAft>
              <a:buClr>
                <a:srgbClr val="595959"/>
              </a:buClr>
              <a:buSzPct val="100000"/>
              <a:buFontTx/>
              <a:buNone/>
              <a:tabLst/>
              <a:defRPr/>
            </a:pPr>
            <a:r>
              <a:rPr kumimoji="0" lang="en-US" sz="2400" b="0" i="0" u="none" strike="noStrike" kern="0" cap="none" spc="0" normalizeH="0" baseline="0" noProof="0" dirty="0" smtClean="0">
                <a:ln>
                  <a:noFill/>
                </a:ln>
                <a:solidFill>
                  <a:srgbClr val="000000"/>
                </a:solidFill>
                <a:effectLst/>
                <a:uLnTx/>
                <a:uFillTx/>
                <a:latin typeface="Times New Roman" panose="02020603050405020304" pitchFamily="18" charset="0"/>
                <a:cs typeface="Times New Roman" panose="02020603050405020304" pitchFamily="18" charset="0"/>
                <a:sym typeface="Arial"/>
              </a:rPr>
              <a:t>Testing the packaging and the date will be checked by eye observation as it is in sunflower.</a:t>
            </a:r>
            <a:endParaRPr kumimoji="0" lang="en-US" sz="24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899303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4861" y="669702"/>
            <a:ext cx="4391696" cy="584775"/>
          </a:xfrm>
          <a:prstGeom prst="rect">
            <a:avLst/>
          </a:prstGeom>
          <a:noFill/>
        </p:spPr>
        <p:txBody>
          <a:bodyPr wrap="square" rtlCol="1">
            <a:spAutoFit/>
          </a:bodyPr>
          <a:lstStyle/>
          <a:p>
            <a:r>
              <a:rPr lang="en-US" sz="3200" b="1" dirty="0">
                <a:latin typeface="Times New Roman" panose="02020603050405020304" pitchFamily="18" charset="0"/>
                <a:cs typeface="Times New Roman" panose="02020603050405020304" pitchFamily="18" charset="0"/>
              </a:rPr>
              <a:t>Analyze Phase</a:t>
            </a:r>
            <a:endParaRPr lang="ar-JO" sz="3200" b="1" dirty="0">
              <a:latin typeface="Times New Roman" panose="02020603050405020304" pitchFamily="18" charset="0"/>
              <a:cs typeface="Times New Roman" panose="02020603050405020304" pitchFamily="18" charset="0"/>
            </a:endParaRPr>
          </a:p>
        </p:txBody>
      </p:sp>
      <p:sp>
        <p:nvSpPr>
          <p:cNvPr id="2" name="Rectangle 1"/>
          <p:cNvSpPr/>
          <p:nvPr/>
        </p:nvSpPr>
        <p:spPr>
          <a:xfrm>
            <a:off x="2137892" y="1519250"/>
            <a:ext cx="9015212" cy="3929281"/>
          </a:xfrm>
          <a:prstGeom prst="rect">
            <a:avLst/>
          </a:prstGeom>
        </p:spPr>
        <p:txBody>
          <a:bodyPr wrap="square">
            <a:spAutoFit/>
          </a:bodyPr>
          <a:lstStyle/>
          <a:p>
            <a:pPr marL="342900" lvl="0" indent="-342900">
              <a:lnSpc>
                <a:spcPct val="150000"/>
              </a:lnSpc>
              <a:spcBef>
                <a:spcPts val="200"/>
              </a:spcBef>
              <a:buFont typeface="Wingdings" panose="05000000000000000000" pitchFamily="2" charset="2"/>
              <a:buChar char="v"/>
            </a:pP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Analyze the Collected Data for </a:t>
            </a:r>
            <a:r>
              <a:rPr lang="en-US" sz="2400" b="1" dirty="0" smtClean="0">
                <a:latin typeface="Times New Roman" panose="02020603050405020304" pitchFamily="18" charset="0"/>
                <a:ea typeface="Times New Roman" panose="02020603050405020304" pitchFamily="18" charset="0"/>
                <a:cs typeface="Times New Roman" panose="02020603050405020304" pitchFamily="18" charset="0"/>
              </a:rPr>
              <a:t>Armsh by applying SPC tools .</a:t>
            </a:r>
            <a:endParaRPr lang="en-US" sz="2400" b="1" i="1"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000"/>
              </a:lnSpc>
              <a:spcAft>
                <a:spcPts val="1000"/>
              </a:spcAft>
            </a:pPr>
            <a:r>
              <a:rPr lang="en-US" sz="2400" dirty="0">
                <a:latin typeface="Times New Roman" panose="02020603050405020304" pitchFamily="18" charset="0"/>
                <a:ea typeface="Calibri" panose="020F0502020204030204" pitchFamily="34" charset="0"/>
                <a:cs typeface="Times New Roman" panose="02020603050405020304" pitchFamily="18" charset="0"/>
              </a:rPr>
              <a:t>Type of Charts used:</a:t>
            </a:r>
          </a:p>
          <a:p>
            <a:pPr marL="342900" lvl="0" indent="-342900">
              <a:lnSpc>
                <a:spcPct val="150000"/>
              </a:lnSpc>
              <a:spcAft>
                <a:spcPts val="1000"/>
              </a:spcAft>
              <a:buFont typeface="Symbol" panose="05050102010706020507" pitchFamily="18" charset="2"/>
              <a:buChar char=""/>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Normality test</a:t>
            </a:r>
            <a:endParaRPr lang="en-US" sz="24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1000"/>
              </a:spcAft>
              <a:buFont typeface="Symbol" panose="05050102010706020507" pitchFamily="18" charset="2"/>
              <a:buChar char=""/>
            </a:pPr>
            <a:r>
              <a:rPr lang="en-US" sz="2400" dirty="0" err="1">
                <a:latin typeface="Times New Roman" panose="02020603050405020304" pitchFamily="18" charset="0"/>
                <a:ea typeface="Times New Roman" panose="02020603050405020304" pitchFamily="18" charset="0"/>
                <a:cs typeface="Times New Roman" panose="02020603050405020304" pitchFamily="18" charset="0"/>
              </a:rPr>
              <a:t>Xbar</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-R Chart for weight.</a:t>
            </a:r>
          </a:p>
          <a:p>
            <a:pPr marL="342900" lvl="0" indent="-342900" algn="just">
              <a:lnSpc>
                <a:spcPct val="150000"/>
              </a:lnSpc>
              <a:spcAft>
                <a:spcPts val="1000"/>
              </a:spcAft>
              <a:buFont typeface="Symbol" panose="05050102010706020507" pitchFamily="18" charset="2"/>
              <a:buChar char=""/>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P-chart for packaging and date.</a:t>
            </a:r>
          </a:p>
          <a:p>
            <a:pPr marL="342900" lvl="0" indent="-342900" algn="just">
              <a:lnSpc>
                <a:spcPct val="150000"/>
              </a:lnSpc>
              <a:spcAft>
                <a:spcPts val="1000"/>
              </a:spcAft>
              <a:buFont typeface="Symbol" panose="05050102010706020507" pitchFamily="18" charset="2"/>
              <a:buChar char=""/>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Process Capability Analysis.</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571000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43299" y="674490"/>
            <a:ext cx="6096000" cy="385362"/>
          </a:xfrm>
          <a:prstGeom prst="rect">
            <a:avLst/>
          </a:prstGeom>
        </p:spPr>
        <p:txBody>
          <a:bodyPr>
            <a:spAutoFit/>
          </a:bodyPr>
          <a:lstStyle/>
          <a:p>
            <a:pPr marL="342900" indent="-342900">
              <a:lnSpc>
                <a:spcPct val="115000"/>
              </a:lnSpc>
              <a:spcAft>
                <a:spcPts val="1000"/>
              </a:spcAft>
              <a:buFont typeface="Wingdings" panose="05000000000000000000" pitchFamily="2" charset="2"/>
              <a:buChar char="§"/>
            </a:pPr>
            <a:r>
              <a:rPr lang="en-US" b="1" dirty="0">
                <a:latin typeface="Times New Roman" panose="02020603050405020304" pitchFamily="18" charset="0"/>
                <a:ea typeface="Calibri" panose="020F0502020204030204" pitchFamily="34" charset="0"/>
                <a:cs typeface="Times New Roman" panose="02020603050405020304" pitchFamily="18" charset="0"/>
              </a:rPr>
              <a:t>For </a:t>
            </a:r>
            <a:r>
              <a:rPr lang="en-US" b="1" dirty="0" smtClean="0">
                <a:latin typeface="Times New Roman" panose="02020603050405020304" pitchFamily="18" charset="0"/>
                <a:ea typeface="Calibri" panose="020F0502020204030204" pitchFamily="34" charset="0"/>
                <a:cs typeface="Times New Roman" panose="02020603050405020304" pitchFamily="18" charset="0"/>
              </a:rPr>
              <a:t>machine number 1</a:t>
            </a:r>
            <a:endParaRPr lang="en-US" dirty="0">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1655918" y="1355281"/>
            <a:ext cx="4170118" cy="2677885"/>
          </a:xfrm>
          <a:prstGeom prst="rect">
            <a:avLst/>
          </a:prstGeom>
          <a:noFill/>
          <a:ln>
            <a:noFill/>
          </a:ln>
        </p:spPr>
      </p:pic>
      <p:pic>
        <p:nvPicPr>
          <p:cNvPr id="4" name="Picture 3"/>
          <p:cNvPicPr>
            <a:picLocks noChangeAspect="1"/>
          </p:cNvPicPr>
          <p:nvPr/>
        </p:nvPicPr>
        <p:blipFill>
          <a:blip r:embed="rId3"/>
          <a:stretch>
            <a:fillRect/>
          </a:stretch>
        </p:blipFill>
        <p:spPr>
          <a:xfrm>
            <a:off x="6988628" y="1355281"/>
            <a:ext cx="4598125" cy="2677885"/>
          </a:xfrm>
          <a:prstGeom prst="rect">
            <a:avLst/>
          </a:prstGeom>
        </p:spPr>
      </p:pic>
      <p:sp>
        <p:nvSpPr>
          <p:cNvPr id="5" name="Rectangle 4"/>
          <p:cNvSpPr/>
          <p:nvPr/>
        </p:nvSpPr>
        <p:spPr>
          <a:xfrm>
            <a:off x="7461981" y="710557"/>
            <a:ext cx="3876579" cy="410882"/>
          </a:xfrm>
          <a:prstGeom prst="rect">
            <a:avLst/>
          </a:prstGeom>
        </p:spPr>
        <p:txBody>
          <a:bodyPr wrap="square">
            <a:spAutoFit/>
          </a:bodyPr>
          <a:lstStyle/>
          <a:p>
            <a:pPr marL="285750" indent="-285750">
              <a:lnSpc>
                <a:spcPct val="115000"/>
              </a:lnSpc>
              <a:spcAft>
                <a:spcPts val="1000"/>
              </a:spcAft>
              <a:buFont typeface="Wingdings" panose="05000000000000000000" pitchFamily="2" charset="2"/>
              <a:buChar char="§"/>
            </a:pPr>
            <a:r>
              <a:rPr lang="en-US" b="1" dirty="0">
                <a:latin typeface="Times New Roman" panose="02020603050405020304" pitchFamily="18" charset="0"/>
                <a:ea typeface="Calibri" panose="020F0502020204030204" pitchFamily="34" charset="0"/>
                <a:cs typeface="Arial" panose="020B0604020202020204" pitchFamily="34" charset="0"/>
              </a:rPr>
              <a:t>For machine number 2</a:t>
            </a:r>
            <a:endParaRPr lang="en-US" dirty="0">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2405657" y="248638"/>
            <a:ext cx="2024913" cy="410882"/>
          </a:xfrm>
          <a:prstGeom prst="rect">
            <a:avLst/>
          </a:prstGeom>
        </p:spPr>
        <p:txBody>
          <a:bodyPr wrap="none">
            <a:spAutoFit/>
          </a:bodyPr>
          <a:lstStyle/>
          <a:p>
            <a:pPr marL="342900" lvl="0" indent="-342900">
              <a:lnSpc>
                <a:spcPct val="115000"/>
              </a:lnSpc>
              <a:spcAft>
                <a:spcPts val="1000"/>
              </a:spcAft>
              <a:buFont typeface="Wingdings" panose="05000000000000000000" pitchFamily="2" charset="2"/>
              <a:buChar char=""/>
            </a:pPr>
            <a:r>
              <a:rPr lang="en-US" b="1" dirty="0">
                <a:latin typeface="Times New Roman" panose="02020603050405020304" pitchFamily="18" charset="0"/>
                <a:ea typeface="Calibri" panose="020F0502020204030204" pitchFamily="34" charset="0"/>
                <a:cs typeface="Times New Roman" panose="02020603050405020304" pitchFamily="18" charset="0"/>
              </a:rPr>
              <a:t>Normality test:</a:t>
            </a:r>
            <a:endParaRPr lang="en-US" dirty="0">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7" name="Picture 6"/>
          <p:cNvPicPr/>
          <p:nvPr/>
        </p:nvPicPr>
        <p:blipFill>
          <a:blip r:embed="rId4">
            <a:extLst>
              <a:ext uri="{28A0092B-C50C-407E-A947-70E740481C1C}">
                <a14:useLocalDpi xmlns:a14="http://schemas.microsoft.com/office/drawing/2010/main" val="0"/>
              </a:ext>
            </a:extLst>
          </a:blip>
          <a:srcRect/>
          <a:stretch>
            <a:fillRect/>
          </a:stretch>
        </p:blipFill>
        <p:spPr bwMode="auto">
          <a:xfrm>
            <a:off x="4430570" y="4444325"/>
            <a:ext cx="4781006" cy="2442754"/>
          </a:xfrm>
          <a:prstGeom prst="rect">
            <a:avLst/>
          </a:prstGeom>
          <a:noFill/>
          <a:ln>
            <a:noFill/>
          </a:ln>
        </p:spPr>
      </p:pic>
      <p:sp>
        <p:nvSpPr>
          <p:cNvPr id="8" name="Rectangle 7"/>
          <p:cNvSpPr/>
          <p:nvPr/>
        </p:nvSpPr>
        <p:spPr>
          <a:xfrm>
            <a:off x="5099232" y="4058963"/>
            <a:ext cx="2786019" cy="385362"/>
          </a:xfrm>
          <a:prstGeom prst="rect">
            <a:avLst/>
          </a:prstGeom>
        </p:spPr>
        <p:txBody>
          <a:bodyPr wrap="none">
            <a:spAutoFit/>
          </a:bodyPr>
          <a:lstStyle/>
          <a:p>
            <a:pPr marL="342900" indent="-342900">
              <a:lnSpc>
                <a:spcPct val="115000"/>
              </a:lnSpc>
              <a:spcAft>
                <a:spcPts val="1000"/>
              </a:spcAft>
              <a:buFont typeface="Wingdings" panose="05000000000000000000" pitchFamily="2" charset="2"/>
              <a:buChar char="§"/>
            </a:pPr>
            <a:r>
              <a:rPr lang="en-US" b="1" dirty="0">
                <a:latin typeface="Times New Roman" panose="02020603050405020304" pitchFamily="18" charset="0"/>
                <a:ea typeface="Calibri" panose="020F0502020204030204" pitchFamily="34" charset="0"/>
                <a:cs typeface="Times New Roman" panose="02020603050405020304" pitchFamily="18" charset="0"/>
              </a:rPr>
              <a:t>For machine number 3</a:t>
            </a:r>
            <a:endParaRPr lang="en-US" b="1" dirty="0" smtClean="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407460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15633" y="-92950"/>
            <a:ext cx="3909083" cy="646331"/>
          </a:xfrm>
          <a:prstGeom prst="rect">
            <a:avLst/>
          </a:prstGeom>
        </p:spPr>
        <p:txBody>
          <a:bodyPr wrap="square">
            <a:spAutoFit/>
          </a:bodyPr>
          <a:lstStyle/>
          <a:p>
            <a:pPr marL="342900" lvl="0" indent="-342900" algn="just">
              <a:lnSpc>
                <a:spcPct val="150000"/>
              </a:lnSpc>
              <a:spcAft>
                <a:spcPts val="1000"/>
              </a:spcAft>
              <a:buFont typeface="Wingdings" panose="05000000000000000000" pitchFamily="2" charset="2"/>
              <a:buChar char=""/>
            </a:pPr>
            <a:r>
              <a:rPr lang="en-US" sz="2400" b="1" dirty="0" err="1">
                <a:latin typeface="Times New Roman" panose="02020603050405020304" pitchFamily="18" charset="0"/>
                <a:ea typeface="Times New Roman" panose="02020603050405020304" pitchFamily="18" charset="0"/>
                <a:cs typeface="Times New Roman" panose="02020603050405020304" pitchFamily="18" charset="0"/>
              </a:rPr>
              <a:t>Xbar</a:t>
            </a: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-R Chart for weight:</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1615633" y="553381"/>
            <a:ext cx="4570014" cy="3391602"/>
          </a:xfrm>
          <a:prstGeom prst="rect">
            <a:avLst/>
          </a:prstGeom>
          <a:noFill/>
          <a:ln>
            <a:noFill/>
          </a:ln>
        </p:spPr>
      </p:pic>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6884894" y="553381"/>
            <a:ext cx="4767174" cy="3391602"/>
          </a:xfrm>
          <a:prstGeom prst="rect">
            <a:avLst/>
          </a:prstGeom>
          <a:noFill/>
          <a:ln>
            <a:noFill/>
          </a:ln>
        </p:spPr>
      </p:pic>
      <p:pic>
        <p:nvPicPr>
          <p:cNvPr id="5" name="Picture 4"/>
          <p:cNvPicPr/>
          <p:nvPr/>
        </p:nvPicPr>
        <p:blipFill>
          <a:blip r:embed="rId4">
            <a:extLst>
              <a:ext uri="{28A0092B-C50C-407E-A947-70E740481C1C}">
                <a14:useLocalDpi xmlns:a14="http://schemas.microsoft.com/office/drawing/2010/main" val="0"/>
              </a:ext>
            </a:extLst>
          </a:blip>
          <a:srcRect/>
          <a:stretch>
            <a:fillRect/>
          </a:stretch>
        </p:blipFill>
        <p:spPr bwMode="auto">
          <a:xfrm>
            <a:off x="4262718" y="4114800"/>
            <a:ext cx="4908176" cy="2743200"/>
          </a:xfrm>
          <a:prstGeom prst="rect">
            <a:avLst/>
          </a:prstGeom>
          <a:noFill/>
          <a:ln>
            <a:noFill/>
          </a:ln>
        </p:spPr>
      </p:pic>
    </p:spTree>
    <p:extLst>
      <p:ext uri="{BB962C8B-B14F-4D97-AF65-F5344CB8AC3E}">
        <p14:creationId xmlns:p14="http://schemas.microsoft.com/office/powerpoint/2010/main" val="8119866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98660" y="449617"/>
            <a:ext cx="2615785" cy="523220"/>
          </a:xfrm>
          <a:prstGeom prst="rect">
            <a:avLst/>
          </a:prstGeom>
        </p:spPr>
        <p:txBody>
          <a:bodyPr wrap="square">
            <a:spAutoFit/>
          </a:bodyPr>
          <a:lstStyle/>
          <a:p>
            <a:r>
              <a:rPr lang="en-US" sz="2800" b="1" dirty="0">
                <a:latin typeface="Times New Roman" panose="02020603050405020304" pitchFamily="18" charset="0"/>
                <a:cs typeface="Times New Roman" panose="02020603050405020304" pitchFamily="18" charset="0"/>
              </a:rPr>
              <a:t>Meet The Team </a:t>
            </a:r>
            <a:endParaRPr lang="ar-JO" sz="2800" b="1" dirty="0">
              <a:latin typeface="Times New Roman" panose="02020603050405020304" pitchFamily="18" charset="0"/>
              <a:cs typeface="Times New Roman" panose="02020603050405020304" pitchFamily="18" charset="0"/>
            </a:endParaRPr>
          </a:p>
        </p:txBody>
      </p:sp>
      <p:sp>
        <p:nvSpPr>
          <p:cNvPr id="3" name="Rectangle 2"/>
          <p:cNvSpPr/>
          <p:nvPr/>
        </p:nvSpPr>
        <p:spPr>
          <a:xfrm>
            <a:off x="937239" y="1312245"/>
            <a:ext cx="6096000" cy="4837222"/>
          </a:xfrm>
          <a:prstGeom prst="rect">
            <a:avLst/>
          </a:prstGeom>
        </p:spPr>
        <p:txBody>
          <a:bodyPr>
            <a:spAutoFit/>
          </a:bodyPr>
          <a:lstStyle/>
          <a:p>
            <a:pPr algn="ctr" rtl="1">
              <a:lnSpc>
                <a:spcPct val="150000"/>
              </a:lnSpc>
              <a:spcAft>
                <a:spcPts val="1000"/>
              </a:spcAft>
            </a:pPr>
            <a:r>
              <a:rPr lang="en-US" sz="2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Students Names:</a:t>
            </a:r>
            <a:endParaRPr lang="en-US"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ctr" rtl="1">
              <a:lnSpc>
                <a:spcPct val="150000"/>
              </a:lnSpc>
              <a:spcAft>
                <a:spcPts val="0"/>
              </a:spcAft>
            </a:pPr>
            <a:r>
              <a:rPr lang="en-US"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Aya Dababat </a:t>
            </a:r>
          </a:p>
          <a:p>
            <a:pPr algn="ctr" rtl="1">
              <a:lnSpc>
                <a:spcPct val="150000"/>
              </a:lnSpc>
              <a:spcAft>
                <a:spcPts val="0"/>
              </a:spcAft>
            </a:pPr>
            <a:r>
              <a:rPr lang="en-US"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Dana Kukhun</a:t>
            </a:r>
          </a:p>
          <a:p>
            <a:pPr algn="ctr" rtl="1">
              <a:lnSpc>
                <a:spcPct val="150000"/>
              </a:lnSpc>
              <a:spcAft>
                <a:spcPts val="0"/>
              </a:spcAft>
            </a:pPr>
            <a:r>
              <a:rPr lang="en-US"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Sali </a:t>
            </a:r>
            <a:r>
              <a:rPr lang="en-US"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Younis</a:t>
            </a:r>
            <a:endParaRPr lang="en-US"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ctr" rtl="1">
              <a:lnSpc>
                <a:spcPct val="150000"/>
              </a:lnSpc>
              <a:spcAft>
                <a:spcPts val="0"/>
              </a:spcAft>
            </a:pPr>
            <a:r>
              <a:rPr lang="en-US"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Fadi Shaban</a:t>
            </a:r>
          </a:p>
          <a:p>
            <a:pPr algn="ctr" rtl="1">
              <a:lnSpc>
                <a:spcPct val="150000"/>
              </a:lnSpc>
              <a:spcAft>
                <a:spcPts val="0"/>
              </a:spcAft>
            </a:pPr>
            <a:r>
              <a:rPr lang="en-US"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Marah Odeh  </a:t>
            </a:r>
          </a:p>
          <a:p>
            <a:pPr algn="ctr" rtl="1">
              <a:lnSpc>
                <a:spcPct val="150000"/>
              </a:lnSpc>
              <a:spcAft>
                <a:spcPts val="0"/>
              </a:spcAft>
            </a:pPr>
            <a:r>
              <a:rPr lang="en-US"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p>
          <a:p>
            <a:r>
              <a:rPr lang="en-US" sz="2400" b="1" dirty="0" smtClean="0">
                <a:solidFill>
                  <a:schemeClr val="bg1">
                    <a:lumMod val="10000"/>
                  </a:schemeClr>
                </a:solidFill>
                <a:latin typeface="Times New Roman" panose="02020603050405020304" pitchFamily="18" charset="0"/>
                <a:cs typeface="Times New Roman" panose="02020603050405020304" pitchFamily="18" charset="0"/>
              </a:rPr>
              <a:t>                             Supervisor</a:t>
            </a:r>
            <a:r>
              <a:rPr lang="en-US" sz="2400" b="1" dirty="0">
                <a:solidFill>
                  <a:schemeClr val="bg1">
                    <a:lumMod val="10000"/>
                  </a:schemeClr>
                </a:solidFill>
                <a:latin typeface="Times New Roman" panose="02020603050405020304" pitchFamily="18" charset="0"/>
                <a:cs typeface="Times New Roman" panose="02020603050405020304" pitchFamily="18" charset="0"/>
              </a:rPr>
              <a:t>: </a:t>
            </a:r>
            <a:endParaRPr lang="en-US" sz="2400" b="1" dirty="0" smtClean="0">
              <a:solidFill>
                <a:schemeClr val="bg1">
                  <a:lumMod val="10000"/>
                </a:schemeClr>
              </a:solidFill>
              <a:latin typeface="Times New Roman" panose="02020603050405020304" pitchFamily="18" charset="0"/>
              <a:cs typeface="Times New Roman" panose="02020603050405020304" pitchFamily="18" charset="0"/>
            </a:endParaRPr>
          </a:p>
          <a:p>
            <a:r>
              <a:rPr lang="en-US" sz="2400" dirty="0">
                <a:solidFill>
                  <a:schemeClr val="bg1">
                    <a:lumMod val="10000"/>
                  </a:schemeClr>
                </a:solidFill>
                <a:latin typeface="Times New Roman" panose="02020603050405020304" pitchFamily="18" charset="0"/>
                <a:cs typeface="Times New Roman" panose="02020603050405020304" pitchFamily="18" charset="0"/>
              </a:rPr>
              <a:t> </a:t>
            </a:r>
            <a:r>
              <a:rPr lang="en-US" sz="2400" dirty="0" smtClean="0">
                <a:solidFill>
                  <a:schemeClr val="bg1">
                    <a:lumMod val="10000"/>
                  </a:schemeClr>
                </a:solidFill>
                <a:latin typeface="Times New Roman" panose="02020603050405020304" pitchFamily="18" charset="0"/>
                <a:cs typeface="Times New Roman" panose="02020603050405020304" pitchFamily="18" charset="0"/>
              </a:rPr>
              <a:t>                         Dr</a:t>
            </a:r>
            <a:r>
              <a:rPr lang="en-US" sz="2400" dirty="0">
                <a:solidFill>
                  <a:schemeClr val="bg1">
                    <a:lumMod val="10000"/>
                  </a:schemeClr>
                </a:solidFill>
                <a:latin typeface="Times New Roman" panose="02020603050405020304" pitchFamily="18" charset="0"/>
                <a:cs typeface="Times New Roman" panose="02020603050405020304" pitchFamily="18" charset="0"/>
              </a:rPr>
              <a:t>. Yahya </a:t>
            </a:r>
            <a:r>
              <a:rPr lang="en-US" sz="2400" dirty="0" smtClean="0">
                <a:solidFill>
                  <a:schemeClr val="bg1">
                    <a:lumMod val="10000"/>
                  </a:schemeClr>
                </a:solidFill>
                <a:latin typeface="Times New Roman" panose="02020603050405020304" pitchFamily="18" charset="0"/>
                <a:cs typeface="Times New Roman" panose="02020603050405020304" pitchFamily="18" charset="0"/>
              </a:rPr>
              <a:t>Salahat </a:t>
            </a:r>
            <a:r>
              <a:rPr lang="en-US"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endParaRPr lang="en-US"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7714445" y="1618693"/>
            <a:ext cx="4070747" cy="4224326"/>
          </a:xfrm>
          <a:prstGeom prst="rect">
            <a:avLst/>
          </a:prstGeom>
        </p:spPr>
      </p:pic>
    </p:spTree>
    <p:extLst>
      <p:ext uri="{BB962C8B-B14F-4D97-AF65-F5344CB8AC3E}">
        <p14:creationId xmlns:p14="http://schemas.microsoft.com/office/powerpoint/2010/main" val="39111019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67658" y="801433"/>
            <a:ext cx="4401475" cy="2787265"/>
          </a:xfrm>
          <a:prstGeom prst="rect">
            <a:avLst/>
          </a:prstGeom>
          <a:noFill/>
          <a:extLst>
            <a:ext uri="{909E8E84-426E-40DD-AFC4-6F175D3DCCD1}">
              <a14:hiddenFill xmlns:a14="http://schemas.microsoft.com/office/drawing/2010/main">
                <a:solidFill>
                  <a:srgbClr val="FFFFFF"/>
                </a:solidFill>
              </a14:hiddenFill>
            </a:ext>
          </a:extLst>
        </p:spPr>
      </p:pic>
      <p:pic>
        <p:nvPicPr>
          <p:cNvPr id="2049" name="Picture 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3955" y="803791"/>
            <a:ext cx="4401475" cy="278726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3"/>
          <p:cNvSpPr>
            <a:spLocks noChangeArrowheads="1"/>
          </p:cNvSpPr>
          <p:nvPr/>
        </p:nvSpPr>
        <p:spPr bwMode="auto">
          <a:xfrm>
            <a:off x="2343955" y="64394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anose="020B0604020202020204" pitchFamily="34" charset="0"/>
            </a:endParaRPr>
          </a:p>
        </p:txBody>
      </p:sp>
      <p:sp>
        <p:nvSpPr>
          <p:cNvPr id="3" name="Rectangle 4"/>
          <p:cNvSpPr>
            <a:spLocks noChangeArrowheads="1"/>
          </p:cNvSpPr>
          <p:nvPr/>
        </p:nvSpPr>
        <p:spPr bwMode="auto">
          <a:xfrm>
            <a:off x="2000015" y="292694"/>
            <a:ext cx="345883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285750" marR="0" lvl="0" indent="-285750" algn="justLow"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P-chart for packaging:</a:t>
            </a:r>
          </a:p>
        </p:txBody>
      </p:sp>
      <p:pic>
        <p:nvPicPr>
          <p:cNvPr id="9" name="Picture 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1807" y="4070735"/>
            <a:ext cx="4401475" cy="2787265"/>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000015" y="3588698"/>
            <a:ext cx="2628476" cy="461665"/>
          </a:xfrm>
          <a:prstGeom prst="rect">
            <a:avLst/>
          </a:prstGeom>
        </p:spPr>
        <p:txBody>
          <a:bodyPr wrap="none">
            <a:spAutoFit/>
          </a:bodyPr>
          <a:lstStyle/>
          <a:p>
            <a:pPr marL="171450" lvl="0" indent="-171450" algn="justLow" eaLnBrk="0" fontAlgn="base" hangingPunct="0">
              <a:spcBef>
                <a:spcPct val="0"/>
              </a:spcBef>
              <a:spcAft>
                <a:spcPct val="0"/>
              </a:spcAft>
              <a:buFont typeface="Wingdings" panose="05000000000000000000" pitchFamily="2" charset="2"/>
              <a:buChar char="Ø"/>
            </a:pP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P-chart for </a:t>
            </a:r>
            <a:r>
              <a:rPr lang="en-US" sz="2400" b="1" dirty="0" smtClean="0">
                <a:latin typeface="Times New Roman" panose="02020603050405020304" pitchFamily="18" charset="0"/>
                <a:ea typeface="Times New Roman" panose="02020603050405020304" pitchFamily="18" charset="0"/>
                <a:cs typeface="Times New Roman" panose="02020603050405020304" pitchFamily="18" charset="0"/>
              </a:rPr>
              <a:t>date:</a:t>
            </a:r>
            <a:endParaRPr lang="en-US" sz="2400" dirty="0">
              <a:latin typeface="Arial" panose="020B0604020202020204" pitchFamily="34" charset="0"/>
            </a:endParaRPr>
          </a:p>
        </p:txBody>
      </p:sp>
      <p:sp>
        <p:nvSpPr>
          <p:cNvPr id="4" name="Rectangle 3"/>
          <p:cNvSpPr/>
          <p:nvPr/>
        </p:nvSpPr>
        <p:spPr>
          <a:xfrm>
            <a:off x="2069171" y="0"/>
            <a:ext cx="2439770" cy="385362"/>
          </a:xfrm>
          <a:prstGeom prst="rect">
            <a:avLst/>
          </a:prstGeom>
        </p:spPr>
        <p:txBody>
          <a:bodyPr wrap="none">
            <a:spAutoFit/>
          </a:bodyPr>
          <a:lstStyle/>
          <a:p>
            <a:pPr>
              <a:lnSpc>
                <a:spcPct val="115000"/>
              </a:lnSpc>
              <a:spcAft>
                <a:spcPts val="1000"/>
              </a:spcAft>
            </a:pPr>
            <a:r>
              <a:rPr lang="en-US" b="1" dirty="0">
                <a:latin typeface="Times New Roman" panose="02020603050405020304" pitchFamily="18" charset="0"/>
                <a:ea typeface="Calibri" panose="020F0502020204030204" pitchFamily="34" charset="0"/>
                <a:cs typeface="Times New Roman" panose="02020603050405020304" pitchFamily="18" charset="0"/>
              </a:rPr>
              <a:t>For machine number 1</a:t>
            </a:r>
            <a:endParaRPr lang="en-US"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253201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5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01231" y="874161"/>
            <a:ext cx="3824591" cy="2611526"/>
          </a:xfrm>
          <a:prstGeom prst="rect">
            <a:avLst/>
          </a:prstGeom>
          <a:noFill/>
          <a:extLst>
            <a:ext uri="{909E8E84-426E-40DD-AFC4-6F175D3DCCD1}">
              <a14:hiddenFill xmlns:a14="http://schemas.microsoft.com/office/drawing/2010/main">
                <a:solidFill>
                  <a:srgbClr val="FFFFFF"/>
                </a:solidFill>
              </a14:hiddenFill>
            </a:ext>
          </a:extLst>
        </p:spPr>
      </p:pic>
      <p:pic>
        <p:nvPicPr>
          <p:cNvPr id="4097" name="Picture 5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7535" y="874161"/>
            <a:ext cx="3919178" cy="261152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3"/>
          <p:cNvSpPr>
            <a:spLocks noChangeArrowheads="1"/>
          </p:cNvSpPr>
          <p:nvPr/>
        </p:nvSpPr>
        <p:spPr bwMode="auto">
          <a:xfrm>
            <a:off x="1605859" y="43097"/>
            <a:ext cx="2439770" cy="385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a:lnSpc>
                <a:spcPct val="115000"/>
              </a:lnSpc>
              <a:spcAft>
                <a:spcPts val="1000"/>
              </a:spcAft>
            </a:pPr>
            <a:r>
              <a:rPr lang="en-US"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For machine number </a:t>
            </a:r>
            <a:r>
              <a:rPr lang="en-US"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2</a:t>
            </a:r>
            <a:endParaRPr lang="en-US"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Rectangle 4"/>
          <p:cNvSpPr>
            <a:spLocks noChangeArrowheads="1"/>
          </p:cNvSpPr>
          <p:nvPr/>
        </p:nvSpPr>
        <p:spPr bwMode="auto">
          <a:xfrm>
            <a:off x="1605859" y="351661"/>
            <a:ext cx="351654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342900" marR="0" lvl="0" indent="-342900" algn="justLow"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sz="24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P-chart for packaging:</a:t>
            </a:r>
            <a:endParaRPr kumimoji="0" lang="en-US" sz="2400" b="0" i="0" u="none" strike="noStrike" cap="none" normalizeH="0" baseline="0" dirty="0" smtClean="0">
              <a:ln>
                <a:noFill/>
              </a:ln>
              <a:solidFill>
                <a:schemeClr val="tx1"/>
              </a:solidFill>
              <a:effectLst/>
              <a:latin typeface="Arial" panose="020B0604020202020204" pitchFamily="34" charset="0"/>
            </a:endParaRPr>
          </a:p>
        </p:txBody>
      </p:sp>
      <p:sp>
        <p:nvSpPr>
          <p:cNvPr id="6" name="Rectangle 5"/>
          <p:cNvSpPr/>
          <p:nvPr/>
        </p:nvSpPr>
        <p:spPr>
          <a:xfrm>
            <a:off x="1605859" y="3472366"/>
            <a:ext cx="2671757" cy="461665"/>
          </a:xfrm>
          <a:prstGeom prst="rect">
            <a:avLst/>
          </a:prstGeom>
        </p:spPr>
        <p:txBody>
          <a:bodyPr wrap="none">
            <a:spAutoFit/>
          </a:bodyPr>
          <a:lstStyle/>
          <a:p>
            <a:pPr marL="285750" indent="-285750">
              <a:buFont typeface="Wingdings" panose="05000000000000000000" pitchFamily="2" charset="2"/>
              <a:buChar char="Ø"/>
            </a:pPr>
            <a:r>
              <a:rPr lang="en-US" sz="2400" b="1" dirty="0">
                <a:latin typeface="Times New Roman" panose="02020603050405020304" pitchFamily="18" charset="0"/>
                <a:ea typeface="Calibri" panose="020F0502020204030204" pitchFamily="34" charset="0"/>
                <a:cs typeface="Times New Roman" panose="02020603050405020304" pitchFamily="18" charset="0"/>
              </a:rPr>
              <a:t>P-chart for </a:t>
            </a:r>
            <a:r>
              <a:rPr lang="en-US" sz="2400" b="1" dirty="0" smtClean="0">
                <a:latin typeface="Times New Roman" panose="02020603050405020304" pitchFamily="18" charset="0"/>
                <a:ea typeface="Calibri" panose="020F0502020204030204" pitchFamily="34" charset="0"/>
                <a:cs typeface="Times New Roman" panose="02020603050405020304" pitchFamily="18" charset="0"/>
              </a:rPr>
              <a:t>date:</a:t>
            </a:r>
            <a:endParaRPr lang="ar-JO" sz="2400" dirty="0"/>
          </a:p>
        </p:txBody>
      </p:sp>
      <p:pic>
        <p:nvPicPr>
          <p:cNvPr id="9" name="Picture 5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80567" y="4049914"/>
            <a:ext cx="3919178" cy="26115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5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13848" y="4049914"/>
            <a:ext cx="3919179" cy="2611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76180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Picture 16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66604" y="860245"/>
            <a:ext cx="4097686" cy="2726522"/>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4146" y="848382"/>
            <a:ext cx="4127363" cy="275024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3"/>
          <p:cNvSpPr>
            <a:spLocks noChangeArrowheads="1"/>
          </p:cNvSpPr>
          <p:nvPr/>
        </p:nvSpPr>
        <p:spPr bwMode="auto">
          <a:xfrm>
            <a:off x="2807594" y="257204"/>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anose="020B0604020202020204" pitchFamily="34" charset="0"/>
            </a:endParaRPr>
          </a:p>
        </p:txBody>
      </p:sp>
      <p:sp>
        <p:nvSpPr>
          <p:cNvPr id="3" name="Rectangle 4"/>
          <p:cNvSpPr>
            <a:spLocks noChangeArrowheads="1"/>
          </p:cNvSpPr>
          <p:nvPr/>
        </p:nvSpPr>
        <p:spPr bwMode="auto">
          <a:xfrm>
            <a:off x="1974413" y="319728"/>
            <a:ext cx="351654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342900" marR="0" lvl="0" indent="-342900" algn="justLow"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sz="2400" b="1"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P-chart for packaging:</a:t>
            </a:r>
            <a:endParaRPr kumimoji="0" lang="en-US" sz="3600" b="0" i="0" u="none" strike="noStrike" cap="none" normalizeH="0" baseline="0" dirty="0" smtClean="0">
              <a:ln>
                <a:noFill/>
              </a:ln>
              <a:effectLst/>
              <a:latin typeface="Arial" panose="020B0604020202020204" pitchFamily="34" charset="0"/>
            </a:endParaRPr>
          </a:p>
        </p:txBody>
      </p:sp>
      <p:sp>
        <p:nvSpPr>
          <p:cNvPr id="6" name="Rectangle 5"/>
          <p:cNvSpPr/>
          <p:nvPr/>
        </p:nvSpPr>
        <p:spPr>
          <a:xfrm>
            <a:off x="1974413" y="3572236"/>
            <a:ext cx="2729465" cy="461665"/>
          </a:xfrm>
          <a:prstGeom prst="rect">
            <a:avLst/>
          </a:prstGeom>
        </p:spPr>
        <p:txBody>
          <a:bodyPr wrap="none">
            <a:spAutoFit/>
          </a:bodyPr>
          <a:lstStyle/>
          <a:p>
            <a:pPr marL="342900" lvl="0" indent="-342900" algn="justLow" eaLnBrk="0" fontAlgn="base" hangingPunct="0">
              <a:spcBef>
                <a:spcPct val="0"/>
              </a:spcBef>
              <a:spcAft>
                <a:spcPct val="0"/>
              </a:spcAft>
              <a:buFont typeface="Wingdings" panose="05000000000000000000" pitchFamily="2" charset="2"/>
              <a:buChar char="Ø"/>
            </a:pPr>
            <a:r>
              <a:rPr lang="en-US" sz="2400" b="1" dirty="0">
                <a:latin typeface="Times New Roman" panose="02020603050405020304" pitchFamily="18" charset="0"/>
                <a:ea typeface="Calibri" panose="020F0502020204030204" pitchFamily="34" charset="0"/>
                <a:cs typeface="Times New Roman" panose="02020603050405020304" pitchFamily="18" charset="0"/>
              </a:rPr>
              <a:t>P-chart for </a:t>
            </a:r>
            <a:r>
              <a:rPr lang="en-US" sz="2400" b="1" dirty="0" smtClean="0">
                <a:latin typeface="Times New Roman" panose="02020603050405020304" pitchFamily="18" charset="0"/>
                <a:ea typeface="Calibri" panose="020F0502020204030204" pitchFamily="34" charset="0"/>
                <a:cs typeface="Times New Roman" panose="02020603050405020304" pitchFamily="18" charset="0"/>
              </a:rPr>
              <a:t>date:</a:t>
            </a:r>
            <a:endParaRPr lang="en-US" sz="2400" b="1" dirty="0">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9" name="Picture 3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40197" y="4007506"/>
            <a:ext cx="4127363" cy="275024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7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20927" y="4007506"/>
            <a:ext cx="4143363" cy="275024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974413" y="0"/>
            <a:ext cx="2439770" cy="385362"/>
          </a:xfrm>
          <a:prstGeom prst="rect">
            <a:avLst/>
          </a:prstGeom>
        </p:spPr>
        <p:txBody>
          <a:bodyPr wrap="none">
            <a:spAutoFit/>
          </a:bodyPr>
          <a:lstStyle/>
          <a:p>
            <a:pPr>
              <a:lnSpc>
                <a:spcPct val="115000"/>
              </a:lnSpc>
              <a:spcAft>
                <a:spcPts val="1000"/>
              </a:spcAft>
            </a:pPr>
            <a:r>
              <a:rPr lang="en-US" b="1" dirty="0">
                <a:latin typeface="Times New Roman" panose="02020603050405020304" pitchFamily="18" charset="0"/>
                <a:ea typeface="Calibri" panose="020F0502020204030204" pitchFamily="34" charset="0"/>
                <a:cs typeface="Times New Roman" panose="02020603050405020304" pitchFamily="18" charset="0"/>
              </a:rPr>
              <a:t>For machine number </a:t>
            </a:r>
            <a:r>
              <a:rPr lang="en-US" b="1" dirty="0" smtClean="0">
                <a:latin typeface="Times New Roman" panose="02020603050405020304" pitchFamily="18" charset="0"/>
                <a:ea typeface="Calibri" panose="020F0502020204030204" pitchFamily="34" charset="0"/>
                <a:cs typeface="Times New Roman" panose="02020603050405020304" pitchFamily="18" charset="0"/>
              </a:rPr>
              <a:t>3</a:t>
            </a:r>
            <a:endParaRPr lang="en-US"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646597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52668" y="568176"/>
            <a:ext cx="4368375" cy="490199"/>
          </a:xfrm>
          <a:prstGeom prst="rect">
            <a:avLst/>
          </a:prstGeom>
        </p:spPr>
        <p:txBody>
          <a:bodyPr wrap="none">
            <a:spAutoFit/>
          </a:bodyPr>
          <a:lstStyle/>
          <a:p>
            <a:pPr marL="457200" lvl="0" indent="-457200">
              <a:lnSpc>
                <a:spcPct val="115000"/>
              </a:lnSpc>
              <a:spcAft>
                <a:spcPts val="1000"/>
              </a:spcAft>
              <a:buFont typeface="Wingdings" panose="05000000000000000000" pitchFamily="2" charset="2"/>
              <a:buChar char="Ø"/>
            </a:pPr>
            <a:r>
              <a:rPr lang="en-US" sz="2400" b="1" dirty="0">
                <a:latin typeface="Times New Roman" panose="02020603050405020304" pitchFamily="18" charset="0"/>
                <a:ea typeface="Calibri" panose="020F0502020204030204" pitchFamily="34" charset="0"/>
                <a:cs typeface="Arial" panose="020B0604020202020204" pitchFamily="34" charset="0"/>
              </a:rPr>
              <a:t>Process Capability </a:t>
            </a:r>
            <a:r>
              <a:rPr lang="en-US" sz="2400" b="1" dirty="0" smtClean="0">
                <a:latin typeface="Times New Roman" panose="02020603050405020304" pitchFamily="18" charset="0"/>
                <a:ea typeface="Calibri" panose="020F0502020204030204" pitchFamily="34" charset="0"/>
                <a:cs typeface="Arial" panose="020B0604020202020204" pitchFamily="34" charset="0"/>
              </a:rPr>
              <a:t>Analysis:</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2426541" y="1291113"/>
            <a:ext cx="8108377" cy="4852110"/>
          </a:xfrm>
          <a:prstGeom prst="rect">
            <a:avLst/>
          </a:prstGeom>
          <a:noFill/>
          <a:ln>
            <a:noFill/>
          </a:ln>
        </p:spPr>
      </p:pic>
    </p:spTree>
    <p:extLst>
      <p:ext uri="{BB962C8B-B14F-4D97-AF65-F5344CB8AC3E}">
        <p14:creationId xmlns:p14="http://schemas.microsoft.com/office/powerpoint/2010/main" val="39971278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95159" y="828039"/>
            <a:ext cx="4252959" cy="490199"/>
          </a:xfrm>
          <a:prstGeom prst="rect">
            <a:avLst/>
          </a:prstGeom>
        </p:spPr>
        <p:txBody>
          <a:bodyPr wrap="none">
            <a:spAutoFit/>
          </a:bodyPr>
          <a:lstStyle/>
          <a:p>
            <a:pPr marL="342900" lvl="0" indent="-342900">
              <a:lnSpc>
                <a:spcPct val="115000"/>
              </a:lnSpc>
              <a:spcAft>
                <a:spcPts val="1000"/>
              </a:spcAft>
              <a:buFont typeface="Wingdings" panose="05000000000000000000" pitchFamily="2" charset="2"/>
              <a:buChar char="Ø"/>
            </a:pPr>
            <a:r>
              <a:rPr lang="en-US" sz="2400" b="1" dirty="0">
                <a:latin typeface="Times New Roman" panose="02020603050405020304" pitchFamily="18" charset="0"/>
                <a:ea typeface="Calibri" panose="020F0502020204030204" pitchFamily="34" charset="0"/>
                <a:cs typeface="Arial" panose="020B0604020202020204" pitchFamily="34" charset="0"/>
              </a:rPr>
              <a:t>Process Capability Analysis:</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2539130" y="1614199"/>
            <a:ext cx="7540488" cy="4230756"/>
          </a:xfrm>
          <a:prstGeom prst="rect">
            <a:avLst/>
          </a:prstGeom>
          <a:noFill/>
          <a:ln>
            <a:noFill/>
          </a:ln>
        </p:spPr>
      </p:pic>
    </p:spTree>
    <p:extLst>
      <p:ext uri="{BB962C8B-B14F-4D97-AF65-F5344CB8AC3E}">
        <p14:creationId xmlns:p14="http://schemas.microsoft.com/office/powerpoint/2010/main" val="21529380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30788" y="744259"/>
            <a:ext cx="4195251" cy="461665"/>
          </a:xfrm>
          <a:prstGeom prst="rect">
            <a:avLst/>
          </a:prstGeom>
        </p:spPr>
        <p:txBody>
          <a:bodyPr wrap="none">
            <a:spAutoFit/>
          </a:bodyPr>
          <a:lstStyle/>
          <a:p>
            <a:pPr marL="285750" indent="-285750">
              <a:buFont typeface="Wingdings" panose="05000000000000000000" pitchFamily="2" charset="2"/>
              <a:buChar char="Ø"/>
            </a:pPr>
            <a:r>
              <a:rPr lang="en-US" sz="2400" b="1" dirty="0">
                <a:latin typeface="Times New Roman" panose="02020603050405020304" pitchFamily="18" charset="0"/>
                <a:ea typeface="Calibri" panose="020F0502020204030204" pitchFamily="34" charset="0"/>
              </a:rPr>
              <a:t>Process Capability </a:t>
            </a:r>
            <a:r>
              <a:rPr lang="en-US" sz="2400" b="1" dirty="0" smtClean="0">
                <a:latin typeface="Times New Roman" panose="02020603050405020304" pitchFamily="18" charset="0"/>
                <a:ea typeface="Calibri" panose="020F0502020204030204" pitchFamily="34" charset="0"/>
              </a:rPr>
              <a:t>Analysis:</a:t>
            </a:r>
            <a:endParaRPr lang="ar-JO" sz="2400" dirty="0"/>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2788365" y="1413174"/>
            <a:ext cx="6925478" cy="4537051"/>
          </a:xfrm>
          <a:prstGeom prst="rect">
            <a:avLst/>
          </a:prstGeom>
          <a:noFill/>
          <a:ln>
            <a:noFill/>
          </a:ln>
        </p:spPr>
      </p:pic>
    </p:spTree>
    <p:extLst>
      <p:ext uri="{BB962C8B-B14F-4D97-AF65-F5344CB8AC3E}">
        <p14:creationId xmlns:p14="http://schemas.microsoft.com/office/powerpoint/2010/main" val="14971281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81809" y="204057"/>
            <a:ext cx="6096000" cy="1816203"/>
          </a:xfrm>
          <a:prstGeom prst="rect">
            <a:avLst/>
          </a:prstGeom>
        </p:spPr>
        <p:txBody>
          <a:bodyPr>
            <a:spAutoFit/>
          </a:bodyPr>
          <a:lstStyle/>
          <a:p>
            <a:pPr marL="342900" lvl="0" indent="-342900">
              <a:lnSpc>
                <a:spcPct val="150000"/>
              </a:lnSpc>
              <a:spcBef>
                <a:spcPts val="200"/>
              </a:spcBef>
              <a:buFont typeface="Wingdings" panose="05000000000000000000" pitchFamily="2" charset="2"/>
              <a:buChar char="v"/>
            </a:pPr>
            <a:r>
              <a:rPr lang="en-US" sz="2400" b="1" dirty="0" smtClean="0">
                <a:latin typeface="Times New Roman" panose="02020603050405020304" pitchFamily="18" charset="0"/>
                <a:ea typeface="Times New Roman" panose="02020603050405020304" pitchFamily="18" charset="0"/>
                <a:cs typeface="Times New Roman" panose="02020603050405020304" pitchFamily="18" charset="0"/>
              </a:rPr>
              <a:t>Analyze the Collected Data for Sunflower:</a:t>
            </a:r>
            <a:r>
              <a:rPr lang="en-US" sz="2400" b="1" dirty="0" smtClean="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sz="2400" b="1" i="1" dirty="0" smtClean="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gn="just">
              <a:lnSpc>
                <a:spcPct val="150000"/>
              </a:lnSpc>
              <a:spcAft>
                <a:spcPts val="1000"/>
              </a:spcAft>
              <a:buFont typeface="Wingdings" panose="05000000000000000000" pitchFamily="2" charset="2"/>
              <a:buChar char="§"/>
            </a:pPr>
            <a:r>
              <a:rPr lang="en-US" sz="2400" b="1" dirty="0" smtClean="0">
                <a:latin typeface="Times New Roman" panose="02020603050405020304" pitchFamily="18" charset="0"/>
                <a:ea typeface="Times New Roman" panose="02020603050405020304" pitchFamily="18" charset="0"/>
                <a:cs typeface="Times New Roman" panose="02020603050405020304" pitchFamily="18" charset="0"/>
              </a:rPr>
              <a:t>For machine number 1:</a:t>
            </a:r>
            <a:endParaRPr lang="en-US" sz="2400"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50000"/>
              </a:lnSpc>
              <a:spcAft>
                <a:spcPts val="1000"/>
              </a:spcAft>
              <a:buFont typeface="Wingdings" panose="05000000000000000000" pitchFamily="2" charset="2"/>
              <a:buChar char="Ø"/>
            </a:pPr>
            <a:r>
              <a:rPr lang="en-US" sz="2400" b="1" dirty="0" err="1" smtClean="0">
                <a:latin typeface="Times New Roman" panose="02020603050405020304" pitchFamily="18" charset="0"/>
                <a:ea typeface="Times New Roman" panose="02020603050405020304" pitchFamily="18" charset="0"/>
                <a:cs typeface="Times New Roman" panose="02020603050405020304" pitchFamily="18" charset="0"/>
              </a:rPr>
              <a:t>Xbar</a:t>
            </a:r>
            <a:r>
              <a:rPr lang="en-US" sz="2400" b="1" dirty="0" smtClean="0">
                <a:latin typeface="Times New Roman" panose="02020603050405020304" pitchFamily="18" charset="0"/>
                <a:ea typeface="Times New Roman" panose="02020603050405020304" pitchFamily="18" charset="0"/>
                <a:cs typeface="Times New Roman" panose="02020603050405020304" pitchFamily="18" charset="0"/>
              </a:rPr>
              <a:t>-R Chart for weight</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2701203" y="2208342"/>
            <a:ext cx="6769994" cy="4202387"/>
          </a:xfrm>
          <a:prstGeom prst="rect">
            <a:avLst/>
          </a:prstGeom>
          <a:noFill/>
          <a:ln>
            <a:noFill/>
          </a:ln>
        </p:spPr>
      </p:pic>
    </p:spTree>
    <p:extLst>
      <p:ext uri="{BB962C8B-B14F-4D97-AF65-F5344CB8AC3E}">
        <p14:creationId xmlns:p14="http://schemas.microsoft.com/office/powerpoint/2010/main" val="41924746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17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7957" y="745400"/>
            <a:ext cx="3923241" cy="2630229"/>
          </a:xfrm>
          <a:prstGeom prst="rect">
            <a:avLst/>
          </a:prstGeom>
          <a:noFill/>
          <a:extLst>
            <a:ext uri="{909E8E84-426E-40DD-AFC4-6F175D3DCCD1}">
              <a14:hiddenFill xmlns:a14="http://schemas.microsoft.com/office/drawing/2010/main">
                <a:solidFill>
                  <a:srgbClr val="FFFFFF"/>
                </a:solidFill>
              </a14:hiddenFill>
            </a:ext>
          </a:extLst>
        </p:spPr>
      </p:pic>
      <p:pic>
        <p:nvPicPr>
          <p:cNvPr id="8193" name="Picture 17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4184" y="744956"/>
            <a:ext cx="3847084" cy="2630673"/>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3"/>
          <p:cNvSpPr>
            <a:spLocks noChangeArrowheads="1"/>
          </p:cNvSpPr>
          <p:nvPr/>
        </p:nvSpPr>
        <p:spPr bwMode="auto">
          <a:xfrm>
            <a:off x="1678177" y="189008"/>
            <a:ext cx="351654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342900" marR="0" lvl="0" indent="-342900" algn="justLow"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sz="24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P-chart for packaging:</a:t>
            </a:r>
            <a:endParaRPr kumimoji="0" lang="en-US" sz="3600" b="0" i="0" u="none" strike="noStrike" cap="none" normalizeH="0" baseline="0" dirty="0" smtClean="0">
              <a:ln>
                <a:noFill/>
              </a:ln>
              <a:solidFill>
                <a:schemeClr val="tx1"/>
              </a:solidFill>
              <a:effectLst/>
              <a:latin typeface="Arial" panose="020B0604020202020204" pitchFamily="34" charset="0"/>
            </a:endParaRPr>
          </a:p>
        </p:txBody>
      </p:sp>
      <p:sp>
        <p:nvSpPr>
          <p:cNvPr id="3" name="Rectangle 4"/>
          <p:cNvSpPr>
            <a:spLocks noChangeArrowheads="1"/>
          </p:cNvSpPr>
          <p:nvPr/>
        </p:nvSpPr>
        <p:spPr bwMode="auto">
          <a:xfrm>
            <a:off x="152400" y="6096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JO"/>
          </a:p>
        </p:txBody>
      </p:sp>
      <p:sp>
        <p:nvSpPr>
          <p:cNvPr id="4" name="Rectangle 3"/>
          <p:cNvSpPr/>
          <p:nvPr/>
        </p:nvSpPr>
        <p:spPr>
          <a:xfrm>
            <a:off x="1678177" y="3407382"/>
            <a:ext cx="2705421" cy="461665"/>
          </a:xfrm>
          <a:prstGeom prst="rect">
            <a:avLst/>
          </a:prstGeom>
        </p:spPr>
        <p:txBody>
          <a:bodyPr wrap="none">
            <a:spAutoFit/>
          </a:bodyPr>
          <a:lstStyle/>
          <a:p>
            <a:pPr marL="171450" lvl="0" indent="-171450" eaLnBrk="0" fontAlgn="base" hangingPunct="0">
              <a:spcBef>
                <a:spcPct val="0"/>
              </a:spcBef>
              <a:spcAft>
                <a:spcPct val="0"/>
              </a:spcAft>
              <a:buFont typeface="Wingdings" panose="05000000000000000000" pitchFamily="2" charset="2"/>
              <a:buChar char="Ø"/>
            </a:pPr>
            <a:r>
              <a:rPr lang="en-US" sz="2400" b="1" dirty="0" smtClean="0">
                <a:latin typeface="Times New Roman" panose="02020603050405020304" pitchFamily="18" charset="0"/>
                <a:ea typeface="Calibri" panose="020F0502020204030204" pitchFamily="34" charset="0"/>
                <a:cs typeface="Times New Roman" panose="02020603050405020304" pitchFamily="18" charset="0"/>
              </a:rPr>
              <a:t> P-chart </a:t>
            </a:r>
            <a:r>
              <a:rPr lang="en-US" sz="2400" b="1" dirty="0">
                <a:latin typeface="Times New Roman" panose="02020603050405020304" pitchFamily="18" charset="0"/>
                <a:ea typeface="Calibri" panose="020F0502020204030204" pitchFamily="34" charset="0"/>
                <a:cs typeface="Times New Roman" panose="02020603050405020304" pitchFamily="18" charset="0"/>
              </a:rPr>
              <a:t>for </a:t>
            </a:r>
            <a:r>
              <a:rPr lang="en-US" sz="2400" b="1" dirty="0" smtClean="0">
                <a:latin typeface="Times New Roman" panose="02020603050405020304" pitchFamily="18" charset="0"/>
                <a:ea typeface="Calibri" panose="020F0502020204030204" pitchFamily="34" charset="0"/>
                <a:cs typeface="Times New Roman" panose="02020603050405020304" pitchFamily="18" charset="0"/>
              </a:rPr>
              <a:t>date:</a:t>
            </a:r>
            <a:endParaRPr lang="en-US" sz="2400" b="1" dirty="0">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4184" y="3900800"/>
            <a:ext cx="3847084" cy="255385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7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95828" y="3900800"/>
            <a:ext cx="3925370" cy="2553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72652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2819958" y="1548685"/>
            <a:ext cx="6723288" cy="4375596"/>
          </a:xfrm>
          <a:prstGeom prst="rect">
            <a:avLst/>
          </a:prstGeom>
          <a:noFill/>
          <a:ln>
            <a:noFill/>
          </a:ln>
        </p:spPr>
      </p:pic>
      <p:sp>
        <p:nvSpPr>
          <p:cNvPr id="4" name="Rectangle 3"/>
          <p:cNvSpPr/>
          <p:nvPr/>
        </p:nvSpPr>
        <p:spPr>
          <a:xfrm>
            <a:off x="2601017" y="707197"/>
            <a:ext cx="4195251" cy="461665"/>
          </a:xfrm>
          <a:prstGeom prst="rect">
            <a:avLst/>
          </a:prstGeom>
        </p:spPr>
        <p:txBody>
          <a:bodyPr wrap="none">
            <a:spAutoFit/>
          </a:bodyPr>
          <a:lstStyle/>
          <a:p>
            <a:pPr marL="285750" indent="-285750">
              <a:buFont typeface="Wingdings" panose="05000000000000000000" pitchFamily="2" charset="2"/>
              <a:buChar char="Ø"/>
            </a:pPr>
            <a:r>
              <a:rPr lang="en-US" sz="2400" b="1" dirty="0">
                <a:latin typeface="Times New Roman" panose="02020603050405020304" pitchFamily="18" charset="0"/>
                <a:ea typeface="Calibri" panose="020F0502020204030204" pitchFamily="34" charset="0"/>
              </a:rPr>
              <a:t>Process Capability </a:t>
            </a:r>
            <a:r>
              <a:rPr lang="en-US" sz="2400" b="1" dirty="0" smtClean="0">
                <a:latin typeface="Times New Roman" panose="02020603050405020304" pitchFamily="18" charset="0"/>
                <a:ea typeface="Calibri" panose="020F0502020204030204" pitchFamily="34" charset="0"/>
              </a:rPr>
              <a:t>Analysis:</a:t>
            </a:r>
            <a:endParaRPr lang="ar-JO" sz="2400" dirty="0"/>
          </a:p>
        </p:txBody>
      </p:sp>
    </p:spTree>
    <p:extLst>
      <p:ext uri="{BB962C8B-B14F-4D97-AF65-F5344CB8AC3E}">
        <p14:creationId xmlns:p14="http://schemas.microsoft.com/office/powerpoint/2010/main" val="29784390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Picture 3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8761" y="1675070"/>
            <a:ext cx="6824636" cy="454975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3"/>
          <p:cNvSpPr>
            <a:spLocks noChangeArrowheads="1"/>
          </p:cNvSpPr>
          <p:nvPr/>
        </p:nvSpPr>
        <p:spPr bwMode="auto">
          <a:xfrm>
            <a:off x="2047741" y="313652"/>
            <a:ext cx="358149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n-US" sz="24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For machine number 2</a:t>
            </a:r>
            <a:endParaRPr kumimoji="0" lang="en-US"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6" name="Rectangle 5"/>
          <p:cNvSpPr/>
          <p:nvPr/>
        </p:nvSpPr>
        <p:spPr>
          <a:xfrm>
            <a:off x="2047741" y="959983"/>
            <a:ext cx="3825727" cy="461665"/>
          </a:xfrm>
          <a:prstGeom prst="rect">
            <a:avLst/>
          </a:prstGeom>
        </p:spPr>
        <p:txBody>
          <a:bodyPr wrap="none">
            <a:spAutoFit/>
          </a:bodyPr>
          <a:lstStyle/>
          <a:p>
            <a:pPr marL="285750" indent="-285750">
              <a:buFont typeface="Wingdings" panose="05000000000000000000" pitchFamily="2" charset="2"/>
              <a:buChar char="Ø"/>
            </a:pPr>
            <a:r>
              <a:rPr lang="en-US" sz="2400" b="1" dirty="0" err="1">
                <a:latin typeface="Times New Roman" panose="02020603050405020304" pitchFamily="18" charset="0"/>
                <a:ea typeface="Calibri" panose="020F0502020204030204" pitchFamily="34" charset="0"/>
                <a:cs typeface="Times New Roman" panose="02020603050405020304" pitchFamily="18" charset="0"/>
              </a:rPr>
              <a:t>Xbar</a:t>
            </a:r>
            <a:r>
              <a:rPr lang="en-US" sz="2400" b="1" dirty="0">
                <a:latin typeface="Times New Roman" panose="02020603050405020304" pitchFamily="18" charset="0"/>
                <a:ea typeface="Calibri" panose="020F0502020204030204" pitchFamily="34" charset="0"/>
                <a:cs typeface="Times New Roman" panose="02020603050405020304" pitchFamily="18" charset="0"/>
              </a:rPr>
              <a:t>-R Chart for </a:t>
            </a:r>
            <a:r>
              <a:rPr lang="en-US" sz="2400" b="1" dirty="0" smtClean="0">
                <a:latin typeface="Times New Roman" panose="02020603050405020304" pitchFamily="18" charset="0"/>
                <a:ea typeface="Calibri" panose="020F0502020204030204" pitchFamily="34" charset="0"/>
                <a:cs typeface="Times New Roman" panose="02020603050405020304" pitchFamily="18" charset="0"/>
              </a:rPr>
              <a:t>weight:</a:t>
            </a:r>
            <a:endParaRPr lang="ar-JO"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17451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762934" y="1177203"/>
            <a:ext cx="6309360" cy="4893647"/>
          </a:xfrm>
          <a:prstGeom prst="rect">
            <a:avLst/>
          </a:prstGeom>
        </p:spPr>
        <p:txBody>
          <a:bodyPr wrap="square">
            <a:spAutoFit/>
          </a:bodyPr>
          <a:lstStyle/>
          <a:p>
            <a:pPr marL="457200" lvl="0" indent="-457200">
              <a:buClr>
                <a:srgbClr val="000000"/>
              </a:buClr>
              <a:buFont typeface="Wingdings" panose="05000000000000000000" pitchFamily="2" charset="2"/>
              <a:buChar char="Ø"/>
            </a:pPr>
            <a:r>
              <a:rPr kumimoji="0" lang="en-US" sz="2400" b="0" i="0" u="none" strike="noStrike" kern="0" cap="none" spc="0" normalizeH="0" baseline="0" noProof="0" dirty="0" smtClean="0">
                <a:ln>
                  <a:noFill/>
                </a:ln>
                <a:solidFill>
                  <a:srgbClr val="000000"/>
                </a:solidFill>
                <a:effectLst/>
                <a:uLnTx/>
                <a:uFillTx/>
                <a:latin typeface="Times New Roman" panose="02020603050405020304" pitchFamily="18" charset="0"/>
                <a:cs typeface="Times New Roman" panose="02020603050405020304" pitchFamily="18" charset="0"/>
                <a:sym typeface="Arial"/>
              </a:rPr>
              <a:t>Introduction</a:t>
            </a:r>
          </a:p>
          <a:p>
            <a:pPr marL="457200" lvl="0" indent="-457200">
              <a:buClr>
                <a:srgbClr val="000000"/>
              </a:buClr>
              <a:buFont typeface="Wingdings" panose="05000000000000000000" pitchFamily="2" charset="2"/>
              <a:buChar char="Ø"/>
            </a:pPr>
            <a:endParaRPr kumimoji="0" lang="en-US" sz="2400" b="0" i="0" u="none" strike="noStrike" kern="0" cap="none" spc="0" normalizeH="0" baseline="0" noProof="0" dirty="0" smtClean="0">
              <a:ln>
                <a:noFill/>
              </a:ln>
              <a:solidFill>
                <a:srgbClr val="000000"/>
              </a:solidFill>
              <a:effectLst/>
              <a:uLnTx/>
              <a:uFillTx/>
              <a:latin typeface="Times New Roman" panose="02020603050405020304" pitchFamily="18" charset="0"/>
              <a:cs typeface="Times New Roman" panose="02020603050405020304" pitchFamily="18" charset="0"/>
              <a:sym typeface="Arial"/>
            </a:endParaRPr>
          </a:p>
          <a:p>
            <a:pPr marL="457200" lvl="0" indent="-457200">
              <a:buClr>
                <a:srgbClr val="000000"/>
              </a:buClr>
              <a:buFont typeface="Wingdings" panose="05000000000000000000" pitchFamily="2" charset="2"/>
              <a:buChar char="Ø"/>
            </a:pPr>
            <a:r>
              <a:rPr kumimoji="0" lang="en-US" sz="2400" b="0" i="0" u="none" strike="noStrike" kern="0" cap="none" spc="0" normalizeH="0" baseline="0" noProof="0" dirty="0" smtClean="0">
                <a:ln>
                  <a:noFill/>
                </a:ln>
                <a:solidFill>
                  <a:srgbClr val="000000"/>
                </a:solidFill>
                <a:effectLst/>
                <a:uLnTx/>
                <a:uFillTx/>
                <a:latin typeface="Times New Roman" panose="02020603050405020304" pitchFamily="18" charset="0"/>
                <a:cs typeface="Times New Roman" panose="02020603050405020304" pitchFamily="18" charset="0"/>
                <a:sym typeface="Arial"/>
              </a:rPr>
              <a:t>Problem Statement </a:t>
            </a:r>
          </a:p>
          <a:p>
            <a:pPr marL="457200" lvl="0" indent="-457200">
              <a:buClr>
                <a:srgbClr val="000000"/>
              </a:buClr>
              <a:buFont typeface="Wingdings" panose="05000000000000000000" pitchFamily="2" charset="2"/>
              <a:buChar char="Ø"/>
            </a:pPr>
            <a:endParaRPr kumimoji="0" lang="en-US" sz="2400" b="0" i="0" u="none" strike="noStrike" kern="0" cap="none" spc="0" normalizeH="0" baseline="0" noProof="0" dirty="0" smtClean="0">
              <a:ln>
                <a:noFill/>
              </a:ln>
              <a:solidFill>
                <a:srgbClr val="000000"/>
              </a:solidFill>
              <a:effectLst/>
              <a:uLnTx/>
              <a:uFillTx/>
              <a:latin typeface="Times New Roman" panose="02020603050405020304" pitchFamily="18" charset="0"/>
              <a:cs typeface="Times New Roman" panose="02020603050405020304" pitchFamily="18" charset="0"/>
              <a:sym typeface="Arial"/>
            </a:endParaRPr>
          </a:p>
          <a:p>
            <a:pPr marL="457200" lvl="0" indent="-457200">
              <a:buClr>
                <a:srgbClr val="000000"/>
              </a:buClr>
              <a:buFont typeface="Wingdings" panose="05000000000000000000" pitchFamily="2" charset="2"/>
              <a:buChar char="Ø"/>
            </a:pPr>
            <a:r>
              <a:rPr kumimoji="0" lang="en-US" sz="2400" b="0" i="0" u="none" strike="noStrike" kern="0" cap="none" spc="0" normalizeH="0" baseline="0" noProof="0" dirty="0" smtClean="0">
                <a:ln>
                  <a:noFill/>
                </a:ln>
                <a:solidFill>
                  <a:srgbClr val="000000"/>
                </a:solidFill>
                <a:effectLst/>
                <a:uLnTx/>
                <a:uFillTx/>
                <a:latin typeface="Times New Roman" panose="02020603050405020304" pitchFamily="18" charset="0"/>
                <a:cs typeface="Times New Roman" panose="02020603050405020304" pitchFamily="18" charset="0"/>
                <a:sym typeface="Arial"/>
              </a:rPr>
              <a:t>Objectives </a:t>
            </a:r>
          </a:p>
          <a:p>
            <a:pPr marL="457200" lvl="0" indent="-457200">
              <a:buClr>
                <a:srgbClr val="000000"/>
              </a:buClr>
              <a:buFont typeface="Wingdings" panose="05000000000000000000" pitchFamily="2" charset="2"/>
              <a:buChar char="Ø"/>
            </a:pPr>
            <a:endParaRPr kumimoji="0" lang="en-US" sz="2400" b="0" i="0" u="none" strike="noStrike" kern="0" cap="none" spc="0" normalizeH="0" baseline="0" noProof="0" dirty="0" smtClean="0">
              <a:ln>
                <a:noFill/>
              </a:ln>
              <a:solidFill>
                <a:srgbClr val="000000"/>
              </a:solidFill>
              <a:effectLst/>
              <a:uLnTx/>
              <a:uFillTx/>
              <a:latin typeface="Times New Roman" panose="02020603050405020304" pitchFamily="18" charset="0"/>
              <a:cs typeface="Times New Roman" panose="02020603050405020304" pitchFamily="18" charset="0"/>
              <a:sym typeface="Arial"/>
            </a:endParaRPr>
          </a:p>
          <a:p>
            <a:pPr marL="457200" lvl="0" indent="-457200">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Literature </a:t>
            </a:r>
            <a:r>
              <a:rPr lang="en-US" sz="2400" dirty="0" smtClean="0">
                <a:latin typeface="Times New Roman" panose="02020603050405020304" pitchFamily="18" charset="0"/>
                <a:cs typeface="Times New Roman" panose="02020603050405020304" pitchFamily="18" charset="0"/>
              </a:rPr>
              <a:t>Review </a:t>
            </a:r>
            <a:endParaRPr lang="en-US" sz="2400" dirty="0">
              <a:latin typeface="Times New Roman" panose="02020603050405020304" pitchFamily="18" charset="0"/>
              <a:cs typeface="Times New Roman" panose="02020603050405020304" pitchFamily="18" charset="0"/>
            </a:endParaRPr>
          </a:p>
          <a:p>
            <a:pPr lvl="0">
              <a:buClr>
                <a:srgbClr val="000000"/>
              </a:buClr>
            </a:pPr>
            <a:endParaRPr kumimoji="0" lang="en-US" sz="2400" b="0" i="0" u="none" strike="noStrike" kern="0" cap="none" spc="0" normalizeH="0" baseline="0" noProof="0" dirty="0" smtClean="0">
              <a:ln>
                <a:noFill/>
              </a:ln>
              <a:solidFill>
                <a:srgbClr val="000000"/>
              </a:solidFill>
              <a:effectLst/>
              <a:uLnTx/>
              <a:uFillTx/>
              <a:latin typeface="Times New Roman" panose="02020603050405020304" pitchFamily="18" charset="0"/>
              <a:cs typeface="Times New Roman" panose="02020603050405020304" pitchFamily="18" charset="0"/>
              <a:sym typeface="Arial"/>
            </a:endParaRPr>
          </a:p>
          <a:p>
            <a:pPr marL="457200" lvl="0" indent="-457200">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Methodology </a:t>
            </a:r>
            <a:endParaRPr lang="en-US" sz="2400" dirty="0" smtClean="0">
              <a:latin typeface="Times New Roman" panose="02020603050405020304" pitchFamily="18" charset="0"/>
              <a:cs typeface="Times New Roman" panose="02020603050405020304" pitchFamily="18" charset="0"/>
            </a:endParaRPr>
          </a:p>
          <a:p>
            <a:pPr lvl="0"/>
            <a:endParaRPr kumimoji="0" lang="en-US" sz="2400" b="0" i="0" u="none" strike="noStrike" kern="0" cap="none" spc="0" normalizeH="0" baseline="0" noProof="0" dirty="0" smtClean="0">
              <a:ln>
                <a:noFill/>
              </a:ln>
              <a:solidFill>
                <a:srgbClr val="000000"/>
              </a:solidFill>
              <a:effectLst/>
              <a:uLnTx/>
              <a:uFillTx/>
              <a:latin typeface="Times New Roman" panose="02020603050405020304" pitchFamily="18" charset="0"/>
              <a:cs typeface="Times New Roman" panose="02020603050405020304" pitchFamily="18" charset="0"/>
              <a:sym typeface="Arial"/>
            </a:endParaRPr>
          </a:p>
          <a:p>
            <a:pPr marL="457200" lvl="0" indent="-457200">
              <a:buClr>
                <a:srgbClr val="000000"/>
              </a:buClr>
              <a:buFont typeface="Wingdings" panose="05000000000000000000" pitchFamily="2" charset="2"/>
              <a:buChar char="Ø"/>
            </a:pPr>
            <a:r>
              <a:rPr kumimoji="0" lang="en-US" sz="2400" b="0" i="0" u="none" strike="noStrike" kern="0" cap="none" spc="0" normalizeH="0" baseline="0" noProof="0" dirty="0" smtClean="0">
                <a:ln>
                  <a:noFill/>
                </a:ln>
                <a:solidFill>
                  <a:srgbClr val="000000"/>
                </a:solidFill>
                <a:effectLst/>
                <a:uLnTx/>
                <a:uFillTx/>
                <a:latin typeface="Times New Roman" panose="02020603050405020304" pitchFamily="18" charset="0"/>
                <a:cs typeface="Times New Roman" panose="02020603050405020304" pitchFamily="18" charset="0"/>
                <a:sym typeface="Arial"/>
              </a:rPr>
              <a:t>Results</a:t>
            </a:r>
          </a:p>
          <a:p>
            <a:pPr lvl="0">
              <a:buClr>
                <a:srgbClr val="000000"/>
              </a:buClr>
            </a:pPr>
            <a:endParaRPr kumimoji="0" lang="en-US" sz="2400" b="0" i="0" u="none" strike="noStrike" kern="0" cap="none" spc="0" normalizeH="0" baseline="0" noProof="0" dirty="0" smtClean="0">
              <a:ln>
                <a:noFill/>
              </a:ln>
              <a:solidFill>
                <a:srgbClr val="000000"/>
              </a:solidFill>
              <a:effectLst/>
              <a:uLnTx/>
              <a:uFillTx/>
              <a:latin typeface="Times New Roman" panose="02020603050405020304" pitchFamily="18" charset="0"/>
              <a:cs typeface="Times New Roman" panose="02020603050405020304" pitchFamily="18" charset="0"/>
              <a:sym typeface="Arial"/>
            </a:endParaRPr>
          </a:p>
          <a:p>
            <a:pPr marL="457200" lvl="0" indent="-457200">
              <a:buClr>
                <a:srgbClr val="000000"/>
              </a:buClr>
              <a:buFont typeface="Wingdings" panose="05000000000000000000" pitchFamily="2" charset="2"/>
              <a:buChar char="Ø"/>
            </a:pPr>
            <a:r>
              <a:rPr lang="en-US" sz="2400" kern="0" dirty="0" smtClean="0">
                <a:solidFill>
                  <a:srgbClr val="000000"/>
                </a:solidFill>
                <a:latin typeface="Times New Roman" panose="02020603050405020304" pitchFamily="18" charset="0"/>
                <a:cs typeface="Times New Roman" panose="02020603050405020304" pitchFamily="18" charset="0"/>
                <a:sym typeface="Arial"/>
              </a:rPr>
              <a:t>Conclusion and Recommendation</a:t>
            </a:r>
            <a:endParaRPr kumimoji="0" lang="en-US" sz="2400" b="0" i="0" u="none" strike="noStrike" kern="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sym typeface="Arial"/>
            </a:endParaRPr>
          </a:p>
        </p:txBody>
      </p:sp>
      <p:sp>
        <p:nvSpPr>
          <p:cNvPr id="9" name="Rectangle 8"/>
          <p:cNvSpPr/>
          <p:nvPr/>
        </p:nvSpPr>
        <p:spPr>
          <a:xfrm>
            <a:off x="1878844" y="347385"/>
            <a:ext cx="5019970" cy="58477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smtClean="0">
                <a:ln>
                  <a:noFill/>
                </a:ln>
                <a:effectLst/>
                <a:uLnTx/>
                <a:uFillTx/>
                <a:latin typeface="Times New Roman" panose="02020603050405020304" pitchFamily="18" charset="0"/>
                <a:cs typeface="Times New Roman" panose="02020603050405020304" pitchFamily="18" charset="0"/>
                <a:sym typeface="Barlow"/>
              </a:rPr>
              <a:t>Outline</a:t>
            </a:r>
            <a:endParaRPr kumimoji="0" lang="en-US" sz="1800" b="0" i="0" u="none" strike="noStrike" kern="0" cap="none" spc="0" normalizeH="0" baseline="0" noProof="0" dirty="0" smtClean="0">
              <a:ln>
                <a:noFill/>
              </a:ln>
              <a:effectLst/>
              <a:uLnTx/>
              <a:uFillTx/>
            </a:endParaRP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44268" y="815925"/>
            <a:ext cx="5398691" cy="5009882"/>
          </a:xfrm>
          <a:prstGeom prst="rect">
            <a:avLst/>
          </a:prstGeom>
        </p:spPr>
      </p:pic>
    </p:spTree>
    <p:extLst>
      <p:ext uri="{BB962C8B-B14F-4D97-AF65-F5344CB8AC3E}">
        <p14:creationId xmlns:p14="http://schemas.microsoft.com/office/powerpoint/2010/main" val="22671351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Picture 18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2949" y="964957"/>
            <a:ext cx="3968069" cy="2615060"/>
          </a:xfrm>
          <a:prstGeom prst="rect">
            <a:avLst/>
          </a:prstGeom>
          <a:noFill/>
          <a:extLst>
            <a:ext uri="{909E8E84-426E-40DD-AFC4-6F175D3DCCD1}">
              <a14:hiddenFill xmlns:a14="http://schemas.microsoft.com/office/drawing/2010/main">
                <a:solidFill>
                  <a:srgbClr val="FFFFFF"/>
                </a:solidFill>
              </a14:hiddenFill>
            </a:ext>
          </a:extLst>
        </p:spPr>
      </p:pic>
      <p:pic>
        <p:nvPicPr>
          <p:cNvPr id="11266" name="Picture 18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4758" y="964957"/>
            <a:ext cx="4060628" cy="261506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4"/>
          <p:cNvSpPr>
            <a:spLocks noChangeArrowheads="1"/>
          </p:cNvSpPr>
          <p:nvPr/>
        </p:nvSpPr>
        <p:spPr bwMode="auto">
          <a:xfrm>
            <a:off x="1807195" y="210500"/>
            <a:ext cx="359348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342900" marR="0" lvl="0" indent="-342900" algn="justLow"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sz="24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P-chart for packaging: </a:t>
            </a:r>
          </a:p>
        </p:txBody>
      </p:sp>
      <p:sp>
        <p:nvSpPr>
          <p:cNvPr id="2" name="Rectangle 1"/>
          <p:cNvSpPr/>
          <p:nvPr/>
        </p:nvSpPr>
        <p:spPr>
          <a:xfrm>
            <a:off x="1807195" y="3580017"/>
            <a:ext cx="2729465" cy="461665"/>
          </a:xfrm>
          <a:prstGeom prst="rect">
            <a:avLst/>
          </a:prstGeom>
        </p:spPr>
        <p:txBody>
          <a:bodyPr wrap="none">
            <a:spAutoFit/>
          </a:bodyPr>
          <a:lstStyle/>
          <a:p>
            <a:pPr marL="342900" lvl="0" indent="-342900" algn="justLow" eaLnBrk="0" fontAlgn="base" hangingPunct="0">
              <a:spcBef>
                <a:spcPct val="0"/>
              </a:spcBef>
              <a:spcAft>
                <a:spcPct val="0"/>
              </a:spcAft>
              <a:buFont typeface="Wingdings" panose="05000000000000000000" pitchFamily="2" charset="2"/>
              <a:buChar char="Ø"/>
            </a:pP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P-chart for date:</a:t>
            </a:r>
            <a:endParaRPr lang="en-US" sz="3600" dirty="0">
              <a:latin typeface="Arial" panose="020B0604020202020204" pitchFamily="34" charset="0"/>
            </a:endParaRPr>
          </a:p>
        </p:txBody>
      </p:sp>
      <p:pic>
        <p:nvPicPr>
          <p:cNvPr id="8" name="Picture 18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4758" y="4236877"/>
            <a:ext cx="4149233" cy="25827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59329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10922" y="708775"/>
            <a:ext cx="4272195" cy="461665"/>
          </a:xfrm>
          <a:prstGeom prst="rect">
            <a:avLst/>
          </a:prstGeom>
        </p:spPr>
        <p:txBody>
          <a:bodyPr wrap="none">
            <a:spAutoFit/>
          </a:bodyPr>
          <a:lstStyle/>
          <a:p>
            <a:pPr marL="285750" indent="-285750">
              <a:buFont typeface="Wingdings" panose="05000000000000000000" pitchFamily="2" charset="2"/>
              <a:buChar char="Ø"/>
            </a:pPr>
            <a:r>
              <a:rPr lang="en-US" sz="2400" b="1" dirty="0">
                <a:latin typeface="Times New Roman" panose="02020603050405020304" pitchFamily="18" charset="0"/>
                <a:ea typeface="Calibri" panose="020F0502020204030204" pitchFamily="34" charset="0"/>
              </a:rPr>
              <a:t>Process Capability </a:t>
            </a:r>
            <a:r>
              <a:rPr lang="en-US" sz="2400" b="1" dirty="0" smtClean="0">
                <a:latin typeface="Times New Roman" panose="02020603050405020304" pitchFamily="18" charset="0"/>
                <a:ea typeface="Calibri" panose="020F0502020204030204" pitchFamily="34" charset="0"/>
              </a:rPr>
              <a:t>Analysis: </a:t>
            </a:r>
            <a:endParaRPr lang="ar-JO" sz="2400" dirty="0"/>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2608414" y="1443904"/>
            <a:ext cx="6703012" cy="4338709"/>
          </a:xfrm>
          <a:prstGeom prst="rect">
            <a:avLst/>
          </a:prstGeom>
          <a:noFill/>
          <a:ln>
            <a:noFill/>
          </a:ln>
        </p:spPr>
      </p:pic>
    </p:spTree>
    <p:extLst>
      <p:ext uri="{BB962C8B-B14F-4D97-AF65-F5344CB8AC3E}">
        <p14:creationId xmlns:p14="http://schemas.microsoft.com/office/powerpoint/2010/main" val="12020986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44919" y="331743"/>
            <a:ext cx="3581493" cy="579967"/>
          </a:xfrm>
          <a:prstGeom prst="rect">
            <a:avLst/>
          </a:prstGeom>
        </p:spPr>
        <p:txBody>
          <a:bodyPr wrap="none">
            <a:spAutoFit/>
          </a:bodyPr>
          <a:lstStyle/>
          <a:p>
            <a:pPr marL="285750" indent="-285750" algn="just">
              <a:lnSpc>
                <a:spcPct val="150000"/>
              </a:lnSpc>
              <a:spcAft>
                <a:spcPts val="1000"/>
              </a:spcAft>
              <a:buFont typeface="Wingdings" panose="05000000000000000000" pitchFamily="2" charset="2"/>
              <a:buChar char="§"/>
            </a:pP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For </a:t>
            </a:r>
            <a:r>
              <a:rPr lang="en-US" sz="2400" b="1" dirty="0" smtClean="0">
                <a:latin typeface="Times New Roman" panose="02020603050405020304" pitchFamily="18" charset="0"/>
                <a:ea typeface="Times New Roman" panose="02020603050405020304" pitchFamily="18" charset="0"/>
                <a:cs typeface="Times New Roman" panose="02020603050405020304" pitchFamily="18" charset="0"/>
              </a:rPr>
              <a:t>machine number 3</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Rectangle 2"/>
          <p:cNvSpPr/>
          <p:nvPr/>
        </p:nvSpPr>
        <p:spPr>
          <a:xfrm>
            <a:off x="2344919" y="1153424"/>
            <a:ext cx="3986028" cy="461665"/>
          </a:xfrm>
          <a:prstGeom prst="rect">
            <a:avLst/>
          </a:prstGeom>
        </p:spPr>
        <p:txBody>
          <a:bodyPr wrap="none">
            <a:spAutoFit/>
          </a:bodyPr>
          <a:lstStyle/>
          <a:p>
            <a:pPr marL="342900" indent="-342900">
              <a:buFont typeface="Wingdings" panose="05000000000000000000" pitchFamily="2" charset="2"/>
              <a:buChar char="Ø"/>
            </a:pPr>
            <a:r>
              <a:rPr lang="en-US" sz="2400" b="1" dirty="0" err="1">
                <a:latin typeface="Times New Roman" panose="02020603050405020304" pitchFamily="18" charset="0"/>
                <a:ea typeface="Calibri" panose="020F0502020204030204" pitchFamily="34" charset="0"/>
                <a:cs typeface="Times New Roman" panose="02020603050405020304" pitchFamily="18" charset="0"/>
              </a:rPr>
              <a:t>Xbar</a:t>
            </a:r>
            <a:r>
              <a:rPr lang="en-US" sz="2400" b="1" dirty="0">
                <a:latin typeface="Times New Roman" panose="02020603050405020304" pitchFamily="18" charset="0"/>
                <a:ea typeface="Calibri" panose="020F0502020204030204" pitchFamily="34" charset="0"/>
                <a:cs typeface="Times New Roman" panose="02020603050405020304" pitchFamily="18" charset="0"/>
              </a:rPr>
              <a:t>-R </a:t>
            </a:r>
            <a:r>
              <a:rPr lang="en-US" sz="2400" b="1" dirty="0" smtClean="0">
                <a:latin typeface="Times New Roman" panose="02020603050405020304" pitchFamily="18" charset="0"/>
                <a:ea typeface="Calibri" panose="020F0502020204030204" pitchFamily="34" charset="0"/>
                <a:cs typeface="Times New Roman" panose="02020603050405020304" pitchFamily="18" charset="0"/>
              </a:rPr>
              <a:t>Chart for weight: </a:t>
            </a:r>
            <a:endParaRPr lang="ar-JO" sz="2400" dirty="0">
              <a:latin typeface="Times New Roman" panose="02020603050405020304" pitchFamily="18" charset="0"/>
              <a:cs typeface="Times New Roman" panose="02020603050405020304" pitchFamily="18" charset="0"/>
            </a:endParaRP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2488235" y="1856803"/>
            <a:ext cx="6876353" cy="4170511"/>
          </a:xfrm>
          <a:prstGeom prst="rect">
            <a:avLst/>
          </a:prstGeom>
          <a:noFill/>
          <a:ln>
            <a:noFill/>
          </a:ln>
        </p:spPr>
      </p:pic>
    </p:spTree>
    <p:extLst>
      <p:ext uri="{BB962C8B-B14F-4D97-AF65-F5344CB8AC3E}">
        <p14:creationId xmlns:p14="http://schemas.microsoft.com/office/powerpoint/2010/main" val="40847623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19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40430" y="791648"/>
            <a:ext cx="4147260" cy="2826009"/>
          </a:xfrm>
          <a:prstGeom prst="rect">
            <a:avLst/>
          </a:prstGeom>
          <a:noFill/>
          <a:extLst>
            <a:ext uri="{909E8E84-426E-40DD-AFC4-6F175D3DCCD1}">
              <a14:hiddenFill xmlns:a14="http://schemas.microsoft.com/office/drawing/2010/main">
                <a:solidFill>
                  <a:srgbClr val="FFFFFF"/>
                </a:solidFill>
              </a14:hiddenFill>
            </a:ext>
          </a:extLst>
        </p:spPr>
      </p:pic>
      <p:pic>
        <p:nvPicPr>
          <p:cNvPr id="13314" name="Picture 19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0263" y="791647"/>
            <a:ext cx="4080659" cy="282600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4"/>
          <p:cNvSpPr>
            <a:spLocks noChangeArrowheads="1"/>
          </p:cNvSpPr>
          <p:nvPr/>
        </p:nvSpPr>
        <p:spPr bwMode="auto">
          <a:xfrm>
            <a:off x="1889760" y="255791"/>
            <a:ext cx="351654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342900" marR="0" lvl="0" indent="-342900" algn="justLow"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sz="24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P-chart for packaging:</a:t>
            </a:r>
            <a:endParaRPr kumimoji="0" lang="en-US" sz="2400" b="0" i="0" u="none" strike="noStrike" cap="none" normalizeH="0" baseline="0" dirty="0" smtClean="0">
              <a:ln>
                <a:noFill/>
              </a:ln>
              <a:solidFill>
                <a:schemeClr val="tx1"/>
              </a:solidFill>
              <a:effectLst/>
              <a:latin typeface="Arial" panose="020B0604020202020204" pitchFamily="34" charset="0"/>
            </a:endParaRPr>
          </a:p>
        </p:txBody>
      </p:sp>
      <p:pic>
        <p:nvPicPr>
          <p:cNvPr id="7" name="Picture 19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10263" y="4183301"/>
            <a:ext cx="4080659" cy="26404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9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40430" y="4109110"/>
            <a:ext cx="4182978" cy="271461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889760" y="3647445"/>
            <a:ext cx="2729465" cy="461665"/>
          </a:xfrm>
          <a:prstGeom prst="rect">
            <a:avLst/>
          </a:prstGeom>
        </p:spPr>
        <p:txBody>
          <a:bodyPr wrap="none">
            <a:spAutoFit/>
          </a:bodyPr>
          <a:lstStyle/>
          <a:p>
            <a:pPr marL="342900" lvl="0" indent="-342900" eaLnBrk="0" fontAlgn="base" hangingPunct="0">
              <a:spcBef>
                <a:spcPct val="0"/>
              </a:spcBef>
              <a:spcAft>
                <a:spcPct val="0"/>
              </a:spcAft>
              <a:buFont typeface="Wingdings" panose="05000000000000000000" pitchFamily="2" charset="2"/>
              <a:buChar char="Ø"/>
            </a:pPr>
            <a:r>
              <a:rPr lang="en-US" sz="2400" b="1" dirty="0">
                <a:latin typeface="Times New Roman" panose="02020603050405020304" pitchFamily="18" charset="0"/>
                <a:ea typeface="Calibri" panose="020F0502020204030204" pitchFamily="34" charset="0"/>
                <a:cs typeface="Times New Roman" panose="02020603050405020304" pitchFamily="18" charset="0"/>
              </a:rPr>
              <a:t>P-chart for date:</a:t>
            </a:r>
            <a:endParaRPr lang="en-US" sz="2400" dirty="0">
              <a:latin typeface="Arial" panose="020B0604020202020204" pitchFamily="34" charset="0"/>
            </a:endParaRPr>
          </a:p>
        </p:txBody>
      </p:sp>
    </p:spTree>
    <p:extLst>
      <p:ext uri="{BB962C8B-B14F-4D97-AF65-F5344CB8AC3E}">
        <p14:creationId xmlns:p14="http://schemas.microsoft.com/office/powerpoint/2010/main" val="10542549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19130" y="792682"/>
            <a:ext cx="4329903" cy="461665"/>
          </a:xfrm>
          <a:prstGeom prst="rect">
            <a:avLst/>
          </a:prstGeom>
        </p:spPr>
        <p:txBody>
          <a:bodyPr wrap="none">
            <a:spAutoFit/>
          </a:bodyPr>
          <a:lstStyle/>
          <a:p>
            <a:pPr marL="342900" indent="-342900">
              <a:buFont typeface="Wingdings" panose="05000000000000000000" pitchFamily="2" charset="2"/>
              <a:buChar char="Ø"/>
            </a:pPr>
            <a:r>
              <a:rPr lang="en-US" sz="2400" b="1" dirty="0">
                <a:latin typeface="Times New Roman" panose="02020603050405020304" pitchFamily="18" charset="0"/>
                <a:ea typeface="Calibri" panose="020F0502020204030204" pitchFamily="34" charset="0"/>
              </a:rPr>
              <a:t>Process Capability </a:t>
            </a:r>
            <a:r>
              <a:rPr lang="en-US" sz="2400" b="1" dirty="0" smtClean="0">
                <a:latin typeface="Times New Roman" panose="02020603050405020304" pitchFamily="18" charset="0"/>
                <a:ea typeface="Calibri" panose="020F0502020204030204" pitchFamily="34" charset="0"/>
              </a:rPr>
              <a:t>Analysis: </a:t>
            </a:r>
            <a:endParaRPr lang="ar-JO" sz="2400" dirty="0"/>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2473677" y="1551043"/>
            <a:ext cx="6683202" cy="4527786"/>
          </a:xfrm>
          <a:prstGeom prst="rect">
            <a:avLst/>
          </a:prstGeom>
          <a:noFill/>
          <a:ln>
            <a:noFill/>
          </a:ln>
        </p:spPr>
      </p:pic>
    </p:spTree>
    <p:extLst>
      <p:ext uri="{BB962C8B-B14F-4D97-AF65-F5344CB8AC3E}">
        <p14:creationId xmlns:p14="http://schemas.microsoft.com/office/powerpoint/2010/main" val="25028442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12641" y="-100653"/>
            <a:ext cx="3559860" cy="800219"/>
          </a:xfrm>
          <a:prstGeom prst="rect">
            <a:avLst/>
          </a:prstGeom>
        </p:spPr>
        <p:txBody>
          <a:bodyPr wrap="square">
            <a:spAutoFit/>
          </a:bodyPr>
          <a:lstStyle/>
          <a:p>
            <a:pPr marL="342900" indent="-342900">
              <a:lnSpc>
                <a:spcPct val="115000"/>
              </a:lnSpc>
              <a:spcBef>
                <a:spcPts val="200"/>
              </a:spcBef>
              <a:spcAft>
                <a:spcPts val="0"/>
              </a:spcAft>
              <a:buFont typeface="Wingdings" panose="05000000000000000000" pitchFamily="2" charset="2"/>
              <a:buChar char="v"/>
            </a:pPr>
            <a:r>
              <a:rPr lang="en-US" sz="2400" b="1" dirty="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Losses </a:t>
            </a:r>
            <a:r>
              <a:rPr lang="en-US" sz="2400" b="1" dirty="0" smtClean="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calculation:</a:t>
            </a:r>
            <a:endParaRPr lang="en-US" sz="2400" b="1" i="1" dirty="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Aft>
                <a:spcPts val="1000"/>
              </a:spcAft>
            </a:pPr>
            <a:r>
              <a:rPr lang="en-US" sz="1600" dirty="0" smtClean="0">
                <a:latin typeface="Times New Roman" panose="02020603050405020304" pitchFamily="18" charset="0"/>
                <a:ea typeface="Calibri" panose="020F0502020204030204" pitchFamily="34" charset="0"/>
                <a:cs typeface="Times New Roman" panose="02020603050405020304" pitchFamily="18" charset="0"/>
              </a:rPr>
              <a:t>sales </a:t>
            </a:r>
            <a:r>
              <a:rPr lang="en-US" sz="1600" dirty="0">
                <a:latin typeface="Times New Roman" panose="02020603050405020304" pitchFamily="18" charset="0"/>
                <a:ea typeface="Calibri" panose="020F0502020204030204" pitchFamily="34" charset="0"/>
                <a:cs typeface="Times New Roman" panose="02020603050405020304" pitchFamily="18" charset="0"/>
              </a:rPr>
              <a:t>of Sunflower </a:t>
            </a:r>
            <a:r>
              <a:rPr lang="en-US" sz="1600" dirty="0" smtClean="0">
                <a:latin typeface="Times New Roman" panose="02020603050405020304" pitchFamily="18" charset="0"/>
                <a:ea typeface="Calibri" panose="020F0502020204030204" pitchFamily="34" charset="0"/>
                <a:cs typeface="Times New Roman" panose="02020603050405020304" pitchFamily="18" charset="0"/>
              </a:rPr>
              <a:t>product</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022531956"/>
              </p:ext>
            </p:extLst>
          </p:nvPr>
        </p:nvGraphicFramePr>
        <p:xfrm>
          <a:off x="1881051" y="757925"/>
          <a:ext cx="3291450" cy="5473065"/>
        </p:xfrm>
        <a:graphic>
          <a:graphicData uri="http://schemas.openxmlformats.org/drawingml/2006/table">
            <a:tbl>
              <a:tblPr firstRow="1" firstCol="1" bandRow="1">
                <a:tableStyleId>{5C22544A-7EE6-4342-B048-85BDC9FD1C3A}</a:tableStyleId>
              </a:tblPr>
              <a:tblGrid>
                <a:gridCol w="1645725">
                  <a:extLst>
                    <a:ext uri="{9D8B030D-6E8A-4147-A177-3AD203B41FA5}">
                      <a16:colId xmlns:a16="http://schemas.microsoft.com/office/drawing/2014/main" val="20000"/>
                    </a:ext>
                  </a:extLst>
                </a:gridCol>
                <a:gridCol w="1645725">
                  <a:extLst>
                    <a:ext uri="{9D8B030D-6E8A-4147-A177-3AD203B41FA5}">
                      <a16:colId xmlns:a16="http://schemas.microsoft.com/office/drawing/2014/main" val="20001"/>
                    </a:ext>
                  </a:extLst>
                </a:gridCol>
              </a:tblGrid>
              <a:tr h="319639">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Data </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Quantity (box) </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extLst>
                  <a:ext uri="{0D108BD9-81ED-4DB2-BD59-A6C34878D82A}">
                    <a16:rowId xmlns:a16="http://schemas.microsoft.com/office/drawing/2014/main" val="10000"/>
                  </a:ext>
                </a:extLst>
              </a:tr>
              <a:tr h="319639">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6/2/2022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tc>
                  <a:txBody>
                    <a:bodyPr/>
                    <a:lstStyle/>
                    <a:p>
                      <a:pPr algn="just">
                        <a:lnSpc>
                          <a:spcPct val="150000"/>
                        </a:lnSpc>
                        <a:spcAft>
                          <a:spcPts val="0"/>
                        </a:spcAft>
                      </a:pPr>
                      <a:r>
                        <a:rPr lang="en-US" sz="1600" b="1" dirty="0" smtClean="0">
                          <a:effectLst/>
                          <a:latin typeface="Times New Roman" panose="02020603050405020304" pitchFamily="18" charset="0"/>
                          <a:cs typeface="Times New Roman" panose="02020603050405020304" pitchFamily="18" charset="0"/>
                        </a:rPr>
                        <a:t>5857</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extLst>
                  <a:ext uri="{0D108BD9-81ED-4DB2-BD59-A6C34878D82A}">
                    <a16:rowId xmlns:a16="http://schemas.microsoft.com/office/drawing/2014/main" val="10001"/>
                  </a:ext>
                </a:extLst>
              </a:tr>
              <a:tr h="319639">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10/2/2022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1001</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extLst>
                  <a:ext uri="{0D108BD9-81ED-4DB2-BD59-A6C34878D82A}">
                    <a16:rowId xmlns:a16="http://schemas.microsoft.com/office/drawing/2014/main" val="10002"/>
                  </a:ext>
                </a:extLst>
              </a:tr>
              <a:tr h="319639">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13/2/2022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505</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extLst>
                  <a:ext uri="{0D108BD9-81ED-4DB2-BD59-A6C34878D82A}">
                    <a16:rowId xmlns:a16="http://schemas.microsoft.com/office/drawing/2014/main" val="10003"/>
                  </a:ext>
                </a:extLst>
              </a:tr>
              <a:tr h="319639">
                <a:tc>
                  <a:txBody>
                    <a:bodyPr/>
                    <a:lstStyle/>
                    <a:p>
                      <a:pPr algn="just">
                        <a:lnSpc>
                          <a:spcPct val="150000"/>
                        </a:lnSpc>
                        <a:spcAft>
                          <a:spcPts val="0"/>
                        </a:spcAft>
                      </a:pPr>
                      <a:r>
                        <a:rPr lang="en-US" sz="1600" b="1">
                          <a:effectLst/>
                          <a:latin typeface="Times New Roman" panose="02020603050405020304" pitchFamily="18" charset="0"/>
                          <a:cs typeface="Times New Roman" panose="02020603050405020304" pitchFamily="18" charset="0"/>
                        </a:rPr>
                        <a:t>13/2/2022</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737</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extLst>
                  <a:ext uri="{0D108BD9-81ED-4DB2-BD59-A6C34878D82A}">
                    <a16:rowId xmlns:a16="http://schemas.microsoft.com/office/drawing/2014/main" val="10004"/>
                  </a:ext>
                </a:extLst>
              </a:tr>
              <a:tr h="319639">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14/2/2022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813</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extLst>
                  <a:ext uri="{0D108BD9-81ED-4DB2-BD59-A6C34878D82A}">
                    <a16:rowId xmlns:a16="http://schemas.microsoft.com/office/drawing/2014/main" val="10005"/>
                  </a:ext>
                </a:extLst>
              </a:tr>
              <a:tr h="319639">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24/2/2022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1391</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extLst>
                  <a:ext uri="{0D108BD9-81ED-4DB2-BD59-A6C34878D82A}">
                    <a16:rowId xmlns:a16="http://schemas.microsoft.com/office/drawing/2014/main" val="10006"/>
                  </a:ext>
                </a:extLst>
              </a:tr>
              <a:tr h="319639">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27/2/2022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638</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extLst>
                  <a:ext uri="{0D108BD9-81ED-4DB2-BD59-A6C34878D82A}">
                    <a16:rowId xmlns:a16="http://schemas.microsoft.com/office/drawing/2014/main" val="10007"/>
                  </a:ext>
                </a:extLst>
              </a:tr>
              <a:tr h="319639">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5/3/2022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715</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extLst>
                  <a:ext uri="{0D108BD9-81ED-4DB2-BD59-A6C34878D82A}">
                    <a16:rowId xmlns:a16="http://schemas.microsoft.com/office/drawing/2014/main" val="10008"/>
                  </a:ext>
                </a:extLst>
              </a:tr>
              <a:tr h="319639">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6/3/2022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1144</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extLst>
                  <a:ext uri="{0D108BD9-81ED-4DB2-BD59-A6C34878D82A}">
                    <a16:rowId xmlns:a16="http://schemas.microsoft.com/office/drawing/2014/main" val="10009"/>
                  </a:ext>
                </a:extLst>
              </a:tr>
              <a:tr h="319639">
                <a:tc>
                  <a:txBody>
                    <a:bodyPr/>
                    <a:lstStyle/>
                    <a:p>
                      <a:pPr algn="just">
                        <a:lnSpc>
                          <a:spcPct val="150000"/>
                        </a:lnSpc>
                        <a:spcAft>
                          <a:spcPts val="0"/>
                        </a:spcAft>
                      </a:pPr>
                      <a:r>
                        <a:rPr lang="en-US" sz="1600" b="1">
                          <a:effectLst/>
                          <a:latin typeface="Times New Roman" panose="02020603050405020304" pitchFamily="18" charset="0"/>
                          <a:cs typeface="Times New Roman" panose="02020603050405020304" pitchFamily="18" charset="0"/>
                        </a:rPr>
                        <a:t>8/3/2022</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185</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extLst>
                  <a:ext uri="{0D108BD9-81ED-4DB2-BD59-A6C34878D82A}">
                    <a16:rowId xmlns:a16="http://schemas.microsoft.com/office/drawing/2014/main" val="10010"/>
                  </a:ext>
                </a:extLst>
              </a:tr>
              <a:tr h="319639">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13/3/2022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650</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extLst>
                  <a:ext uri="{0D108BD9-81ED-4DB2-BD59-A6C34878D82A}">
                    <a16:rowId xmlns:a16="http://schemas.microsoft.com/office/drawing/2014/main" val="10011"/>
                  </a:ext>
                </a:extLst>
              </a:tr>
              <a:tr h="319639">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14/3/2022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550</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extLst>
                  <a:ext uri="{0D108BD9-81ED-4DB2-BD59-A6C34878D82A}">
                    <a16:rowId xmlns:a16="http://schemas.microsoft.com/office/drawing/2014/main" val="10012"/>
                  </a:ext>
                </a:extLst>
              </a:tr>
              <a:tr h="319639">
                <a:tc>
                  <a:txBody>
                    <a:bodyPr/>
                    <a:lstStyle/>
                    <a:p>
                      <a:pPr algn="just">
                        <a:lnSpc>
                          <a:spcPct val="150000"/>
                        </a:lnSpc>
                        <a:spcAft>
                          <a:spcPts val="0"/>
                        </a:spcAft>
                      </a:pPr>
                      <a:r>
                        <a:rPr lang="en-US" sz="1600" b="1">
                          <a:effectLst/>
                          <a:latin typeface="Times New Roman" panose="02020603050405020304" pitchFamily="18" charset="0"/>
                          <a:cs typeface="Times New Roman" panose="02020603050405020304" pitchFamily="18" charset="0"/>
                        </a:rPr>
                        <a:t>15/3/2022</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572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extLst>
                  <a:ext uri="{0D108BD9-81ED-4DB2-BD59-A6C34878D82A}">
                    <a16:rowId xmlns:a16="http://schemas.microsoft.com/office/drawing/2014/main" val="10013"/>
                  </a:ext>
                </a:extLst>
              </a:tr>
              <a:tr h="319639">
                <a:tc>
                  <a:txBody>
                    <a:bodyPr/>
                    <a:lstStyle/>
                    <a:p>
                      <a:pPr algn="just">
                        <a:lnSpc>
                          <a:spcPct val="150000"/>
                        </a:lnSpc>
                        <a:spcAft>
                          <a:spcPts val="0"/>
                        </a:spcAft>
                      </a:pPr>
                      <a:r>
                        <a:rPr lang="en-US" sz="1600" b="1">
                          <a:effectLst/>
                          <a:latin typeface="Times New Roman" panose="02020603050405020304" pitchFamily="18" charset="0"/>
                          <a:cs typeface="Times New Roman" panose="02020603050405020304" pitchFamily="18" charset="0"/>
                        </a:rPr>
                        <a:t>21/3/2022</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585</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extLst>
                  <a:ext uri="{0D108BD9-81ED-4DB2-BD59-A6C34878D82A}">
                    <a16:rowId xmlns:a16="http://schemas.microsoft.com/office/drawing/2014/main" val="10014"/>
                  </a:ext>
                </a:extLst>
              </a:tr>
              <a:tr h="319639">
                <a:tc>
                  <a:txBody>
                    <a:bodyPr/>
                    <a:lstStyle/>
                    <a:p>
                      <a:pPr algn="just">
                        <a:lnSpc>
                          <a:spcPct val="150000"/>
                        </a:lnSpc>
                        <a:spcAft>
                          <a:spcPts val="0"/>
                        </a:spcAft>
                      </a:pPr>
                      <a:r>
                        <a:rPr lang="en-US" sz="1600" b="1">
                          <a:effectLst/>
                          <a:latin typeface="Times New Roman" panose="02020603050405020304" pitchFamily="18" charset="0"/>
                          <a:cs typeface="Times New Roman" panose="02020603050405020304" pitchFamily="18" charset="0"/>
                        </a:rPr>
                        <a:t>23/3/2022</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1522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extLst>
                  <a:ext uri="{0D108BD9-81ED-4DB2-BD59-A6C34878D82A}">
                    <a16:rowId xmlns:a16="http://schemas.microsoft.com/office/drawing/2014/main" val="10015"/>
                  </a:ext>
                </a:extLst>
              </a:tr>
              <a:tr h="319639">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24/3/2022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268</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944" marR="45944" marT="0" marB="0"/>
                </a:tc>
                <a:extLst>
                  <a:ext uri="{0D108BD9-81ED-4DB2-BD59-A6C34878D82A}">
                    <a16:rowId xmlns:a16="http://schemas.microsoft.com/office/drawing/2014/main" val="10016"/>
                  </a:ext>
                </a:extLst>
              </a:tr>
            </a:tbl>
          </a:graphicData>
        </a:graphic>
      </p:graphicFrame>
      <p:sp>
        <p:nvSpPr>
          <p:cNvPr id="5" name="Rectangle 4"/>
          <p:cNvSpPr/>
          <p:nvPr/>
        </p:nvSpPr>
        <p:spPr>
          <a:xfrm>
            <a:off x="5679583" y="334851"/>
            <a:ext cx="7443989" cy="6245108"/>
          </a:xfrm>
          <a:prstGeom prst="rect">
            <a:avLst/>
          </a:prstGeom>
        </p:spPr>
        <p:txBody>
          <a:bodyPr wrap="square">
            <a:spAutoFit/>
          </a:bodyPr>
          <a:lstStyle/>
          <a:p>
            <a:pPr algn="just">
              <a:lnSpc>
                <a:spcPct val="150000"/>
              </a:lnSpc>
              <a:spcAft>
                <a:spcPts val="10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Total Quantity for February =10,942 Box</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Total Quantity for March =6,291 Box</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Average Quantity for (Feb, Mar) = (10,942+6,291)/2=8,617 Box</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Shift in machine 1 = 2.728 </a:t>
            </a:r>
            <a:r>
              <a:rPr lang="en-US" sz="1400" b="1" dirty="0" smtClean="0">
                <a:latin typeface="Times New Roman" panose="02020603050405020304" pitchFamily="18" charset="0"/>
                <a:ea typeface="Times New Roman" panose="02020603050405020304" pitchFamily="18" charset="0"/>
                <a:cs typeface="Times New Roman" panose="02020603050405020304" pitchFamily="18" charset="0"/>
              </a:rPr>
              <a:t>g</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1400" dirty="0" smtClean="0">
                <a:latin typeface="Times New Roman" panose="02020603050405020304" pitchFamily="18" charset="0"/>
                <a:ea typeface="Times New Roman" panose="02020603050405020304" pitchFamily="18" charset="0"/>
                <a:cs typeface="Times New Roman" panose="02020603050405020304" pitchFamily="18" charset="0"/>
              </a:rPr>
              <a:t>/</a:t>
            </a:r>
            <a:r>
              <a:rPr lang="en-US" sz="1400" b="1" dirty="0" smtClean="0">
                <a:latin typeface="Times New Roman" panose="02020603050405020304" pitchFamily="18" charset="0"/>
                <a:ea typeface="Times New Roman" panose="02020603050405020304" pitchFamily="18" charset="0"/>
                <a:cs typeface="Times New Roman" panose="02020603050405020304" pitchFamily="18" charset="0"/>
              </a:rPr>
              <a:t>Shift </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in machine 2 = 2.953 </a:t>
            </a:r>
            <a:r>
              <a:rPr lang="en-US" sz="1400" b="1" dirty="0" smtClean="0">
                <a:latin typeface="Times New Roman" panose="02020603050405020304" pitchFamily="18" charset="0"/>
                <a:ea typeface="Times New Roman" panose="02020603050405020304" pitchFamily="18" charset="0"/>
                <a:cs typeface="Times New Roman" panose="02020603050405020304" pitchFamily="18" charset="0"/>
              </a:rPr>
              <a:t>g</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1400" dirty="0" smtClean="0">
                <a:latin typeface="Times New Roman" panose="02020603050405020304" pitchFamily="18" charset="0"/>
                <a:ea typeface="Times New Roman" panose="02020603050405020304" pitchFamily="18" charset="0"/>
                <a:cs typeface="Times New Roman" panose="02020603050405020304" pitchFamily="18" charset="0"/>
              </a:rPr>
              <a:t>/</a:t>
            </a:r>
            <a:r>
              <a:rPr lang="en-US" sz="1400" b="1" dirty="0" smtClean="0">
                <a:latin typeface="Times New Roman" panose="02020603050405020304" pitchFamily="18" charset="0"/>
                <a:ea typeface="Times New Roman" panose="02020603050405020304" pitchFamily="18" charset="0"/>
                <a:cs typeface="Times New Roman" panose="02020603050405020304" pitchFamily="18" charset="0"/>
              </a:rPr>
              <a:t>Shift </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in machine 3 = 3.41 </a:t>
            </a:r>
            <a:r>
              <a:rPr lang="en-US" sz="1400" b="1" dirty="0" smtClean="0">
                <a:latin typeface="Times New Roman" panose="02020603050405020304" pitchFamily="18" charset="0"/>
                <a:ea typeface="Times New Roman" panose="02020603050405020304" pitchFamily="18" charset="0"/>
                <a:cs typeface="Times New Roman" panose="02020603050405020304" pitchFamily="18" charset="0"/>
              </a:rPr>
              <a:t>g</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smtClean="0">
                <a:latin typeface="Times New Roman" panose="02020603050405020304" pitchFamily="18" charset="0"/>
                <a:ea typeface="Times New Roman" panose="02020603050405020304" pitchFamily="18" charset="0"/>
                <a:cs typeface="Times New Roman" panose="02020603050405020304" pitchFamily="18" charset="0"/>
              </a:rPr>
              <a:t>Average </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for shifts in three machines= (2.728+2.953+3.41)/</a:t>
            </a:r>
            <a:r>
              <a:rPr lang="en-US" sz="1400" b="1" dirty="0" smtClean="0">
                <a:latin typeface="Times New Roman" panose="02020603050405020304" pitchFamily="18" charset="0"/>
                <a:ea typeface="Times New Roman" panose="02020603050405020304" pitchFamily="18" charset="0"/>
                <a:cs typeface="Times New Roman" panose="02020603050405020304" pitchFamily="18" charset="0"/>
              </a:rPr>
              <a:t>3=3.03g</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Losses in kg = (Average Quantity * Average for shifts * #of bag in each box)/1000</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                      = (8,617 *3.03*30)/1,000=783.2 kg /month </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Losses in operational cost = Losses in kg * operational cost</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                                             = 783.2 *2 = 1,566.4 NIS</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Losses in raw material = Losses in kg * raw material cost </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                                        = 783.2 *9  = 7049 NIS </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Total cost = Losses in operational cost + Losses in raw material</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                  = 1,566.4+7049= 8615.4 NIS /month</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Total cost / year = # of month * Total cost = 12*8615.4 = 103,382.4 </a:t>
            </a:r>
            <a:r>
              <a:rPr lang="en-US" sz="1400" b="1" dirty="0" smtClean="0">
                <a:latin typeface="Times New Roman" panose="02020603050405020304" pitchFamily="18" charset="0"/>
                <a:ea typeface="Times New Roman" panose="02020603050405020304" pitchFamily="18" charset="0"/>
                <a:cs typeface="Times New Roman" panose="02020603050405020304" pitchFamily="18" charset="0"/>
              </a:rPr>
              <a:t>NIS/year</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960078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04259" y="0"/>
            <a:ext cx="3830626" cy="771814"/>
          </a:xfrm>
          <a:prstGeom prst="rect">
            <a:avLst/>
          </a:prstGeom>
        </p:spPr>
        <p:txBody>
          <a:bodyPr wrap="square">
            <a:spAutoFit/>
          </a:bodyPr>
          <a:lstStyle/>
          <a:p>
            <a:pPr marL="342900" indent="-342900">
              <a:lnSpc>
                <a:spcPct val="115000"/>
              </a:lnSpc>
              <a:spcBef>
                <a:spcPts val="200"/>
              </a:spcBef>
              <a:spcAft>
                <a:spcPts val="0"/>
              </a:spcAft>
              <a:buFont typeface="Wingdings" panose="05000000000000000000" pitchFamily="2" charset="2"/>
              <a:buChar char="v"/>
            </a:pPr>
            <a:r>
              <a:rPr lang="en-US" sz="2000" b="1" dirty="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Losses calculation:</a:t>
            </a:r>
            <a:endParaRPr lang="en-US" sz="2000" b="1" i="1" dirty="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Aft>
                <a:spcPts val="1000"/>
              </a:spcAft>
            </a:pPr>
            <a:r>
              <a:rPr lang="en-US" sz="2000" dirty="0">
                <a:latin typeface="Times New Roman" panose="02020603050405020304" pitchFamily="18" charset="0"/>
                <a:ea typeface="Calibri" panose="020F0502020204030204" pitchFamily="34" charset="0"/>
                <a:cs typeface="Times New Roman" panose="02020603050405020304" pitchFamily="18" charset="0"/>
              </a:rPr>
              <a:t>sales of </a:t>
            </a:r>
            <a:r>
              <a:rPr lang="en-US" sz="2000" dirty="0" smtClean="0">
                <a:latin typeface="Times New Roman" panose="02020603050405020304" pitchFamily="18" charset="0"/>
                <a:ea typeface="Calibri" panose="020F0502020204030204" pitchFamily="34" charset="0"/>
                <a:cs typeface="Times New Roman" panose="02020603050405020304" pitchFamily="18" charset="0"/>
              </a:rPr>
              <a:t>Armsh product</a:t>
            </a:r>
            <a:endParaRPr lang="en-US" sz="2000" dirty="0">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592260508"/>
              </p:ext>
            </p:extLst>
          </p:nvPr>
        </p:nvGraphicFramePr>
        <p:xfrm>
          <a:off x="1489166" y="1007557"/>
          <a:ext cx="3945720" cy="4780027"/>
        </p:xfrm>
        <a:graphic>
          <a:graphicData uri="http://schemas.openxmlformats.org/drawingml/2006/table">
            <a:tbl>
              <a:tblPr firstRow="1" firstCol="1" bandRow="1">
                <a:tableStyleId>{5C22544A-7EE6-4342-B048-85BDC9FD1C3A}</a:tableStyleId>
              </a:tblPr>
              <a:tblGrid>
                <a:gridCol w="1972860">
                  <a:extLst>
                    <a:ext uri="{9D8B030D-6E8A-4147-A177-3AD203B41FA5}">
                      <a16:colId xmlns:a16="http://schemas.microsoft.com/office/drawing/2014/main" val="20000"/>
                    </a:ext>
                  </a:extLst>
                </a:gridCol>
                <a:gridCol w="1972860">
                  <a:extLst>
                    <a:ext uri="{9D8B030D-6E8A-4147-A177-3AD203B41FA5}">
                      <a16:colId xmlns:a16="http://schemas.microsoft.com/office/drawing/2014/main" val="20001"/>
                    </a:ext>
                  </a:extLst>
                </a:gridCol>
              </a:tblGrid>
              <a:tr h="350458">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Data </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081" marR="60081"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Quantity (box) </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081" marR="60081" marT="0" marB="0"/>
                </a:tc>
                <a:extLst>
                  <a:ext uri="{0D108BD9-81ED-4DB2-BD59-A6C34878D82A}">
                    <a16:rowId xmlns:a16="http://schemas.microsoft.com/office/drawing/2014/main" val="10000"/>
                  </a:ext>
                </a:extLst>
              </a:tr>
              <a:tr h="350458">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6/2/2022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081" marR="60081" marT="0" marB="0"/>
                </a:tc>
                <a:tc>
                  <a:txBody>
                    <a:bodyPr/>
                    <a:lstStyle/>
                    <a:p>
                      <a:pPr algn="just">
                        <a:lnSpc>
                          <a:spcPct val="150000"/>
                        </a:lnSpc>
                        <a:spcAft>
                          <a:spcPts val="0"/>
                        </a:spcAft>
                      </a:pPr>
                      <a:r>
                        <a:rPr lang="en-US" sz="1600" b="1">
                          <a:effectLst/>
                          <a:latin typeface="Times New Roman" panose="02020603050405020304" pitchFamily="18" charset="0"/>
                          <a:cs typeface="Times New Roman" panose="02020603050405020304" pitchFamily="18" charset="0"/>
                        </a:rPr>
                        <a:t>1023</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081" marR="60081" marT="0" marB="0"/>
                </a:tc>
                <a:extLst>
                  <a:ext uri="{0D108BD9-81ED-4DB2-BD59-A6C34878D82A}">
                    <a16:rowId xmlns:a16="http://schemas.microsoft.com/office/drawing/2014/main" val="10001"/>
                  </a:ext>
                </a:extLst>
              </a:tr>
              <a:tr h="390907">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7/2/2022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081" marR="60081"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64</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081" marR="60081" marT="0" marB="0"/>
                </a:tc>
                <a:extLst>
                  <a:ext uri="{0D108BD9-81ED-4DB2-BD59-A6C34878D82A}">
                    <a16:rowId xmlns:a16="http://schemas.microsoft.com/office/drawing/2014/main" val="10002"/>
                  </a:ext>
                </a:extLst>
              </a:tr>
              <a:tr h="350458">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10/2/2022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081" marR="60081"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111</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081" marR="60081" marT="0" marB="0"/>
                </a:tc>
                <a:extLst>
                  <a:ext uri="{0D108BD9-81ED-4DB2-BD59-A6C34878D82A}">
                    <a16:rowId xmlns:a16="http://schemas.microsoft.com/office/drawing/2014/main" val="10003"/>
                  </a:ext>
                </a:extLst>
              </a:tr>
              <a:tr h="350458">
                <a:tc>
                  <a:txBody>
                    <a:bodyPr/>
                    <a:lstStyle/>
                    <a:p>
                      <a:pPr algn="just">
                        <a:lnSpc>
                          <a:spcPct val="150000"/>
                        </a:lnSpc>
                        <a:spcAft>
                          <a:spcPts val="0"/>
                        </a:spcAft>
                      </a:pPr>
                      <a:r>
                        <a:rPr lang="en-US" sz="1600" b="1">
                          <a:effectLst/>
                          <a:latin typeface="Times New Roman" panose="02020603050405020304" pitchFamily="18" charset="0"/>
                          <a:cs typeface="Times New Roman" panose="02020603050405020304" pitchFamily="18" charset="0"/>
                        </a:rPr>
                        <a:t>14/2/2022</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081" marR="60081"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356</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081" marR="60081" marT="0" marB="0"/>
                </a:tc>
                <a:extLst>
                  <a:ext uri="{0D108BD9-81ED-4DB2-BD59-A6C34878D82A}">
                    <a16:rowId xmlns:a16="http://schemas.microsoft.com/office/drawing/2014/main" val="10004"/>
                  </a:ext>
                </a:extLst>
              </a:tr>
              <a:tr h="350458">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17/2/2022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081" marR="60081"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69</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081" marR="60081" marT="0" marB="0"/>
                </a:tc>
                <a:extLst>
                  <a:ext uri="{0D108BD9-81ED-4DB2-BD59-A6C34878D82A}">
                    <a16:rowId xmlns:a16="http://schemas.microsoft.com/office/drawing/2014/main" val="10005"/>
                  </a:ext>
                </a:extLst>
              </a:tr>
              <a:tr h="350458">
                <a:tc>
                  <a:txBody>
                    <a:bodyPr/>
                    <a:lstStyle/>
                    <a:p>
                      <a:pPr algn="just">
                        <a:lnSpc>
                          <a:spcPct val="150000"/>
                        </a:lnSpc>
                        <a:spcAft>
                          <a:spcPts val="0"/>
                        </a:spcAft>
                      </a:pPr>
                      <a:r>
                        <a:rPr lang="en-US" sz="1600" b="1">
                          <a:effectLst/>
                          <a:latin typeface="Times New Roman" panose="02020603050405020304" pitchFamily="18" charset="0"/>
                          <a:cs typeface="Times New Roman" panose="02020603050405020304" pitchFamily="18" charset="0"/>
                        </a:rPr>
                        <a:t>20/2/2022</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081" marR="60081"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69</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081" marR="60081" marT="0" marB="0"/>
                </a:tc>
                <a:extLst>
                  <a:ext uri="{0D108BD9-81ED-4DB2-BD59-A6C34878D82A}">
                    <a16:rowId xmlns:a16="http://schemas.microsoft.com/office/drawing/2014/main" val="10006"/>
                  </a:ext>
                </a:extLst>
              </a:tr>
              <a:tr h="350458">
                <a:tc>
                  <a:txBody>
                    <a:bodyPr/>
                    <a:lstStyle/>
                    <a:p>
                      <a:pPr algn="just">
                        <a:lnSpc>
                          <a:spcPct val="150000"/>
                        </a:lnSpc>
                        <a:spcAft>
                          <a:spcPts val="0"/>
                        </a:spcAft>
                      </a:pPr>
                      <a:r>
                        <a:rPr lang="en-US" sz="1600" b="1">
                          <a:effectLst/>
                          <a:latin typeface="Times New Roman" panose="02020603050405020304" pitchFamily="18" charset="0"/>
                          <a:cs typeface="Times New Roman" panose="02020603050405020304" pitchFamily="18" charset="0"/>
                        </a:rPr>
                        <a:t>21/2/2022</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081" marR="60081"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294</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081" marR="60081" marT="0" marB="0"/>
                </a:tc>
                <a:extLst>
                  <a:ext uri="{0D108BD9-81ED-4DB2-BD59-A6C34878D82A}">
                    <a16:rowId xmlns:a16="http://schemas.microsoft.com/office/drawing/2014/main" val="10007"/>
                  </a:ext>
                </a:extLst>
              </a:tr>
              <a:tr h="350458">
                <a:tc>
                  <a:txBody>
                    <a:bodyPr/>
                    <a:lstStyle/>
                    <a:p>
                      <a:pPr algn="just">
                        <a:lnSpc>
                          <a:spcPct val="150000"/>
                        </a:lnSpc>
                        <a:spcAft>
                          <a:spcPts val="0"/>
                        </a:spcAft>
                      </a:pPr>
                      <a:r>
                        <a:rPr lang="en-US" sz="1600" b="1">
                          <a:effectLst/>
                          <a:latin typeface="Times New Roman" panose="02020603050405020304" pitchFamily="18" charset="0"/>
                          <a:cs typeface="Times New Roman" panose="02020603050405020304" pitchFamily="18" charset="0"/>
                        </a:rPr>
                        <a:t>21/2/2022</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081" marR="60081"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108</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081" marR="60081" marT="0" marB="0"/>
                </a:tc>
                <a:extLst>
                  <a:ext uri="{0D108BD9-81ED-4DB2-BD59-A6C34878D82A}">
                    <a16:rowId xmlns:a16="http://schemas.microsoft.com/office/drawing/2014/main" val="10008"/>
                  </a:ext>
                </a:extLst>
              </a:tr>
              <a:tr h="350458">
                <a:tc>
                  <a:txBody>
                    <a:bodyPr/>
                    <a:lstStyle/>
                    <a:p>
                      <a:pPr algn="just">
                        <a:lnSpc>
                          <a:spcPct val="150000"/>
                        </a:lnSpc>
                        <a:spcAft>
                          <a:spcPts val="0"/>
                        </a:spcAft>
                      </a:pPr>
                      <a:r>
                        <a:rPr lang="en-US" sz="1600" b="1">
                          <a:effectLst/>
                          <a:latin typeface="Times New Roman" panose="02020603050405020304" pitchFamily="18" charset="0"/>
                          <a:cs typeface="Times New Roman" panose="02020603050405020304" pitchFamily="18" charset="0"/>
                        </a:rPr>
                        <a:t>2/3/2022</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081" marR="60081"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10</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081" marR="60081" marT="0" marB="0"/>
                </a:tc>
                <a:extLst>
                  <a:ext uri="{0D108BD9-81ED-4DB2-BD59-A6C34878D82A}">
                    <a16:rowId xmlns:a16="http://schemas.microsoft.com/office/drawing/2014/main" val="10009"/>
                  </a:ext>
                </a:extLst>
              </a:tr>
              <a:tr h="350458">
                <a:tc>
                  <a:txBody>
                    <a:bodyPr/>
                    <a:lstStyle/>
                    <a:p>
                      <a:pPr algn="just">
                        <a:lnSpc>
                          <a:spcPct val="150000"/>
                        </a:lnSpc>
                        <a:spcAft>
                          <a:spcPts val="0"/>
                        </a:spcAft>
                      </a:pPr>
                      <a:r>
                        <a:rPr lang="en-US" sz="1600" b="1">
                          <a:effectLst/>
                          <a:latin typeface="Times New Roman" panose="02020603050405020304" pitchFamily="18" charset="0"/>
                          <a:cs typeface="Times New Roman" panose="02020603050405020304" pitchFamily="18" charset="0"/>
                        </a:rPr>
                        <a:t>5/3/2022</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081" marR="60081"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335</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081" marR="60081" marT="0" marB="0"/>
                </a:tc>
                <a:extLst>
                  <a:ext uri="{0D108BD9-81ED-4DB2-BD59-A6C34878D82A}">
                    <a16:rowId xmlns:a16="http://schemas.microsoft.com/office/drawing/2014/main" val="10010"/>
                  </a:ext>
                </a:extLst>
              </a:tr>
              <a:tr h="350458">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17/3/2022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081" marR="60081"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319</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081" marR="60081" marT="0" marB="0"/>
                </a:tc>
                <a:extLst>
                  <a:ext uri="{0D108BD9-81ED-4DB2-BD59-A6C34878D82A}">
                    <a16:rowId xmlns:a16="http://schemas.microsoft.com/office/drawing/2014/main" val="10011"/>
                  </a:ext>
                </a:extLst>
              </a:tr>
              <a:tr h="350458">
                <a:tc>
                  <a:txBody>
                    <a:bodyPr/>
                    <a:lstStyle/>
                    <a:p>
                      <a:pPr algn="just">
                        <a:lnSpc>
                          <a:spcPct val="150000"/>
                        </a:lnSpc>
                        <a:spcAft>
                          <a:spcPts val="0"/>
                        </a:spcAft>
                      </a:pPr>
                      <a:r>
                        <a:rPr lang="en-US" sz="1600" b="1">
                          <a:effectLst/>
                          <a:latin typeface="Times New Roman" panose="02020603050405020304" pitchFamily="18" charset="0"/>
                          <a:cs typeface="Times New Roman" panose="02020603050405020304" pitchFamily="18" charset="0"/>
                        </a:rPr>
                        <a:t>28/3/2022</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081" marR="60081" marT="0" marB="0"/>
                </a:tc>
                <a:tc>
                  <a:txBody>
                    <a:bodyPr/>
                    <a:lstStyle/>
                    <a:p>
                      <a:pPr algn="just">
                        <a:lnSpc>
                          <a:spcPct val="150000"/>
                        </a:lnSpc>
                        <a:spcAft>
                          <a:spcPts val="0"/>
                        </a:spcAft>
                      </a:pPr>
                      <a:r>
                        <a:rPr lang="en-US" sz="1600" b="1" dirty="0">
                          <a:effectLst/>
                          <a:latin typeface="Times New Roman" panose="02020603050405020304" pitchFamily="18" charset="0"/>
                          <a:cs typeface="Times New Roman" panose="02020603050405020304" pitchFamily="18" charset="0"/>
                        </a:rPr>
                        <a:t>172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081" marR="60081" marT="0" marB="0"/>
                </a:tc>
                <a:extLst>
                  <a:ext uri="{0D108BD9-81ED-4DB2-BD59-A6C34878D82A}">
                    <a16:rowId xmlns:a16="http://schemas.microsoft.com/office/drawing/2014/main" val="10012"/>
                  </a:ext>
                </a:extLst>
              </a:tr>
            </a:tbl>
          </a:graphicData>
        </a:graphic>
      </p:graphicFrame>
      <p:sp>
        <p:nvSpPr>
          <p:cNvPr id="5" name="Rectangle 4"/>
          <p:cNvSpPr/>
          <p:nvPr/>
        </p:nvSpPr>
        <p:spPr>
          <a:xfrm>
            <a:off x="5782614" y="-128789"/>
            <a:ext cx="6409386" cy="7058343"/>
          </a:xfrm>
          <a:prstGeom prst="rect">
            <a:avLst/>
          </a:prstGeom>
        </p:spPr>
        <p:txBody>
          <a:bodyPr wrap="square">
            <a:spAutoFit/>
          </a:bodyPr>
          <a:lstStyle/>
          <a:p>
            <a:pPr algn="just">
              <a:lnSpc>
                <a:spcPct val="150000"/>
              </a:lnSpc>
              <a:spcAft>
                <a:spcPts val="10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Total Quantity for February =2,094 Box</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Total Quantity for March =836 Box</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Average Quantity for (Feb, Mar) = (2,094+836)/2=1,465 Box</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Shift in machine 1 = 2.598 g. </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a:t>
            </a:r>
            <a:r>
              <a:rPr lang="en-US" sz="1400" b="1" dirty="0" smtClean="0">
                <a:latin typeface="Times New Roman" panose="02020603050405020304" pitchFamily="18" charset="0"/>
                <a:ea typeface="Times New Roman" panose="02020603050405020304" pitchFamily="18" charset="0"/>
                <a:cs typeface="Times New Roman" panose="02020603050405020304" pitchFamily="18" charset="0"/>
              </a:rPr>
              <a:t>Shift </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in machine 2=2.804 </a:t>
            </a:r>
            <a:r>
              <a:rPr lang="en-US" sz="1400" b="1" dirty="0" smtClean="0">
                <a:latin typeface="Times New Roman" panose="02020603050405020304" pitchFamily="18" charset="0"/>
                <a:ea typeface="Times New Roman" panose="02020603050405020304" pitchFamily="18" charset="0"/>
                <a:cs typeface="Times New Roman" panose="02020603050405020304" pitchFamily="18" charset="0"/>
              </a:rPr>
              <a:t>g.</a:t>
            </a:r>
          </a:p>
          <a:p>
            <a:pPr algn="just">
              <a:lnSpc>
                <a:spcPct val="150000"/>
              </a:lnSpc>
              <a:spcAft>
                <a:spcPts val="1000"/>
              </a:spcAft>
            </a:pPr>
            <a:r>
              <a:rPr lang="en-US" sz="1400" dirty="0" smtClean="0">
                <a:latin typeface="Times New Roman" panose="02020603050405020304" pitchFamily="18" charset="0"/>
                <a:ea typeface="Times New Roman" panose="02020603050405020304" pitchFamily="18" charset="0"/>
                <a:cs typeface="Times New Roman" panose="02020603050405020304" pitchFamily="18" charset="0"/>
              </a:rPr>
              <a:t>/</a:t>
            </a:r>
            <a:r>
              <a:rPr lang="en-US" sz="1400" b="1" dirty="0" smtClean="0">
                <a:latin typeface="Times New Roman" panose="02020603050405020304" pitchFamily="18" charset="0"/>
                <a:ea typeface="Times New Roman" panose="02020603050405020304" pitchFamily="18" charset="0"/>
                <a:cs typeface="Times New Roman" panose="02020603050405020304" pitchFamily="18" charset="0"/>
              </a:rPr>
              <a:t>Shift </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in machine 3 = 3.364 g.</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Average for shifts in three machines= (2.598+2.804+3.364)/3=2.922g</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Losses in kg = (Average Quantity * Average for </a:t>
            </a:r>
            <a:r>
              <a:rPr lang="en-US" sz="1400" b="1" dirty="0" smtClean="0">
                <a:latin typeface="Times New Roman" panose="02020603050405020304" pitchFamily="18" charset="0"/>
                <a:ea typeface="Times New Roman" panose="02020603050405020304" pitchFamily="18" charset="0"/>
                <a:cs typeface="Times New Roman" panose="02020603050405020304" pitchFamily="18" charset="0"/>
              </a:rPr>
              <a:t>shifts* </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#of bag in each box)/</a:t>
            </a:r>
            <a:r>
              <a:rPr lang="en-US" sz="1400" b="1" dirty="0" smtClean="0">
                <a:latin typeface="Times New Roman" panose="02020603050405020304" pitchFamily="18" charset="0"/>
                <a:ea typeface="Times New Roman" panose="02020603050405020304" pitchFamily="18" charset="0"/>
                <a:cs typeface="Times New Roman" panose="02020603050405020304" pitchFamily="18" charset="0"/>
              </a:rPr>
              <a:t>1000 </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 (1,465 *2.922*60)/1,000=256.8 kg /month </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Losses in operational cost = Losses in kg * operational cost</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                                             = 256.8*3=770NIS</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Losses in raw material = Losses in kg * raw material cost </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                                        = 256.8*8=2054.4 NIS </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Total cost = Losses in operational cost + Losses in raw material</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                  = 770 + 2054.4 = 2824.4 NIS /month</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Total cost / year = # of month * Total cost  = 12*2824.4 = </a:t>
            </a:r>
            <a:r>
              <a:rPr lang="en-US" sz="1400" b="1" dirty="0" smtClean="0">
                <a:latin typeface="Times New Roman" panose="02020603050405020304" pitchFamily="18" charset="0"/>
                <a:ea typeface="Times New Roman" panose="02020603050405020304" pitchFamily="18" charset="0"/>
                <a:cs typeface="Times New Roman" panose="02020603050405020304" pitchFamily="18" charset="0"/>
              </a:rPr>
              <a:t>33,892.8 NIS/year</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smtClean="0">
                <a:latin typeface="Times New Roman" panose="02020603050405020304" pitchFamily="18" charset="0"/>
                <a:ea typeface="Times New Roman" panose="02020603050405020304" pitchFamily="18" charset="0"/>
                <a:cs typeface="Times New Roman" panose="02020603050405020304" pitchFamily="18" charset="0"/>
              </a:rPr>
              <a:t>Total </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cost (Armsh and Sunflower) =</a:t>
            </a:r>
            <a:r>
              <a:rPr lang="en-US" sz="1400" b="1" dirty="0" smtClean="0">
                <a:latin typeface="Times New Roman" panose="02020603050405020304" pitchFamily="18" charset="0"/>
                <a:ea typeface="Times New Roman" panose="02020603050405020304" pitchFamily="18" charset="0"/>
                <a:cs typeface="Times New Roman" panose="02020603050405020304" pitchFamily="18" charset="0"/>
              </a:rPr>
              <a:t>33,892.8 </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a:t>
            </a:r>
            <a:r>
              <a:rPr lang="en-US" sz="1400" b="1" dirty="0" smtClean="0">
                <a:latin typeface="Times New Roman" panose="02020603050405020304" pitchFamily="18" charset="0"/>
                <a:ea typeface="Times New Roman" panose="02020603050405020304" pitchFamily="18" charset="0"/>
                <a:cs typeface="Times New Roman" panose="02020603050405020304" pitchFamily="18" charset="0"/>
              </a:rPr>
              <a:t>103,384.8</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 </a:t>
            </a:r>
            <a:r>
              <a:rPr lang="en-US" sz="1400" b="1" dirty="0" smtClean="0">
                <a:latin typeface="Times New Roman" panose="02020603050405020304" pitchFamily="18" charset="0"/>
                <a:ea typeface="Times New Roman" panose="02020603050405020304" pitchFamily="18" charset="0"/>
                <a:cs typeface="Times New Roman" panose="02020603050405020304" pitchFamily="18" charset="0"/>
              </a:rPr>
              <a:t>137,277.6 NIS/year</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15955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02521" y="127647"/>
            <a:ext cx="5399107" cy="461665"/>
          </a:xfrm>
          <a:prstGeom prst="rect">
            <a:avLst/>
          </a:prstGeom>
        </p:spPr>
        <p:txBody>
          <a:bodyPr wrap="none">
            <a:spAutoFit/>
          </a:bodyPr>
          <a:lstStyle/>
          <a:p>
            <a:pPr marL="342900" indent="-342900">
              <a:buFont typeface="Wingdings" panose="05000000000000000000" pitchFamily="2" charset="2"/>
              <a:buChar char="§"/>
            </a:pPr>
            <a:r>
              <a:rPr lang="en-US" sz="2400" b="1" dirty="0">
                <a:latin typeface="Times New Roman" panose="02020603050405020304" pitchFamily="18" charset="0"/>
                <a:ea typeface="Calibri" panose="020F0502020204030204" pitchFamily="34" charset="0"/>
                <a:cs typeface="Arial" panose="020B0604020202020204" pitchFamily="34" charset="0"/>
              </a:rPr>
              <a:t>Cause and effect diagram for Armsh </a:t>
            </a:r>
            <a:endParaRPr lang="ar-JO" sz="2400" dirty="0"/>
          </a:p>
        </p:txBody>
      </p:sp>
      <p:pic>
        <p:nvPicPr>
          <p:cNvPr id="3" name="Picture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3949" y="708062"/>
            <a:ext cx="5491377" cy="3541967"/>
          </a:xfrm>
          <a:prstGeom prst="rect">
            <a:avLst/>
          </a:prstGeom>
          <a:noFill/>
        </p:spPr>
      </p:pic>
      <p:pic>
        <p:nvPicPr>
          <p:cNvPr id="4" name="Picture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14803" y="3052293"/>
            <a:ext cx="5777197" cy="3805707"/>
          </a:xfrm>
          <a:prstGeom prst="rect">
            <a:avLst/>
          </a:prstGeom>
          <a:noFill/>
        </p:spPr>
      </p:pic>
    </p:spTree>
    <p:extLst>
      <p:ext uri="{BB962C8B-B14F-4D97-AF65-F5344CB8AC3E}">
        <p14:creationId xmlns:p14="http://schemas.microsoft.com/office/powerpoint/2010/main" val="17838976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10874" y="506375"/>
            <a:ext cx="9981126" cy="5560497"/>
          </a:xfrm>
          <a:prstGeom prst="rect">
            <a:avLst/>
          </a:prstGeom>
        </p:spPr>
        <p:txBody>
          <a:bodyPr wrap="square">
            <a:spAutoFit/>
          </a:bodyPr>
          <a:lstStyle/>
          <a:p>
            <a:pPr marL="342900" lvl="0" indent="-342900" algn="just">
              <a:lnSpc>
                <a:spcPct val="150000"/>
              </a:lnSpc>
              <a:spcAft>
                <a:spcPts val="1000"/>
              </a:spcAft>
              <a:buFont typeface="Wingdings" panose="05000000000000000000" pitchFamily="2" charset="2"/>
              <a:buChar char=""/>
            </a:pPr>
            <a:r>
              <a:rPr lang="en-US" b="1" dirty="0" smtClean="0">
                <a:latin typeface="Times New Roman" panose="02020603050405020304" pitchFamily="18" charset="0"/>
                <a:ea typeface="Times New Roman" panose="02020603050405020304" pitchFamily="18" charset="0"/>
                <a:cs typeface="Times New Roman" panose="02020603050405020304" pitchFamily="18" charset="0"/>
              </a:rPr>
              <a:t>Weight</a:t>
            </a:r>
            <a:r>
              <a:rPr lang="en-US" b="1" dirty="0">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Since the Armsh machine depends on the size of the grain and not its weight, therefore, the machine will work with less accuracy, which causes an imbalance in the weight of the final product. </a:t>
            </a:r>
          </a:p>
          <a:p>
            <a:pPr marL="342900" lvl="0" indent="-342900" algn="just">
              <a:lnSpc>
                <a:spcPct val="150000"/>
              </a:lnSpc>
              <a:spcAft>
                <a:spcPts val="1000"/>
              </a:spcAft>
              <a:buFont typeface="Wingdings" panose="05000000000000000000" pitchFamily="2" charset="2"/>
              <a:buChar char=""/>
            </a:pPr>
            <a:r>
              <a:rPr lang="en-US" b="1" dirty="0">
                <a:latin typeface="Times New Roman" panose="02020603050405020304" pitchFamily="18" charset="0"/>
                <a:ea typeface="Calibri" panose="020F0502020204030204" pitchFamily="34" charset="0"/>
                <a:cs typeface="Arial" panose="020B0604020202020204" pitchFamily="34" charset="0"/>
              </a:rPr>
              <a:t>Packaging:</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10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1. Cutting the piston wire will result in a lack of heat that reaches the piston and therefore the bag will not be closed tightly. </a:t>
            </a:r>
          </a:p>
          <a:p>
            <a:pPr algn="just">
              <a:lnSpc>
                <a:spcPct val="150000"/>
              </a:lnSpc>
              <a:spcAft>
                <a:spcPts val="10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2. Improper work of the </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piston.</a:t>
            </a:r>
          </a:p>
          <a:p>
            <a:pPr algn="just">
              <a:lnSpc>
                <a:spcPct val="150000"/>
              </a:lnSpc>
              <a:spcAft>
                <a:spcPts val="1000"/>
              </a:spcAft>
            </a:pP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3</a:t>
            </a:r>
            <a:r>
              <a:rPr lang="en-US" dirty="0">
                <a:latin typeface="Times New Roman" panose="02020603050405020304" pitchFamily="18" charset="0"/>
                <a:ea typeface="Times New Roman" panose="02020603050405020304" pitchFamily="18" charset="0"/>
                <a:cs typeface="Times New Roman" panose="02020603050405020304" pitchFamily="18" charset="0"/>
              </a:rPr>
              <a:t>. Failure to properly calibrate the temperature. </a:t>
            </a:r>
            <a:endParaRPr lang="en-US"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gn="just">
              <a:lnSpc>
                <a:spcPct val="150000"/>
              </a:lnSpc>
              <a:spcAft>
                <a:spcPts val="1000"/>
              </a:spcAft>
              <a:buFont typeface="Wingdings" panose="05000000000000000000" pitchFamily="2" charset="2"/>
              <a:buChar char="Ø"/>
            </a:pPr>
            <a:r>
              <a:rPr lang="en-US" b="1" dirty="0" smtClean="0">
                <a:latin typeface="Times New Roman" panose="02020603050405020304" pitchFamily="18" charset="0"/>
                <a:ea typeface="Calibri" panose="020F0502020204030204" pitchFamily="34" charset="0"/>
                <a:cs typeface="Arial" panose="020B0604020202020204" pitchFamily="34" charset="0"/>
              </a:rPr>
              <a:t>Date:</a:t>
            </a:r>
            <a:endParaRPr lang="en-US" sz="1600" dirty="0" smtClean="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1000"/>
              </a:spcAft>
            </a:pP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Not noting the end of the ink for the machine and its continued operation, as well as the manufacturing of products without a date.</a:t>
            </a:r>
            <a:endParaRPr lang="en-US"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Rectangle 2"/>
          <p:cNvSpPr/>
          <p:nvPr/>
        </p:nvSpPr>
        <p:spPr>
          <a:xfrm>
            <a:off x="1718298" y="0"/>
            <a:ext cx="3758401" cy="579967"/>
          </a:xfrm>
          <a:prstGeom prst="rect">
            <a:avLst/>
          </a:prstGeom>
        </p:spPr>
        <p:txBody>
          <a:bodyPr wrap="none">
            <a:spAutoFit/>
          </a:bodyPr>
          <a:lstStyle/>
          <a:p>
            <a:pPr marL="285750" indent="-285750" algn="just">
              <a:lnSpc>
                <a:spcPct val="150000"/>
              </a:lnSpc>
              <a:spcAft>
                <a:spcPts val="1000"/>
              </a:spcAft>
              <a:buFont typeface="Wingdings" panose="05000000000000000000" pitchFamily="2" charset="2"/>
              <a:buChar char="§"/>
            </a:pP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Causes </a:t>
            </a:r>
            <a:r>
              <a:rPr lang="en-US" sz="2400" b="1" dirty="0" smtClean="0">
                <a:latin typeface="Times New Roman" panose="02020603050405020304" pitchFamily="18" charset="0"/>
                <a:ea typeface="Times New Roman" panose="02020603050405020304" pitchFamily="18" charset="0"/>
                <a:cs typeface="Times New Roman" panose="02020603050405020304" pitchFamily="18" charset="0"/>
              </a:rPr>
              <a:t>defects </a:t>
            </a: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in Armsh </a:t>
            </a:r>
            <a:endParaRPr lang="en-US" sz="2400" dirty="0">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70489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61314" y="204920"/>
            <a:ext cx="5783186" cy="461665"/>
          </a:xfrm>
          <a:prstGeom prst="rect">
            <a:avLst/>
          </a:prstGeom>
        </p:spPr>
        <p:txBody>
          <a:bodyPr wrap="none">
            <a:spAutoFit/>
          </a:bodyPr>
          <a:lstStyle/>
          <a:p>
            <a:pPr marL="342900" indent="-342900">
              <a:buFont typeface="Wingdings" panose="05000000000000000000" pitchFamily="2" charset="2"/>
              <a:buChar char="§"/>
            </a:pPr>
            <a:r>
              <a:rPr lang="en-US" sz="2400" b="1" dirty="0">
                <a:latin typeface="Times New Roman" panose="02020603050405020304" pitchFamily="18" charset="0"/>
                <a:ea typeface="Calibri" panose="020F0502020204030204" pitchFamily="34" charset="0"/>
                <a:cs typeface="Arial" panose="020B0604020202020204" pitchFamily="34" charset="0"/>
              </a:rPr>
              <a:t>Cause and effect diagram for Sunflower</a:t>
            </a:r>
            <a:endParaRPr lang="ar-JO" sz="2400" dirty="0"/>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1561314" y="737317"/>
            <a:ext cx="5487035" cy="3657600"/>
          </a:xfrm>
          <a:prstGeom prst="rect">
            <a:avLst/>
          </a:prstGeom>
          <a:noFill/>
        </p:spPr>
      </p:pic>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6704965" y="3200400"/>
            <a:ext cx="5487035" cy="3657600"/>
          </a:xfrm>
          <a:prstGeom prst="rect">
            <a:avLst/>
          </a:prstGeom>
          <a:noFill/>
        </p:spPr>
      </p:pic>
    </p:spTree>
    <p:extLst>
      <p:ext uri="{BB962C8B-B14F-4D97-AF65-F5344CB8AC3E}">
        <p14:creationId xmlns:p14="http://schemas.microsoft.com/office/powerpoint/2010/main" val="5934470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6437" y="274603"/>
            <a:ext cx="5474390" cy="58477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smtClean="0">
                <a:ln>
                  <a:noFill/>
                </a:ln>
                <a:effectLst/>
                <a:uLnTx/>
                <a:uFillTx/>
                <a:latin typeface="Times New Roman" panose="02020603050405020304" pitchFamily="18" charset="0"/>
                <a:cs typeface="Times New Roman" panose="02020603050405020304" pitchFamily="18" charset="0"/>
                <a:sym typeface="Barlow"/>
              </a:rPr>
              <a:t>Introduction</a:t>
            </a:r>
            <a:endParaRPr kumimoji="0" lang="en-US" sz="3200" b="0" i="0" u="none" strike="noStrike" kern="0" cap="none" spc="0" normalizeH="0" baseline="0" noProof="0" dirty="0" smtClean="0">
              <a:ln>
                <a:noFill/>
              </a:ln>
              <a:effectLst/>
              <a:uLnTx/>
              <a:uFillTx/>
              <a:latin typeface="Times New Roman" panose="02020603050405020304" pitchFamily="18" charset="0"/>
              <a:cs typeface="Times New Roman" panose="02020603050405020304" pitchFamily="18" charset="0"/>
            </a:endParaRPr>
          </a:p>
        </p:txBody>
      </p:sp>
      <p:sp>
        <p:nvSpPr>
          <p:cNvPr id="3" name="Rectangle 2"/>
          <p:cNvSpPr/>
          <p:nvPr/>
        </p:nvSpPr>
        <p:spPr>
          <a:xfrm>
            <a:off x="1363102" y="1206801"/>
            <a:ext cx="6248312" cy="4854916"/>
          </a:xfrm>
          <a:prstGeom prst="rect">
            <a:avLst/>
          </a:prstGeom>
        </p:spPr>
        <p:txBody>
          <a:bodyPr wrap="square">
            <a:spAutoFit/>
          </a:bodyPr>
          <a:lstStyle/>
          <a:p>
            <a:pPr lvl="0">
              <a:lnSpc>
                <a:spcPct val="115000"/>
              </a:lnSpc>
              <a:buClr>
                <a:srgbClr val="8870A0"/>
              </a:buClr>
              <a:buSzPts val="2000"/>
            </a:pPr>
            <a:r>
              <a:rPr kumimoji="0" lang="en-US" sz="2400" b="1" i="0" u="none" strike="noStrike" kern="0" cap="none" spc="0" normalizeH="0" baseline="0" noProof="0" dirty="0" smtClean="0">
                <a:ln>
                  <a:noFill/>
                </a:ln>
                <a:solidFill>
                  <a:srgbClr val="0E0918"/>
                </a:solidFill>
                <a:effectLst/>
                <a:uLnTx/>
                <a:uFillTx/>
                <a:latin typeface="Times New Roman" panose="02020603050405020304" pitchFamily="18" charset="0"/>
                <a:cs typeface="Times New Roman" panose="02020603050405020304" pitchFamily="18" charset="0"/>
                <a:sym typeface="Barlow Light"/>
              </a:rPr>
              <a:t>Al- Maslamani Company</a:t>
            </a:r>
            <a:r>
              <a:rPr kumimoji="0" lang="en-US" sz="2400" b="1" i="0" u="none" strike="noStrike" kern="0" cap="none" spc="0" normalizeH="0" baseline="0" noProof="0" dirty="0" smtClean="0">
                <a:ln>
                  <a:noFill/>
                </a:ln>
                <a:solidFill>
                  <a:srgbClr val="0E0918"/>
                </a:solidFill>
                <a:effectLst/>
                <a:uLnTx/>
                <a:uFillTx/>
                <a:latin typeface="Barlow Light"/>
                <a:sym typeface="Barlow Light"/>
              </a:rPr>
              <a:t> </a:t>
            </a:r>
          </a:p>
          <a:p>
            <a:pPr marL="457200" lvl="0" indent="-355600" algn="just">
              <a:lnSpc>
                <a:spcPct val="115000"/>
              </a:lnSpc>
              <a:buClr>
                <a:srgbClr val="8870A0"/>
              </a:buClr>
              <a:buSzPts val="2000"/>
              <a:buFont typeface="Wingdings" panose="05000000000000000000" pitchFamily="2" charset="2"/>
              <a:buChar char="Ø"/>
            </a:pPr>
            <a:r>
              <a:rPr kumimoji="0" lang="en-US" sz="2400" b="0" i="0" u="none" strike="noStrike" kern="0" cap="none" spc="0" normalizeH="0" baseline="0" noProof="0" dirty="0" smtClean="0">
                <a:ln>
                  <a:noFill/>
                </a:ln>
                <a:solidFill>
                  <a:schemeClr val="tx1">
                    <a:alpha val="80000"/>
                  </a:schemeClr>
                </a:solidFill>
                <a:effectLst/>
                <a:uLnTx/>
                <a:uFillTx/>
                <a:latin typeface="Times New Roman" panose="02020603050405020304" pitchFamily="18" charset="0"/>
                <a:sym typeface="Barlow Light"/>
              </a:rPr>
              <a:t>Maslamani Co. was established in Nablus 1952,  its main premises are located in BeitIba, west of Nablus.</a:t>
            </a:r>
          </a:p>
          <a:p>
            <a:pPr marL="101600" lvl="0" algn="just">
              <a:lnSpc>
                <a:spcPct val="115000"/>
              </a:lnSpc>
              <a:buClr>
                <a:srgbClr val="8870A0"/>
              </a:buClr>
              <a:buSzPts val="2000"/>
            </a:pPr>
            <a:endParaRPr kumimoji="0" lang="en-US" sz="2400" b="0" i="0" u="none" strike="noStrike" kern="0" cap="none" spc="0" normalizeH="0" baseline="0" noProof="0" dirty="0" smtClean="0">
              <a:ln>
                <a:noFill/>
              </a:ln>
              <a:solidFill>
                <a:schemeClr val="tx1">
                  <a:alpha val="80000"/>
                </a:schemeClr>
              </a:solidFill>
              <a:effectLst/>
              <a:uLnTx/>
              <a:uFillTx/>
              <a:latin typeface="Times New Roman" panose="02020603050405020304" pitchFamily="18" charset="0"/>
              <a:sym typeface="Barlow Light"/>
            </a:endParaRPr>
          </a:p>
          <a:p>
            <a:pPr marL="457200" lvl="0" indent="-355600" algn="just">
              <a:lnSpc>
                <a:spcPct val="115000"/>
              </a:lnSpc>
              <a:buClr>
                <a:srgbClr val="8870A0"/>
              </a:buClr>
              <a:buSzPts val="2000"/>
              <a:buFont typeface="Wingdings" panose="05000000000000000000" pitchFamily="2" charset="2"/>
              <a:buChar char="Ø"/>
            </a:pPr>
            <a:r>
              <a:rPr kumimoji="0" lang="en-US" sz="2400" b="0" i="0" u="none" strike="noStrike" kern="0" cap="none" spc="0" normalizeH="0" baseline="0" noProof="0" dirty="0" smtClean="0">
                <a:ln>
                  <a:noFill/>
                </a:ln>
                <a:solidFill>
                  <a:schemeClr val="tx1">
                    <a:alpha val="80000"/>
                  </a:schemeClr>
                </a:solidFill>
                <a:effectLst/>
                <a:uLnTx/>
                <a:uFillTx/>
                <a:latin typeface="Times New Roman" panose="02020603050405020304" pitchFamily="18" charset="0"/>
                <a:sym typeface="Barlow Light"/>
              </a:rPr>
              <a:t>It is considered as one of the biggest trading companies in Palestine.</a:t>
            </a:r>
          </a:p>
          <a:p>
            <a:pPr marL="101600" lvl="0" algn="just">
              <a:lnSpc>
                <a:spcPct val="115000"/>
              </a:lnSpc>
              <a:buClr>
                <a:srgbClr val="8870A0"/>
              </a:buClr>
              <a:buSzPts val="2000"/>
            </a:pPr>
            <a:endParaRPr kumimoji="0" lang="en-US" sz="2400" b="0" i="0" u="none" strike="noStrike" kern="0" cap="none" spc="0" normalizeH="0" baseline="0" noProof="0" dirty="0" smtClean="0">
              <a:ln>
                <a:noFill/>
              </a:ln>
              <a:solidFill>
                <a:schemeClr val="tx1">
                  <a:alpha val="80000"/>
                </a:schemeClr>
              </a:solidFill>
              <a:effectLst/>
              <a:uLnTx/>
              <a:uFillTx/>
              <a:latin typeface="Times New Roman" panose="02020603050405020304" pitchFamily="18" charset="0"/>
              <a:sym typeface="Barlow Light"/>
            </a:endParaRPr>
          </a:p>
          <a:p>
            <a:pPr marL="457200" lvl="0" indent="-355600" algn="just">
              <a:lnSpc>
                <a:spcPct val="115000"/>
              </a:lnSpc>
              <a:buClr>
                <a:srgbClr val="8870A0"/>
              </a:buClr>
              <a:buSzPts val="2000"/>
              <a:buFont typeface="Wingdings" panose="05000000000000000000" pitchFamily="2" charset="2"/>
              <a:buChar char="Ø"/>
            </a:pPr>
            <a:r>
              <a:rPr kumimoji="0" lang="en-US" sz="2400" b="0" i="0" u="none" strike="noStrike" kern="0" cap="none" spc="0" normalizeH="0" baseline="0" noProof="0" dirty="0" smtClean="0">
                <a:ln>
                  <a:noFill/>
                </a:ln>
                <a:solidFill>
                  <a:schemeClr val="tx1">
                    <a:alpha val="80000"/>
                  </a:schemeClr>
                </a:solidFill>
                <a:effectLst/>
                <a:uLnTx/>
                <a:uFillTx/>
                <a:latin typeface="Times New Roman" panose="02020603050405020304" pitchFamily="18" charset="0"/>
                <a:sym typeface="Barlow Light"/>
              </a:rPr>
              <a:t>It is producing &amp; marketing roasted Arabic nuts and import confectionery products like wafers and chocolates.</a:t>
            </a:r>
            <a:endParaRPr kumimoji="0" lang="en-US" sz="2400" b="0" i="0" u="none" strike="noStrike" kern="0" cap="none" spc="0" normalizeH="0" baseline="0" noProof="0" dirty="0">
              <a:ln>
                <a:noFill/>
              </a:ln>
              <a:solidFill>
                <a:schemeClr val="tx1">
                  <a:alpha val="80000"/>
                </a:schemeClr>
              </a:solidFill>
              <a:effectLst/>
              <a:uLnTx/>
              <a:uFillTx/>
              <a:latin typeface="Barlow Light"/>
              <a:sym typeface="Barlow Ligh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94749" y="1"/>
            <a:ext cx="4297251" cy="68579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9858757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33785" y="485987"/>
            <a:ext cx="10466231" cy="5560497"/>
          </a:xfrm>
          <a:prstGeom prst="rect">
            <a:avLst/>
          </a:prstGeom>
        </p:spPr>
        <p:txBody>
          <a:bodyPr wrap="square">
            <a:spAutoFit/>
          </a:bodyPr>
          <a:lstStyle/>
          <a:p>
            <a:pPr marL="342900" lvl="0" indent="-342900" algn="just">
              <a:lnSpc>
                <a:spcPct val="150000"/>
              </a:lnSpc>
              <a:spcAft>
                <a:spcPts val="1000"/>
              </a:spcAft>
              <a:buFont typeface="Wingdings" panose="05000000000000000000" pitchFamily="2" charset="2"/>
              <a:buChar char=""/>
            </a:pPr>
            <a:r>
              <a:rPr lang="en-US" b="1" dirty="0" smtClean="0">
                <a:latin typeface="Times New Roman" panose="02020603050405020304" pitchFamily="18" charset="0"/>
                <a:ea typeface="Times New Roman" panose="02020603050405020304" pitchFamily="18" charset="0"/>
                <a:cs typeface="Times New Roman" panose="02020603050405020304" pitchFamily="18" charset="0"/>
              </a:rPr>
              <a:t>weight:</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lvl="0" algn="just">
              <a:lnSpc>
                <a:spcPct val="150000"/>
              </a:lnSpc>
              <a:spcAft>
                <a:spcPts val="1000"/>
              </a:spcAft>
            </a:pP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The </a:t>
            </a:r>
            <a:r>
              <a:rPr lang="en-US" dirty="0">
                <a:latin typeface="Times New Roman" panose="02020603050405020304" pitchFamily="18" charset="0"/>
                <a:ea typeface="Times New Roman" panose="02020603050405020304" pitchFamily="18" charset="0"/>
                <a:cs typeface="Times New Roman" panose="02020603050405020304" pitchFamily="18" charset="0"/>
              </a:rPr>
              <a:t>presence of some defective scales in the machines leads to inaccurate packing of weights, which leads to the production of products that contain a defect in the weight of the final product..</a:t>
            </a:r>
          </a:p>
          <a:p>
            <a:pPr marL="342900" lvl="0" indent="-342900" algn="just">
              <a:lnSpc>
                <a:spcPct val="150000"/>
              </a:lnSpc>
              <a:spcAft>
                <a:spcPts val="1000"/>
              </a:spcAft>
              <a:buFont typeface="Wingdings" panose="05000000000000000000" pitchFamily="2" charset="2"/>
              <a:buChar char=""/>
            </a:pPr>
            <a:r>
              <a:rPr lang="en-US" b="1" dirty="0">
                <a:latin typeface="Times New Roman" panose="02020603050405020304" pitchFamily="18" charset="0"/>
                <a:ea typeface="Times New Roman" panose="02020603050405020304" pitchFamily="18" charset="0"/>
                <a:cs typeface="Times New Roman" panose="02020603050405020304" pitchFamily="18" charset="0"/>
              </a:rPr>
              <a:t>Packaging </a:t>
            </a:r>
            <a:r>
              <a:rPr lang="en-US" b="1" dirty="0" smtClean="0">
                <a:latin typeface="Times New Roman" panose="02020603050405020304" pitchFamily="18" charset="0"/>
                <a:ea typeface="Times New Roman" panose="02020603050405020304" pitchFamily="18" charset="0"/>
                <a:cs typeface="Times New Roman" panose="02020603050405020304" pitchFamily="18" charset="0"/>
              </a:rPr>
              <a:t>:</a:t>
            </a:r>
          </a:p>
          <a:p>
            <a:pPr lvl="0" algn="just">
              <a:lnSpc>
                <a:spcPct val="150000"/>
              </a:lnSpc>
              <a:spcAft>
                <a:spcPts val="1000"/>
              </a:spcAft>
            </a:pP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1</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Cutting the piston wire will result in a lack of heat that reaches the piston and therefore the bag will not be closed tightly. </a:t>
            </a:r>
          </a:p>
          <a:p>
            <a:pPr algn="just">
              <a:lnSpc>
                <a:spcPct val="150000"/>
              </a:lnSpc>
              <a:spcAft>
                <a:spcPts val="1000"/>
              </a:spcAft>
            </a:pP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2. A defect in the work of the piston.</a:t>
            </a:r>
          </a:p>
          <a:p>
            <a:pPr algn="just">
              <a:lnSpc>
                <a:spcPct val="150000"/>
              </a:lnSpc>
              <a:spcAft>
                <a:spcPts val="1000"/>
              </a:spcAft>
            </a:pP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3. Failure to properly calibrate the temperature.</a:t>
            </a:r>
          </a:p>
          <a:p>
            <a:pPr marL="285750" indent="-285750" algn="just">
              <a:lnSpc>
                <a:spcPct val="150000"/>
              </a:lnSpc>
              <a:spcAft>
                <a:spcPts val="1000"/>
              </a:spcAft>
              <a:buFont typeface="Wingdings" panose="05000000000000000000" pitchFamily="2" charset="2"/>
              <a:buChar char="Ø"/>
            </a:pPr>
            <a:r>
              <a:rPr lang="en-US" b="1" dirty="0" smtClean="0">
                <a:latin typeface="Times New Roman" panose="02020603050405020304" pitchFamily="18" charset="0"/>
                <a:ea typeface="Times New Roman" panose="02020603050405020304" pitchFamily="18" charset="0"/>
                <a:cs typeface="Times New Roman" panose="02020603050405020304" pitchFamily="18" charset="0"/>
              </a:rPr>
              <a:t>Date :</a:t>
            </a:r>
            <a:endParaRPr lang="en-US"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Not </a:t>
            </a:r>
            <a:r>
              <a:rPr lang="en-US" dirty="0">
                <a:latin typeface="Times New Roman" panose="02020603050405020304" pitchFamily="18" charset="0"/>
                <a:ea typeface="Times New Roman" panose="02020603050405020304" pitchFamily="18" charset="0"/>
                <a:cs typeface="Times New Roman" panose="02020603050405020304" pitchFamily="18" charset="0"/>
              </a:rPr>
              <a:t>noticing the </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end </a:t>
            </a:r>
            <a:r>
              <a:rPr lang="en-US" dirty="0">
                <a:latin typeface="Times New Roman" panose="02020603050405020304" pitchFamily="18" charset="0"/>
                <a:ea typeface="Times New Roman" panose="02020603050405020304" pitchFamily="18" charset="0"/>
                <a:cs typeface="Times New Roman" panose="02020603050405020304" pitchFamily="18" charset="0"/>
              </a:rPr>
              <a:t>of the </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ink </a:t>
            </a:r>
            <a:r>
              <a:rPr lang="en-US" dirty="0">
                <a:latin typeface="Times New Roman" panose="02020603050405020304" pitchFamily="18" charset="0"/>
                <a:ea typeface="Times New Roman" panose="02020603050405020304" pitchFamily="18" charset="0"/>
                <a:cs typeface="Times New Roman" panose="02020603050405020304" pitchFamily="18" charset="0"/>
              </a:rPr>
              <a:t>for the machine and its continuity of work and the production of products without a date. </a:t>
            </a:r>
            <a:endParaRPr lang="en-US"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Rectangle 2"/>
          <p:cNvSpPr/>
          <p:nvPr/>
        </p:nvSpPr>
        <p:spPr>
          <a:xfrm>
            <a:off x="1733785" y="2011"/>
            <a:ext cx="4225837" cy="579967"/>
          </a:xfrm>
          <a:prstGeom prst="rect">
            <a:avLst/>
          </a:prstGeom>
        </p:spPr>
        <p:txBody>
          <a:bodyPr wrap="none">
            <a:spAutoFit/>
          </a:bodyPr>
          <a:lstStyle/>
          <a:p>
            <a:pPr marL="342900" indent="-342900" algn="just">
              <a:lnSpc>
                <a:spcPct val="150000"/>
              </a:lnSpc>
              <a:spcAft>
                <a:spcPts val="1000"/>
              </a:spcAft>
              <a:buFont typeface="Wingdings" panose="05000000000000000000" pitchFamily="2" charset="2"/>
              <a:buChar char="§"/>
            </a:pPr>
            <a:r>
              <a:rPr lang="en-US" sz="2400" b="1" dirty="0" smtClean="0">
                <a:latin typeface="Times New Roman" panose="02020603050405020304" pitchFamily="18" charset="0"/>
                <a:ea typeface="Times New Roman" panose="02020603050405020304" pitchFamily="18" charset="0"/>
                <a:cs typeface="Times New Roman" panose="02020603050405020304" pitchFamily="18" charset="0"/>
              </a:rPr>
              <a:t>Causes defects </a:t>
            </a: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in sunflower</a:t>
            </a:r>
            <a:endParaRPr lang="en-US" sz="2400" dirty="0">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91275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47451" y="604165"/>
            <a:ext cx="2897781" cy="461665"/>
          </a:xfrm>
          <a:prstGeom prst="rect">
            <a:avLst/>
          </a:prstGeom>
        </p:spPr>
        <p:txBody>
          <a:bodyPr wrap="none">
            <a:spAutoFit/>
          </a:bodyPr>
          <a:lstStyle/>
          <a:p>
            <a:r>
              <a:rPr lang="en-US" sz="2400" b="1" dirty="0" smtClean="0">
                <a:latin typeface="Times New Roman" panose="02020603050405020304" pitchFamily="18" charset="0"/>
                <a:ea typeface="Calibri" panose="020F0502020204030204" pitchFamily="34" charset="0"/>
                <a:cs typeface="Arial" panose="020B0604020202020204" pitchFamily="34" charset="0"/>
              </a:rPr>
              <a:t> </a:t>
            </a:r>
            <a:r>
              <a:rPr lang="en-US" sz="2400" b="1" dirty="0">
                <a:latin typeface="Times New Roman" panose="02020603050405020304" pitchFamily="18" charset="0"/>
                <a:ea typeface="Calibri" panose="020F0502020204030204" pitchFamily="34" charset="0"/>
                <a:cs typeface="Arial" panose="020B0604020202020204" pitchFamily="34" charset="0"/>
              </a:rPr>
              <a:t>Improvement Phase</a:t>
            </a:r>
            <a:endParaRPr lang="ar-JO" sz="2400" dirty="0"/>
          </a:p>
        </p:txBody>
      </p:sp>
      <p:sp>
        <p:nvSpPr>
          <p:cNvPr id="3" name="Rectangle 2"/>
          <p:cNvSpPr/>
          <p:nvPr/>
        </p:nvSpPr>
        <p:spPr>
          <a:xfrm>
            <a:off x="1747451" y="1367459"/>
            <a:ext cx="9173834" cy="2416046"/>
          </a:xfrm>
          <a:prstGeom prst="rect">
            <a:avLst/>
          </a:prstGeom>
        </p:spPr>
        <p:txBody>
          <a:bodyPr wrap="square">
            <a:spAutoFit/>
          </a:bodyPr>
          <a:lstStyle/>
          <a:p>
            <a:pPr marL="342900" indent="-342900" algn="just">
              <a:lnSpc>
                <a:spcPct val="150000"/>
              </a:lnSpc>
              <a:spcAft>
                <a:spcPts val="1000"/>
              </a:spcAft>
              <a:buFont typeface="Wingdings" panose="05000000000000000000" pitchFamily="2" charset="2"/>
              <a:buChar char="Ø"/>
            </a:pPr>
            <a:r>
              <a:rPr lang="en-US" sz="2400" b="1" dirty="0" smtClean="0">
                <a:latin typeface="Times New Roman" panose="02020603050405020304" pitchFamily="18" charset="0"/>
                <a:ea typeface="Times New Roman" panose="02020603050405020304" pitchFamily="18" charset="0"/>
                <a:cs typeface="Times New Roman" panose="02020603050405020304" pitchFamily="18" charset="0"/>
              </a:rPr>
              <a:t>Sunflower weight</a:t>
            </a:r>
            <a:r>
              <a:rPr lang="en-US" sz="24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ea typeface="Times New Roman" panose="02020603050405020304" pitchFamily="18" charset="0"/>
                <a:cs typeface="Times New Roman" panose="02020603050405020304" pitchFamily="18" charset="0"/>
              </a:rPr>
              <a:t>Improvement </a:t>
            </a:r>
          </a:p>
          <a:p>
            <a:pPr algn="just">
              <a:lnSpc>
                <a:spcPct val="150000"/>
              </a:lnSpc>
              <a:spcAft>
                <a:spcPts val="1000"/>
              </a:spcAft>
            </a:pPr>
            <a:r>
              <a:rPr lang="en-US" sz="2000" dirty="0" smtClean="0">
                <a:latin typeface="Times New Roman" panose="02020603050405020304" pitchFamily="18" charset="0"/>
                <a:ea typeface="Times New Roman" panose="02020603050405020304" pitchFamily="18" charset="0"/>
                <a:cs typeface="Times New Roman" panose="02020603050405020304" pitchFamily="18" charset="0"/>
              </a:rPr>
              <a:t>1- </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Corrective maintenance for malfunctioning scales if they are repairable.</a:t>
            </a:r>
          </a:p>
          <a:p>
            <a:pPr algn="just">
              <a:lnSpc>
                <a:spcPct val="150000"/>
              </a:lnSpc>
              <a:spcAft>
                <a:spcPts val="1000"/>
              </a:spcAft>
            </a:pPr>
            <a:r>
              <a:rPr lang="en-US" sz="2000" dirty="0">
                <a:latin typeface="Times New Roman" panose="02020603050405020304" pitchFamily="18" charset="0"/>
                <a:ea typeface="Times New Roman" panose="02020603050405020304" pitchFamily="18" charset="0"/>
                <a:cs typeface="Times New Roman" panose="02020603050405020304" pitchFamily="18" charset="0"/>
              </a:rPr>
              <a:t>2 - Spare parts for </a:t>
            </a:r>
            <a:r>
              <a:rPr lang="en-US" sz="2000" dirty="0" smtClean="0">
                <a:latin typeface="Times New Roman" panose="02020603050405020304" pitchFamily="18" charset="0"/>
                <a:ea typeface="Times New Roman" panose="02020603050405020304" pitchFamily="18" charset="0"/>
                <a:cs typeface="Times New Roman" panose="02020603050405020304" pitchFamily="18" charset="0"/>
              </a:rPr>
              <a:t>scales</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a:t>
            </a:r>
          </a:p>
          <a:p>
            <a:pPr algn="just">
              <a:lnSpc>
                <a:spcPct val="150000"/>
              </a:lnSpc>
              <a:spcAft>
                <a:spcPts val="1000"/>
              </a:spcAft>
            </a:pPr>
            <a:r>
              <a:rPr lang="en-US" sz="2000" dirty="0">
                <a:latin typeface="Times New Roman" panose="02020603050405020304" pitchFamily="18" charset="0"/>
                <a:ea typeface="Times New Roman" panose="02020603050405020304" pitchFamily="18" charset="0"/>
                <a:cs typeface="Times New Roman" panose="02020603050405020304" pitchFamily="18" charset="0"/>
              </a:rPr>
              <a:t>3 - Preventive </a:t>
            </a:r>
            <a:r>
              <a:rPr lang="en-US" sz="2000" dirty="0" smtClean="0">
                <a:latin typeface="Times New Roman" panose="02020603050405020304" pitchFamily="18" charset="0"/>
                <a:ea typeface="Times New Roman" panose="02020603050405020304" pitchFamily="18" charset="0"/>
                <a:cs typeface="Times New Roman" panose="02020603050405020304" pitchFamily="18" charset="0"/>
              </a:rPr>
              <a:t>maintenance</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893142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56585" y="211629"/>
            <a:ext cx="5039456" cy="461665"/>
          </a:xfrm>
          <a:prstGeom prst="rect">
            <a:avLst/>
          </a:prstGeom>
        </p:spPr>
        <p:txBody>
          <a:bodyPr wrap="none">
            <a:spAutoFit/>
          </a:bodyPr>
          <a:lstStyle/>
          <a:p>
            <a:r>
              <a:rPr lang="en-US" sz="2400" b="1" dirty="0">
                <a:latin typeface="Times New Roman" panose="02020603050405020304" pitchFamily="18" charset="0"/>
                <a:ea typeface="Calibri" panose="020F0502020204030204" pitchFamily="34" charset="0"/>
                <a:cs typeface="Times New Roman" panose="02020603050405020304" pitchFamily="18" charset="0"/>
              </a:rPr>
              <a:t>Sunflower charts after improvement </a:t>
            </a:r>
            <a:endParaRPr lang="ar-JO" sz="2400" dirty="0">
              <a:latin typeface="Times New Roman" panose="02020603050405020304" pitchFamily="18" charset="0"/>
              <a:cs typeface="Times New Roman" panose="02020603050405020304" pitchFamily="18" charset="0"/>
            </a:endParaRPr>
          </a:p>
        </p:txBody>
      </p:sp>
      <p:sp>
        <p:nvSpPr>
          <p:cNvPr id="3" name="Rectangle 2"/>
          <p:cNvSpPr/>
          <p:nvPr/>
        </p:nvSpPr>
        <p:spPr>
          <a:xfrm>
            <a:off x="2312869" y="808253"/>
            <a:ext cx="3265959" cy="1015663"/>
          </a:xfrm>
          <a:prstGeom prst="rect">
            <a:avLst/>
          </a:prstGeom>
        </p:spPr>
        <p:txBody>
          <a:bodyPr wrap="none">
            <a:spAutoFit/>
          </a:bodyPr>
          <a:lstStyle/>
          <a:p>
            <a:pPr marL="285750" indent="-285750">
              <a:buFont typeface="Wingdings" panose="05000000000000000000" pitchFamily="2" charset="2"/>
              <a:buChar char="§"/>
            </a:pPr>
            <a:r>
              <a:rPr lang="en-US" sz="2000" b="1" dirty="0" smtClean="0">
                <a:latin typeface="Times New Roman" panose="02020603050405020304" pitchFamily="18" charset="0"/>
                <a:ea typeface="Calibri" panose="020F0502020204030204" pitchFamily="34" charset="0"/>
                <a:cs typeface="Times New Roman" panose="02020603050405020304" pitchFamily="18" charset="0"/>
              </a:rPr>
              <a:t>Machine number 1</a:t>
            </a:r>
          </a:p>
          <a:p>
            <a:endParaRPr lang="en-US" sz="2000" b="1" dirty="0" smtClean="0">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Ø"/>
            </a:pPr>
            <a:r>
              <a:rPr lang="en-US" sz="2000" b="1" dirty="0" err="1">
                <a:latin typeface="Times New Roman" panose="02020603050405020304" pitchFamily="18" charset="0"/>
                <a:ea typeface="Calibri" panose="020F0502020204030204" pitchFamily="34" charset="0"/>
                <a:cs typeface="Times New Roman" panose="02020603050405020304" pitchFamily="18" charset="0"/>
              </a:rPr>
              <a:t>Xbar</a:t>
            </a:r>
            <a:r>
              <a:rPr lang="en-US" sz="2000" b="1" dirty="0">
                <a:latin typeface="Times New Roman" panose="02020603050405020304" pitchFamily="18" charset="0"/>
                <a:ea typeface="Calibri" panose="020F0502020204030204" pitchFamily="34" charset="0"/>
                <a:cs typeface="Times New Roman" panose="02020603050405020304" pitchFamily="18" charset="0"/>
              </a:rPr>
              <a:t>-R Chart for </a:t>
            </a:r>
            <a:r>
              <a:rPr lang="en-US" sz="2000" b="1" dirty="0" smtClean="0">
                <a:latin typeface="Times New Roman" panose="02020603050405020304" pitchFamily="18" charset="0"/>
                <a:ea typeface="Calibri" panose="020F0502020204030204" pitchFamily="34" charset="0"/>
                <a:cs typeface="Times New Roman" panose="02020603050405020304" pitchFamily="18" charset="0"/>
              </a:rPr>
              <a:t>weight:</a:t>
            </a:r>
            <a:endParaRPr lang="ar-JO" sz="2000" dirty="0">
              <a:latin typeface="Times New Roman" panose="02020603050405020304" pitchFamily="18" charset="0"/>
              <a:cs typeface="Times New Roman" panose="02020603050405020304" pitchFamily="18" charset="0"/>
            </a:endParaRP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2667955" y="1977922"/>
            <a:ext cx="7055594" cy="4281210"/>
          </a:xfrm>
          <a:prstGeom prst="rect">
            <a:avLst/>
          </a:prstGeom>
          <a:noFill/>
          <a:ln>
            <a:noFill/>
          </a:ln>
        </p:spPr>
      </p:pic>
    </p:spTree>
    <p:extLst>
      <p:ext uri="{BB962C8B-B14F-4D97-AF65-F5344CB8AC3E}">
        <p14:creationId xmlns:p14="http://schemas.microsoft.com/office/powerpoint/2010/main" val="3473425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06579" y="714572"/>
            <a:ext cx="4220258" cy="461665"/>
          </a:xfrm>
          <a:prstGeom prst="rect">
            <a:avLst/>
          </a:prstGeom>
        </p:spPr>
        <p:txBody>
          <a:bodyPr wrap="none">
            <a:spAutoFit/>
          </a:bodyPr>
          <a:lstStyle/>
          <a:p>
            <a:pPr marL="285750" indent="-285750">
              <a:buFont typeface="Wingdings" panose="05000000000000000000" pitchFamily="2" charset="2"/>
              <a:buChar char="Ø"/>
            </a:pPr>
            <a:r>
              <a:rPr lang="en-US" sz="2400" b="1" dirty="0" smtClean="0">
                <a:latin typeface="Times New Roman" panose="02020603050405020304" pitchFamily="18" charset="0"/>
                <a:ea typeface="Calibri" panose="020F0502020204030204" pitchFamily="34" charset="0"/>
                <a:cs typeface="Times New Roman" panose="02020603050405020304" pitchFamily="18" charset="0"/>
              </a:rPr>
              <a:t>Process Capability analysis: </a:t>
            </a:r>
            <a:endParaRPr lang="ar-JO" sz="2400" b="1" dirty="0">
              <a:latin typeface="Times New Roman" panose="02020603050405020304" pitchFamily="18" charset="0"/>
              <a:cs typeface="Times New Roman" panose="02020603050405020304" pitchFamily="18" charset="0"/>
            </a:endParaRPr>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2361126" y="1534732"/>
            <a:ext cx="6860147" cy="4183488"/>
          </a:xfrm>
          <a:prstGeom prst="rect">
            <a:avLst/>
          </a:prstGeom>
          <a:noFill/>
          <a:ln>
            <a:noFill/>
          </a:ln>
        </p:spPr>
      </p:pic>
    </p:spTree>
    <p:extLst>
      <p:ext uri="{BB962C8B-B14F-4D97-AF65-F5344CB8AC3E}">
        <p14:creationId xmlns:p14="http://schemas.microsoft.com/office/powerpoint/2010/main" val="35047885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97994" y="411053"/>
            <a:ext cx="2963504" cy="461665"/>
          </a:xfrm>
          <a:prstGeom prst="rect">
            <a:avLst/>
          </a:prstGeom>
        </p:spPr>
        <p:txBody>
          <a:bodyPr wrap="none">
            <a:spAutoFit/>
          </a:bodyPr>
          <a:lstStyle/>
          <a:p>
            <a:pPr marL="285750" indent="-285750">
              <a:buFont typeface="Wingdings" panose="05000000000000000000" pitchFamily="2" charset="2"/>
              <a:buChar char="§"/>
            </a:pPr>
            <a:r>
              <a:rPr lang="en-US" sz="2400" b="1" dirty="0">
                <a:latin typeface="Times New Roman" panose="02020603050405020304" pitchFamily="18" charset="0"/>
                <a:ea typeface="Calibri" panose="020F0502020204030204" pitchFamily="34" charset="0"/>
              </a:rPr>
              <a:t>Machine </a:t>
            </a:r>
            <a:r>
              <a:rPr lang="en-US" sz="2400" b="1" dirty="0" smtClean="0">
                <a:latin typeface="Times New Roman" panose="02020603050405020304" pitchFamily="18" charset="0"/>
                <a:ea typeface="Calibri" panose="020F0502020204030204" pitchFamily="34" charset="0"/>
              </a:rPr>
              <a:t>number 2</a:t>
            </a:r>
            <a:endParaRPr lang="ar-JO" sz="2400" b="1" dirty="0"/>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2532845" y="1730644"/>
            <a:ext cx="6894490" cy="4167879"/>
          </a:xfrm>
          <a:prstGeom prst="rect">
            <a:avLst/>
          </a:prstGeom>
          <a:noFill/>
          <a:ln>
            <a:noFill/>
          </a:ln>
        </p:spPr>
      </p:pic>
      <p:sp>
        <p:nvSpPr>
          <p:cNvPr id="5" name="Rectangle 4"/>
          <p:cNvSpPr/>
          <p:nvPr/>
        </p:nvSpPr>
        <p:spPr>
          <a:xfrm>
            <a:off x="2197994" y="1004805"/>
            <a:ext cx="3883435" cy="461665"/>
          </a:xfrm>
          <a:prstGeom prst="rect">
            <a:avLst/>
          </a:prstGeom>
        </p:spPr>
        <p:txBody>
          <a:bodyPr wrap="none">
            <a:spAutoFit/>
          </a:bodyPr>
          <a:lstStyle/>
          <a:p>
            <a:pPr marL="342900" indent="-342900">
              <a:buFont typeface="Wingdings" panose="05000000000000000000" pitchFamily="2" charset="2"/>
              <a:buChar char="Ø"/>
            </a:pPr>
            <a:r>
              <a:rPr lang="en-US" sz="2400" b="1" dirty="0" err="1">
                <a:latin typeface="Times New Roman" panose="02020603050405020304" pitchFamily="18" charset="0"/>
                <a:ea typeface="Calibri" panose="020F0502020204030204" pitchFamily="34" charset="0"/>
                <a:cs typeface="Times New Roman" panose="02020603050405020304" pitchFamily="18" charset="0"/>
              </a:rPr>
              <a:t>Xbar</a:t>
            </a:r>
            <a:r>
              <a:rPr lang="en-US" sz="2400" b="1" dirty="0">
                <a:latin typeface="Times New Roman" panose="02020603050405020304" pitchFamily="18" charset="0"/>
                <a:ea typeface="Calibri" panose="020F0502020204030204" pitchFamily="34" charset="0"/>
                <a:cs typeface="Times New Roman" panose="02020603050405020304" pitchFamily="18" charset="0"/>
              </a:rPr>
              <a:t>-R Chart for weight </a:t>
            </a:r>
            <a:endParaRPr lang="ar-JO"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620283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66203" y="731477"/>
            <a:ext cx="4220258" cy="461665"/>
          </a:xfrm>
          <a:prstGeom prst="rect">
            <a:avLst/>
          </a:prstGeom>
        </p:spPr>
        <p:txBody>
          <a:bodyPr wrap="none">
            <a:spAutoFit/>
          </a:bodyPr>
          <a:lstStyle/>
          <a:p>
            <a:pPr marL="285750" indent="-285750">
              <a:buFont typeface="Wingdings" panose="05000000000000000000" pitchFamily="2" charset="2"/>
              <a:buChar char="Ø"/>
            </a:pPr>
            <a:r>
              <a:rPr lang="en-US" sz="2400" b="1" dirty="0" smtClean="0">
                <a:latin typeface="Times New Roman" panose="02020603050405020304" pitchFamily="18" charset="0"/>
                <a:ea typeface="Times New Roman" panose="02020603050405020304" pitchFamily="18" charset="0"/>
                <a:cs typeface="Times New Roman" panose="02020603050405020304" pitchFamily="18" charset="0"/>
              </a:rPr>
              <a:t>Process Capability analysis: </a:t>
            </a:r>
            <a:endParaRPr lang="ar-JO" sz="2400" b="1" dirty="0"/>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2536659" y="1486167"/>
            <a:ext cx="6929312" cy="4425235"/>
          </a:xfrm>
          <a:prstGeom prst="rect">
            <a:avLst/>
          </a:prstGeom>
          <a:noFill/>
          <a:ln>
            <a:noFill/>
          </a:ln>
        </p:spPr>
      </p:pic>
    </p:spTree>
    <p:extLst>
      <p:ext uri="{BB962C8B-B14F-4D97-AF65-F5344CB8AC3E}">
        <p14:creationId xmlns:p14="http://schemas.microsoft.com/office/powerpoint/2010/main" val="11428568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98500" y="443524"/>
            <a:ext cx="2963504" cy="461665"/>
          </a:xfrm>
          <a:prstGeom prst="rect">
            <a:avLst/>
          </a:prstGeom>
        </p:spPr>
        <p:txBody>
          <a:bodyPr wrap="none">
            <a:spAutoFit/>
          </a:bodyPr>
          <a:lstStyle/>
          <a:p>
            <a:pPr marL="285750" indent="-285750">
              <a:buFont typeface="Wingdings" panose="05000000000000000000" pitchFamily="2" charset="2"/>
              <a:buChar char="§"/>
            </a:pPr>
            <a:r>
              <a:rPr lang="en-US" sz="2400" b="1" dirty="0">
                <a:latin typeface="Times New Roman" panose="02020603050405020304" pitchFamily="18" charset="0"/>
                <a:ea typeface="Calibri" panose="020F0502020204030204" pitchFamily="34" charset="0"/>
              </a:rPr>
              <a:t>Machine </a:t>
            </a:r>
            <a:r>
              <a:rPr lang="en-US" sz="2400" b="1" dirty="0" smtClean="0">
                <a:latin typeface="Times New Roman" panose="02020603050405020304" pitchFamily="18" charset="0"/>
                <a:ea typeface="Calibri" panose="020F0502020204030204" pitchFamily="34" charset="0"/>
              </a:rPr>
              <a:t>number 3</a:t>
            </a:r>
            <a:endParaRPr lang="ar-JO" sz="2400" b="1" dirty="0"/>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2615401" y="1633469"/>
            <a:ext cx="6451326" cy="4599905"/>
          </a:xfrm>
          <a:prstGeom prst="rect">
            <a:avLst/>
          </a:prstGeom>
          <a:noFill/>
          <a:ln>
            <a:noFill/>
          </a:ln>
        </p:spPr>
      </p:pic>
      <p:sp>
        <p:nvSpPr>
          <p:cNvPr id="5" name="Rectangle 4"/>
          <p:cNvSpPr/>
          <p:nvPr/>
        </p:nvSpPr>
        <p:spPr>
          <a:xfrm>
            <a:off x="2198500" y="994061"/>
            <a:ext cx="3986028" cy="461665"/>
          </a:xfrm>
          <a:prstGeom prst="rect">
            <a:avLst/>
          </a:prstGeom>
        </p:spPr>
        <p:txBody>
          <a:bodyPr wrap="none">
            <a:spAutoFit/>
          </a:bodyPr>
          <a:lstStyle/>
          <a:p>
            <a:pPr marL="342900" indent="-342900">
              <a:buFont typeface="Wingdings" panose="05000000000000000000" pitchFamily="2" charset="2"/>
              <a:buChar char="Ø"/>
            </a:pPr>
            <a:r>
              <a:rPr lang="en-US" sz="2400" b="1" dirty="0" err="1">
                <a:latin typeface="Times New Roman" panose="02020603050405020304" pitchFamily="18" charset="0"/>
                <a:ea typeface="Calibri" panose="020F0502020204030204" pitchFamily="34" charset="0"/>
                <a:cs typeface="Times New Roman" panose="02020603050405020304" pitchFamily="18" charset="0"/>
              </a:rPr>
              <a:t>Xbar</a:t>
            </a:r>
            <a:r>
              <a:rPr lang="en-US" sz="2400" b="1" dirty="0">
                <a:latin typeface="Times New Roman" panose="02020603050405020304" pitchFamily="18" charset="0"/>
                <a:ea typeface="Calibri" panose="020F0502020204030204" pitchFamily="34" charset="0"/>
                <a:cs typeface="Times New Roman" panose="02020603050405020304" pitchFamily="18" charset="0"/>
              </a:rPr>
              <a:t>-R Chart for </a:t>
            </a:r>
            <a:r>
              <a:rPr lang="en-US" sz="2400" b="1" dirty="0" smtClean="0">
                <a:latin typeface="Times New Roman" panose="02020603050405020304" pitchFamily="18" charset="0"/>
                <a:ea typeface="Calibri" panose="020F0502020204030204" pitchFamily="34" charset="0"/>
                <a:cs typeface="Times New Roman" panose="02020603050405020304" pitchFamily="18" charset="0"/>
              </a:rPr>
              <a:t>weight: </a:t>
            </a:r>
            <a:endParaRPr lang="ar-JO"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306662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2442540" y="1532585"/>
            <a:ext cx="6366609" cy="4262908"/>
          </a:xfrm>
          <a:prstGeom prst="rect">
            <a:avLst/>
          </a:prstGeom>
          <a:noFill/>
          <a:ln>
            <a:noFill/>
          </a:ln>
        </p:spPr>
      </p:pic>
      <p:sp>
        <p:nvSpPr>
          <p:cNvPr id="4" name="Rectangle 3"/>
          <p:cNvSpPr/>
          <p:nvPr/>
        </p:nvSpPr>
        <p:spPr>
          <a:xfrm>
            <a:off x="2249357" y="681438"/>
            <a:ext cx="4169603" cy="461665"/>
          </a:xfrm>
          <a:prstGeom prst="rect">
            <a:avLst/>
          </a:prstGeom>
        </p:spPr>
        <p:txBody>
          <a:bodyPr wrap="none">
            <a:spAutoFit/>
          </a:bodyPr>
          <a:lstStyle/>
          <a:p>
            <a:pPr marL="285750" indent="-285750">
              <a:buFont typeface="Wingdings" panose="05000000000000000000" pitchFamily="2" charset="2"/>
              <a:buChar char="Ø"/>
            </a:pPr>
            <a:r>
              <a:rPr lang="en-US" sz="2400" b="1" dirty="0" smtClean="0">
                <a:latin typeface="Times New Roman" panose="02020603050405020304" pitchFamily="18" charset="0"/>
                <a:ea typeface="Times New Roman" panose="02020603050405020304" pitchFamily="18" charset="0"/>
                <a:cs typeface="Times New Roman" panose="02020603050405020304" pitchFamily="18" charset="0"/>
              </a:rPr>
              <a:t>Process Capability Analysis:</a:t>
            </a:r>
            <a:endParaRPr lang="ar-JO" sz="2400" b="1" dirty="0"/>
          </a:p>
        </p:txBody>
      </p:sp>
    </p:spTree>
    <p:extLst>
      <p:ext uri="{BB962C8B-B14F-4D97-AF65-F5344CB8AC3E}">
        <p14:creationId xmlns:p14="http://schemas.microsoft.com/office/powerpoint/2010/main" val="26206020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27294" y="639415"/>
            <a:ext cx="10882646" cy="5848781"/>
          </a:xfrm>
          <a:prstGeom prst="rect">
            <a:avLst/>
          </a:prstGeom>
        </p:spPr>
        <p:txBody>
          <a:bodyPr wrap="square">
            <a:spAutoFit/>
          </a:bodyPr>
          <a:lstStyle/>
          <a:p>
            <a:pPr>
              <a:lnSpc>
                <a:spcPct val="115000"/>
              </a:lnSpc>
              <a:spcAft>
                <a:spcPts val="1000"/>
              </a:spcAft>
            </a:pPr>
            <a:r>
              <a:rPr lang="en-US" sz="1600" b="1" dirty="0" smtClean="0">
                <a:latin typeface="Times New Roman" panose="02020603050405020304" pitchFamily="18" charset="0"/>
                <a:ea typeface="Times New Roman" panose="02020603050405020304" pitchFamily="18" charset="0"/>
                <a:cs typeface="Times New Roman" panose="02020603050405020304" pitchFamily="18" charset="0"/>
              </a:rPr>
              <a:t>Average </a:t>
            </a:r>
            <a:r>
              <a:rPr lang="en-US" sz="1600" b="1" dirty="0">
                <a:latin typeface="Times New Roman" panose="02020603050405020304" pitchFamily="18" charset="0"/>
                <a:ea typeface="Times New Roman" panose="02020603050405020304" pitchFamily="18" charset="0"/>
                <a:cs typeface="Times New Roman" panose="02020603050405020304" pitchFamily="18" charset="0"/>
              </a:rPr>
              <a:t>Quantity for (Feb, Mar) = (10,942+6,291)/2=8,617 Box</a:t>
            </a:r>
            <a:endParaRPr lang="en-US" sz="16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600" b="1" dirty="0">
                <a:latin typeface="Times New Roman" panose="02020603050405020304" pitchFamily="18" charset="0"/>
                <a:ea typeface="Times New Roman" panose="02020603050405020304" pitchFamily="18" charset="0"/>
                <a:cs typeface="Times New Roman" panose="02020603050405020304" pitchFamily="18" charset="0"/>
              </a:rPr>
              <a:t>Shift in machine 1= 1.533 g.</a:t>
            </a:r>
            <a:endParaRPr lang="en-US" sz="16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600" b="1" dirty="0">
                <a:latin typeface="Times New Roman" panose="02020603050405020304" pitchFamily="18" charset="0"/>
                <a:ea typeface="Times New Roman" panose="02020603050405020304" pitchFamily="18" charset="0"/>
                <a:cs typeface="Times New Roman" panose="02020603050405020304" pitchFamily="18" charset="0"/>
              </a:rPr>
              <a:t>Shift in machine 2= 1.041g. </a:t>
            </a:r>
            <a:endParaRPr lang="en-US" sz="16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600" b="1" dirty="0">
                <a:latin typeface="Times New Roman" panose="02020603050405020304" pitchFamily="18" charset="0"/>
                <a:ea typeface="Times New Roman" panose="02020603050405020304" pitchFamily="18" charset="0"/>
                <a:cs typeface="Times New Roman" panose="02020603050405020304" pitchFamily="18" charset="0"/>
              </a:rPr>
              <a:t>Shift in machine 3 = 1.063g.</a:t>
            </a:r>
            <a:endParaRPr lang="en-US" sz="16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600" b="1" dirty="0">
                <a:latin typeface="Times New Roman" panose="02020603050405020304" pitchFamily="18" charset="0"/>
                <a:ea typeface="Times New Roman" panose="02020603050405020304" pitchFamily="18" charset="0"/>
                <a:cs typeface="Times New Roman" panose="02020603050405020304" pitchFamily="18" charset="0"/>
              </a:rPr>
              <a:t>Average for shifts in three machines= (1.533+1.041+1.063)/3=1.212g</a:t>
            </a:r>
            <a:endParaRPr lang="en-US" sz="16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600" b="1" dirty="0">
                <a:latin typeface="Times New Roman" panose="02020603050405020304" pitchFamily="18" charset="0"/>
                <a:ea typeface="Times New Roman" panose="02020603050405020304" pitchFamily="18" charset="0"/>
                <a:cs typeface="Times New Roman" panose="02020603050405020304" pitchFamily="18" charset="0"/>
              </a:rPr>
              <a:t>Losses in kg = (Average Quantity * Average for shifts * #of bag in each box)/1000</a:t>
            </a:r>
            <a:endParaRPr lang="en-US" sz="16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600" b="1" dirty="0">
                <a:latin typeface="Times New Roman" panose="02020603050405020304" pitchFamily="18" charset="0"/>
                <a:ea typeface="Times New Roman" panose="02020603050405020304" pitchFamily="18" charset="0"/>
                <a:cs typeface="Times New Roman" panose="02020603050405020304" pitchFamily="18" charset="0"/>
              </a:rPr>
              <a:t>                      = (8,617 *1.212*30)/1,000= 313.3 kg /month </a:t>
            </a:r>
            <a:endParaRPr lang="en-US" sz="16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600" b="1" dirty="0">
                <a:latin typeface="Times New Roman" panose="02020603050405020304" pitchFamily="18" charset="0"/>
                <a:ea typeface="Times New Roman" panose="02020603050405020304" pitchFamily="18" charset="0"/>
                <a:cs typeface="Times New Roman" panose="02020603050405020304" pitchFamily="18" charset="0"/>
              </a:rPr>
              <a:t>Losses in operational cost = Losses in kg * operational cost</a:t>
            </a:r>
            <a:endParaRPr lang="en-US" sz="16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600" b="1" dirty="0">
                <a:latin typeface="Times New Roman" panose="02020603050405020304" pitchFamily="18" charset="0"/>
                <a:ea typeface="Times New Roman" panose="02020603050405020304" pitchFamily="18" charset="0"/>
                <a:cs typeface="Times New Roman" panose="02020603050405020304" pitchFamily="18" charset="0"/>
              </a:rPr>
              <a:t>                                            = 313.3 *2=626.6 NIS</a:t>
            </a:r>
            <a:endParaRPr lang="en-US" sz="16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600" b="1" dirty="0" smtClean="0">
                <a:latin typeface="Times New Roman" panose="02020603050405020304" pitchFamily="18" charset="0"/>
                <a:ea typeface="Times New Roman" panose="02020603050405020304" pitchFamily="18" charset="0"/>
                <a:cs typeface="Times New Roman" panose="02020603050405020304" pitchFamily="18" charset="0"/>
              </a:rPr>
              <a:t>          Losses </a:t>
            </a:r>
            <a:r>
              <a:rPr lang="en-US" sz="1600" b="1" dirty="0">
                <a:latin typeface="Times New Roman" panose="02020603050405020304" pitchFamily="18" charset="0"/>
                <a:ea typeface="Times New Roman" panose="02020603050405020304" pitchFamily="18" charset="0"/>
                <a:cs typeface="Times New Roman" panose="02020603050405020304" pitchFamily="18" charset="0"/>
              </a:rPr>
              <a:t>in raw material = Losses in kg * raw material cost </a:t>
            </a:r>
            <a:endParaRPr lang="en-US" sz="16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600" b="1" dirty="0">
                <a:latin typeface="Times New Roman" panose="02020603050405020304" pitchFamily="18" charset="0"/>
                <a:ea typeface="Times New Roman" panose="02020603050405020304" pitchFamily="18" charset="0"/>
                <a:cs typeface="Times New Roman" panose="02020603050405020304" pitchFamily="18" charset="0"/>
              </a:rPr>
              <a:t>                                     </a:t>
            </a:r>
            <a:r>
              <a:rPr lang="en-US" sz="1600" b="1"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sz="1600" b="1" dirty="0">
                <a:latin typeface="Times New Roman" panose="02020603050405020304" pitchFamily="18" charset="0"/>
                <a:ea typeface="Times New Roman" panose="02020603050405020304" pitchFamily="18" charset="0"/>
                <a:cs typeface="Times New Roman" panose="02020603050405020304" pitchFamily="18" charset="0"/>
              </a:rPr>
              <a:t>= </a:t>
            </a:r>
            <a:r>
              <a:rPr lang="en-US" sz="1600" b="1" dirty="0" smtClean="0">
                <a:latin typeface="Times New Roman" panose="02020603050405020304" pitchFamily="18" charset="0"/>
                <a:ea typeface="Times New Roman" panose="02020603050405020304" pitchFamily="18" charset="0"/>
                <a:cs typeface="Times New Roman" panose="02020603050405020304" pitchFamily="18" charset="0"/>
              </a:rPr>
              <a:t> 313.3 * 9 = </a:t>
            </a:r>
            <a:r>
              <a:rPr lang="en-US" sz="1600" b="1" dirty="0">
                <a:latin typeface="Times New Roman" panose="02020603050405020304" pitchFamily="18" charset="0"/>
                <a:ea typeface="Times New Roman" panose="02020603050405020304" pitchFamily="18" charset="0"/>
                <a:cs typeface="Times New Roman" panose="02020603050405020304" pitchFamily="18" charset="0"/>
              </a:rPr>
              <a:t>2819.7NIS </a:t>
            </a:r>
            <a:endParaRPr lang="en-US" sz="1600" b="1" dirty="0" smtClean="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endParaRPr lang="en-US" sz="1600"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Rectangle 2"/>
          <p:cNvSpPr/>
          <p:nvPr/>
        </p:nvSpPr>
        <p:spPr>
          <a:xfrm>
            <a:off x="1427294" y="222782"/>
            <a:ext cx="5780044" cy="517065"/>
          </a:xfrm>
          <a:prstGeom prst="rect">
            <a:avLst/>
          </a:prstGeom>
        </p:spPr>
        <p:txBody>
          <a:bodyPr wrap="none">
            <a:spAutoFit/>
          </a:bodyPr>
          <a:lstStyle/>
          <a:p>
            <a:pPr marL="342900" indent="-342900">
              <a:lnSpc>
                <a:spcPct val="115000"/>
              </a:lnSpc>
              <a:spcBef>
                <a:spcPts val="200"/>
              </a:spcBef>
              <a:spcAft>
                <a:spcPts val="0"/>
              </a:spcAft>
              <a:buFont typeface="Wingdings" panose="05000000000000000000" pitchFamily="2" charset="2"/>
              <a:buChar char="v"/>
            </a:pPr>
            <a:r>
              <a:rPr lang="en-US" sz="2400" b="1" dirty="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Losses in Sunflower after improvement:</a:t>
            </a:r>
            <a:endParaRPr lang="en-US" sz="2400" b="1" i="1" dirty="0">
              <a:solidFill>
                <a:srgbClr val="365F91"/>
              </a:solidFill>
              <a:latin typeface="Cambria" panose="02040503050406030204" pitchFamily="18" charset="0"/>
              <a:ea typeface="Times New Roman" panose="02020603050405020304" pitchFamily="18" charset="0"/>
              <a:cs typeface="Times New Roman" panose="02020603050405020304" pitchFamily="18" charset="0"/>
            </a:endParaRPr>
          </a:p>
        </p:txBody>
      </p:sp>
      <p:sp>
        <p:nvSpPr>
          <p:cNvPr id="5" name="Rectangle 4"/>
          <p:cNvSpPr/>
          <p:nvPr/>
        </p:nvSpPr>
        <p:spPr>
          <a:xfrm>
            <a:off x="7028597" y="3551897"/>
            <a:ext cx="5163403" cy="329419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lnSpc>
                <a:spcPct val="150000"/>
              </a:lnSpc>
              <a:spcAft>
                <a:spcPts val="1000"/>
              </a:spcAft>
            </a:pPr>
            <a:r>
              <a:rPr lang="en-US" sz="14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Total cost = Losses in operational cost + Losses in raw material</a:t>
            </a:r>
            <a:endParaRPr lang="en-US" sz="1400"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                  = 626.6+2819.7 = 3446.3 NIS /month</a:t>
            </a:r>
            <a:endParaRPr lang="en-US" sz="1400"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Total cost / year = # of month * Total cost</a:t>
            </a:r>
            <a:endParaRPr lang="en-US" sz="1400"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                             = 12* 3446.3 = 41355.6 NIS/year</a:t>
            </a:r>
            <a:endParaRPr lang="en-US" sz="1400"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14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Saving in year = 103384.8 – 41355.6 = 62029.2 NIS /year </a:t>
            </a:r>
            <a:endParaRPr lang="ar-JO" dirty="0">
              <a:solidFill>
                <a:srgbClr val="002060"/>
              </a:solidFill>
            </a:endParaRPr>
          </a:p>
        </p:txBody>
      </p:sp>
    </p:spTree>
    <p:extLst>
      <p:ext uri="{BB962C8B-B14F-4D97-AF65-F5344CB8AC3E}">
        <p14:creationId xmlns:p14="http://schemas.microsoft.com/office/powerpoint/2010/main" val="15354274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39840" y="900379"/>
            <a:ext cx="6021269" cy="461665"/>
          </a:xfrm>
          <a:prstGeom prst="rect">
            <a:avLst/>
          </a:prstGeom>
        </p:spPr>
        <p:txBody>
          <a:bodyPr wrap="square">
            <a:spAutoFit/>
          </a:bodyPr>
          <a:lstStyle/>
          <a:p>
            <a:pPr marL="342900" indent="-342900">
              <a:buFont typeface="Wingdings" panose="05000000000000000000" pitchFamily="2" charset="2"/>
              <a:buChar char="Ø"/>
            </a:pPr>
            <a:r>
              <a:rPr lang="en-US" sz="2400" b="1" dirty="0" smtClean="0">
                <a:latin typeface="Times New Roman" panose="02020603050405020304" pitchFamily="18" charset="0"/>
                <a:ea typeface="Times New Roman" panose="02020603050405020304" pitchFamily="18" charset="0"/>
                <a:cs typeface="Times New Roman" panose="02020603050405020304" pitchFamily="18" charset="0"/>
              </a:rPr>
              <a:t>packaging:</a:t>
            </a:r>
            <a:endParaRPr lang="ar-JO" sz="2400" dirty="0">
              <a:latin typeface="Times New Roman" panose="02020603050405020304" pitchFamily="18" charset="0"/>
              <a:cs typeface="Times New Roman" panose="02020603050405020304" pitchFamily="18" charset="0"/>
            </a:endParaRPr>
          </a:p>
        </p:txBody>
      </p:sp>
      <p:sp>
        <p:nvSpPr>
          <p:cNvPr id="3" name="Rectangle 2"/>
          <p:cNvSpPr/>
          <p:nvPr/>
        </p:nvSpPr>
        <p:spPr>
          <a:xfrm>
            <a:off x="1703363" y="1362044"/>
            <a:ext cx="9676327" cy="3801041"/>
          </a:xfrm>
          <a:prstGeom prst="rect">
            <a:avLst/>
          </a:prstGeom>
        </p:spPr>
        <p:txBody>
          <a:bodyPr wrap="square">
            <a:spAutoFit/>
          </a:bodyPr>
          <a:lstStyle/>
          <a:p>
            <a:pPr marL="342900" lvl="0" indent="-342900" algn="just">
              <a:lnSpc>
                <a:spcPct val="150000"/>
              </a:lnSpc>
              <a:spcAft>
                <a:spcPts val="1000"/>
              </a:spcAft>
              <a:buFont typeface="+mj-lt"/>
              <a:buAutoNum type="arabicPeriod"/>
            </a:pPr>
            <a:r>
              <a:rPr lang="en-US" sz="2000" dirty="0" smtClean="0">
                <a:latin typeface="Times New Roman" panose="02020603050405020304" pitchFamily="18" charset="0"/>
                <a:ea typeface="Times New Roman" panose="02020603050405020304" pitchFamily="18" charset="0"/>
                <a:cs typeface="Times New Roman" panose="02020603050405020304" pitchFamily="18" charset="0"/>
              </a:rPr>
              <a:t>Corrective </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maintenance of the piston heat wire to solve the problem of not closing the bag tightly.</a:t>
            </a:r>
          </a:p>
          <a:p>
            <a:pPr marL="342900" lvl="0" indent="-342900" algn="just">
              <a:lnSpc>
                <a:spcPct val="150000"/>
              </a:lnSpc>
              <a:spcAft>
                <a:spcPts val="1000"/>
              </a:spcAft>
              <a:buFont typeface="+mj-lt"/>
              <a:buAutoNum type="arabicPeriod"/>
            </a:pPr>
            <a:r>
              <a:rPr lang="en-US" sz="2000" dirty="0">
                <a:latin typeface="Times New Roman" panose="02020603050405020304" pitchFamily="18" charset="0"/>
                <a:ea typeface="Times New Roman" panose="02020603050405020304" pitchFamily="18" charset="0"/>
                <a:cs typeface="Times New Roman" panose="02020603050405020304" pitchFamily="18" charset="0"/>
              </a:rPr>
              <a:t>Develop a working procedure showing the appropriate temperatures for the piston according to the type of roll used for each type of product.</a:t>
            </a:r>
          </a:p>
          <a:p>
            <a:pPr marL="285750" indent="-285750" algn="just">
              <a:lnSpc>
                <a:spcPct val="150000"/>
              </a:lnSpc>
              <a:spcAft>
                <a:spcPts val="1000"/>
              </a:spcAft>
              <a:buFont typeface="Wingdings" panose="05000000000000000000" pitchFamily="2" charset="2"/>
              <a:buChar char="Ø"/>
            </a:pPr>
            <a:r>
              <a:rPr lang="en-US" sz="2400" b="1" dirty="0" smtClean="0">
                <a:latin typeface="Times New Roman" panose="02020603050405020304" pitchFamily="18" charset="0"/>
                <a:ea typeface="Times New Roman" panose="02020603050405020304" pitchFamily="18" charset="0"/>
                <a:cs typeface="Times New Roman" panose="02020603050405020304" pitchFamily="18" charset="0"/>
              </a:rPr>
              <a:t>Date</a:t>
            </a: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 </a:t>
            </a:r>
            <a:endParaRPr lang="en-US" sz="2400" b="1" dirty="0" smtClean="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2000" dirty="0">
                <a:latin typeface="Times New Roman" panose="02020603050405020304" pitchFamily="18" charset="0"/>
                <a:ea typeface="Times New Roman" panose="02020603050405020304" pitchFamily="18" charset="0"/>
                <a:cs typeface="Times New Roman" panose="02020603050405020304" pitchFamily="18" charset="0"/>
              </a:rPr>
              <a:t>C</a:t>
            </a:r>
            <a:r>
              <a:rPr lang="en-US" sz="2000" dirty="0" smtClean="0">
                <a:latin typeface="Times New Roman" panose="02020603050405020304" pitchFamily="18" charset="0"/>
                <a:ea typeface="Times New Roman" panose="02020603050405020304" pitchFamily="18" charset="0"/>
                <a:cs typeface="Times New Roman" panose="02020603050405020304" pitchFamily="18" charset="0"/>
              </a:rPr>
              <a:t>alculating </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the time required for the expiry of the ink, then setting an alarm that gives a warning that the ink expiry time is near to end to supply the machine with new ink.</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4" name="Rectangle 3"/>
          <p:cNvSpPr/>
          <p:nvPr/>
        </p:nvSpPr>
        <p:spPr>
          <a:xfrm>
            <a:off x="1703361" y="115549"/>
            <a:ext cx="6421735" cy="523220"/>
          </a:xfrm>
          <a:prstGeom prst="rect">
            <a:avLst/>
          </a:prstGeom>
        </p:spPr>
        <p:txBody>
          <a:bodyPr wrap="square">
            <a:spAutoFit/>
          </a:bodyPr>
          <a:lstStyle/>
          <a:p>
            <a:r>
              <a:rPr lang="en-US" sz="2800" b="1" dirty="0" smtClean="0">
                <a:latin typeface="Times New Roman" panose="02020603050405020304" pitchFamily="18" charset="0"/>
                <a:ea typeface="Calibri" panose="020F0502020204030204" pitchFamily="34" charset="0"/>
                <a:cs typeface="Times New Roman" panose="02020603050405020304" pitchFamily="18" charset="0"/>
              </a:rPr>
              <a:t>Sunflower and Armash improvement</a:t>
            </a:r>
            <a:endParaRPr lang="en-US" sz="2800" dirty="0"/>
          </a:p>
        </p:txBody>
      </p:sp>
    </p:spTree>
    <p:extLst>
      <p:ext uri="{BB962C8B-B14F-4D97-AF65-F5344CB8AC3E}">
        <p14:creationId xmlns:p14="http://schemas.microsoft.com/office/powerpoint/2010/main" val="6874777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44324" y="202737"/>
            <a:ext cx="6662169" cy="58477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smtClean="0">
                <a:ln>
                  <a:noFill/>
                </a:ln>
                <a:effectLst/>
                <a:uLnTx/>
                <a:uFillTx/>
                <a:latin typeface="Times New Roman" panose="02020603050405020304" pitchFamily="18" charset="0"/>
                <a:cs typeface="Times New Roman" panose="02020603050405020304" pitchFamily="18" charset="0"/>
                <a:sym typeface="Barlow"/>
              </a:rPr>
              <a:t>Products produced by Al Maslamani</a:t>
            </a:r>
            <a:endParaRPr kumimoji="0" lang="en-US" sz="3200" b="0" i="0" u="none" strike="noStrike" kern="0" cap="none" spc="0" normalizeH="0" baseline="0" noProof="0" dirty="0" smtClean="0">
              <a:ln>
                <a:noFill/>
              </a:ln>
              <a:effectLst/>
              <a:uLnTx/>
              <a:uFillTx/>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2044324" y="1123539"/>
            <a:ext cx="3079979" cy="2542252"/>
          </a:xfrm>
          <a:prstGeom prst="rect">
            <a:avLst/>
          </a:prstGeom>
        </p:spPr>
      </p:pic>
      <p:pic>
        <p:nvPicPr>
          <p:cNvPr id="4" name="Picture 3"/>
          <p:cNvPicPr>
            <a:picLocks noChangeAspect="1"/>
          </p:cNvPicPr>
          <p:nvPr/>
        </p:nvPicPr>
        <p:blipFill>
          <a:blip r:embed="rId3"/>
          <a:stretch>
            <a:fillRect/>
          </a:stretch>
        </p:blipFill>
        <p:spPr>
          <a:xfrm>
            <a:off x="2044324" y="3868585"/>
            <a:ext cx="3108755" cy="2637768"/>
          </a:xfrm>
          <a:prstGeom prst="rect">
            <a:avLst/>
          </a:prstGeom>
        </p:spPr>
      </p:pic>
      <p:pic>
        <p:nvPicPr>
          <p:cNvPr id="5" name="Picture 4"/>
          <p:cNvPicPr>
            <a:picLocks noChangeAspect="1"/>
          </p:cNvPicPr>
          <p:nvPr/>
        </p:nvPicPr>
        <p:blipFill>
          <a:blip r:embed="rId4"/>
          <a:stretch>
            <a:fillRect/>
          </a:stretch>
        </p:blipFill>
        <p:spPr>
          <a:xfrm>
            <a:off x="7564932" y="1079279"/>
            <a:ext cx="3079979" cy="2630772"/>
          </a:xfrm>
          <a:prstGeom prst="rect">
            <a:avLst/>
          </a:prstGeom>
        </p:spPr>
      </p:pic>
      <p:pic>
        <p:nvPicPr>
          <p:cNvPr id="6" name="Picture 5"/>
          <p:cNvPicPr>
            <a:picLocks noChangeAspect="1"/>
          </p:cNvPicPr>
          <p:nvPr/>
        </p:nvPicPr>
        <p:blipFill>
          <a:blip r:embed="rId5"/>
          <a:stretch>
            <a:fillRect/>
          </a:stretch>
        </p:blipFill>
        <p:spPr>
          <a:xfrm>
            <a:off x="7550543" y="3868585"/>
            <a:ext cx="3108755" cy="2637768"/>
          </a:xfrm>
          <a:prstGeom prst="rect">
            <a:avLst/>
          </a:prstGeom>
        </p:spPr>
      </p:pic>
      <p:sp>
        <p:nvSpPr>
          <p:cNvPr id="7" name="Rectangle 6"/>
          <p:cNvSpPr/>
          <p:nvPr/>
        </p:nvSpPr>
        <p:spPr>
          <a:xfrm>
            <a:off x="5124303" y="2150091"/>
            <a:ext cx="3346607" cy="461665"/>
          </a:xfrm>
          <a:prstGeom prst="rect">
            <a:avLst/>
          </a:prstGeom>
        </p:spPr>
        <p:txBody>
          <a:bodyPr wrap="square">
            <a:spAutoFit/>
          </a:bodyPr>
          <a:lstStyle/>
          <a:p>
            <a:r>
              <a:rPr lang="en-US" sz="2400" dirty="0" smtClean="0">
                <a:latin typeface="Times New Roman" panose="02020603050405020304" pitchFamily="18" charset="0"/>
                <a:cs typeface="Times New Roman" panose="02020603050405020304" pitchFamily="18" charset="0"/>
              </a:rPr>
              <a:t>Sunflower Seeds</a:t>
            </a:r>
            <a:endParaRPr lang="en-US" sz="2400" dirty="0">
              <a:latin typeface="Times New Roman" panose="02020603050405020304" pitchFamily="18" charset="0"/>
              <a:cs typeface="Times New Roman" panose="02020603050405020304" pitchFamily="18" charset="0"/>
            </a:endParaRPr>
          </a:p>
        </p:txBody>
      </p:sp>
      <p:sp>
        <p:nvSpPr>
          <p:cNvPr id="8" name="Rectangle 7"/>
          <p:cNvSpPr/>
          <p:nvPr/>
        </p:nvSpPr>
        <p:spPr>
          <a:xfrm>
            <a:off x="5128405" y="4897485"/>
            <a:ext cx="2473178" cy="579967"/>
          </a:xfrm>
          <a:prstGeom prst="rect">
            <a:avLst/>
          </a:prstGeom>
        </p:spPr>
        <p:txBody>
          <a:bodyPr wrap="none">
            <a:spAutoFit/>
          </a:bodyPr>
          <a:lstStyle/>
          <a:p>
            <a:pPr>
              <a:lnSpc>
                <a:spcPct val="150000"/>
              </a:lnSpc>
              <a:spcAft>
                <a:spcPts val="800"/>
              </a:spcAft>
            </a:pPr>
            <a:r>
              <a:rPr lang="en-US" sz="2400" dirty="0">
                <a:latin typeface="Times New Roman" panose="02020603050405020304" pitchFamily="18" charset="0"/>
                <a:cs typeface="Times New Roman" panose="02020603050405020304" pitchFamily="18" charset="0"/>
              </a:rPr>
              <a:t>Watermelon Seeds</a:t>
            </a:r>
          </a:p>
        </p:txBody>
      </p:sp>
      <p:sp>
        <p:nvSpPr>
          <p:cNvPr id="9" name="Rectangle 8"/>
          <p:cNvSpPr/>
          <p:nvPr/>
        </p:nvSpPr>
        <p:spPr>
          <a:xfrm>
            <a:off x="10659298" y="2031789"/>
            <a:ext cx="1023037" cy="579967"/>
          </a:xfrm>
          <a:prstGeom prst="rect">
            <a:avLst/>
          </a:prstGeom>
        </p:spPr>
        <p:txBody>
          <a:bodyPr wrap="none">
            <a:spAutoFit/>
          </a:bodyPr>
          <a:lstStyle/>
          <a:p>
            <a:pPr lvl="0">
              <a:lnSpc>
                <a:spcPct val="150000"/>
              </a:lnSpc>
              <a:spcAft>
                <a:spcPts val="800"/>
              </a:spcAft>
            </a:pPr>
            <a:r>
              <a:rPr lang="en-US" sz="2400" dirty="0">
                <a:latin typeface="Times New Roman" panose="02020603050405020304" pitchFamily="18" charset="0"/>
                <a:cs typeface="Times New Roman" panose="02020603050405020304" pitchFamily="18" charset="0"/>
              </a:rPr>
              <a:t>Armsh</a:t>
            </a:r>
          </a:p>
        </p:txBody>
      </p:sp>
      <p:sp>
        <p:nvSpPr>
          <p:cNvPr id="10" name="Rectangle 9"/>
          <p:cNvSpPr/>
          <p:nvPr/>
        </p:nvSpPr>
        <p:spPr>
          <a:xfrm rot="10800000" flipV="1">
            <a:off x="10644911" y="4864302"/>
            <a:ext cx="1857793" cy="646331"/>
          </a:xfrm>
          <a:prstGeom prst="rect">
            <a:avLst/>
          </a:prstGeom>
        </p:spPr>
        <p:txBody>
          <a:bodyPr wrap="square">
            <a:spAutoFit/>
          </a:bodyPr>
          <a:lstStyle/>
          <a:p>
            <a:pPr>
              <a:lnSpc>
                <a:spcPct val="150000"/>
              </a:lnSpc>
              <a:spcAft>
                <a:spcPts val="800"/>
              </a:spcAft>
            </a:pPr>
            <a:r>
              <a:rPr lang="en-US" sz="2400" dirty="0">
                <a:latin typeface="Times New Roman" panose="02020603050405020304" pitchFamily="18" charset="0"/>
                <a:cs typeface="Times New Roman" panose="02020603050405020304" pitchFamily="18" charset="0"/>
              </a:rPr>
              <a:t>Mixed nuts</a:t>
            </a:r>
          </a:p>
        </p:txBody>
      </p:sp>
    </p:spTree>
    <p:extLst>
      <p:ext uri="{BB962C8B-B14F-4D97-AF65-F5344CB8AC3E}">
        <p14:creationId xmlns:p14="http://schemas.microsoft.com/office/powerpoint/2010/main" val="18996478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05733" y="1053034"/>
            <a:ext cx="1664929" cy="645726"/>
          </a:xfrm>
          <a:prstGeom prst="rect">
            <a:avLst/>
          </a:prstGeom>
        </p:spPr>
        <p:txBody>
          <a:bodyPr wrap="square">
            <a:spAutoFit/>
          </a:bodyPr>
          <a:lstStyle/>
          <a:p>
            <a:pPr marL="342900" indent="-342900" algn="just">
              <a:lnSpc>
                <a:spcPct val="150000"/>
              </a:lnSpc>
              <a:spcAft>
                <a:spcPts val="1000"/>
              </a:spcAft>
              <a:buFont typeface="Wingdings" panose="05000000000000000000" pitchFamily="2" charset="2"/>
              <a:buChar char="Ø"/>
            </a:pPr>
            <a:r>
              <a:rPr lang="en-US" sz="2400" b="1" dirty="0" smtClean="0">
                <a:latin typeface="Times New Roman" panose="02020603050405020304" pitchFamily="18" charset="0"/>
                <a:ea typeface="Times New Roman" panose="02020603050405020304" pitchFamily="18" charset="0"/>
                <a:cs typeface="Times New Roman" panose="02020603050405020304" pitchFamily="18" charset="0"/>
              </a:rPr>
              <a:t>weight</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Rectangle 2"/>
          <p:cNvSpPr/>
          <p:nvPr/>
        </p:nvSpPr>
        <p:spPr>
          <a:xfrm>
            <a:off x="1685108" y="2141864"/>
            <a:ext cx="10506891" cy="1687641"/>
          </a:xfrm>
          <a:prstGeom prst="rect">
            <a:avLst/>
          </a:prstGeom>
        </p:spPr>
        <p:txBody>
          <a:bodyPr wrap="square">
            <a:spAutoFit/>
          </a:bodyPr>
          <a:lstStyle/>
          <a:p>
            <a:pPr marL="457200" indent="-457200" algn="just">
              <a:lnSpc>
                <a:spcPct val="150000"/>
              </a:lnSpc>
              <a:spcAft>
                <a:spcPts val="1000"/>
              </a:spcAft>
              <a:buAutoNum type="arabicPeriod"/>
            </a:pPr>
            <a:r>
              <a:rPr lang="en-US" sz="2000" dirty="0" smtClean="0">
                <a:latin typeface="Times New Roman" panose="02020603050405020304" pitchFamily="18" charset="0"/>
                <a:ea typeface="Times New Roman" panose="02020603050405020304" pitchFamily="18" charset="0"/>
                <a:cs typeface="Times New Roman" panose="02020603050405020304" pitchFamily="18" charset="0"/>
              </a:rPr>
              <a:t>Replacing volumetric machines with modern weighing. </a:t>
            </a:r>
          </a:p>
          <a:p>
            <a:pPr algn="just">
              <a:lnSpc>
                <a:spcPct val="150000"/>
              </a:lnSpc>
              <a:spcAft>
                <a:spcPts val="1000"/>
              </a:spcAft>
            </a:pPr>
            <a:r>
              <a:rPr lang="en-US" sz="2000" dirty="0" smtClean="0">
                <a:latin typeface="Times New Roman" panose="02020603050405020304" pitchFamily="18" charset="0"/>
                <a:ea typeface="Times New Roman" panose="02020603050405020304" pitchFamily="18" charset="0"/>
                <a:cs typeface="Times New Roman" panose="02020603050405020304" pitchFamily="18" charset="0"/>
              </a:rPr>
              <a:t>2.    Adding scales to the machines that weigh the quantities entering the bag.</a:t>
            </a:r>
          </a:p>
          <a:p>
            <a:pPr algn="just">
              <a:lnSpc>
                <a:spcPct val="150000"/>
              </a:lnSpc>
              <a:spcAft>
                <a:spcPts val="1000"/>
              </a:spcAft>
            </a:pPr>
            <a:endParaRPr lang="en-US"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4" name="Rectangle 3"/>
          <p:cNvSpPr/>
          <p:nvPr/>
        </p:nvSpPr>
        <p:spPr>
          <a:xfrm>
            <a:off x="1862042" y="86710"/>
            <a:ext cx="3965552" cy="523220"/>
          </a:xfrm>
          <a:prstGeom prst="rect">
            <a:avLst/>
          </a:prstGeom>
        </p:spPr>
        <p:txBody>
          <a:bodyPr wrap="square">
            <a:spAutoFit/>
          </a:bodyPr>
          <a:lstStyle/>
          <a:p>
            <a:r>
              <a:rPr lang="en-US" sz="2800" b="1" dirty="0" smtClean="0">
                <a:latin typeface="Times New Roman" panose="02020603050405020304" pitchFamily="18" charset="0"/>
                <a:ea typeface="Times New Roman" panose="02020603050405020304" pitchFamily="18" charset="0"/>
                <a:cs typeface="Times New Roman" panose="02020603050405020304" pitchFamily="18" charset="0"/>
              </a:rPr>
              <a:t>Armsh improvement </a:t>
            </a:r>
            <a:endParaRPr lang="en-US" sz="2800" dirty="0"/>
          </a:p>
        </p:txBody>
      </p:sp>
    </p:spTree>
    <p:extLst>
      <p:ext uri="{BB962C8B-B14F-4D97-AF65-F5344CB8AC3E}">
        <p14:creationId xmlns:p14="http://schemas.microsoft.com/office/powerpoint/2010/main" val="20424301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27017" y="1117510"/>
            <a:ext cx="2799100" cy="523220"/>
          </a:xfrm>
          <a:prstGeom prst="rect">
            <a:avLst/>
          </a:prstGeom>
        </p:spPr>
        <p:txBody>
          <a:bodyPr wrap="none">
            <a:spAutoFit/>
          </a:bodyPr>
          <a:lstStyle/>
          <a:p>
            <a:pPr marL="342900" indent="-342900">
              <a:buFont typeface="Wingdings" panose="05000000000000000000" pitchFamily="2" charset="2"/>
              <a:buChar char="Ø"/>
            </a:pPr>
            <a:r>
              <a:rPr lang="en-US" sz="2800" b="1" dirty="0">
                <a:latin typeface="Times New Roman" panose="02020603050405020304" pitchFamily="18" charset="0"/>
                <a:ea typeface="Calibri" panose="020F0502020204030204" pitchFamily="34" charset="0"/>
                <a:cs typeface="Arial" panose="020B0604020202020204" pitchFamily="34" charset="0"/>
              </a:rPr>
              <a:t>Control Phase </a:t>
            </a:r>
            <a:endParaRPr lang="ar-JO" sz="2800" dirty="0"/>
          </a:p>
        </p:txBody>
      </p:sp>
      <p:sp>
        <p:nvSpPr>
          <p:cNvPr id="4" name="Rectangle 3"/>
          <p:cNvSpPr/>
          <p:nvPr/>
        </p:nvSpPr>
        <p:spPr>
          <a:xfrm>
            <a:off x="3227017" y="2526914"/>
            <a:ext cx="8646016" cy="1631216"/>
          </a:xfrm>
          <a:prstGeom prst="rect">
            <a:avLst/>
          </a:prstGeom>
        </p:spPr>
        <p:txBody>
          <a:bodyPr wrap="square">
            <a:spAutoFit/>
          </a:bodyPr>
          <a:lstStyle/>
          <a:p>
            <a:pPr lvl="0"/>
            <a:endParaRPr lang="ar-JO" sz="2000" dirty="0">
              <a:latin typeface="Times New Roman" panose="02020603050405020304" pitchFamily="18" charset="0"/>
              <a:cs typeface="Times New Roman" panose="02020603050405020304" pitchFamily="18" charset="0"/>
            </a:endParaRPr>
          </a:p>
          <a:p>
            <a:pPr lvl="0"/>
            <a:r>
              <a:rPr lang="en-US" sz="2000" dirty="0">
                <a:latin typeface="Times New Roman" panose="02020603050405020304" pitchFamily="18" charset="0"/>
                <a:cs typeface="Times New Roman" panose="02020603050405020304" pitchFamily="18" charset="0"/>
              </a:rPr>
              <a:t>This phase aims to control the developments made in the improvement phase, so it will monitor the critical process characteristics and document the new performance to ensure the validity of improvement actions that will provide sustainability over time.</a:t>
            </a:r>
          </a:p>
        </p:txBody>
      </p:sp>
      <p:sp>
        <p:nvSpPr>
          <p:cNvPr id="5" name="Rectangle 4" descr="Presentation with Checklist"/>
          <p:cNvSpPr/>
          <p:nvPr/>
        </p:nvSpPr>
        <p:spPr>
          <a:xfrm>
            <a:off x="2242566" y="3096977"/>
            <a:ext cx="749319" cy="793179"/>
          </a:xfrm>
          <a:prstGeom prst="rect">
            <a:avLst/>
          </a:prstGeom>
          <a:blipFill>
            <a:blip r:embed="rId2" cstate="print">
              <a:extLst>
                <a:ext uri="{28A0092B-C50C-407E-A947-70E740481C1C}">
                  <a14:useLocalDpi xmlns:a14="http://schemas.microsoft.com/office/drawing/2010/main" val="0"/>
                </a:ext>
                <a:ext uri="{96DAC541-7B7A-43D3-8B79-37D633B846F1}">
                  <asvg:svgBlip xmlns:dgm="http://schemas.openxmlformats.org/drawingml/2006/diagram" xmlns:asvg="http://schemas.microsoft.com/office/drawing/2016/SVG/main" xmlns="" xmlns:lc="http://schemas.openxmlformats.org/drawingml/2006/lockedCanvas" r:embed="rId3"/>
                </a:ext>
              </a:extLst>
            </a:blip>
            <a:stretch>
              <a:fillRect/>
            </a:stretch>
          </a:blipFill>
          <a:ln>
            <a:noFill/>
          </a:ln>
        </p:spPr>
        <p:style>
          <a:lnRef idx="2">
            <a:scrgbClr r="0" g="0" b="0"/>
          </a:lnRef>
          <a:fillRef idx="1">
            <a:scrgbClr r="0" g="0" b="0"/>
          </a:fillRef>
          <a:effectRef idx="0">
            <a:schemeClr val="accent5">
              <a:hueOff val="0"/>
              <a:satOff val="0"/>
              <a:lumOff val="0"/>
              <a:alphaOff val="0"/>
            </a:schemeClr>
          </a:effectRef>
          <a:fontRef idx="minor">
            <a:schemeClr val="lt1"/>
          </a:fontRef>
        </p:style>
      </p:sp>
    </p:spTree>
    <p:extLst>
      <p:ext uri="{BB962C8B-B14F-4D97-AF65-F5344CB8AC3E}">
        <p14:creationId xmlns:p14="http://schemas.microsoft.com/office/powerpoint/2010/main" val="24905707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8571" y="255819"/>
            <a:ext cx="2803342" cy="548099"/>
          </a:xfrm>
          <a:prstGeom prst="rect">
            <a:avLst/>
          </a:prstGeom>
        </p:spPr>
        <p:txBody>
          <a:bodyPr wrap="square">
            <a:spAutoFit/>
          </a:bodyPr>
          <a:lstStyle/>
          <a:p>
            <a:pPr marL="342900" indent="-342900" algn="ctr">
              <a:lnSpc>
                <a:spcPct val="115000"/>
              </a:lnSpc>
              <a:spcAft>
                <a:spcPts val="1000"/>
              </a:spcAft>
              <a:buFont typeface="Wingdings" panose="05000000000000000000" pitchFamily="2" charset="2"/>
              <a:buChar char="§"/>
            </a:pPr>
            <a:r>
              <a:rPr lang="en-US" sz="2800" b="1" kern="0" dirty="0" smtClean="0">
                <a:latin typeface="Times New Roman" panose="02020603050405020304" pitchFamily="18" charset="0"/>
                <a:ea typeface="Times New Roman" panose="02020603050405020304" pitchFamily="18" charset="0"/>
                <a:cs typeface="Times New Roman" panose="02020603050405020304" pitchFamily="18" charset="0"/>
              </a:rPr>
              <a:t>Results</a:t>
            </a:r>
            <a:r>
              <a:rPr lang="en-US" sz="2400" b="1" kern="0" dirty="0" smtClean="0">
                <a:latin typeface="Times New Roman" panose="02020603050405020304" pitchFamily="18" charset="0"/>
                <a:ea typeface="Times New Roman" panose="02020603050405020304" pitchFamily="18" charset="0"/>
                <a:cs typeface="Times New Roman" panose="02020603050405020304" pitchFamily="18" charset="0"/>
              </a:rPr>
              <a:t> </a:t>
            </a:r>
            <a:endParaRPr lang="en-US" sz="2400" b="1" kern="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942697594"/>
              </p:ext>
            </p:extLst>
          </p:nvPr>
        </p:nvGraphicFramePr>
        <p:xfrm>
          <a:off x="1922467" y="1197127"/>
          <a:ext cx="9193207" cy="4567568"/>
        </p:xfrm>
        <a:graphic>
          <a:graphicData uri="http://schemas.openxmlformats.org/drawingml/2006/table">
            <a:tbl>
              <a:tblPr firstRow="1" firstCol="1" bandRow="1">
                <a:tableStyleId>{5C22544A-7EE6-4342-B048-85BDC9FD1C3A}</a:tableStyleId>
              </a:tblPr>
              <a:tblGrid>
                <a:gridCol w="1526807">
                  <a:extLst>
                    <a:ext uri="{9D8B030D-6E8A-4147-A177-3AD203B41FA5}">
                      <a16:colId xmlns:a16="http://schemas.microsoft.com/office/drawing/2014/main" val="20000"/>
                    </a:ext>
                  </a:extLst>
                </a:gridCol>
                <a:gridCol w="1526807">
                  <a:extLst>
                    <a:ext uri="{9D8B030D-6E8A-4147-A177-3AD203B41FA5}">
                      <a16:colId xmlns:a16="http://schemas.microsoft.com/office/drawing/2014/main" val="20001"/>
                    </a:ext>
                  </a:extLst>
                </a:gridCol>
                <a:gridCol w="1562109">
                  <a:extLst>
                    <a:ext uri="{9D8B030D-6E8A-4147-A177-3AD203B41FA5}">
                      <a16:colId xmlns:a16="http://schemas.microsoft.com/office/drawing/2014/main" val="20003"/>
                    </a:ext>
                  </a:extLst>
                </a:gridCol>
                <a:gridCol w="1096322">
                  <a:extLst>
                    <a:ext uri="{9D8B030D-6E8A-4147-A177-3AD203B41FA5}">
                      <a16:colId xmlns:a16="http://schemas.microsoft.com/office/drawing/2014/main" val="20004"/>
                    </a:ext>
                  </a:extLst>
                </a:gridCol>
                <a:gridCol w="1740581">
                  <a:extLst>
                    <a:ext uri="{9D8B030D-6E8A-4147-A177-3AD203B41FA5}">
                      <a16:colId xmlns:a16="http://schemas.microsoft.com/office/drawing/2014/main" val="20005"/>
                    </a:ext>
                  </a:extLst>
                </a:gridCol>
                <a:gridCol w="1740581">
                  <a:extLst>
                    <a:ext uri="{9D8B030D-6E8A-4147-A177-3AD203B41FA5}">
                      <a16:colId xmlns:a16="http://schemas.microsoft.com/office/drawing/2014/main" val="20006"/>
                    </a:ext>
                  </a:extLst>
                </a:gridCol>
              </a:tblGrid>
              <a:tr h="570946">
                <a:tc rowSpan="2">
                  <a:txBody>
                    <a:bodyPr/>
                    <a:lstStyle/>
                    <a:p>
                      <a:endParaRPr lang="en-US" sz="900" dirty="0">
                        <a:effectLst/>
                        <a:latin typeface="Calibri" panose="020F0502020204030204" pitchFamily="34" charset="0"/>
                        <a:cs typeface="Arial" panose="020B0604020202020204" pitchFamily="34" charset="0"/>
                      </a:endParaRPr>
                    </a:p>
                  </a:txBody>
                  <a:tcPr marL="56012" marR="56012" marT="0" marB="0" anchor="ctr"/>
                </a:tc>
                <a:tc gridSpan="5">
                  <a:txBody>
                    <a:bodyPr/>
                    <a:lstStyle/>
                    <a:p>
                      <a:pPr algn="ctr">
                        <a:lnSpc>
                          <a:spcPct val="115000"/>
                        </a:lnSpc>
                        <a:spcAft>
                          <a:spcPts val="0"/>
                        </a:spcAft>
                      </a:pPr>
                      <a:r>
                        <a:rPr lang="en-US" sz="2000" dirty="0" smtClean="0">
                          <a:effectLst/>
                          <a:latin typeface="Times New Roman" panose="02020603050405020304" pitchFamily="18" charset="0"/>
                          <a:cs typeface="Times New Roman" panose="02020603050405020304" pitchFamily="18" charset="0"/>
                        </a:rPr>
                        <a:t>Sunflower</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extLst>
                  <a:ext uri="{0D108BD9-81ED-4DB2-BD59-A6C34878D82A}">
                    <a16:rowId xmlns:a16="http://schemas.microsoft.com/office/drawing/2014/main" val="10000"/>
                  </a:ext>
                </a:extLst>
              </a:tr>
              <a:tr h="570946">
                <a:tc vMerge="1">
                  <a:txBody>
                    <a:bodyPr/>
                    <a:lstStyle/>
                    <a:p>
                      <a:pPr rtl="1"/>
                      <a:endParaRPr lang="ar-JO"/>
                    </a:p>
                  </a:txBody>
                  <a:tcPr/>
                </a:tc>
                <a:tc>
                  <a:txBody>
                    <a:bodyPr/>
                    <a:lstStyle/>
                    <a:p>
                      <a:pPr algn="ctr">
                        <a:lnSpc>
                          <a:spcPct val="115000"/>
                        </a:lnSpc>
                        <a:spcAft>
                          <a:spcPts val="0"/>
                        </a:spcAft>
                      </a:pPr>
                      <a:r>
                        <a:rPr lang="en-US" sz="2000" dirty="0">
                          <a:effectLst/>
                          <a:latin typeface="Times New Roman" panose="02020603050405020304" pitchFamily="18" charset="0"/>
                          <a:cs typeface="Times New Roman" panose="02020603050405020304" pitchFamily="18" charset="0"/>
                        </a:rPr>
                        <a:t>machine</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solidFill>
                      <a:schemeClr val="accent1"/>
                    </a:solidFill>
                  </a:tcPr>
                </a:tc>
                <a:tc>
                  <a:txBody>
                    <a:bodyPr/>
                    <a:lstStyle/>
                    <a:p>
                      <a:pPr algn="ctr">
                        <a:lnSpc>
                          <a:spcPct val="115000"/>
                        </a:lnSpc>
                        <a:spcAft>
                          <a:spcPts val="0"/>
                        </a:spcAft>
                      </a:pPr>
                      <a:r>
                        <a:rPr lang="en-US" sz="2000" dirty="0">
                          <a:effectLst/>
                          <a:latin typeface="Times New Roman" panose="02020603050405020304" pitchFamily="18" charset="0"/>
                          <a:cs typeface="Times New Roman" panose="02020603050405020304" pitchFamily="18" charset="0"/>
                        </a:rPr>
                        <a:t>in control</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solidFill>
                      <a:schemeClr val="accent1"/>
                    </a:solidFill>
                  </a:tcPr>
                </a:tc>
                <a:tc>
                  <a:txBody>
                    <a:bodyPr/>
                    <a:lstStyle/>
                    <a:p>
                      <a:pPr algn="ctr">
                        <a:lnSpc>
                          <a:spcPct val="115000"/>
                        </a:lnSpc>
                        <a:spcAft>
                          <a:spcPts val="0"/>
                        </a:spcAft>
                      </a:pPr>
                      <a:r>
                        <a:rPr lang="en-US" sz="2000" dirty="0">
                          <a:effectLst/>
                          <a:latin typeface="Times New Roman" panose="02020603050405020304" pitchFamily="18" charset="0"/>
                          <a:cs typeface="Times New Roman" panose="02020603050405020304" pitchFamily="18" charset="0"/>
                        </a:rPr>
                        <a:t>mean</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solidFill>
                      <a:schemeClr val="accent1"/>
                    </a:solidFill>
                  </a:tcPr>
                </a:tc>
                <a:tc>
                  <a:txBody>
                    <a:bodyPr/>
                    <a:lstStyle/>
                    <a:p>
                      <a:pPr algn="ctr">
                        <a:lnSpc>
                          <a:spcPct val="115000"/>
                        </a:lnSpc>
                        <a:spcAft>
                          <a:spcPts val="0"/>
                        </a:spcAft>
                      </a:pPr>
                      <a:r>
                        <a:rPr lang="en-US" sz="2000" dirty="0" smtClean="0">
                          <a:effectLst/>
                          <a:latin typeface="Times New Roman" panose="02020603050405020304" pitchFamily="18" charset="0"/>
                          <a:cs typeface="Times New Roman" panose="02020603050405020304" pitchFamily="18" charset="0"/>
                        </a:rPr>
                        <a:t>Cpk</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solidFill>
                      <a:schemeClr val="accent1"/>
                    </a:solidFill>
                  </a:tcPr>
                </a:tc>
                <a:tc>
                  <a:txBody>
                    <a:bodyPr/>
                    <a:lstStyle/>
                    <a:p>
                      <a:pPr algn="ctr">
                        <a:lnSpc>
                          <a:spcPct val="115000"/>
                        </a:lnSpc>
                        <a:spcAft>
                          <a:spcPts val="0"/>
                        </a:spcAft>
                      </a:pPr>
                      <a:r>
                        <a:rPr lang="en-US" sz="2000" dirty="0">
                          <a:effectLst/>
                          <a:latin typeface="Times New Roman" panose="02020603050405020304" pitchFamily="18" charset="0"/>
                          <a:cs typeface="Times New Roman" panose="02020603050405020304" pitchFamily="18" charset="0"/>
                        </a:rPr>
                        <a:t>losses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solidFill>
                      <a:schemeClr val="accent1"/>
                    </a:solidFill>
                  </a:tcPr>
                </a:tc>
                <a:extLst>
                  <a:ext uri="{0D108BD9-81ED-4DB2-BD59-A6C34878D82A}">
                    <a16:rowId xmlns:a16="http://schemas.microsoft.com/office/drawing/2014/main" val="10001"/>
                  </a:ext>
                </a:extLst>
              </a:tr>
              <a:tr h="570946">
                <a:tc rowSpan="3">
                  <a:txBody>
                    <a:bodyPr/>
                    <a:lstStyle/>
                    <a:p>
                      <a:pPr algn="ctr">
                        <a:lnSpc>
                          <a:spcPct val="115000"/>
                        </a:lnSpc>
                        <a:spcAft>
                          <a:spcPts val="0"/>
                        </a:spcAft>
                      </a:pPr>
                      <a:r>
                        <a:rPr lang="en-US" sz="2000" dirty="0">
                          <a:effectLst/>
                          <a:latin typeface="Times New Roman" panose="02020603050405020304" pitchFamily="18" charset="0"/>
                          <a:cs typeface="Times New Roman" panose="02020603050405020304" pitchFamily="18" charset="0"/>
                        </a:rPr>
                        <a:t>B</a:t>
                      </a:r>
                      <a:r>
                        <a:rPr lang="en-US" sz="2000" dirty="0" smtClean="0">
                          <a:effectLst/>
                          <a:latin typeface="Times New Roman" panose="02020603050405020304" pitchFamily="18" charset="0"/>
                          <a:cs typeface="Times New Roman" panose="02020603050405020304" pitchFamily="18" charset="0"/>
                        </a:rPr>
                        <a:t>efore</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solidFill>
                      <a:schemeClr val="accent1"/>
                    </a:solidFill>
                  </a:tcPr>
                </a:tc>
                <a:tc>
                  <a:txBody>
                    <a:bodyPr/>
                    <a:lstStyle/>
                    <a:p>
                      <a:pPr algn="ctr">
                        <a:lnSpc>
                          <a:spcPct val="115000"/>
                        </a:lnSpc>
                        <a:spcAft>
                          <a:spcPts val="0"/>
                        </a:spcAft>
                      </a:pPr>
                      <a:r>
                        <a:rPr lang="en-US" sz="2000">
                          <a:effectLst/>
                          <a:latin typeface="Times New Roman" panose="02020603050405020304" pitchFamily="18" charset="0"/>
                          <a:cs typeface="Times New Roman" panose="02020603050405020304" pitchFamily="18" charset="0"/>
                        </a:rPr>
                        <a:t>machine 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tc>
                <a:tc>
                  <a:txBody>
                    <a:bodyPr/>
                    <a:lstStyle/>
                    <a:p>
                      <a:pPr algn="ctr">
                        <a:lnSpc>
                          <a:spcPct val="115000"/>
                        </a:lnSpc>
                        <a:spcAft>
                          <a:spcPts val="0"/>
                        </a:spcAft>
                      </a:pPr>
                      <a:r>
                        <a:rPr lang="en-US" sz="2000" dirty="0">
                          <a:effectLst/>
                          <a:latin typeface="Times New Roman" panose="02020603050405020304" pitchFamily="18" charset="0"/>
                          <a:cs typeface="Times New Roman" panose="02020603050405020304" pitchFamily="18" charset="0"/>
                        </a:rPr>
                        <a:t>in control</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tc>
                <a:tc>
                  <a:txBody>
                    <a:bodyPr/>
                    <a:lstStyle/>
                    <a:p>
                      <a:pPr algn="ctr">
                        <a:lnSpc>
                          <a:spcPct val="115000"/>
                        </a:lnSpc>
                        <a:spcAft>
                          <a:spcPts val="0"/>
                        </a:spcAft>
                      </a:pPr>
                      <a:r>
                        <a:rPr lang="en-US" sz="2000" dirty="0">
                          <a:effectLst/>
                          <a:latin typeface="Times New Roman" panose="02020603050405020304" pitchFamily="18" charset="0"/>
                          <a:cs typeface="Times New Roman" panose="02020603050405020304" pitchFamily="18" charset="0"/>
                        </a:rPr>
                        <a:t>42.953</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tc>
                <a:tc>
                  <a:txBody>
                    <a:bodyPr/>
                    <a:lstStyle/>
                    <a:p>
                      <a:pPr algn="ctr">
                        <a:lnSpc>
                          <a:spcPct val="115000"/>
                        </a:lnSpc>
                        <a:spcAft>
                          <a:spcPts val="0"/>
                        </a:spcAft>
                      </a:pPr>
                      <a:r>
                        <a:rPr lang="en-US" sz="2000" dirty="0">
                          <a:effectLst/>
                          <a:latin typeface="Times New Roman" panose="02020603050405020304" pitchFamily="18" charset="0"/>
                          <a:cs typeface="Times New Roman" panose="02020603050405020304" pitchFamily="18" charset="0"/>
                        </a:rPr>
                        <a:t>-0.49</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tc>
                <a:tc rowSpan="3">
                  <a:txBody>
                    <a:bodyPr/>
                    <a:lstStyle/>
                    <a:p>
                      <a:pPr algn="ctr">
                        <a:lnSpc>
                          <a:spcPct val="115000"/>
                        </a:lnSpc>
                        <a:spcAft>
                          <a:spcPts val="0"/>
                        </a:spcAft>
                      </a:pPr>
                      <a:r>
                        <a:rPr lang="en-US" sz="2000" dirty="0">
                          <a:effectLst/>
                          <a:latin typeface="Times New Roman" panose="02020603050405020304" pitchFamily="18" charset="0"/>
                          <a:cs typeface="Times New Roman" panose="02020603050405020304" pitchFamily="18" charset="0"/>
                        </a:rPr>
                        <a:t> </a:t>
                      </a:r>
                    </a:p>
                    <a:p>
                      <a:pPr algn="ctr">
                        <a:lnSpc>
                          <a:spcPct val="115000"/>
                        </a:lnSpc>
                        <a:spcAft>
                          <a:spcPts val="0"/>
                        </a:spcAft>
                      </a:pPr>
                      <a:r>
                        <a:rPr lang="en-US" sz="2000" dirty="0">
                          <a:effectLst/>
                          <a:latin typeface="Times New Roman" panose="02020603050405020304" pitchFamily="18" charset="0"/>
                          <a:cs typeface="Times New Roman" panose="02020603050405020304" pitchFamily="18" charset="0"/>
                        </a:rPr>
                        <a:t>103,384.8 NIS/year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tc>
                <a:extLst>
                  <a:ext uri="{0D108BD9-81ED-4DB2-BD59-A6C34878D82A}">
                    <a16:rowId xmlns:a16="http://schemas.microsoft.com/office/drawing/2014/main" val="10002"/>
                  </a:ext>
                </a:extLst>
              </a:tr>
              <a:tr h="570946">
                <a:tc vMerge="1">
                  <a:txBody>
                    <a:bodyPr/>
                    <a:lstStyle/>
                    <a:p>
                      <a:pPr rtl="1"/>
                      <a:endParaRPr lang="ar-JO"/>
                    </a:p>
                  </a:txBody>
                  <a:tcPr/>
                </a:tc>
                <a:tc>
                  <a:txBody>
                    <a:bodyPr/>
                    <a:lstStyle/>
                    <a:p>
                      <a:pPr algn="ctr">
                        <a:lnSpc>
                          <a:spcPct val="115000"/>
                        </a:lnSpc>
                        <a:spcAft>
                          <a:spcPts val="0"/>
                        </a:spcAft>
                      </a:pPr>
                      <a:r>
                        <a:rPr lang="en-US" sz="2000">
                          <a:effectLst/>
                          <a:latin typeface="Times New Roman" panose="02020603050405020304" pitchFamily="18" charset="0"/>
                          <a:cs typeface="Times New Roman" panose="02020603050405020304" pitchFamily="18" charset="0"/>
                        </a:rPr>
                        <a:t>machine 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tc>
                <a:tc>
                  <a:txBody>
                    <a:bodyPr/>
                    <a:lstStyle/>
                    <a:p>
                      <a:pPr algn="ctr">
                        <a:lnSpc>
                          <a:spcPct val="115000"/>
                        </a:lnSpc>
                        <a:spcAft>
                          <a:spcPts val="0"/>
                        </a:spcAft>
                      </a:pPr>
                      <a:r>
                        <a:rPr lang="en-US" sz="2000">
                          <a:effectLst/>
                          <a:latin typeface="Times New Roman" panose="02020603050405020304" pitchFamily="18" charset="0"/>
                          <a:cs typeface="Times New Roman" panose="02020603050405020304" pitchFamily="18" charset="0"/>
                        </a:rPr>
                        <a:t>in control</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tc>
                <a:tc>
                  <a:txBody>
                    <a:bodyPr/>
                    <a:lstStyle/>
                    <a:p>
                      <a:pPr algn="ctr">
                        <a:lnSpc>
                          <a:spcPct val="115000"/>
                        </a:lnSpc>
                        <a:spcAft>
                          <a:spcPts val="0"/>
                        </a:spcAft>
                      </a:pPr>
                      <a:r>
                        <a:rPr lang="en-US" sz="2000" dirty="0">
                          <a:effectLst/>
                          <a:latin typeface="Times New Roman" panose="02020603050405020304" pitchFamily="18" charset="0"/>
                          <a:cs typeface="Times New Roman" panose="02020603050405020304" pitchFamily="18" charset="0"/>
                        </a:rPr>
                        <a:t>42.728</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tc>
                <a:tc>
                  <a:txBody>
                    <a:bodyPr/>
                    <a:lstStyle/>
                    <a:p>
                      <a:pPr algn="ctr">
                        <a:lnSpc>
                          <a:spcPct val="115000"/>
                        </a:lnSpc>
                        <a:spcAft>
                          <a:spcPts val="0"/>
                        </a:spcAft>
                      </a:pPr>
                      <a:r>
                        <a:rPr lang="en-US" sz="2000" dirty="0">
                          <a:effectLst/>
                          <a:latin typeface="Times New Roman" panose="02020603050405020304" pitchFamily="18" charset="0"/>
                          <a:cs typeface="Times New Roman" panose="02020603050405020304" pitchFamily="18" charset="0"/>
                        </a:rPr>
                        <a:t>-0.25</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tc>
                <a:tc vMerge="1">
                  <a:txBody>
                    <a:bodyPr/>
                    <a:lstStyle/>
                    <a:p>
                      <a:pPr rtl="1"/>
                      <a:endParaRPr lang="ar-JO"/>
                    </a:p>
                  </a:txBody>
                  <a:tcPr/>
                </a:tc>
                <a:extLst>
                  <a:ext uri="{0D108BD9-81ED-4DB2-BD59-A6C34878D82A}">
                    <a16:rowId xmlns:a16="http://schemas.microsoft.com/office/drawing/2014/main" val="10003"/>
                  </a:ext>
                </a:extLst>
              </a:tr>
              <a:tr h="570946">
                <a:tc vMerge="1">
                  <a:txBody>
                    <a:bodyPr/>
                    <a:lstStyle/>
                    <a:p>
                      <a:pPr rtl="1"/>
                      <a:endParaRPr lang="ar-JO"/>
                    </a:p>
                  </a:txBody>
                  <a:tcPr/>
                </a:tc>
                <a:tc>
                  <a:txBody>
                    <a:bodyPr/>
                    <a:lstStyle/>
                    <a:p>
                      <a:pPr algn="ctr">
                        <a:lnSpc>
                          <a:spcPct val="115000"/>
                        </a:lnSpc>
                        <a:spcAft>
                          <a:spcPts val="0"/>
                        </a:spcAft>
                      </a:pPr>
                      <a:r>
                        <a:rPr lang="en-US" sz="2000">
                          <a:effectLst/>
                          <a:latin typeface="Times New Roman" panose="02020603050405020304" pitchFamily="18" charset="0"/>
                          <a:cs typeface="Times New Roman" panose="02020603050405020304" pitchFamily="18" charset="0"/>
                        </a:rPr>
                        <a:t>machine 3</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tc>
                <a:tc>
                  <a:txBody>
                    <a:bodyPr/>
                    <a:lstStyle/>
                    <a:p>
                      <a:pPr algn="ctr">
                        <a:lnSpc>
                          <a:spcPct val="115000"/>
                        </a:lnSpc>
                        <a:spcAft>
                          <a:spcPts val="0"/>
                        </a:spcAft>
                      </a:pPr>
                      <a:r>
                        <a:rPr lang="en-US" sz="2000" dirty="0">
                          <a:effectLst/>
                          <a:latin typeface="Times New Roman" panose="02020603050405020304" pitchFamily="18" charset="0"/>
                          <a:cs typeface="Times New Roman" panose="02020603050405020304" pitchFamily="18" charset="0"/>
                        </a:rPr>
                        <a:t>in control</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tc>
                <a:tc>
                  <a:txBody>
                    <a:bodyPr/>
                    <a:lstStyle/>
                    <a:p>
                      <a:pPr algn="ctr">
                        <a:lnSpc>
                          <a:spcPct val="115000"/>
                        </a:lnSpc>
                        <a:spcAft>
                          <a:spcPts val="0"/>
                        </a:spcAft>
                      </a:pPr>
                      <a:r>
                        <a:rPr lang="en-US" sz="2000">
                          <a:effectLst/>
                          <a:latin typeface="Times New Roman" panose="02020603050405020304" pitchFamily="18" charset="0"/>
                          <a:cs typeface="Times New Roman" panose="02020603050405020304" pitchFamily="18" charset="0"/>
                        </a:rPr>
                        <a:t>43.41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tc>
                <a:tc>
                  <a:txBody>
                    <a:bodyPr/>
                    <a:lstStyle/>
                    <a:p>
                      <a:pPr algn="ctr">
                        <a:lnSpc>
                          <a:spcPct val="115000"/>
                        </a:lnSpc>
                        <a:spcAft>
                          <a:spcPts val="0"/>
                        </a:spcAft>
                      </a:pPr>
                      <a:r>
                        <a:rPr lang="en-US" sz="2000" dirty="0">
                          <a:effectLst/>
                          <a:latin typeface="Times New Roman" panose="02020603050405020304" pitchFamily="18" charset="0"/>
                          <a:cs typeface="Times New Roman" panose="02020603050405020304" pitchFamily="18" charset="0"/>
                        </a:rPr>
                        <a:t>-0.28</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tc>
                <a:tc vMerge="1">
                  <a:txBody>
                    <a:bodyPr/>
                    <a:lstStyle/>
                    <a:p>
                      <a:pPr rtl="1"/>
                      <a:endParaRPr lang="ar-JO"/>
                    </a:p>
                  </a:txBody>
                  <a:tcPr/>
                </a:tc>
                <a:extLst>
                  <a:ext uri="{0D108BD9-81ED-4DB2-BD59-A6C34878D82A}">
                    <a16:rowId xmlns:a16="http://schemas.microsoft.com/office/drawing/2014/main" val="10004"/>
                  </a:ext>
                </a:extLst>
              </a:tr>
              <a:tr h="570946">
                <a:tc rowSpan="3">
                  <a:txBody>
                    <a:bodyPr/>
                    <a:lstStyle/>
                    <a:p>
                      <a:pPr algn="ctr">
                        <a:lnSpc>
                          <a:spcPct val="115000"/>
                        </a:lnSpc>
                        <a:spcAft>
                          <a:spcPts val="0"/>
                        </a:spcAft>
                      </a:pPr>
                      <a:r>
                        <a:rPr lang="en-US" sz="2000" dirty="0">
                          <a:effectLst/>
                          <a:latin typeface="Times New Roman" panose="02020603050405020304" pitchFamily="18" charset="0"/>
                          <a:cs typeface="Times New Roman" panose="02020603050405020304" pitchFamily="18" charset="0"/>
                        </a:rPr>
                        <a:t>A</a:t>
                      </a:r>
                      <a:r>
                        <a:rPr lang="en-US" sz="2000" dirty="0" smtClean="0">
                          <a:effectLst/>
                          <a:latin typeface="Times New Roman" panose="02020603050405020304" pitchFamily="18" charset="0"/>
                          <a:cs typeface="Times New Roman" panose="02020603050405020304" pitchFamily="18" charset="0"/>
                        </a:rPr>
                        <a:t>fter</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solidFill>
                      <a:schemeClr val="accent1"/>
                    </a:solidFill>
                  </a:tcPr>
                </a:tc>
                <a:tc>
                  <a:txBody>
                    <a:bodyPr/>
                    <a:lstStyle/>
                    <a:p>
                      <a:pPr algn="ctr">
                        <a:lnSpc>
                          <a:spcPct val="115000"/>
                        </a:lnSpc>
                        <a:spcAft>
                          <a:spcPts val="0"/>
                        </a:spcAft>
                      </a:pPr>
                      <a:r>
                        <a:rPr lang="en-US" sz="2000">
                          <a:effectLst/>
                          <a:latin typeface="Times New Roman" panose="02020603050405020304" pitchFamily="18" charset="0"/>
                          <a:cs typeface="Times New Roman" panose="02020603050405020304" pitchFamily="18" charset="0"/>
                        </a:rPr>
                        <a:t>machine 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tc>
                <a:tc>
                  <a:txBody>
                    <a:bodyPr/>
                    <a:lstStyle/>
                    <a:p>
                      <a:pPr algn="ctr">
                        <a:lnSpc>
                          <a:spcPct val="115000"/>
                        </a:lnSpc>
                        <a:spcAft>
                          <a:spcPts val="0"/>
                        </a:spcAft>
                      </a:pPr>
                      <a:r>
                        <a:rPr lang="en-US" sz="2000" dirty="0">
                          <a:effectLst/>
                          <a:latin typeface="Times New Roman" panose="02020603050405020304" pitchFamily="18" charset="0"/>
                          <a:cs typeface="Times New Roman" panose="02020603050405020304" pitchFamily="18" charset="0"/>
                        </a:rPr>
                        <a:t>in control</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tc>
                <a:tc>
                  <a:txBody>
                    <a:bodyPr/>
                    <a:lstStyle/>
                    <a:p>
                      <a:pPr algn="ctr">
                        <a:lnSpc>
                          <a:spcPct val="115000"/>
                        </a:lnSpc>
                        <a:spcAft>
                          <a:spcPts val="0"/>
                        </a:spcAft>
                      </a:pPr>
                      <a:r>
                        <a:rPr lang="en-US" sz="2000">
                          <a:effectLst/>
                          <a:latin typeface="Times New Roman" panose="02020603050405020304" pitchFamily="18" charset="0"/>
                          <a:cs typeface="Times New Roman" panose="02020603050405020304" pitchFamily="18" charset="0"/>
                        </a:rPr>
                        <a:t>41.533</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tc>
                <a:tc>
                  <a:txBody>
                    <a:bodyPr/>
                    <a:lstStyle/>
                    <a:p>
                      <a:pPr algn="ctr">
                        <a:lnSpc>
                          <a:spcPct val="115000"/>
                        </a:lnSpc>
                        <a:spcAft>
                          <a:spcPts val="0"/>
                        </a:spcAft>
                      </a:pPr>
                      <a:r>
                        <a:rPr lang="en-US" sz="2000" dirty="0">
                          <a:effectLst/>
                          <a:latin typeface="Times New Roman" panose="02020603050405020304" pitchFamily="18" charset="0"/>
                          <a:cs typeface="Times New Roman" panose="02020603050405020304" pitchFamily="18" charset="0"/>
                        </a:rPr>
                        <a:t>0.18</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tc>
                <a:tc rowSpan="3">
                  <a:txBody>
                    <a:bodyPr/>
                    <a:lstStyle/>
                    <a:p>
                      <a:pPr algn="ctr">
                        <a:lnSpc>
                          <a:spcPct val="115000"/>
                        </a:lnSpc>
                        <a:spcAft>
                          <a:spcPts val="0"/>
                        </a:spcAft>
                      </a:pPr>
                      <a:r>
                        <a:rPr lang="en-US" sz="2000" dirty="0">
                          <a:effectLst/>
                          <a:latin typeface="Times New Roman" panose="02020603050405020304" pitchFamily="18" charset="0"/>
                          <a:cs typeface="Times New Roman" panose="02020603050405020304" pitchFamily="18" charset="0"/>
                        </a:rPr>
                        <a:t> </a:t>
                      </a:r>
                    </a:p>
                    <a:p>
                      <a:pPr algn="ctr">
                        <a:lnSpc>
                          <a:spcPct val="115000"/>
                        </a:lnSpc>
                        <a:spcAft>
                          <a:spcPts val="0"/>
                        </a:spcAft>
                      </a:pPr>
                      <a:r>
                        <a:rPr lang="en-US" sz="2000" dirty="0">
                          <a:effectLst/>
                          <a:latin typeface="Times New Roman" panose="02020603050405020304" pitchFamily="18" charset="0"/>
                          <a:cs typeface="Times New Roman" panose="02020603050405020304" pitchFamily="18" charset="0"/>
                        </a:rPr>
                        <a:t>41,355.6 NIS/year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tc>
                <a:extLst>
                  <a:ext uri="{0D108BD9-81ED-4DB2-BD59-A6C34878D82A}">
                    <a16:rowId xmlns:a16="http://schemas.microsoft.com/office/drawing/2014/main" val="10005"/>
                  </a:ext>
                </a:extLst>
              </a:tr>
              <a:tr h="570946">
                <a:tc vMerge="1">
                  <a:txBody>
                    <a:bodyPr/>
                    <a:lstStyle/>
                    <a:p>
                      <a:pPr rtl="1"/>
                      <a:endParaRPr lang="ar-JO"/>
                    </a:p>
                  </a:txBody>
                  <a:tcPr/>
                </a:tc>
                <a:tc>
                  <a:txBody>
                    <a:bodyPr/>
                    <a:lstStyle/>
                    <a:p>
                      <a:pPr algn="ctr">
                        <a:lnSpc>
                          <a:spcPct val="115000"/>
                        </a:lnSpc>
                        <a:spcAft>
                          <a:spcPts val="0"/>
                        </a:spcAft>
                      </a:pPr>
                      <a:r>
                        <a:rPr lang="en-US" sz="2000">
                          <a:effectLst/>
                          <a:latin typeface="Times New Roman" panose="02020603050405020304" pitchFamily="18" charset="0"/>
                          <a:cs typeface="Times New Roman" panose="02020603050405020304" pitchFamily="18" charset="0"/>
                        </a:rPr>
                        <a:t>machine 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tc>
                <a:tc>
                  <a:txBody>
                    <a:bodyPr/>
                    <a:lstStyle/>
                    <a:p>
                      <a:pPr algn="ctr">
                        <a:lnSpc>
                          <a:spcPct val="115000"/>
                        </a:lnSpc>
                        <a:spcAft>
                          <a:spcPts val="0"/>
                        </a:spcAft>
                      </a:pPr>
                      <a:r>
                        <a:rPr lang="en-US" sz="2000">
                          <a:effectLst/>
                          <a:latin typeface="Times New Roman" panose="02020603050405020304" pitchFamily="18" charset="0"/>
                          <a:cs typeface="Times New Roman" panose="02020603050405020304" pitchFamily="18" charset="0"/>
                        </a:rPr>
                        <a:t>in control</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tc>
                <a:tc>
                  <a:txBody>
                    <a:bodyPr/>
                    <a:lstStyle/>
                    <a:p>
                      <a:pPr algn="ctr">
                        <a:lnSpc>
                          <a:spcPct val="115000"/>
                        </a:lnSpc>
                        <a:spcAft>
                          <a:spcPts val="0"/>
                        </a:spcAft>
                      </a:pPr>
                      <a:r>
                        <a:rPr lang="en-US" sz="2000">
                          <a:effectLst/>
                          <a:latin typeface="Times New Roman" panose="02020603050405020304" pitchFamily="18" charset="0"/>
                          <a:cs typeface="Times New Roman" panose="02020603050405020304" pitchFamily="18" charset="0"/>
                        </a:rPr>
                        <a:t>41.038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tc>
                <a:tc>
                  <a:txBody>
                    <a:bodyPr/>
                    <a:lstStyle/>
                    <a:p>
                      <a:pPr algn="ctr">
                        <a:lnSpc>
                          <a:spcPct val="115000"/>
                        </a:lnSpc>
                        <a:spcAft>
                          <a:spcPts val="0"/>
                        </a:spcAft>
                      </a:pPr>
                      <a:r>
                        <a:rPr lang="en-US" sz="2000" dirty="0">
                          <a:effectLst/>
                          <a:latin typeface="Times New Roman" panose="02020603050405020304" pitchFamily="18" charset="0"/>
                          <a:cs typeface="Times New Roman" panose="02020603050405020304" pitchFamily="18" charset="0"/>
                        </a:rPr>
                        <a:t>0.54</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tc>
                <a:tc vMerge="1">
                  <a:txBody>
                    <a:bodyPr/>
                    <a:lstStyle/>
                    <a:p>
                      <a:pPr rtl="1"/>
                      <a:endParaRPr lang="ar-JO"/>
                    </a:p>
                  </a:txBody>
                  <a:tcPr/>
                </a:tc>
                <a:extLst>
                  <a:ext uri="{0D108BD9-81ED-4DB2-BD59-A6C34878D82A}">
                    <a16:rowId xmlns:a16="http://schemas.microsoft.com/office/drawing/2014/main" val="10006"/>
                  </a:ext>
                </a:extLst>
              </a:tr>
              <a:tr h="570946">
                <a:tc vMerge="1">
                  <a:txBody>
                    <a:bodyPr/>
                    <a:lstStyle/>
                    <a:p>
                      <a:pPr rtl="1"/>
                      <a:endParaRPr lang="ar-JO"/>
                    </a:p>
                  </a:txBody>
                  <a:tcPr/>
                </a:tc>
                <a:tc>
                  <a:txBody>
                    <a:bodyPr/>
                    <a:lstStyle/>
                    <a:p>
                      <a:pPr algn="ctr">
                        <a:lnSpc>
                          <a:spcPct val="115000"/>
                        </a:lnSpc>
                        <a:spcAft>
                          <a:spcPts val="0"/>
                        </a:spcAft>
                      </a:pPr>
                      <a:r>
                        <a:rPr lang="en-US" sz="2000">
                          <a:effectLst/>
                          <a:latin typeface="Times New Roman" panose="02020603050405020304" pitchFamily="18" charset="0"/>
                          <a:cs typeface="Times New Roman" panose="02020603050405020304" pitchFamily="18" charset="0"/>
                        </a:rPr>
                        <a:t>machine 3</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tc>
                <a:tc>
                  <a:txBody>
                    <a:bodyPr/>
                    <a:lstStyle/>
                    <a:p>
                      <a:pPr algn="ctr">
                        <a:lnSpc>
                          <a:spcPct val="115000"/>
                        </a:lnSpc>
                        <a:spcAft>
                          <a:spcPts val="0"/>
                        </a:spcAft>
                      </a:pPr>
                      <a:r>
                        <a:rPr lang="en-US" sz="2000" dirty="0">
                          <a:effectLst/>
                          <a:latin typeface="Times New Roman" panose="02020603050405020304" pitchFamily="18" charset="0"/>
                          <a:cs typeface="Times New Roman" panose="02020603050405020304" pitchFamily="18" charset="0"/>
                        </a:rPr>
                        <a:t>in control</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tc>
                <a:tc>
                  <a:txBody>
                    <a:bodyPr/>
                    <a:lstStyle/>
                    <a:p>
                      <a:pPr algn="ctr">
                        <a:lnSpc>
                          <a:spcPct val="115000"/>
                        </a:lnSpc>
                        <a:spcAft>
                          <a:spcPts val="0"/>
                        </a:spcAft>
                      </a:pPr>
                      <a:r>
                        <a:rPr lang="en-US" sz="2000">
                          <a:effectLst/>
                          <a:latin typeface="Times New Roman" panose="02020603050405020304" pitchFamily="18" charset="0"/>
                          <a:cs typeface="Times New Roman" panose="02020603050405020304" pitchFamily="18" charset="0"/>
                        </a:rPr>
                        <a:t>41.06</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tc>
                <a:tc>
                  <a:txBody>
                    <a:bodyPr/>
                    <a:lstStyle/>
                    <a:p>
                      <a:pPr algn="ctr">
                        <a:lnSpc>
                          <a:spcPct val="115000"/>
                        </a:lnSpc>
                        <a:spcAft>
                          <a:spcPts val="0"/>
                        </a:spcAft>
                      </a:pPr>
                      <a:r>
                        <a:rPr lang="en-US" sz="2000" dirty="0">
                          <a:effectLst/>
                          <a:latin typeface="Times New Roman" panose="02020603050405020304" pitchFamily="18" charset="0"/>
                          <a:cs typeface="Times New Roman" panose="02020603050405020304" pitchFamily="18" charset="0"/>
                        </a:rPr>
                        <a:t>0.52</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012" marR="56012" marT="0" marB="0" anchor="ctr"/>
                </a:tc>
                <a:tc vMerge="1">
                  <a:txBody>
                    <a:bodyPr/>
                    <a:lstStyle/>
                    <a:p>
                      <a:pPr rtl="1"/>
                      <a:endParaRPr lang="ar-JO"/>
                    </a:p>
                  </a:txBody>
                  <a:tcPr/>
                </a:tc>
                <a:extLst>
                  <a:ext uri="{0D108BD9-81ED-4DB2-BD59-A6C34878D82A}">
                    <a16:rowId xmlns:a16="http://schemas.microsoft.com/office/drawing/2014/main" val="10007"/>
                  </a:ext>
                </a:extLst>
              </a:tr>
            </a:tbl>
          </a:graphicData>
        </a:graphic>
      </p:graphicFrame>
      <p:sp>
        <p:nvSpPr>
          <p:cNvPr id="6" name="Rectangle 2"/>
          <p:cNvSpPr>
            <a:spLocks noChangeArrowheads="1"/>
          </p:cNvSpPr>
          <p:nvPr/>
        </p:nvSpPr>
        <p:spPr bwMode="auto">
          <a:xfrm>
            <a:off x="1922533" y="1197128"/>
            <a:ext cx="17072122" cy="608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ar-JO"/>
          </a:p>
        </p:txBody>
      </p:sp>
    </p:spTree>
    <p:extLst>
      <p:ext uri="{BB962C8B-B14F-4D97-AF65-F5344CB8AC3E}">
        <p14:creationId xmlns:p14="http://schemas.microsoft.com/office/powerpoint/2010/main" val="39442541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09104" y="939016"/>
            <a:ext cx="2387192" cy="523220"/>
          </a:xfrm>
          <a:prstGeom prst="rect">
            <a:avLst/>
          </a:prstGeom>
        </p:spPr>
        <p:txBody>
          <a:bodyPr wrap="none">
            <a:spAutoFit/>
          </a:bodyPr>
          <a:lstStyle/>
          <a:p>
            <a:pPr marL="342900" indent="-342900">
              <a:buFont typeface="Wingdings" panose="05000000000000000000" pitchFamily="2" charset="2"/>
              <a:buChar char="Ø"/>
            </a:pPr>
            <a:r>
              <a:rPr lang="en-US" sz="2800" b="1" dirty="0" smtClean="0">
                <a:latin typeface="Times New Roman" panose="02020603050405020304" pitchFamily="18" charset="0"/>
                <a:ea typeface="Calibri" panose="020F0502020204030204" pitchFamily="34" charset="0"/>
                <a:cs typeface="Times New Roman" panose="02020603050405020304" pitchFamily="18" charset="0"/>
              </a:rPr>
              <a:t>Conclusions</a:t>
            </a:r>
            <a:endParaRPr lang="ar-JO" sz="2400" b="1" dirty="0">
              <a:latin typeface="Times New Roman" panose="02020603050405020304" pitchFamily="18" charset="0"/>
              <a:cs typeface="Times New Roman" panose="02020603050405020304" pitchFamily="18" charset="0"/>
            </a:endParaRPr>
          </a:p>
        </p:txBody>
      </p:sp>
      <p:sp>
        <p:nvSpPr>
          <p:cNvPr id="3" name="Rectangle 2"/>
          <p:cNvSpPr/>
          <p:nvPr/>
        </p:nvSpPr>
        <p:spPr>
          <a:xfrm>
            <a:off x="2137892" y="1725493"/>
            <a:ext cx="9929611" cy="3780522"/>
          </a:xfrm>
          <a:prstGeom prst="rect">
            <a:avLst/>
          </a:prstGeom>
        </p:spPr>
        <p:txBody>
          <a:bodyPr wrap="square">
            <a:spAutoFit/>
          </a:bodyPr>
          <a:lstStyle/>
          <a:p>
            <a:pPr marL="342900" indent="-342900" algn="just">
              <a:lnSpc>
                <a:spcPct val="150000"/>
              </a:lnSpc>
              <a:spcAft>
                <a:spcPts val="1000"/>
              </a:spcAft>
              <a:buFont typeface="Arial" panose="020B0604020202020204" pitchFamily="34" charset="0"/>
              <a:buChar char="•"/>
            </a:pPr>
            <a:r>
              <a:rPr lang="en-US" sz="2200" dirty="0" smtClean="0">
                <a:latin typeface="Times New Roman" panose="02020603050405020304" pitchFamily="18" charset="0"/>
                <a:ea typeface="Times New Roman" panose="02020603050405020304" pitchFamily="18" charset="0"/>
                <a:cs typeface="Times New Roman" panose="02020603050405020304" pitchFamily="18" charset="0"/>
              </a:rPr>
              <a:t>The </a:t>
            </a:r>
            <a:r>
              <a:rPr lang="en-US" sz="2200" dirty="0">
                <a:latin typeface="Times New Roman" panose="02020603050405020304" pitchFamily="18" charset="0"/>
                <a:ea typeface="Times New Roman" panose="02020603050405020304" pitchFamily="18" charset="0"/>
                <a:cs typeface="Times New Roman" panose="02020603050405020304" pitchFamily="18" charset="0"/>
              </a:rPr>
              <a:t>DMAIC methodology has been applied in all its phases and applied SPC </a:t>
            </a:r>
            <a:r>
              <a:rPr lang="en-US" sz="2200" dirty="0" smtClean="0">
                <a:latin typeface="Times New Roman" panose="02020603050405020304" pitchFamily="18" charset="0"/>
                <a:ea typeface="Times New Roman" panose="02020603050405020304" pitchFamily="18" charset="0"/>
                <a:cs typeface="Times New Roman" panose="02020603050405020304" pitchFamily="18" charset="0"/>
              </a:rPr>
              <a:t>tools. </a:t>
            </a:r>
            <a:endParaRPr lang="en-US" sz="22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The results are as follows:</a:t>
            </a:r>
          </a:p>
          <a:p>
            <a:pPr marL="342900" indent="-342900" algn="just">
              <a:lnSpc>
                <a:spcPct val="150000"/>
              </a:lnSpc>
              <a:spcAft>
                <a:spcPts val="1000"/>
              </a:spcAft>
              <a:buAutoNum type="arabicPeriod"/>
            </a:pPr>
            <a:r>
              <a:rPr lang="en-US" sz="22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ea typeface="Times New Roman" panose="02020603050405020304" pitchFamily="18" charset="0"/>
                <a:cs typeface="Times New Roman" panose="02020603050405020304" pitchFamily="18" charset="0"/>
              </a:rPr>
              <a:t>R</a:t>
            </a:r>
            <a:r>
              <a:rPr lang="en-US" sz="2200" dirty="0" smtClean="0">
                <a:latin typeface="Times New Roman" panose="02020603050405020304" pitchFamily="18" charset="0"/>
                <a:ea typeface="Times New Roman" panose="02020603050405020304" pitchFamily="18" charset="0"/>
                <a:cs typeface="Times New Roman" panose="02020603050405020304" pitchFamily="18" charset="0"/>
              </a:rPr>
              <a:t>educe in mean shift </a:t>
            </a:r>
            <a:r>
              <a:rPr lang="en-US" sz="2200" dirty="0">
                <a:latin typeface="Times New Roman" panose="02020603050405020304" pitchFamily="18" charset="0"/>
                <a:ea typeface="Times New Roman" panose="02020603050405020304" pitchFamily="18" charset="0"/>
                <a:cs typeface="Times New Roman" panose="02020603050405020304" pitchFamily="18" charset="0"/>
              </a:rPr>
              <a:t>of the process</a:t>
            </a:r>
            <a:r>
              <a:rPr lang="en-US" sz="2200" dirty="0" smtClean="0">
                <a:latin typeface="Times New Roman" panose="02020603050405020304" pitchFamily="18" charset="0"/>
                <a:ea typeface="Times New Roman" panose="02020603050405020304" pitchFamily="18" charset="0"/>
                <a:cs typeface="Times New Roman" panose="02020603050405020304" pitchFamily="18" charset="0"/>
              </a:rPr>
              <a:t>.</a:t>
            </a:r>
          </a:p>
          <a:p>
            <a:pPr marL="342900" indent="-342900" algn="just">
              <a:lnSpc>
                <a:spcPct val="150000"/>
              </a:lnSpc>
              <a:spcAft>
                <a:spcPts val="1000"/>
              </a:spcAft>
              <a:buFontTx/>
              <a:buAutoNum type="arabicPeriod"/>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Reduce defects</a:t>
            </a:r>
            <a:r>
              <a:rPr lang="en-US" sz="2200" dirty="0" smtClean="0">
                <a:latin typeface="Times New Roman" panose="02020603050405020304" pitchFamily="18" charset="0"/>
                <a:ea typeface="Times New Roman" panose="02020603050405020304" pitchFamily="18" charset="0"/>
                <a:cs typeface="Times New Roman" panose="02020603050405020304" pitchFamily="18" charset="0"/>
              </a:rPr>
              <a:t>.</a:t>
            </a:r>
          </a:p>
          <a:p>
            <a:pPr marL="342900" indent="-342900" algn="just">
              <a:lnSpc>
                <a:spcPct val="150000"/>
              </a:lnSpc>
              <a:spcAft>
                <a:spcPts val="1000"/>
              </a:spcAft>
              <a:buFontTx/>
              <a:buAutoNum type="arabicPeriod"/>
            </a:pPr>
            <a:r>
              <a:rPr lang="en-US" sz="2200" dirty="0" smtClean="0">
                <a:latin typeface="Times New Roman" panose="02020603050405020304" pitchFamily="18" charset="0"/>
                <a:ea typeface="Times New Roman" panose="02020603050405020304" pitchFamily="18" charset="0"/>
                <a:cs typeface="Times New Roman" panose="02020603050405020304" pitchFamily="18" charset="0"/>
              </a:rPr>
              <a:t>Increase productivity.</a:t>
            </a:r>
            <a:endParaRPr lang="en-US" sz="2200" b="1" dirty="0">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just">
              <a:lnSpc>
                <a:spcPct val="150000"/>
              </a:lnSpc>
              <a:spcAft>
                <a:spcPts val="1000"/>
              </a:spcAft>
              <a:buFontTx/>
              <a:buAutoNum type="arabicPeriod"/>
            </a:pPr>
            <a:r>
              <a:rPr lang="en-US" sz="2200" dirty="0" smtClean="0">
                <a:latin typeface="Times New Roman" panose="02020603050405020304" pitchFamily="18" charset="0"/>
                <a:ea typeface="Times New Roman" panose="02020603050405020304" pitchFamily="18" charset="0"/>
                <a:cs typeface="Times New Roman" panose="02020603050405020304" pitchFamily="18" charset="0"/>
              </a:rPr>
              <a:t>Saving </a:t>
            </a:r>
            <a:r>
              <a:rPr lang="en-US" sz="2200" dirty="0">
                <a:latin typeface="Times New Roman" panose="02020603050405020304" pitchFamily="18" charset="0"/>
                <a:ea typeface="Times New Roman" panose="02020603050405020304" pitchFamily="18" charset="0"/>
                <a:cs typeface="Times New Roman" panose="02020603050405020304" pitchFamily="18" charset="0"/>
              </a:rPr>
              <a:t>money about 62,029.2 NIS/year</a:t>
            </a:r>
            <a:r>
              <a:rPr lang="en-US" sz="2200" dirty="0" smtClean="0">
                <a:latin typeface="Times New Roman" panose="02020603050405020304" pitchFamily="18" charset="0"/>
                <a:ea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11746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0" name="Slide background fill">
            <a:extLst>
              <a:ext uri="{FF2B5EF4-FFF2-40B4-BE49-F238E27FC236}">
                <a16:creationId xmlns:a16="http://schemas.microsoft.com/office/drawing/2014/main" id="{CB49665F-0298-4449-8D2D-209989CB9EE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lor 2">
            <a:extLst>
              <a:ext uri="{FF2B5EF4-FFF2-40B4-BE49-F238E27FC236}">
                <a16:creationId xmlns:a16="http://schemas.microsoft.com/office/drawing/2014/main" id="{A71EEC14-174A-46FA-B046-47475045713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4" name="Group 33">
            <a:extLst>
              <a:ext uri="{FF2B5EF4-FFF2-40B4-BE49-F238E27FC236}">
                <a16:creationId xmlns:a16="http://schemas.microsoft.com/office/drawing/2014/main" id="{EEB6CB95-E653-4C6C-AE51-62FD848E8D5B}"/>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889" y="-2"/>
            <a:ext cx="3468234" cy="6858000"/>
            <a:chOff x="651279" y="598259"/>
            <a:chExt cx="10889442" cy="5680742"/>
          </a:xfrm>
        </p:grpSpPr>
        <p:sp>
          <p:nvSpPr>
            <p:cNvPr id="35" name="Color">
              <a:extLst>
                <a:ext uri="{FF2B5EF4-FFF2-40B4-BE49-F238E27FC236}">
                  <a16:creationId xmlns:a16="http://schemas.microsoft.com/office/drawing/2014/main" id="{BDD3CB8E-ABA7-4F37-BB2C-64FFD198138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Color">
              <a:extLst>
                <a:ext uri="{FF2B5EF4-FFF2-40B4-BE49-F238E27FC236}">
                  <a16:creationId xmlns:a16="http://schemas.microsoft.com/office/drawing/2014/main" id="{C2CA788A-B2FD-494C-BED0-83E31F6DFFD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8" name="Group 37">
            <a:extLst>
              <a:ext uri="{FF2B5EF4-FFF2-40B4-BE49-F238E27FC236}">
                <a16:creationId xmlns:a16="http://schemas.microsoft.com/office/drawing/2014/main" id="{43F5E015-E085-4624-B431-B42414448684}"/>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4" y="0"/>
            <a:ext cx="12188952" cy="6858000"/>
            <a:chOff x="0" y="0"/>
            <a:chExt cx="12188952" cy="6858000"/>
          </a:xfrm>
        </p:grpSpPr>
        <p:sp>
          <p:nvSpPr>
            <p:cNvPr id="39" name="Freeform: Shape 38">
              <a:extLst>
                <a:ext uri="{FF2B5EF4-FFF2-40B4-BE49-F238E27FC236}">
                  <a16:creationId xmlns:a16="http://schemas.microsoft.com/office/drawing/2014/main" id="{4DDB60AE-8B9C-4BA0-93DC-F8C9EBF6D8B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0" name="Freeform: Shape 39">
              <a:extLst>
                <a:ext uri="{FF2B5EF4-FFF2-40B4-BE49-F238E27FC236}">
                  <a16:creationId xmlns:a16="http://schemas.microsoft.com/office/drawing/2014/main" id="{9F247760-BE07-41A2-969E-570081E6552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1" name="Freeform: Shape 40">
              <a:extLst>
                <a:ext uri="{FF2B5EF4-FFF2-40B4-BE49-F238E27FC236}">
                  <a16:creationId xmlns:a16="http://schemas.microsoft.com/office/drawing/2014/main" id="{57A70BD2-76FC-4BDD-9E64-3B93D5EF369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2" name="Freeform: Shape 41">
              <a:extLst>
                <a:ext uri="{FF2B5EF4-FFF2-40B4-BE49-F238E27FC236}">
                  <a16:creationId xmlns:a16="http://schemas.microsoft.com/office/drawing/2014/main" id="{AADD9643-5489-42CB-9762-FBAC2AAE9FB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3" name="Freeform: Shape 42">
              <a:extLst>
                <a:ext uri="{FF2B5EF4-FFF2-40B4-BE49-F238E27FC236}">
                  <a16:creationId xmlns:a16="http://schemas.microsoft.com/office/drawing/2014/main" id="{09A2C16E-2745-4E3D-BECC-D66755221E3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4" name="Freeform: Shape 43">
              <a:extLst>
                <a:ext uri="{FF2B5EF4-FFF2-40B4-BE49-F238E27FC236}">
                  <a16:creationId xmlns:a16="http://schemas.microsoft.com/office/drawing/2014/main" id="{52E5A063-571D-4461-9869-B3E93F6E69D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5" name="Freeform: Shape 44">
              <a:extLst>
                <a:ext uri="{FF2B5EF4-FFF2-40B4-BE49-F238E27FC236}">
                  <a16:creationId xmlns:a16="http://schemas.microsoft.com/office/drawing/2014/main" id="{366019AD-E33B-4DBF-BAD3-AE361160316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2" name="Title 1">
            <a:extLst>
              <a:ext uri="{FF2B5EF4-FFF2-40B4-BE49-F238E27FC236}">
                <a16:creationId xmlns:a16="http://schemas.microsoft.com/office/drawing/2014/main" id="{871B8015-109C-43A7-B145-382F0BB94074}"/>
              </a:ext>
            </a:extLst>
          </p:cNvPr>
          <p:cNvSpPr>
            <a:spLocks noGrp="1"/>
          </p:cNvSpPr>
          <p:nvPr>
            <p:ph type="title"/>
          </p:nvPr>
        </p:nvSpPr>
        <p:spPr>
          <a:xfrm rot="16200000">
            <a:off x="-1325880" y="1947672"/>
            <a:ext cx="5961888" cy="2788920"/>
          </a:xfrm>
        </p:spPr>
        <p:txBody>
          <a:bodyPr anchor="ctr">
            <a:normAutofit/>
          </a:bodyPr>
          <a:lstStyle/>
          <a:p>
            <a:r>
              <a:rPr lang="en-GB" sz="4800" dirty="0">
                <a:solidFill>
                  <a:schemeClr val="bg1"/>
                </a:solidFill>
                <a:effectLst/>
                <a:latin typeface="Calibri" panose="020F0502020204030204" pitchFamily="34" charset="0"/>
                <a:ea typeface="DengXian" panose="02010600030101010101" pitchFamily="2" charset="-122"/>
                <a:cs typeface="Arial" panose="020B0604020202020204" pitchFamily="34" charset="0"/>
              </a:rPr>
              <a:t>Recommendations</a:t>
            </a:r>
            <a:endParaRPr lang="ar-SA" sz="4800" dirty="0">
              <a:solidFill>
                <a:schemeClr val="bg1"/>
              </a:solidFill>
            </a:endParaRPr>
          </a:p>
        </p:txBody>
      </p:sp>
      <p:sp>
        <p:nvSpPr>
          <p:cNvPr id="3" name="Content Placeholder 2"/>
          <p:cNvSpPr>
            <a:spLocks noGrp="1"/>
          </p:cNvSpPr>
          <p:nvPr>
            <p:ph idx="1"/>
          </p:nvPr>
        </p:nvSpPr>
        <p:spPr>
          <a:xfrm>
            <a:off x="3538394" y="780598"/>
            <a:ext cx="8619139" cy="5390370"/>
          </a:xfrm>
        </p:spPr>
        <p:txBody>
          <a:bodyPr>
            <a:normAutofit/>
          </a:bodyPr>
          <a:lstStyle/>
          <a:p>
            <a:pPr marL="342900" lvl="0" indent="-342900" algn="just">
              <a:lnSpc>
                <a:spcPct val="150000"/>
              </a:lnSpc>
              <a:spcAft>
                <a:spcPts val="1000"/>
              </a:spcAft>
              <a:buFont typeface="Symbol" panose="05050102010706020507" pitchFamily="18" charset="2"/>
              <a:buChar char=""/>
            </a:pPr>
            <a:r>
              <a:rPr lang="en-US" sz="2000" dirty="0" smtClean="0">
                <a:latin typeface="Times New Roman" panose="02020603050405020304" pitchFamily="18" charset="0"/>
                <a:ea typeface="Times New Roman" panose="02020603050405020304" pitchFamily="18" charset="0"/>
                <a:cs typeface="Times New Roman" panose="02020603050405020304" pitchFamily="18" charset="0"/>
              </a:rPr>
              <a:t>Continuous </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random sampling after improvement to guarantee process stability.</a:t>
            </a:r>
          </a:p>
          <a:p>
            <a:pPr marL="342900" lvl="0" indent="-342900" algn="just">
              <a:lnSpc>
                <a:spcPct val="150000"/>
              </a:lnSpc>
              <a:spcAft>
                <a:spcPts val="1000"/>
              </a:spcAft>
              <a:buFont typeface="Symbol" panose="05050102010706020507" pitchFamily="18" charset="2"/>
              <a:buChar char=""/>
            </a:pPr>
            <a:r>
              <a:rPr lang="en-US" sz="2000" dirty="0">
                <a:latin typeface="Times New Roman" panose="02020603050405020304" pitchFamily="18" charset="0"/>
                <a:ea typeface="Times New Roman" panose="02020603050405020304" pitchFamily="18" charset="0"/>
                <a:cs typeface="Times New Roman" panose="02020603050405020304" pitchFamily="18" charset="0"/>
              </a:rPr>
              <a:t>Performing regular preventive maintenance.</a:t>
            </a:r>
          </a:p>
          <a:p>
            <a:pPr marL="342900" lvl="0" indent="-342900" algn="just">
              <a:lnSpc>
                <a:spcPct val="150000"/>
              </a:lnSpc>
              <a:spcAft>
                <a:spcPts val="1000"/>
              </a:spcAft>
              <a:buFont typeface="Symbol" panose="05050102010706020507" pitchFamily="18" charset="2"/>
              <a:buChar char=""/>
            </a:pPr>
            <a:r>
              <a:rPr lang="en-US" sz="2000" dirty="0">
                <a:latin typeface="Times New Roman" panose="02020603050405020304" pitchFamily="18" charset="0"/>
                <a:ea typeface="Times New Roman" panose="02020603050405020304" pitchFamily="18" charset="0"/>
                <a:cs typeface="Times New Roman" panose="02020603050405020304" pitchFamily="18" charset="0"/>
              </a:rPr>
              <a:t>Follow the instructions by conducting work </a:t>
            </a:r>
            <a:r>
              <a:rPr lang="en-US" sz="2000" dirty="0" smtClean="0">
                <a:latin typeface="Times New Roman" panose="02020603050405020304" pitchFamily="18" charset="0"/>
                <a:ea typeface="Times New Roman" panose="02020603050405020304" pitchFamily="18" charset="0"/>
                <a:cs typeface="Times New Roman" panose="02020603050405020304" pitchFamily="18" charset="0"/>
              </a:rPr>
              <a:t>procedures.</a:t>
            </a:r>
            <a:endParaRPr lang="en-US" sz="2000" dirty="0">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147447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12191999" cy="6858000"/>
          </a:xfrm>
          <a:prstGeom prst="rect">
            <a:avLst/>
          </a:prstGeom>
        </p:spPr>
      </p:pic>
    </p:spTree>
    <p:extLst>
      <p:ext uri="{BB962C8B-B14F-4D97-AF65-F5344CB8AC3E}">
        <p14:creationId xmlns:p14="http://schemas.microsoft.com/office/powerpoint/2010/main" val="12948062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rot="10800000" flipV="1">
            <a:off x="1596905" y="769113"/>
            <a:ext cx="5039205" cy="584775"/>
          </a:xfrm>
          <a:prstGeom prst="rect">
            <a:avLst/>
          </a:prstGeom>
        </p:spPr>
        <p:txBody>
          <a:bodyPr wrap="square">
            <a:spAutoFit/>
          </a:bodyPr>
          <a:lstStyle/>
          <a:p>
            <a:r>
              <a:rPr lang="en-US" sz="3200" b="1" dirty="0">
                <a:solidFill>
                  <a:prstClr val="black"/>
                </a:solidFill>
                <a:latin typeface="Times New Roman" panose="02020603050405020304" pitchFamily="18" charset="0"/>
                <a:ea typeface="+mj-ea"/>
                <a:cs typeface="Times New Roman" panose="02020603050405020304" pitchFamily="18" charset="0"/>
              </a:rPr>
              <a:t>Problem statement </a:t>
            </a:r>
            <a:endParaRPr lang="en-US" sz="3200" b="1" dirty="0">
              <a:latin typeface="Times New Roman" panose="02020603050405020304" pitchFamily="18" charset="0"/>
              <a:cs typeface="Times New Roman" panose="02020603050405020304" pitchFamily="18" charset="0"/>
            </a:endParaRPr>
          </a:p>
        </p:txBody>
      </p:sp>
      <p:sp>
        <p:nvSpPr>
          <p:cNvPr id="3" name="Rectangle 2"/>
          <p:cNvSpPr/>
          <p:nvPr/>
        </p:nvSpPr>
        <p:spPr>
          <a:xfrm>
            <a:off x="1155051" y="1970836"/>
            <a:ext cx="7928283" cy="3416320"/>
          </a:xfrm>
          <a:prstGeom prst="rect">
            <a:avLst/>
          </a:prstGeom>
        </p:spPr>
        <p:txBody>
          <a:bodyPr wrap="square">
            <a:spAutoFit/>
          </a:bodyPr>
          <a:lstStyle/>
          <a:p>
            <a:pPr marL="285750" indent="-285750" algn="just">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 In </a:t>
            </a:r>
            <a:r>
              <a:rPr lang="en-US" sz="2400" dirty="0" smtClean="0">
                <a:latin typeface="Times New Roman" panose="02020603050405020304" pitchFamily="18" charset="0"/>
                <a:cs typeface="Times New Roman" panose="02020603050405020304" pitchFamily="18" charset="0"/>
              </a:rPr>
              <a:t>Al Maslamani company, </a:t>
            </a:r>
            <a:r>
              <a:rPr lang="en-US" sz="2400" dirty="0">
                <a:latin typeface="Times New Roman" panose="02020603050405020304" pitchFamily="18" charset="0"/>
                <a:cs typeface="Times New Roman" panose="02020603050405020304" pitchFamily="18" charset="0"/>
              </a:rPr>
              <a:t>monitoring current quality levels and spot potential problem areas is difficult with the current quality </a:t>
            </a:r>
            <a:r>
              <a:rPr lang="en-US" sz="2400" dirty="0" smtClean="0">
                <a:latin typeface="Times New Roman" panose="02020603050405020304" pitchFamily="18" charset="0"/>
                <a:cs typeface="Times New Roman" panose="02020603050405020304" pitchFamily="18" charset="0"/>
              </a:rPr>
              <a:t>system.</a:t>
            </a:r>
          </a:p>
          <a:p>
            <a:pPr algn="just"/>
            <a:endParaRPr lang="en-US" sz="2400" dirty="0" smtClean="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Ø"/>
            </a:pPr>
            <a:r>
              <a:rPr lang="en-US" sz="2400" dirty="0" smtClean="0">
                <a:latin typeface="Times New Roman" panose="02020603050405020304" pitchFamily="18" charset="0"/>
                <a:cs typeface="Times New Roman" panose="02020603050405020304" pitchFamily="18" charset="0"/>
              </a:rPr>
              <a:t>They don't implement its data by any type of statistical programs so </a:t>
            </a:r>
            <a:r>
              <a:rPr lang="en-US" sz="2400" dirty="0">
                <a:latin typeface="Times New Roman" panose="02020603050405020304" pitchFamily="18" charset="0"/>
                <a:cs typeface="Times New Roman" panose="02020603050405020304" pitchFamily="18" charset="0"/>
              </a:rPr>
              <a:t>they do not have any effective indicators </a:t>
            </a:r>
            <a:r>
              <a:rPr lang="en-US" sz="2400" dirty="0" smtClean="0">
                <a:latin typeface="Times New Roman" panose="02020603050405020304" pitchFamily="18" charset="0"/>
                <a:cs typeface="Times New Roman" panose="02020603050405020304" pitchFamily="18" charset="0"/>
              </a:rPr>
              <a:t>of </a:t>
            </a:r>
            <a:r>
              <a:rPr lang="en-US" sz="2400" dirty="0">
                <a:latin typeface="Times New Roman" panose="02020603050405020304" pitchFamily="18" charset="0"/>
                <a:cs typeface="Times New Roman" panose="02020603050405020304" pitchFamily="18" charset="0"/>
              </a:rPr>
              <a:t>production progress or the </a:t>
            </a:r>
            <a:r>
              <a:rPr lang="en-US" sz="2400" dirty="0" smtClean="0">
                <a:latin typeface="Times New Roman" panose="02020603050405020304" pitchFamily="18" charset="0"/>
                <a:cs typeface="Times New Roman" panose="02020603050405020304" pitchFamily="18" charset="0"/>
              </a:rPr>
              <a:t>causes </a:t>
            </a:r>
            <a:r>
              <a:rPr lang="en-US" sz="2400" dirty="0">
                <a:latin typeface="Times New Roman" panose="02020603050405020304" pitchFamily="18" charset="0"/>
                <a:cs typeface="Times New Roman" panose="02020603050405020304" pitchFamily="18" charset="0"/>
              </a:rPr>
              <a:t>of non-conforming </a:t>
            </a:r>
            <a:r>
              <a:rPr lang="en-US" sz="2400" dirty="0" smtClean="0">
                <a:latin typeface="Times New Roman" panose="02020603050405020304" pitchFamily="18" charset="0"/>
                <a:cs typeface="Times New Roman" panose="02020603050405020304" pitchFamily="18" charset="0"/>
              </a:rPr>
              <a:t>products, which may affect the company’s reputation and financial losses for the company.</a:t>
            </a:r>
            <a:endParaRPr lang="en-US" sz="2400"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9147728" y="1612740"/>
            <a:ext cx="3044272" cy="413251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6849998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entagon 17"/>
          <p:cNvSpPr/>
          <p:nvPr/>
        </p:nvSpPr>
        <p:spPr>
          <a:xfrm>
            <a:off x="2149993" y="1759138"/>
            <a:ext cx="5082160" cy="611620"/>
          </a:xfrm>
          <a:prstGeom prst="homePlate">
            <a:avLst>
              <a:gd name="adj" fmla="val 56270"/>
            </a:avLst>
          </a:pr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just"/>
            <a:r>
              <a:rPr lang="en-US" sz="2400" dirty="0">
                <a:solidFill>
                  <a:schemeClr val="tx1"/>
                </a:solidFill>
                <a:latin typeface="Times New Roman" panose="02020603050405020304" pitchFamily="18" charset="0"/>
                <a:ea typeface="Calibri" panose="020F0502020204030204" pitchFamily="34" charset="0"/>
              </a:rPr>
              <a:t>Assessing the current quality </a:t>
            </a:r>
            <a:r>
              <a:rPr lang="en-US" sz="2400" dirty="0" smtClean="0">
                <a:solidFill>
                  <a:schemeClr val="tx1"/>
                </a:solidFill>
                <a:latin typeface="Times New Roman" panose="02020603050405020304" pitchFamily="18" charset="0"/>
                <a:ea typeface="Calibri" panose="020F0502020204030204" pitchFamily="34" charset="0"/>
              </a:rPr>
              <a:t>system.</a:t>
            </a:r>
            <a:endParaRPr lang="en-US" sz="2400" dirty="0">
              <a:solidFill>
                <a:schemeClr val="tx1"/>
              </a:solidFill>
            </a:endParaRPr>
          </a:p>
        </p:txBody>
      </p:sp>
      <p:sp>
        <p:nvSpPr>
          <p:cNvPr id="2" name="Flowchart: Connector 1"/>
          <p:cNvSpPr/>
          <p:nvPr/>
        </p:nvSpPr>
        <p:spPr>
          <a:xfrm>
            <a:off x="1701655" y="1813570"/>
            <a:ext cx="448338" cy="493142"/>
          </a:xfrm>
          <a:prstGeom prst="flowChartConnecto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1</a:t>
            </a:r>
            <a:endParaRPr lang="ar-JO" dirty="0">
              <a:solidFill>
                <a:schemeClr val="tx1"/>
              </a:solidFill>
            </a:endParaRPr>
          </a:p>
        </p:txBody>
      </p:sp>
      <p:sp>
        <p:nvSpPr>
          <p:cNvPr id="3" name="TextBox 2"/>
          <p:cNvSpPr txBox="1"/>
          <p:nvPr/>
        </p:nvSpPr>
        <p:spPr>
          <a:xfrm>
            <a:off x="2149993" y="401867"/>
            <a:ext cx="4082603" cy="584775"/>
          </a:xfrm>
          <a:prstGeom prst="rect">
            <a:avLst/>
          </a:prstGeom>
          <a:noFill/>
        </p:spPr>
        <p:txBody>
          <a:bodyPr wrap="square" rtlCol="1">
            <a:spAutoFit/>
          </a:bodyPr>
          <a:lstStyle/>
          <a:p>
            <a:r>
              <a:rPr lang="en-US" sz="3200" b="1" dirty="0" smtClean="0">
                <a:latin typeface="Times New Roman" panose="02020603050405020304" pitchFamily="18" charset="0"/>
                <a:cs typeface="Times New Roman" panose="02020603050405020304" pitchFamily="18" charset="0"/>
              </a:rPr>
              <a:t>Objectives </a:t>
            </a:r>
            <a:endParaRPr lang="ar-JO" sz="3200" b="1" dirty="0">
              <a:latin typeface="Times New Roman" panose="02020603050405020304" pitchFamily="18" charset="0"/>
              <a:cs typeface="Times New Roman" panose="02020603050405020304" pitchFamily="18" charset="0"/>
            </a:endParaRPr>
          </a:p>
        </p:txBody>
      </p:sp>
      <p:sp>
        <p:nvSpPr>
          <p:cNvPr id="30" name="Pentagon 29"/>
          <p:cNvSpPr/>
          <p:nvPr/>
        </p:nvSpPr>
        <p:spPr>
          <a:xfrm>
            <a:off x="2149993" y="3412783"/>
            <a:ext cx="5082160" cy="611620"/>
          </a:xfrm>
          <a:prstGeom prst="homePlate">
            <a:avLst>
              <a:gd name="adj" fmla="val 56270"/>
            </a:avLst>
          </a:pr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lvl="0" algn="just"/>
            <a:r>
              <a:rPr lang="en-US" sz="2400" dirty="0">
                <a:solidFill>
                  <a:schemeClr val="tx1"/>
                </a:solidFill>
                <a:latin typeface="Times New Roman" panose="02020603050405020304" pitchFamily="18" charset="0"/>
                <a:ea typeface="Calibri" panose="020F0502020204030204" pitchFamily="34" charset="0"/>
              </a:rPr>
              <a:t>Implementation SPC tools.</a:t>
            </a:r>
          </a:p>
          <a:p>
            <a:pPr algn="just"/>
            <a:endParaRPr lang="en-US" sz="2400" dirty="0">
              <a:solidFill>
                <a:schemeClr val="tx1"/>
              </a:solidFill>
            </a:endParaRPr>
          </a:p>
        </p:txBody>
      </p:sp>
      <p:sp>
        <p:nvSpPr>
          <p:cNvPr id="31" name="Pentagon 30"/>
          <p:cNvSpPr/>
          <p:nvPr/>
        </p:nvSpPr>
        <p:spPr>
          <a:xfrm>
            <a:off x="2149993" y="5084479"/>
            <a:ext cx="5082160" cy="611620"/>
          </a:xfrm>
          <a:prstGeom prst="homePlate">
            <a:avLst>
              <a:gd name="adj" fmla="val 56270"/>
            </a:avLst>
          </a:pr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lvl="0" algn="just"/>
            <a:r>
              <a:rPr lang="en-US" sz="2400" dirty="0">
                <a:solidFill>
                  <a:schemeClr val="tx1"/>
                </a:solidFill>
                <a:latin typeface="Times New Roman" panose="02020603050405020304" pitchFamily="18" charset="0"/>
                <a:ea typeface="Calibri" panose="020F0502020204030204" pitchFamily="34" charset="0"/>
              </a:rPr>
              <a:t>Measuring the processes capabilities.</a:t>
            </a:r>
          </a:p>
          <a:p>
            <a:endParaRPr lang="ar-JO" sz="2400" dirty="0">
              <a:solidFill>
                <a:schemeClr val="tx1"/>
              </a:solidFill>
            </a:endParaRPr>
          </a:p>
        </p:txBody>
      </p:sp>
      <p:sp>
        <p:nvSpPr>
          <p:cNvPr id="37" name="Flowchart: Connector 36"/>
          <p:cNvSpPr/>
          <p:nvPr/>
        </p:nvSpPr>
        <p:spPr>
          <a:xfrm>
            <a:off x="1701655" y="5143718"/>
            <a:ext cx="448338" cy="493142"/>
          </a:xfrm>
          <a:prstGeom prst="flowChartConnecto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3</a:t>
            </a:r>
            <a:endParaRPr lang="ar-JO" dirty="0">
              <a:solidFill>
                <a:schemeClr val="tx1"/>
              </a:solidFill>
            </a:endParaRPr>
          </a:p>
        </p:txBody>
      </p:sp>
      <p:sp>
        <p:nvSpPr>
          <p:cNvPr id="38" name="Flowchart: Connector 37"/>
          <p:cNvSpPr/>
          <p:nvPr/>
        </p:nvSpPr>
        <p:spPr>
          <a:xfrm>
            <a:off x="1701655" y="3472022"/>
            <a:ext cx="448338" cy="493142"/>
          </a:xfrm>
          <a:prstGeom prst="flowChartConnecto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solidFill>
                  <a:schemeClr val="tx1"/>
                </a:solidFill>
              </a:rPr>
              <a:t>2</a:t>
            </a:r>
            <a:endParaRPr lang="ar-JO" dirty="0">
              <a:solidFill>
                <a:schemeClr val="tx1"/>
              </a:solidFill>
            </a:endParaRPr>
          </a:p>
        </p:txBody>
      </p:sp>
      <p:pic>
        <p:nvPicPr>
          <p:cNvPr id="1026" name="Picture 2" descr="See the source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02089" y="1588931"/>
            <a:ext cx="4089911" cy="4107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92541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19707" y="441339"/>
            <a:ext cx="3590607" cy="584775"/>
          </a:xfrm>
          <a:prstGeom prst="rect">
            <a:avLst/>
          </a:prstGeom>
        </p:spPr>
        <p:txBody>
          <a:bodyPr wrap="square">
            <a:spAutoFit/>
          </a:bodyPr>
          <a:lstStyle/>
          <a:p>
            <a:pPr lvl="0"/>
            <a:r>
              <a:rPr lang="en-US" sz="3200" dirty="0">
                <a:latin typeface="Times New Roman" panose="02020603050405020304" pitchFamily="18" charset="0"/>
                <a:cs typeface="Times New Roman" panose="02020603050405020304" pitchFamily="18" charset="0"/>
              </a:rPr>
              <a:t>Literature Review </a:t>
            </a:r>
          </a:p>
        </p:txBody>
      </p:sp>
      <p:sp>
        <p:nvSpPr>
          <p:cNvPr id="3" name="Rectangle 2"/>
          <p:cNvSpPr/>
          <p:nvPr/>
        </p:nvSpPr>
        <p:spPr>
          <a:xfrm>
            <a:off x="1519707" y="1515512"/>
            <a:ext cx="6362163" cy="4801314"/>
          </a:xfrm>
          <a:prstGeom prst="rect">
            <a:avLst/>
          </a:prstGeom>
        </p:spPr>
        <p:txBody>
          <a:bodyPr wrap="square">
            <a:spAutoFit/>
          </a:bodyPr>
          <a:lstStyle/>
          <a:p>
            <a:pPr algn="just"/>
            <a:r>
              <a:rPr lang="en-US" sz="2000" b="1" dirty="0">
                <a:latin typeface="Times New Roman" pitchFamily="18" charset="0"/>
                <a:ea typeface="Calibri"/>
                <a:cs typeface="Times New Roman" pitchFamily="18" charset="0"/>
              </a:rPr>
              <a:t>Quality  Definition </a:t>
            </a:r>
            <a:endParaRPr lang="en-US" sz="2000" b="1" dirty="0" smtClean="0">
              <a:latin typeface="Times New Roman" pitchFamily="18" charset="0"/>
              <a:ea typeface="Calibri"/>
              <a:cs typeface="Times New Roman" pitchFamily="18" charset="0"/>
            </a:endParaRPr>
          </a:p>
          <a:p>
            <a:pPr marL="342900" indent="-342900" algn="just">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quality includes all of the actions that a business engages in to guarantee that the product meets the needs of the customer and compliance with specification .</a:t>
            </a:r>
          </a:p>
          <a:p>
            <a:pPr algn="just"/>
            <a:endParaRPr lang="en-US" sz="2400" dirty="0" smtClean="0">
              <a:latin typeface="Times New Roman" panose="02020603050405020304" pitchFamily="18" charset="0"/>
              <a:cs typeface="Times New Roman" panose="02020603050405020304" pitchFamily="18" charset="0"/>
            </a:endParaRPr>
          </a:p>
          <a:p>
            <a:pPr algn="just"/>
            <a:r>
              <a:rPr lang="en-US" sz="2000" b="1" dirty="0">
                <a:latin typeface="Times New Roman" panose="02020603050405020304" pitchFamily="18" charset="0"/>
                <a:cs typeface="Times New Roman" panose="02020603050405020304" pitchFamily="18" charset="0"/>
              </a:rPr>
              <a:t>Statistical Process Control Definition </a:t>
            </a:r>
            <a:endParaRPr lang="en-US" sz="2000" b="1" dirty="0" smtClean="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Ø"/>
            </a:pPr>
            <a:r>
              <a:rPr lang="en-US" sz="2000" dirty="0">
                <a:latin typeface="Times New Roman" panose="02020603050405020304" pitchFamily="18" charset="0"/>
                <a:ea typeface="Calibri" panose="020F0502020204030204" pitchFamily="34" charset="0"/>
                <a:cs typeface="Times New Roman" panose="02020603050405020304" pitchFamily="18" charset="0"/>
              </a:rPr>
              <a:t>SPC is the practice of using statistical methods to monitor and regulate how a product is created in order to ensure its quality and that the process produces uniform items with low waste</a:t>
            </a:r>
            <a:r>
              <a:rPr lang="en-US" sz="2000" dirty="0" smtClean="0">
                <a:latin typeface="Times New Roman" panose="02020603050405020304" pitchFamily="18" charset="0"/>
                <a:ea typeface="Calibri" panose="020F0502020204030204" pitchFamily="34" charset="0"/>
                <a:cs typeface="Times New Roman" panose="02020603050405020304" pitchFamily="18" charset="0"/>
              </a:rPr>
              <a:t>.</a:t>
            </a:r>
          </a:p>
          <a:p>
            <a:pPr marL="342900" indent="-342900" algn="just">
              <a:buFont typeface="Wingdings" panose="05000000000000000000" pitchFamily="2" charset="2"/>
              <a:buChar char="Ø"/>
            </a:pPr>
            <a:r>
              <a:rPr lang="en-US" sz="2000" dirty="0">
                <a:latin typeface="Times New Roman" panose="02020603050405020304" pitchFamily="18" charset="0"/>
                <a:ea typeface="Calibri" panose="020F0502020204030204" pitchFamily="34" charset="0"/>
                <a:cs typeface="Times New Roman" panose="02020603050405020304" pitchFamily="18" charset="0"/>
              </a:rPr>
              <a:t>It inspects the production process for problems that may occur in undesirable products and it is an effective instrument for continuous improvement</a:t>
            </a:r>
            <a:r>
              <a:rPr lang="en-US" sz="2000" dirty="0" smtClean="0">
                <a:latin typeface="Times New Roman" panose="02020603050405020304" pitchFamily="18" charset="0"/>
                <a:ea typeface="Calibri" panose="020F0502020204030204" pitchFamily="34" charset="0"/>
                <a:cs typeface="Times New Roman" panose="02020603050405020304" pitchFamily="18" charset="0"/>
              </a:rPr>
              <a:t>.</a:t>
            </a:r>
            <a:endParaRPr lang="en-US" sz="2000" dirty="0">
              <a:solidFill>
                <a:schemeClr val="bg1"/>
              </a:solidFill>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Ø"/>
            </a:pPr>
            <a:endParaRPr lang="en-US" sz="2400" dirty="0" smtClean="0">
              <a:latin typeface="Times New Roman" panose="02020603050405020304" pitchFamily="18" charset="0"/>
              <a:cs typeface="Times New Roman" panose="02020603050405020304" pitchFamily="18" charset="0"/>
            </a:endParaRPr>
          </a:p>
          <a:p>
            <a:pPr algn="just"/>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46720" y="0"/>
            <a:ext cx="4145279" cy="6858000"/>
          </a:xfrm>
          <a:prstGeom prst="rect">
            <a:avLst/>
          </a:prstGeom>
          <a:ln>
            <a:noFill/>
          </a:ln>
          <a:effectLst>
            <a:softEdge rad="112500"/>
          </a:effectLst>
        </p:spPr>
      </p:pic>
    </p:spTree>
    <p:extLst>
      <p:ext uri="{BB962C8B-B14F-4D97-AF65-F5344CB8AC3E}">
        <p14:creationId xmlns:p14="http://schemas.microsoft.com/office/powerpoint/2010/main" val="1440301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8487" y="589700"/>
            <a:ext cx="4108369" cy="584775"/>
          </a:xfrm>
          <a:prstGeom prst="rect">
            <a:avLst/>
          </a:prstGeom>
        </p:spPr>
        <p:txBody>
          <a:bodyPr wrap="square">
            <a:spAutoFit/>
          </a:bodyPr>
          <a:lstStyle/>
          <a:p>
            <a:r>
              <a:rPr lang="en-US" sz="3200" b="1" dirty="0" smtClean="0">
                <a:latin typeface="Times New Roman" panose="02020603050405020304" pitchFamily="18" charset="0"/>
                <a:cs typeface="Times New Roman" panose="02020603050405020304" pitchFamily="18" charset="0"/>
              </a:rPr>
              <a:t>Methodology</a:t>
            </a:r>
            <a:endParaRPr lang="en-US" sz="3200" b="1" dirty="0">
              <a:latin typeface="Times New Roman" panose="02020603050405020304" pitchFamily="18" charset="0"/>
              <a:cs typeface="Times New Roman" panose="02020603050405020304" pitchFamily="18" charset="0"/>
            </a:endParaRPr>
          </a:p>
        </p:txBody>
      </p:sp>
      <p:sp>
        <p:nvSpPr>
          <p:cNvPr id="3" name="Rectangle 2"/>
          <p:cNvSpPr/>
          <p:nvPr/>
        </p:nvSpPr>
        <p:spPr>
          <a:xfrm>
            <a:off x="1355319" y="1720577"/>
            <a:ext cx="5367452" cy="4416915"/>
          </a:xfrm>
          <a:prstGeom prst="rect">
            <a:avLst/>
          </a:prstGeom>
        </p:spPr>
        <p:txBody>
          <a:bodyPr wrap="square">
            <a:spAutoFit/>
          </a:bodyPr>
          <a:lstStyle/>
          <a:p>
            <a:pPr marL="342900" lvl="0" indent="-342900" algn="just">
              <a:lnSpc>
                <a:spcPct val="150000"/>
              </a:lnSpc>
              <a:spcBef>
                <a:spcPts val="1000"/>
              </a:spcBef>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DMAIC </a:t>
            </a:r>
            <a:r>
              <a:rPr lang="en-US" sz="2400" b="1" dirty="0" smtClean="0">
                <a:latin typeface="Times New Roman" panose="02020603050405020304" pitchFamily="18" charset="0"/>
                <a:cs typeface="Times New Roman" panose="02020603050405020304" pitchFamily="18" charset="0"/>
              </a:rPr>
              <a:t>Methodology:</a:t>
            </a:r>
          </a:p>
          <a:p>
            <a:pPr lvl="0" algn="just">
              <a:lnSpc>
                <a:spcPct val="150000"/>
              </a:lnSpc>
              <a:spcBef>
                <a:spcPts val="1000"/>
              </a:spcBef>
            </a:pPr>
            <a:r>
              <a:rPr lang="en-US" sz="2400" dirty="0" smtClean="0">
                <a:latin typeface="Times New Roman" panose="02020603050405020304" pitchFamily="18" charset="0"/>
                <a:cs typeface="Times New Roman" panose="02020603050405020304" pitchFamily="18" charset="0"/>
              </a:rPr>
              <a:t>In </a:t>
            </a:r>
            <a:r>
              <a:rPr lang="en-US" sz="2400" dirty="0">
                <a:latin typeface="Times New Roman" panose="02020603050405020304" pitchFamily="18" charset="0"/>
                <a:cs typeface="Times New Roman" panose="02020603050405020304" pitchFamily="18" charset="0"/>
              </a:rPr>
              <a:t>our project, we used the DMAIC model for assessing and improving processes. </a:t>
            </a:r>
          </a:p>
          <a:p>
            <a:pPr algn="just">
              <a:lnSpc>
                <a:spcPct val="150000"/>
              </a:lnSpc>
              <a:spcBef>
                <a:spcPts val="1000"/>
              </a:spcBef>
            </a:pPr>
            <a:r>
              <a:rPr lang="en-US" sz="2400" dirty="0">
                <a:latin typeface="Times New Roman" panose="02020603050405020304" pitchFamily="18" charset="0"/>
                <a:cs typeface="Times New Roman" panose="02020603050405020304" pitchFamily="18" charset="0"/>
              </a:rPr>
              <a:t> It is divided into five </a:t>
            </a:r>
            <a:r>
              <a:rPr lang="en-US" sz="2400" dirty="0" smtClean="0">
                <a:latin typeface="Times New Roman" panose="02020603050405020304" pitchFamily="18" charset="0"/>
                <a:cs typeface="Times New Roman" panose="02020603050405020304" pitchFamily="18" charset="0"/>
              </a:rPr>
              <a:t>Phases:</a:t>
            </a:r>
            <a:endParaRPr lang="en-US" sz="2400" dirty="0">
              <a:latin typeface="Times New Roman" panose="02020603050405020304" pitchFamily="18" charset="0"/>
              <a:cs typeface="Times New Roman" panose="02020603050405020304" pitchFamily="18" charset="0"/>
            </a:endParaRPr>
          </a:p>
          <a:p>
            <a:pPr lvl="0" algn="just">
              <a:lnSpc>
                <a:spcPct val="150000"/>
              </a:lnSpc>
              <a:spcBef>
                <a:spcPts val="1000"/>
              </a:spcBef>
            </a:pPr>
            <a:r>
              <a:rPr lang="en-US" sz="2400" dirty="0" smtClean="0">
                <a:latin typeface="Times New Roman" panose="02020603050405020304" pitchFamily="18" charset="0"/>
                <a:cs typeface="Times New Roman" panose="02020603050405020304" pitchFamily="18" charset="0"/>
              </a:rPr>
              <a:t>Define</a:t>
            </a:r>
            <a:r>
              <a:rPr lang="en-US" sz="2400" dirty="0">
                <a:latin typeface="Times New Roman" panose="02020603050405020304" pitchFamily="18" charset="0"/>
                <a:cs typeface="Times New Roman" panose="02020603050405020304" pitchFamily="18" charset="0"/>
              </a:rPr>
              <a:t>, measure, analysis, improvement, and control.</a:t>
            </a:r>
            <a:endParaRPr lang="en-US" sz="2400" dirty="0" smtClean="0">
              <a:latin typeface="Times New Roman" panose="02020603050405020304" pitchFamily="18" charset="0"/>
              <a:cs typeface="Times New Roman" panose="02020603050405020304" pitchFamily="18" charset="0"/>
            </a:endParaRPr>
          </a:p>
          <a:p>
            <a:pPr lvl="0" algn="just">
              <a:lnSpc>
                <a:spcPct val="150000"/>
              </a:lnSpc>
              <a:spcBef>
                <a:spcPts val="1000"/>
              </a:spcBef>
            </a:pPr>
            <a:endParaRPr lang="en-US" sz="2400" dirty="0" smtClean="0">
              <a:solidFill>
                <a:prstClr val="black"/>
              </a:solidFill>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6259" y="0"/>
            <a:ext cx="5095741" cy="6857999"/>
          </a:xfrm>
          <a:prstGeom prst="rect">
            <a:avLst/>
          </a:prstGeom>
        </p:spPr>
      </p:pic>
    </p:spTree>
    <p:extLst>
      <p:ext uri="{BB962C8B-B14F-4D97-AF65-F5344CB8AC3E}">
        <p14:creationId xmlns:p14="http://schemas.microsoft.com/office/powerpoint/2010/main" val="4174453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Organic</Template>
  <TotalTime>2303</TotalTime>
  <Words>2003</Words>
  <Application>Microsoft Office PowerPoint</Application>
  <PresentationFormat>Widescreen</PresentationFormat>
  <Paragraphs>351</Paragraphs>
  <Slides>55</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55</vt:i4>
      </vt:variant>
    </vt:vector>
  </HeadingPairs>
  <TitlesOfParts>
    <vt:vector size="67" baseType="lpstr">
      <vt:lpstr>Arial</vt:lpstr>
      <vt:lpstr>Barlow</vt:lpstr>
      <vt:lpstr>Barlow Light</vt:lpstr>
      <vt:lpstr>Calibri</vt:lpstr>
      <vt:lpstr>Cambria</vt:lpstr>
      <vt:lpstr>Corbel</vt:lpstr>
      <vt:lpstr>DengXian</vt:lpstr>
      <vt:lpstr>Symbol</vt:lpstr>
      <vt:lpstr>Tahoma</vt:lpstr>
      <vt:lpstr>Times New Roman</vt:lpstr>
      <vt:lpstr>Wingdings</vt:lpstr>
      <vt:lpstr>Parallax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Recommendations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Marah</cp:lastModifiedBy>
  <cp:revision>170</cp:revision>
  <dcterms:created xsi:type="dcterms:W3CDTF">2021-12-25T09:31:20Z</dcterms:created>
  <dcterms:modified xsi:type="dcterms:W3CDTF">2022-06-07T06:15:25Z</dcterms:modified>
</cp:coreProperties>
</file>