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34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13" r:id="rId82"/>
    <p:sldId id="342" r:id="rId83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0F3C9-D684-42AC-B189-24C121CD1B93}" type="datetimeFigureOut">
              <a:rPr lang="ar-JO" smtClean="0"/>
              <a:t>17/09/1438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8718-7F74-41B5-9BA3-0A6225F15730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98116"/>
            <a:ext cx="6858000" cy="706437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Furniture plan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847" y="1004552"/>
            <a:ext cx="7022206" cy="525458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004552"/>
            <a:ext cx="6858000" cy="425324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85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4548"/>
            <a:ext cx="6858000" cy="759853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Elevations </a:t>
            </a:r>
            <a:endParaRPr lang="en-US" sz="49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030310"/>
            <a:ext cx="6858000" cy="4227490"/>
          </a:xfrm>
        </p:spPr>
        <p:txBody>
          <a:bodyPr/>
          <a:lstStyle/>
          <a:p>
            <a:r>
              <a:rPr lang="en-US" dirty="0" smtClean="0"/>
              <a:t>North elevation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6063" y="1998618"/>
            <a:ext cx="6887392" cy="300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044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1821"/>
            <a:ext cx="6858000" cy="18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13954"/>
            <a:ext cx="6858000" cy="4643846"/>
          </a:xfrm>
        </p:spPr>
        <p:txBody>
          <a:bodyPr/>
          <a:lstStyle/>
          <a:p>
            <a:r>
              <a:rPr lang="en-US" dirty="0" smtClean="0"/>
              <a:t>South elevation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5657" y="2871789"/>
            <a:ext cx="7514408" cy="239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71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293224"/>
            <a:ext cx="6858000" cy="3964577"/>
          </a:xfrm>
        </p:spPr>
        <p:txBody>
          <a:bodyPr/>
          <a:lstStyle/>
          <a:p>
            <a:r>
              <a:rPr lang="en-US" dirty="0" smtClean="0"/>
              <a:t>East elevation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455" y="2547939"/>
            <a:ext cx="6789420" cy="319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570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84664"/>
            <a:ext cx="6858000" cy="3873137"/>
          </a:xfrm>
        </p:spPr>
        <p:txBody>
          <a:bodyPr/>
          <a:lstStyle/>
          <a:p>
            <a:r>
              <a:rPr lang="en-US" dirty="0" smtClean="0"/>
              <a:t>West elevation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9369" y="2545624"/>
            <a:ext cx="5850119" cy="308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588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626" y="1489166"/>
            <a:ext cx="7847512" cy="425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1449978"/>
            <a:ext cx="6858000" cy="3807823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Sections</a:t>
            </a:r>
          </a:p>
          <a:p>
            <a:r>
              <a:rPr lang="en-US" dirty="0" smtClean="0"/>
              <a:t>Section 1-1</a:t>
            </a:r>
            <a:endParaRPr lang="ar-JO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148" y="2824163"/>
            <a:ext cx="6691449" cy="298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1828800"/>
            <a:ext cx="6858000" cy="3429000"/>
          </a:xfrm>
        </p:spPr>
        <p:txBody>
          <a:bodyPr/>
          <a:lstStyle/>
          <a:p>
            <a:r>
              <a:rPr lang="en-US" dirty="0" smtClean="0"/>
              <a:t>Section 2-2</a:t>
            </a:r>
            <a:endParaRPr lang="ar-J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698" y="2386014"/>
            <a:ext cx="8131628" cy="294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57350" y="2130427"/>
            <a:ext cx="5943600" cy="3051175"/>
          </a:xfrm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Environmental Design</a:t>
            </a:r>
            <a:r>
              <a:rPr lang="en-US" sz="5400" dirty="0"/>
              <a:t/>
            </a:r>
            <a:br>
              <a:rPr lang="en-US" sz="5400" dirty="0"/>
            </a:br>
            <a:endParaRPr lang="ar-SA" sz="5400" dirty="0"/>
          </a:p>
        </p:txBody>
      </p:sp>
    </p:spTree>
    <p:extLst>
      <p:ext uri="{BB962C8B-B14F-4D97-AF65-F5344CB8AC3E}">
        <p14:creationId xmlns:p14="http://schemas.microsoft.com/office/powerpoint/2010/main" val="4833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5900" y="609600"/>
            <a:ext cx="6172200" cy="18288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br>
              <a:rPr lang="en-US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5900" y="1143002"/>
            <a:ext cx="6172200" cy="4983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1- The layers for the elements.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2-Total  Heating and Cooling Load.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3- Daylight factor.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4- Acoustical Analysis.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441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92727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Kindergarten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2732" y="927279"/>
            <a:ext cx="7054403" cy="5425226"/>
          </a:xfrm>
        </p:spPr>
        <p:txBody>
          <a:bodyPr/>
          <a:lstStyle/>
          <a:p>
            <a:r>
              <a:rPr lang="en-US" dirty="0" err="1" smtClean="0"/>
              <a:t>Amani</a:t>
            </a:r>
            <a:r>
              <a:rPr lang="en-US" dirty="0" smtClean="0"/>
              <a:t> </a:t>
            </a:r>
            <a:r>
              <a:rPr lang="en-US" dirty="0" err="1" smtClean="0"/>
              <a:t>Nasasrah</a:t>
            </a:r>
            <a:r>
              <a:rPr lang="en-US" dirty="0" smtClean="0"/>
              <a:t> , </a:t>
            </a:r>
            <a:r>
              <a:rPr lang="en-US" dirty="0" err="1" smtClean="0"/>
              <a:t>Enas</a:t>
            </a:r>
            <a:r>
              <a:rPr lang="en-US" dirty="0" smtClean="0"/>
              <a:t> </a:t>
            </a:r>
            <a:r>
              <a:rPr lang="en-US" dirty="0" err="1" smtClean="0"/>
              <a:t>Awad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Shadia</a:t>
            </a:r>
            <a:r>
              <a:rPr lang="en-US" dirty="0" smtClean="0"/>
              <a:t> </a:t>
            </a:r>
            <a:r>
              <a:rPr lang="en-US" dirty="0" err="1" smtClean="0"/>
              <a:t>Yamin</a:t>
            </a:r>
            <a:r>
              <a:rPr lang="en-US" dirty="0" smtClean="0"/>
              <a:t> , </a:t>
            </a:r>
            <a:r>
              <a:rPr lang="en-US" dirty="0" err="1" smtClean="0"/>
              <a:t>Sondos</a:t>
            </a:r>
            <a:r>
              <a:rPr lang="en-US" dirty="0" smtClean="0"/>
              <a:t> </a:t>
            </a:r>
            <a:r>
              <a:rPr lang="en-US" dirty="0" err="1" smtClean="0"/>
              <a:t>Ghanim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Mohannad</a:t>
            </a:r>
            <a:r>
              <a:rPr lang="en-US" dirty="0" smtClean="0"/>
              <a:t> </a:t>
            </a:r>
            <a:r>
              <a:rPr lang="en-US" dirty="0" err="1" smtClean="0"/>
              <a:t>Haj</a:t>
            </a:r>
            <a:r>
              <a:rPr lang="en-US" dirty="0" smtClean="0"/>
              <a:t> </a:t>
            </a:r>
            <a:r>
              <a:rPr lang="en-US" dirty="0" err="1" smtClean="0"/>
              <a:t>Hussin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pic>
        <p:nvPicPr>
          <p:cNvPr id="4" name="Picture 3" descr="rrrrrrrrr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13" y="2700884"/>
            <a:ext cx="6938493" cy="3683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91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50" y="0"/>
            <a:ext cx="7315200" cy="12954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</a:rPr>
              <a:t>U_value for external wall and their thermal properties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2"/>
            <a:ext cx="6172200" cy="15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645024"/>
            <a:ext cx="4464496" cy="370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62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5151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</a:rPr>
              <a:t>U_value for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flat roof 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</a:rPr>
              <a:t>and their thermal properties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752600"/>
            <a:ext cx="5257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6100" y="3505200"/>
            <a:ext cx="37147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07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85900" y="1828801"/>
            <a:ext cx="6172200" cy="4297363"/>
          </a:xfrm>
        </p:spPr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The Total Heating Load capacity =</a:t>
            </a:r>
            <a:r>
              <a:rPr lang="en-US" b="1" u="sng" dirty="0" smtClean="0"/>
              <a:t>44.76 kW</a:t>
            </a:r>
            <a:endParaRPr lang="en-US" b="1" dirty="0" smtClean="0">
              <a:solidFill>
                <a:prstClr val="black"/>
              </a:solidFill>
            </a:endParaRPr>
          </a:p>
          <a:p>
            <a:endParaRPr lang="en-US" b="1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The Total Cooling Load capacity =</a:t>
            </a:r>
            <a:r>
              <a:rPr lang="en-US" b="1" u="sng" dirty="0" smtClean="0"/>
              <a:t>151.35 kW</a:t>
            </a:r>
            <a:endParaRPr lang="en-US" b="1" dirty="0">
              <a:solidFill>
                <a:prstClr val="black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288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/>
              <a:t>Day lighting</a:t>
            </a:r>
            <a:endParaRPr lang="ar-SA" dirty="0"/>
          </a:p>
        </p:txBody>
      </p:sp>
      <p:pic>
        <p:nvPicPr>
          <p:cNvPr id="3074" name="Picture 2" descr="C:\Users\Laptop Center\Desktop\kkk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7350" y="2362202"/>
            <a:ext cx="6172200" cy="39426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74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5900" y="1066800"/>
            <a:ext cx="6172200" cy="1295400"/>
          </a:xfrm>
        </p:spPr>
        <p:txBody>
          <a:bodyPr>
            <a:normAutofit fontScale="9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/>
              <a:t>Acoustical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2051" name="Picture 3" descr="C:\Users\Laptop Center\Desktop\nnn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5672" y="1905000"/>
            <a:ext cx="59436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08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aptop Center\Desktop\gg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51" y="1524000"/>
            <a:ext cx="6389374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326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3050" y="0"/>
            <a:ext cx="6172200" cy="1600200"/>
          </a:xfrm>
        </p:spPr>
        <p:txBody>
          <a:bodyPr>
            <a:normAutofit fontScale="9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Sound Transmission Class (STC)</a:t>
            </a:r>
            <a:br>
              <a:rPr lang="en-US" dirty="0" smtClean="0"/>
            </a:br>
            <a:r>
              <a:rPr lang="en-US" sz="3600" dirty="0"/>
              <a:t>STC for partition = 50db </a:t>
            </a:r>
            <a:br>
              <a:rPr lang="en-US" sz="3600" dirty="0"/>
            </a:br>
            <a:endParaRPr lang="ar-SA" sz="36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3100" y="2057400"/>
            <a:ext cx="4857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072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3050" y="0"/>
            <a:ext cx="6172200" cy="1600200"/>
          </a:xfrm>
        </p:spPr>
        <p:txBody>
          <a:bodyPr>
            <a:normAutofit fontScale="9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Sound Transmission Class (STC)</a:t>
            </a:r>
            <a:br>
              <a:rPr lang="en-US" dirty="0" smtClean="0"/>
            </a:br>
            <a:r>
              <a:rPr lang="en-US" sz="3600" dirty="0"/>
              <a:t>STC for Masonry Wall = 50db</a:t>
            </a:r>
            <a:endParaRPr lang="ar-SA" sz="3600" dirty="0"/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5900" y="2306064"/>
            <a:ext cx="6172200" cy="311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46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5900" y="609600"/>
            <a:ext cx="6172200" cy="1828800"/>
          </a:xfrm>
        </p:spPr>
        <p:txBody>
          <a:bodyPr>
            <a:normAutofit fontScale="9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/>
              <a:t>Reverberation Time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2700" dirty="0"/>
              <a:t> Case 1 (Playing room):</a:t>
            </a:r>
            <a:br>
              <a:rPr lang="en-US" sz="27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2700" dirty="0"/>
              <a:t>The RT60 is in standard range (1.20-1.60).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3" name="Content Placeholder 2" descr="C:\Users\Laptop Center\Desktop\g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209802"/>
            <a:ext cx="6172200" cy="4087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64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5900" y="1295400"/>
            <a:ext cx="6172200" cy="1143000"/>
          </a:xfrm>
        </p:spPr>
        <p:txBody>
          <a:bodyPr>
            <a:normAutofit fontScale="9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/>
              <a:t>Reverberation Time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/>
              <a:t> Case 2 (Multipurpose Hall):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1026" name="Picture 2" descr="C:\Users\Laptop Center\Desktop\bbb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4450" y="2057400"/>
            <a:ext cx="657225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652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Contents: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052736"/>
            <a:ext cx="6696744" cy="465807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1.Architectral design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2. Environmental design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3. Structural design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4. Mechanical design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5. BOQ calculation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9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Structural</a:t>
            </a:r>
            <a:r>
              <a:rPr lang="en-US" b="1" dirty="0" smtClean="0"/>
              <a:t> 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design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18941"/>
            <a:ext cx="6858000" cy="888642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Structural</a:t>
            </a:r>
            <a:r>
              <a:rPr lang="en-US" b="1" dirty="0" smtClean="0"/>
              <a:t> </a:t>
            </a: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design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275008"/>
            <a:ext cx="6858000" cy="398279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84667" y="2120951"/>
            <a:ext cx="639436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Design codes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2- Loads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3-ETABS model and checks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4- Structural elements and detailing</a:t>
            </a:r>
          </a:p>
        </p:txBody>
      </p:sp>
    </p:spTree>
    <p:extLst>
      <p:ext uri="{BB962C8B-B14F-4D97-AF65-F5344CB8AC3E}">
        <p14:creationId xmlns:p14="http://schemas.microsoft.com/office/powerpoint/2010/main" val="186291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41669"/>
            <a:ext cx="6858000" cy="17901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br>
              <a:rPr lang="en-US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13646"/>
            <a:ext cx="6858000" cy="394415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ACI -318-08 (American Concrete Institution) for reinforced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concrete structural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UBC-97 (Uniform Building Code) for earthquake load computations.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ASCE (American Society Of Civil Engineers) for design loads.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6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-1532586"/>
            <a:ext cx="6858000" cy="3303901"/>
          </a:xfrm>
        </p:spPr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  <a:b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927280"/>
            <a:ext cx="6858000" cy="4330521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669776"/>
              </p:ext>
            </p:extLst>
          </p:nvPr>
        </p:nvGraphicFramePr>
        <p:xfrm>
          <a:off x="1448872" y="2034863"/>
          <a:ext cx="6552128" cy="158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064"/>
                <a:gridCol w="3276064"/>
              </a:tblGrid>
              <a:tr h="5268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load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</a:t>
                      </a:r>
                      <a:endParaRPr lang="en-US" dirty="0"/>
                    </a:p>
                  </a:txBody>
                  <a:tcPr marL="68580" marR="68580"/>
                </a:tc>
              </a:tr>
              <a:tr h="526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Live load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4KN/m2</a:t>
                      </a:r>
                    </a:p>
                  </a:txBody>
                  <a:tcPr marL="51435" marR="51435" marT="0" marB="0"/>
                </a:tc>
              </a:tr>
              <a:tr h="5268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276225" algn="l"/>
                          <a:tab pos="408305" algn="ctr"/>
                        </a:tabLst>
                      </a:pP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SID load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6.1KN/m2</a:t>
                      </a:r>
                    </a:p>
                  </a:txBody>
                  <a:tcPr marL="51435" marR="51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5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1081825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Seismic Design Data: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97736"/>
            <a:ext cx="6858000" cy="406006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Location: Nablus </a:t>
            </a:r>
          </a:p>
          <a:p>
            <a:pPr algn="l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950753"/>
              </p:ext>
            </p:extLst>
          </p:nvPr>
        </p:nvGraphicFramePr>
        <p:xfrm>
          <a:off x="1775138" y="1712888"/>
          <a:ext cx="6096000" cy="3369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1529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Symbol 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value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zone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2B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Z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0.20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Soil</a:t>
                      </a:r>
                      <a:r>
                        <a:rPr lang="en-US" b="1" baseline="0" dirty="0" smtClean="0"/>
                        <a:t> type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Sd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Cv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0.40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3933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5.50 </a:t>
                      </a:r>
                      <a:endParaRPr lang="en-US" b="1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-141668"/>
            <a:ext cx="6858000" cy="862885"/>
          </a:xfrm>
        </p:spPr>
        <p:txBody>
          <a:bodyPr>
            <a:normAutofit/>
          </a:bodyPr>
          <a:lstStyle/>
          <a:p>
            <a:r>
              <a:rPr lang="ar-SA" sz="4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lang="en-US" sz="4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40914"/>
            <a:ext cx="6858000" cy="4716887"/>
          </a:xfrm>
        </p:spPr>
        <p:txBody>
          <a:bodyPr>
            <a:normAutofit/>
          </a:bodyPr>
          <a:lstStyle/>
          <a:p>
            <a:r>
              <a:rPr lang="en-US" sz="4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Material Strength Data</a:t>
            </a:r>
            <a:endParaRPr lang="en-US" sz="4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621"/>
              </p:ext>
            </p:extLst>
          </p:nvPr>
        </p:nvGraphicFramePr>
        <p:xfrm>
          <a:off x="1184856" y="1622737"/>
          <a:ext cx="6774288" cy="3636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144"/>
                <a:gridCol w="3387144"/>
              </a:tblGrid>
              <a:tr h="9251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Strength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 marL="68580" marR="68580"/>
                </a:tc>
              </a:tr>
              <a:tr h="105443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f′c 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(for columns and footings)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 MPa.</a:t>
                      </a: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 marL="68580" marR="68580"/>
                </a:tc>
              </a:tr>
              <a:tr h="10544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f′c 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(for beams and slabs)</a:t>
                      </a: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24 MPa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60253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fy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 MPa</a:t>
                      </a:r>
                      <a:endParaRPr lang="en-US" b="1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6129" y="275167"/>
            <a:ext cx="6858000" cy="1141513"/>
          </a:xfrm>
        </p:spPr>
        <p:txBody>
          <a:bodyPr>
            <a:normAutofit fontScale="90000"/>
          </a:bodyPr>
          <a:lstStyle/>
          <a:p>
            <a:pPr fontAlgn="t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S</a:t>
            </a: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tructural Element Dimensions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050306"/>
              </p:ext>
            </p:extLst>
          </p:nvPr>
        </p:nvGraphicFramePr>
        <p:xfrm>
          <a:off x="1746161" y="1674253"/>
          <a:ext cx="6096000" cy="3768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2815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STRUCTARAL ELEMENT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DIMENIONS</a:t>
                      </a:r>
                      <a:endParaRPr lang="en-US" dirty="0"/>
                    </a:p>
                  </a:txBody>
                  <a:tcPr marL="68580" marR="68580"/>
                </a:tc>
              </a:tr>
              <a:tr h="6281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Slab thickness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0.3 m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6281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Beam dimensions 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0.4</a:t>
                      </a:r>
                      <a:r>
                        <a:rPr lang="en-US" b="1" baseline="0" dirty="0" smtClean="0"/>
                        <a:t> x 0.6 m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6281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Column dimensions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0.3 x 0.6 m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62815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Footing(1) dimension </a:t>
                      </a:r>
                      <a:endParaRPr lang="en-US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1x1x0.35</a:t>
                      </a:r>
                      <a:r>
                        <a:rPr lang="en-US" b="1" baseline="0" dirty="0" smtClean="0"/>
                        <a:t> m </a:t>
                      </a:r>
                      <a:endParaRPr lang="en-US" b="1" dirty="0"/>
                    </a:p>
                  </a:txBody>
                  <a:tcPr marL="68580" marR="68580"/>
                </a:tc>
              </a:tr>
              <a:tr h="6281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Footing(2) dimension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1.5x1.5x0.35</a:t>
                      </a:r>
                      <a:r>
                        <a:rPr lang="en-US" b="1" baseline="0" dirty="0" smtClean="0"/>
                        <a:t> m</a:t>
                      </a:r>
                      <a:endParaRPr lang="en-US" b="1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63129" y="-2298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1094704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1210614"/>
            <a:ext cx="6857999" cy="434018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094706"/>
            <a:ext cx="6858000" cy="41630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7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914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71978"/>
            <a:ext cx="6858000" cy="4085823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system of the slab is one way ribbed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slab.</a:t>
            </a:r>
          </a:p>
          <a:p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68" y="1671637"/>
            <a:ext cx="4597758" cy="4072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137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92338" y="2967335"/>
            <a:ext cx="6079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Architectural design 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61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5911"/>
            <a:ext cx="6858000" cy="850005"/>
          </a:xfrm>
        </p:spPr>
        <p:txBody>
          <a:bodyPr>
            <a:noAutofit/>
          </a:bodyPr>
          <a:lstStyle/>
          <a:p>
            <a:r>
              <a:rPr lang="ar-SA" sz="4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3</a:t>
            </a:r>
            <a:r>
              <a:rPr lang="en-US" sz="4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D model</a:t>
            </a:r>
            <a:endParaRPr lang="en-US" sz="4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6" y="1824637"/>
            <a:ext cx="3651161" cy="3554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257" y="1824637"/>
            <a:ext cx="3936206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8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7426"/>
            <a:ext cx="6858000" cy="131364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Checks for models :</a:t>
            </a:r>
            <a:r>
              <a:rPr lang="en-US" sz="5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4F81B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84856"/>
            <a:ext cx="6858000" cy="4072944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Compatibility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Period = 0.299 &lt; 2 second </a:t>
            </a:r>
          </a:p>
          <a:p>
            <a:pPr algn="l"/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212" y="1655606"/>
            <a:ext cx="418241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1493949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 Equilibrium check:</a:t>
            </a:r>
            <a:b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4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52283"/>
            <a:ext cx="6858000" cy="390551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block AAAA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51" y="2073499"/>
            <a:ext cx="5196625" cy="2485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1107583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 Internal Forces Check: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35618"/>
            <a:ext cx="6858000" cy="362218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60495"/>
              </p:ext>
            </p:extLst>
          </p:nvPr>
        </p:nvGraphicFramePr>
        <p:xfrm>
          <a:off x="1765479" y="1635618"/>
          <a:ext cx="6096000" cy="2962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405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Load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error</a:t>
                      </a:r>
                      <a:endParaRPr lang="en-US" dirty="0"/>
                    </a:p>
                  </a:txBody>
                  <a:tcPr marL="68580" marR="68580"/>
                </a:tc>
              </a:tr>
              <a:tr h="740535">
                <a:tc>
                  <a:txBody>
                    <a:bodyPr/>
                    <a:lstStyle/>
                    <a:p>
                      <a:r>
                        <a:rPr lang="en-US" dirty="0" smtClean="0"/>
                        <a:t>Axial load for column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418.17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439.11 KN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4.77%</a:t>
                      </a:r>
                      <a:endParaRPr lang="en-US" dirty="0"/>
                    </a:p>
                  </a:txBody>
                  <a:tcPr marL="68580" marR="68580"/>
                </a:tc>
              </a:tr>
              <a:tr h="740535">
                <a:tc>
                  <a:txBody>
                    <a:bodyPr/>
                    <a:lstStyle/>
                    <a:p>
                      <a:r>
                        <a:rPr lang="en-US" dirty="0" smtClean="0"/>
                        <a:t>Moment for beam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1462 KN.m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1486.84 KN.m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1.67%</a:t>
                      </a:r>
                      <a:endParaRPr lang="en-US" dirty="0"/>
                    </a:p>
                  </a:txBody>
                  <a:tcPr marL="68580" marR="68580"/>
                </a:tc>
              </a:tr>
              <a:tr h="740535">
                <a:tc>
                  <a:txBody>
                    <a:bodyPr/>
                    <a:lstStyle/>
                    <a:p>
                      <a:r>
                        <a:rPr lang="en-US" dirty="0" smtClean="0"/>
                        <a:t>Moment for slab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16.00 KN</a:t>
                      </a:r>
                      <a:r>
                        <a:rPr lang="en-US" baseline="0" dirty="0" smtClean="0"/>
                        <a:t> .m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16.50 KN.m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3.00%</a:t>
                      </a:r>
                      <a:endParaRPr lang="en-US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4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83335"/>
            <a:ext cx="6858000" cy="643944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4.Deflection check: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249252"/>
            <a:ext cx="6858000" cy="4008549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982983"/>
              </p:ext>
            </p:extLst>
          </p:nvPr>
        </p:nvGraphicFramePr>
        <p:xfrm>
          <a:off x="1765480" y="1687131"/>
          <a:ext cx="6096000" cy="2498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8328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deflection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Deflection </a:t>
                      </a:r>
                      <a:endParaRPr lang="en-US" dirty="0"/>
                    </a:p>
                  </a:txBody>
                  <a:tcPr marL="68580" marR="68580"/>
                </a:tc>
              </a:tr>
              <a:tr h="8328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slab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21.75 mm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8.15 mm</a:t>
                      </a:r>
                      <a:endParaRPr lang="en-US" dirty="0"/>
                    </a:p>
                  </a:txBody>
                  <a:tcPr marL="68580" marR="68580"/>
                </a:tc>
              </a:tr>
              <a:tr h="8328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44.58 mm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27.58 mm </a:t>
                      </a:r>
                      <a:endParaRPr lang="en-US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84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44699"/>
            <a:ext cx="6858000" cy="159698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5.Shear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force check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841680"/>
            <a:ext cx="6858000" cy="3416121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242315"/>
              </p:ext>
            </p:extLst>
          </p:nvPr>
        </p:nvGraphicFramePr>
        <p:xfrm>
          <a:off x="1543855" y="2395471"/>
          <a:ext cx="6056290" cy="2059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258"/>
                <a:gridCol w="1211258"/>
                <a:gridCol w="1211258"/>
                <a:gridCol w="1211258"/>
                <a:gridCol w="1211258"/>
              </a:tblGrid>
              <a:tr h="556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Block Name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Direction of shear force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Manual shear force (KN)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ETABs shear force (KN)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of error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</a:tr>
              <a:tr h="55636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Block “A”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EQX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2053.95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2170.50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5.3%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</a:tr>
              <a:tr h="556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EQY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2053.95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2230.78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7.92</a:t>
                      </a: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9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Plan of column </a:t>
            </a:r>
            <a:endParaRPr lang="en-US" dirty="0"/>
          </a:p>
        </p:txBody>
      </p:sp>
      <p:pic>
        <p:nvPicPr>
          <p:cNvPr id="4" name="Content Placeholder 3" descr="column number block A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116" y="1867396"/>
            <a:ext cx="3443768" cy="4267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80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862885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Plan of footing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716" y="1107584"/>
            <a:ext cx="5479256" cy="43529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862886"/>
            <a:ext cx="6858000" cy="439491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2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"/>
            <a:ext cx="6858000" cy="991673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Plan of beam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824248"/>
            <a:ext cx="6858000" cy="443355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beam number block 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311" y="991674"/>
            <a:ext cx="4771622" cy="4666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1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70457"/>
            <a:ext cx="6858000" cy="875764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Design of slab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46222"/>
            <a:ext cx="6858000" cy="411157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Ri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71" y="1493950"/>
            <a:ext cx="5756856" cy="3541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6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34851"/>
            <a:ext cx="6858000" cy="77273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site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07584"/>
            <a:ext cx="6858000" cy="4150217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Land area = 5000 m2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صورة 2" descr="https://fbcdn-photos-b-a.akamaihd.net/hphotos-ak-xfp1/v/t34.0-0/p206x206/13101481_1692668147664870_1881464018_n.png?oh=02eeb42d34563ee09b8d22c6e934ea45&amp;oe=57289CFA&amp;__gda__=1462277151_e8318b973a7d3f35301205b1fe60ba7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738648"/>
            <a:ext cx="5946819" cy="4043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21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Beam design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501" y="1354570"/>
            <a:ext cx="7901189" cy="28956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587" y="3914104"/>
            <a:ext cx="2900363" cy="255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7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28791"/>
            <a:ext cx="6858000" cy="978793"/>
          </a:xfrm>
        </p:spPr>
        <p:txBody>
          <a:bodyPr>
            <a:normAutofit/>
          </a:bodyPr>
          <a:lstStyle/>
          <a:p>
            <a:r>
              <a:rPr lang="en-US" sz="4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 design of column  </a:t>
            </a:r>
            <a:endParaRPr lang="en-US" sz="4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994" y="1107584"/>
            <a:ext cx="2071688" cy="4067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8260" y="1107583"/>
            <a:ext cx="1373814" cy="52006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07584"/>
            <a:ext cx="6858000" cy="55250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18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60609"/>
            <a:ext cx="6858000" cy="1081826"/>
          </a:xfrm>
        </p:spPr>
        <p:txBody>
          <a:bodyPr>
            <a:normAutofit/>
          </a:bodyPr>
          <a:lstStyle/>
          <a:p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Footing design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23" y="1442435"/>
            <a:ext cx="3829050" cy="4933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669" y="1794861"/>
            <a:ext cx="3793331" cy="4581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58344"/>
            <a:ext cx="6858000" cy="369945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design:</a:t>
            </a:r>
            <a:b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ar-JO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3212976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marL="1143000" indent="-1143000" algn="l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 Water supply</a:t>
            </a:r>
            <a:endParaRPr lang="ar-S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indent="-1143000" algn="l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2. Water drainage</a:t>
            </a:r>
          </a:p>
          <a:p>
            <a:pPr marL="1143000" indent="-1143000" algn="l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 HVAC system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0589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latin typeface="Times New Roman" panose="02020603050405020304" pitchFamily="18" charset="0"/>
              </a:rPr>
              <a:t>Water supply system:</a:t>
            </a:r>
            <a:endParaRPr lang="ar-JO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54" y="2000576"/>
            <a:ext cx="7927945" cy="4236735"/>
          </a:xfrm>
        </p:spPr>
      </p:pic>
    </p:spTree>
    <p:extLst>
      <p:ext uri="{BB962C8B-B14F-4D97-AF65-F5344CB8AC3E}">
        <p14:creationId xmlns:p14="http://schemas.microsoft.com/office/powerpoint/2010/main" val="254292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8680"/>
            <a:ext cx="4810797" cy="470600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805194" y="5517232"/>
            <a:ext cx="82888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ZONE2</a:t>
            </a:r>
            <a:endParaRPr lang="ar-SA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61614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92696"/>
            <a:ext cx="4210638" cy="3924848"/>
          </a:xfrm>
        </p:spPr>
      </p:pic>
      <p:sp>
        <p:nvSpPr>
          <p:cNvPr id="5" name="مستطيل 4"/>
          <p:cNvSpPr/>
          <p:nvPr/>
        </p:nvSpPr>
        <p:spPr>
          <a:xfrm>
            <a:off x="3672971" y="5085184"/>
            <a:ext cx="8990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ZONE1</a:t>
            </a:r>
            <a:endParaRPr lang="ar-SA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1071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>
            <p:extLst/>
          </p:nvPr>
        </p:nvGraphicFramePr>
        <p:xfrm>
          <a:off x="1547664" y="620688"/>
          <a:ext cx="5411470" cy="107632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01700"/>
                <a:gridCol w="901700"/>
                <a:gridCol w="901700"/>
                <a:gridCol w="901700"/>
                <a:gridCol w="902335"/>
                <a:gridCol w="902335"/>
              </a:tblGrid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Weight in F.U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function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supply control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occupancy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82270" algn="ctr"/>
                          <a:tab pos="765175" algn="r"/>
                        </a:tabLst>
                      </a:pPr>
                      <a:r>
                        <a:rPr lang="en-US" sz="1100">
                          <a:effectLst/>
                        </a:rPr>
                        <a:t>fixture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Flush tank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public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W.C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Faucet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public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Lavatory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                                                                                                        24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F.U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2562697" y="1700808"/>
            <a:ext cx="337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Table: </a:t>
            </a:r>
            <a:r>
              <a:rPr lang="en-US" b="1" dirty="0"/>
              <a:t>Fixture units for the zone 1</a:t>
            </a: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/>
          </p:nvPr>
        </p:nvGraphicFramePr>
        <p:xfrm>
          <a:off x="1543385" y="2492896"/>
          <a:ext cx="5411470" cy="125571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01700"/>
                <a:gridCol w="901700"/>
                <a:gridCol w="901700"/>
                <a:gridCol w="901700"/>
                <a:gridCol w="902335"/>
                <a:gridCol w="902335"/>
              </a:tblGrid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Weight in F.U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function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supply control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occupancy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82270" algn="ctr"/>
                          <a:tab pos="765175" algn="r"/>
                        </a:tabLst>
                      </a:pPr>
                      <a:r>
                        <a:rPr lang="en-US" sz="1100">
                          <a:effectLst/>
                        </a:rPr>
                        <a:t>fixture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Flush tank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public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W.C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Faucet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public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Lavatory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faucet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clinic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 sink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                                                                                                          20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F.U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مستطيل 9"/>
          <p:cNvSpPr/>
          <p:nvPr/>
        </p:nvSpPr>
        <p:spPr>
          <a:xfrm>
            <a:off x="3004914" y="3717032"/>
            <a:ext cx="3425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Table </a:t>
            </a:r>
            <a:r>
              <a:rPr lang="en-US" b="1" dirty="0"/>
              <a:t>: Fixture units for the zone 2</a:t>
            </a: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>
            <p:extLst/>
          </p:nvPr>
        </p:nvGraphicFramePr>
        <p:xfrm>
          <a:off x="1691680" y="4437112"/>
          <a:ext cx="5544616" cy="90976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85829"/>
                <a:gridCol w="1385829"/>
                <a:gridCol w="1386479"/>
                <a:gridCol w="1386479"/>
              </a:tblGrid>
              <a:tr h="460086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Water demand</a:t>
                      </a:r>
                    </a:p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(gpm)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F.U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 of supply control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zone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4838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Flush tank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Zone 1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24838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Flush tank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Zone2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مستطيل 11"/>
          <p:cNvSpPr/>
          <p:nvPr/>
        </p:nvSpPr>
        <p:spPr>
          <a:xfrm>
            <a:off x="3080281" y="5517232"/>
            <a:ext cx="3722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Table :Water </a:t>
            </a:r>
            <a:r>
              <a:rPr lang="en-US" b="1" dirty="0"/>
              <a:t>demand for each zones:</a:t>
            </a:r>
          </a:p>
        </p:txBody>
      </p:sp>
    </p:spTree>
    <p:extLst>
      <p:ext uri="{BB962C8B-B14F-4D97-AF65-F5344CB8AC3E}">
        <p14:creationId xmlns:p14="http://schemas.microsoft.com/office/powerpoint/2010/main" val="40337668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r>
              <a:rPr lang="en-US" dirty="0" smtClean="0"/>
              <a:t>Suitable </a:t>
            </a:r>
            <a:r>
              <a:rPr lang="en-US" dirty="0"/>
              <a:t>diameter for vertical feeder (2'') , horizontal feeder(1.5'') and branches(3/4'')</a:t>
            </a:r>
          </a:p>
          <a:p>
            <a:pPr marL="0" indent="0">
              <a:buNone/>
            </a:pPr>
            <a:endParaRPr lang="ar-JO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effectLst/>
                <a:latin typeface="Times New Roman" panose="02020603050405020304" pitchFamily="18" charset="0"/>
              </a:rPr>
              <a:t>Water supply system:</a:t>
            </a:r>
            <a:endParaRPr lang="ar-JO" dirty="0"/>
          </a:p>
        </p:txBody>
      </p:sp>
      <p:sp>
        <p:nvSpPr>
          <p:cNvPr id="6" name="مستطيل 5"/>
          <p:cNvSpPr/>
          <p:nvPr/>
        </p:nvSpPr>
        <p:spPr>
          <a:xfrm>
            <a:off x="1331640" y="3886381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Number of </a:t>
            </a:r>
            <a:r>
              <a:rPr lang="en-US" sz="2400" b="1" dirty="0" err="1"/>
              <a:t>dfu’s</a:t>
            </a:r>
            <a:r>
              <a:rPr lang="en-US" sz="2400" b="1" dirty="0"/>
              <a:t> :</a:t>
            </a:r>
            <a:br>
              <a:rPr lang="en-US" sz="2400" b="1" dirty="0"/>
            </a:b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total number of fixture units = 33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dfu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6874673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design:</a:t>
            </a:r>
            <a:b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Drainage design system:</a:t>
            </a:r>
          </a:p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purpose of drainage lines design:</a:t>
            </a: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1-easy flow of sewage water. </a:t>
            </a: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2- no return of gases.</a:t>
            </a: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45416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06346" y="391560"/>
            <a:ext cx="1261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Site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صورة 45" descr="https://scontent-frt3-1.xx.fbcdn.net/v/t1.0-9/13177776_677825348987263_8187872463029364190_n.jpg?oh=945dffb0b16c96c7d74d9f3a6c84b1c3&amp;oe=57B24D0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719" y="1406965"/>
            <a:ext cx="5109693" cy="3744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57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*Clean </a:t>
            </a:r>
            <a:r>
              <a:rPr lang="en-US" dirty="0"/>
              <a:t>out : the point reaches any place in the pipe for solving any problem </a:t>
            </a:r>
            <a:r>
              <a:rPr lang="en-US" dirty="0" smtClean="0"/>
              <a:t>occurs </a:t>
            </a:r>
            <a:r>
              <a:rPr lang="en-US" dirty="0"/>
              <a:t>to the black water network </a:t>
            </a:r>
            <a:r>
              <a:rPr lang="en-US" dirty="0" smtClean="0"/>
              <a:t>.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 *Trap </a:t>
            </a:r>
            <a:r>
              <a:rPr lang="en-US" dirty="0"/>
              <a:t>: The most important element in drainage system design .</a:t>
            </a:r>
          </a:p>
          <a:p>
            <a:pPr marL="0" indent="0" algn="l">
              <a:buNone/>
            </a:pPr>
            <a:r>
              <a:rPr lang="en-US" dirty="0"/>
              <a:t>Water closet doesn't need trap because it has one on itself. </a:t>
            </a:r>
          </a:p>
          <a:p>
            <a:pPr marL="0" indent="0" algn="l">
              <a:buNone/>
            </a:pPr>
            <a:r>
              <a:rPr lang="en-US" b="1" dirty="0"/>
              <a:t> 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365468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design:</a:t>
            </a:r>
            <a:endParaRPr lang="ar-JO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77686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285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0" lvl="3" indent="0" algn="l">
              <a:buClr>
                <a:srgbClr val="A5A5A5"/>
              </a:buClr>
              <a:buNone/>
            </a:pPr>
            <a:r>
              <a:rPr lang="en-US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*Black </a:t>
            </a:r>
            <a:r>
              <a:rPr lang="en-US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water: W.CS &amp; Kitchen sink</a:t>
            </a:r>
          </a:p>
          <a:p>
            <a:pPr marL="1371600" lvl="3" indent="0" algn="l">
              <a:buClr>
                <a:srgbClr val="A5A5A5"/>
              </a:buClr>
              <a:buNone/>
            </a:pP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*Grey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water: Lavatory</a:t>
            </a:r>
            <a:r>
              <a:rPr 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>
              <a:buNone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Stack diameter = 4"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Diameters of the pipes = 2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"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3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"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"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(horizontal).</a:t>
            </a:r>
            <a:b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ar-JO" dirty="0"/>
          </a:p>
        </p:txBody>
      </p:sp>
      <p:sp>
        <p:nvSpPr>
          <p:cNvPr id="4" name="مستطيل 3"/>
          <p:cNvSpPr/>
          <p:nvPr/>
        </p:nvSpPr>
        <p:spPr>
          <a:xfrm>
            <a:off x="1043608" y="443711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Stacks , manholes  and vent with diameter = 4" .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91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/>
          </p:nvPr>
        </p:nvGraphicFramePr>
        <p:xfrm>
          <a:off x="1979712" y="836710"/>
          <a:ext cx="6264696" cy="223225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87742"/>
                <a:gridCol w="2088477"/>
                <a:gridCol w="2088477"/>
              </a:tblGrid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Diameter size (inch)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Drainage fixture unit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Fixture unit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Water closet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lavatory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 sink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Service sink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204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US" sz="110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Drinking fountain</a:t>
                      </a:r>
                      <a:endParaRPr lang="en-US" sz="1100" dirty="0">
                        <a:solidFill>
                          <a:srgbClr val="BF8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286000" y="310583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Table </a:t>
            </a:r>
            <a:r>
              <a:rPr lang="en-US" dirty="0" smtClean="0"/>
              <a:t>: </a:t>
            </a:r>
            <a:r>
              <a:rPr lang="en-US" dirty="0"/>
              <a:t>diameter size for the drainage fixture unit in the building</a:t>
            </a:r>
          </a:p>
        </p:txBody>
      </p:sp>
    </p:spTree>
    <p:extLst>
      <p:ext uri="{BB962C8B-B14F-4D97-AF65-F5344CB8AC3E}">
        <p14:creationId xmlns:p14="http://schemas.microsoft.com/office/powerpoint/2010/main" val="25189718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Mechanical design: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1" dirty="0" smtClean="0"/>
              <a:t>Drainage system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roof shows manhole lines   </a:t>
            </a:r>
          </a:p>
          <a:p>
            <a:pPr marL="0" indent="0" algn="l">
              <a:buNone/>
            </a:pPr>
            <a:endParaRPr lang="ar-JO" dirty="0"/>
          </a:p>
        </p:txBody>
      </p:sp>
      <p:pic>
        <p:nvPicPr>
          <p:cNvPr id="4" name="عنصر نائب للمحتوى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08920"/>
            <a:ext cx="5256583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7860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5201376" cy="4353533"/>
          </a:xfrm>
        </p:spPr>
      </p:pic>
    </p:spTree>
    <p:extLst>
      <p:ext uri="{BB962C8B-B14F-4D97-AF65-F5344CB8AC3E}">
        <p14:creationId xmlns:p14="http://schemas.microsoft.com/office/powerpoint/2010/main" val="12773190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513" y="1600200"/>
            <a:ext cx="6606973" cy="4525963"/>
          </a:xfrm>
        </p:spPr>
      </p:pic>
    </p:spTree>
    <p:extLst>
      <p:ext uri="{BB962C8B-B14F-4D97-AF65-F5344CB8AC3E}">
        <p14:creationId xmlns:p14="http://schemas.microsoft.com/office/powerpoint/2010/main" val="42642742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EECE1">
                    <a:lumMod val="25000"/>
                  </a:srgbClr>
                </a:solidFill>
              </a:rPr>
              <a:t>HVAC Design Data :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For external walls =0.51 W/m</a:t>
            </a:r>
            <a:r>
              <a:rPr lang="en-US" baseline="30000" dirty="0"/>
              <a:t>2</a:t>
            </a:r>
            <a:r>
              <a:rPr lang="en-US" dirty="0"/>
              <a:t> . °C</a:t>
            </a:r>
          </a:p>
          <a:p>
            <a:pPr algn="l"/>
            <a:r>
              <a:rPr lang="en-US" dirty="0"/>
              <a:t>For roof = 0.382 W/m</a:t>
            </a:r>
            <a:r>
              <a:rPr lang="en-US" baseline="30000" dirty="0"/>
              <a:t>2</a:t>
            </a:r>
            <a:r>
              <a:rPr lang="en-US" dirty="0"/>
              <a:t> . °C</a:t>
            </a:r>
          </a:p>
          <a:p>
            <a:pPr algn="l"/>
            <a:r>
              <a:rPr lang="en-US" dirty="0" smtClean="0"/>
              <a:t>For </a:t>
            </a:r>
            <a:r>
              <a:rPr lang="en-US" dirty="0"/>
              <a:t>doors=6.2 W/m</a:t>
            </a:r>
            <a:r>
              <a:rPr lang="en-US" baseline="30000" dirty="0"/>
              <a:t>2</a:t>
            </a:r>
            <a:r>
              <a:rPr lang="en-US" dirty="0"/>
              <a:t> . °C</a:t>
            </a:r>
          </a:p>
          <a:p>
            <a:pPr algn="l"/>
            <a:r>
              <a:rPr lang="en-US" dirty="0"/>
              <a:t>For windows=2.47 W/m</a:t>
            </a:r>
            <a:r>
              <a:rPr lang="en-US" baseline="30000" dirty="0"/>
              <a:t>2</a:t>
            </a:r>
            <a:r>
              <a:rPr lang="en-US" dirty="0"/>
              <a:t> . °C</a:t>
            </a:r>
          </a:p>
          <a:p>
            <a:pPr algn="l"/>
            <a:r>
              <a:rPr lang="en-US" dirty="0"/>
              <a:t> For internal wall = </a:t>
            </a:r>
            <a:r>
              <a:rPr lang="en-US" dirty="0" smtClean="0"/>
              <a:t>0.61 W/m</a:t>
            </a:r>
            <a:r>
              <a:rPr lang="en-US" baseline="30000" dirty="0" smtClean="0"/>
              <a:t>2</a:t>
            </a:r>
            <a:r>
              <a:rPr lang="en-US" dirty="0" smtClean="0"/>
              <a:t> . °C</a:t>
            </a: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836496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Design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main duct , branches duct and diffuser:</a:t>
            </a:r>
            <a:r>
              <a:rPr lang="en-US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ar-JO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light , equipment, </a:t>
            </a:r>
            <a:r>
              <a:rPr lang="en-US" dirty="0" err="1"/>
              <a:t>occupant,envelope</a:t>
            </a:r>
            <a:r>
              <a:rPr lang="en-US" dirty="0"/>
              <a:t>)</a:t>
            </a:r>
            <a:r>
              <a:rPr lang="ar-JO" dirty="0"/>
              <a:t>)</a:t>
            </a:r>
            <a:r>
              <a:rPr lang="en-US" dirty="0"/>
              <a:t>Heat </a:t>
            </a:r>
            <a:r>
              <a:rPr lang="en-US" dirty="0" smtClean="0"/>
              <a:t>gain</a:t>
            </a:r>
          </a:p>
          <a:p>
            <a:pPr marL="0" indent="0" algn="l">
              <a:buNone/>
            </a:pPr>
            <a:r>
              <a:rPr lang="en-US" dirty="0" smtClean="0"/>
              <a:t>∆</a:t>
            </a:r>
            <a:r>
              <a:rPr lang="en-US" dirty="0"/>
              <a:t>T(supply-return)=10°C</a:t>
            </a:r>
          </a:p>
          <a:p>
            <a:pPr marL="0" indent="0" algn="l">
              <a:buNone/>
            </a:pPr>
            <a:r>
              <a:rPr lang="en-US" dirty="0"/>
              <a:t>Ƿ=1.2 kg/m</a:t>
            </a:r>
            <a:r>
              <a:rPr lang="en-US" baseline="30000" dirty="0"/>
              <a:t>3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V (velocity)=5 m/sec</a:t>
            </a:r>
          </a:p>
          <a:p>
            <a:pPr marL="0" indent="0" algn="l">
              <a:buNone/>
            </a:pPr>
            <a:r>
              <a:rPr lang="en-US" dirty="0"/>
              <a:t>Vo :volumetric flow rate(m</a:t>
            </a:r>
            <a:r>
              <a:rPr lang="en-US" baseline="30000" dirty="0"/>
              <a:t>3</a:t>
            </a:r>
            <a:r>
              <a:rPr lang="en-US" dirty="0"/>
              <a:t>/sec)</a:t>
            </a:r>
          </a:p>
          <a:p>
            <a:pPr marL="0" indent="0" algn="l">
              <a:buNone/>
            </a:pPr>
            <a:r>
              <a:rPr lang="en-US" dirty="0"/>
              <a:t>Vo=20.85/(10*1.2)=1.74 m</a:t>
            </a:r>
            <a:r>
              <a:rPr lang="en-US" baseline="30000" dirty="0"/>
              <a:t>3</a:t>
            </a:r>
            <a:r>
              <a:rPr lang="en-US" dirty="0"/>
              <a:t>/sec</a:t>
            </a:r>
          </a:p>
          <a:p>
            <a:pPr marL="0" indent="0" algn="l">
              <a:buNone/>
            </a:pPr>
            <a:r>
              <a:rPr lang="en-US" dirty="0"/>
              <a:t>Area =1.74/5 =0.3475=0.35 m</a:t>
            </a:r>
            <a:r>
              <a:rPr lang="en-US" baseline="30000" dirty="0"/>
              <a:t>2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Pa/EI =0.6 Pa /m for all ducts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1742917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# of diffuser for administration =3</a:t>
            </a:r>
          </a:p>
          <a:p>
            <a:pPr marL="0" indent="0" algn="l">
              <a:buNone/>
            </a:pPr>
            <a:r>
              <a:rPr lang="en-US" dirty="0"/>
              <a:t># of diffuser for bedroom =8</a:t>
            </a:r>
          </a:p>
          <a:p>
            <a:pPr marL="0" indent="0" algn="l">
              <a:buNone/>
            </a:pPr>
            <a:r>
              <a:rPr lang="en-US" dirty="0"/>
              <a:t># of diffuser for multi. room =8</a:t>
            </a:r>
          </a:p>
          <a:p>
            <a:pPr marL="0" indent="0" algn="l">
              <a:buNone/>
            </a:pPr>
            <a:r>
              <a:rPr lang="en-US" dirty="0"/>
              <a:t># of diffuser for classroom=4</a:t>
            </a:r>
          </a:p>
          <a:p>
            <a:pPr marL="0" indent="0" algn="l">
              <a:buNone/>
            </a:pPr>
            <a:r>
              <a:rPr lang="en-US" dirty="0"/>
              <a:t># of diffuser for </a:t>
            </a:r>
            <a:r>
              <a:rPr lang="en-US" dirty="0" smtClean="0"/>
              <a:t>teacher room </a:t>
            </a:r>
            <a:r>
              <a:rPr lang="en-US" dirty="0"/>
              <a:t>=4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54130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96215"/>
            <a:ext cx="6858000" cy="1004552"/>
          </a:xfrm>
        </p:spPr>
        <p:txBody>
          <a:bodyPr>
            <a:normAutofit/>
          </a:bodyPr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Surrounding streets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84102"/>
            <a:ext cx="6858000" cy="36736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92" y="1584102"/>
            <a:ext cx="5109693" cy="3673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46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EEECE1">
                    <a:lumMod val="25000"/>
                  </a:srgbClr>
                </a:solidFill>
              </a:rPr>
              <a:t>Diffusers distribution:</a:t>
            </a:r>
            <a:br>
              <a:rPr lang="en-US" dirty="0" smtClean="0">
                <a:solidFill>
                  <a:srgbClr val="EEECE1">
                    <a:lumMod val="25000"/>
                  </a:srgbClr>
                </a:solidFill>
              </a:rPr>
            </a:br>
            <a:endParaRPr lang="ar-JO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8262697" cy="5616624"/>
          </a:xfrm>
        </p:spPr>
      </p:pic>
    </p:spTree>
    <p:extLst>
      <p:ext uri="{BB962C8B-B14F-4D97-AF65-F5344CB8AC3E}">
        <p14:creationId xmlns:p14="http://schemas.microsoft.com/office/powerpoint/2010/main" val="31205925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065" y="1600200"/>
            <a:ext cx="5491870" cy="4525963"/>
          </a:xfrm>
        </p:spPr>
      </p:pic>
    </p:spTree>
    <p:extLst>
      <p:ext uri="{BB962C8B-B14F-4D97-AF65-F5344CB8AC3E}">
        <p14:creationId xmlns:p14="http://schemas.microsoft.com/office/powerpoint/2010/main" val="349685481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65" y="1171259"/>
            <a:ext cx="4439270" cy="45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405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287" y="1204602"/>
            <a:ext cx="3591426" cy="44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8692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892" y="1671392"/>
            <a:ext cx="3696216" cy="35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74071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864" y="1099812"/>
            <a:ext cx="5344271" cy="46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9201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Heating load calculation</a:t>
            </a:r>
            <a:endParaRPr lang="ar-JO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b="1" dirty="0" smtClean="0"/>
              <a:t>Boiler design:</a:t>
            </a:r>
          </a:p>
          <a:p>
            <a:pPr marL="0" indent="0" algn="l">
              <a:buNone/>
            </a:pPr>
            <a:endParaRPr lang="ar-JO" sz="2000" b="1" dirty="0" smtClean="0"/>
          </a:p>
          <a:p>
            <a:pPr marL="0" indent="0" algn="l">
              <a:buNone/>
            </a:pPr>
            <a:r>
              <a:rPr lang="en-US" sz="2000" b="1" dirty="0"/>
              <a:t>Assume daily hot water = 100 l/s</a:t>
            </a:r>
            <a:endParaRPr lang="en-US" sz="2000" dirty="0"/>
          </a:p>
          <a:p>
            <a:pPr marL="0" indent="0" algn="l">
              <a:buNone/>
            </a:pPr>
            <a:r>
              <a:rPr lang="en-US" sz="2000" b="1" dirty="0" err="1"/>
              <a:t>Cp</a:t>
            </a:r>
            <a:r>
              <a:rPr lang="en-US" sz="2000" b="1" dirty="0"/>
              <a:t> for water =4.18</a:t>
            </a:r>
            <a:endParaRPr lang="en-US" sz="2000" dirty="0"/>
          </a:p>
          <a:p>
            <a:pPr marL="0" indent="0" algn="l">
              <a:buNone/>
            </a:pPr>
            <a:r>
              <a:rPr lang="en-US" sz="2000" b="1" dirty="0"/>
              <a:t>T.HW-</a:t>
            </a:r>
            <a:r>
              <a:rPr lang="en-US" sz="2000" b="1" dirty="0" err="1"/>
              <a:t>T.cw</a:t>
            </a:r>
            <a:r>
              <a:rPr lang="en-US" sz="2000" b="1" dirty="0"/>
              <a:t>=50 C</a:t>
            </a:r>
            <a:endParaRPr lang="en-US" sz="2000" dirty="0"/>
          </a:p>
          <a:p>
            <a:pPr marL="0" indent="0" algn="l">
              <a:buNone/>
            </a:pPr>
            <a:endParaRPr lang="ar-JO" sz="2000" b="1" dirty="0" smtClean="0"/>
          </a:p>
          <a:p>
            <a:pPr marL="0" indent="0" algn="l">
              <a:buNone/>
            </a:pPr>
            <a:r>
              <a:rPr lang="en-US" sz="2000" b="1" dirty="0" smtClean="0"/>
              <a:t>From </a:t>
            </a:r>
            <a:r>
              <a:rPr lang="en-US" sz="2000" b="1" dirty="0"/>
              <a:t>table 7-1 un text book boiler tank volume = 100litre</a:t>
            </a:r>
            <a:endParaRPr lang="en-US" sz="2000" dirty="0"/>
          </a:p>
          <a:p>
            <a:pPr marL="0" indent="0" algn="l">
              <a:buNone/>
            </a:pPr>
            <a:r>
              <a:rPr lang="en-US" sz="2000" b="1" dirty="0"/>
              <a:t>(iron boiler with </a:t>
            </a:r>
            <a:r>
              <a:rPr lang="en-US" sz="2000" b="1" dirty="0" err="1"/>
              <a:t>choosen</a:t>
            </a:r>
            <a:r>
              <a:rPr lang="en-US" sz="2000" b="1" dirty="0"/>
              <a:t> from table7-8 in text book)</a:t>
            </a:r>
            <a:endParaRPr lang="en-US" sz="2000" dirty="0"/>
          </a:p>
          <a:p>
            <a:pPr marL="0" indent="0" algn="l">
              <a:buNone/>
            </a:pPr>
            <a:r>
              <a:rPr lang="ar-JO" sz="2000" dirty="0" smtClean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911440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Pump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design</a:t>
            </a:r>
            <a:endParaRPr lang="ar-JO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dirty="0"/>
              <a:t>Sell height =100 cm and radiator up 12 cm over ground </a:t>
            </a:r>
            <a:r>
              <a:rPr lang="en-US" dirty="0" smtClean="0"/>
              <a:t>.   </a:t>
            </a:r>
            <a:endParaRPr lang="en-US" dirty="0"/>
          </a:p>
          <a:p>
            <a:pPr marL="0" indent="0" algn="l">
              <a:buNone/>
            </a:pPr>
            <a:r>
              <a:rPr lang="ar-JO" dirty="0"/>
              <a:t> </a:t>
            </a:r>
            <a:r>
              <a:rPr lang="en-US" dirty="0" smtClean="0"/>
              <a:t>H </a:t>
            </a:r>
            <a:r>
              <a:rPr lang="en-US" dirty="0"/>
              <a:t>=100-12=88 cm</a:t>
            </a:r>
          </a:p>
          <a:p>
            <a:pPr marL="0" indent="0" algn="l">
              <a:buNone/>
            </a:pPr>
            <a:r>
              <a:rPr lang="en-US" dirty="0"/>
              <a:t>From fig. 7-20 MA3 radiator type chosen with H=681mm, L=65 mm, section watt=113</a:t>
            </a:r>
          </a:p>
          <a:p>
            <a:pPr marL="0" indent="0" algn="l">
              <a:buNone/>
            </a:pPr>
            <a:r>
              <a:rPr lang="en-US" b="1" dirty="0"/>
              <a:t>For admin. Room: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Q total = 1566.3 w</a:t>
            </a:r>
          </a:p>
          <a:p>
            <a:pPr marL="0" indent="0" algn="l">
              <a:buNone/>
            </a:pPr>
            <a:r>
              <a:rPr lang="en-US" dirty="0"/>
              <a:t># of section=1566.31/113= 14 section</a:t>
            </a:r>
          </a:p>
          <a:p>
            <a:pPr marL="0" indent="0" algn="l">
              <a:buNone/>
            </a:pPr>
            <a:r>
              <a:rPr lang="en-US" dirty="0"/>
              <a:t>#of radiator =2</a:t>
            </a:r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39470302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b="1" dirty="0"/>
              <a:t>For bed room: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Q total=2275.19</a:t>
            </a:r>
          </a:p>
          <a:p>
            <a:pPr marL="0" indent="0" algn="l">
              <a:buNone/>
            </a:pPr>
            <a:r>
              <a:rPr lang="en-US" dirty="0"/>
              <a:t># of section=21section</a:t>
            </a:r>
          </a:p>
          <a:p>
            <a:pPr marL="0" indent="0" algn="l">
              <a:buNone/>
            </a:pPr>
            <a:r>
              <a:rPr lang="en-US" dirty="0"/>
              <a:t>#of radiator =4</a:t>
            </a:r>
          </a:p>
          <a:p>
            <a:pPr marL="0" indent="0" algn="l">
              <a:buNone/>
            </a:pPr>
            <a:r>
              <a:rPr lang="en-US" b="1" dirty="0"/>
              <a:t>For multi room :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Q total = 2306.2 w</a:t>
            </a:r>
          </a:p>
          <a:p>
            <a:pPr marL="0" indent="0" algn="l">
              <a:buNone/>
            </a:pPr>
            <a:r>
              <a:rPr lang="en-US" dirty="0"/>
              <a:t># of section=2306.2/113= 21 section</a:t>
            </a:r>
          </a:p>
          <a:p>
            <a:pPr marL="0" indent="0" algn="l">
              <a:buNone/>
            </a:pPr>
            <a:r>
              <a:rPr lang="en-US" dirty="0"/>
              <a:t>#of radiator =4</a:t>
            </a:r>
          </a:p>
          <a:p>
            <a:pPr marL="0" indent="0" algn="l">
              <a:buNone/>
            </a:pPr>
            <a:r>
              <a:rPr lang="en-US" b="1" dirty="0"/>
              <a:t>For classroom :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Q total = 2010.67 w</a:t>
            </a:r>
          </a:p>
          <a:p>
            <a:pPr marL="0" indent="0" algn="l">
              <a:buNone/>
            </a:pPr>
            <a:r>
              <a:rPr lang="en-US" dirty="0"/>
              <a:t># of section=2010/113= 18 section</a:t>
            </a:r>
          </a:p>
          <a:p>
            <a:pPr marL="0" indent="0" algn="l">
              <a:buNone/>
            </a:pPr>
            <a:r>
              <a:rPr lang="en-US" dirty="0"/>
              <a:t>#of radiator =3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2427306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dirty="0"/>
              <a:t>Two water pipe was using then:</a:t>
            </a:r>
          </a:p>
          <a:p>
            <a:pPr marL="0" indent="0" algn="l">
              <a:buNone/>
            </a:pPr>
            <a:r>
              <a:rPr lang="en-US" dirty="0"/>
              <a:t>EL=24*2*1.5=72 m.</a:t>
            </a:r>
          </a:p>
          <a:p>
            <a:pPr marL="0" indent="0" algn="l">
              <a:buNone/>
            </a:pPr>
            <a:r>
              <a:rPr lang="en-US" dirty="0" err="1"/>
              <a:t>M.pump</a:t>
            </a:r>
            <a:r>
              <a:rPr lang="en-US" dirty="0"/>
              <a:t>=11.88/4.186*10=0.283 kg/s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SMC </a:t>
            </a:r>
            <a:r>
              <a:rPr lang="en-US" dirty="0" err="1"/>
              <a:t>choosen</a:t>
            </a:r>
            <a:r>
              <a:rPr lang="en-US" dirty="0"/>
              <a:t> (125SE)from fig 7-18 in textbook</a:t>
            </a:r>
          </a:p>
          <a:p>
            <a:pPr marL="0" indent="0" algn="l">
              <a:buNone/>
            </a:pPr>
            <a:r>
              <a:rPr lang="en-US" dirty="0" err="1"/>
              <a:t>P.drop</a:t>
            </a:r>
            <a:r>
              <a:rPr lang="en-US" dirty="0"/>
              <a:t>=34*1000/72=472.2m</a:t>
            </a:r>
            <a:r>
              <a:rPr lang="en-US" baseline="30000" dirty="0"/>
              <a:t>3</a:t>
            </a:r>
            <a:r>
              <a:rPr lang="en-US" dirty="0"/>
              <a:t>.h</a:t>
            </a:r>
          </a:p>
          <a:p>
            <a:pPr marL="0" indent="0" algn="l">
              <a:buNone/>
            </a:pPr>
            <a:r>
              <a:rPr lang="en-US" dirty="0"/>
              <a:t>From table7-6 in textbook the pipe sizing was be:</a:t>
            </a:r>
          </a:p>
          <a:p>
            <a:pPr marL="0" indent="0" algn="l">
              <a:buNone/>
            </a:pPr>
            <a:r>
              <a:rPr lang="en-US" dirty="0"/>
              <a:t>Two water pip :H=680 mm, depth =70 mm ,output=94w.</a:t>
            </a:r>
          </a:p>
          <a:p>
            <a:pPr marL="0" indent="0" algn="l">
              <a:buNone/>
            </a:pPr>
            <a:r>
              <a:rPr lang="en-US" dirty="0"/>
              <a:t>     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7909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4547"/>
            <a:ext cx="6858000" cy="837127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Site plan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9592" y="1171977"/>
            <a:ext cx="6858000" cy="475230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3688" y="1645921"/>
            <a:ext cx="5927272" cy="421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401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Boiler chimney design: </a:t>
            </a:r>
            <a:endParaRPr lang="ar-JO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/>
              <a:t>Given the data as following:</a:t>
            </a:r>
          </a:p>
          <a:p>
            <a:pPr marL="0" indent="0" algn="l">
              <a:buNone/>
            </a:pPr>
            <a:r>
              <a:rPr lang="en-US" dirty="0"/>
              <a:t>Ƞ=80%</a:t>
            </a:r>
          </a:p>
          <a:p>
            <a:pPr marL="0" indent="0" algn="l">
              <a:buNone/>
            </a:pPr>
            <a:r>
              <a:rPr lang="en-US" dirty="0"/>
              <a:t>CV=39000</a:t>
            </a:r>
          </a:p>
          <a:p>
            <a:pPr marL="0" indent="0" algn="l">
              <a:buNone/>
            </a:pPr>
            <a:r>
              <a:rPr lang="en-US" dirty="0"/>
              <a:t>Velocity of water= 5m/s</a:t>
            </a:r>
          </a:p>
          <a:p>
            <a:pPr marL="0" indent="0" algn="l">
              <a:buNone/>
            </a:pPr>
            <a:r>
              <a:rPr lang="en-US" dirty="0" err="1"/>
              <a:t>M.f</a:t>
            </a:r>
            <a:r>
              <a:rPr lang="en-US" dirty="0"/>
              <a:t>=</a:t>
            </a:r>
            <a:r>
              <a:rPr lang="en-US" dirty="0" err="1"/>
              <a:t>Qboiler</a:t>
            </a:r>
            <a:r>
              <a:rPr lang="en-US" dirty="0"/>
              <a:t>/ Ƞ* CV =11.88/.8*3900=3.7*10</a:t>
            </a:r>
            <a:r>
              <a:rPr lang="en-US" baseline="30000" dirty="0"/>
              <a:t>-3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Mg=</a:t>
            </a:r>
            <a:r>
              <a:rPr lang="en-US" dirty="0" err="1"/>
              <a:t>M.f</a:t>
            </a:r>
            <a:r>
              <a:rPr lang="en-US" dirty="0"/>
              <a:t>*25.20=0.095 kg/sec</a:t>
            </a:r>
          </a:p>
          <a:p>
            <a:pPr marL="0" indent="0" algn="l">
              <a:buNone/>
            </a:pPr>
            <a:r>
              <a:rPr lang="en-US" dirty="0"/>
              <a:t>Ac=Mg/1.1*v=0.017 m</a:t>
            </a:r>
            <a:r>
              <a:rPr lang="en-US" baseline="30000" dirty="0"/>
              <a:t>2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D=14.85 cm.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1804353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ea typeface="+mn-ea"/>
                <a:cs typeface="+mn-cs"/>
              </a:rPr>
              <a:t>Quantity surveying and cost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Total cost of the project = </a:t>
            </a:r>
            <a:r>
              <a:rPr lang="en-US" b="1" dirty="0" smtClean="0"/>
              <a:t>601646.85Nis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             =</a:t>
            </a:r>
            <a:r>
              <a:rPr lang="en-US" b="1" dirty="0"/>
              <a:t>158328.11</a:t>
            </a:r>
            <a:r>
              <a:rPr lang="en-US" b="1" dirty="0" smtClean="0"/>
              <a:t>$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                               =</a:t>
            </a:r>
            <a:r>
              <a:rPr lang="en-US" b="1" dirty="0"/>
              <a:t>111416 JD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2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C:\Users\WINDOWS 7\Desktop\Grout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54" y="-114701"/>
            <a:ext cx="9098692" cy="7087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170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5911"/>
            <a:ext cx="6858000" cy="953036"/>
          </a:xfrm>
        </p:spPr>
        <p:txBody>
          <a:bodyPr>
            <a:normAutofit/>
          </a:bodyPr>
          <a:lstStyle/>
          <a:p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Main plan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62" y="1210614"/>
            <a:ext cx="6700838" cy="486727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6481" y="1210614"/>
            <a:ext cx="7334519" cy="404718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1071</Words>
  <Application>Microsoft Office PowerPoint</Application>
  <PresentationFormat>On-screen Show (4:3)</PresentationFormat>
  <Paragraphs>350</Paragraphs>
  <Slides>82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7" baseType="lpstr">
      <vt:lpstr>Arial</vt:lpstr>
      <vt:lpstr>Calibri</vt:lpstr>
      <vt:lpstr>Times New Roman</vt:lpstr>
      <vt:lpstr>Wingdings</vt:lpstr>
      <vt:lpstr>سمة Office</vt:lpstr>
      <vt:lpstr>PowerPoint Presentation</vt:lpstr>
      <vt:lpstr>Kindergarten </vt:lpstr>
      <vt:lpstr>Contents: </vt:lpstr>
      <vt:lpstr>PowerPoint Presentation</vt:lpstr>
      <vt:lpstr>site</vt:lpstr>
      <vt:lpstr>PowerPoint Presentation</vt:lpstr>
      <vt:lpstr>Surrounding streets </vt:lpstr>
      <vt:lpstr>Site plan </vt:lpstr>
      <vt:lpstr>Main plan </vt:lpstr>
      <vt:lpstr>Furniture plan </vt:lpstr>
      <vt:lpstr>Elevations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 </vt:lpstr>
      <vt:lpstr>Environmental Design: </vt:lpstr>
      <vt:lpstr>U_value for external wall and their thermal properties</vt:lpstr>
      <vt:lpstr>U_value for flat roof and their thermal properties</vt:lpstr>
      <vt:lpstr>PowerPoint Presentation</vt:lpstr>
      <vt:lpstr>Day lighting</vt:lpstr>
      <vt:lpstr>Acoustical Analysis   </vt:lpstr>
      <vt:lpstr>PowerPoint Presentation</vt:lpstr>
      <vt:lpstr>Sound Transmission Class (STC) STC for partition = 50db  </vt:lpstr>
      <vt:lpstr>Sound Transmission Class (STC) STC for Masonry Wall = 50db</vt:lpstr>
      <vt:lpstr>Reverberation Time  Case 1 (Playing room):  The RT60 is in standard range (1.20-1.60).  </vt:lpstr>
      <vt:lpstr>Reverberation Time  Case 2 (Multipurpose Hall):    </vt:lpstr>
      <vt:lpstr>PowerPoint Presentation</vt:lpstr>
      <vt:lpstr>Structural design </vt:lpstr>
      <vt:lpstr>Structural design </vt:lpstr>
      <vt:lpstr>Structural Design: </vt:lpstr>
      <vt:lpstr>Loads: </vt:lpstr>
      <vt:lpstr>Seismic Design Data:</vt:lpstr>
      <vt:lpstr> </vt:lpstr>
      <vt:lpstr>                Structural Element Dimensions</vt:lpstr>
      <vt:lpstr>PLAN</vt:lpstr>
      <vt:lpstr>PowerPoint Presentation</vt:lpstr>
      <vt:lpstr>3D model</vt:lpstr>
      <vt:lpstr> Checks for models : </vt:lpstr>
      <vt:lpstr>2. Equilibrium check: </vt:lpstr>
      <vt:lpstr>3. Internal Forces Check:</vt:lpstr>
      <vt:lpstr>4.Deflection check:</vt:lpstr>
      <vt:lpstr>5.Shear force check </vt:lpstr>
      <vt:lpstr>Plan of column </vt:lpstr>
      <vt:lpstr>Plan of footing</vt:lpstr>
      <vt:lpstr>Plan of beam </vt:lpstr>
      <vt:lpstr>Design of slab</vt:lpstr>
      <vt:lpstr>Beam design </vt:lpstr>
      <vt:lpstr> design of column  </vt:lpstr>
      <vt:lpstr>Footing design </vt:lpstr>
      <vt:lpstr>Mechanical design: </vt:lpstr>
      <vt:lpstr>Water supply system:</vt:lpstr>
      <vt:lpstr>PowerPoint Presentation</vt:lpstr>
      <vt:lpstr>PowerPoint Presentation</vt:lpstr>
      <vt:lpstr>PowerPoint Presentation</vt:lpstr>
      <vt:lpstr>Water supply system:</vt:lpstr>
      <vt:lpstr>Mechanical design: </vt:lpstr>
      <vt:lpstr>PowerPoint Presentation</vt:lpstr>
      <vt:lpstr>Mechanical design:</vt:lpstr>
      <vt:lpstr>Mechanical design:</vt:lpstr>
      <vt:lpstr>PowerPoint Presentation</vt:lpstr>
      <vt:lpstr>Mechanical design:</vt:lpstr>
      <vt:lpstr>PowerPoint Presentation</vt:lpstr>
      <vt:lpstr>PowerPoint Presentation</vt:lpstr>
      <vt:lpstr>HVAC Design Data :</vt:lpstr>
      <vt:lpstr>Design of main duct , branches duct and diffuser: </vt:lpstr>
      <vt:lpstr>PowerPoint Presentation</vt:lpstr>
      <vt:lpstr>Diffusers distribution: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Heating load calculation</vt:lpstr>
      <vt:lpstr>Pump design</vt:lpstr>
      <vt:lpstr>PowerPoint Presentation</vt:lpstr>
      <vt:lpstr>PowerPoint Presentation</vt:lpstr>
      <vt:lpstr>Boiler chimney design: </vt:lpstr>
      <vt:lpstr>Quantity surveying and cost estimation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arcc</dc:creator>
  <cp:lastModifiedBy>student</cp:lastModifiedBy>
  <cp:revision>9</cp:revision>
  <dcterms:created xsi:type="dcterms:W3CDTF">2016-12-24T09:30:45Z</dcterms:created>
  <dcterms:modified xsi:type="dcterms:W3CDTF">2017-06-11T07:54:21Z</dcterms:modified>
</cp:coreProperties>
</file>