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64" r:id="rId3"/>
    <p:sldId id="265" r:id="rId4"/>
    <p:sldId id="269" r:id="rId5"/>
    <p:sldId id="268" r:id="rId6"/>
    <p:sldId id="271" r:id="rId7"/>
    <p:sldId id="257" r:id="rId8"/>
    <p:sldId id="276" r:id="rId9"/>
    <p:sldId id="272" r:id="rId10"/>
    <p:sldId id="273" r:id="rId11"/>
    <p:sldId id="263" r:id="rId12"/>
    <p:sldId id="277" r:id="rId13"/>
    <p:sldId id="275" r:id="rId14"/>
    <p:sldId id="266" r:id="rId15"/>
    <p:sldId id="278" r:id="rId16"/>
    <p:sldId id="279" r:id="rId17"/>
    <p:sldId id="280" r:id="rId18"/>
    <p:sldId id="281" r:id="rId19"/>
    <p:sldId id="282" r:id="rId20"/>
    <p:sldId id="283" r:id="rId21"/>
    <p:sldId id="284" r:id="rId22"/>
    <p:sldId id="290" r:id="rId23"/>
    <p:sldId id="285" r:id="rId24"/>
    <p:sldId id="286" r:id="rId25"/>
    <p:sldId id="291" r:id="rId26"/>
    <p:sldId id="287" r:id="rId27"/>
    <p:sldId id="289" r:id="rId28"/>
    <p:sldId id="288"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164" y="-15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عنصر نائب للتاريخ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473541-6091-4567-9E88-D6FB6CECC496}" type="datetimeFigureOut">
              <a:rPr lang="en-US" smtClean="0"/>
              <a:pPr/>
              <a:t>1/4/2012</a:t>
            </a:fld>
            <a:endParaRPr lang="en-US"/>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6" name="عنصر نائب للتذييل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917B3B-D01B-44DC-B140-F410419A62D5}" type="slidenum">
              <a:rPr lang="en-US" smtClean="0"/>
              <a:pPr/>
              <a:t>‹#›</a:t>
            </a:fld>
            <a:endParaRPr lang="en-US"/>
          </a:p>
        </p:txBody>
      </p:sp>
    </p:spTree>
    <p:extLst>
      <p:ext uri="{BB962C8B-B14F-4D97-AF65-F5344CB8AC3E}">
        <p14:creationId xmlns="" xmlns:p14="http://schemas.microsoft.com/office/powerpoint/2010/main" val="3403834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en-US" dirty="0"/>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en-US" dirty="0"/>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F1917B3B-D01B-44DC-B140-F410419A62D5}" type="slidenum">
              <a:rPr lang="en-US" smtClean="0"/>
              <a:pPr/>
              <a:t>3</a:t>
            </a:fld>
            <a:endParaRPr lang="en-US"/>
          </a:p>
        </p:txBody>
      </p:sp>
    </p:spTree>
    <p:extLst>
      <p:ext uri="{BB962C8B-B14F-4D97-AF65-F5344CB8AC3E}">
        <p14:creationId xmlns="" xmlns:p14="http://schemas.microsoft.com/office/powerpoint/2010/main" val="1577273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r>
              <a:rPr lang="en-US" dirty="0" smtClean="0">
                <a:solidFill>
                  <a:srgbClr val="FF0000"/>
                </a:solidFill>
              </a:rPr>
              <a:t>Before we start playing a specific video we should keep track of the type of that’s vide, and since </a:t>
            </a:r>
            <a:endParaRPr lang="en-US" dirty="0"/>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r>
              <a:rPr lang="en-US" dirty="0" smtClean="0"/>
              <a:t>After we check that’s the video can</a:t>
            </a:r>
            <a:r>
              <a:rPr lang="en-US" baseline="0" dirty="0" smtClean="0"/>
              <a:t> be played by android , now we come to next steps . Connecting to android </a:t>
            </a:r>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r>
              <a:rPr lang="en-US" dirty="0" smtClean="0"/>
              <a:t>*************</a:t>
            </a:r>
            <a:endParaRPr lang="en-US" dirty="0"/>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14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r>
              <a:rPr lang="en-US" dirty="0" smtClean="0">
                <a:solidFill>
                  <a:srgbClr val="FF0000"/>
                </a:solidFill>
              </a:rPr>
              <a:t>Choose 1024 bytes ?? </a:t>
            </a:r>
            <a:endParaRPr lang="en-US" dirty="0">
              <a:solidFill>
                <a:srgbClr val="FF0000"/>
              </a:solidFill>
            </a:endParaRPr>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21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en-US" dirty="0"/>
          </a:p>
        </p:txBody>
      </p:sp>
      <p:sp>
        <p:nvSpPr>
          <p:cNvPr id="4" name="عنصر نائب لرقم الشريحة 3"/>
          <p:cNvSpPr>
            <a:spLocks noGrp="1"/>
          </p:cNvSpPr>
          <p:nvPr>
            <p:ph type="sldNum" sz="quarter" idx="10"/>
          </p:nvPr>
        </p:nvSpPr>
        <p:spPr/>
        <p:txBody>
          <a:bodyPr/>
          <a:lstStyle/>
          <a:p>
            <a:fld id="{F1917B3B-D01B-44DC-B140-F410419A62D5}" type="slidenum">
              <a:rPr lang="en-US" smtClean="0"/>
              <a:pPr/>
              <a:t>26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p:txBody>
          <a:bodyPr/>
          <a:lstStyle/>
          <a:p>
            <a:fld id="{0128BC4A-45FE-4D40-9BE2-ED6DAEB62EFB}" type="datetimeFigureOut">
              <a:rPr lang="en-US" smtClean="0"/>
              <a:pPr/>
              <a:t>1/4/2012</a:t>
            </a:fld>
            <a:endParaRPr lang="en-US"/>
          </a:p>
        </p:txBody>
      </p:sp>
      <p:sp>
        <p:nvSpPr>
          <p:cNvPr id="19" name="عنصر نائب للتذييل 18"/>
          <p:cNvSpPr>
            <a:spLocks noGrp="1"/>
          </p:cNvSpPr>
          <p:nvPr>
            <p:ph type="ftr" sz="quarter" idx="11"/>
          </p:nvPr>
        </p:nvSpPr>
        <p:spPr/>
        <p:txBody>
          <a:bodyPr/>
          <a:lstStyle/>
          <a:p>
            <a:endParaRPr lang="en-US"/>
          </a:p>
        </p:txBody>
      </p:sp>
      <p:sp>
        <p:nvSpPr>
          <p:cNvPr id="27" name="عنصر نائب لرقم الشريحة 26"/>
          <p:cNvSpPr>
            <a:spLocks noGrp="1"/>
          </p:cNvSpPr>
          <p:nvPr>
            <p:ph type="sldNum" sz="quarter" idx="12"/>
          </p:nvPr>
        </p:nvSpPr>
        <p:spPr/>
        <p:txBody>
          <a:bodyPr/>
          <a:lstStyle/>
          <a:p>
            <a:fld id="{AFFD2542-DFD2-4DB8-B66E-896C2C09B3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عنصر نائب للمحتوى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0128BC4A-45FE-4D40-9BE2-ED6DAEB62EFB}" type="datetimeFigureOut">
              <a:rPr lang="en-US" smtClean="0"/>
              <a:pPr/>
              <a:t>1/4/2012</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bg>
      <p:bgRef idx="1002">
        <a:schemeClr val="bg2"/>
      </p:bgRef>
    </p:bg>
    <p:spTree>
      <p:nvGrpSpPr>
        <p:cNvPr id="1" name=""/>
        <p:cNvGrpSpPr/>
        <p:nvPr/>
      </p:nvGrpSpPr>
      <p:grpSpPr>
        <a:xfrm>
          <a:off x="0" y="0"/>
          <a:ext cx="0" cy="0"/>
          <a:chOff x="0" y="0"/>
          <a:chExt cx="0" cy="0"/>
        </a:xfrm>
      </p:grpSpPr>
      <p:sp>
        <p:nvSpPr>
          <p:cNvPr id="2" name="عنوان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عنصر نائب للنص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0128BC4A-45FE-4D40-9BE2-ED6DAEB62EFB}" type="datetimeFigureOut">
              <a:rPr lang="en-US" smtClean="0"/>
              <a:pPr/>
              <a:t>1/4/2012</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AFFD2542-DFD2-4DB8-B66E-896C2C09B3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1143000"/>
          </a:xfrm>
        </p:spPr>
        <p:txBody>
          <a:bodyPr/>
          <a:lstStyle/>
          <a:p>
            <a:r>
              <a:rPr kumimoji="0" lang="ar-SA" smtClean="0"/>
              <a:t>انقر لتحرير نمط العنوان الرئيسي</a:t>
            </a:r>
            <a:endParaRPr kumimoji="0" lang="en-US"/>
          </a:p>
        </p:txBody>
      </p:sp>
      <p:sp>
        <p:nvSpPr>
          <p:cNvPr id="3" name="عنصر نائب للمحتوى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محتوى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عنصر نائب للتاريخ 4"/>
          <p:cNvSpPr>
            <a:spLocks noGrp="1"/>
          </p:cNvSpPr>
          <p:nvPr>
            <p:ph type="dt" sz="half" idx="10"/>
          </p:nvPr>
        </p:nvSpPr>
        <p:spPr/>
        <p:txBody>
          <a:bodyPr/>
          <a:lstStyle/>
          <a:p>
            <a:fld id="{0128BC4A-45FE-4D40-9BE2-ED6DAEB62EFB}" type="datetimeFigureOut">
              <a:rPr lang="en-US" smtClean="0"/>
              <a:pPr/>
              <a:t>1/4/2012</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عنصر نائب للنص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عنصر نائب للنص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عنصر نائب للمحتوى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عنصر نائب للمحتوى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عنصر نائب للتاريخ 6"/>
          <p:cNvSpPr>
            <a:spLocks noGrp="1"/>
          </p:cNvSpPr>
          <p:nvPr>
            <p:ph type="dt" sz="half" idx="10"/>
          </p:nvPr>
        </p:nvSpPr>
        <p:spPr/>
        <p:txBody>
          <a:bodyPr/>
          <a:lstStyle/>
          <a:p>
            <a:fld id="{0128BC4A-45FE-4D40-9BE2-ED6DAEB62EFB}" type="datetimeFigureOut">
              <a:rPr lang="en-US" smtClean="0"/>
              <a:pPr/>
              <a:t>1/4/2012</a:t>
            </a:fld>
            <a:endParaRPr lang="en-US"/>
          </a:p>
        </p:txBody>
      </p:sp>
      <p:sp>
        <p:nvSpPr>
          <p:cNvPr id="8" name="عنصر نائب للتذييل 7"/>
          <p:cNvSpPr>
            <a:spLocks noGrp="1"/>
          </p:cNvSpPr>
          <p:nvPr>
            <p:ph type="ftr" sz="quarter" idx="11"/>
          </p:nvPr>
        </p:nvSpPr>
        <p:spPr/>
        <p:txBody>
          <a:bodyPr/>
          <a:lstStyle/>
          <a:p>
            <a:endParaRPr lang="en-US"/>
          </a:p>
        </p:txBody>
      </p:sp>
      <p:sp>
        <p:nvSpPr>
          <p:cNvPr id="9" name="عنصر نائب لرقم الشريحة 8"/>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عنصر نائب للتاريخ 2"/>
          <p:cNvSpPr>
            <a:spLocks noGrp="1"/>
          </p:cNvSpPr>
          <p:nvPr>
            <p:ph type="dt" sz="half" idx="10"/>
          </p:nvPr>
        </p:nvSpPr>
        <p:spPr/>
        <p:txBody>
          <a:bodyPr/>
          <a:lstStyle/>
          <a:p>
            <a:fld id="{0128BC4A-45FE-4D40-9BE2-ED6DAEB62EFB}" type="datetimeFigureOut">
              <a:rPr lang="en-US" smtClean="0"/>
              <a:pPr/>
              <a:t>1/4/2012</a:t>
            </a:fld>
            <a:endParaRPr lang="en-US"/>
          </a:p>
        </p:txBody>
      </p:sp>
      <p:sp>
        <p:nvSpPr>
          <p:cNvPr id="4" name="عنصر نائب للتذييل 3"/>
          <p:cNvSpPr>
            <a:spLocks noGrp="1"/>
          </p:cNvSpPr>
          <p:nvPr>
            <p:ph type="ftr" sz="quarter" idx="11"/>
          </p:nvPr>
        </p:nvSpPr>
        <p:spPr/>
        <p:txBody>
          <a:bodyPr/>
          <a:lstStyle/>
          <a:p>
            <a:endParaRPr lang="en-US"/>
          </a:p>
        </p:txBody>
      </p:sp>
      <p:sp>
        <p:nvSpPr>
          <p:cNvPr id="5" name="عنصر نائب لرقم الشريحة 4"/>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0128BC4A-45FE-4D40-9BE2-ED6DAEB62EFB}" type="datetimeFigureOut">
              <a:rPr lang="en-US" smtClean="0"/>
              <a:pPr/>
              <a:t>1/4/2012</a:t>
            </a:fld>
            <a:endParaRPr lang="en-US"/>
          </a:p>
        </p:txBody>
      </p:sp>
      <p:sp>
        <p:nvSpPr>
          <p:cNvPr id="3" name="عنصر نائب للتذييل 2"/>
          <p:cNvSpPr>
            <a:spLocks noGrp="1"/>
          </p:cNvSpPr>
          <p:nvPr>
            <p:ph type="ftr" sz="quarter" idx="11"/>
          </p:nvPr>
        </p:nvSpPr>
        <p:spPr/>
        <p:txBody>
          <a:bodyPr/>
          <a:lstStyle/>
          <a:p>
            <a:endParaRPr lang="en-US"/>
          </a:p>
        </p:txBody>
      </p:sp>
      <p:sp>
        <p:nvSpPr>
          <p:cNvPr id="4" name="عنصر نائب لرقم الشريحة 3"/>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عنصر نائب للنص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عنصر نائب للمحتوى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عنصر نائب للتاريخ 4"/>
          <p:cNvSpPr>
            <a:spLocks noGrp="1"/>
          </p:cNvSpPr>
          <p:nvPr>
            <p:ph type="dt" sz="half" idx="10"/>
          </p:nvPr>
        </p:nvSpPr>
        <p:spPr/>
        <p:txBody>
          <a:bodyPr/>
          <a:lstStyle/>
          <a:p>
            <a:fld id="{0128BC4A-45FE-4D40-9BE2-ED6DAEB62EFB}" type="datetimeFigureOut">
              <a:rPr lang="en-US" smtClean="0"/>
              <a:pPr/>
              <a:t>1/4/2012</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9" name="مستطيل ذو زاوية واحدة مخدوشة ودائرية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مثلث قائم الزاوية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عنوان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عنصر نائب للنص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0128BC4A-45FE-4D40-9BE2-ED6DAEB62EFB}" type="datetimeFigureOut">
              <a:rPr lang="en-US" smtClean="0"/>
              <a:pPr/>
              <a:t>1/4/2012</a:t>
            </a:fld>
            <a:endParaRPr lang="en-US"/>
          </a:p>
        </p:txBody>
      </p:sp>
      <p:sp>
        <p:nvSpPr>
          <p:cNvPr id="6" name="عنصر نائب للتذييل 5"/>
          <p:cNvSpPr>
            <a:spLocks noGrp="1"/>
          </p:cNvSpPr>
          <p:nvPr>
            <p:ph type="ftr" sz="quarter" idx="11"/>
          </p:nvPr>
        </p:nvSpPr>
        <p:spPr/>
        <p:txBody>
          <a:bodyPr/>
          <a:lstStyle/>
          <a:p>
            <a:endParaRPr lang="en-US"/>
          </a:p>
        </p:txBody>
      </p:sp>
      <p:sp>
        <p:nvSpPr>
          <p:cNvPr id="7" name="عنصر نائب لرقم الشريحة 6"/>
          <p:cNvSpPr>
            <a:spLocks noGrp="1"/>
          </p:cNvSpPr>
          <p:nvPr>
            <p:ph type="sldNum" sz="quarter" idx="12"/>
          </p:nvPr>
        </p:nvSpPr>
        <p:spPr>
          <a:xfrm>
            <a:off x="8077200" y="6356350"/>
            <a:ext cx="609600" cy="365125"/>
          </a:xfrm>
        </p:spPr>
        <p:txBody>
          <a:bodyPr/>
          <a:lstStyle/>
          <a:p>
            <a:fld id="{AFFD2542-DFD2-4DB8-B66E-896C2C09B32B}" type="slidenum">
              <a:rPr lang="en-US" smtClean="0"/>
              <a:pPr/>
              <a:t>‹#›</a:t>
            </a:fld>
            <a:endParaRPr lang="en-US"/>
          </a:p>
        </p:txBody>
      </p:sp>
      <p:sp>
        <p:nvSpPr>
          <p:cNvPr id="3" name="عنصر نائب للصورة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الرمز لإضافة صورة</a:t>
            </a:r>
            <a:endParaRPr kumimoji="0" lang="en-US" dirty="0"/>
          </a:p>
        </p:txBody>
      </p:sp>
      <p:sp>
        <p:nvSpPr>
          <p:cNvPr id="10" name="شكل حر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شكل حر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عنصر نائب للعنوان العمودي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0128BC4A-45FE-4D40-9BE2-ED6DAEB62EFB}" type="datetimeFigureOut">
              <a:rPr lang="en-US" smtClean="0"/>
              <a:pPr/>
              <a:t>1/4/2012</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914401"/>
            <a:ext cx="2057400" cy="5211763"/>
          </a:xfrm>
        </p:spPr>
        <p:txBody>
          <a:bodyPr vert="eaVert"/>
          <a:lstStyle/>
          <a:p>
            <a:r>
              <a:rPr kumimoji="0" lang="ar-SA" smtClean="0"/>
              <a:t>انقر لتحرير نمط العنوان الرئيسي</a:t>
            </a:r>
            <a:endParaRPr kumimoji="0" lang="en-US"/>
          </a:p>
        </p:txBody>
      </p:sp>
      <p:sp>
        <p:nvSpPr>
          <p:cNvPr id="3" name="عنصر نائب للعنوان العمودي 2"/>
          <p:cNvSpPr>
            <a:spLocks noGrp="1"/>
          </p:cNvSpPr>
          <p:nvPr>
            <p:ph type="body" orient="vert" idx="1"/>
          </p:nvPr>
        </p:nvSpPr>
        <p:spPr>
          <a:xfrm>
            <a:off x="457200" y="914401"/>
            <a:ext cx="60198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0128BC4A-45FE-4D40-9BE2-ED6DAEB62EFB}" type="datetimeFigureOut">
              <a:rPr lang="en-US" smtClean="0"/>
              <a:pPr/>
              <a:t>1/4/2012</a:t>
            </a:fld>
            <a:endParaRPr lang="en-US"/>
          </a:p>
        </p:txBody>
      </p:sp>
      <p:sp>
        <p:nvSpPr>
          <p:cNvPr id="5" name="عنصر نائب للتذييل 4"/>
          <p:cNvSpPr>
            <a:spLocks noGrp="1"/>
          </p:cNvSpPr>
          <p:nvPr>
            <p:ph type="ftr" sz="quarter" idx="11"/>
          </p:nvPr>
        </p:nvSpPr>
        <p:spPr/>
        <p:txBody>
          <a:bodyPr/>
          <a:lstStyle/>
          <a:p>
            <a:endParaRPr lang="en-US"/>
          </a:p>
        </p:txBody>
      </p:sp>
      <p:sp>
        <p:nvSpPr>
          <p:cNvPr id="6" name="عنصر نائب لرقم الشريحة 5"/>
          <p:cNvSpPr>
            <a:spLocks noGrp="1"/>
          </p:cNvSpPr>
          <p:nvPr>
            <p:ph type="sldNum" sz="quarter" idx="12"/>
          </p:nvPr>
        </p:nvSpPr>
        <p:spPr/>
        <p:txBody>
          <a:bodyPr/>
          <a:lstStyle/>
          <a:p>
            <a:fld id="{AFFD2542-DFD2-4DB8-B66E-896C2C09B3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شكل حر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شكل حر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عنصر نائب للعنوان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عنصر نائب للنص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عنصر نائب للتاريخ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128BC4A-45FE-4D40-9BE2-ED6DAEB62EFB}" type="datetimeFigureOut">
              <a:rPr lang="en-US" smtClean="0"/>
              <a:pPr/>
              <a:t>1/4/2012</a:t>
            </a:fld>
            <a:endParaRPr lang="en-US"/>
          </a:p>
        </p:txBody>
      </p:sp>
      <p:sp>
        <p:nvSpPr>
          <p:cNvPr id="22" name="عنصر نائب للتذييل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عنصر نائب لرقم الشريحة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FFD2542-DFD2-4DB8-B66E-896C2C09B32B}" type="slidenum">
              <a:rPr lang="en-US" smtClean="0"/>
              <a:pPr/>
              <a:t>‹#›</a:t>
            </a:fld>
            <a:endParaRPr lang="en-US"/>
          </a:p>
        </p:txBody>
      </p:sp>
      <p:grpSp>
        <p:nvGrpSpPr>
          <p:cNvPr id="2" name="مجموعة 1"/>
          <p:cNvGrpSpPr/>
          <p:nvPr/>
        </p:nvGrpSpPr>
        <p:grpSpPr>
          <a:xfrm>
            <a:off x="-19017" y="202408"/>
            <a:ext cx="9180548" cy="649224"/>
            <a:chOff x="-19045" y="216550"/>
            <a:chExt cx="9180548" cy="649224"/>
          </a:xfrm>
        </p:grpSpPr>
        <p:sp>
          <p:nvSpPr>
            <p:cNvPr id="12" name="شكل حر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شكل حر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51000" b="-51000"/>
          </a:stretch>
        </a:blipFill>
        <a:effectLst/>
      </p:bgPr>
    </p:bg>
    <p:spTree>
      <p:nvGrpSpPr>
        <p:cNvPr id="1" name=""/>
        <p:cNvGrpSpPr/>
        <p:nvPr/>
      </p:nvGrpSpPr>
      <p:grpSpPr>
        <a:xfrm>
          <a:off x="0" y="0"/>
          <a:ext cx="0" cy="0"/>
          <a:chOff x="0" y="0"/>
          <a:chExt cx="0" cy="0"/>
        </a:xfrm>
      </p:grpSpPr>
      <p:sp>
        <p:nvSpPr>
          <p:cNvPr id="5" name="مستطيل 4"/>
          <p:cNvSpPr/>
          <p:nvPr/>
        </p:nvSpPr>
        <p:spPr>
          <a:xfrm>
            <a:off x="137880" y="1371600"/>
            <a:ext cx="9006120" cy="630942"/>
          </a:xfrm>
          <a:prstGeom prst="rect">
            <a:avLst/>
          </a:prstGeom>
          <a:noFill/>
          <a:effectLst>
            <a:outerShdw blurRad="50800" dist="38100" algn="l" rotWithShape="0">
              <a:prstClr val="black">
                <a:alpha val="40000"/>
              </a:prstClr>
            </a:outerShdw>
          </a:effectLst>
        </p:spPr>
        <p:txBody>
          <a:bodyPr wrap="none" lIns="91440" tIns="45720" rIns="91440" bIns="45720">
            <a:spAutoFit/>
          </a:bodyPr>
          <a:lstStyle/>
          <a:p>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Online Media streaming and </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transferring </a:t>
            </a:r>
            <a:endParaRPr lang="en-US" sz="3500" b="1" dirty="0">
              <a:ln w="10541" cmpd="sng">
                <a:solidFill>
                  <a:srgbClr val="7D7D7D">
                    <a:tint val="100000"/>
                    <a:shade val="100000"/>
                    <a:satMod val="110000"/>
                  </a:srgbClr>
                </a:solidFill>
                <a:prstDash val="solid"/>
              </a:ln>
              <a:effectLst>
                <a:glow rad="101600">
                  <a:schemeClr val="accent2">
                    <a:satMod val="175000"/>
                    <a:alpha val="40000"/>
                  </a:schemeClr>
                </a:glow>
              </a:effectLst>
            </a:endParaRPr>
          </a:p>
        </p:txBody>
      </p:sp>
      <p:sp>
        <p:nvSpPr>
          <p:cNvPr id="7" name="مستطيل 6"/>
          <p:cNvSpPr/>
          <p:nvPr/>
        </p:nvSpPr>
        <p:spPr>
          <a:xfrm>
            <a:off x="457200" y="3962400"/>
            <a:ext cx="3711401" cy="1708160"/>
          </a:xfrm>
          <a:prstGeom prst="rect">
            <a:avLst/>
          </a:prstGeom>
          <a:noFill/>
          <a:effectLst>
            <a:outerShdw blurRad="50800" dist="38100" algn="l" rotWithShape="0">
              <a:prstClr val="black">
                <a:alpha val="40000"/>
              </a:prstClr>
            </a:outerShdw>
          </a:effectLst>
        </p:spPr>
        <p:txBody>
          <a:bodyPr wrap="none" lIns="91440" tIns="45720" rIns="91440" bIns="45720">
            <a:spAutoFit/>
          </a:bodyPr>
          <a:lstStyle/>
          <a:p>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Prepared By :</a:t>
            </a:r>
            <a:b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b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r>
              <a:rPr lang="en-US" sz="3500" b="1" dirty="0" err="1" smtClean="0">
                <a:ln w="10541" cmpd="sng">
                  <a:solidFill>
                    <a:srgbClr val="7D7D7D">
                      <a:tint val="100000"/>
                      <a:shade val="100000"/>
                      <a:satMod val="110000"/>
                    </a:srgbClr>
                  </a:solidFill>
                  <a:prstDash val="solid"/>
                </a:ln>
                <a:effectLst>
                  <a:glow rad="101600">
                    <a:schemeClr val="accent2">
                      <a:satMod val="175000"/>
                      <a:alpha val="40000"/>
                    </a:schemeClr>
                  </a:glow>
                </a:effectLst>
              </a:rPr>
              <a:t>Sondos</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r>
              <a:rPr lang="en-US" sz="3500" b="1" dirty="0" err="1" smtClean="0">
                <a:ln w="10541" cmpd="sng">
                  <a:solidFill>
                    <a:srgbClr val="7D7D7D">
                      <a:tint val="100000"/>
                      <a:shade val="100000"/>
                      <a:satMod val="110000"/>
                    </a:srgbClr>
                  </a:solidFill>
                  <a:prstDash val="solid"/>
                </a:ln>
                <a:effectLst>
                  <a:glow rad="101600">
                    <a:schemeClr val="accent2">
                      <a:satMod val="175000"/>
                      <a:alpha val="40000"/>
                    </a:schemeClr>
                  </a:glow>
                </a:effectLst>
              </a:rPr>
              <a:t>Ishtawi</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b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b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r>
              <a:rPr lang="en-US" sz="3500" b="1" dirty="0" err="1" smtClean="0">
                <a:ln w="10541" cmpd="sng">
                  <a:solidFill>
                    <a:srgbClr val="7D7D7D">
                      <a:tint val="100000"/>
                      <a:shade val="100000"/>
                      <a:satMod val="110000"/>
                    </a:srgbClr>
                  </a:solidFill>
                  <a:prstDash val="solid"/>
                </a:ln>
                <a:effectLst>
                  <a:glow rad="101600">
                    <a:schemeClr val="accent2">
                      <a:satMod val="175000"/>
                      <a:alpha val="40000"/>
                    </a:schemeClr>
                  </a:glow>
                </a:effectLst>
              </a:rPr>
              <a:t>Asma</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r>
              <a:rPr lang="en-US" sz="3500" b="1" dirty="0" err="1" smtClean="0">
                <a:ln w="10541" cmpd="sng">
                  <a:solidFill>
                    <a:srgbClr val="7D7D7D">
                      <a:tint val="100000"/>
                      <a:shade val="100000"/>
                      <a:satMod val="110000"/>
                    </a:srgbClr>
                  </a:solidFill>
                  <a:prstDash val="solid"/>
                </a:ln>
                <a:effectLst>
                  <a:glow rad="101600">
                    <a:schemeClr val="accent2">
                      <a:satMod val="175000"/>
                      <a:alpha val="40000"/>
                    </a:schemeClr>
                  </a:glow>
                </a:effectLst>
              </a:rPr>
              <a:t>Salman</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endParaRPr lang="en-US" sz="3500" b="1" dirty="0">
              <a:ln w="10541" cmpd="sng">
                <a:solidFill>
                  <a:srgbClr val="7D7D7D">
                    <a:tint val="100000"/>
                    <a:shade val="100000"/>
                    <a:satMod val="110000"/>
                  </a:srgbClr>
                </a:solidFill>
                <a:prstDash val="solid"/>
              </a:ln>
              <a:effectLst>
                <a:glow rad="101600">
                  <a:schemeClr val="accent2">
                    <a:satMod val="175000"/>
                    <a:alpha val="40000"/>
                  </a:schemeClr>
                </a:glow>
              </a:effectLst>
            </a:endParaRPr>
          </a:p>
        </p:txBody>
      </p:sp>
      <p:sp>
        <p:nvSpPr>
          <p:cNvPr id="8" name="مستطيل 7"/>
          <p:cNvSpPr/>
          <p:nvPr/>
        </p:nvSpPr>
        <p:spPr>
          <a:xfrm>
            <a:off x="5105400" y="4191000"/>
            <a:ext cx="3657600" cy="1169551"/>
          </a:xfrm>
          <a:prstGeom prst="rect">
            <a:avLst/>
          </a:prstGeom>
          <a:noFill/>
          <a:effectLst>
            <a:outerShdw blurRad="50800" dist="38100" algn="l" rotWithShape="0">
              <a:prstClr val="black">
                <a:alpha val="40000"/>
              </a:prstClr>
            </a:outerShdw>
          </a:effectLst>
        </p:spPr>
        <p:txBody>
          <a:bodyPr wrap="square" lIns="91440" tIns="45720" rIns="91440" bIns="45720">
            <a:spAutoFit/>
          </a:bodyPr>
          <a:lstStyle/>
          <a:p>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Supervised By :</a:t>
            </a:r>
            <a:b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br>
            <a:r>
              <a:rPr lang="en-US" sz="3500" b="1" dirty="0" err="1" smtClean="0">
                <a:ln w="10541" cmpd="sng">
                  <a:solidFill>
                    <a:srgbClr val="7D7D7D">
                      <a:tint val="100000"/>
                      <a:shade val="100000"/>
                      <a:satMod val="110000"/>
                    </a:srgbClr>
                  </a:solidFill>
                  <a:prstDash val="solid"/>
                </a:ln>
                <a:effectLst>
                  <a:glow rad="101600">
                    <a:schemeClr val="accent2">
                      <a:satMod val="175000"/>
                      <a:alpha val="40000"/>
                    </a:schemeClr>
                  </a:glow>
                </a:effectLst>
              </a:rPr>
              <a:t>Raed</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Al-</a:t>
            </a:r>
            <a:r>
              <a:rPr lang="en-US" sz="3500" b="1" dirty="0" err="1" smtClean="0">
                <a:ln w="10541" cmpd="sng">
                  <a:solidFill>
                    <a:srgbClr val="7D7D7D">
                      <a:tint val="100000"/>
                      <a:shade val="100000"/>
                      <a:satMod val="110000"/>
                    </a:srgbClr>
                  </a:solidFill>
                  <a:prstDash val="solid"/>
                </a:ln>
                <a:effectLst>
                  <a:glow rad="101600">
                    <a:schemeClr val="accent2">
                      <a:satMod val="175000"/>
                      <a:alpha val="40000"/>
                    </a:schemeClr>
                  </a:glow>
                </a:effectLst>
              </a:rPr>
              <a:t>Qadi</a:t>
            </a:r>
            <a:r>
              <a:rPr lang="en-US" sz="3500" b="1" dirty="0" smtClean="0">
                <a:ln w="10541" cmpd="sng">
                  <a:solidFill>
                    <a:srgbClr val="7D7D7D">
                      <a:tint val="100000"/>
                      <a:shade val="100000"/>
                      <a:satMod val="110000"/>
                    </a:srgbClr>
                  </a:solidFill>
                  <a:prstDash val="solid"/>
                </a:ln>
                <a:effectLst>
                  <a:glow rad="101600">
                    <a:schemeClr val="accent2">
                      <a:satMod val="175000"/>
                      <a:alpha val="40000"/>
                    </a:schemeClr>
                  </a:glow>
                </a:effectLst>
              </a:rPr>
              <a:t> </a:t>
            </a:r>
            <a:endParaRPr lang="en-US" sz="3500" b="1" dirty="0">
              <a:ln w="10541" cmpd="sng">
                <a:solidFill>
                  <a:srgbClr val="7D7D7D">
                    <a:tint val="100000"/>
                    <a:shade val="100000"/>
                    <a:satMod val="110000"/>
                  </a:srgbClr>
                </a:solidFill>
                <a:prstDash val="solid"/>
              </a:ln>
              <a:effectLst>
                <a:glow rad="101600">
                  <a:schemeClr val="accent2">
                    <a:satMod val="175000"/>
                    <a:alpha val="40000"/>
                  </a:schemeClr>
                </a:glo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Outline</a:t>
            </a:r>
            <a:endParaRPr lang="en-US" dirty="0"/>
          </a:p>
        </p:txBody>
      </p:sp>
      <p:sp>
        <p:nvSpPr>
          <p:cNvPr id="3" name="عنصر نائب للمحتوى 2"/>
          <p:cNvSpPr>
            <a:spLocks noGrp="1"/>
          </p:cNvSpPr>
          <p:nvPr>
            <p:ph idx="1"/>
          </p:nvPr>
        </p:nvSpPr>
        <p:spPr/>
        <p:txBody>
          <a:bodyPr/>
          <a:lstStyle/>
          <a:p>
            <a:pPr>
              <a:lnSpc>
                <a:spcPct val="150000"/>
              </a:lnSpc>
            </a:pPr>
            <a:r>
              <a:rPr lang="en-US" dirty="0" smtClean="0"/>
              <a:t>Overview</a:t>
            </a:r>
          </a:p>
          <a:p>
            <a:pPr>
              <a:lnSpc>
                <a:spcPct val="150000"/>
              </a:lnSpc>
            </a:pPr>
            <a:r>
              <a:rPr lang="en-US" dirty="0" smtClean="0"/>
              <a:t>Video Format Conversion</a:t>
            </a:r>
          </a:p>
          <a:p>
            <a:pPr>
              <a:lnSpc>
                <a:spcPct val="150000"/>
              </a:lnSpc>
            </a:pPr>
            <a:r>
              <a:rPr lang="en-US" dirty="0" smtClean="0"/>
              <a:t>Connection with An authentication</a:t>
            </a:r>
          </a:p>
          <a:p>
            <a:pPr>
              <a:lnSpc>
                <a:spcPct val="150000"/>
              </a:lnSpc>
            </a:pPr>
            <a:r>
              <a:rPr lang="en-US" dirty="0" smtClean="0"/>
              <a:t>Streaming media</a:t>
            </a:r>
          </a:p>
          <a:p>
            <a:pPr>
              <a:lnSpc>
                <a:spcPct val="150000"/>
              </a:lnSpc>
            </a:pPr>
            <a:r>
              <a:rPr lang="en-US" dirty="0" smtClean="0"/>
              <a:t>Transferring media </a:t>
            </a:r>
          </a:p>
          <a:p>
            <a:pPr>
              <a:lnSpc>
                <a:spcPct val="150000"/>
              </a:lnSpc>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Overview </a:t>
            </a:r>
            <a:endParaRPr lang="en-US" dirty="0"/>
          </a:p>
        </p:txBody>
      </p:sp>
      <p:sp>
        <p:nvSpPr>
          <p:cNvPr id="3" name="عنصر نائب للمحتوى 2"/>
          <p:cNvSpPr>
            <a:spLocks noGrp="1"/>
          </p:cNvSpPr>
          <p:nvPr>
            <p:ph idx="1"/>
          </p:nvPr>
        </p:nvSpPr>
        <p:spPr/>
        <p:txBody>
          <a:bodyPr/>
          <a:lstStyle/>
          <a:p>
            <a:r>
              <a:rPr lang="en-US" dirty="0" smtClean="0"/>
              <a:t>Online media streaming and transferring is a project that supports both transferring and streaming media from pc to the mobile.</a:t>
            </a:r>
          </a:p>
          <a:p>
            <a:r>
              <a:rPr lang="en-US" dirty="0" smtClean="0"/>
              <a:t>streaming part allows the user to watch any media whatever  its size is without needing to store it in the mobile’s memory.</a:t>
            </a:r>
          </a:p>
          <a:p>
            <a:r>
              <a:rPr lang="en-US" dirty="0" smtClean="0"/>
              <a:t>Transferring part allows the user to download any media from the PC directly to its mobile memory.</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Overview </a:t>
            </a:r>
            <a:endParaRPr lang="en-US" dirty="0"/>
          </a:p>
        </p:txBody>
      </p:sp>
      <p:sp>
        <p:nvSpPr>
          <p:cNvPr id="3" name="عنصر نائب للمحتوى 2"/>
          <p:cNvSpPr>
            <a:spLocks noGrp="1"/>
          </p:cNvSpPr>
          <p:nvPr>
            <p:ph idx="1"/>
          </p:nvPr>
        </p:nvSpPr>
        <p:spPr>
          <a:xfrm>
            <a:off x="381000" y="2468880"/>
            <a:ext cx="8229600" cy="4389120"/>
          </a:xfrm>
        </p:spPr>
        <p:txBody>
          <a:bodyPr/>
          <a:lstStyle/>
          <a:p>
            <a:r>
              <a:rPr lang="en-US" dirty="0" smtClean="0"/>
              <a:t>Android system ( Version 2.2) is our choice to do the implementation of the project ( Client Side).</a:t>
            </a:r>
          </a:p>
          <a:p>
            <a:endParaRPr lang="en-US" dirty="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2971800" y="3581400"/>
            <a:ext cx="2657621" cy="238228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Why Android !!</a:t>
            </a:r>
            <a:endParaRPr lang="en-US" dirty="0"/>
          </a:p>
        </p:txBody>
      </p:sp>
      <p:sp>
        <p:nvSpPr>
          <p:cNvPr id="3" name="عنصر نائب للمحتوى 2"/>
          <p:cNvSpPr>
            <a:spLocks noGrp="1"/>
          </p:cNvSpPr>
          <p:nvPr>
            <p:ph idx="1"/>
          </p:nvPr>
        </p:nvSpPr>
        <p:spPr/>
        <p:txBody>
          <a:bodyPr/>
          <a:lstStyle/>
          <a:p>
            <a:pPr>
              <a:lnSpc>
                <a:spcPct val="150000"/>
              </a:lnSpc>
            </a:pPr>
            <a:r>
              <a:rPr lang="en-US" dirty="0"/>
              <a:t>Low Barrier to </a:t>
            </a:r>
            <a:r>
              <a:rPr lang="en-US" dirty="0" smtClean="0"/>
              <a:t>Entry.</a:t>
            </a:r>
          </a:p>
          <a:p>
            <a:pPr>
              <a:lnSpc>
                <a:spcPct val="150000"/>
              </a:lnSpc>
            </a:pPr>
            <a:r>
              <a:rPr lang="en-US" dirty="0"/>
              <a:t> An Ideal Platform for Companies New To </a:t>
            </a:r>
            <a:r>
              <a:rPr lang="en-US" dirty="0" smtClean="0"/>
              <a:t>Mobile</a:t>
            </a:r>
          </a:p>
          <a:p>
            <a:pPr>
              <a:lnSpc>
                <a:spcPct val="150000"/>
              </a:lnSpc>
            </a:pPr>
            <a:r>
              <a:rPr lang="en-US" dirty="0"/>
              <a:t>A Variety of Distribution </a:t>
            </a:r>
            <a:r>
              <a:rPr lang="en-US" dirty="0" smtClean="0"/>
              <a:t>Mechanisms</a:t>
            </a:r>
          </a:p>
          <a:p>
            <a:pPr>
              <a:lnSpc>
                <a:spcPct val="150000"/>
              </a:lnSpc>
            </a:pPr>
            <a:r>
              <a:rPr lang="en-US" dirty="0"/>
              <a:t>Open and Free </a:t>
            </a:r>
            <a:r>
              <a:rPr lang="en-US" dirty="0" smtClean="0"/>
              <a:t>Platform</a:t>
            </a:r>
          </a:p>
          <a:p>
            <a:pPr>
              <a:lnSpc>
                <a:spcPct val="150000"/>
              </a:lnSpc>
            </a:pPr>
            <a:r>
              <a:rPr lang="en-US" dirty="0"/>
              <a:t>Best Mobile Platform for Inter-Application </a:t>
            </a:r>
            <a:r>
              <a:rPr lang="en-US" dirty="0" smtClean="0"/>
              <a:t>Integration.</a:t>
            </a:r>
          </a:p>
          <a:p>
            <a:pPr>
              <a:lnSpc>
                <a:spcPct val="150000"/>
              </a:lnSpc>
            </a:pPr>
            <a:endParaRPr lang="en-US" dirty="0" smtClean="0"/>
          </a:p>
          <a:p>
            <a:pPr>
              <a:lnSpc>
                <a:spcPct val="150000"/>
              </a:lnSpc>
            </a:pPr>
            <a:endParaRPr lang="en-US" dirty="0"/>
          </a:p>
        </p:txBody>
      </p:sp>
      <p:pic>
        <p:nvPicPr>
          <p:cNvPr id="5" name="Picture 4"/>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208121" y="5386316"/>
            <a:ext cx="914400" cy="108652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Outline</a:t>
            </a:r>
            <a:endParaRPr lang="en-US" dirty="0"/>
          </a:p>
        </p:txBody>
      </p:sp>
      <p:sp>
        <p:nvSpPr>
          <p:cNvPr id="3" name="عنصر نائب للمحتوى 2"/>
          <p:cNvSpPr>
            <a:spLocks noGrp="1"/>
          </p:cNvSpPr>
          <p:nvPr>
            <p:ph idx="1"/>
          </p:nvPr>
        </p:nvSpPr>
        <p:spPr/>
        <p:txBody>
          <a:bodyPr/>
          <a:lstStyle/>
          <a:p>
            <a:r>
              <a:rPr lang="en-US" dirty="0" smtClean="0">
                <a:solidFill>
                  <a:schemeClr val="bg1">
                    <a:lumMod val="65000"/>
                  </a:schemeClr>
                </a:solidFill>
              </a:rPr>
              <a:t>Overview</a:t>
            </a:r>
          </a:p>
          <a:p>
            <a:r>
              <a:rPr lang="en-US" b="1" dirty="0" smtClean="0"/>
              <a:t>Video Format Conversion</a:t>
            </a:r>
          </a:p>
          <a:p>
            <a:r>
              <a:rPr lang="en-US" dirty="0" smtClean="0">
                <a:solidFill>
                  <a:schemeClr val="bg1">
                    <a:lumMod val="65000"/>
                  </a:schemeClr>
                </a:solidFill>
              </a:rPr>
              <a:t>Authentication</a:t>
            </a:r>
          </a:p>
          <a:p>
            <a:r>
              <a:rPr lang="en-US" dirty="0" smtClean="0">
                <a:solidFill>
                  <a:schemeClr val="bg1">
                    <a:lumMod val="65000"/>
                  </a:schemeClr>
                </a:solidFill>
              </a:rPr>
              <a:t>Streaming media</a:t>
            </a:r>
          </a:p>
          <a:p>
            <a:r>
              <a:rPr lang="en-US" dirty="0" smtClean="0">
                <a:solidFill>
                  <a:schemeClr val="bg1">
                    <a:lumMod val="65000"/>
                  </a:schemeClr>
                </a:solidFill>
              </a:rPr>
              <a:t>Transferring media </a:t>
            </a:r>
          </a:p>
          <a:p>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Video Format Conversion</a:t>
            </a:r>
            <a:endParaRPr lang="en-US" dirty="0"/>
          </a:p>
        </p:txBody>
      </p:sp>
      <p:sp>
        <p:nvSpPr>
          <p:cNvPr id="3" name="عنصر نائب للمحتوى 2"/>
          <p:cNvSpPr>
            <a:spLocks noGrp="1"/>
          </p:cNvSpPr>
          <p:nvPr>
            <p:ph idx="1"/>
          </p:nvPr>
        </p:nvSpPr>
        <p:spPr>
          <a:xfrm>
            <a:off x="457200" y="2133600"/>
            <a:ext cx="8229600" cy="4389120"/>
          </a:xfrm>
        </p:spPr>
        <p:txBody>
          <a:bodyPr>
            <a:normAutofit/>
          </a:bodyPr>
          <a:lstStyle/>
          <a:p>
            <a:r>
              <a:rPr lang="en-US" dirty="0" smtClean="0"/>
              <a:t>Android System doesn't cover wide range of video formats available , here is our first problem. </a:t>
            </a:r>
          </a:p>
          <a:p>
            <a:r>
              <a:rPr lang="en-US" dirty="0" smtClean="0"/>
              <a:t>We managed this problem by writing a program that converts the format of the video from a format that isn’t supported by android to supported formats.</a:t>
            </a:r>
          </a:p>
          <a:p>
            <a:r>
              <a:rPr lang="en-US" dirty="0" smtClean="0"/>
              <a:t>We use FFMPEG to achieve that using ASP.net to access commands for conversion.</a:t>
            </a:r>
          </a:p>
          <a:p>
            <a:endParaRPr lang="en-US" dirty="0"/>
          </a:p>
        </p:txBody>
      </p:sp>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250389">
            <a:off x="6096000" y="5029200"/>
            <a:ext cx="1803400" cy="101125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HOW…</a:t>
            </a:r>
            <a:endParaRPr lang="en-US" dirty="0"/>
          </a:p>
        </p:txBody>
      </p:sp>
      <p:sp>
        <p:nvSpPr>
          <p:cNvPr id="3" name="عنصر نائب للمحتوى 2"/>
          <p:cNvSpPr>
            <a:spLocks noGrp="1"/>
          </p:cNvSpPr>
          <p:nvPr>
            <p:ph idx="1"/>
          </p:nvPr>
        </p:nvSpPr>
        <p:spPr/>
        <p:txBody>
          <a:bodyPr>
            <a:normAutofit/>
          </a:bodyPr>
          <a:lstStyle/>
          <a:p>
            <a:pPr>
              <a:buNone/>
            </a:pPr>
            <a:r>
              <a:rPr lang="en-US" b="1" dirty="0"/>
              <a:t>Step </a:t>
            </a:r>
            <a:r>
              <a:rPr lang="en-US" b="1" dirty="0" smtClean="0"/>
              <a:t>– 1</a:t>
            </a:r>
          </a:p>
          <a:p>
            <a:pPr>
              <a:buNone/>
            </a:pPr>
            <a:r>
              <a:rPr lang="en-US" dirty="0"/>
              <a:t>Just download FFMPEG </a:t>
            </a:r>
            <a:r>
              <a:rPr lang="en-US" dirty="0" smtClean="0"/>
              <a:t>module , and put in your application path.</a:t>
            </a:r>
          </a:p>
          <a:p>
            <a:pPr>
              <a:buNone/>
            </a:pPr>
            <a:r>
              <a:rPr lang="en-US" b="1" dirty="0"/>
              <a:t>Step -2</a:t>
            </a:r>
            <a:endParaRPr lang="en-US" dirty="0"/>
          </a:p>
          <a:p>
            <a:pPr marL="0" indent="0">
              <a:buNone/>
            </a:pPr>
            <a:r>
              <a:rPr lang="en-US" dirty="0"/>
              <a:t>Assign the </a:t>
            </a:r>
            <a:r>
              <a:rPr lang="en-US" dirty="0" smtClean="0"/>
              <a:t>I/O vides path, directories</a:t>
            </a:r>
            <a:r>
              <a:rPr lang="en-US" dirty="0"/>
              <a:t> </a:t>
            </a:r>
            <a:r>
              <a:rPr lang="en-US" dirty="0" smtClean="0"/>
              <a:t>and FFMPEG command.</a:t>
            </a:r>
          </a:p>
          <a:p>
            <a:pPr marL="0" indent="0">
              <a:buNone/>
            </a:pPr>
            <a:r>
              <a:rPr lang="en-US" b="1" dirty="0" smtClean="0"/>
              <a:t>Step </a:t>
            </a:r>
            <a:r>
              <a:rPr lang="en-US" b="1" dirty="0"/>
              <a:t>- 3</a:t>
            </a:r>
            <a:endParaRPr lang="en-US" dirty="0" smtClean="0"/>
          </a:p>
          <a:p>
            <a:pPr marL="0" indent="0">
              <a:buNone/>
            </a:pPr>
            <a:r>
              <a:rPr lang="en-US" dirty="0"/>
              <a:t>Now create a function which can execute those command line</a:t>
            </a:r>
            <a:endParaRPr lang="en-US" dirty="0" smtClean="0"/>
          </a:p>
          <a:p>
            <a:pPr marL="0" indent="0">
              <a:buNone/>
            </a:pPr>
            <a:endParaRPr lang="en-US" dirty="0"/>
          </a:p>
          <a:p>
            <a:endParaRPr lang="en-US" dirty="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248401" y="914400"/>
            <a:ext cx="1981200" cy="852309"/>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Video Format Conversion</a:t>
            </a:r>
            <a:endParaRPr lang="en-US" dirty="0"/>
          </a:p>
        </p:txBody>
      </p:sp>
      <p:sp>
        <p:nvSpPr>
          <p:cNvPr id="4" name="مستطيل مستدير الزوايا 3"/>
          <p:cNvSpPr/>
          <p:nvPr/>
        </p:nvSpPr>
        <p:spPr>
          <a:xfrm>
            <a:off x="457200" y="2438400"/>
            <a:ext cx="1676400"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Choose the Video File</a:t>
            </a:r>
            <a:endParaRPr lang="en-US" dirty="0"/>
          </a:p>
        </p:txBody>
      </p:sp>
      <p:cxnSp>
        <p:nvCxnSpPr>
          <p:cNvPr id="6" name="رابط كسهم مستقيم 5"/>
          <p:cNvCxnSpPr/>
          <p:nvPr/>
        </p:nvCxnSpPr>
        <p:spPr>
          <a:xfrm>
            <a:off x="2286000" y="2895600"/>
            <a:ext cx="6858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9" name="مستطيل مستدير الزوايا 8"/>
          <p:cNvSpPr/>
          <p:nvPr/>
        </p:nvSpPr>
        <p:spPr>
          <a:xfrm>
            <a:off x="3124200" y="2438400"/>
            <a:ext cx="1676400"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Check the Video Format</a:t>
            </a:r>
            <a:endParaRPr lang="en-US" dirty="0"/>
          </a:p>
        </p:txBody>
      </p:sp>
      <p:cxnSp>
        <p:nvCxnSpPr>
          <p:cNvPr id="10" name="رابط كسهم مستقيم 9"/>
          <p:cNvCxnSpPr/>
          <p:nvPr/>
        </p:nvCxnSpPr>
        <p:spPr>
          <a:xfrm>
            <a:off x="4953000" y="2895600"/>
            <a:ext cx="13716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14" name="مستطيل مستدير الزوايا 13"/>
          <p:cNvSpPr/>
          <p:nvPr/>
        </p:nvSpPr>
        <p:spPr>
          <a:xfrm>
            <a:off x="6477000" y="2438400"/>
            <a:ext cx="1676400"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Stored in a Specific Directory </a:t>
            </a:r>
            <a:endParaRPr lang="en-US" dirty="0"/>
          </a:p>
        </p:txBody>
      </p:sp>
      <p:sp>
        <p:nvSpPr>
          <p:cNvPr id="16" name="مربع نص 15"/>
          <p:cNvSpPr txBox="1"/>
          <p:nvPr/>
        </p:nvSpPr>
        <p:spPr>
          <a:xfrm>
            <a:off x="4876800" y="2438400"/>
            <a:ext cx="1524000" cy="923330"/>
          </a:xfrm>
          <a:prstGeom prst="rect">
            <a:avLst/>
          </a:prstGeom>
          <a:noFill/>
        </p:spPr>
        <p:txBody>
          <a:bodyPr wrap="square" rtlCol="0">
            <a:spAutoFit/>
          </a:bodyPr>
          <a:lstStyle/>
          <a:p>
            <a:r>
              <a:rPr lang="en-US" dirty="0" smtClean="0"/>
              <a:t> Supported</a:t>
            </a:r>
          </a:p>
          <a:p>
            <a:endParaRPr lang="en-US" dirty="0" smtClean="0"/>
          </a:p>
          <a:p>
            <a:r>
              <a:rPr lang="en-US" dirty="0" smtClean="0"/>
              <a:t> By android</a:t>
            </a:r>
            <a:endParaRPr lang="en-US" dirty="0"/>
          </a:p>
        </p:txBody>
      </p:sp>
      <p:cxnSp>
        <p:nvCxnSpPr>
          <p:cNvPr id="22" name="رابط مستقيم 21"/>
          <p:cNvCxnSpPr/>
          <p:nvPr/>
        </p:nvCxnSpPr>
        <p:spPr>
          <a:xfrm>
            <a:off x="3962400" y="3505200"/>
            <a:ext cx="0" cy="533400"/>
          </a:xfrm>
          <a:prstGeom prst="line">
            <a:avLst/>
          </a:prstGeom>
        </p:spPr>
        <p:style>
          <a:lnRef idx="3">
            <a:schemeClr val="accent3"/>
          </a:lnRef>
          <a:fillRef idx="0">
            <a:schemeClr val="accent3"/>
          </a:fillRef>
          <a:effectRef idx="2">
            <a:schemeClr val="accent3"/>
          </a:effectRef>
          <a:fontRef idx="minor">
            <a:schemeClr val="tx1"/>
          </a:fontRef>
        </p:style>
      </p:cxnSp>
      <p:cxnSp>
        <p:nvCxnSpPr>
          <p:cNvPr id="26" name="رابط مستقيم 25"/>
          <p:cNvCxnSpPr/>
          <p:nvPr/>
        </p:nvCxnSpPr>
        <p:spPr>
          <a:xfrm flipH="1">
            <a:off x="1066800" y="4038600"/>
            <a:ext cx="28956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28" name="رابط كسهم مستقيم 27"/>
          <p:cNvCxnSpPr/>
          <p:nvPr/>
        </p:nvCxnSpPr>
        <p:spPr>
          <a:xfrm>
            <a:off x="1066800" y="4038600"/>
            <a:ext cx="0" cy="5334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31" name="مستطيل مستدير الزوايا 30"/>
          <p:cNvSpPr/>
          <p:nvPr/>
        </p:nvSpPr>
        <p:spPr>
          <a:xfrm>
            <a:off x="228600" y="4724400"/>
            <a:ext cx="1905000" cy="10668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Use command of FFMPEG Library </a:t>
            </a:r>
            <a:endParaRPr lang="en-US" dirty="0"/>
          </a:p>
        </p:txBody>
      </p:sp>
      <p:sp>
        <p:nvSpPr>
          <p:cNvPr id="32" name="مربع نص 31"/>
          <p:cNvSpPr txBox="1"/>
          <p:nvPr/>
        </p:nvSpPr>
        <p:spPr>
          <a:xfrm>
            <a:off x="1752600" y="3581400"/>
            <a:ext cx="1752600" cy="923330"/>
          </a:xfrm>
          <a:prstGeom prst="rect">
            <a:avLst/>
          </a:prstGeom>
          <a:noFill/>
        </p:spPr>
        <p:txBody>
          <a:bodyPr wrap="square" rtlCol="0">
            <a:spAutoFit/>
          </a:bodyPr>
          <a:lstStyle/>
          <a:p>
            <a:r>
              <a:rPr lang="en-US" dirty="0" smtClean="0"/>
              <a:t> Not Supported</a:t>
            </a:r>
          </a:p>
          <a:p>
            <a:endParaRPr lang="en-US" dirty="0" smtClean="0"/>
          </a:p>
          <a:p>
            <a:r>
              <a:rPr lang="en-US" dirty="0" smtClean="0"/>
              <a:t> By android</a:t>
            </a:r>
            <a:endParaRPr lang="en-US" dirty="0"/>
          </a:p>
        </p:txBody>
      </p:sp>
      <p:cxnSp>
        <p:nvCxnSpPr>
          <p:cNvPr id="33" name="رابط كسهم مستقيم 32"/>
          <p:cNvCxnSpPr/>
          <p:nvPr/>
        </p:nvCxnSpPr>
        <p:spPr>
          <a:xfrm>
            <a:off x="2286000" y="5257800"/>
            <a:ext cx="6858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34" name="مستطيل مستدير الزوايا 33"/>
          <p:cNvSpPr/>
          <p:nvPr/>
        </p:nvSpPr>
        <p:spPr>
          <a:xfrm>
            <a:off x="3200400" y="4648200"/>
            <a:ext cx="1905000" cy="10668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Run Command on the chosen Video</a:t>
            </a:r>
            <a:endParaRPr lang="en-US" dirty="0"/>
          </a:p>
        </p:txBody>
      </p:sp>
      <p:cxnSp>
        <p:nvCxnSpPr>
          <p:cNvPr id="36" name="رابط مستقيم 35"/>
          <p:cNvCxnSpPr/>
          <p:nvPr/>
        </p:nvCxnSpPr>
        <p:spPr>
          <a:xfrm flipH="1">
            <a:off x="5181600" y="5105400"/>
            <a:ext cx="22098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40" name="رابط كسهم مستقيم 39"/>
          <p:cNvCxnSpPr/>
          <p:nvPr/>
        </p:nvCxnSpPr>
        <p:spPr>
          <a:xfrm flipV="1">
            <a:off x="7391400" y="3657600"/>
            <a:ext cx="0" cy="14478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45" name="مربع نص 44"/>
          <p:cNvSpPr txBox="1"/>
          <p:nvPr/>
        </p:nvSpPr>
        <p:spPr>
          <a:xfrm>
            <a:off x="5562600" y="4648200"/>
            <a:ext cx="1752600" cy="369332"/>
          </a:xfrm>
          <a:prstGeom prst="rect">
            <a:avLst/>
          </a:prstGeom>
          <a:noFill/>
        </p:spPr>
        <p:txBody>
          <a:bodyPr wrap="square" rtlCol="0">
            <a:spAutoFit/>
          </a:bodyPr>
          <a:lstStyle/>
          <a:p>
            <a:r>
              <a:rPr lang="en-US" dirty="0" smtClean="0"/>
              <a:t>      Done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Outline</a:t>
            </a:r>
            <a:endParaRPr lang="en-US" dirty="0"/>
          </a:p>
        </p:txBody>
      </p:sp>
      <p:sp>
        <p:nvSpPr>
          <p:cNvPr id="3" name="عنصر نائب للمحتوى 2"/>
          <p:cNvSpPr>
            <a:spLocks noGrp="1"/>
          </p:cNvSpPr>
          <p:nvPr>
            <p:ph idx="1"/>
          </p:nvPr>
        </p:nvSpPr>
        <p:spPr/>
        <p:txBody>
          <a:bodyPr/>
          <a:lstStyle/>
          <a:p>
            <a:r>
              <a:rPr lang="en-US" dirty="0" smtClean="0">
                <a:solidFill>
                  <a:schemeClr val="bg1">
                    <a:lumMod val="65000"/>
                  </a:schemeClr>
                </a:solidFill>
              </a:rPr>
              <a:t>Overview</a:t>
            </a:r>
          </a:p>
          <a:p>
            <a:r>
              <a:rPr lang="en-US" dirty="0" smtClean="0">
                <a:solidFill>
                  <a:schemeClr val="bg1">
                    <a:lumMod val="65000"/>
                  </a:schemeClr>
                </a:solidFill>
              </a:rPr>
              <a:t>Video Format Conversion</a:t>
            </a:r>
          </a:p>
          <a:p>
            <a:r>
              <a:rPr lang="en-US" dirty="0" smtClean="0"/>
              <a:t>Connection with Authentication</a:t>
            </a:r>
          </a:p>
          <a:p>
            <a:r>
              <a:rPr lang="en-US" dirty="0" smtClean="0">
                <a:solidFill>
                  <a:schemeClr val="bg1">
                    <a:lumMod val="65000"/>
                  </a:schemeClr>
                </a:solidFill>
              </a:rPr>
              <a:t>Streaming media</a:t>
            </a:r>
          </a:p>
          <a:p>
            <a:r>
              <a:rPr lang="en-US" dirty="0" smtClean="0">
                <a:solidFill>
                  <a:schemeClr val="bg1">
                    <a:lumMod val="65000"/>
                  </a:schemeClr>
                </a:solidFill>
              </a:rPr>
              <a:t>Transferring media </a:t>
            </a:r>
          </a:p>
          <a:p>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en-US" sz="5400" dirty="0" smtClean="0"/>
              <a:t>Connection with Authentication</a:t>
            </a:r>
            <a:endParaRPr lang="en-US" dirty="0"/>
          </a:p>
        </p:txBody>
      </p:sp>
      <p:sp>
        <p:nvSpPr>
          <p:cNvPr id="3" name="عنصر نائب للمحتوى 2"/>
          <p:cNvSpPr>
            <a:spLocks noGrp="1"/>
          </p:cNvSpPr>
          <p:nvPr>
            <p:ph idx="1"/>
          </p:nvPr>
        </p:nvSpPr>
        <p:spPr/>
        <p:txBody>
          <a:bodyPr/>
          <a:lstStyle/>
          <a:p>
            <a:r>
              <a:rPr lang="en-US" dirty="0" smtClean="0"/>
              <a:t>Our project provides a security access from the mobile to the PC, </a:t>
            </a:r>
            <a:r>
              <a:rPr lang="en-US" dirty="0"/>
              <a:t>o</a:t>
            </a:r>
            <a:r>
              <a:rPr lang="en-US" dirty="0" smtClean="0"/>
              <a:t>nly users  having a username and a password can access a specific directory where the media are stored.</a:t>
            </a:r>
          </a:p>
          <a:p>
            <a:r>
              <a:rPr lang="en-US" dirty="0" smtClean="0"/>
              <a:t>We do the connection over </a:t>
            </a:r>
            <a:r>
              <a:rPr lang="en-US" dirty="0" err="1" smtClean="0"/>
              <a:t>wirless</a:t>
            </a:r>
            <a:r>
              <a:rPr lang="en-US" dirty="0" smtClean="0"/>
              <a:t> network.</a:t>
            </a:r>
          </a:p>
          <a:p>
            <a:r>
              <a:rPr lang="en-US" dirty="0" smtClean="0"/>
              <a:t>We do this by using Android System on the mobile, PHP server on the PC and the connection is done over HTTP Server (WampServer).</a:t>
            </a: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sz="4800" dirty="0" smtClean="0"/>
              <a:t>Connection with Authentication</a:t>
            </a:r>
            <a:endParaRPr lang="en-US" dirty="0"/>
          </a:p>
        </p:txBody>
      </p:sp>
      <p:pic>
        <p:nvPicPr>
          <p:cNvPr id="2050" name="Picture 2"/>
          <p:cNvPicPr>
            <a:picLocks noChangeAspect="1" noChangeArrowheads="1"/>
          </p:cNvPicPr>
          <p:nvPr/>
        </p:nvPicPr>
        <p:blipFill>
          <a:blip r:embed="rId2" cstate="print"/>
          <a:srcRect/>
          <a:stretch>
            <a:fillRect/>
          </a:stretch>
        </p:blipFill>
        <p:spPr bwMode="auto">
          <a:xfrm>
            <a:off x="609600" y="2133600"/>
            <a:ext cx="2286000" cy="3478696"/>
          </a:xfrm>
          <a:prstGeom prst="rect">
            <a:avLst/>
          </a:prstGeom>
          <a:noFill/>
          <a:ln w="9525">
            <a:noFill/>
            <a:miter lim="800000"/>
            <a:headEnd/>
            <a:tailEnd/>
          </a:ln>
        </p:spPr>
      </p:pic>
      <p:sp>
        <p:nvSpPr>
          <p:cNvPr id="9" name="مربع نص 8"/>
          <p:cNvSpPr txBox="1"/>
          <p:nvPr/>
        </p:nvSpPr>
        <p:spPr>
          <a:xfrm>
            <a:off x="4191000" y="2286000"/>
            <a:ext cx="3733800" cy="1815882"/>
          </a:xfrm>
          <a:prstGeom prst="rect">
            <a:avLst/>
          </a:prstGeom>
          <a:noFill/>
        </p:spPr>
        <p:txBody>
          <a:bodyPr wrap="square" rtlCol="0">
            <a:spAutoFit/>
          </a:bodyPr>
          <a:lstStyle/>
          <a:p>
            <a:r>
              <a:rPr lang="en-US" sz="2800" dirty="0" smtClean="0"/>
              <a:t>User should insert his name and password .</a:t>
            </a:r>
          </a:p>
          <a:p>
            <a:endParaRPr lang="en-US" sz="2800" dirty="0"/>
          </a:p>
          <a:p>
            <a:endParaRPr lang="en-US" sz="2800" dirty="0"/>
          </a:p>
        </p:txBody>
      </p:sp>
      <p:pic>
        <p:nvPicPr>
          <p:cNvPr id="5" name="Picture 3" descr="C:\Users\Victory\Desktop\ss (2).jpg"/>
          <p:cNvPicPr>
            <a:picLocks noChangeAspect="1" noChangeArrowheads="1"/>
          </p:cNvPicPr>
          <p:nvPr/>
        </p:nvPicPr>
        <p:blipFill>
          <a:blip r:embed="rId3" cstate="print"/>
          <a:srcRect/>
          <a:stretch>
            <a:fillRect/>
          </a:stretch>
        </p:blipFill>
        <p:spPr bwMode="auto">
          <a:xfrm>
            <a:off x="609600" y="2149353"/>
            <a:ext cx="2286000" cy="3489447"/>
          </a:xfrm>
          <a:prstGeom prst="rect">
            <a:avLst/>
          </a:prstGeom>
          <a:noFill/>
        </p:spPr>
      </p:pic>
      <p:sp>
        <p:nvSpPr>
          <p:cNvPr id="4" name="TextBox 3"/>
          <p:cNvSpPr txBox="1"/>
          <p:nvPr/>
        </p:nvSpPr>
        <p:spPr>
          <a:xfrm>
            <a:off x="4450307" y="3867261"/>
            <a:ext cx="2286000" cy="1384995"/>
          </a:xfrm>
          <a:prstGeom prst="rect">
            <a:avLst/>
          </a:prstGeom>
          <a:noFill/>
        </p:spPr>
        <p:txBody>
          <a:bodyPr wrap="square" rtlCol="1">
            <a:spAutoFit/>
          </a:bodyPr>
          <a:lstStyle/>
          <a:p>
            <a:r>
              <a:rPr lang="en-US" sz="2800" dirty="0"/>
              <a:t>Enter if has a permission .</a:t>
            </a:r>
          </a:p>
          <a:p>
            <a:endParaRPr lang="ar-SA" sz="2800" dirty="0"/>
          </a:p>
        </p:txBody>
      </p:sp>
      <p:sp>
        <p:nvSpPr>
          <p:cNvPr id="8" name="مربع نص 8"/>
          <p:cNvSpPr txBox="1"/>
          <p:nvPr/>
        </p:nvSpPr>
        <p:spPr>
          <a:xfrm>
            <a:off x="4191000" y="2286000"/>
            <a:ext cx="3733800" cy="1815882"/>
          </a:xfrm>
          <a:prstGeom prst="rect">
            <a:avLst/>
          </a:prstGeom>
          <a:noFill/>
        </p:spPr>
        <p:txBody>
          <a:bodyPr wrap="square" rtlCol="0">
            <a:spAutoFit/>
          </a:bodyPr>
          <a:lstStyle/>
          <a:p>
            <a:r>
              <a:rPr lang="en-US" sz="2800" dirty="0" smtClean="0">
                <a:solidFill>
                  <a:schemeClr val="bg1">
                    <a:lumMod val="75000"/>
                  </a:schemeClr>
                </a:solidFill>
              </a:rPr>
              <a:t>User should insert his name and password .</a:t>
            </a:r>
          </a:p>
          <a:p>
            <a:endParaRPr lang="en-US" sz="2800" dirty="0">
              <a:solidFill>
                <a:schemeClr val="bg1">
                  <a:lumMod val="75000"/>
                </a:schemeClr>
              </a:solidFill>
            </a:endParaRPr>
          </a:p>
          <a:p>
            <a:endParaRPr lang="en-US" sz="2800" dirty="0">
              <a:solidFill>
                <a:schemeClr val="bg1">
                  <a:lumMod val="75000"/>
                </a:schemeClr>
              </a:solidFill>
            </a:endParaRPr>
          </a:p>
        </p:txBody>
      </p:sp>
    </p:spTree>
    <p:extLst>
      <p:ext uri="{BB962C8B-B14F-4D97-AF65-F5344CB8AC3E}">
        <p14:creationId xmlns="" xmlns:p14="http://schemas.microsoft.com/office/powerpoint/2010/main" val="248689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Outline</a:t>
            </a:r>
            <a:endParaRPr lang="en-US" dirty="0"/>
          </a:p>
        </p:txBody>
      </p:sp>
      <p:sp>
        <p:nvSpPr>
          <p:cNvPr id="3" name="عنصر نائب للمحتوى 2"/>
          <p:cNvSpPr>
            <a:spLocks noGrp="1"/>
          </p:cNvSpPr>
          <p:nvPr>
            <p:ph idx="1"/>
          </p:nvPr>
        </p:nvSpPr>
        <p:spPr/>
        <p:txBody>
          <a:bodyPr/>
          <a:lstStyle/>
          <a:p>
            <a:r>
              <a:rPr lang="en-US" dirty="0" smtClean="0">
                <a:solidFill>
                  <a:schemeClr val="bg1">
                    <a:lumMod val="65000"/>
                  </a:schemeClr>
                </a:solidFill>
              </a:rPr>
              <a:t>Overview</a:t>
            </a:r>
          </a:p>
          <a:p>
            <a:r>
              <a:rPr lang="en-US" dirty="0" smtClean="0">
                <a:solidFill>
                  <a:schemeClr val="bg1">
                    <a:lumMod val="65000"/>
                  </a:schemeClr>
                </a:solidFill>
              </a:rPr>
              <a:t>Video Format Conversion</a:t>
            </a:r>
          </a:p>
          <a:p>
            <a:r>
              <a:rPr lang="en-US" dirty="0" smtClean="0">
                <a:solidFill>
                  <a:schemeClr val="bg1">
                    <a:lumMod val="65000"/>
                  </a:schemeClr>
                </a:solidFill>
              </a:rPr>
              <a:t>Authentication</a:t>
            </a:r>
          </a:p>
          <a:p>
            <a:r>
              <a:rPr lang="en-US" dirty="0" smtClean="0"/>
              <a:t>Streaming media</a:t>
            </a:r>
          </a:p>
          <a:p>
            <a:r>
              <a:rPr lang="en-US" dirty="0" smtClean="0">
                <a:solidFill>
                  <a:schemeClr val="bg1">
                    <a:lumMod val="65000"/>
                  </a:schemeClr>
                </a:solidFill>
              </a:rPr>
              <a:t>Transferring media </a:t>
            </a:r>
          </a:p>
          <a:p>
            <a:pPr marL="0" indent="0">
              <a:buNone/>
            </a:pP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en-US" dirty="0" smtClean="0"/>
              <a:t>Media Streaming</a:t>
            </a:r>
            <a:endParaRPr lang="en-US" dirty="0"/>
          </a:p>
        </p:txBody>
      </p:sp>
      <p:sp>
        <p:nvSpPr>
          <p:cNvPr id="3" name="عنصر نائب للمحتوى 2"/>
          <p:cNvSpPr>
            <a:spLocks noGrp="1"/>
          </p:cNvSpPr>
          <p:nvPr>
            <p:ph idx="1"/>
          </p:nvPr>
        </p:nvSpPr>
        <p:spPr/>
        <p:txBody>
          <a:bodyPr/>
          <a:lstStyle/>
          <a:p>
            <a:r>
              <a:rPr lang="en-US" b="1" dirty="0"/>
              <a:t>Streaming media</a:t>
            </a:r>
            <a:r>
              <a:rPr lang="en-US" dirty="0"/>
              <a:t> is multimedia that is constantly received by and presented to an end-user while being delivered by a streaming provider.</a:t>
            </a:r>
          </a:p>
          <a:p>
            <a:r>
              <a:rPr lang="en-US" dirty="0" smtClean="0"/>
              <a:t>Bandwidth of network </a:t>
            </a:r>
            <a:r>
              <a:rPr lang="en-US" dirty="0"/>
              <a:t>and length of the media are the main factor that’s affect the speed and the quality of streaming.</a:t>
            </a:r>
          </a:p>
          <a:p>
            <a:r>
              <a:rPr lang="en-US" dirty="0"/>
              <a:t>Many network protocols are supporting media streaming , one of these protocol is RTSP Protocol.</a:t>
            </a:r>
          </a:p>
        </p:txBody>
      </p:sp>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391400" y="5322570"/>
            <a:ext cx="1447800" cy="123063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RTSP</a:t>
            </a:r>
            <a:r>
              <a:rPr lang="en-US" dirty="0" smtClean="0"/>
              <a:t>.</a:t>
            </a:r>
            <a:endParaRPr lang="en-US" dirty="0"/>
          </a:p>
        </p:txBody>
      </p:sp>
      <p:sp>
        <p:nvSpPr>
          <p:cNvPr id="3" name="عنصر نائب للمحتوى 2"/>
          <p:cNvSpPr>
            <a:spLocks noGrp="1"/>
          </p:cNvSpPr>
          <p:nvPr>
            <p:ph idx="1"/>
          </p:nvPr>
        </p:nvSpPr>
        <p:spPr>
          <a:xfrm>
            <a:off x="457200" y="2057400"/>
            <a:ext cx="8229600" cy="4389120"/>
          </a:xfrm>
        </p:spPr>
        <p:txBody>
          <a:bodyPr/>
          <a:lstStyle/>
          <a:p>
            <a:r>
              <a:rPr lang="en-US" b="1" dirty="0" smtClean="0"/>
              <a:t>RTSP Protocol(</a:t>
            </a:r>
            <a:r>
              <a:rPr lang="en-US" dirty="0" smtClean="0"/>
              <a:t>Real Time Streaming Protocol)</a:t>
            </a:r>
            <a:r>
              <a:rPr lang="en-US" b="1" dirty="0" smtClean="0"/>
              <a:t>:</a:t>
            </a:r>
            <a:br>
              <a:rPr lang="en-US" b="1" dirty="0" smtClean="0"/>
            </a:br>
            <a:r>
              <a:rPr lang="en-US" dirty="0" smtClean="0"/>
              <a:t>is a network control protocol designed for use in communications systems to control media streaming.</a:t>
            </a:r>
          </a:p>
          <a:p>
            <a:r>
              <a:rPr lang="en-US" dirty="0" smtClean="0"/>
              <a:t>This protocol is establishing and controlling media sessions between end points ( client and server ).</a:t>
            </a:r>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263018" y="5213445"/>
            <a:ext cx="1576182" cy="1339755"/>
          </a:xfrm>
          <a:prstGeom prst="rect">
            <a:avLst/>
          </a:prstGeom>
        </p:spPr>
      </p:pic>
    </p:spTree>
    <p:extLst>
      <p:ext uri="{BB962C8B-B14F-4D97-AF65-F5344CB8AC3E}">
        <p14:creationId xmlns="" xmlns:p14="http://schemas.microsoft.com/office/powerpoint/2010/main" val="42704580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RTSP</a:t>
            </a:r>
            <a:r>
              <a:rPr lang="en-US" dirty="0" smtClean="0"/>
              <a:t>.</a:t>
            </a:r>
            <a:endParaRPr lang="en-US" dirty="0"/>
          </a:p>
        </p:txBody>
      </p:sp>
      <p:sp>
        <p:nvSpPr>
          <p:cNvPr id="3" name="عنصر نائب للمحتوى 2"/>
          <p:cNvSpPr>
            <a:spLocks noGrp="1"/>
          </p:cNvSpPr>
          <p:nvPr>
            <p:ph idx="1"/>
          </p:nvPr>
        </p:nvSpPr>
        <p:spPr>
          <a:xfrm>
            <a:off x="457200" y="2545080"/>
            <a:ext cx="8229600" cy="4389120"/>
          </a:xfrm>
        </p:spPr>
        <p:txBody>
          <a:bodyPr/>
          <a:lstStyle/>
          <a:p>
            <a:r>
              <a:rPr lang="en-US" dirty="0" smtClean="0"/>
              <a:t>Streaming media using RTSP protocol solve the problem of limited mobile memory, user can stream any media stored in the server side whatever was its size without caring about the size of the memory mobile.</a:t>
            </a:r>
          </a:p>
          <a:p>
            <a:endParaRPr lang="en-US" dirty="0" smtClean="0"/>
          </a:p>
          <a:p>
            <a:endParaRPr lang="en-US" dirty="0" smtClean="0"/>
          </a:p>
          <a:p>
            <a:endParaRPr lang="en-US" dirty="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spTree>
    <p:extLst>
      <p:ext uri="{BB962C8B-B14F-4D97-AF65-F5344CB8AC3E}">
        <p14:creationId xmlns="" xmlns:p14="http://schemas.microsoft.com/office/powerpoint/2010/main" val="33041809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RTSP</a:t>
            </a:r>
            <a:r>
              <a:rPr lang="en-US" dirty="0" smtClean="0"/>
              <a:t>.</a:t>
            </a:r>
            <a:endParaRPr lang="en-US" dirty="0"/>
          </a:p>
        </p:txBody>
      </p:sp>
      <p:sp>
        <p:nvSpPr>
          <p:cNvPr id="3" name="عنصر نائب للمحتوى 2"/>
          <p:cNvSpPr>
            <a:spLocks noGrp="1"/>
          </p:cNvSpPr>
          <p:nvPr>
            <p:ph idx="1"/>
          </p:nvPr>
        </p:nvSpPr>
        <p:spPr>
          <a:xfrm>
            <a:off x="457200" y="2133600"/>
            <a:ext cx="8229600" cy="4389120"/>
          </a:xfrm>
        </p:spPr>
        <p:txBody>
          <a:bodyPr>
            <a:normAutofit/>
          </a:bodyPr>
          <a:lstStyle/>
          <a:p>
            <a:r>
              <a:rPr lang="en-US" dirty="0" smtClean="0"/>
              <a:t>MediaPlayer with MediaController :</a:t>
            </a:r>
            <a:br>
              <a:rPr lang="en-US" dirty="0" smtClean="0"/>
            </a:br>
            <a:r>
              <a:rPr lang="en-US" dirty="0" smtClean="0"/>
              <a:t>we use the MediaPlayer class for playing the video.</a:t>
            </a:r>
          </a:p>
          <a:p>
            <a:r>
              <a:rPr lang="en-US" dirty="0" smtClean="0"/>
              <a:t>MediaPlayer objects operate as a state machine. This means that operations need to be performed in a specific order and various methods should be called only when the object is in the correct state to handle them. </a:t>
            </a:r>
          </a:p>
          <a:p>
            <a:pPr>
              <a:buNone/>
            </a:pPr>
            <a:endParaRPr lang="en-US" dirty="0" smtClean="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spTree>
    <p:extLst>
      <p:ext uri="{BB962C8B-B14F-4D97-AF65-F5344CB8AC3E}">
        <p14:creationId xmlns="" xmlns:p14="http://schemas.microsoft.com/office/powerpoint/2010/main" val="23129406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RTSP</a:t>
            </a:r>
            <a:r>
              <a:rPr lang="en-US" dirty="0" smtClean="0"/>
              <a:t>.</a:t>
            </a:r>
            <a:endParaRPr lang="en-US" dirty="0"/>
          </a:p>
        </p:txBody>
      </p:sp>
      <p:sp>
        <p:nvSpPr>
          <p:cNvPr id="3" name="عنصر نائب للمحتوى 2"/>
          <p:cNvSpPr>
            <a:spLocks noGrp="1"/>
          </p:cNvSpPr>
          <p:nvPr>
            <p:ph idx="1"/>
          </p:nvPr>
        </p:nvSpPr>
        <p:spPr/>
        <p:txBody>
          <a:bodyPr/>
          <a:lstStyle/>
          <a:p>
            <a:r>
              <a:rPr lang="en-US" dirty="0" smtClean="0"/>
              <a:t>MediaController  of MediaPlayer has : rewind, pause, play, and fast-forward buttons along with a scrubber and progress bar combination that can be used to seek to any point in the video.</a:t>
            </a:r>
          </a:p>
          <a:p>
            <a:pPr>
              <a:buNone/>
            </a:pPr>
            <a:endParaRPr lang="en-US" dirty="0" smtClean="0"/>
          </a:p>
          <a:p>
            <a:endParaRPr lang="en-US" dirty="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spTree>
    <p:extLst>
      <p:ext uri="{BB962C8B-B14F-4D97-AF65-F5344CB8AC3E}">
        <p14:creationId xmlns="" xmlns:p14="http://schemas.microsoft.com/office/powerpoint/2010/main" val="32971770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TCP</a:t>
            </a:r>
            <a:r>
              <a:rPr lang="en-US" dirty="0" smtClean="0"/>
              <a:t>.</a:t>
            </a:r>
            <a:endParaRPr lang="en-US" dirty="0"/>
          </a:p>
        </p:txBody>
      </p:sp>
      <p:sp>
        <p:nvSpPr>
          <p:cNvPr id="3" name="عنصر نائب للمحتوى 2"/>
          <p:cNvSpPr>
            <a:spLocks noGrp="1"/>
          </p:cNvSpPr>
          <p:nvPr>
            <p:ph idx="1"/>
          </p:nvPr>
        </p:nvSpPr>
        <p:spPr>
          <a:xfrm>
            <a:off x="457200" y="1981200"/>
            <a:ext cx="8229600" cy="4389120"/>
          </a:xfrm>
        </p:spPr>
        <p:txBody>
          <a:bodyPr>
            <a:normAutofit/>
          </a:bodyPr>
          <a:lstStyle/>
          <a:p>
            <a:pPr>
              <a:buNone/>
            </a:pPr>
            <a:r>
              <a:rPr lang="en-US" b="1" dirty="0" smtClean="0"/>
              <a:t>TCP Socket Protocol :</a:t>
            </a:r>
            <a:r>
              <a:rPr lang="en-US" dirty="0"/>
              <a:t/>
            </a:r>
            <a:br>
              <a:rPr lang="en-US" dirty="0"/>
            </a:br>
            <a:r>
              <a:rPr lang="en-US" dirty="0" smtClean="0"/>
              <a:t>in this part we implement our streaming Protocol using TCP Sockets.</a:t>
            </a:r>
          </a:p>
          <a:p>
            <a:r>
              <a:rPr lang="en-US" dirty="0" smtClean="0"/>
              <a:t>We write the server side using c# language, and the client side using java android.</a:t>
            </a:r>
          </a:p>
          <a:p>
            <a:r>
              <a:rPr lang="en-US" dirty="0" smtClean="0"/>
              <a:t>Here we divide video file into frames (each of size 1024 bytes )  and send these frames through the TCP socket, we control and manage the ordering of these frames through the streaming operation.</a:t>
            </a:r>
          </a:p>
          <a:p>
            <a:pPr>
              <a:buNone/>
            </a:pPr>
            <a:endParaRPr lang="en-US" dirty="0" smtClean="0"/>
          </a:p>
          <a:p>
            <a:pPr>
              <a:buNone/>
            </a:pPr>
            <a:endParaRPr lang="en-US" dirty="0" smtClean="0"/>
          </a:p>
          <a:p>
            <a:endParaRPr lang="en-US" dirty="0" smtClean="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467600" y="5387340"/>
            <a:ext cx="1371600" cy="1165860"/>
          </a:xfrm>
          <a:prstGeom prst="rect">
            <a:avLst/>
          </a:prstGeom>
        </p:spPr>
      </p:pic>
    </p:spTree>
    <p:extLst>
      <p:ext uri="{BB962C8B-B14F-4D97-AF65-F5344CB8AC3E}">
        <p14:creationId xmlns="" xmlns:p14="http://schemas.microsoft.com/office/powerpoint/2010/main" val="35209505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TCP</a:t>
            </a:r>
            <a:r>
              <a:rPr lang="en-US" dirty="0" smtClean="0"/>
              <a:t>.</a:t>
            </a:r>
            <a:endParaRPr lang="en-US" dirty="0"/>
          </a:p>
        </p:txBody>
      </p:sp>
      <p:sp>
        <p:nvSpPr>
          <p:cNvPr id="3" name="عنصر نائب للمحتوى 2"/>
          <p:cNvSpPr>
            <a:spLocks noGrp="1"/>
          </p:cNvSpPr>
          <p:nvPr>
            <p:ph idx="1"/>
          </p:nvPr>
        </p:nvSpPr>
        <p:spPr/>
        <p:txBody>
          <a:bodyPr/>
          <a:lstStyle/>
          <a:p>
            <a:pPr>
              <a:buNone/>
            </a:pPr>
            <a:r>
              <a:rPr lang="en-US" b="1" dirty="0" smtClean="0"/>
              <a:t>Client Process </a:t>
            </a:r>
            <a:r>
              <a:rPr lang="en-US" dirty="0" smtClean="0"/>
              <a:t>: </a:t>
            </a:r>
          </a:p>
          <a:p>
            <a:pPr>
              <a:buNone/>
            </a:pPr>
            <a:r>
              <a:rPr lang="en-US" dirty="0" smtClean="0"/>
              <a:t>    the application provide to the user listview of available videos that’s he can stream.</a:t>
            </a:r>
          </a:p>
          <a:p>
            <a:r>
              <a:rPr lang="en-US" dirty="0" smtClean="0"/>
              <a:t>When user choose the video, client send the name of the video to the server side through TCP Socket ( </a:t>
            </a:r>
            <a:r>
              <a:rPr lang="en-US" dirty="0" err="1" smtClean="0"/>
              <a:t>OutputStream</a:t>
            </a:r>
            <a:r>
              <a:rPr lang="en-US" dirty="0" smtClean="0"/>
              <a:t>).</a:t>
            </a:r>
          </a:p>
          <a:p>
            <a:pPr>
              <a:buNone/>
            </a:pPr>
            <a:endParaRPr lang="en-US" dirty="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spTree>
    <p:extLst>
      <p:ext uri="{BB962C8B-B14F-4D97-AF65-F5344CB8AC3E}">
        <p14:creationId xmlns="" xmlns:p14="http://schemas.microsoft.com/office/powerpoint/2010/main" val="39434244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TCP</a:t>
            </a:r>
            <a:r>
              <a:rPr lang="en-US" dirty="0" smtClean="0"/>
              <a:t>.</a:t>
            </a:r>
            <a:endParaRPr lang="en-US" dirty="0"/>
          </a:p>
        </p:txBody>
      </p:sp>
      <p:sp>
        <p:nvSpPr>
          <p:cNvPr id="3" name="عنصر نائب للمحتوى 2"/>
          <p:cNvSpPr>
            <a:spLocks noGrp="1"/>
          </p:cNvSpPr>
          <p:nvPr>
            <p:ph idx="1"/>
          </p:nvPr>
        </p:nvSpPr>
        <p:spPr/>
        <p:txBody>
          <a:bodyPr/>
          <a:lstStyle/>
          <a:p>
            <a:pPr>
              <a:buNone/>
            </a:pPr>
            <a:r>
              <a:rPr lang="en-US" b="1" dirty="0" smtClean="0"/>
              <a:t>   Server Process </a:t>
            </a:r>
            <a:r>
              <a:rPr lang="en-US" dirty="0" smtClean="0"/>
              <a:t>:</a:t>
            </a:r>
          </a:p>
          <a:p>
            <a:r>
              <a:rPr lang="en-US" dirty="0" smtClean="0"/>
              <a:t>Server Receive name of video through TCP socket( read Input Stream) then read the desired video from the specific Directory and stored it in array of bytes.</a:t>
            </a:r>
          </a:p>
          <a:p>
            <a:r>
              <a:rPr lang="en-US" dirty="0" smtClean="0"/>
              <a:t>Server Divide video into frame, each frame with size 1024 bytes.</a:t>
            </a:r>
          </a:p>
        </p:txBody>
      </p:sp>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spTree>
    <p:extLst>
      <p:ext uri="{BB962C8B-B14F-4D97-AF65-F5344CB8AC3E}">
        <p14:creationId xmlns="" xmlns:p14="http://schemas.microsoft.com/office/powerpoint/2010/main" val="17900780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a:t>
            </a:r>
            <a:r>
              <a:rPr lang="en-US" b="1" dirty="0" smtClean="0"/>
              <a:t> TCP</a:t>
            </a:r>
            <a:r>
              <a:rPr lang="en-US" dirty="0" smtClean="0"/>
              <a:t>.</a:t>
            </a:r>
            <a:endParaRPr lang="en-US" dirty="0"/>
          </a:p>
        </p:txBody>
      </p:sp>
      <p:sp>
        <p:nvSpPr>
          <p:cNvPr id="3" name="عنصر نائب للمحتوى 2"/>
          <p:cNvSpPr>
            <a:spLocks noGrp="1"/>
          </p:cNvSpPr>
          <p:nvPr>
            <p:ph idx="1"/>
          </p:nvPr>
        </p:nvSpPr>
        <p:spPr/>
        <p:txBody>
          <a:bodyPr/>
          <a:lstStyle/>
          <a:p>
            <a:r>
              <a:rPr lang="en-US" dirty="0" smtClean="0"/>
              <a:t>Problem with TCP Protocol:</a:t>
            </a:r>
          </a:p>
          <a:p>
            <a:pPr>
              <a:buNone/>
            </a:pPr>
            <a:endParaRPr lang="en-US" dirty="0" smtClean="0"/>
          </a:p>
          <a:p>
            <a:pPr>
              <a:buNone/>
            </a:pPr>
            <a:r>
              <a:rPr lang="en-US" dirty="0" smtClean="0"/>
              <a:t>1) Limited Bandwidth.</a:t>
            </a:r>
          </a:p>
          <a:p>
            <a:pPr>
              <a:buNone/>
            </a:pPr>
            <a:endParaRPr lang="en-US" dirty="0" smtClean="0"/>
          </a:p>
          <a:p>
            <a:pPr>
              <a:buNone/>
            </a:pPr>
            <a:r>
              <a:rPr lang="en-US" dirty="0" smtClean="0"/>
              <a:t>2) In ordering of data Receive to the client side.</a:t>
            </a:r>
          </a:p>
          <a:p>
            <a:pPr>
              <a:buNone/>
            </a:pPr>
            <a:endParaRPr lang="en-US" dirty="0" smtClean="0"/>
          </a:p>
          <a:p>
            <a:pPr>
              <a:buNone/>
            </a:pPr>
            <a:r>
              <a:rPr lang="en-US" dirty="0" smtClean="0"/>
              <a:t>  </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28600"/>
            <a:ext cx="8229600" cy="1143000"/>
          </a:xfrm>
        </p:spPr>
        <p:txBody>
          <a:bodyPr/>
          <a:lstStyle/>
          <a:p>
            <a:r>
              <a:rPr lang="en-US" dirty="0" smtClean="0"/>
              <a:t>media Streaming</a:t>
            </a:r>
            <a:endParaRPr lang="en-US" dirty="0"/>
          </a:p>
        </p:txBody>
      </p:sp>
      <p:sp>
        <p:nvSpPr>
          <p:cNvPr id="4" name="مستطيل مستدير الزوايا 3"/>
          <p:cNvSpPr/>
          <p:nvPr/>
        </p:nvSpPr>
        <p:spPr>
          <a:xfrm>
            <a:off x="304800" y="2743200"/>
            <a:ext cx="2133600" cy="533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   Send Chosen         Video name  </a:t>
            </a:r>
            <a:endParaRPr lang="en-US" dirty="0"/>
          </a:p>
        </p:txBody>
      </p:sp>
      <p:sp>
        <p:nvSpPr>
          <p:cNvPr id="5" name="مربع نص 4"/>
          <p:cNvSpPr txBox="1"/>
          <p:nvPr/>
        </p:nvSpPr>
        <p:spPr>
          <a:xfrm>
            <a:off x="1066800" y="1828800"/>
            <a:ext cx="1447800" cy="381000"/>
          </a:xfrm>
          <a:prstGeom prst="rect">
            <a:avLst/>
          </a:prstGeom>
          <a:noFill/>
        </p:spPr>
        <p:txBody>
          <a:bodyPr wrap="square" rtlCol="0">
            <a:spAutoFit/>
          </a:bodyPr>
          <a:lstStyle/>
          <a:p>
            <a:r>
              <a:rPr lang="en-US" dirty="0" smtClean="0"/>
              <a:t>Client </a:t>
            </a:r>
            <a:endParaRPr lang="en-US" dirty="0"/>
          </a:p>
        </p:txBody>
      </p:sp>
      <p:sp>
        <p:nvSpPr>
          <p:cNvPr id="6" name="مربع نص 5"/>
          <p:cNvSpPr txBox="1"/>
          <p:nvPr/>
        </p:nvSpPr>
        <p:spPr>
          <a:xfrm>
            <a:off x="5867400" y="1828800"/>
            <a:ext cx="1447800" cy="369332"/>
          </a:xfrm>
          <a:prstGeom prst="rect">
            <a:avLst/>
          </a:prstGeom>
          <a:noFill/>
        </p:spPr>
        <p:txBody>
          <a:bodyPr wrap="square" rtlCol="0">
            <a:spAutoFit/>
          </a:bodyPr>
          <a:lstStyle/>
          <a:p>
            <a:r>
              <a:rPr lang="en-US" dirty="0" smtClean="0"/>
              <a:t>Server</a:t>
            </a:r>
            <a:endParaRPr lang="en-US" dirty="0"/>
          </a:p>
        </p:txBody>
      </p:sp>
      <p:cxnSp>
        <p:nvCxnSpPr>
          <p:cNvPr id="7" name="رابط كسهم مستقيم 6"/>
          <p:cNvCxnSpPr/>
          <p:nvPr/>
        </p:nvCxnSpPr>
        <p:spPr>
          <a:xfrm>
            <a:off x="2590800" y="2209800"/>
            <a:ext cx="28194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15" name="مربع نص 14"/>
          <p:cNvSpPr txBox="1"/>
          <p:nvPr/>
        </p:nvSpPr>
        <p:spPr>
          <a:xfrm>
            <a:off x="2590800" y="1743670"/>
            <a:ext cx="3048000" cy="923330"/>
          </a:xfrm>
          <a:prstGeom prst="rect">
            <a:avLst/>
          </a:prstGeom>
          <a:noFill/>
        </p:spPr>
        <p:txBody>
          <a:bodyPr wrap="square" rtlCol="0">
            <a:spAutoFit/>
          </a:bodyPr>
          <a:lstStyle/>
          <a:p>
            <a:r>
              <a:rPr lang="en-US" dirty="0" smtClean="0"/>
              <a:t>Connect to the IP address</a:t>
            </a:r>
          </a:p>
          <a:p>
            <a:endParaRPr lang="en-US" dirty="0" smtClean="0"/>
          </a:p>
          <a:p>
            <a:r>
              <a:rPr lang="en-US" dirty="0" smtClean="0"/>
              <a:t>       and Port number</a:t>
            </a:r>
            <a:endParaRPr lang="en-US" dirty="0"/>
          </a:p>
        </p:txBody>
      </p:sp>
      <p:cxnSp>
        <p:nvCxnSpPr>
          <p:cNvPr id="16" name="رابط كسهم مستقيم 15"/>
          <p:cNvCxnSpPr/>
          <p:nvPr/>
        </p:nvCxnSpPr>
        <p:spPr>
          <a:xfrm>
            <a:off x="2590800" y="2971800"/>
            <a:ext cx="27432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22" name="مستطيل مستدير الزوايا 21"/>
          <p:cNvSpPr/>
          <p:nvPr/>
        </p:nvSpPr>
        <p:spPr>
          <a:xfrm>
            <a:off x="5715000" y="2667000"/>
            <a:ext cx="1828800" cy="533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Read video into array of bytes</a:t>
            </a:r>
            <a:endParaRPr lang="en-US" dirty="0"/>
          </a:p>
        </p:txBody>
      </p:sp>
      <p:cxnSp>
        <p:nvCxnSpPr>
          <p:cNvPr id="23" name="رابط كسهم مستقيم 22"/>
          <p:cNvCxnSpPr/>
          <p:nvPr/>
        </p:nvCxnSpPr>
        <p:spPr>
          <a:xfrm>
            <a:off x="6629400" y="3352800"/>
            <a:ext cx="0" cy="3810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26" name="مستطيل مستدير الزوايا 25"/>
          <p:cNvSpPr/>
          <p:nvPr/>
        </p:nvSpPr>
        <p:spPr>
          <a:xfrm>
            <a:off x="5257800" y="3810000"/>
            <a:ext cx="3124200" cy="609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Number of Packet = video size / 1024 </a:t>
            </a:r>
            <a:endParaRPr lang="en-US" dirty="0"/>
          </a:p>
        </p:txBody>
      </p:sp>
      <p:cxnSp>
        <p:nvCxnSpPr>
          <p:cNvPr id="28" name="رابط كسهم مستقيم 27"/>
          <p:cNvCxnSpPr/>
          <p:nvPr/>
        </p:nvCxnSpPr>
        <p:spPr>
          <a:xfrm>
            <a:off x="6705600" y="4572000"/>
            <a:ext cx="0" cy="3810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30" name="مستطيل مستدير الزوايا 29"/>
          <p:cNvSpPr/>
          <p:nvPr/>
        </p:nvSpPr>
        <p:spPr>
          <a:xfrm>
            <a:off x="5334000" y="5029200"/>
            <a:ext cx="2971800"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Send frames of video </a:t>
            </a:r>
            <a:endParaRPr lang="en-US" dirty="0"/>
          </a:p>
        </p:txBody>
      </p:sp>
      <p:cxnSp>
        <p:nvCxnSpPr>
          <p:cNvPr id="31" name="رابط كسهم مستقيم 30"/>
          <p:cNvCxnSpPr/>
          <p:nvPr/>
        </p:nvCxnSpPr>
        <p:spPr>
          <a:xfrm flipH="1">
            <a:off x="2819400" y="4191000"/>
            <a:ext cx="22860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46" name="مستطيل مستدير الزوايا 45"/>
          <p:cNvSpPr/>
          <p:nvPr/>
        </p:nvSpPr>
        <p:spPr>
          <a:xfrm>
            <a:off x="228600" y="3886200"/>
            <a:ext cx="2286000" cy="6858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For loop of</a:t>
            </a:r>
          </a:p>
          <a:p>
            <a:pPr algn="ctr"/>
            <a:r>
              <a:rPr lang="en-US" dirty="0" smtClean="0"/>
              <a:t>Number of Packet</a:t>
            </a:r>
          </a:p>
        </p:txBody>
      </p:sp>
      <p:sp>
        <p:nvSpPr>
          <p:cNvPr id="17" name="مستطيل مستدير الزوايا 16"/>
          <p:cNvSpPr/>
          <p:nvPr/>
        </p:nvSpPr>
        <p:spPr>
          <a:xfrm>
            <a:off x="381000" y="5181600"/>
            <a:ext cx="2438400" cy="762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Read Frames and view it in MediaPlayer</a:t>
            </a:r>
          </a:p>
        </p:txBody>
      </p:sp>
      <p:cxnSp>
        <p:nvCxnSpPr>
          <p:cNvPr id="18" name="رابط كسهم مستقيم 17"/>
          <p:cNvCxnSpPr/>
          <p:nvPr/>
        </p:nvCxnSpPr>
        <p:spPr>
          <a:xfrm flipH="1">
            <a:off x="2895600" y="5562600"/>
            <a:ext cx="22860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9" name="رابط كسهم مستقيم 18"/>
          <p:cNvCxnSpPr/>
          <p:nvPr/>
        </p:nvCxnSpPr>
        <p:spPr>
          <a:xfrm flipV="1">
            <a:off x="1524000" y="4648200"/>
            <a:ext cx="0" cy="3810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2" name="رابط كسهم مستقيم 31"/>
          <p:cNvCxnSpPr/>
          <p:nvPr/>
        </p:nvCxnSpPr>
        <p:spPr>
          <a:xfrm>
            <a:off x="2362200" y="4724400"/>
            <a:ext cx="2743200" cy="6096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 xmlns:p14="http://schemas.microsoft.com/office/powerpoint/2010/main" val="2323516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 </a:t>
            </a:r>
            <a:endParaRPr lang="en-US" dirty="0"/>
          </a:p>
        </p:txBody>
      </p:sp>
      <p:sp>
        <p:nvSpPr>
          <p:cNvPr id="3" name="عنصر نائب للمحتوى 2"/>
          <p:cNvSpPr>
            <a:spLocks noGrp="1"/>
          </p:cNvSpPr>
          <p:nvPr>
            <p:ph idx="1"/>
          </p:nvPr>
        </p:nvSpPr>
        <p:spPr>
          <a:xfrm>
            <a:off x="457200" y="2133600"/>
            <a:ext cx="8229600" cy="4389120"/>
          </a:xfrm>
        </p:spPr>
        <p:txBody>
          <a:bodyPr/>
          <a:lstStyle/>
          <a:p>
            <a:pPr>
              <a:buNone/>
            </a:pPr>
            <a:r>
              <a:rPr lang="en-US" dirty="0" smtClean="0"/>
              <a:t> </a:t>
            </a:r>
            <a:r>
              <a:rPr lang="en-US" b="1" dirty="0" smtClean="0"/>
              <a:t>TCP  Vs  RTSP protocol:</a:t>
            </a:r>
          </a:p>
          <a:p>
            <a:pPr>
              <a:buNone/>
            </a:pPr>
            <a:r>
              <a:rPr lang="en-US" dirty="0" smtClean="0"/>
              <a:t>1) Performance: </a:t>
            </a:r>
            <a:br>
              <a:rPr lang="en-US" dirty="0" smtClean="0"/>
            </a:br>
            <a:r>
              <a:rPr lang="en-US" dirty="0" smtClean="0"/>
              <a:t>  RTSP is </a:t>
            </a:r>
            <a:r>
              <a:rPr lang="en-US" b="1" dirty="0" smtClean="0"/>
              <a:t>Better </a:t>
            </a:r>
            <a:r>
              <a:rPr lang="en-US" dirty="0" smtClean="0"/>
              <a:t>Than TCP.</a:t>
            </a:r>
          </a:p>
          <a:p>
            <a:pPr>
              <a:buNone/>
            </a:pPr>
            <a:r>
              <a:rPr lang="en-US" dirty="0" smtClean="0"/>
              <a:t>2) Memory Saving:</a:t>
            </a:r>
            <a:br>
              <a:rPr lang="en-US" dirty="0" smtClean="0"/>
            </a:br>
            <a:r>
              <a:rPr lang="en-US" dirty="0" smtClean="0"/>
              <a:t> RTSP is </a:t>
            </a:r>
            <a:r>
              <a:rPr lang="en-US" b="1" dirty="0" smtClean="0"/>
              <a:t>Better </a:t>
            </a:r>
            <a:r>
              <a:rPr lang="en-US" dirty="0" smtClean="0"/>
              <a:t>Than TCP.</a:t>
            </a:r>
          </a:p>
          <a:p>
            <a:pPr>
              <a:buNone/>
            </a:pPr>
            <a:r>
              <a:rPr lang="en-US" dirty="0" smtClean="0"/>
              <a:t>3) Quality:</a:t>
            </a:r>
            <a:br>
              <a:rPr lang="en-US" dirty="0" smtClean="0"/>
            </a:br>
            <a:r>
              <a:rPr lang="en-US" dirty="0" smtClean="0"/>
              <a:t> RTSP is </a:t>
            </a:r>
            <a:r>
              <a:rPr lang="en-US" b="1" dirty="0" smtClean="0"/>
              <a:t>Better </a:t>
            </a:r>
            <a:r>
              <a:rPr lang="en-US" dirty="0" smtClean="0"/>
              <a:t>Than TCP.</a:t>
            </a:r>
          </a:p>
          <a:p>
            <a:pPr>
              <a:buNone/>
            </a:pPr>
            <a:endParaRPr lang="en-US" dirty="0"/>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pic>
        <p:nvPicPr>
          <p:cNvPr id="1027" name="Picture 3"/>
          <p:cNvPicPr>
            <a:picLocks noChangeAspect="1" noChangeArrowheads="1"/>
          </p:cNvPicPr>
          <p:nvPr/>
        </p:nvPicPr>
        <p:blipFill>
          <a:blip r:embed="rId3" cstate="print"/>
          <a:srcRect/>
          <a:stretch>
            <a:fillRect/>
          </a:stretch>
        </p:blipFill>
        <p:spPr bwMode="auto">
          <a:xfrm>
            <a:off x="5640166" y="1981200"/>
            <a:ext cx="2132233" cy="3169920"/>
          </a:xfrm>
          <a:prstGeom prst="rect">
            <a:avLst/>
          </a:prstGeom>
          <a:noFill/>
          <a:ln w="9525">
            <a:noFill/>
            <a:miter lim="800000"/>
            <a:headEnd/>
            <a:tailEnd/>
          </a:ln>
        </p:spPr>
      </p:pic>
    </p:spTree>
    <p:extLst>
      <p:ext uri="{BB962C8B-B14F-4D97-AF65-F5344CB8AC3E}">
        <p14:creationId xmlns="" xmlns:p14="http://schemas.microsoft.com/office/powerpoint/2010/main" val="909033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media Streaming </a:t>
            </a:r>
            <a:endParaRPr lang="en-US" dirty="0"/>
          </a:p>
        </p:txBody>
      </p:sp>
      <p:sp>
        <p:nvSpPr>
          <p:cNvPr id="3" name="عنصر نائب للمحتوى 2"/>
          <p:cNvSpPr>
            <a:spLocks noGrp="1"/>
          </p:cNvSpPr>
          <p:nvPr>
            <p:ph idx="1"/>
          </p:nvPr>
        </p:nvSpPr>
        <p:spPr>
          <a:xfrm>
            <a:off x="533400" y="2468880"/>
            <a:ext cx="8229600" cy="4389120"/>
          </a:xfrm>
        </p:spPr>
        <p:txBody>
          <a:bodyPr/>
          <a:lstStyle/>
          <a:p>
            <a:r>
              <a:rPr lang="en-US" dirty="0" smtClean="0"/>
              <a:t>Future Work to do:</a:t>
            </a:r>
            <a:br>
              <a:rPr lang="en-US" dirty="0" smtClean="0"/>
            </a:br>
            <a:r>
              <a:rPr lang="en-US" dirty="0" smtClean="0"/>
              <a:t>Since Android system it’s a new system, we found a problem in how to decode the receiving packets(array of bytes) into video format in order to be able to view it in a media player.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en-US" dirty="0" smtClean="0"/>
              <a:t>media Transferring</a:t>
            </a:r>
            <a:endParaRPr lang="en-US" dirty="0"/>
          </a:p>
        </p:txBody>
      </p:sp>
      <p:sp>
        <p:nvSpPr>
          <p:cNvPr id="3" name="عنصر نائب للمحتوى 2"/>
          <p:cNvSpPr>
            <a:spLocks noGrp="1"/>
          </p:cNvSpPr>
          <p:nvPr>
            <p:ph idx="1"/>
          </p:nvPr>
        </p:nvSpPr>
        <p:spPr/>
        <p:txBody>
          <a:bodyPr/>
          <a:lstStyle/>
          <a:p>
            <a:r>
              <a:rPr lang="en-US" dirty="0" smtClean="0"/>
              <a:t>This part of project allow the user to transfer any video or any audio store in the server side and save it in his mobile memory.</a:t>
            </a:r>
          </a:p>
          <a:p>
            <a:r>
              <a:rPr lang="en-US" dirty="0" smtClean="0"/>
              <a:t>We use the same protocol we implemented in streaming media through TCP socket.</a:t>
            </a:r>
          </a:p>
          <a:p>
            <a:r>
              <a:rPr lang="en-US" dirty="0" smtClean="0"/>
              <a:t>When all packets receive we write it in its transfer format into a specific location in the SDcard.</a:t>
            </a:r>
            <a:endParaRPr lang="en-US" dirty="0"/>
          </a:p>
        </p:txBody>
      </p:sp>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315200" y="5257800"/>
            <a:ext cx="1524000" cy="1295400"/>
          </a:xfrm>
          <a:prstGeom prst="rect">
            <a:avLst/>
          </a:prstGeom>
        </p:spPr>
      </p:pic>
    </p:spTree>
    <p:extLst>
      <p:ext uri="{BB962C8B-B14F-4D97-AF65-F5344CB8AC3E}">
        <p14:creationId xmlns="" xmlns:p14="http://schemas.microsoft.com/office/powerpoint/2010/main" val="37810782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28600"/>
            <a:ext cx="8229600" cy="1143000"/>
          </a:xfrm>
        </p:spPr>
        <p:txBody>
          <a:bodyPr/>
          <a:lstStyle/>
          <a:p>
            <a:r>
              <a:rPr lang="en-US" dirty="0" smtClean="0"/>
              <a:t>media Transferring</a:t>
            </a:r>
            <a:endParaRPr lang="en-US" dirty="0"/>
          </a:p>
        </p:txBody>
      </p:sp>
      <p:sp>
        <p:nvSpPr>
          <p:cNvPr id="4" name="مستطيل مستدير الزوايا 3"/>
          <p:cNvSpPr/>
          <p:nvPr/>
        </p:nvSpPr>
        <p:spPr>
          <a:xfrm>
            <a:off x="304800" y="2743200"/>
            <a:ext cx="2133600" cy="533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   Send Chosen         Video name  </a:t>
            </a:r>
            <a:endParaRPr lang="en-US" dirty="0"/>
          </a:p>
        </p:txBody>
      </p:sp>
      <p:sp>
        <p:nvSpPr>
          <p:cNvPr id="5" name="مربع نص 4"/>
          <p:cNvSpPr txBox="1"/>
          <p:nvPr/>
        </p:nvSpPr>
        <p:spPr>
          <a:xfrm>
            <a:off x="1066800" y="1828800"/>
            <a:ext cx="1447800" cy="381000"/>
          </a:xfrm>
          <a:prstGeom prst="rect">
            <a:avLst/>
          </a:prstGeom>
          <a:noFill/>
        </p:spPr>
        <p:txBody>
          <a:bodyPr wrap="square" rtlCol="0">
            <a:spAutoFit/>
          </a:bodyPr>
          <a:lstStyle/>
          <a:p>
            <a:r>
              <a:rPr lang="en-US" dirty="0" smtClean="0"/>
              <a:t>Client </a:t>
            </a:r>
            <a:endParaRPr lang="en-US" dirty="0"/>
          </a:p>
        </p:txBody>
      </p:sp>
      <p:sp>
        <p:nvSpPr>
          <p:cNvPr id="6" name="مربع نص 5"/>
          <p:cNvSpPr txBox="1"/>
          <p:nvPr/>
        </p:nvSpPr>
        <p:spPr>
          <a:xfrm>
            <a:off x="5867400" y="1828800"/>
            <a:ext cx="1447800" cy="369332"/>
          </a:xfrm>
          <a:prstGeom prst="rect">
            <a:avLst/>
          </a:prstGeom>
          <a:noFill/>
        </p:spPr>
        <p:txBody>
          <a:bodyPr wrap="square" rtlCol="0">
            <a:spAutoFit/>
          </a:bodyPr>
          <a:lstStyle/>
          <a:p>
            <a:r>
              <a:rPr lang="en-US" dirty="0" smtClean="0"/>
              <a:t>Server</a:t>
            </a:r>
            <a:endParaRPr lang="en-US" dirty="0"/>
          </a:p>
        </p:txBody>
      </p:sp>
      <p:cxnSp>
        <p:nvCxnSpPr>
          <p:cNvPr id="7" name="رابط كسهم مستقيم 6"/>
          <p:cNvCxnSpPr/>
          <p:nvPr/>
        </p:nvCxnSpPr>
        <p:spPr>
          <a:xfrm>
            <a:off x="2590800" y="2209800"/>
            <a:ext cx="28194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15" name="مربع نص 14"/>
          <p:cNvSpPr txBox="1"/>
          <p:nvPr/>
        </p:nvSpPr>
        <p:spPr>
          <a:xfrm>
            <a:off x="2590800" y="1743670"/>
            <a:ext cx="3048000" cy="923330"/>
          </a:xfrm>
          <a:prstGeom prst="rect">
            <a:avLst/>
          </a:prstGeom>
          <a:noFill/>
        </p:spPr>
        <p:txBody>
          <a:bodyPr wrap="square" rtlCol="0">
            <a:spAutoFit/>
          </a:bodyPr>
          <a:lstStyle/>
          <a:p>
            <a:r>
              <a:rPr lang="en-US" dirty="0" smtClean="0"/>
              <a:t>Connect to the IP address</a:t>
            </a:r>
          </a:p>
          <a:p>
            <a:endParaRPr lang="en-US" dirty="0" smtClean="0"/>
          </a:p>
          <a:p>
            <a:r>
              <a:rPr lang="en-US" dirty="0" smtClean="0"/>
              <a:t>       and Port number</a:t>
            </a:r>
            <a:endParaRPr lang="en-US" dirty="0"/>
          </a:p>
        </p:txBody>
      </p:sp>
      <p:cxnSp>
        <p:nvCxnSpPr>
          <p:cNvPr id="16" name="رابط كسهم مستقيم 15"/>
          <p:cNvCxnSpPr/>
          <p:nvPr/>
        </p:nvCxnSpPr>
        <p:spPr>
          <a:xfrm>
            <a:off x="2590800" y="2971800"/>
            <a:ext cx="27432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22" name="مستطيل مستدير الزوايا 21"/>
          <p:cNvSpPr/>
          <p:nvPr/>
        </p:nvSpPr>
        <p:spPr>
          <a:xfrm>
            <a:off x="5715000" y="2667000"/>
            <a:ext cx="1828800" cy="533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Read video into array of bytes</a:t>
            </a:r>
            <a:endParaRPr lang="en-US" dirty="0"/>
          </a:p>
        </p:txBody>
      </p:sp>
      <p:cxnSp>
        <p:nvCxnSpPr>
          <p:cNvPr id="23" name="رابط كسهم مستقيم 22"/>
          <p:cNvCxnSpPr/>
          <p:nvPr/>
        </p:nvCxnSpPr>
        <p:spPr>
          <a:xfrm>
            <a:off x="6629400" y="3352800"/>
            <a:ext cx="0" cy="3810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26" name="مستطيل مستدير الزوايا 25"/>
          <p:cNvSpPr/>
          <p:nvPr/>
        </p:nvSpPr>
        <p:spPr>
          <a:xfrm>
            <a:off x="5410200" y="3810000"/>
            <a:ext cx="2438400" cy="4572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Number of Packets</a:t>
            </a:r>
            <a:endParaRPr lang="en-US" dirty="0"/>
          </a:p>
        </p:txBody>
      </p:sp>
      <p:cxnSp>
        <p:nvCxnSpPr>
          <p:cNvPr id="28" name="رابط كسهم مستقيم 27"/>
          <p:cNvCxnSpPr/>
          <p:nvPr/>
        </p:nvCxnSpPr>
        <p:spPr>
          <a:xfrm>
            <a:off x="6705600" y="4419600"/>
            <a:ext cx="0" cy="3810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30" name="مستطيل مستدير الزوايا 29"/>
          <p:cNvSpPr/>
          <p:nvPr/>
        </p:nvSpPr>
        <p:spPr>
          <a:xfrm>
            <a:off x="5257800" y="4876800"/>
            <a:ext cx="2971800"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Send frames of video </a:t>
            </a:r>
            <a:endParaRPr lang="en-US" dirty="0"/>
          </a:p>
        </p:txBody>
      </p:sp>
      <p:cxnSp>
        <p:nvCxnSpPr>
          <p:cNvPr id="31" name="رابط كسهم مستقيم 30"/>
          <p:cNvCxnSpPr/>
          <p:nvPr/>
        </p:nvCxnSpPr>
        <p:spPr>
          <a:xfrm flipH="1">
            <a:off x="2819400" y="3962400"/>
            <a:ext cx="22860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46" name="مستطيل مستدير الزوايا 45"/>
          <p:cNvSpPr/>
          <p:nvPr/>
        </p:nvSpPr>
        <p:spPr>
          <a:xfrm>
            <a:off x="228600" y="3657600"/>
            <a:ext cx="2286000" cy="6858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For loop of</a:t>
            </a:r>
          </a:p>
          <a:p>
            <a:pPr algn="ctr"/>
            <a:r>
              <a:rPr lang="en-US" dirty="0" smtClean="0"/>
              <a:t>Number of Packet</a:t>
            </a:r>
          </a:p>
        </p:txBody>
      </p:sp>
      <p:sp>
        <p:nvSpPr>
          <p:cNvPr id="17" name="مستطيل مستدير الزوايا 16"/>
          <p:cNvSpPr/>
          <p:nvPr/>
        </p:nvSpPr>
        <p:spPr>
          <a:xfrm>
            <a:off x="152400" y="4953000"/>
            <a:ext cx="2438400" cy="762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Read Frames and view it in MediaPlayer</a:t>
            </a:r>
          </a:p>
        </p:txBody>
      </p:sp>
      <p:cxnSp>
        <p:nvCxnSpPr>
          <p:cNvPr id="18" name="رابط كسهم مستقيم 17"/>
          <p:cNvCxnSpPr/>
          <p:nvPr/>
        </p:nvCxnSpPr>
        <p:spPr>
          <a:xfrm flipH="1">
            <a:off x="2819400" y="5257800"/>
            <a:ext cx="22860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9" name="رابط كسهم مستقيم 18"/>
          <p:cNvCxnSpPr/>
          <p:nvPr/>
        </p:nvCxnSpPr>
        <p:spPr>
          <a:xfrm flipV="1">
            <a:off x="1371600" y="4495800"/>
            <a:ext cx="0" cy="3810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2" name="رابط كسهم مستقيم 31"/>
          <p:cNvCxnSpPr/>
          <p:nvPr/>
        </p:nvCxnSpPr>
        <p:spPr>
          <a:xfrm>
            <a:off x="2286000" y="4419600"/>
            <a:ext cx="2743200" cy="6096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0" name="رابط مستقيم 19"/>
          <p:cNvCxnSpPr/>
          <p:nvPr/>
        </p:nvCxnSpPr>
        <p:spPr>
          <a:xfrm>
            <a:off x="1371600" y="5791200"/>
            <a:ext cx="0" cy="304800"/>
          </a:xfrm>
          <a:prstGeom prst="line">
            <a:avLst/>
          </a:prstGeom>
        </p:spPr>
        <p:style>
          <a:lnRef idx="3">
            <a:schemeClr val="accent3"/>
          </a:lnRef>
          <a:fillRef idx="0">
            <a:schemeClr val="accent3"/>
          </a:fillRef>
          <a:effectRef idx="2">
            <a:schemeClr val="accent3"/>
          </a:effectRef>
          <a:fontRef idx="minor">
            <a:schemeClr val="tx1"/>
          </a:fontRef>
        </p:style>
      </p:cxnSp>
      <p:cxnSp>
        <p:nvCxnSpPr>
          <p:cNvPr id="27" name="رابط كسهم مستقيم 26"/>
          <p:cNvCxnSpPr/>
          <p:nvPr/>
        </p:nvCxnSpPr>
        <p:spPr>
          <a:xfrm>
            <a:off x="1371600" y="6096000"/>
            <a:ext cx="144780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34" name="مستطيل مستدير الزوايا 33"/>
          <p:cNvSpPr/>
          <p:nvPr/>
        </p:nvSpPr>
        <p:spPr>
          <a:xfrm>
            <a:off x="2895600" y="5867400"/>
            <a:ext cx="1828800" cy="609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Write on the</a:t>
            </a:r>
            <a:br>
              <a:rPr lang="en-US" dirty="0" smtClean="0"/>
            </a:br>
            <a:r>
              <a:rPr lang="en-US" dirty="0" smtClean="0"/>
              <a:t>SDcard </a:t>
            </a:r>
            <a:endParaRPr lang="en-US" dirty="0"/>
          </a:p>
        </p:txBody>
      </p:sp>
    </p:spTree>
    <p:extLst>
      <p:ext uri="{BB962C8B-B14F-4D97-AF65-F5344CB8AC3E}">
        <p14:creationId xmlns="" xmlns:p14="http://schemas.microsoft.com/office/powerpoint/2010/main" val="23235168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Features</a:t>
            </a:r>
            <a:endParaRPr lang="en-US" dirty="0"/>
          </a:p>
        </p:txBody>
      </p:sp>
      <p:sp>
        <p:nvSpPr>
          <p:cNvPr id="3" name="عنصر نائب للمحتوى 2"/>
          <p:cNvSpPr>
            <a:spLocks noGrp="1"/>
          </p:cNvSpPr>
          <p:nvPr>
            <p:ph idx="1"/>
          </p:nvPr>
        </p:nvSpPr>
        <p:spPr/>
        <p:txBody>
          <a:bodyPr/>
          <a:lstStyle/>
          <a:p>
            <a:r>
              <a:rPr lang="en-US" dirty="0" smtClean="0"/>
              <a:t>User friendly interface.</a:t>
            </a:r>
          </a:p>
          <a:p>
            <a:r>
              <a:rPr lang="en-US" dirty="0" smtClean="0"/>
              <a:t>good performance, since most of media processing are doing in the server side.</a:t>
            </a:r>
          </a:p>
          <a:p>
            <a:r>
              <a:rPr lang="en-US" dirty="0" smtClean="0"/>
              <a:t>Users can watch any video whatever its size is through there mobile.</a:t>
            </a:r>
          </a:p>
          <a:p>
            <a:r>
              <a:rPr lang="en-US" dirty="0" smtClean="0"/>
              <a:t>Users can transfer media from pc to there mobile easily.</a:t>
            </a:r>
          </a:p>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3473</TotalTime>
  <Words>898</Words>
  <Application>Microsoft Office PowerPoint</Application>
  <PresentationFormat>عرض على الشاشة (3:4)‏</PresentationFormat>
  <Paragraphs>162</Paragraphs>
  <Slides>28</Slides>
  <Notes>8</Notes>
  <HiddenSlides>0</HiddenSlides>
  <MMClips>0</MMClips>
  <ScaleCrop>false</ScaleCrop>
  <HeadingPairs>
    <vt:vector size="4" baseType="variant">
      <vt:variant>
        <vt:lpstr>سمة</vt:lpstr>
      </vt:variant>
      <vt:variant>
        <vt:i4>1</vt:i4>
      </vt:variant>
      <vt:variant>
        <vt:lpstr>عناوين الشرائح</vt:lpstr>
      </vt:variant>
      <vt:variant>
        <vt:i4>28</vt:i4>
      </vt:variant>
    </vt:vector>
  </HeadingPairs>
  <TitlesOfParts>
    <vt:vector size="29" baseType="lpstr">
      <vt:lpstr>تدفق</vt:lpstr>
      <vt:lpstr>الشريحة 1</vt:lpstr>
      <vt:lpstr>Outline</vt:lpstr>
      <vt:lpstr>Overview </vt:lpstr>
      <vt:lpstr>Overview </vt:lpstr>
      <vt:lpstr>Why Android !!</vt:lpstr>
      <vt:lpstr>Outline</vt:lpstr>
      <vt:lpstr>Video Format Conversion</vt:lpstr>
      <vt:lpstr>HOW…</vt:lpstr>
      <vt:lpstr>Video Format Conversion</vt:lpstr>
      <vt:lpstr>Outline</vt:lpstr>
      <vt:lpstr>Connection with Authentication</vt:lpstr>
      <vt:lpstr>Connection with Authentication</vt:lpstr>
      <vt:lpstr>Outline</vt:lpstr>
      <vt:lpstr>Media Streaming</vt:lpstr>
      <vt:lpstr>Media Streaming- RTSP.</vt:lpstr>
      <vt:lpstr>Media Streaming- RTSP.</vt:lpstr>
      <vt:lpstr>Media Streaming- RTSP.</vt:lpstr>
      <vt:lpstr>Media Streaming- RTSP.</vt:lpstr>
      <vt:lpstr>Media Streaming- TCP.</vt:lpstr>
      <vt:lpstr>Media Streaming- TCP.</vt:lpstr>
      <vt:lpstr>Media Streaming- TCP.</vt:lpstr>
      <vt:lpstr>Media Streaming- TCP.</vt:lpstr>
      <vt:lpstr>media Streaming</vt:lpstr>
      <vt:lpstr>media Streaming </vt:lpstr>
      <vt:lpstr>media Streaming </vt:lpstr>
      <vt:lpstr>media Transferring</vt:lpstr>
      <vt:lpstr>media Transferring</vt:lpstr>
      <vt:lpstr>Features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الشريحة 1</dc:title>
  <dc:creator>Victory</dc:creator>
  <cp:lastModifiedBy>Victory</cp:lastModifiedBy>
  <cp:revision>63</cp:revision>
  <dcterms:created xsi:type="dcterms:W3CDTF">2011-12-25T23:18:33Z</dcterms:created>
  <dcterms:modified xsi:type="dcterms:W3CDTF">2012-01-04T07:37:55Z</dcterms:modified>
</cp:coreProperties>
</file>