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336" r:id="rId4"/>
    <p:sldId id="297" r:id="rId5"/>
    <p:sldId id="322" r:id="rId6"/>
    <p:sldId id="323" r:id="rId7"/>
    <p:sldId id="324" r:id="rId8"/>
    <p:sldId id="337" r:id="rId9"/>
    <p:sldId id="325" r:id="rId10"/>
    <p:sldId id="326" r:id="rId11"/>
    <p:sldId id="327" r:id="rId12"/>
    <p:sldId id="335" r:id="rId13"/>
    <p:sldId id="328" r:id="rId14"/>
    <p:sldId id="329" r:id="rId15"/>
    <p:sldId id="330" r:id="rId16"/>
    <p:sldId id="331" r:id="rId17"/>
    <p:sldId id="333" r:id="rId18"/>
    <p:sldId id="332" r:id="rId19"/>
    <p:sldId id="338" r:id="rId20"/>
    <p:sldId id="301" r:id="rId21"/>
    <p:sldId id="302" r:id="rId22"/>
    <p:sldId id="303" r:id="rId23"/>
    <p:sldId id="339" r:id="rId24"/>
    <p:sldId id="311" r:id="rId25"/>
    <p:sldId id="340" r:id="rId26"/>
    <p:sldId id="312" r:id="rId27"/>
    <p:sldId id="313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B800"/>
    <a:srgbClr val="E2AC00"/>
    <a:srgbClr val="503D00"/>
    <a:srgbClr val="4D4D4D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B0E0C-813F-4E4B-B394-B8311F86F131}" type="datetimeFigureOut">
              <a:rPr lang="en-GB" smtClean="0"/>
              <a:t>11/01/2015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0B32-0CBC-49C0-98D0-106FF55CCA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95031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B0E0C-813F-4E4B-B394-B8311F86F131}" type="datetimeFigureOut">
              <a:rPr lang="en-GB" smtClean="0"/>
              <a:t>11/01/2015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0B32-0CBC-49C0-98D0-106FF55CCA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95083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B0E0C-813F-4E4B-B394-B8311F86F131}" type="datetimeFigureOut">
              <a:rPr lang="en-GB" smtClean="0"/>
              <a:t>11/01/2015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0B32-0CBC-49C0-98D0-106FF55CCA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86416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B0E0C-813F-4E4B-B394-B8311F86F131}" type="datetimeFigureOut">
              <a:rPr lang="en-GB" smtClean="0"/>
              <a:t>11/01/2015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0B32-0CBC-49C0-98D0-106FF55CCA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9821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B0E0C-813F-4E4B-B394-B8311F86F131}" type="datetimeFigureOut">
              <a:rPr lang="en-GB" smtClean="0"/>
              <a:t>11/01/2015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0B32-0CBC-49C0-98D0-106FF55CCA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4204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B0E0C-813F-4E4B-B394-B8311F86F131}" type="datetimeFigureOut">
              <a:rPr lang="en-GB" smtClean="0"/>
              <a:t>11/01/2015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0B32-0CBC-49C0-98D0-106FF55CCA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9073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B0E0C-813F-4E4B-B394-B8311F86F131}" type="datetimeFigureOut">
              <a:rPr lang="en-GB" smtClean="0"/>
              <a:t>11/01/2015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0B32-0CBC-49C0-98D0-106FF55CCA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96480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B0E0C-813F-4E4B-B394-B8311F86F131}" type="datetimeFigureOut">
              <a:rPr lang="en-GB" smtClean="0"/>
              <a:t>11/01/2015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0B32-0CBC-49C0-98D0-106FF55CCA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9073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B0E0C-813F-4E4B-B394-B8311F86F131}" type="datetimeFigureOut">
              <a:rPr lang="en-GB" smtClean="0"/>
              <a:t>11/01/2015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0B32-0CBC-49C0-98D0-106FF55CCA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29800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B0E0C-813F-4E4B-B394-B8311F86F131}" type="datetimeFigureOut">
              <a:rPr lang="en-GB" smtClean="0"/>
              <a:t>11/01/2015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0B32-0CBC-49C0-98D0-106FF55CCA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8745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B0E0C-813F-4E4B-B394-B8311F86F131}" type="datetimeFigureOut">
              <a:rPr lang="en-GB" smtClean="0"/>
              <a:t>11/01/2015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0B32-0CBC-49C0-98D0-106FF55CCA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31733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15000" t="5000" r="15000" b="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8B0E0C-813F-4E4B-B394-B8311F86F131}" type="datetimeFigureOut">
              <a:rPr lang="en-GB" smtClean="0"/>
              <a:t>11/01/2015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7F0B32-0CBC-49C0-98D0-106FF55CCA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8568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0413" y="766042"/>
            <a:ext cx="3249637" cy="520504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4162" y="1089005"/>
            <a:ext cx="2742137" cy="4559122"/>
          </a:xfrm>
          <a:prstGeom prst="rect">
            <a:avLst/>
          </a:prstGeom>
          <a:blipFill dpi="0" rotWithShape="1">
            <a:blip r:embed="rId2"/>
            <a:srcRect/>
            <a:stretch>
              <a:fillRect r="10000"/>
            </a:stretch>
          </a:blipFill>
        </p:spPr>
      </p:pic>
      <p:sp>
        <p:nvSpPr>
          <p:cNvPr id="9" name="Subtitle 2"/>
          <p:cNvSpPr>
            <a:spLocks noGrp="1"/>
          </p:cNvSpPr>
          <p:nvPr/>
        </p:nvSpPr>
        <p:spPr>
          <a:xfrm>
            <a:off x="2574162" y="3368566"/>
            <a:ext cx="2613647" cy="12535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kern="1200">
                <a:solidFill>
                  <a:srgbClr val="42424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Done by:</a:t>
            </a:r>
          </a:p>
          <a:p>
            <a:r>
              <a:rPr lang="en-US" sz="2000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Iman</a:t>
            </a: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 Abu</a:t>
            </a:r>
            <a:r>
              <a:rPr lang="ar-JO" sz="20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-</a:t>
            </a:r>
            <a:r>
              <a:rPr lang="en-US" sz="2000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Mazen</a:t>
            </a:r>
            <a:endParaRPr lang="en-US" sz="2000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Beesan Imad </a:t>
            </a:r>
            <a:r>
              <a:rPr lang="en-US" sz="2000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Zraiqi</a:t>
            </a:r>
            <a:endParaRPr lang="en-US" sz="20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0" name="Title 1"/>
          <p:cNvSpPr>
            <a:spLocks noGrp="1"/>
          </p:cNvSpPr>
          <p:nvPr/>
        </p:nvSpPr>
        <p:spPr>
          <a:xfrm>
            <a:off x="2587437" y="2278616"/>
            <a:ext cx="2728862" cy="61897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4200" b="1" dirty="0" smtClean="0">
                <a:solidFill>
                  <a:srgbClr val="E2A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POV System</a:t>
            </a:r>
            <a:endParaRPr lang="en-US" sz="4200" b="1" dirty="0">
              <a:solidFill>
                <a:srgbClr val="E2AC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587437" y="4676097"/>
            <a:ext cx="2587096" cy="6863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2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Supervised by </a:t>
            </a:r>
            <a:r>
              <a:rPr lang="en-US" sz="2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:</a:t>
            </a:r>
            <a:endParaRPr lang="en-US" sz="22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0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Dr</a:t>
            </a: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. </a:t>
            </a:r>
            <a:r>
              <a:rPr lang="en-US" sz="2000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AlaDin</a:t>
            </a: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 Al-</a:t>
            </a:r>
            <a:r>
              <a:rPr lang="en-US" sz="2000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Masri</a:t>
            </a:r>
            <a:endParaRPr lang="en-US" sz="20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12" name="Picture 11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3715" y="1683911"/>
            <a:ext cx="3710305" cy="3369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9259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4560" y="747865"/>
            <a:ext cx="7821637" cy="546529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2757" y="898453"/>
            <a:ext cx="7645241" cy="5233182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2833352" y="882593"/>
            <a:ext cx="6484885" cy="10197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800" dirty="0" smtClean="0">
                <a:solidFill>
                  <a:schemeClr val="accent4">
                    <a:lumMod val="7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Propeller Circuit</a:t>
            </a:r>
            <a:endParaRPr lang="en-GB" sz="3800" dirty="0">
              <a:solidFill>
                <a:schemeClr val="accent4">
                  <a:lumMod val="75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5" name="عنصر نائب للمحتوى 2"/>
          <p:cNvSpPr txBox="1">
            <a:spLocks/>
          </p:cNvSpPr>
          <p:nvPr/>
        </p:nvSpPr>
        <p:spPr>
          <a:xfrm>
            <a:off x="2282757" y="2037066"/>
            <a:ext cx="7645242" cy="388543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200" dirty="0">
                <a:solidFill>
                  <a:schemeClr val="accent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Power </a:t>
            </a:r>
            <a:r>
              <a:rPr lang="en-GB" sz="3200" dirty="0" smtClean="0">
                <a:solidFill>
                  <a:schemeClr val="accent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Source</a:t>
            </a:r>
          </a:p>
          <a:p>
            <a:pPr marL="0" indent="0">
              <a:buNone/>
            </a:pPr>
            <a:endParaRPr lang="en-US" sz="3200" dirty="0" smtClean="0">
              <a:solidFill>
                <a:schemeClr val="accent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sz="3200" dirty="0">
                <a:solidFill>
                  <a:schemeClr val="accent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Microcontroller</a:t>
            </a:r>
            <a:endParaRPr lang="en-GB" sz="3200" dirty="0">
              <a:solidFill>
                <a:schemeClr val="accent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marL="0" indent="0">
              <a:buNone/>
            </a:pPr>
            <a:endParaRPr lang="en-US" sz="3200" dirty="0">
              <a:solidFill>
                <a:schemeClr val="accent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sz="3200" dirty="0">
                <a:solidFill>
                  <a:schemeClr val="accent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Mathematical </a:t>
            </a:r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calculations</a:t>
            </a:r>
          </a:p>
          <a:p>
            <a:pPr marL="0" indent="0">
              <a:buNone/>
            </a:pPr>
            <a:endParaRPr lang="en-US" sz="3200" dirty="0">
              <a:solidFill>
                <a:schemeClr val="accent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Output LEDs</a:t>
            </a:r>
            <a:endParaRPr lang="en-US" sz="3400" b="1" dirty="0" smtClean="0">
              <a:solidFill>
                <a:schemeClr val="accent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US" sz="3400" b="1" dirty="0">
              <a:solidFill>
                <a:schemeClr val="accent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GB" sz="3600" dirty="0" smtClean="0">
              <a:solidFill>
                <a:schemeClr val="accent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US" sz="3600" dirty="0">
              <a:solidFill>
                <a:schemeClr val="accent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2339547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4560" y="747865"/>
            <a:ext cx="7821637" cy="546529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2757" y="898453"/>
            <a:ext cx="7645241" cy="5233182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2833352" y="882593"/>
            <a:ext cx="6484885" cy="10197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800" dirty="0" smtClean="0">
                <a:solidFill>
                  <a:schemeClr val="accent4">
                    <a:lumMod val="7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Power Source</a:t>
            </a:r>
            <a:endParaRPr lang="en-GB" sz="3800" dirty="0">
              <a:solidFill>
                <a:schemeClr val="accent4">
                  <a:lumMod val="75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6" name="Rounded Rectangle 7"/>
          <p:cNvSpPr/>
          <p:nvPr/>
        </p:nvSpPr>
        <p:spPr>
          <a:xfrm>
            <a:off x="2646794" y="1902338"/>
            <a:ext cx="6858000" cy="752475"/>
          </a:xfrm>
          <a:prstGeom prst="roundRec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 smtClean="0"/>
              <a:t>9v Battery </a:t>
            </a:r>
            <a:endParaRPr lang="en-US" sz="3600" dirty="0"/>
          </a:p>
        </p:txBody>
      </p:sp>
      <p:sp>
        <p:nvSpPr>
          <p:cNvPr id="7" name="Rounded Rectangle 7"/>
          <p:cNvSpPr/>
          <p:nvPr/>
        </p:nvSpPr>
        <p:spPr>
          <a:xfrm>
            <a:off x="2646794" y="3250492"/>
            <a:ext cx="6858000" cy="752475"/>
          </a:xfrm>
          <a:prstGeom prst="roundRec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/>
              <a:t>Voltage </a:t>
            </a:r>
            <a:r>
              <a:rPr lang="en-US" sz="3600" dirty="0" smtClean="0"/>
              <a:t>Regulation</a:t>
            </a:r>
            <a:endParaRPr lang="en-US" sz="3600" dirty="0"/>
          </a:p>
        </p:txBody>
      </p:sp>
      <p:sp>
        <p:nvSpPr>
          <p:cNvPr id="8" name="Rounded Rectangle 7"/>
          <p:cNvSpPr/>
          <p:nvPr/>
        </p:nvSpPr>
        <p:spPr>
          <a:xfrm>
            <a:off x="2646794" y="4598646"/>
            <a:ext cx="6858000" cy="752475"/>
          </a:xfrm>
          <a:prstGeom prst="roundRec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 smtClean="0"/>
              <a:t>5v Feeds propeller circuit </a:t>
            </a:r>
            <a:endParaRPr lang="en-US" sz="3600" dirty="0"/>
          </a:p>
        </p:txBody>
      </p:sp>
      <p:sp>
        <p:nvSpPr>
          <p:cNvPr id="10" name="Down Arrow 9"/>
          <p:cNvSpPr/>
          <p:nvPr/>
        </p:nvSpPr>
        <p:spPr>
          <a:xfrm>
            <a:off x="5584874" y="2654813"/>
            <a:ext cx="562708" cy="595679"/>
          </a:xfrm>
          <a:prstGeom prst="downArrow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own Arrow 10"/>
          <p:cNvSpPr/>
          <p:nvPr/>
        </p:nvSpPr>
        <p:spPr>
          <a:xfrm>
            <a:off x="5598940" y="4018827"/>
            <a:ext cx="562708" cy="595679"/>
          </a:xfrm>
          <a:prstGeom prst="downArrow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117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4560" y="747865"/>
            <a:ext cx="7821637" cy="546529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2757" y="898453"/>
            <a:ext cx="7645241" cy="5206925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2833352" y="882593"/>
            <a:ext cx="6484885" cy="10197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800" dirty="0" smtClean="0">
                <a:solidFill>
                  <a:schemeClr val="accent4">
                    <a:lumMod val="7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Power Source</a:t>
            </a:r>
            <a:endParaRPr lang="en-GB" sz="3800" dirty="0">
              <a:solidFill>
                <a:schemeClr val="accent4">
                  <a:lumMod val="75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5" name="Picture 4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9111" y="2397881"/>
            <a:ext cx="5392350" cy="3369872"/>
          </a:xfrm>
          <a:prstGeom prst="rect">
            <a:avLst/>
          </a:prstGeom>
        </p:spPr>
      </p:pic>
      <p:sp>
        <p:nvSpPr>
          <p:cNvPr id="6" name="عنصر نائب للمحتوى 2"/>
          <p:cNvSpPr txBox="1">
            <a:spLocks/>
          </p:cNvSpPr>
          <p:nvPr/>
        </p:nvSpPr>
        <p:spPr>
          <a:xfrm>
            <a:off x="2282756" y="1772372"/>
            <a:ext cx="7645242" cy="523254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Battery Holder</a:t>
            </a:r>
            <a:endParaRPr lang="en-US" sz="3400" b="1" dirty="0">
              <a:solidFill>
                <a:schemeClr val="accent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GB" sz="3600" dirty="0" smtClean="0">
              <a:solidFill>
                <a:schemeClr val="accent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US" sz="3600" dirty="0">
              <a:solidFill>
                <a:schemeClr val="accent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6224168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4560" y="747865"/>
            <a:ext cx="7821637" cy="546529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2757" y="898453"/>
            <a:ext cx="7645242" cy="5164722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2833352" y="882593"/>
            <a:ext cx="6484885" cy="10197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800" dirty="0" smtClean="0">
                <a:solidFill>
                  <a:schemeClr val="accent4">
                    <a:lumMod val="7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Microcontroller</a:t>
            </a:r>
            <a:endParaRPr lang="en-GB" sz="3800" dirty="0">
              <a:solidFill>
                <a:schemeClr val="accent4">
                  <a:lumMod val="75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5" name="عنصر نائب للمحتوى 2"/>
          <p:cNvSpPr txBox="1">
            <a:spLocks/>
          </p:cNvSpPr>
          <p:nvPr/>
        </p:nvSpPr>
        <p:spPr>
          <a:xfrm>
            <a:off x="2282757" y="2037066"/>
            <a:ext cx="7645242" cy="388543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3200" dirty="0">
              <a:solidFill>
                <a:schemeClr val="accent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marL="0" indent="0">
              <a:buNone/>
            </a:pPr>
            <a:endParaRPr lang="en-US" sz="3400" b="1" dirty="0" smtClean="0">
              <a:solidFill>
                <a:schemeClr val="accent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US" sz="3400" b="1" dirty="0">
              <a:solidFill>
                <a:schemeClr val="accent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GB" sz="3600" dirty="0" smtClean="0">
              <a:solidFill>
                <a:schemeClr val="accent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US" sz="3600" dirty="0">
              <a:solidFill>
                <a:schemeClr val="accent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7" name="عنصر نائب للمحتوى 2"/>
          <p:cNvSpPr txBox="1">
            <a:spLocks/>
          </p:cNvSpPr>
          <p:nvPr/>
        </p:nvSpPr>
        <p:spPr>
          <a:xfrm>
            <a:off x="2370956" y="2037066"/>
            <a:ext cx="7645242" cy="388543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PIC18F4620</a:t>
            </a:r>
          </a:p>
          <a:p>
            <a:endParaRPr lang="en-US" sz="3200" dirty="0" smtClean="0">
              <a:solidFill>
                <a:schemeClr val="accent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GB" sz="3200" dirty="0">
                <a:solidFill>
                  <a:schemeClr val="accent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MPLAB_X_IDE_v2.10 software </a:t>
            </a:r>
            <a:endParaRPr lang="en-GB" sz="3200" dirty="0" smtClean="0">
              <a:solidFill>
                <a:schemeClr val="accent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marL="0" indent="0">
              <a:buNone/>
            </a:pPr>
            <a:endParaRPr lang="en-GB" sz="3200" dirty="0" smtClean="0">
              <a:solidFill>
                <a:schemeClr val="accent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GB" sz="3200" dirty="0">
                <a:solidFill>
                  <a:schemeClr val="accent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mplabc18 v3.47 compiler </a:t>
            </a:r>
            <a:endParaRPr lang="en-US" sz="3200" b="1" dirty="0" smtClean="0">
              <a:solidFill>
                <a:schemeClr val="accent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US" sz="3400" b="1" dirty="0" smtClean="0">
              <a:solidFill>
                <a:schemeClr val="accent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US" sz="3400" b="1" dirty="0">
              <a:solidFill>
                <a:schemeClr val="accent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GB" sz="3600" dirty="0" smtClean="0">
              <a:solidFill>
                <a:schemeClr val="accent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US" sz="3600" dirty="0">
              <a:solidFill>
                <a:schemeClr val="accent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9283258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4560" y="747865"/>
            <a:ext cx="7821637" cy="546529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7102" y="898453"/>
            <a:ext cx="7596553" cy="5206925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2687275" y="884867"/>
            <a:ext cx="6484885" cy="10197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800" dirty="0" smtClean="0">
                <a:solidFill>
                  <a:schemeClr val="accent4">
                    <a:lumMod val="7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Mathematical Calculations </a:t>
            </a:r>
            <a:endParaRPr lang="en-GB" sz="3800" dirty="0">
              <a:solidFill>
                <a:schemeClr val="accent4">
                  <a:lumMod val="75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5" name="مستطيل مستدير الزوايا 2"/>
          <p:cNvSpPr/>
          <p:nvPr/>
        </p:nvSpPr>
        <p:spPr>
          <a:xfrm>
            <a:off x="3296875" y="1720127"/>
            <a:ext cx="2133600" cy="990600"/>
          </a:xfrm>
          <a:prstGeom prst="roundRec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r>
              <a:rPr lang="en-US" sz="2000" dirty="0"/>
              <a:t>Speed of rotation</a:t>
            </a:r>
          </a:p>
          <a:p>
            <a:pPr algn="ctr">
              <a:defRPr/>
            </a:pPr>
            <a:r>
              <a:rPr lang="en-US" sz="2000" dirty="0" smtClean="0"/>
              <a:t>(2000 </a:t>
            </a:r>
            <a:r>
              <a:rPr lang="en-US" sz="2000" dirty="0"/>
              <a:t>rpm)</a:t>
            </a:r>
            <a:endParaRPr lang="ar-JO" sz="2000" dirty="0"/>
          </a:p>
        </p:txBody>
      </p:sp>
      <p:sp>
        <p:nvSpPr>
          <p:cNvPr id="6" name="مستطيل مستدير الزوايا 19"/>
          <p:cNvSpPr/>
          <p:nvPr/>
        </p:nvSpPr>
        <p:spPr>
          <a:xfrm>
            <a:off x="6217555" y="1708809"/>
            <a:ext cx="2133600" cy="990600"/>
          </a:xfrm>
          <a:prstGeom prst="roundRec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r>
              <a:rPr lang="en-US" sz="2000" dirty="0" err="1"/>
              <a:t>Osc</a:t>
            </a:r>
            <a:r>
              <a:rPr lang="en-US" sz="2000" dirty="0"/>
              <a:t> frequency</a:t>
            </a:r>
          </a:p>
          <a:p>
            <a:pPr algn="ctr">
              <a:defRPr/>
            </a:pPr>
            <a:r>
              <a:rPr lang="en-US" sz="2000" dirty="0" smtClean="0"/>
              <a:t>(4 </a:t>
            </a:r>
            <a:r>
              <a:rPr lang="en-US" sz="2000" dirty="0"/>
              <a:t>MHz)</a:t>
            </a:r>
            <a:endParaRPr lang="ar-JO" sz="2000" dirty="0"/>
          </a:p>
        </p:txBody>
      </p:sp>
      <p:sp>
        <p:nvSpPr>
          <p:cNvPr id="7" name="سهم للأسفل 6"/>
          <p:cNvSpPr/>
          <p:nvPr/>
        </p:nvSpPr>
        <p:spPr>
          <a:xfrm>
            <a:off x="4020775" y="2724011"/>
            <a:ext cx="685800" cy="637491"/>
          </a:xfrm>
          <a:prstGeom prst="downArrow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JO"/>
          </a:p>
        </p:txBody>
      </p:sp>
      <p:sp>
        <p:nvSpPr>
          <p:cNvPr id="8" name="سهم للأسفل 25"/>
          <p:cNvSpPr/>
          <p:nvPr/>
        </p:nvSpPr>
        <p:spPr>
          <a:xfrm>
            <a:off x="6916375" y="2710727"/>
            <a:ext cx="685800" cy="650776"/>
          </a:xfrm>
          <a:prstGeom prst="downArrow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JO"/>
          </a:p>
        </p:txBody>
      </p:sp>
      <p:sp>
        <p:nvSpPr>
          <p:cNvPr id="9" name="مستطيل مستدير الزوايا 7"/>
          <p:cNvSpPr/>
          <p:nvPr/>
        </p:nvSpPr>
        <p:spPr>
          <a:xfrm>
            <a:off x="2687275" y="3361503"/>
            <a:ext cx="6858000" cy="968375"/>
          </a:xfrm>
          <a:prstGeom prst="roundRec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r>
              <a:rPr lang="en-US" sz="3700" dirty="0"/>
              <a:t>Mathematical equations</a:t>
            </a:r>
            <a:endParaRPr lang="ar-JO" sz="3700" dirty="0"/>
          </a:p>
        </p:txBody>
      </p:sp>
      <p:sp>
        <p:nvSpPr>
          <p:cNvPr id="10" name="مستطيل مستدير الزوايا 27"/>
          <p:cNvSpPr/>
          <p:nvPr/>
        </p:nvSpPr>
        <p:spPr>
          <a:xfrm>
            <a:off x="4765313" y="5015678"/>
            <a:ext cx="2133600" cy="990600"/>
          </a:xfrm>
          <a:prstGeom prst="roundRec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r>
              <a:rPr lang="en-US" sz="2600" dirty="0"/>
              <a:t>LEDs ON-OFF</a:t>
            </a:r>
          </a:p>
          <a:p>
            <a:pPr algn="ctr">
              <a:defRPr/>
            </a:pPr>
            <a:r>
              <a:rPr lang="en-US" sz="2600" dirty="0"/>
              <a:t>timing</a:t>
            </a:r>
            <a:endParaRPr lang="ar-JO" sz="2600" dirty="0"/>
          </a:p>
        </p:txBody>
      </p:sp>
      <p:sp>
        <p:nvSpPr>
          <p:cNvPr id="11" name="سهم للأسفل 28"/>
          <p:cNvSpPr/>
          <p:nvPr/>
        </p:nvSpPr>
        <p:spPr>
          <a:xfrm>
            <a:off x="5489213" y="4345738"/>
            <a:ext cx="685800" cy="671528"/>
          </a:xfrm>
          <a:prstGeom prst="downArrow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36203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4560" y="747865"/>
            <a:ext cx="7821637" cy="546529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1168" y="898453"/>
            <a:ext cx="7582487" cy="5192858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2833352" y="882593"/>
            <a:ext cx="6484885" cy="10197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800" dirty="0" smtClean="0">
                <a:solidFill>
                  <a:schemeClr val="accent4">
                    <a:lumMod val="7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Output LEDs</a:t>
            </a:r>
            <a:endParaRPr lang="en-GB" sz="3800" dirty="0">
              <a:solidFill>
                <a:schemeClr val="accent4">
                  <a:lumMod val="75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8" name="عنصر نائب للمحتوى 2"/>
          <p:cNvSpPr txBox="1">
            <a:spLocks/>
          </p:cNvSpPr>
          <p:nvPr/>
        </p:nvSpPr>
        <p:spPr>
          <a:xfrm>
            <a:off x="2833352" y="1918198"/>
            <a:ext cx="6947281" cy="388543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4400" dirty="0" smtClean="0">
                <a:solidFill>
                  <a:schemeClr val="accent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16 Green LEDs connected to two Latches</a:t>
            </a:r>
          </a:p>
          <a:p>
            <a:endParaRPr lang="en-US" sz="3400" b="1" dirty="0">
              <a:solidFill>
                <a:schemeClr val="accent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GB" sz="3600" dirty="0" smtClean="0">
              <a:solidFill>
                <a:schemeClr val="accent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US" sz="3600" dirty="0">
              <a:solidFill>
                <a:schemeClr val="accent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97767" y="3048827"/>
            <a:ext cx="3418449" cy="2918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63608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4560" y="747865"/>
            <a:ext cx="7821637" cy="546529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5236" y="898453"/>
            <a:ext cx="7540283" cy="5178790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2833352" y="882593"/>
            <a:ext cx="6484885" cy="10197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800" dirty="0" smtClean="0">
                <a:solidFill>
                  <a:schemeClr val="accent4">
                    <a:lumMod val="7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IR-Circuit</a:t>
            </a:r>
            <a:endParaRPr lang="en-GB" sz="3800" dirty="0">
              <a:solidFill>
                <a:schemeClr val="accent4">
                  <a:lumMod val="75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1" name="Rounded Rectangle 7"/>
          <p:cNvSpPr/>
          <p:nvPr/>
        </p:nvSpPr>
        <p:spPr>
          <a:xfrm>
            <a:off x="2646794" y="1902338"/>
            <a:ext cx="6858000" cy="752475"/>
          </a:xfrm>
          <a:prstGeom prst="roundRec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3600" dirty="0" smtClean="0"/>
              <a:t>Define 'Home</a:t>
            </a:r>
            <a:r>
              <a:rPr lang="en-US" sz="3600" dirty="0"/>
              <a:t>' point</a:t>
            </a:r>
            <a:endParaRPr lang="en-US" sz="3600" dirty="0">
              <a:solidFill>
                <a:schemeClr val="accent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2" name="Rounded Rectangle 7"/>
          <p:cNvSpPr/>
          <p:nvPr/>
        </p:nvSpPr>
        <p:spPr>
          <a:xfrm>
            <a:off x="2646794" y="3250492"/>
            <a:ext cx="6858000" cy="752475"/>
          </a:xfrm>
          <a:prstGeom prst="roundRec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 smtClean="0"/>
              <a:t>Cause Interrupt</a:t>
            </a:r>
            <a:endParaRPr lang="en-US" sz="3600" dirty="0"/>
          </a:p>
        </p:txBody>
      </p:sp>
      <p:sp>
        <p:nvSpPr>
          <p:cNvPr id="13" name="Rounded Rectangle 12"/>
          <p:cNvSpPr/>
          <p:nvPr/>
        </p:nvSpPr>
        <p:spPr>
          <a:xfrm>
            <a:off x="2646794" y="4598646"/>
            <a:ext cx="6858000" cy="752475"/>
          </a:xfrm>
          <a:prstGeom prst="roundRec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 smtClean="0"/>
              <a:t>Change LEDs </a:t>
            </a:r>
            <a:endParaRPr lang="en-US" sz="3600" dirty="0"/>
          </a:p>
        </p:txBody>
      </p:sp>
      <p:sp>
        <p:nvSpPr>
          <p:cNvPr id="14" name="Down Arrow 13"/>
          <p:cNvSpPr/>
          <p:nvPr/>
        </p:nvSpPr>
        <p:spPr>
          <a:xfrm>
            <a:off x="5584874" y="2654813"/>
            <a:ext cx="562708" cy="595679"/>
          </a:xfrm>
          <a:prstGeom prst="downArrow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Down Arrow 14"/>
          <p:cNvSpPr/>
          <p:nvPr/>
        </p:nvSpPr>
        <p:spPr>
          <a:xfrm>
            <a:off x="5598940" y="4018827"/>
            <a:ext cx="562708" cy="595679"/>
          </a:xfrm>
          <a:prstGeom prst="downArrow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109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4560" y="747865"/>
            <a:ext cx="7821637" cy="546529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1169" y="898453"/>
            <a:ext cx="7568419" cy="5192858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2833352" y="882593"/>
            <a:ext cx="6484885" cy="10197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800" dirty="0" smtClean="0">
                <a:solidFill>
                  <a:schemeClr val="accent4">
                    <a:lumMod val="7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IR-Circuit</a:t>
            </a:r>
            <a:endParaRPr lang="en-GB" sz="3800" dirty="0">
              <a:solidFill>
                <a:schemeClr val="accent4">
                  <a:lumMod val="75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2" name="Picture 1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2514" y="1902338"/>
            <a:ext cx="6766559" cy="3977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45205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4560" y="747865"/>
            <a:ext cx="7821637" cy="546529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9305" y="898453"/>
            <a:ext cx="7526215" cy="5126875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2833352" y="882593"/>
            <a:ext cx="6484885" cy="10197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800" dirty="0" smtClean="0">
                <a:solidFill>
                  <a:schemeClr val="accent4">
                    <a:lumMod val="7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DC Motor</a:t>
            </a:r>
            <a:endParaRPr lang="en-GB" sz="3800" dirty="0">
              <a:solidFill>
                <a:schemeClr val="accent4">
                  <a:lumMod val="75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6" name="شكل بيضاوي 3"/>
          <p:cNvSpPr/>
          <p:nvPr/>
        </p:nvSpPr>
        <p:spPr>
          <a:xfrm>
            <a:off x="2546252" y="2013183"/>
            <a:ext cx="3055034" cy="1903495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r>
              <a:rPr lang="en-US" sz="3600" dirty="0" smtClean="0"/>
              <a:t>12 </a:t>
            </a:r>
            <a:r>
              <a:rPr lang="en-US" sz="3600" dirty="0"/>
              <a:t>V</a:t>
            </a:r>
            <a:endParaRPr lang="ar-JO" sz="3600" dirty="0"/>
          </a:p>
        </p:txBody>
      </p:sp>
      <p:sp>
        <p:nvSpPr>
          <p:cNvPr id="7" name="شكل بيضاوي 4"/>
          <p:cNvSpPr/>
          <p:nvPr/>
        </p:nvSpPr>
        <p:spPr>
          <a:xfrm>
            <a:off x="6508653" y="1902338"/>
            <a:ext cx="3071704" cy="1971477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r>
              <a:rPr lang="en-US" sz="3600" dirty="0"/>
              <a:t>2</a:t>
            </a:r>
            <a:r>
              <a:rPr lang="en-US" sz="3600" dirty="0" smtClean="0"/>
              <a:t> A</a:t>
            </a:r>
            <a:endParaRPr lang="ar-JO" sz="3600" dirty="0"/>
          </a:p>
        </p:txBody>
      </p:sp>
      <p:sp>
        <p:nvSpPr>
          <p:cNvPr id="8" name="شكل بيضاوي 5"/>
          <p:cNvSpPr/>
          <p:nvPr/>
        </p:nvSpPr>
        <p:spPr>
          <a:xfrm>
            <a:off x="4548277" y="4036797"/>
            <a:ext cx="3055034" cy="1903495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r>
              <a:rPr lang="en-US" sz="3600" dirty="0" smtClean="0"/>
              <a:t>2000 </a:t>
            </a:r>
            <a:r>
              <a:rPr lang="en-US" sz="3600" dirty="0"/>
              <a:t>rpm</a:t>
            </a:r>
            <a:endParaRPr lang="ar-JO" sz="3600" dirty="0"/>
          </a:p>
        </p:txBody>
      </p:sp>
    </p:spTree>
    <p:extLst>
      <p:ext uri="{BB962C8B-B14F-4D97-AF65-F5344CB8AC3E}">
        <p14:creationId xmlns:p14="http://schemas.microsoft.com/office/powerpoint/2010/main" val="2850369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7102" y="731520"/>
            <a:ext cx="7596554" cy="527538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6986" y="868615"/>
            <a:ext cx="7342802" cy="5026162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2833352" y="882593"/>
            <a:ext cx="6484885" cy="101974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800" smtClean="0">
                <a:solidFill>
                  <a:schemeClr val="accent4">
                    <a:lumMod val="7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Outline:</a:t>
            </a:r>
            <a:endParaRPr lang="en-GB" sz="3800" dirty="0">
              <a:solidFill>
                <a:schemeClr val="accent4">
                  <a:lumMod val="75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5" name="Oval 4"/>
          <p:cNvSpPr/>
          <p:nvPr/>
        </p:nvSpPr>
        <p:spPr>
          <a:xfrm>
            <a:off x="3502138" y="1910691"/>
            <a:ext cx="311727" cy="311727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a-DK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b="1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3792750" y="2542143"/>
            <a:ext cx="311727" cy="311727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a-DK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b="1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4110712" y="3204579"/>
            <a:ext cx="311727" cy="311727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a-DK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b="1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4499413" y="3849126"/>
            <a:ext cx="311727" cy="311727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a-DK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b="1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4914302" y="4495979"/>
            <a:ext cx="311727" cy="311727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a-DK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b="1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837419" y="1902783"/>
            <a:ext cx="205547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dirty="0" smtClean="0">
                <a:solidFill>
                  <a:schemeClr val="accent4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Introduction</a:t>
            </a:r>
            <a:endParaRPr lang="en-GB" sz="22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266576" y="2464104"/>
            <a:ext cx="313549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dirty="0" smtClean="0">
                <a:solidFill>
                  <a:schemeClr val="accent4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Design &amp; implementation</a:t>
            </a:r>
            <a:endParaRPr lang="en-GB" sz="22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585857" y="3025425"/>
            <a:ext cx="30390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b="1" dirty="0" smtClean="0">
                <a:solidFill>
                  <a:schemeClr val="accent4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Software</a:t>
            </a:r>
            <a:endParaRPr lang="en-GB" sz="36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914302" y="3882402"/>
            <a:ext cx="303904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dirty="0" smtClean="0">
                <a:solidFill>
                  <a:schemeClr val="accent4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Problems </a:t>
            </a:r>
            <a:r>
              <a:rPr lang="en-GB" sz="2200" dirty="0">
                <a:solidFill>
                  <a:schemeClr val="accent4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&amp; Challenges</a:t>
            </a:r>
            <a:endParaRPr lang="en-GB" sz="2200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GB" sz="22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384241" y="4487046"/>
            <a:ext cx="303904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dirty="0" smtClean="0">
                <a:solidFill>
                  <a:schemeClr val="accent4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Future Work</a:t>
            </a:r>
            <a:endParaRPr lang="en-GB" sz="22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5411966" y="5100623"/>
            <a:ext cx="311727" cy="311727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a-DK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b="1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769354" y="5105762"/>
            <a:ext cx="303904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dirty="0" smtClean="0">
                <a:solidFill>
                  <a:schemeClr val="accent4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Demo</a:t>
            </a:r>
            <a:endParaRPr lang="en-GB" sz="22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5868039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7102" y="731520"/>
            <a:ext cx="7596554" cy="527538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6986" y="868615"/>
            <a:ext cx="7342802" cy="5026162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833352" y="882593"/>
            <a:ext cx="6484885" cy="1019745"/>
          </a:xfrm>
        </p:spPr>
        <p:txBody>
          <a:bodyPr>
            <a:normAutofit/>
          </a:bodyPr>
          <a:lstStyle/>
          <a:p>
            <a:r>
              <a:rPr lang="en-GB" sz="3800" dirty="0" smtClean="0">
                <a:solidFill>
                  <a:schemeClr val="accent4">
                    <a:lumMod val="7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Outline:</a:t>
            </a:r>
            <a:endParaRPr lang="en-GB" sz="3800" dirty="0">
              <a:solidFill>
                <a:schemeClr val="accent4">
                  <a:lumMod val="75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3502138" y="1910691"/>
            <a:ext cx="311727" cy="311727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a-DK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b="1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3792750" y="2542143"/>
            <a:ext cx="311727" cy="311727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a-DK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b="1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9" name="Oval 58"/>
          <p:cNvSpPr/>
          <p:nvPr/>
        </p:nvSpPr>
        <p:spPr>
          <a:xfrm>
            <a:off x="4110712" y="3204579"/>
            <a:ext cx="311727" cy="311727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a-DK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b="1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0" name="Oval 59"/>
          <p:cNvSpPr/>
          <p:nvPr/>
        </p:nvSpPr>
        <p:spPr>
          <a:xfrm>
            <a:off x="4499413" y="3849126"/>
            <a:ext cx="311727" cy="311727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a-DK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b="1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1" name="Oval 60"/>
          <p:cNvSpPr/>
          <p:nvPr/>
        </p:nvSpPr>
        <p:spPr>
          <a:xfrm>
            <a:off x="4914302" y="4495979"/>
            <a:ext cx="311727" cy="311727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a-DK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b="1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3837419" y="1902783"/>
            <a:ext cx="205547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dirty="0" smtClean="0">
                <a:solidFill>
                  <a:schemeClr val="accent4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Introduction</a:t>
            </a:r>
            <a:endParaRPr lang="en-GB" sz="22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4266576" y="2464104"/>
            <a:ext cx="313549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dirty="0" smtClean="0">
                <a:solidFill>
                  <a:schemeClr val="accent4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Design &amp; implementation</a:t>
            </a:r>
            <a:endParaRPr lang="en-GB" sz="22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4571590" y="3210116"/>
            <a:ext cx="303904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dirty="0" smtClean="0">
                <a:solidFill>
                  <a:schemeClr val="accent4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Software</a:t>
            </a:r>
            <a:endParaRPr lang="en-GB" sz="22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4914302" y="3882402"/>
            <a:ext cx="303904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dirty="0" smtClean="0">
                <a:solidFill>
                  <a:schemeClr val="accent4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Problems </a:t>
            </a:r>
            <a:r>
              <a:rPr lang="en-GB" sz="2200" dirty="0">
                <a:solidFill>
                  <a:schemeClr val="accent4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&amp; Challenges</a:t>
            </a:r>
            <a:endParaRPr lang="en-GB" sz="2200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GB" sz="22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5384241" y="4487046"/>
            <a:ext cx="303904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dirty="0" smtClean="0">
                <a:solidFill>
                  <a:schemeClr val="accent4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Future Work</a:t>
            </a:r>
            <a:endParaRPr lang="en-GB" sz="22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68" name="Oval 67"/>
          <p:cNvSpPr/>
          <p:nvPr/>
        </p:nvSpPr>
        <p:spPr>
          <a:xfrm>
            <a:off x="5411966" y="5100623"/>
            <a:ext cx="311727" cy="311727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a-DK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b="1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5769354" y="5105762"/>
            <a:ext cx="303904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dirty="0" smtClean="0">
                <a:solidFill>
                  <a:schemeClr val="accent4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Demo</a:t>
            </a:r>
            <a:endParaRPr lang="en-GB" sz="22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73" name="Oval 72"/>
          <p:cNvSpPr/>
          <p:nvPr/>
        </p:nvSpPr>
        <p:spPr>
          <a:xfrm>
            <a:off x="2656529" y="1266092"/>
            <a:ext cx="121455" cy="192901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a-DK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b="1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648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4560" y="747865"/>
            <a:ext cx="7821637" cy="546529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3372" y="898453"/>
            <a:ext cx="7526216" cy="5192858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4"/>
          <a:stretch>
            <a:fillRect/>
          </a:stretch>
        </p:blipFill>
        <p:spPr>
          <a:xfrm>
            <a:off x="3008768" y="3372833"/>
            <a:ext cx="6193218" cy="2152754"/>
          </a:xfrm>
          <a:prstGeom prst="rect">
            <a:avLst/>
          </a:prstGeom>
          <a:ln w="53975" cmpd="sng">
            <a:solidFill>
              <a:schemeClr val="tx1"/>
            </a:solidFill>
          </a:ln>
          <a:effectLst>
            <a:softEdge rad="0"/>
          </a:effectLst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2833352" y="882593"/>
            <a:ext cx="6484885" cy="10197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800" dirty="0" smtClean="0">
                <a:solidFill>
                  <a:schemeClr val="accent4">
                    <a:lumMod val="7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Software</a:t>
            </a:r>
            <a:endParaRPr lang="en-GB" sz="3800" dirty="0">
              <a:solidFill>
                <a:schemeClr val="accent4">
                  <a:lumMod val="75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9" name="عنصر نائب للمحتوى 2"/>
          <p:cNvSpPr>
            <a:spLocks noGrp="1"/>
          </p:cNvSpPr>
          <p:nvPr>
            <p:ph idx="1"/>
          </p:nvPr>
        </p:nvSpPr>
        <p:spPr>
          <a:xfrm>
            <a:off x="2537138" y="1957590"/>
            <a:ext cx="6114497" cy="323338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Setting LEDs:</a:t>
            </a:r>
            <a:r>
              <a:rPr lang="en-US" sz="2200" dirty="0">
                <a:solidFill>
                  <a:srgbClr val="F2B8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/>
            </a:r>
            <a:br>
              <a:rPr lang="en-US" sz="2200" dirty="0">
                <a:solidFill>
                  <a:srgbClr val="F2B8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</a:br>
            <a:endParaRPr lang="en-US" sz="2200" dirty="0" smtClean="0">
              <a:solidFill>
                <a:srgbClr val="F2B8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Letters (Example)</a:t>
            </a:r>
            <a:endParaRPr lang="en-US" dirty="0">
              <a:solidFill>
                <a:schemeClr val="accent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21198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4560" y="747865"/>
            <a:ext cx="7821637" cy="546529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1169" y="858129"/>
            <a:ext cx="7554352" cy="5205046"/>
          </a:xfrm>
          <a:prstGeom prst="rect">
            <a:avLst/>
          </a:prstGeom>
        </p:spPr>
      </p:pic>
      <p:sp>
        <p:nvSpPr>
          <p:cNvPr id="6" name="عنصر نائب للمحتوى 2"/>
          <p:cNvSpPr>
            <a:spLocks noGrp="1"/>
          </p:cNvSpPr>
          <p:nvPr>
            <p:ph idx="1"/>
          </p:nvPr>
        </p:nvSpPr>
        <p:spPr>
          <a:xfrm>
            <a:off x="2438664" y="1830981"/>
            <a:ext cx="7141433" cy="3796095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sz="2200" dirty="0" smtClean="0">
              <a:solidFill>
                <a:srgbClr val="F2B8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endParaRPr lang="en-US" dirty="0">
              <a:solidFill>
                <a:schemeClr val="accent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7" name="Rounded Rectangle 7"/>
          <p:cNvSpPr/>
          <p:nvPr/>
        </p:nvSpPr>
        <p:spPr>
          <a:xfrm>
            <a:off x="2592419" y="1372614"/>
            <a:ext cx="7031777" cy="752475"/>
          </a:xfrm>
          <a:prstGeom prst="roundRec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3600" dirty="0" smtClean="0"/>
              <a:t>IR Cause Interrupt</a:t>
            </a:r>
            <a:endParaRPr lang="en-US" sz="3600" dirty="0">
              <a:solidFill>
                <a:schemeClr val="accent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2592419" y="2483108"/>
            <a:ext cx="7031777" cy="752475"/>
          </a:xfrm>
          <a:prstGeom prst="roundRec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 smtClean="0"/>
              <a:t>High priority interrupt invoked</a:t>
            </a:r>
            <a:endParaRPr lang="en-US" sz="3600" dirty="0"/>
          </a:p>
        </p:txBody>
      </p:sp>
      <p:sp>
        <p:nvSpPr>
          <p:cNvPr id="9" name="Rounded Rectangle 8"/>
          <p:cNvSpPr/>
          <p:nvPr/>
        </p:nvSpPr>
        <p:spPr>
          <a:xfrm>
            <a:off x="2592419" y="3606823"/>
            <a:ext cx="7031777" cy="752475"/>
          </a:xfrm>
          <a:prstGeom prst="roundRec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 smtClean="0"/>
              <a:t>Low priority interrupt invoked</a:t>
            </a:r>
            <a:endParaRPr lang="en-US" sz="3600" dirty="0"/>
          </a:p>
        </p:txBody>
      </p:sp>
      <p:sp>
        <p:nvSpPr>
          <p:cNvPr id="10" name="Down Arrow 9"/>
          <p:cNvSpPr/>
          <p:nvPr/>
        </p:nvSpPr>
        <p:spPr>
          <a:xfrm>
            <a:off x="5839990" y="2125090"/>
            <a:ext cx="562708" cy="342158"/>
          </a:xfrm>
          <a:prstGeom prst="downArrow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own Arrow 10"/>
          <p:cNvSpPr/>
          <p:nvPr/>
        </p:nvSpPr>
        <p:spPr>
          <a:xfrm>
            <a:off x="5855089" y="3250124"/>
            <a:ext cx="562708" cy="342158"/>
          </a:xfrm>
          <a:prstGeom prst="downArrow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>
            <a:off x="2636519" y="4715997"/>
            <a:ext cx="7031777" cy="752475"/>
          </a:xfrm>
          <a:prstGeom prst="roundRec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 err="1" smtClean="0"/>
              <a:t>Set_LEDs</a:t>
            </a:r>
            <a:r>
              <a:rPr lang="en-US" sz="3600" dirty="0"/>
              <a:t> </a:t>
            </a:r>
            <a:r>
              <a:rPr lang="en-US" sz="3600" dirty="0" smtClean="0"/>
              <a:t>from array of binaries</a:t>
            </a:r>
            <a:endParaRPr lang="en-US" sz="3600" dirty="0"/>
          </a:p>
        </p:txBody>
      </p:sp>
      <p:sp>
        <p:nvSpPr>
          <p:cNvPr id="13" name="Down Arrow 12"/>
          <p:cNvSpPr/>
          <p:nvPr/>
        </p:nvSpPr>
        <p:spPr>
          <a:xfrm>
            <a:off x="5899189" y="4359298"/>
            <a:ext cx="562708" cy="342158"/>
          </a:xfrm>
          <a:prstGeom prst="downArrow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046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7102" y="731520"/>
            <a:ext cx="7596554" cy="527538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6986" y="868615"/>
            <a:ext cx="7342802" cy="5026162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833352" y="882593"/>
            <a:ext cx="6484885" cy="1019745"/>
          </a:xfrm>
        </p:spPr>
        <p:txBody>
          <a:bodyPr>
            <a:normAutofit/>
          </a:bodyPr>
          <a:lstStyle/>
          <a:p>
            <a:r>
              <a:rPr lang="en-GB" sz="3800" dirty="0" smtClean="0">
                <a:solidFill>
                  <a:schemeClr val="accent4">
                    <a:lumMod val="7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Outline:</a:t>
            </a:r>
            <a:endParaRPr lang="en-GB" sz="3800" dirty="0">
              <a:solidFill>
                <a:schemeClr val="accent4">
                  <a:lumMod val="75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6" name="Oval 5"/>
          <p:cNvSpPr/>
          <p:nvPr/>
        </p:nvSpPr>
        <p:spPr>
          <a:xfrm>
            <a:off x="3502138" y="1910691"/>
            <a:ext cx="311727" cy="311727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a-DK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b="1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3792750" y="2542143"/>
            <a:ext cx="311727" cy="311727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a-DK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b="1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4110712" y="3204579"/>
            <a:ext cx="311727" cy="311727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a-DK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b="1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4499413" y="3849126"/>
            <a:ext cx="311727" cy="311727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a-DK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b="1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4914302" y="4495979"/>
            <a:ext cx="311727" cy="311727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a-DK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b="1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837419" y="1902783"/>
            <a:ext cx="205547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dirty="0" smtClean="0">
                <a:solidFill>
                  <a:schemeClr val="accent4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Introduction</a:t>
            </a:r>
            <a:endParaRPr lang="en-GB" sz="22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266576" y="2464104"/>
            <a:ext cx="313549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dirty="0" smtClean="0">
                <a:solidFill>
                  <a:schemeClr val="accent4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Design &amp; implementation</a:t>
            </a:r>
            <a:endParaRPr lang="en-GB" sz="22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571590" y="3210116"/>
            <a:ext cx="303904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dirty="0" smtClean="0">
                <a:solidFill>
                  <a:schemeClr val="accent4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Software</a:t>
            </a:r>
            <a:endParaRPr lang="en-GB" sz="22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914302" y="3741034"/>
            <a:ext cx="4553255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b="1" dirty="0" smtClean="0">
                <a:solidFill>
                  <a:schemeClr val="accent4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Problems </a:t>
            </a:r>
            <a:r>
              <a:rPr lang="en-GB" sz="3600" b="1" dirty="0">
                <a:solidFill>
                  <a:schemeClr val="accent4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&amp; Challenges</a:t>
            </a:r>
            <a:endParaRPr lang="en-GB" sz="36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GB" sz="22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384241" y="4487046"/>
            <a:ext cx="303904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dirty="0" smtClean="0">
                <a:solidFill>
                  <a:schemeClr val="accent4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Future Work</a:t>
            </a:r>
            <a:endParaRPr lang="en-GB" sz="22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5411966" y="5100623"/>
            <a:ext cx="311727" cy="311727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a-DK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b="1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769354" y="5105762"/>
            <a:ext cx="303904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dirty="0" smtClean="0">
                <a:solidFill>
                  <a:schemeClr val="accent4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Demo</a:t>
            </a:r>
            <a:endParaRPr lang="en-GB" sz="22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271567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7102" y="731520"/>
            <a:ext cx="7596554" cy="527538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6986" y="868615"/>
            <a:ext cx="7342802" cy="5026162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833352" y="882593"/>
            <a:ext cx="6484885" cy="1019745"/>
          </a:xfrm>
        </p:spPr>
        <p:txBody>
          <a:bodyPr>
            <a:normAutofit/>
          </a:bodyPr>
          <a:lstStyle/>
          <a:p>
            <a:pPr algn="ctr"/>
            <a:r>
              <a:rPr lang="en-GB" sz="3800" dirty="0" smtClean="0">
                <a:solidFill>
                  <a:schemeClr val="accent4">
                    <a:lumMod val="7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Problems &amp; Challenges</a:t>
            </a:r>
            <a:endParaRPr lang="en-GB" sz="3800" dirty="0">
              <a:solidFill>
                <a:schemeClr val="accent4">
                  <a:lumMod val="75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923504" y="2163651"/>
            <a:ext cx="659398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Safety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accent2">
                  <a:lumMod val="75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Power Supply</a:t>
            </a:r>
            <a:endParaRPr lang="en-US" sz="2800" dirty="0">
              <a:solidFill>
                <a:schemeClr val="accent2">
                  <a:lumMod val="75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2521409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7102" y="731520"/>
            <a:ext cx="7596554" cy="527538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6986" y="868615"/>
            <a:ext cx="7342802" cy="5026162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833352" y="882593"/>
            <a:ext cx="6484885" cy="1019745"/>
          </a:xfrm>
        </p:spPr>
        <p:txBody>
          <a:bodyPr>
            <a:normAutofit/>
          </a:bodyPr>
          <a:lstStyle/>
          <a:p>
            <a:r>
              <a:rPr lang="en-GB" sz="3800" dirty="0" smtClean="0">
                <a:solidFill>
                  <a:schemeClr val="accent4">
                    <a:lumMod val="7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Outline:</a:t>
            </a:r>
            <a:endParaRPr lang="en-GB" sz="3800" dirty="0">
              <a:solidFill>
                <a:schemeClr val="accent4">
                  <a:lumMod val="75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6" name="Oval 5"/>
          <p:cNvSpPr/>
          <p:nvPr/>
        </p:nvSpPr>
        <p:spPr>
          <a:xfrm>
            <a:off x="3502138" y="1910691"/>
            <a:ext cx="311727" cy="311727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a-DK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b="1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3792750" y="2542143"/>
            <a:ext cx="311727" cy="311727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a-DK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b="1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4110712" y="3204579"/>
            <a:ext cx="311727" cy="311727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a-DK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b="1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4499413" y="3849126"/>
            <a:ext cx="311727" cy="311727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a-DK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b="1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4914302" y="4495979"/>
            <a:ext cx="311727" cy="311727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a-DK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b="1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837419" y="1902783"/>
            <a:ext cx="205547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dirty="0" smtClean="0">
                <a:solidFill>
                  <a:schemeClr val="accent4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Introduction</a:t>
            </a:r>
            <a:endParaRPr lang="en-GB" sz="22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266576" y="2464104"/>
            <a:ext cx="313549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dirty="0" smtClean="0">
                <a:solidFill>
                  <a:schemeClr val="accent4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Design &amp; implementation</a:t>
            </a:r>
            <a:endParaRPr lang="en-GB" sz="22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571590" y="3210116"/>
            <a:ext cx="303904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dirty="0" smtClean="0">
                <a:solidFill>
                  <a:schemeClr val="accent4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Software</a:t>
            </a:r>
            <a:endParaRPr lang="en-GB" sz="22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914302" y="3882402"/>
            <a:ext cx="303904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dirty="0" smtClean="0">
                <a:solidFill>
                  <a:schemeClr val="accent4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Problems </a:t>
            </a:r>
            <a:r>
              <a:rPr lang="en-GB" sz="2200" dirty="0">
                <a:solidFill>
                  <a:schemeClr val="accent4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&amp; Challenges</a:t>
            </a:r>
            <a:endParaRPr lang="en-GB" sz="2200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GB" sz="22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411966" y="4350255"/>
            <a:ext cx="30390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b="1" dirty="0" smtClean="0">
                <a:solidFill>
                  <a:schemeClr val="accent4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Future Work</a:t>
            </a:r>
            <a:endParaRPr lang="en-GB" sz="36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5411966" y="5100623"/>
            <a:ext cx="311727" cy="311727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a-DK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b="1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769354" y="5105762"/>
            <a:ext cx="303904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dirty="0" smtClean="0">
                <a:solidFill>
                  <a:schemeClr val="accent4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Demo</a:t>
            </a:r>
            <a:endParaRPr lang="en-GB" sz="22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55812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7102" y="731520"/>
            <a:ext cx="7596554" cy="527538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6986" y="855736"/>
            <a:ext cx="7342802" cy="5026162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833352" y="882593"/>
            <a:ext cx="6484885" cy="1019745"/>
          </a:xfrm>
        </p:spPr>
        <p:txBody>
          <a:bodyPr>
            <a:normAutofit/>
          </a:bodyPr>
          <a:lstStyle/>
          <a:p>
            <a:pPr algn="ctr"/>
            <a:r>
              <a:rPr lang="en-GB" sz="3800" dirty="0" smtClean="0">
                <a:solidFill>
                  <a:schemeClr val="accent4">
                    <a:lumMod val="7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Future Work</a:t>
            </a:r>
            <a:endParaRPr lang="en-GB" sz="3800" dirty="0">
              <a:solidFill>
                <a:schemeClr val="accent4">
                  <a:lumMod val="75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23504" y="2150772"/>
            <a:ext cx="659398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RGB LEDs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accent2">
                  <a:lumMod val="75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Using transformer for power supply</a:t>
            </a:r>
            <a:endParaRPr lang="en-US" sz="2800" dirty="0">
              <a:solidFill>
                <a:schemeClr val="accent2">
                  <a:lumMod val="75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64560666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7102" y="731520"/>
            <a:ext cx="7596554" cy="527538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6986" y="868615"/>
            <a:ext cx="7342802" cy="5026162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833352" y="882593"/>
            <a:ext cx="6484885" cy="1019745"/>
          </a:xfrm>
        </p:spPr>
        <p:txBody>
          <a:bodyPr>
            <a:normAutofit/>
          </a:bodyPr>
          <a:lstStyle/>
          <a:p>
            <a:r>
              <a:rPr lang="en-GB" sz="3800" dirty="0" smtClean="0">
                <a:solidFill>
                  <a:schemeClr val="accent4">
                    <a:lumMod val="7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Outline:</a:t>
            </a:r>
            <a:endParaRPr lang="en-GB" sz="3800" dirty="0">
              <a:solidFill>
                <a:schemeClr val="accent4">
                  <a:lumMod val="75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6" name="Oval 5"/>
          <p:cNvSpPr/>
          <p:nvPr/>
        </p:nvSpPr>
        <p:spPr>
          <a:xfrm>
            <a:off x="3502138" y="1910691"/>
            <a:ext cx="311727" cy="311727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a-DK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b="1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3792750" y="2542143"/>
            <a:ext cx="311727" cy="311727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a-DK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b="1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4110712" y="3204579"/>
            <a:ext cx="311727" cy="311727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a-DK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b="1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4499413" y="3849126"/>
            <a:ext cx="311727" cy="311727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a-DK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b="1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4914302" y="4495979"/>
            <a:ext cx="311727" cy="311727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a-DK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b="1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837419" y="1902783"/>
            <a:ext cx="205547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dirty="0" smtClean="0">
                <a:solidFill>
                  <a:schemeClr val="accent4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Introduction</a:t>
            </a:r>
            <a:endParaRPr lang="en-GB" sz="22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266576" y="2464104"/>
            <a:ext cx="313549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dirty="0" smtClean="0">
                <a:solidFill>
                  <a:schemeClr val="accent4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Design &amp; implementation</a:t>
            </a:r>
            <a:endParaRPr lang="en-GB" sz="22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571590" y="3210116"/>
            <a:ext cx="303904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dirty="0" smtClean="0">
                <a:solidFill>
                  <a:schemeClr val="accent4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Software</a:t>
            </a:r>
            <a:endParaRPr lang="en-GB" sz="22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914302" y="3882402"/>
            <a:ext cx="303904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dirty="0" smtClean="0">
                <a:solidFill>
                  <a:schemeClr val="accent4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Problems </a:t>
            </a:r>
            <a:r>
              <a:rPr lang="en-GB" sz="2200" dirty="0">
                <a:solidFill>
                  <a:schemeClr val="accent4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&amp; Challenges</a:t>
            </a:r>
            <a:endParaRPr lang="en-GB" sz="2200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GB" sz="22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384241" y="4487046"/>
            <a:ext cx="303904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dirty="0" smtClean="0">
                <a:solidFill>
                  <a:schemeClr val="accent4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Future Work</a:t>
            </a:r>
            <a:endParaRPr lang="en-GB" sz="22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5411966" y="5100623"/>
            <a:ext cx="311727" cy="311727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a-DK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b="1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863577" y="4961328"/>
            <a:ext cx="30390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b="1" dirty="0" smtClean="0">
                <a:solidFill>
                  <a:schemeClr val="accent4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Demo</a:t>
            </a:r>
            <a:endParaRPr lang="en-GB" sz="36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365098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7102" y="731520"/>
            <a:ext cx="7596554" cy="527538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6986" y="868615"/>
            <a:ext cx="7342802" cy="5026162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875944" y="2725460"/>
            <a:ext cx="6484885" cy="1019745"/>
          </a:xfrm>
        </p:spPr>
        <p:txBody>
          <a:bodyPr>
            <a:normAutofit/>
          </a:bodyPr>
          <a:lstStyle/>
          <a:p>
            <a:pPr algn="ctr"/>
            <a:r>
              <a:rPr lang="en-GB" sz="6000" i="1" dirty="0" smtClean="0">
                <a:solidFill>
                  <a:schemeClr val="accent4">
                    <a:lumMod val="7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Questions ??</a:t>
            </a:r>
            <a:endParaRPr lang="en-GB" sz="6000" i="1" dirty="0">
              <a:solidFill>
                <a:schemeClr val="accent4">
                  <a:lumMod val="75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360862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7102" y="731520"/>
            <a:ext cx="7596554" cy="527538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6986" y="868615"/>
            <a:ext cx="7342802" cy="5026162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833352" y="882593"/>
            <a:ext cx="6484885" cy="1019745"/>
          </a:xfrm>
        </p:spPr>
        <p:txBody>
          <a:bodyPr>
            <a:normAutofit/>
          </a:bodyPr>
          <a:lstStyle/>
          <a:p>
            <a:r>
              <a:rPr lang="en-GB" sz="3800" dirty="0" smtClean="0">
                <a:solidFill>
                  <a:schemeClr val="accent4">
                    <a:lumMod val="7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Outline:</a:t>
            </a:r>
            <a:endParaRPr lang="en-GB" sz="3800" dirty="0">
              <a:solidFill>
                <a:schemeClr val="accent4">
                  <a:lumMod val="75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7" name="Oval 6"/>
          <p:cNvSpPr/>
          <p:nvPr/>
        </p:nvSpPr>
        <p:spPr>
          <a:xfrm>
            <a:off x="3502138" y="1910691"/>
            <a:ext cx="311727" cy="311727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a-DK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b="1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3792750" y="2542143"/>
            <a:ext cx="311727" cy="311727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a-DK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b="1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4110712" y="3204579"/>
            <a:ext cx="311727" cy="311727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a-DK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b="1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4499413" y="3849126"/>
            <a:ext cx="311727" cy="311727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a-DK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b="1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4914302" y="4495979"/>
            <a:ext cx="311727" cy="311727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a-DK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b="1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948613" y="1785305"/>
            <a:ext cx="43091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b="1" dirty="0" smtClean="0">
                <a:solidFill>
                  <a:schemeClr val="accent4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Introduction</a:t>
            </a:r>
            <a:endParaRPr lang="en-GB" sz="36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266576" y="2464104"/>
            <a:ext cx="313549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dirty="0" smtClean="0">
                <a:solidFill>
                  <a:schemeClr val="accent4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Design &amp; implementation</a:t>
            </a:r>
            <a:endParaRPr lang="en-GB" sz="22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571590" y="3210116"/>
            <a:ext cx="303904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dirty="0" smtClean="0">
                <a:solidFill>
                  <a:schemeClr val="accent4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Software</a:t>
            </a:r>
            <a:endParaRPr lang="en-GB" sz="22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914302" y="3882402"/>
            <a:ext cx="303904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dirty="0" smtClean="0">
                <a:solidFill>
                  <a:schemeClr val="accent4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Problems </a:t>
            </a:r>
            <a:r>
              <a:rPr lang="en-GB" sz="2200" dirty="0">
                <a:solidFill>
                  <a:schemeClr val="accent4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&amp; Challenges</a:t>
            </a:r>
            <a:endParaRPr lang="en-GB" sz="2200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GB" sz="22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384241" y="4487046"/>
            <a:ext cx="303904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dirty="0" smtClean="0">
                <a:solidFill>
                  <a:schemeClr val="accent4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Future Work</a:t>
            </a:r>
            <a:endParaRPr lang="en-GB" sz="22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5384241" y="5123940"/>
            <a:ext cx="311727" cy="311727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a-DK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b="1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741629" y="5129079"/>
            <a:ext cx="303904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dirty="0" smtClean="0">
                <a:solidFill>
                  <a:schemeClr val="accent4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Demo</a:t>
            </a:r>
            <a:endParaRPr lang="en-GB" sz="22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9602555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8966" y="696349"/>
            <a:ext cx="7652825" cy="5423097"/>
          </a:xfrm>
          <a:prstGeom prst="rect">
            <a:avLst/>
          </a:prstGeom>
        </p:spPr>
      </p:pic>
      <p:sp>
        <p:nvSpPr>
          <p:cNvPr id="15" name="Subtitle 2"/>
          <p:cNvSpPr>
            <a:spLocks noGrp="1"/>
          </p:cNvSpPr>
          <p:nvPr/>
        </p:nvSpPr>
        <p:spPr>
          <a:xfrm>
            <a:off x="2689537" y="2109991"/>
            <a:ext cx="6871183" cy="43095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kern="1200">
                <a:solidFill>
                  <a:srgbClr val="42424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 dirty="0" smtClean="0">
              <a:solidFill>
                <a:schemeClr val="accent4">
                  <a:lumMod val="50000"/>
                </a:schemeClr>
              </a:solidFill>
            </a:endParaRPr>
          </a:p>
          <a:p>
            <a:endParaRPr lang="en-GB" sz="2000" dirty="0">
              <a:solidFill>
                <a:schemeClr val="accent4">
                  <a:lumMod val="50000"/>
                </a:schemeClr>
              </a:solidFill>
            </a:endParaRPr>
          </a:p>
          <a:p>
            <a:pPr>
              <a:buFont typeface="Courier New" panose="02070309020205020404" pitchFamily="49" charset="0"/>
              <a:buChar char="o"/>
            </a:pPr>
            <a:endParaRPr lang="en-GB" sz="2000" dirty="0">
              <a:solidFill>
                <a:schemeClr val="accent4">
                  <a:lumMod val="50000"/>
                </a:schemeClr>
              </a:solidFill>
            </a:endParaRPr>
          </a:p>
          <a:p>
            <a:endParaRPr lang="en-US" sz="2000" dirty="0" smtClean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6986" y="868615"/>
            <a:ext cx="7342802" cy="5026162"/>
          </a:xfrm>
          <a:prstGeom prst="rect">
            <a:avLst/>
          </a:prstGeom>
        </p:spPr>
      </p:pic>
      <p:sp>
        <p:nvSpPr>
          <p:cNvPr id="31" name="Oval 30"/>
          <p:cNvSpPr/>
          <p:nvPr/>
        </p:nvSpPr>
        <p:spPr>
          <a:xfrm>
            <a:off x="2656529" y="1266092"/>
            <a:ext cx="121455" cy="192901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a-DK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b="1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2" name="Title 1"/>
          <p:cNvSpPr txBox="1">
            <a:spLocks/>
          </p:cNvSpPr>
          <p:nvPr/>
        </p:nvSpPr>
        <p:spPr>
          <a:xfrm>
            <a:off x="2833352" y="882593"/>
            <a:ext cx="6484885" cy="10197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800" dirty="0" smtClean="0">
                <a:solidFill>
                  <a:schemeClr val="accent4">
                    <a:lumMod val="7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Introduction</a:t>
            </a:r>
            <a:endParaRPr lang="en-GB" sz="3800" dirty="0">
              <a:solidFill>
                <a:schemeClr val="accent4">
                  <a:lumMod val="75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057378" y="2226537"/>
            <a:ext cx="6096000" cy="218521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4000" b="1" dirty="0">
                <a:solidFill>
                  <a:schemeClr val="accent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Main idea</a:t>
            </a:r>
          </a:p>
          <a:p>
            <a:pPr>
              <a:spcBef>
                <a:spcPct val="20000"/>
              </a:spcBef>
              <a:defRPr/>
            </a:pPr>
            <a:endParaRPr lang="en-US" sz="4000" b="1" dirty="0">
              <a:solidFill>
                <a:schemeClr val="accent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ctr">
              <a:spcBef>
                <a:spcPct val="20000"/>
              </a:spcBef>
              <a:defRPr/>
            </a:pPr>
            <a:r>
              <a:rPr lang="en-GB" sz="4000" dirty="0" smtClean="0">
                <a:solidFill>
                  <a:schemeClr val="accent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OPTICAL ILLUSIONS</a:t>
            </a:r>
            <a:endParaRPr lang="en-GB" sz="4000" dirty="0">
              <a:solidFill>
                <a:schemeClr val="accent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272861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sba\Desktop\projecttttttttt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1163" y="0"/>
            <a:ext cx="54864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55216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90798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4560" y="747865"/>
            <a:ext cx="7821637" cy="546529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2757" y="898453"/>
            <a:ext cx="7645241" cy="5233182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2833352" y="882593"/>
            <a:ext cx="6484885" cy="10197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800" dirty="0" smtClean="0">
                <a:solidFill>
                  <a:schemeClr val="accent4">
                    <a:lumMod val="7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Introduction</a:t>
            </a:r>
            <a:endParaRPr lang="en-GB" sz="3800" dirty="0">
              <a:solidFill>
                <a:schemeClr val="accent4">
                  <a:lumMod val="75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5" name="عنصر نائب للمحتوى 2"/>
          <p:cNvSpPr txBox="1">
            <a:spLocks/>
          </p:cNvSpPr>
          <p:nvPr/>
        </p:nvSpPr>
        <p:spPr>
          <a:xfrm>
            <a:off x="2700997" y="2521317"/>
            <a:ext cx="7014925" cy="1249844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200" dirty="0" smtClean="0">
              <a:solidFill>
                <a:srgbClr val="F2B8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ctr">
              <a:buFont typeface="Arial" panose="020B0604020202020204" pitchFamily="34" charset="0"/>
              <a:buNone/>
            </a:pPr>
            <a:r>
              <a:rPr lang="en-US" sz="6600" dirty="0" smtClean="0">
                <a:solidFill>
                  <a:schemeClr val="accent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Circle &amp; Half Circle</a:t>
            </a:r>
            <a:br>
              <a:rPr lang="en-US" sz="6600" dirty="0" smtClean="0">
                <a:solidFill>
                  <a:schemeClr val="accent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</a:br>
            <a:endParaRPr lang="en-US" sz="6600" dirty="0">
              <a:solidFill>
                <a:schemeClr val="accent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9883963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7102" y="731520"/>
            <a:ext cx="7596554" cy="527538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6986" y="868615"/>
            <a:ext cx="7342802" cy="5026162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2833352" y="882593"/>
            <a:ext cx="6484885" cy="101974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800" smtClean="0">
                <a:solidFill>
                  <a:schemeClr val="accent4">
                    <a:lumMod val="7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Outline:</a:t>
            </a:r>
            <a:endParaRPr lang="en-GB" sz="3800" dirty="0">
              <a:solidFill>
                <a:schemeClr val="accent4">
                  <a:lumMod val="75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5" name="Oval 4"/>
          <p:cNvSpPr/>
          <p:nvPr/>
        </p:nvSpPr>
        <p:spPr>
          <a:xfrm>
            <a:off x="3502138" y="1910691"/>
            <a:ext cx="311727" cy="311727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a-DK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b="1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3792750" y="2542143"/>
            <a:ext cx="311727" cy="311727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a-DK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b="1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4110712" y="3204579"/>
            <a:ext cx="311727" cy="311727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a-DK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b="1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4499413" y="3849126"/>
            <a:ext cx="311727" cy="311727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a-DK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b="1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4914302" y="4495979"/>
            <a:ext cx="311727" cy="311727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a-DK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b="1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837419" y="1902783"/>
            <a:ext cx="205547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dirty="0" smtClean="0">
                <a:solidFill>
                  <a:schemeClr val="accent4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Introduction</a:t>
            </a:r>
            <a:endParaRPr lang="en-GB" sz="22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266576" y="2464104"/>
            <a:ext cx="50516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b="1" dirty="0" smtClean="0">
                <a:solidFill>
                  <a:schemeClr val="accent4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Design &amp; implementation</a:t>
            </a:r>
            <a:endParaRPr lang="en-GB" sz="36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571590" y="3210116"/>
            <a:ext cx="303904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dirty="0" smtClean="0">
                <a:solidFill>
                  <a:schemeClr val="accent4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Software</a:t>
            </a:r>
            <a:endParaRPr lang="en-GB" sz="22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914302" y="3882402"/>
            <a:ext cx="303904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dirty="0" smtClean="0">
                <a:solidFill>
                  <a:schemeClr val="accent4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Problems </a:t>
            </a:r>
            <a:r>
              <a:rPr lang="en-GB" sz="2200" dirty="0">
                <a:solidFill>
                  <a:schemeClr val="accent4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&amp; Challenges</a:t>
            </a:r>
            <a:endParaRPr lang="en-GB" sz="2200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GB" sz="22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384241" y="4487046"/>
            <a:ext cx="303904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dirty="0" smtClean="0">
                <a:solidFill>
                  <a:schemeClr val="accent4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Future Work</a:t>
            </a:r>
            <a:endParaRPr lang="en-GB" sz="22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5411966" y="5100623"/>
            <a:ext cx="311727" cy="311727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a-DK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b="1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769354" y="5105762"/>
            <a:ext cx="303904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dirty="0" smtClean="0">
                <a:solidFill>
                  <a:schemeClr val="accent4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Demo</a:t>
            </a:r>
            <a:endParaRPr lang="en-GB" sz="22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530420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4560" y="747865"/>
            <a:ext cx="7821637" cy="546529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2757" y="898453"/>
            <a:ext cx="7645241" cy="5233182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2833352" y="882593"/>
            <a:ext cx="6484885" cy="10197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800" dirty="0" smtClean="0">
                <a:solidFill>
                  <a:schemeClr val="accent4">
                    <a:lumMod val="7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Design &amp; Implementation</a:t>
            </a:r>
            <a:endParaRPr lang="en-GB" sz="3800" dirty="0">
              <a:solidFill>
                <a:schemeClr val="accent4">
                  <a:lumMod val="75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5" name="عنصر نائب للمحتوى 2"/>
          <p:cNvSpPr txBox="1">
            <a:spLocks/>
          </p:cNvSpPr>
          <p:nvPr/>
        </p:nvSpPr>
        <p:spPr>
          <a:xfrm>
            <a:off x="2433711" y="1902338"/>
            <a:ext cx="7230794" cy="402016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dirty="0" smtClean="0">
                <a:solidFill>
                  <a:schemeClr val="accent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Propeller circuit</a:t>
            </a:r>
          </a:p>
          <a:p>
            <a:pPr marL="0" indent="0">
              <a:buNone/>
            </a:pPr>
            <a:endParaRPr lang="en-US" sz="3600" dirty="0" smtClean="0">
              <a:solidFill>
                <a:schemeClr val="accent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sz="3600" dirty="0" smtClean="0">
                <a:solidFill>
                  <a:schemeClr val="accent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IR Circuit </a:t>
            </a:r>
          </a:p>
          <a:p>
            <a:endParaRPr lang="en-US" sz="3600" dirty="0" smtClean="0">
              <a:solidFill>
                <a:schemeClr val="accent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sz="3600" dirty="0" smtClean="0">
                <a:solidFill>
                  <a:schemeClr val="accent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DC Motor</a:t>
            </a:r>
          </a:p>
          <a:p>
            <a:endParaRPr lang="en-US" sz="3600" dirty="0" smtClean="0">
              <a:solidFill>
                <a:schemeClr val="accent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marL="0" indent="0">
              <a:buNone/>
            </a:pPr>
            <a:endParaRPr lang="en-US" sz="3400" b="1" dirty="0" smtClean="0">
              <a:solidFill>
                <a:schemeClr val="accent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US" sz="3400" b="1" dirty="0">
              <a:solidFill>
                <a:schemeClr val="accent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GB" sz="3600" dirty="0" smtClean="0">
              <a:solidFill>
                <a:schemeClr val="accent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US" sz="3600" dirty="0">
              <a:solidFill>
                <a:schemeClr val="accent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8914911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4003</TotalTime>
  <Words>244</Words>
  <Application>Microsoft Office PowerPoint</Application>
  <PresentationFormat>Widescreen</PresentationFormat>
  <Paragraphs>137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4" baseType="lpstr">
      <vt:lpstr>Andalus</vt:lpstr>
      <vt:lpstr>Arial</vt:lpstr>
      <vt:lpstr>Calibri</vt:lpstr>
      <vt:lpstr>Calibri Light</vt:lpstr>
      <vt:lpstr>Courier New</vt:lpstr>
      <vt:lpstr>Wingdings 2</vt:lpstr>
      <vt:lpstr>Office Theme</vt:lpstr>
      <vt:lpstr>PowerPoint Presentation</vt:lpstr>
      <vt:lpstr>Outline:</vt:lpstr>
      <vt:lpstr>Outline: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Outline:</vt:lpstr>
      <vt:lpstr>Problems &amp; Challenges</vt:lpstr>
      <vt:lpstr>Outline:</vt:lpstr>
      <vt:lpstr>Future Work</vt:lpstr>
      <vt:lpstr>Outline:</vt:lpstr>
      <vt:lpstr>Questions ??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إيمان ابومازن</dc:creator>
  <cp:lastModifiedBy>Beesan Imad</cp:lastModifiedBy>
  <cp:revision>186</cp:revision>
  <dcterms:created xsi:type="dcterms:W3CDTF">2014-08-18T13:48:23Z</dcterms:created>
  <dcterms:modified xsi:type="dcterms:W3CDTF">2015-01-11T19:31:21Z</dcterms:modified>
</cp:coreProperties>
</file>