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5"/>
  </p:notesMasterIdLst>
  <p:sldIdLst>
    <p:sldId id="256" r:id="rId2"/>
    <p:sldId id="257" r:id="rId3"/>
    <p:sldId id="258" r:id="rId4"/>
    <p:sldId id="290" r:id="rId5"/>
    <p:sldId id="259" r:id="rId6"/>
    <p:sldId id="260" r:id="rId7"/>
    <p:sldId id="261" r:id="rId8"/>
    <p:sldId id="291" r:id="rId9"/>
    <p:sldId id="287" r:id="rId10"/>
    <p:sldId id="262" r:id="rId11"/>
    <p:sldId id="263" r:id="rId12"/>
    <p:sldId id="292" r:id="rId13"/>
    <p:sldId id="293" r:id="rId14"/>
    <p:sldId id="294" r:id="rId15"/>
    <p:sldId id="295" r:id="rId16"/>
    <p:sldId id="264" r:id="rId17"/>
    <p:sldId id="265" r:id="rId18"/>
    <p:sldId id="266" r:id="rId19"/>
    <p:sldId id="267" r:id="rId20"/>
    <p:sldId id="272" r:id="rId21"/>
    <p:sldId id="273" r:id="rId22"/>
    <p:sldId id="275" r:id="rId23"/>
    <p:sldId id="296" r:id="rId24"/>
    <p:sldId id="283" r:id="rId25"/>
    <p:sldId id="268" r:id="rId26"/>
    <p:sldId id="269" r:id="rId27"/>
    <p:sldId id="270" r:id="rId28"/>
    <p:sldId id="271" r:id="rId29"/>
    <p:sldId id="297" r:id="rId30"/>
    <p:sldId id="276" r:id="rId31"/>
    <p:sldId id="277" r:id="rId32"/>
    <p:sldId id="300" r:id="rId33"/>
    <p:sldId id="278" r:id="rId34"/>
    <p:sldId id="286" r:id="rId35"/>
    <p:sldId id="289" r:id="rId36"/>
    <p:sldId id="299"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3399"/>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94" d="100"/>
          <a:sy n="94" d="100"/>
        </p:scale>
        <p:origin x="-468" y="-108"/>
      </p:cViewPr>
      <p:guideLst>
        <p:guide orient="horz" pos="2160"/>
        <p:guide pos="2880"/>
      </p:guideLst>
    </p:cSldViewPr>
  </p:slideViewPr>
  <p:outlineViewPr>
    <p:cViewPr>
      <p:scale>
        <a:sx n="33" d="100"/>
        <a:sy n="33" d="100"/>
      </p:scale>
      <p:origin x="0" y="1837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72F4958-78BB-4F27-A39F-69A5DB7C0D5F}" type="datetimeFigureOut">
              <a:rPr lang="ar-SA" smtClean="0"/>
              <a:pPr/>
              <a:t>08/11/1437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6D59745-3530-464A-BFE6-8F9AEDFE052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5/18/2016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7200000" scaled="0"/>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5/18/2016</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81200"/>
            <a:ext cx="8229600" cy="1828800"/>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cap="none" dirty="0" smtClean="0">
                <a:ln>
                  <a:prstDash val="solid"/>
                </a:ln>
                <a:solidFill>
                  <a:srgbClr val="FFFF00"/>
                </a:solidFill>
                <a:effectLst>
                  <a:outerShdw blurRad="88000" dist="50800" dir="5040000" algn="tl">
                    <a:schemeClr val="accent4">
                      <a:tint val="80000"/>
                      <a:satMod val="250000"/>
                      <a:alpha val="45000"/>
                    </a:schemeClr>
                  </a:outerShdw>
                </a:effectLst>
              </a:rPr>
              <a:t/>
            </a:r>
            <a:br>
              <a:rPr lang="en-US" cap="none" dirty="0" smtClean="0">
                <a:ln>
                  <a:prstDash val="solid"/>
                </a:ln>
                <a:solidFill>
                  <a:srgbClr val="FFFF00"/>
                </a:solidFill>
                <a:effectLst>
                  <a:outerShdw blurRad="88000" dist="50800" dir="5040000" algn="tl">
                    <a:schemeClr val="accent4">
                      <a:tint val="80000"/>
                      <a:satMod val="250000"/>
                      <a:alpha val="45000"/>
                    </a:schemeClr>
                  </a:outerShdw>
                </a:effectLst>
              </a:rPr>
            </a:br>
            <a:r>
              <a:rPr lang="en-US" cap="none" dirty="0" smtClean="0">
                <a:ln>
                  <a:prstDash val="solid"/>
                </a:ln>
                <a:solidFill>
                  <a:srgbClr val="FFFF00"/>
                </a:solidFill>
                <a:effectLst>
                  <a:outerShdw blurRad="88000" dist="50800" dir="5040000" algn="tl">
                    <a:schemeClr val="accent4">
                      <a:tint val="80000"/>
                      <a:satMod val="250000"/>
                      <a:alpha val="45000"/>
                    </a:schemeClr>
                  </a:outerShdw>
                </a:effectLst>
                <a:latin typeface="Monotype Corsiva" pitchFamily="66" charset="0"/>
              </a:rPr>
              <a:t>Redesigning  of  a  Primary school</a:t>
            </a:r>
            <a: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onotype Corsiva" pitchFamily="66" charset="0"/>
              </a:rPr>
              <a:t/>
            </a:r>
            <a:br>
              <a:rPr lang="en-US"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onotype Corsiva" pitchFamily="66" charset="0"/>
              </a:rPr>
            </a:br>
            <a:endParaRPr lang="en-US" cap="none"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onotype Corsiva" pitchFamily="66" charset="0"/>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352801" y="228600"/>
            <a:ext cx="1800225" cy="1440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Subtitle 6"/>
          <p:cNvSpPr>
            <a:spLocks noGrp="1"/>
          </p:cNvSpPr>
          <p:nvPr>
            <p:ph type="subTitle" idx="1"/>
          </p:nvPr>
        </p:nvSpPr>
        <p:spPr>
          <a:xfrm>
            <a:off x="1219200" y="3657600"/>
            <a:ext cx="6400800" cy="2286000"/>
          </a:xfrm>
        </p:spPr>
        <p:txBody>
          <a:bodyPr>
            <a:normAutofit fontScale="70000" lnSpcReduction="20000"/>
          </a:bodyPr>
          <a:lstStyle/>
          <a:p>
            <a:r>
              <a:rPr lang="en-US" i="1" dirty="0" smtClean="0">
                <a:effectLst>
                  <a:outerShdw blurRad="38100" dist="38100" dir="2700000" algn="tl">
                    <a:srgbClr val="000000">
                      <a:alpha val="43137"/>
                    </a:srgbClr>
                  </a:outerShdw>
                </a:effectLst>
                <a:latin typeface="Times New Roman" pitchFamily="18" charset="0"/>
                <a:cs typeface="Times New Roman" pitchFamily="18" charset="0"/>
              </a:rPr>
              <a:t>               Prepared by </a:t>
            </a:r>
            <a:r>
              <a:rPr lang="en-US" dirty="0" smtClean="0">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Saleem</a:t>
            </a:r>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Sirra</a:t>
            </a:r>
            <a:endParaRPr lang="en-US" b="1" dirty="0" smtClean="0">
              <a:solidFill>
                <a:srgbClr val="FFFF00"/>
              </a:solidFill>
              <a:latin typeface="Times New Roman" pitchFamily="18" charset="0"/>
              <a:cs typeface="Times New Roman" pitchFamily="18" charset="0"/>
            </a:endParaRPr>
          </a:p>
          <a:p>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Alaa</a:t>
            </a:r>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Ibreigheth</a:t>
            </a:r>
            <a:endParaRPr lang="en-US" b="1" dirty="0" smtClean="0">
              <a:solidFill>
                <a:srgbClr val="FFFF00"/>
              </a:solidFill>
              <a:latin typeface="Times New Roman" pitchFamily="18" charset="0"/>
              <a:cs typeface="Times New Roman" pitchFamily="18" charset="0"/>
            </a:endParaRPr>
          </a:p>
          <a:p>
            <a:r>
              <a:rPr lang="en-US" b="1" dirty="0" smtClean="0">
                <a:solidFill>
                  <a:srgbClr val="FFFF00"/>
                </a:solidFill>
                <a:latin typeface="Times New Roman" pitchFamily="18" charset="0"/>
                <a:cs typeface="Times New Roman" pitchFamily="18" charset="0"/>
              </a:rPr>
              <a:t> </a:t>
            </a:r>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Fadi</a:t>
            </a:r>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Nazzal</a:t>
            </a:r>
            <a:endParaRPr lang="en-US" b="1" dirty="0" smtClean="0">
              <a:solidFill>
                <a:srgbClr val="FFFF00"/>
              </a:solidFill>
              <a:latin typeface="Times New Roman" pitchFamily="18" charset="0"/>
              <a:cs typeface="Times New Roman" pitchFamily="18" charset="0"/>
            </a:endParaRPr>
          </a:p>
          <a:p>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Rabee</a:t>
            </a:r>
            <a:r>
              <a:rPr lang="en-US" b="1" dirty="0" smtClean="0">
                <a:solidFill>
                  <a:srgbClr val="FFFF00"/>
                </a:solidFill>
                <a:latin typeface="Times New Roman" pitchFamily="18" charset="0"/>
                <a:cs typeface="Times New Roman" pitchFamily="18" charset="0"/>
              </a:rPr>
              <a:t>’ </a:t>
            </a:r>
            <a:r>
              <a:rPr lang="en-US" b="1" dirty="0" err="1" smtClean="0">
                <a:solidFill>
                  <a:srgbClr val="FFFF00"/>
                </a:solidFill>
                <a:latin typeface="Times New Roman" pitchFamily="18" charset="0"/>
                <a:cs typeface="Times New Roman" pitchFamily="18" charset="0"/>
              </a:rPr>
              <a:t>Soudeh</a:t>
            </a:r>
            <a:endParaRPr lang="en-US" b="1" dirty="0" smtClean="0">
              <a:solidFill>
                <a:srgbClr val="FFFF00"/>
              </a:solidFill>
              <a:latin typeface="Times New Roman" pitchFamily="18" charset="0"/>
              <a:cs typeface="Times New Roman" pitchFamily="18" charset="0"/>
            </a:endParaRPr>
          </a:p>
          <a:p>
            <a:endParaRPr lang="en-US" dirty="0" smtClean="0">
              <a:solidFill>
                <a:schemeClr val="bg1"/>
              </a:solidFill>
              <a:latin typeface="Times New Roman" pitchFamily="18" charset="0"/>
              <a:cs typeface="Times New Roman" pitchFamily="18" charset="0"/>
            </a:endParaRPr>
          </a:p>
          <a:p>
            <a:r>
              <a:rPr lang="en-US" i="1" dirty="0" smtClean="0">
                <a:effectLst>
                  <a:outerShdw blurRad="38100" dist="38100" dir="2700000" algn="tl">
                    <a:srgbClr val="000000">
                      <a:alpha val="43137"/>
                    </a:srgbClr>
                  </a:outerShdw>
                </a:effectLst>
                <a:latin typeface="Times New Roman" pitchFamily="18" charset="0"/>
                <a:cs typeface="Times New Roman" pitchFamily="18" charset="0"/>
              </a:rPr>
              <a:t>Supervisor</a:t>
            </a:r>
            <a:r>
              <a:rPr lang="en-US" i="1" dirty="0" smtClean="0">
                <a:effectLst>
                  <a:outerShdw blurRad="38100" dist="38100" dir="2700000" algn="tl">
                    <a:srgbClr val="000000">
                      <a:alpha val="43137"/>
                    </a:srgbClr>
                  </a:outerShdw>
                </a:effectLst>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b="1" dirty="0" smtClean="0">
                <a:solidFill>
                  <a:srgbClr val="FFFF00"/>
                </a:solidFill>
                <a:latin typeface="Times New Roman" pitchFamily="18" charset="0"/>
                <a:cs typeface="Times New Roman" pitchFamily="18" charset="0"/>
              </a:rPr>
              <a:t>Dr. </a:t>
            </a:r>
            <a:r>
              <a:rPr lang="en-US" b="1" dirty="0" err="1" smtClean="0">
                <a:solidFill>
                  <a:srgbClr val="FFFF00"/>
                </a:solidFill>
                <a:latin typeface="Times New Roman" pitchFamily="18" charset="0"/>
                <a:cs typeface="Times New Roman" pitchFamily="18" charset="0"/>
              </a:rPr>
              <a:t>Nirmeen</a:t>
            </a:r>
            <a:r>
              <a:rPr lang="en-US" b="1" dirty="0" smtClean="0">
                <a:solidFill>
                  <a:srgbClr val="FFFF00"/>
                </a:solidFill>
                <a:latin typeface="Times New Roman" pitchFamily="18" charset="0"/>
                <a:cs typeface="Times New Roman" pitchFamily="18" charset="0"/>
              </a:rPr>
              <a:t> Al-</a:t>
            </a:r>
            <a:r>
              <a:rPr lang="en-US" b="1" dirty="0" err="1" smtClean="0">
                <a:solidFill>
                  <a:srgbClr val="FFFF00"/>
                </a:solidFill>
                <a:latin typeface="Times New Roman" pitchFamily="18" charset="0"/>
                <a:cs typeface="Times New Roman" pitchFamily="18" charset="0"/>
              </a:rPr>
              <a:t>Barq</a:t>
            </a:r>
            <a:r>
              <a:rPr lang="en-US" b="1" dirty="0" smtClean="0">
                <a:solidFill>
                  <a:srgbClr val="FFFF00"/>
                </a:solidFill>
                <a:latin typeface="Times New Roman" pitchFamily="18" charset="0"/>
                <a:cs typeface="Times New Roman" pitchFamily="18" charset="0"/>
              </a:rPr>
              <a:t> </a:t>
            </a:r>
          </a:p>
          <a:p>
            <a:r>
              <a:rPr lang="en-US" dirty="0" smtClean="0">
                <a:solidFill>
                  <a:schemeClr val="bg1"/>
                </a:solidFill>
                <a:latin typeface="Times New Roman" pitchFamily="18" charset="0"/>
                <a:cs typeface="Times New Roman" pitchFamily="18" charset="0"/>
              </a:rPr>
              <a:t>                         </a:t>
            </a:r>
          </a:p>
          <a:p>
            <a:endParaRPr lang="en-US" dirty="0" smtClean="0">
              <a:solidFill>
                <a:schemeClr val="bg1"/>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Sections</a:t>
            </a:r>
            <a:endParaRPr lang="en-US" dirty="0">
              <a:solidFill>
                <a:srgbClr val="FFFF00"/>
              </a:solidFill>
            </a:endParaRPr>
          </a:p>
        </p:txBody>
      </p:sp>
      <p:pic>
        <p:nvPicPr>
          <p:cNvPr id="8194" name="Picture 2"/>
          <p:cNvPicPr>
            <a:picLocks noGrp="1" noChangeAspect="1" noChangeArrowheads="1"/>
          </p:cNvPicPr>
          <p:nvPr>
            <p:ph idx="1"/>
          </p:nvPr>
        </p:nvPicPr>
        <p:blipFill>
          <a:blip r:embed="rId2"/>
          <a:srcRect/>
          <a:stretch>
            <a:fillRect/>
          </a:stretch>
        </p:blipFill>
        <p:spPr bwMode="auto">
          <a:xfrm>
            <a:off x="457200" y="1295400"/>
            <a:ext cx="8229600" cy="2437061"/>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1219200" y="3733800"/>
            <a:ext cx="6172200" cy="28127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1800" dirty="0" smtClean="0"/>
          </a:p>
          <a:p>
            <a:pPr>
              <a:buNone/>
            </a:pPr>
            <a:endParaRPr lang="en-US" sz="1800" dirty="0" smtClean="0"/>
          </a:p>
          <a:p>
            <a:pPr lvl="0">
              <a:buNone/>
            </a:pPr>
            <a:endParaRPr lang="en-US" sz="2000" b="1" baseline="30000" dirty="0" smtClean="0">
              <a:solidFill>
                <a:schemeClr val="accent4">
                  <a:lumMod val="50000"/>
                </a:schemeClr>
              </a:solidFill>
            </a:endParaRPr>
          </a:p>
          <a:p>
            <a:pPr lvl="0">
              <a:buNone/>
            </a:pPr>
            <a:endParaRPr lang="en-US" sz="2000" dirty="0" smtClean="0"/>
          </a:p>
          <a:p>
            <a:endParaRPr lang="en-US" sz="2000" dirty="0"/>
          </a:p>
        </p:txBody>
      </p:sp>
      <p:sp>
        <p:nvSpPr>
          <p:cNvPr id="4" name="مستطيل 3"/>
          <p:cNvSpPr/>
          <p:nvPr/>
        </p:nvSpPr>
        <p:spPr>
          <a:xfrm>
            <a:off x="2209800" y="533400"/>
            <a:ext cx="4503156" cy="723275"/>
          </a:xfrm>
          <a:prstGeom prst="rect">
            <a:avLst/>
          </a:prstGeom>
        </p:spPr>
        <p:txBody>
          <a:bodyPr wrap="none">
            <a:spAutoFit/>
          </a:bodyPr>
          <a:lstStyle/>
          <a:p>
            <a:r>
              <a:rPr lang="en-US" sz="4100" b="1" dirty="0" smtClean="0">
                <a:ln w="6350">
                  <a:noFill/>
                </a:ln>
                <a:solidFill>
                  <a:srgbClr val="FFFF00"/>
                </a:solidFill>
                <a:effectLst>
                  <a:outerShdw blurRad="114300" dist="101600" dir="2700000" algn="tl" rotWithShape="0">
                    <a:srgbClr val="000000">
                      <a:alpha val="40000"/>
                    </a:srgbClr>
                  </a:outerShdw>
                </a:effectLst>
                <a:latin typeface="+mj-lt"/>
                <a:ea typeface="+mj-ea"/>
                <a:cs typeface="+mj-cs"/>
              </a:rPr>
              <a:t>Structural design</a:t>
            </a:r>
            <a:endParaRPr lang="ar-SA" sz="4100" b="1" dirty="0" smtClean="0">
              <a:ln w="6350">
                <a:noFill/>
              </a:ln>
              <a:solidFill>
                <a:srgbClr val="FFFF00"/>
              </a:solidFill>
              <a:effectLst>
                <a:outerShdw blurRad="114300" dist="101600" dir="2700000" algn="tl" rotWithShape="0">
                  <a:srgbClr val="000000">
                    <a:alpha val="40000"/>
                  </a:srgbClr>
                </a:outerShdw>
              </a:effectLst>
              <a:latin typeface="+mj-lt"/>
              <a:ea typeface="+mj-ea"/>
              <a:cs typeface="+mj-cs"/>
            </a:endParaRPr>
          </a:p>
        </p:txBody>
      </p:sp>
      <p:pic>
        <p:nvPicPr>
          <p:cNvPr id="5" name="Picture 1"/>
          <p:cNvPicPr>
            <a:picLocks noChangeAspect="1"/>
          </p:cNvPicPr>
          <p:nvPr/>
        </p:nvPicPr>
        <p:blipFill>
          <a:blip r:embed="rId2"/>
          <a:srcRect/>
          <a:stretch>
            <a:fillRect/>
          </a:stretch>
        </p:blipFill>
        <p:spPr bwMode="auto">
          <a:xfrm>
            <a:off x="1981200" y="1524000"/>
            <a:ext cx="5238750" cy="468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FFFF00"/>
                </a:solidFill>
              </a:rPr>
              <a:t>Design Data</a:t>
            </a:r>
            <a:endParaRPr lang="ar-SA" dirty="0">
              <a:solidFill>
                <a:srgbClr val="FFFF00"/>
              </a:solidFill>
            </a:endParaRPr>
          </a:p>
        </p:txBody>
      </p:sp>
      <p:sp>
        <p:nvSpPr>
          <p:cNvPr id="3" name="عنصر نائب للمحتوى 2"/>
          <p:cNvSpPr>
            <a:spLocks noGrp="1"/>
          </p:cNvSpPr>
          <p:nvPr>
            <p:ph idx="1"/>
          </p:nvPr>
        </p:nvSpPr>
        <p:spPr/>
        <p:txBody>
          <a:bodyPr>
            <a:normAutofit/>
          </a:bodyPr>
          <a:lstStyle/>
          <a:p>
            <a:pPr fontAlgn="auto">
              <a:spcAft>
                <a:spcPts val="0"/>
              </a:spcAft>
              <a:buFont typeface="Wingdings" pitchFamily="2" charset="2"/>
              <a:buChar char="Ø"/>
              <a:defRPr/>
            </a:pPr>
            <a:r>
              <a:rPr lang="en-US" sz="2000" dirty="0" smtClean="0">
                <a:solidFill>
                  <a:srgbClr val="FFFF00"/>
                </a:solidFill>
                <a:latin typeface="Times New Roman" pitchFamily="18" charset="0"/>
                <a:cs typeface="Times New Roman" pitchFamily="18" charset="0"/>
              </a:rPr>
              <a:t>Slab System : One Way Ribbed Slab .</a:t>
            </a:r>
          </a:p>
          <a:p>
            <a:pPr fontAlgn="auto">
              <a:spcAft>
                <a:spcPts val="0"/>
              </a:spcAft>
              <a:buFont typeface="Wingdings" pitchFamily="2" charset="2"/>
              <a:buChar char="Ø"/>
              <a:defRPr/>
            </a:pPr>
            <a:r>
              <a:rPr lang="en-US" sz="2000" dirty="0" smtClean="0">
                <a:solidFill>
                  <a:srgbClr val="FFFF00"/>
                </a:solidFill>
                <a:latin typeface="Times New Roman" pitchFamily="18" charset="0"/>
                <a:cs typeface="Times New Roman" pitchFamily="18" charset="0"/>
              </a:rPr>
              <a:t>Concrete </a:t>
            </a:r>
            <a:r>
              <a:rPr lang="en-US" sz="2000" dirty="0" err="1" smtClean="0">
                <a:solidFill>
                  <a:srgbClr val="FFFF00"/>
                </a:solidFill>
                <a:latin typeface="Times New Roman" pitchFamily="18" charset="0"/>
                <a:cs typeface="Times New Roman" pitchFamily="18" charset="0"/>
              </a:rPr>
              <a:t>Fc</a:t>
            </a:r>
            <a:r>
              <a:rPr lang="en-US" sz="2000" dirty="0" smtClean="0">
                <a:solidFill>
                  <a:srgbClr val="FFFF00"/>
                </a:solidFill>
                <a:latin typeface="Times New Roman" pitchFamily="18" charset="0"/>
                <a:cs typeface="Times New Roman" pitchFamily="18" charset="0"/>
              </a:rPr>
              <a:t> = 24 </a:t>
            </a:r>
            <a:r>
              <a:rPr lang="en-US" sz="2000" dirty="0" err="1" smtClean="0">
                <a:solidFill>
                  <a:srgbClr val="FFFF00"/>
                </a:solidFill>
                <a:latin typeface="Times New Roman" pitchFamily="18" charset="0"/>
                <a:cs typeface="Times New Roman" pitchFamily="18" charset="0"/>
              </a:rPr>
              <a:t>Mpa</a:t>
            </a:r>
            <a:r>
              <a:rPr lang="en-US" sz="2000" dirty="0" smtClean="0">
                <a:solidFill>
                  <a:srgbClr val="FFFF00"/>
                </a:solidFill>
                <a:latin typeface="Times New Roman" pitchFamily="18" charset="0"/>
                <a:cs typeface="Times New Roman" pitchFamily="18" charset="0"/>
              </a:rPr>
              <a:t> for slab .</a:t>
            </a:r>
          </a:p>
          <a:p>
            <a:pPr fontAlgn="auto">
              <a:spcAft>
                <a:spcPts val="0"/>
              </a:spcAft>
              <a:buFont typeface="Wingdings" pitchFamily="2" charset="2"/>
              <a:buChar char="Ø"/>
              <a:defRPr/>
            </a:pPr>
            <a:r>
              <a:rPr lang="en-US" sz="2000" dirty="0" smtClean="0">
                <a:solidFill>
                  <a:srgbClr val="FFFF00"/>
                </a:solidFill>
                <a:latin typeface="Times New Roman" pitchFamily="18" charset="0"/>
                <a:cs typeface="Times New Roman" pitchFamily="18" charset="0"/>
              </a:rPr>
              <a:t>Concrete </a:t>
            </a:r>
            <a:r>
              <a:rPr lang="en-US" sz="2000" dirty="0" err="1" smtClean="0">
                <a:solidFill>
                  <a:srgbClr val="FFFF00"/>
                </a:solidFill>
                <a:latin typeface="Times New Roman" pitchFamily="18" charset="0"/>
                <a:cs typeface="Times New Roman" pitchFamily="18" charset="0"/>
              </a:rPr>
              <a:t>Fc</a:t>
            </a:r>
            <a:r>
              <a:rPr lang="en-US" sz="2000" dirty="0" smtClean="0">
                <a:solidFill>
                  <a:srgbClr val="FFFF00"/>
                </a:solidFill>
                <a:latin typeface="Times New Roman" pitchFamily="18" charset="0"/>
                <a:cs typeface="Times New Roman" pitchFamily="18" charset="0"/>
              </a:rPr>
              <a:t> = 28 </a:t>
            </a:r>
            <a:r>
              <a:rPr lang="en-US" sz="2000" dirty="0" err="1" smtClean="0">
                <a:solidFill>
                  <a:srgbClr val="FFFF00"/>
                </a:solidFill>
                <a:latin typeface="Times New Roman" pitchFamily="18" charset="0"/>
                <a:cs typeface="Times New Roman" pitchFamily="18" charset="0"/>
              </a:rPr>
              <a:t>Mpa</a:t>
            </a:r>
            <a:r>
              <a:rPr lang="en-US" sz="2000" dirty="0" smtClean="0">
                <a:solidFill>
                  <a:srgbClr val="FFFF00"/>
                </a:solidFill>
                <a:latin typeface="Times New Roman" pitchFamily="18" charset="0"/>
                <a:cs typeface="Times New Roman" pitchFamily="18" charset="0"/>
              </a:rPr>
              <a:t> </a:t>
            </a:r>
            <a:r>
              <a:rPr lang="en-US" sz="2000" dirty="0" smtClean="0">
                <a:solidFill>
                  <a:srgbClr val="FFFF00"/>
                </a:solidFill>
                <a:latin typeface="Times New Roman" pitchFamily="18" charset="0"/>
                <a:cs typeface="Times New Roman" pitchFamily="18" charset="0"/>
              </a:rPr>
              <a:t>for beams, </a:t>
            </a:r>
            <a:r>
              <a:rPr lang="en-US" sz="2000" dirty="0" smtClean="0">
                <a:solidFill>
                  <a:srgbClr val="FFFF00"/>
                </a:solidFill>
                <a:latin typeface="Times New Roman" pitchFamily="18" charset="0"/>
                <a:cs typeface="Times New Roman" pitchFamily="18" charset="0"/>
              </a:rPr>
              <a:t>column and footing .</a:t>
            </a:r>
            <a:endParaRPr lang="en-US" sz="2000" dirty="0" smtClean="0">
              <a:solidFill>
                <a:srgbClr val="FFFF00"/>
              </a:solidFill>
              <a:latin typeface="Times New Roman" pitchFamily="18" charset="0"/>
              <a:cs typeface="Times New Roman" pitchFamily="18" charset="0"/>
            </a:endParaRPr>
          </a:p>
          <a:p>
            <a:pPr fontAlgn="auto">
              <a:spcAft>
                <a:spcPts val="0"/>
              </a:spcAft>
              <a:buFont typeface="Wingdings" pitchFamily="2" charset="2"/>
              <a:buChar char="Ø"/>
              <a:defRPr/>
            </a:pPr>
            <a:r>
              <a:rPr lang="en-US" sz="2000" dirty="0" smtClean="0">
                <a:solidFill>
                  <a:srgbClr val="FFFF00"/>
                </a:solidFill>
                <a:latin typeface="Times New Roman" pitchFamily="18" charset="0"/>
                <a:cs typeface="Times New Roman" pitchFamily="18" charset="0"/>
              </a:rPr>
              <a:t>Bearing capacity of soil = 300 </a:t>
            </a:r>
            <a:r>
              <a:rPr lang="en-US" sz="2000" dirty="0" smtClean="0">
                <a:solidFill>
                  <a:srgbClr val="FFFF00"/>
                </a:solidFill>
                <a:latin typeface="Times New Roman" pitchFamily="18" charset="0"/>
                <a:cs typeface="Times New Roman" pitchFamily="18" charset="0"/>
              </a:rPr>
              <a:t>KN/m2.</a:t>
            </a:r>
          </a:p>
          <a:p>
            <a:pPr>
              <a:buFont typeface="Wingdings" pitchFamily="2" charset="2"/>
              <a:buChar char="Ø"/>
              <a:defRPr/>
            </a:pPr>
            <a:r>
              <a:rPr lang="en-US" sz="2000" dirty="0" smtClean="0">
                <a:solidFill>
                  <a:srgbClr val="FFFF00"/>
                </a:solidFill>
                <a:latin typeface="Times New Roman" pitchFamily="18" charset="0"/>
                <a:cs typeface="Times New Roman" pitchFamily="18" charset="0"/>
              </a:rPr>
              <a:t>Loads : Live Load = 5 </a:t>
            </a:r>
            <a:r>
              <a:rPr lang="en-US" sz="2000" dirty="0" smtClean="0">
                <a:solidFill>
                  <a:srgbClr val="FFFF00"/>
                </a:solidFill>
                <a:latin typeface="Times New Roman" pitchFamily="18" charset="0"/>
                <a:cs typeface="Times New Roman" pitchFamily="18" charset="0"/>
              </a:rPr>
              <a:t>KN/m2</a:t>
            </a:r>
          </a:p>
          <a:p>
            <a:pPr>
              <a:buFont typeface="Wingdings" pitchFamily="2" charset="2"/>
              <a:buChar char="Ø"/>
              <a:defRPr/>
            </a:pPr>
            <a:r>
              <a:rPr lang="en-US" sz="2000" dirty="0" smtClean="0">
                <a:solidFill>
                  <a:srgbClr val="FFFF00"/>
                </a:solidFill>
                <a:latin typeface="Times New Roman" pitchFamily="18" charset="0"/>
                <a:cs typeface="Times New Roman" pitchFamily="18" charset="0"/>
              </a:rPr>
              <a:t>Super Imposed Dead Load = 4.5 KN/m2</a:t>
            </a:r>
          </a:p>
          <a:p>
            <a:pPr fontAlgn="auto">
              <a:spcAft>
                <a:spcPts val="0"/>
              </a:spcAft>
              <a:buFont typeface="Wingdings" pitchFamily="2" charset="2"/>
              <a:buChar char="Ø"/>
              <a:defRPr/>
            </a:pPr>
            <a:r>
              <a:rPr lang="en-US" sz="2000" dirty="0" smtClean="0">
                <a:solidFill>
                  <a:srgbClr val="FFFF00"/>
                </a:solidFill>
                <a:latin typeface="Times New Roman" pitchFamily="18" charset="0"/>
                <a:cs typeface="Times New Roman" pitchFamily="18" charset="0"/>
              </a:rPr>
              <a:t>Our structure system consists of two models and there is a seismic joint between them with 3cm thickness.</a:t>
            </a:r>
            <a:endParaRPr lang="en-US" sz="2000" dirty="0" smtClean="0">
              <a:solidFill>
                <a:srgbClr val="FFFF00"/>
              </a:solidFill>
              <a:latin typeface="Times New Roman" pitchFamily="18" charset="0"/>
              <a:cs typeface="Times New Roman" pitchFamily="18" charset="0"/>
            </a:endParaRPr>
          </a:p>
          <a:p>
            <a:pPr marL="0" indent="0" fontAlgn="auto">
              <a:spcAft>
                <a:spcPts val="0"/>
              </a:spcAft>
              <a:buFont typeface="Wingdings" pitchFamily="2" charset="2"/>
              <a:buChar char="Ø"/>
              <a:defRPr/>
            </a:pPr>
            <a:endParaRPr lang="en-US" sz="2000" dirty="0" smtClean="0">
              <a:solidFill>
                <a:srgbClr val="FFFF00"/>
              </a:solidFill>
              <a:latin typeface="Times New Roman" pitchFamily="18" charset="0"/>
              <a:cs typeface="Times New Roman" pitchFamily="18" charset="0"/>
            </a:endParaRPr>
          </a:p>
          <a:p>
            <a:pPr marL="0" indent="0" fontAlgn="auto">
              <a:spcAft>
                <a:spcPts val="0"/>
              </a:spcAft>
              <a:buFont typeface="Wingdings" pitchFamily="2" charset="2"/>
              <a:buChar char="Ø"/>
              <a:defRPr/>
            </a:pPr>
            <a:endParaRPr lang="en-US" sz="2000" dirty="0" smtClean="0">
              <a:solidFill>
                <a:srgbClr val="FFFF00"/>
              </a:solidFill>
              <a:latin typeface="Times New Roman" pitchFamily="18" charset="0"/>
              <a:cs typeface="Times New Roman" pitchFamily="18" charset="0"/>
            </a:endParaRPr>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Seismic Design Data </a:t>
            </a:r>
            <a:r>
              <a:rPr lang="en-US" dirty="0" smtClean="0">
                <a:solidFill>
                  <a:srgbClr val="FFFF00"/>
                </a:solidFill>
              </a:rPr>
              <a:t/>
            </a:r>
            <a:br>
              <a:rPr lang="en-US" dirty="0" smtClean="0">
                <a:solidFill>
                  <a:srgbClr val="FFFF00"/>
                </a:solidFill>
              </a:rPr>
            </a:br>
            <a:endParaRPr lang="ar-SA" dirty="0">
              <a:solidFill>
                <a:srgbClr val="FFFF00"/>
              </a:solidFill>
            </a:endParaRPr>
          </a:p>
        </p:txBody>
      </p:sp>
      <p:sp>
        <p:nvSpPr>
          <p:cNvPr id="3" name="عنصر نائب للمحتوى 2"/>
          <p:cNvSpPr>
            <a:spLocks noGrp="1"/>
          </p:cNvSpPr>
          <p:nvPr>
            <p:ph idx="1"/>
          </p:nvPr>
        </p:nvSpPr>
        <p:spPr/>
        <p:txBody>
          <a:bodyPr>
            <a:normAutofit/>
          </a:bodyPr>
          <a:lstStyle/>
          <a:p>
            <a:pPr>
              <a:spcBef>
                <a:spcPts val="0"/>
              </a:spcBef>
              <a:buFont typeface="Wingdings" pitchFamily="2" charset="2"/>
              <a:buChar char="Ø"/>
              <a:defRPr/>
            </a:pPr>
            <a:r>
              <a:rPr lang="en-US" sz="2000" dirty="0" smtClean="0">
                <a:solidFill>
                  <a:srgbClr val="FFFF00"/>
                </a:solidFill>
                <a:latin typeface="Times New Roman" pitchFamily="18" charset="0"/>
                <a:cs typeface="Times New Roman" pitchFamily="18" charset="0"/>
              </a:rPr>
              <a:t>Seismic zone factor : Z= 0.2</a:t>
            </a:r>
          </a:p>
          <a:p>
            <a:pPr>
              <a:spcBef>
                <a:spcPts val="0"/>
              </a:spcBef>
              <a:defRPr/>
            </a:pPr>
            <a:endParaRPr lang="en-US" sz="2000" dirty="0" smtClean="0">
              <a:solidFill>
                <a:srgbClr val="FFFF00"/>
              </a:solidFill>
              <a:latin typeface="Times New Roman" pitchFamily="18" charset="0"/>
              <a:cs typeface="Times New Roman" pitchFamily="18" charset="0"/>
            </a:endParaRPr>
          </a:p>
          <a:p>
            <a:pPr>
              <a:spcBef>
                <a:spcPts val="0"/>
              </a:spcBef>
              <a:buFont typeface="Wingdings" pitchFamily="2" charset="2"/>
              <a:buChar char="Ø"/>
              <a:defRPr/>
            </a:pPr>
            <a:r>
              <a:rPr lang="en-US" sz="2000" dirty="0" smtClean="0">
                <a:solidFill>
                  <a:srgbClr val="FFFF00"/>
                </a:solidFill>
                <a:latin typeface="Times New Roman" pitchFamily="18" charset="0"/>
                <a:cs typeface="Times New Roman" pitchFamily="18" charset="0"/>
              </a:rPr>
              <a:t>Soil profile type is SC</a:t>
            </a:r>
          </a:p>
          <a:p>
            <a:pPr>
              <a:spcBef>
                <a:spcPts val="0"/>
              </a:spcBef>
              <a:buNone/>
              <a:defRPr/>
            </a:pPr>
            <a:r>
              <a:rPr lang="en-US" sz="2000" dirty="0" smtClean="0">
                <a:solidFill>
                  <a:srgbClr val="FFFF00"/>
                </a:solidFill>
                <a:latin typeface="Times New Roman" pitchFamily="18" charset="0"/>
                <a:cs typeface="Times New Roman" pitchFamily="18" charset="0"/>
              </a:rPr>
              <a:t>  </a:t>
            </a:r>
          </a:p>
          <a:p>
            <a:pPr>
              <a:spcBef>
                <a:spcPts val="0"/>
              </a:spcBef>
              <a:buFont typeface="Wingdings" pitchFamily="2" charset="2"/>
              <a:buChar char="Ø"/>
              <a:defRPr/>
            </a:pPr>
            <a:r>
              <a:rPr lang="en-US" sz="2000" dirty="0" smtClean="0">
                <a:solidFill>
                  <a:srgbClr val="FFFF00"/>
                </a:solidFill>
                <a:latin typeface="Times New Roman" pitchFamily="18" charset="0"/>
                <a:cs typeface="Times New Roman" pitchFamily="18" charset="0"/>
              </a:rPr>
              <a:t>Seismic coefficients : </a:t>
            </a:r>
            <a:r>
              <a:rPr lang="en-US" sz="2000" dirty="0" err="1" smtClean="0">
                <a:solidFill>
                  <a:srgbClr val="FFFF00"/>
                </a:solidFill>
                <a:latin typeface="Times New Roman" pitchFamily="18" charset="0"/>
                <a:cs typeface="Times New Roman" pitchFamily="18" charset="0"/>
              </a:rPr>
              <a:t>Cv</a:t>
            </a:r>
            <a:r>
              <a:rPr lang="en-US" sz="2000" dirty="0" smtClean="0">
                <a:solidFill>
                  <a:srgbClr val="FFFF00"/>
                </a:solidFill>
                <a:latin typeface="Times New Roman" pitchFamily="18" charset="0"/>
                <a:cs typeface="Times New Roman" pitchFamily="18" charset="0"/>
              </a:rPr>
              <a:t> = </a:t>
            </a:r>
            <a:r>
              <a:rPr lang="en-US" sz="2000" dirty="0" smtClean="0">
                <a:solidFill>
                  <a:srgbClr val="FFFF00"/>
                </a:solidFill>
                <a:latin typeface="Times New Roman" pitchFamily="18" charset="0"/>
                <a:cs typeface="Times New Roman" pitchFamily="18" charset="0"/>
              </a:rPr>
              <a:t>0.32,Ca </a:t>
            </a:r>
            <a:r>
              <a:rPr lang="en-US" sz="2000" dirty="0" smtClean="0">
                <a:solidFill>
                  <a:srgbClr val="FFFF00"/>
                </a:solidFill>
                <a:latin typeface="Times New Roman" pitchFamily="18" charset="0"/>
                <a:cs typeface="Times New Roman" pitchFamily="18" charset="0"/>
              </a:rPr>
              <a:t>= 0.24</a:t>
            </a:r>
          </a:p>
          <a:p>
            <a:pPr>
              <a:spcBef>
                <a:spcPts val="0"/>
              </a:spcBef>
              <a:defRPr/>
            </a:pPr>
            <a:endParaRPr lang="en-US" sz="2000" dirty="0" smtClean="0">
              <a:solidFill>
                <a:srgbClr val="FFFF00"/>
              </a:solidFill>
              <a:latin typeface="Times New Roman" pitchFamily="18" charset="0"/>
              <a:cs typeface="Times New Roman" pitchFamily="18" charset="0"/>
            </a:endParaRPr>
          </a:p>
          <a:p>
            <a:pPr>
              <a:spcBef>
                <a:spcPts val="0"/>
              </a:spcBef>
              <a:buFont typeface="Wingdings" pitchFamily="2" charset="2"/>
              <a:buChar char="Ø"/>
              <a:defRPr/>
            </a:pPr>
            <a:r>
              <a:rPr lang="en-US" sz="2000" dirty="0" smtClean="0">
                <a:solidFill>
                  <a:srgbClr val="FFFF00"/>
                </a:solidFill>
                <a:latin typeface="Times New Roman" pitchFamily="18" charset="0"/>
                <a:cs typeface="Times New Roman" pitchFamily="18" charset="0"/>
              </a:rPr>
              <a:t>Importance factor : I=1.5</a:t>
            </a:r>
          </a:p>
          <a:p>
            <a:pPr>
              <a:spcBef>
                <a:spcPts val="0"/>
              </a:spcBef>
              <a:defRPr/>
            </a:pPr>
            <a:endParaRPr lang="en-US" sz="2000" dirty="0" smtClean="0">
              <a:solidFill>
                <a:srgbClr val="FFFF00"/>
              </a:solidFill>
              <a:latin typeface="Times New Roman" pitchFamily="18" charset="0"/>
              <a:cs typeface="Times New Roman" pitchFamily="18" charset="0"/>
            </a:endParaRPr>
          </a:p>
          <a:p>
            <a:pPr>
              <a:spcBef>
                <a:spcPts val="0"/>
              </a:spcBef>
              <a:buFont typeface="Wingdings" pitchFamily="2" charset="2"/>
              <a:buChar char="Ø"/>
              <a:defRPr/>
            </a:pPr>
            <a:r>
              <a:rPr lang="en-US" sz="2000" dirty="0" smtClean="0">
                <a:solidFill>
                  <a:srgbClr val="FFFF00"/>
                </a:solidFill>
                <a:latin typeface="Times New Roman" pitchFamily="18" charset="0"/>
                <a:cs typeface="Times New Roman" pitchFamily="18" charset="0"/>
              </a:rPr>
              <a:t>Structural system coefficient : R=5.5</a:t>
            </a:r>
            <a:endParaRPr lang="ar-SA" sz="2000" dirty="0">
              <a:solidFill>
                <a:srgbClr val="FFFF00"/>
              </a:solidFill>
              <a:latin typeface="Times New Roman" pitchFamily="18" charset="0"/>
              <a:cs typeface="Times New Roman" pitchFamily="18" charset="0"/>
            </a:endParaRPr>
          </a:p>
        </p:txBody>
      </p:sp>
      <p:pic>
        <p:nvPicPr>
          <p:cNvPr id="6" name="صورة 5" descr="sismic map.JPG"/>
          <p:cNvPicPr>
            <a:picLocks noChangeAspect="1"/>
          </p:cNvPicPr>
          <p:nvPr/>
        </p:nvPicPr>
        <p:blipFill>
          <a:blip r:embed="rId2" cstate="print"/>
          <a:srcRect l="3441" t="3268" r="3656" b="3922"/>
          <a:stretch>
            <a:fillRect/>
          </a:stretch>
        </p:blipFill>
        <p:spPr>
          <a:xfrm>
            <a:off x="5486400" y="1219200"/>
            <a:ext cx="3352800" cy="50605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Design Codes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ar-SA" dirty="0"/>
          </a:p>
        </p:txBody>
      </p:sp>
      <p:sp>
        <p:nvSpPr>
          <p:cNvPr id="3" name="عنصر نائب للمحتوى 2"/>
          <p:cNvSpPr>
            <a:spLocks noGrp="1"/>
          </p:cNvSpPr>
          <p:nvPr>
            <p:ph idx="1"/>
          </p:nvPr>
        </p:nvSpPr>
        <p:spPr/>
        <p:txBody>
          <a:bodyPr>
            <a:normAutofit/>
          </a:bodyPr>
          <a:lstStyle/>
          <a:p>
            <a:pPr>
              <a:spcBef>
                <a:spcPts val="0"/>
              </a:spcBef>
              <a:buFont typeface="Wingdings" pitchFamily="2" charset="2"/>
              <a:buChar char="Ø"/>
              <a:defRPr/>
            </a:pPr>
            <a:r>
              <a:rPr lang="en-US" dirty="0" smtClean="0">
                <a:solidFill>
                  <a:srgbClr val="FFFF00"/>
                </a:solidFill>
                <a:latin typeface="Times New Roman" pitchFamily="18" charset="0"/>
                <a:cs typeface="Times New Roman" pitchFamily="18" charset="0"/>
              </a:rPr>
              <a:t>ACI – 318 –14 for reinforced concrete structural design.</a:t>
            </a:r>
          </a:p>
          <a:p>
            <a:pPr>
              <a:spcBef>
                <a:spcPts val="0"/>
              </a:spcBef>
              <a:buFont typeface="Wingdings" pitchFamily="2" charset="2"/>
              <a:buChar char="Ø"/>
              <a:defRPr/>
            </a:pPr>
            <a:endParaRPr lang="en-US" dirty="0" smtClean="0">
              <a:solidFill>
                <a:srgbClr val="FFFF00"/>
              </a:solidFill>
              <a:latin typeface="Times New Roman" pitchFamily="18" charset="0"/>
              <a:cs typeface="Times New Roman" pitchFamily="18" charset="0"/>
            </a:endParaRPr>
          </a:p>
          <a:p>
            <a:pPr>
              <a:spcBef>
                <a:spcPts val="0"/>
              </a:spcBef>
              <a:buFont typeface="Wingdings" pitchFamily="2" charset="2"/>
              <a:buChar char="Ø"/>
              <a:defRPr/>
            </a:pPr>
            <a:r>
              <a:rPr lang="en-US" dirty="0" smtClean="0">
                <a:solidFill>
                  <a:srgbClr val="FFFF00"/>
                </a:solidFill>
                <a:latin typeface="Times New Roman" pitchFamily="18" charset="0"/>
                <a:cs typeface="Times New Roman" pitchFamily="18" charset="0"/>
              </a:rPr>
              <a:t>UBC – 97 for earthquake load combinations.</a:t>
            </a:r>
          </a:p>
          <a:p>
            <a:pPr>
              <a:spcBef>
                <a:spcPts val="0"/>
              </a:spcBef>
              <a:buFont typeface="Wingdings" pitchFamily="2" charset="2"/>
              <a:buChar char="Ø"/>
              <a:defRPr/>
            </a:pPr>
            <a:endParaRPr lang="en-US" dirty="0" smtClean="0">
              <a:solidFill>
                <a:srgbClr val="FFFF00"/>
              </a:solidFill>
              <a:latin typeface="Times New Roman" pitchFamily="18" charset="0"/>
              <a:cs typeface="Times New Roman" pitchFamily="18" charset="0"/>
            </a:endParaRPr>
          </a:p>
          <a:p>
            <a:pPr>
              <a:spcBef>
                <a:spcPts val="0"/>
              </a:spcBef>
              <a:buFont typeface="Wingdings" pitchFamily="2" charset="2"/>
              <a:buChar char="Ø"/>
              <a:defRPr/>
            </a:pPr>
            <a:r>
              <a:rPr lang="en-US" dirty="0" smtClean="0">
                <a:solidFill>
                  <a:srgbClr val="FFFF00"/>
                </a:solidFill>
                <a:latin typeface="Times New Roman" pitchFamily="18" charset="0"/>
                <a:cs typeface="Times New Roman" pitchFamily="18" charset="0"/>
              </a:rPr>
              <a:t>ASCE for load combinations.</a:t>
            </a:r>
          </a:p>
          <a:p>
            <a:endParaRPr lang="ar-SA"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Column center lines</a:t>
            </a:r>
            <a:b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b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6" name="Picture 1"/>
          <p:cNvPicPr>
            <a:picLocks noGrp="1" noChangeAspect="1"/>
          </p:cNvPicPr>
          <p:nvPr>
            <p:ph idx="1"/>
          </p:nvPr>
        </p:nvPicPr>
        <p:blipFill>
          <a:blip r:embed="rId2"/>
          <a:srcRect/>
          <a:stretch>
            <a:fillRect/>
          </a:stretch>
        </p:blipFill>
        <p:spPr bwMode="auto">
          <a:xfrm>
            <a:off x="2895600" y="1099293"/>
            <a:ext cx="4038600" cy="530961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Beams Layout</a:t>
            </a:r>
          </a:p>
        </p:txBody>
      </p:sp>
      <p:pic>
        <p:nvPicPr>
          <p:cNvPr id="4" name="Picture 1"/>
          <p:cNvPicPr>
            <a:picLocks noGrp="1" noChangeAspect="1"/>
          </p:cNvPicPr>
          <p:nvPr>
            <p:ph idx="1"/>
          </p:nvPr>
        </p:nvPicPr>
        <p:blipFill>
          <a:blip r:embed="rId2"/>
          <a:srcRect/>
          <a:stretch>
            <a:fillRect/>
          </a:stretch>
        </p:blipFill>
        <p:spPr bwMode="auto">
          <a:xfrm>
            <a:off x="2819400" y="1219200"/>
            <a:ext cx="3733800" cy="53865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endParaRPr lang="en-US" sz="2000" b="1" dirty="0" smtClean="0"/>
          </a:p>
          <a:p>
            <a:endParaRPr lang="ar-SA" dirty="0"/>
          </a:p>
        </p:txBody>
      </p:sp>
      <p:sp>
        <p:nvSpPr>
          <p:cNvPr id="4" name="مستطيل 3"/>
          <p:cNvSpPr/>
          <p:nvPr/>
        </p:nvSpPr>
        <p:spPr>
          <a:xfrm>
            <a:off x="2971800" y="533400"/>
            <a:ext cx="3164649" cy="707886"/>
          </a:xfrm>
          <a:prstGeom prst="rect">
            <a:avLst/>
          </a:prstGeom>
        </p:spPr>
        <p:txBody>
          <a:bodyPr wrap="none">
            <a:spAutoFit/>
          </a:bodyPr>
          <a:lstStyle/>
          <a:p>
            <a:pPr algn="ctr"/>
            <a:r>
              <a:rPr lang="en-US" sz="4000" b="1" dirty="0" err="1"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Etabs</a:t>
            </a:r>
            <a:r>
              <a:rPr lang="en-US"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 Models</a:t>
            </a:r>
            <a:endParaRPr lang="ar-SA"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endParaRPr>
          </a:p>
        </p:txBody>
      </p:sp>
      <p:pic>
        <p:nvPicPr>
          <p:cNvPr id="5" name="Content Placeholder 3"/>
          <p:cNvPicPr>
            <a:picLocks noChangeAspect="1"/>
          </p:cNvPicPr>
          <p:nvPr/>
        </p:nvPicPr>
        <p:blipFill>
          <a:blip r:embed="rId2"/>
          <a:srcRect/>
          <a:stretch>
            <a:fillRect/>
          </a:stretch>
        </p:blipFill>
        <p:spPr>
          <a:xfrm>
            <a:off x="533400" y="1676400"/>
            <a:ext cx="3981349" cy="3689350"/>
          </a:xfrm>
          <a:prstGeom prst="rect">
            <a:avLst/>
          </a:prstGeom>
        </p:spPr>
      </p:pic>
      <p:pic>
        <p:nvPicPr>
          <p:cNvPr id="6" name="Picture 4"/>
          <p:cNvPicPr>
            <a:picLocks noChangeAspect="1"/>
          </p:cNvPicPr>
          <p:nvPr/>
        </p:nvPicPr>
        <p:blipFill>
          <a:blip r:embed="rId3"/>
          <a:srcRect/>
          <a:stretch>
            <a:fillRect/>
          </a:stretch>
        </p:blipFill>
        <p:spPr bwMode="auto">
          <a:xfrm>
            <a:off x="4800600" y="1676400"/>
            <a:ext cx="40386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Seismic joint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953000"/>
          </a:xfrm>
        </p:spPr>
        <p:txBody>
          <a:bodyPr>
            <a:normAutofit/>
          </a:bodyPr>
          <a:lstStyle/>
          <a:p>
            <a:r>
              <a:rPr lang="en-US" sz="2400" dirty="0" smtClean="0">
                <a:solidFill>
                  <a:srgbClr val="FFFF00"/>
                </a:solidFill>
                <a:latin typeface="Times New Roman" pitchFamily="18" charset="0"/>
                <a:cs typeface="Times New Roman" pitchFamily="18" charset="0"/>
              </a:rPr>
              <a:t>Seismic joint thickness = 3 cm</a:t>
            </a:r>
          </a:p>
          <a:p>
            <a:endParaRPr lang="ar-SA" sz="2400" dirty="0"/>
          </a:p>
        </p:txBody>
      </p:sp>
      <p:pic>
        <p:nvPicPr>
          <p:cNvPr id="4" name="Picture 1"/>
          <p:cNvPicPr>
            <a:picLocks noChangeAspect="1"/>
          </p:cNvPicPr>
          <p:nvPr/>
        </p:nvPicPr>
        <p:blipFill>
          <a:blip r:embed="rId2"/>
          <a:srcRect/>
          <a:stretch>
            <a:fillRect/>
          </a:stretch>
        </p:blipFill>
        <p:spPr bwMode="auto">
          <a:xfrm>
            <a:off x="5257800" y="1447800"/>
            <a:ext cx="31242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Slab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Picture 4"/>
          <p:cNvPicPr>
            <a:picLocks noGrp="1" noChangeAspect="1"/>
          </p:cNvPicPr>
          <p:nvPr>
            <p:ph idx="1"/>
          </p:nvPr>
        </p:nvPicPr>
        <p:blipFill>
          <a:blip r:embed="rId2"/>
          <a:srcRect/>
          <a:stretch>
            <a:fillRect/>
          </a:stretch>
        </p:blipFill>
        <p:spPr bwMode="auto">
          <a:xfrm>
            <a:off x="457200" y="1600200"/>
            <a:ext cx="4497817" cy="2286000"/>
          </a:xfrm>
          <a:prstGeom prst="rect">
            <a:avLst/>
          </a:prstGeom>
          <a:noFill/>
          <a:ln w="9525">
            <a:noFill/>
            <a:miter lim="800000"/>
            <a:headEnd/>
            <a:tailEnd/>
          </a:ln>
        </p:spPr>
      </p:pic>
      <p:pic>
        <p:nvPicPr>
          <p:cNvPr id="5" name="Content Placeholder 3"/>
          <p:cNvPicPr>
            <a:picLocks noChangeAspect="1"/>
          </p:cNvPicPr>
          <p:nvPr/>
        </p:nvPicPr>
        <p:blipFill>
          <a:blip r:embed="rId3"/>
          <a:srcRect/>
          <a:stretch>
            <a:fillRect/>
          </a:stretch>
        </p:blipFill>
        <p:spPr>
          <a:xfrm>
            <a:off x="5257799" y="1295400"/>
            <a:ext cx="3518869" cy="508829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solidFill>
                  <a:srgbClr val="FFFF00"/>
                </a:solidFill>
              </a:rPr>
              <a:t>Outline </a:t>
            </a:r>
            <a:endParaRPr lang="en-US" dirty="0">
              <a:solidFill>
                <a:srgbClr val="FFFF00"/>
              </a:solidFill>
            </a:endParaRPr>
          </a:p>
        </p:txBody>
      </p:sp>
      <p:pic>
        <p:nvPicPr>
          <p:cNvPr id="1026" name="Picture 2"/>
          <p:cNvPicPr>
            <a:picLocks noGrp="1" noChangeAspect="1" noChangeArrowheads="1"/>
          </p:cNvPicPr>
          <p:nvPr>
            <p:ph idx="1"/>
          </p:nvPr>
        </p:nvPicPr>
        <p:blipFill>
          <a:blip r:embed="rId2"/>
          <a:srcRect/>
          <a:stretch>
            <a:fillRect/>
          </a:stretch>
        </p:blipFill>
        <p:spPr bwMode="auto">
          <a:xfrm>
            <a:off x="3200400" y="1981200"/>
            <a:ext cx="3895725" cy="3886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667000" y="2057400"/>
            <a:ext cx="533400" cy="560813"/>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1" descr="C:\Users\علاء\Desktop\صور ايتابس مشروع التخرج\model 1\model1 3D.PNG"/>
          <p:cNvPicPr/>
          <p:nvPr/>
        </p:nvPicPr>
        <p:blipFill>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590800" y="2667000"/>
            <a:ext cx="609600" cy="609600"/>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3"/>
          <p:cNvPicPr/>
          <p:nvPr/>
        </p:nvPicPr>
        <p:blipFill>
          <a:blip r:embed="rId5"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2514600" y="3352800"/>
            <a:ext cx="685800" cy="533400"/>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صورة 7" descr="يييييي.JPG"/>
          <p:cNvPicPr/>
          <p:nvPr/>
        </p:nvPicPr>
        <p:blipFill>
          <a:blip r:embed="rId6" cstate="print"/>
          <a:stretch>
            <a:fillRect/>
          </a:stretch>
        </p:blipFill>
        <p:spPr>
          <a:xfrm>
            <a:off x="2590800" y="3962400"/>
            <a:ext cx="584517" cy="522816"/>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صورة 8"/>
          <p:cNvPicPr/>
          <p:nvPr/>
        </p:nvPicPr>
        <p:blipFill>
          <a:blip r:embed="rId7" cstate="print"/>
          <a:srcRect/>
          <a:stretch>
            <a:fillRect/>
          </a:stretch>
        </p:blipFill>
        <p:spPr bwMode="auto">
          <a:xfrm>
            <a:off x="2590800" y="4648200"/>
            <a:ext cx="533401" cy="457201"/>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8" name="Picture 4"/>
          <p:cNvPicPr>
            <a:picLocks noChangeAspect="1" noChangeArrowheads="1"/>
          </p:cNvPicPr>
          <p:nvPr/>
        </p:nvPicPr>
        <p:blipFill>
          <a:blip r:embed="rId8" cstate="print"/>
          <a:srcRect/>
          <a:stretch>
            <a:fillRect/>
          </a:stretch>
        </p:blipFill>
        <p:spPr bwMode="auto">
          <a:xfrm>
            <a:off x="2667000" y="5334000"/>
            <a:ext cx="450071" cy="371275"/>
          </a:xfrm>
          <a:prstGeom prst="ellipse">
            <a:avLst/>
          </a:prstGeom>
          <a:ln w="63500" cap="rnd">
            <a:solidFill>
              <a:schemeClr val="accent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Beam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594360" indent="-457200">
              <a:buNone/>
            </a:pPr>
            <a:r>
              <a:rPr lang="en-US" sz="2000" dirty="0" smtClean="0"/>
              <a:t/>
            </a:r>
            <a:br>
              <a:rPr lang="en-US" sz="2000" dirty="0" smtClean="0"/>
            </a:br>
            <a:endParaRPr lang="ar-SA" sz="2000" dirty="0"/>
          </a:p>
        </p:txBody>
      </p:sp>
      <p:pic>
        <p:nvPicPr>
          <p:cNvPr id="4" name="Content Placeholder 5"/>
          <p:cNvPicPr>
            <a:picLocks noChangeAspect="1"/>
          </p:cNvPicPr>
          <p:nvPr/>
        </p:nvPicPr>
        <p:blipFill>
          <a:blip r:embed="rId2"/>
          <a:srcRect/>
          <a:stretch>
            <a:fillRect/>
          </a:stretch>
        </p:blipFill>
        <p:spPr>
          <a:xfrm>
            <a:off x="304800" y="1828800"/>
            <a:ext cx="8399447" cy="3810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400" dirty="0" smtClean="0">
              <a:solidFill>
                <a:schemeClr val="accent4">
                  <a:lumMod val="50000"/>
                </a:schemeClr>
              </a:solidFill>
            </a:endParaRPr>
          </a:p>
          <a:p>
            <a:endParaRPr lang="en-US" sz="2000" dirty="0" smtClean="0"/>
          </a:p>
          <a:p>
            <a:endParaRPr lang="en-US" sz="2000" dirty="0" smtClean="0"/>
          </a:p>
          <a:p>
            <a:pPr>
              <a:buNone/>
            </a:pPr>
            <a:endParaRPr lang="ar-SA" sz="2000" dirty="0">
              <a:latin typeface="Times New Roman" pitchFamily="18" charset="0"/>
              <a:cs typeface="Times New Roman" pitchFamily="18" charset="0"/>
            </a:endParaRPr>
          </a:p>
        </p:txBody>
      </p:sp>
      <p:pic>
        <p:nvPicPr>
          <p:cNvPr id="4" name="Content Placeholder 3"/>
          <p:cNvPicPr>
            <a:picLocks noChangeAspect="1"/>
          </p:cNvPicPr>
          <p:nvPr/>
        </p:nvPicPr>
        <p:blipFill>
          <a:blip r:embed="rId2"/>
          <a:srcRect/>
          <a:stretch>
            <a:fillRect/>
          </a:stretch>
        </p:blipFill>
        <p:spPr>
          <a:xfrm>
            <a:off x="457200" y="1676399"/>
            <a:ext cx="7924800" cy="4438537"/>
          </a:xfrm>
          <a:prstGeom prst="rect">
            <a:avLst/>
          </a:prstGeom>
        </p:spPr>
      </p:pic>
      <p:sp>
        <p:nvSpPr>
          <p:cNvPr id="5" name="مستطيل 4"/>
          <p:cNvSpPr/>
          <p:nvPr/>
        </p:nvSpPr>
        <p:spPr>
          <a:xfrm>
            <a:off x="2286000" y="533400"/>
            <a:ext cx="4063933" cy="707886"/>
          </a:xfrm>
          <a:prstGeom prst="rect">
            <a:avLst/>
          </a:prstGeom>
        </p:spPr>
        <p:txBody>
          <a:bodyPr wrap="none">
            <a:spAutoFit/>
          </a:bodyPr>
          <a:lstStyle/>
          <a:p>
            <a:pPr algn="ctr">
              <a:spcBef>
                <a:spcPct val="0"/>
              </a:spcBef>
            </a:pPr>
            <a:r>
              <a:rPr lang="en-US"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Sections in beams</a:t>
            </a:r>
            <a:endParaRPr lang="ar-SA"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Columns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6" name="Picture 4"/>
          <p:cNvPicPr>
            <a:picLocks noChangeAspect="1"/>
          </p:cNvPicPr>
          <p:nvPr/>
        </p:nvPicPr>
        <p:blipFill>
          <a:blip r:embed="rId2"/>
          <a:srcRect/>
          <a:stretch>
            <a:fillRect/>
          </a:stretch>
        </p:blipFill>
        <p:spPr bwMode="auto">
          <a:xfrm>
            <a:off x="381000" y="1371600"/>
            <a:ext cx="5970588" cy="2354262"/>
          </a:xfrm>
          <a:prstGeom prst="rect">
            <a:avLst/>
          </a:prstGeom>
          <a:noFill/>
          <a:ln w="9525">
            <a:noFill/>
            <a:miter lim="800000"/>
            <a:headEnd/>
            <a:tailEnd/>
          </a:ln>
        </p:spPr>
      </p:pic>
      <p:pic>
        <p:nvPicPr>
          <p:cNvPr id="7" name="Picture 5"/>
          <p:cNvPicPr>
            <a:picLocks noChangeAspect="1"/>
          </p:cNvPicPr>
          <p:nvPr/>
        </p:nvPicPr>
        <p:blipFill>
          <a:blip r:embed="rId3"/>
          <a:srcRect/>
          <a:stretch>
            <a:fillRect/>
          </a:stretch>
        </p:blipFill>
        <p:spPr bwMode="auto">
          <a:xfrm>
            <a:off x="381000" y="3886200"/>
            <a:ext cx="4267200" cy="2182090"/>
          </a:xfrm>
          <a:prstGeom prst="rect">
            <a:avLst/>
          </a:prstGeom>
          <a:noFill/>
          <a:ln w="9525">
            <a:noFill/>
            <a:miter lim="800000"/>
            <a:headEnd/>
            <a:tailEnd/>
          </a:ln>
        </p:spPr>
      </p:pic>
      <p:pic>
        <p:nvPicPr>
          <p:cNvPr id="8" name="Content Placeholder 3"/>
          <p:cNvPicPr>
            <a:picLocks noGrp="1" noChangeAspect="1"/>
          </p:cNvPicPr>
          <p:nvPr>
            <p:ph idx="1"/>
          </p:nvPr>
        </p:nvPicPr>
        <p:blipFill>
          <a:blip r:embed="rId4"/>
          <a:srcRect/>
          <a:stretch>
            <a:fillRect/>
          </a:stretch>
        </p:blipFill>
        <p:spPr>
          <a:xfrm>
            <a:off x="6477000" y="1295400"/>
            <a:ext cx="2430999" cy="48768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Footing Plan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Content Placeholder 3"/>
          <p:cNvPicPr>
            <a:picLocks noGrp="1" noChangeAspect="1"/>
          </p:cNvPicPr>
          <p:nvPr>
            <p:ph idx="1"/>
          </p:nvPr>
        </p:nvPicPr>
        <p:blipFill>
          <a:blip r:embed="rId2"/>
          <a:srcRect/>
          <a:stretch>
            <a:fillRect/>
          </a:stretch>
        </p:blipFill>
        <p:spPr>
          <a:xfrm>
            <a:off x="2567832" y="1295400"/>
            <a:ext cx="4137768" cy="52578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8229600" cy="4709160"/>
          </a:xfrm>
        </p:spPr>
        <p:txBody>
          <a:bodyPr/>
          <a:lstStyle/>
          <a:p>
            <a:pPr>
              <a:buNone/>
            </a:pPr>
            <a:endParaRPr lang="en-US" sz="2000" dirty="0" smtClean="0"/>
          </a:p>
          <a:p>
            <a:endParaRPr lang="en-US" dirty="0"/>
          </a:p>
        </p:txBody>
      </p:sp>
      <p:sp>
        <p:nvSpPr>
          <p:cNvPr id="6" name="مستطيل 5"/>
          <p:cNvSpPr/>
          <p:nvPr/>
        </p:nvSpPr>
        <p:spPr>
          <a:xfrm>
            <a:off x="1981200" y="533400"/>
            <a:ext cx="5346335" cy="707886"/>
          </a:xfrm>
          <a:prstGeom prst="rect">
            <a:avLst/>
          </a:prstGeom>
        </p:spPr>
        <p:txBody>
          <a:bodyPr wrap="none">
            <a:spAutoFit/>
          </a:bodyPr>
          <a:lstStyle/>
          <a:p>
            <a:pPr algn="ctr"/>
            <a:r>
              <a:rPr lang="en-US"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Isolated Footing Design</a:t>
            </a:r>
            <a:endParaRPr lang="ar-SA"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endParaRPr>
          </a:p>
        </p:txBody>
      </p:sp>
      <p:pic>
        <p:nvPicPr>
          <p:cNvPr id="9218" name="Picture 2"/>
          <p:cNvPicPr>
            <a:picLocks noChangeAspect="1" noChangeArrowheads="1"/>
          </p:cNvPicPr>
          <p:nvPr/>
        </p:nvPicPr>
        <p:blipFill>
          <a:blip r:embed="rId2"/>
          <a:srcRect/>
          <a:stretch>
            <a:fillRect/>
          </a:stretch>
        </p:blipFill>
        <p:spPr bwMode="auto">
          <a:xfrm>
            <a:off x="838200" y="1600200"/>
            <a:ext cx="7427482" cy="3819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Isolated </a:t>
            </a:r>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Footing </a:t>
            </a:r>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Details</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endParaRPr lang="en-US" sz="2000" b="1" dirty="0" smtClean="0"/>
          </a:p>
          <a:p>
            <a:endParaRPr lang="en-US" sz="2000" b="1" dirty="0" smtClean="0"/>
          </a:p>
          <a:p>
            <a:endParaRPr lang="en-US" sz="2000" b="1" dirty="0" smtClean="0"/>
          </a:p>
          <a:p>
            <a:endParaRPr lang="en-US" sz="2000" b="1" dirty="0" smtClean="0"/>
          </a:p>
          <a:p>
            <a:pPr>
              <a:buNone/>
            </a:pPr>
            <a:endParaRPr lang="en-US" sz="2000" dirty="0" smtClean="0"/>
          </a:p>
          <a:p>
            <a:endParaRPr lang="en-US" sz="2000" b="1" dirty="0" smtClean="0"/>
          </a:p>
          <a:p>
            <a:endParaRPr lang="en-US" sz="2000" b="1" dirty="0" smtClean="0"/>
          </a:p>
          <a:p>
            <a:endParaRPr lang="en-US" sz="2000" b="1" dirty="0" smtClean="0"/>
          </a:p>
          <a:p>
            <a:endParaRPr lang="en-US" sz="2000" dirty="0"/>
          </a:p>
        </p:txBody>
      </p:sp>
      <p:pic>
        <p:nvPicPr>
          <p:cNvPr id="5" name="Content Placeholder 3"/>
          <p:cNvPicPr>
            <a:picLocks noChangeAspect="1"/>
          </p:cNvPicPr>
          <p:nvPr/>
        </p:nvPicPr>
        <p:blipFill>
          <a:blip r:embed="rId2"/>
          <a:srcRect/>
          <a:stretch>
            <a:fillRect/>
          </a:stretch>
        </p:blipFill>
        <p:spPr>
          <a:xfrm>
            <a:off x="437136" y="1676401"/>
            <a:ext cx="4085279" cy="3581400"/>
          </a:xfrm>
          <a:prstGeom prst="rect">
            <a:avLst/>
          </a:prstGeom>
        </p:spPr>
      </p:pic>
      <p:pic>
        <p:nvPicPr>
          <p:cNvPr id="6" name="Picture 4"/>
          <p:cNvPicPr>
            <a:picLocks noChangeAspect="1"/>
          </p:cNvPicPr>
          <p:nvPr/>
        </p:nvPicPr>
        <p:blipFill>
          <a:blip r:embed="rId3"/>
          <a:srcRect/>
          <a:stretch>
            <a:fillRect/>
          </a:stretch>
        </p:blipFill>
        <p:spPr bwMode="auto">
          <a:xfrm>
            <a:off x="4876800" y="1600200"/>
            <a:ext cx="391477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Wall Footing </a:t>
            </a:r>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Details</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5" name="Content Placeholder 5"/>
          <p:cNvPicPr>
            <a:picLocks noGrp="1" noChangeAspect="1"/>
          </p:cNvPicPr>
          <p:nvPr>
            <p:ph idx="1"/>
          </p:nvPr>
        </p:nvPicPr>
        <p:blipFill>
          <a:blip r:embed="rId2"/>
          <a:srcRect/>
          <a:stretch>
            <a:fillRect/>
          </a:stretch>
        </p:blipFill>
        <p:spPr>
          <a:xfrm>
            <a:off x="2590800" y="1447800"/>
            <a:ext cx="4114800" cy="4658209"/>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Shear Wall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6172200"/>
          </a:xfrm>
        </p:spPr>
        <p:txBody>
          <a:bodyPr>
            <a:normAutofit/>
          </a:bodyPr>
          <a:lstStyle/>
          <a:p>
            <a:pPr>
              <a:buNone/>
            </a:pPr>
            <a:endParaRPr lang="en-US" sz="2400" b="1" dirty="0" smtClean="0">
              <a:solidFill>
                <a:schemeClr val="accent4">
                  <a:lumMod val="50000"/>
                </a:schemeClr>
              </a:solidFill>
            </a:endParaRPr>
          </a:p>
          <a:p>
            <a:pPr>
              <a:buNone/>
            </a:pPr>
            <a:endParaRPr lang="en-US" sz="2400" b="1" dirty="0" smtClean="0">
              <a:solidFill>
                <a:schemeClr val="accent4">
                  <a:lumMod val="50000"/>
                </a:schemeClr>
              </a:solidFill>
            </a:endParaRPr>
          </a:p>
          <a:p>
            <a:pPr>
              <a:buNone/>
            </a:pPr>
            <a:endParaRPr lang="en-US" sz="2000" dirty="0" smtClean="0"/>
          </a:p>
          <a:p>
            <a:endParaRPr lang="en-US" sz="2000" dirty="0" smtClean="0"/>
          </a:p>
          <a:p>
            <a:endParaRPr lang="ar-SA" sz="2000" dirty="0"/>
          </a:p>
        </p:txBody>
      </p:sp>
      <p:pic>
        <p:nvPicPr>
          <p:cNvPr id="6" name="Content Placeholder 3"/>
          <p:cNvPicPr>
            <a:picLocks noChangeAspect="1"/>
          </p:cNvPicPr>
          <p:nvPr/>
        </p:nvPicPr>
        <p:blipFill>
          <a:blip r:embed="rId2"/>
          <a:srcRect/>
          <a:stretch>
            <a:fillRect/>
          </a:stretch>
        </p:blipFill>
        <p:spPr>
          <a:xfrm>
            <a:off x="533400" y="2209800"/>
            <a:ext cx="8297954" cy="286428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Tie Beam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endParaRPr lang="en-US" sz="2000" dirty="0" smtClean="0"/>
          </a:p>
          <a:p>
            <a:pPr>
              <a:buNone/>
            </a:pPr>
            <a:endParaRPr lang="ar-SA" sz="2000" dirty="0"/>
          </a:p>
        </p:txBody>
      </p:sp>
      <p:pic>
        <p:nvPicPr>
          <p:cNvPr id="8" name="Content Placeholder 3"/>
          <p:cNvPicPr>
            <a:picLocks noChangeAspect="1"/>
          </p:cNvPicPr>
          <p:nvPr/>
        </p:nvPicPr>
        <p:blipFill>
          <a:blip r:embed="rId2"/>
          <a:srcRect/>
          <a:stretch>
            <a:fillRect/>
          </a:stretch>
        </p:blipFill>
        <p:spPr>
          <a:xfrm>
            <a:off x="1" y="1523441"/>
            <a:ext cx="5410199" cy="1854758"/>
          </a:xfrm>
          <a:prstGeom prst="rect">
            <a:avLst/>
          </a:prstGeom>
        </p:spPr>
      </p:pic>
      <p:pic>
        <p:nvPicPr>
          <p:cNvPr id="9" name="Picture 4"/>
          <p:cNvPicPr>
            <a:picLocks noChangeAspect="1"/>
          </p:cNvPicPr>
          <p:nvPr/>
        </p:nvPicPr>
        <p:blipFill>
          <a:blip r:embed="rId3"/>
          <a:srcRect/>
          <a:stretch>
            <a:fillRect/>
          </a:stretch>
        </p:blipFill>
        <p:spPr bwMode="auto">
          <a:xfrm>
            <a:off x="685800" y="3429000"/>
            <a:ext cx="3463925" cy="3019425"/>
          </a:xfrm>
          <a:prstGeom prst="rect">
            <a:avLst/>
          </a:prstGeom>
          <a:noFill/>
          <a:ln w="9525">
            <a:noFill/>
            <a:miter lim="800000"/>
            <a:headEnd/>
            <a:tailEnd/>
          </a:ln>
        </p:spPr>
      </p:pic>
      <p:pic>
        <p:nvPicPr>
          <p:cNvPr id="10" name="Picture 5"/>
          <p:cNvPicPr>
            <a:picLocks noChangeAspect="1"/>
          </p:cNvPicPr>
          <p:nvPr/>
        </p:nvPicPr>
        <p:blipFill>
          <a:blip r:embed="rId4"/>
          <a:srcRect/>
          <a:stretch>
            <a:fillRect/>
          </a:stretch>
        </p:blipFill>
        <p:spPr bwMode="auto">
          <a:xfrm>
            <a:off x="5638800" y="1524000"/>
            <a:ext cx="3112079" cy="4751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Stair Reinforcement</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8" name="Content Placeholder 3"/>
          <p:cNvPicPr>
            <a:picLocks noGrp="1" noChangeAspect="1"/>
          </p:cNvPicPr>
          <p:nvPr>
            <p:ph idx="1"/>
          </p:nvPr>
        </p:nvPicPr>
        <p:blipFill>
          <a:blip r:embed="rId2"/>
          <a:srcRect/>
          <a:stretch>
            <a:fillRect/>
          </a:stretch>
        </p:blipFill>
        <p:spPr>
          <a:xfrm>
            <a:off x="1981200" y="1295400"/>
            <a:ext cx="5333477" cy="464170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Architectural design</a:t>
            </a:r>
            <a:endParaRPr lang="en-US" dirty="0">
              <a:solidFill>
                <a:srgbClr val="FFFF00"/>
              </a:solidFill>
            </a:endParaRPr>
          </a:p>
        </p:txBody>
      </p:sp>
      <p:sp>
        <p:nvSpPr>
          <p:cNvPr id="3" name="Content Placeholder 2"/>
          <p:cNvSpPr>
            <a:spLocks noGrp="1"/>
          </p:cNvSpPr>
          <p:nvPr>
            <p:ph idx="1"/>
          </p:nvPr>
        </p:nvSpPr>
        <p:spPr>
          <a:xfrm>
            <a:off x="533400" y="1600200"/>
            <a:ext cx="8153400" cy="3733800"/>
          </a:xfrm>
        </p:spPr>
        <p:txBody>
          <a:bodyPr>
            <a:noAutofit/>
          </a:bodyPr>
          <a:lstStyle/>
          <a:p>
            <a:pPr>
              <a:buFont typeface="Wingdings" pitchFamily="2" charset="2"/>
              <a:buChar char="q"/>
            </a:pPr>
            <a:r>
              <a:rPr lang="en-US" sz="2400" dirty="0" smtClean="0">
                <a:solidFill>
                  <a:srgbClr val="FFFF00"/>
                </a:solidFill>
                <a:latin typeface="Times New Roman" pitchFamily="18" charset="0"/>
                <a:cs typeface="Times New Roman" pitchFamily="18" charset="0"/>
              </a:rPr>
              <a:t>Site of the project: our project site is located in Balata camp witch is to the east of Nablus city.</a:t>
            </a:r>
          </a:p>
          <a:p>
            <a:pPr>
              <a:buFont typeface="Wingdings" pitchFamily="2" charset="2"/>
              <a:buChar char="q"/>
            </a:pPr>
            <a:endParaRPr lang="en-US" sz="2400" dirty="0" smtClean="0">
              <a:latin typeface="Times New Roman" pitchFamily="18" charset="0"/>
              <a:cs typeface="Times New Roman" pitchFamily="18" charset="0"/>
            </a:endParaRPr>
          </a:p>
        </p:txBody>
      </p:sp>
      <p:pic>
        <p:nvPicPr>
          <p:cNvPr id="4" name="صورة 3"/>
          <p:cNvPicPr/>
          <p:nvPr/>
        </p:nvPicPr>
        <p:blipFill>
          <a:blip r:embed="rId2"/>
          <a:srcRect/>
          <a:stretch>
            <a:fillRect/>
          </a:stretch>
        </p:blipFill>
        <p:spPr bwMode="auto">
          <a:xfrm>
            <a:off x="1600200" y="2438400"/>
            <a:ext cx="5781675" cy="32967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Environmental design</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5"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0" y="1447800"/>
            <a:ext cx="9144000" cy="54102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environmental friendly school</a:t>
            </a:r>
            <a:endParaRPr lang="ar-SA" sz="40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US" sz="2400" dirty="0" smtClean="0">
                <a:solidFill>
                  <a:srgbClr val="FFFF00"/>
                </a:solidFill>
                <a:latin typeface="Times New Roman" pitchFamily="18" charset="0"/>
                <a:cs typeface="Times New Roman" pitchFamily="18" charset="0"/>
              </a:rPr>
              <a:t>Our project is an </a:t>
            </a:r>
            <a:r>
              <a:rPr lang="en-US" sz="2000" dirty="0" smtClean="0"/>
              <a:t/>
            </a:r>
            <a:br>
              <a:rPr lang="en-US" sz="2000" dirty="0" smtClean="0"/>
            </a:br>
            <a:r>
              <a:rPr lang="en-US" sz="2400" dirty="0" smtClean="0">
                <a:solidFill>
                  <a:srgbClr val="FFFF00"/>
                </a:solidFill>
                <a:latin typeface="Times New Roman" pitchFamily="18" charset="0"/>
                <a:cs typeface="Times New Roman" pitchFamily="18" charset="0"/>
              </a:rPr>
              <a:t>(environmental friendly school )</a:t>
            </a:r>
            <a:r>
              <a:rPr lang="en-US" sz="3600" b="1" i="1" dirty="0" smtClean="0"/>
              <a:t/>
            </a:r>
            <a:br>
              <a:rPr lang="en-US" sz="3600" b="1" i="1" dirty="0" smtClean="0"/>
            </a:br>
            <a:r>
              <a:rPr lang="en-US" sz="2400" dirty="0" smtClean="0">
                <a:solidFill>
                  <a:srgbClr val="FFFF00"/>
                </a:solidFill>
                <a:latin typeface="Times New Roman" pitchFamily="18" charset="0"/>
                <a:cs typeface="Times New Roman" pitchFamily="18" charset="0"/>
              </a:rPr>
              <a:t>that means the environmental side is the most important part in our project, and we should get all requirements for this purpose</a:t>
            </a:r>
            <a:r>
              <a:rPr lang="en-US" sz="2400" dirty="0" smtClean="0">
                <a:solidFill>
                  <a:srgbClr val="FFFF00"/>
                </a:solidFill>
                <a:latin typeface="Times New Roman" pitchFamily="18" charset="0"/>
                <a:cs typeface="Times New Roman" pitchFamily="18" charset="0"/>
              </a:rPr>
              <a:t>.</a:t>
            </a:r>
          </a:p>
          <a:p>
            <a:pPr>
              <a:buFont typeface="Wingdings" pitchFamily="2" charset="2"/>
              <a:buChar char="Ø"/>
            </a:pPr>
            <a:r>
              <a:rPr lang="en-US" sz="2400" dirty="0" smtClean="0">
                <a:solidFill>
                  <a:srgbClr val="FFFF00"/>
                </a:solidFill>
                <a:latin typeface="Times New Roman" pitchFamily="18" charset="0"/>
                <a:cs typeface="Times New Roman" pitchFamily="18" charset="0"/>
              </a:rPr>
              <a:t> </a:t>
            </a:r>
            <a:r>
              <a:rPr lang="en-US" sz="2400" dirty="0" smtClean="0">
                <a:solidFill>
                  <a:srgbClr val="FFFF00"/>
                </a:solidFill>
                <a:latin typeface="Times New Roman" pitchFamily="18" charset="0"/>
                <a:cs typeface="Times New Roman" pitchFamily="18" charset="0"/>
              </a:rPr>
              <a:t>Environmental study of the project will be</a:t>
            </a:r>
            <a:r>
              <a:rPr lang="en-US" sz="2400" dirty="0" smtClean="0">
                <a:solidFill>
                  <a:srgbClr val="FFFF00"/>
                </a:solidFill>
                <a:latin typeface="Times New Roman" pitchFamily="18" charset="0"/>
                <a:cs typeface="Times New Roman" pitchFamily="18" charset="0"/>
              </a:rPr>
              <a:t>:</a:t>
            </a:r>
          </a:p>
          <a:p>
            <a:pPr marL="594360" indent="-457200">
              <a:buAutoNum type="arabicPeriod"/>
            </a:pPr>
            <a:r>
              <a:rPr lang="en-US" sz="2400" b="1" dirty="0" smtClean="0">
                <a:latin typeface="Arial Black" pitchFamily="34" charset="0"/>
                <a:cs typeface="Times New Roman" panose="02020603050405020304" pitchFamily="18" charset="0"/>
              </a:rPr>
              <a:t> Solar </a:t>
            </a:r>
            <a:r>
              <a:rPr lang="en-US" sz="2400" b="1" dirty="0" smtClean="0">
                <a:latin typeface="Arial Black" pitchFamily="34" charset="0"/>
                <a:cs typeface="Times New Roman" panose="02020603050405020304" pitchFamily="18" charset="0"/>
              </a:rPr>
              <a:t>analysis</a:t>
            </a:r>
            <a:r>
              <a:rPr lang="ar-SA" sz="2400" b="1" dirty="0" smtClean="0">
                <a:latin typeface="Arial Black" pitchFamily="34" charset="0"/>
                <a:cs typeface="Times New Roman" panose="02020603050405020304" pitchFamily="18" charset="0"/>
              </a:rPr>
              <a:t>          </a:t>
            </a:r>
            <a:endParaRPr lang="ar-SA" sz="2400" b="1" dirty="0" smtClean="0">
              <a:latin typeface="Arial Black" pitchFamily="34" charset="0"/>
              <a:cs typeface="Times New Roman" panose="02020603050405020304" pitchFamily="18" charset="0"/>
            </a:endParaRPr>
          </a:p>
          <a:p>
            <a:pPr marL="594360" indent="-457200">
              <a:buAutoNum type="arabicPeriod"/>
            </a:pPr>
            <a:r>
              <a:rPr lang="en-US" sz="2400" b="1" dirty="0" smtClean="0">
                <a:latin typeface="Arial Black" pitchFamily="34" charset="0"/>
                <a:cs typeface="Times New Roman" panose="02020603050405020304" pitchFamily="18" charset="0"/>
              </a:rPr>
              <a:t> </a:t>
            </a:r>
            <a:r>
              <a:rPr lang="en-US" sz="2400" b="1" dirty="0" smtClean="0">
                <a:latin typeface="Arial Black" pitchFamily="34" charset="0"/>
                <a:cs typeface="Times New Roman" panose="02020603050405020304" pitchFamily="18" charset="0"/>
              </a:rPr>
              <a:t>Solar </a:t>
            </a:r>
            <a:r>
              <a:rPr lang="en-US" sz="2400" b="1" dirty="0" smtClean="0">
                <a:latin typeface="Arial Black" pitchFamily="34" charset="0"/>
                <a:cs typeface="Times New Roman" panose="02020603050405020304" pitchFamily="18" charset="0"/>
              </a:rPr>
              <a:t>shading</a:t>
            </a:r>
          </a:p>
          <a:p>
            <a:pPr marL="594360" indent="-457200">
              <a:buAutoNum type="arabicPeriod"/>
            </a:pPr>
            <a:r>
              <a:rPr lang="en-US" sz="2400" b="1" dirty="0" smtClean="0">
                <a:latin typeface="Arial Black" pitchFamily="34" charset="0"/>
                <a:cs typeface="Times New Roman" panose="02020603050405020304" pitchFamily="18" charset="0"/>
              </a:rPr>
              <a:t> Daylight</a:t>
            </a:r>
          </a:p>
          <a:p>
            <a:pPr marL="594360" indent="-457200">
              <a:buAutoNum type="arabicPeriod"/>
            </a:pPr>
            <a:r>
              <a:rPr lang="en-US" sz="2400" b="1" dirty="0" smtClean="0">
                <a:latin typeface="Arial Black" pitchFamily="34" charset="0"/>
                <a:cs typeface="Times New Roman" panose="02020603050405020304" pitchFamily="18" charset="0"/>
              </a:rPr>
              <a:t> </a:t>
            </a:r>
            <a:r>
              <a:rPr lang="en-US" sz="2400" b="1" dirty="0" smtClean="0">
                <a:latin typeface="Arial Black" pitchFamily="34" charset="0"/>
                <a:cs typeface="Times New Roman" panose="02020603050405020304" pitchFamily="18" charset="0"/>
              </a:rPr>
              <a:t>Thermal insulate </a:t>
            </a:r>
            <a:endParaRPr lang="en-US" sz="2400" b="1" dirty="0" smtClean="0">
              <a:latin typeface="Arial Black" pitchFamily="34" charset="0"/>
              <a:cs typeface="Times New Roman" panose="02020603050405020304" pitchFamily="18" charset="0"/>
            </a:endParaRPr>
          </a:p>
          <a:p>
            <a:pPr marL="594360" indent="-457200">
              <a:buAutoNum type="arabicPeriod"/>
            </a:pPr>
            <a:r>
              <a:rPr lang="en-US" sz="2400" b="1" dirty="0" smtClean="0">
                <a:latin typeface="Arial Black" pitchFamily="34" charset="0"/>
                <a:cs typeface="Times New Roman" panose="02020603050405020304" pitchFamily="18" charset="0"/>
              </a:rPr>
              <a:t> </a:t>
            </a:r>
            <a:r>
              <a:rPr lang="en-US" sz="2400" b="1" dirty="0" smtClean="0">
                <a:latin typeface="Arial Black" pitchFamily="34" charset="0"/>
                <a:cs typeface="Times New Roman" panose="02020603050405020304" pitchFamily="18" charset="0"/>
              </a:rPr>
              <a:t>Heating and cooling </a:t>
            </a:r>
            <a:endParaRPr lang="en-US" sz="2400" b="1" dirty="0" smtClean="0">
              <a:latin typeface="Arial Black" pitchFamily="34" charset="0"/>
              <a:cs typeface="Times New Roman" panose="02020603050405020304" pitchFamily="18" charset="0"/>
            </a:endParaRPr>
          </a:p>
          <a:p>
            <a:pPr marL="594360" indent="-457200">
              <a:buAutoNum type="arabicPeriod"/>
            </a:pPr>
            <a:r>
              <a:rPr lang="en-US" sz="2400" b="1" dirty="0" smtClean="0">
                <a:latin typeface="Arial Black" pitchFamily="34" charset="0"/>
                <a:cs typeface="Times New Roman" panose="02020603050405020304" pitchFamily="18" charset="0"/>
              </a:rPr>
              <a:t> </a:t>
            </a:r>
            <a:r>
              <a:rPr lang="en-US" sz="2000" b="1" dirty="0" smtClean="0">
                <a:latin typeface="Arial Black" pitchFamily="34" charset="0"/>
              </a:rPr>
              <a:t>Photovoltaic panels</a:t>
            </a:r>
            <a:r>
              <a:rPr lang="en-US" sz="2400" b="1" i="1" dirty="0" smtClean="0"/>
              <a:t/>
            </a:r>
            <a:br>
              <a:rPr lang="en-US" sz="2400" b="1" i="1" dirty="0" smtClean="0"/>
            </a:br>
            <a:r>
              <a:rPr lang="en-US" sz="2400" dirty="0" smtClean="0">
                <a:solidFill>
                  <a:srgbClr val="FFFF00"/>
                </a:solidFill>
                <a:latin typeface="Times New Roman" pitchFamily="18" charset="0"/>
                <a:cs typeface="Times New Roman" pitchFamily="18" charset="0"/>
              </a:rPr>
              <a:t/>
            </a:r>
            <a:br>
              <a:rPr lang="en-US" sz="2400" dirty="0" smtClean="0">
                <a:solidFill>
                  <a:srgbClr val="FFFF00"/>
                </a:solidFill>
                <a:latin typeface="Times New Roman" pitchFamily="18" charset="0"/>
                <a:cs typeface="Times New Roman" pitchFamily="18" charset="0"/>
              </a:rPr>
            </a:br>
            <a:endParaRPr lang="ar-SA" sz="2400"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1. Solar analysis</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a:xfrm>
            <a:off x="533400" y="1219200"/>
            <a:ext cx="8229600" cy="4709160"/>
          </a:xfrm>
        </p:spPr>
        <p:txBody>
          <a:bodyPr>
            <a:normAutofit/>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the sun position at 9:00 AM in winter(January) and its shadow in our the building</a:t>
            </a:r>
            <a:endParaRPr lang="ar-SA" sz="2200" dirty="0" smtClean="0">
              <a:solidFill>
                <a:srgbClr val="FFFF00"/>
              </a:solidFill>
              <a:latin typeface="Times New Roman" pitchFamily="18" charset="0"/>
              <a:cs typeface="Times New Roman" pitchFamily="18" charset="0"/>
            </a:endParaRPr>
          </a:p>
        </p:txBody>
      </p:sp>
      <p:pic>
        <p:nvPicPr>
          <p:cNvPr id="4"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685800" y="1981200"/>
            <a:ext cx="7848600" cy="4572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229600" cy="4709160"/>
          </a:xfrm>
        </p:spPr>
        <p:txBody>
          <a:bodyPr/>
          <a:lstStyle/>
          <a:p>
            <a:r>
              <a:rPr lang="en-US" sz="2200" dirty="0" smtClean="0">
                <a:solidFill>
                  <a:srgbClr val="FFFF00"/>
                </a:solidFill>
                <a:latin typeface="Times New Roman" pitchFamily="18" charset="0"/>
                <a:cs typeface="Times New Roman" pitchFamily="18" charset="0"/>
              </a:rPr>
              <a:t>the sun position at 11:45 AM in winter(January) and its shadow in our the building</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dirty="0"/>
          </a:p>
        </p:txBody>
      </p:sp>
      <p:sp>
        <p:nvSpPr>
          <p:cNvPr id="4" name="مستطيل 3"/>
          <p:cNvSpPr/>
          <p:nvPr/>
        </p:nvSpPr>
        <p:spPr>
          <a:xfrm>
            <a:off x="2819400" y="609600"/>
            <a:ext cx="3429000" cy="707886"/>
          </a:xfrm>
          <a:prstGeom prst="rect">
            <a:avLst/>
          </a:prstGeom>
        </p:spPr>
        <p:txBody>
          <a:bodyPr wrap="square">
            <a:spAutoFit/>
          </a:bodyPr>
          <a:lstStyle/>
          <a:p>
            <a:r>
              <a:rPr lang="en-US"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Solar analysis</a:t>
            </a:r>
            <a:endParaRPr lang="ar-SA" sz="4000" b="1" dirty="0" smtClean="0">
              <a:ln w="6350">
                <a:noFill/>
              </a:ln>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endParaRPr>
          </a:p>
        </p:txBody>
      </p:sp>
      <p:pic>
        <p:nvPicPr>
          <p:cNvPr id="5"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990600" y="2133600"/>
            <a:ext cx="7239000" cy="44958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analysis</a:t>
            </a:r>
            <a:endParaRPr lang="ar-SA"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4" name="عنصر نائب للمحتوى 3"/>
          <p:cNvSpPr>
            <a:spLocks noGrp="1"/>
          </p:cNvSpPr>
          <p:nvPr>
            <p:ph idx="1"/>
          </p:nvPr>
        </p:nvSpPr>
        <p:spPr>
          <a:xfrm>
            <a:off x="533400" y="1219200"/>
            <a:ext cx="8229600" cy="4709160"/>
          </a:xfrm>
        </p:spPr>
        <p:txBody>
          <a:bodyPr/>
          <a:lstStyle/>
          <a:p>
            <a:endParaRPr lang="ar-SA" dirty="0"/>
          </a:p>
        </p:txBody>
      </p:sp>
      <p:sp>
        <p:nvSpPr>
          <p:cNvPr id="5" name="مستطيل 4"/>
          <p:cNvSpPr/>
          <p:nvPr/>
        </p:nvSpPr>
        <p:spPr>
          <a:xfrm>
            <a:off x="838200" y="1371600"/>
            <a:ext cx="7391400" cy="769441"/>
          </a:xfrm>
          <a:prstGeom prst="rect">
            <a:avLst/>
          </a:prstGeom>
        </p:spPr>
        <p:txBody>
          <a:bodyPr wrap="square">
            <a:spAutoFit/>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the sun position at 8:00 AM in summer(May) and its shadow in our the building</a:t>
            </a:r>
            <a:endParaRPr lang="ar-SA" sz="2200" dirty="0" smtClean="0">
              <a:solidFill>
                <a:srgbClr val="FFFF00"/>
              </a:solidFill>
              <a:latin typeface="Times New Roman" pitchFamily="18" charset="0"/>
              <a:cs typeface="Times New Roman" pitchFamily="18" charset="0"/>
            </a:endParaRPr>
          </a:p>
        </p:txBody>
      </p:sp>
      <p:pic>
        <p:nvPicPr>
          <p:cNvPr id="6" name="Content Placeholder 5"/>
          <p:cNvPicPr>
            <a:picLocks/>
          </p:cNvPicPr>
          <p:nvPr/>
        </p:nvPicPr>
        <p:blipFill>
          <a:blip r:embed="rId2">
            <a:extLst>
              <a:ext uri="{28A0092B-C50C-407E-A947-70E740481C1C}">
                <a14:useLocalDpi xmlns:a14="http://schemas.microsoft.com/office/drawing/2010/main" xmlns="" val="0"/>
              </a:ext>
            </a:extLst>
          </a:blip>
          <a:stretch>
            <a:fillRect/>
          </a:stretch>
        </p:blipFill>
        <p:spPr>
          <a:xfrm>
            <a:off x="838200" y="2286000"/>
            <a:ext cx="7467600" cy="40386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analysis</a:t>
            </a:r>
            <a:endParaRPr lang="en-US" sz="44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the sun position at 12:00 AM in summer (May) and its shadow in our the building</a:t>
            </a:r>
            <a:endParaRPr lang="en-US" sz="2200" dirty="0">
              <a:solidFill>
                <a:srgbClr val="FFFF00"/>
              </a:solidFill>
              <a:latin typeface="Times New Roman" pitchFamily="18" charset="0"/>
              <a:cs typeface="Times New Roman" pitchFamily="18" charset="0"/>
            </a:endParaRPr>
          </a:p>
        </p:txBody>
      </p:sp>
      <p:pic>
        <p:nvPicPr>
          <p:cNvPr id="4" name="Content Placeholder 4"/>
          <p:cNvPicPr>
            <a:picLocks/>
          </p:cNvPicPr>
          <p:nvPr/>
        </p:nvPicPr>
        <p:blipFill>
          <a:blip r:embed="rId2">
            <a:extLst>
              <a:ext uri="{28A0092B-C50C-407E-A947-70E740481C1C}">
                <a14:useLocalDpi xmlns:a14="http://schemas.microsoft.com/office/drawing/2010/main" xmlns="" val="0"/>
              </a:ext>
            </a:extLst>
          </a:blip>
          <a:stretch>
            <a:fillRect/>
          </a:stretch>
        </p:blipFill>
        <p:spPr>
          <a:xfrm>
            <a:off x="838200" y="2286000"/>
            <a:ext cx="7467600" cy="42672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2. Solar shading</a:t>
            </a:r>
            <a:endParaRPr lang="ar-SA" sz="4400" dirty="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Autofit/>
          </a:bodyPr>
          <a:lstStyle/>
          <a:p>
            <a:pPr algn="ctr">
              <a:buNone/>
            </a:pPr>
            <a:r>
              <a:rPr lang="en-US" sz="2400" dirty="0" smtClean="0">
                <a:solidFill>
                  <a:srgbClr val="FFFF00"/>
                </a:solidFill>
                <a:latin typeface="Times New Roman" pitchFamily="18" charset="0"/>
                <a:cs typeface="Times New Roman" pitchFamily="18" charset="0"/>
              </a:rPr>
              <a:t>We only need shading for eastern and southern side of the building, for eastern side the best shading tool we will use it is vertical manual orientation louvers and change the angel of louvers only, to get minimum shading in winter and maximum shading in summer, as shown in figures.</a:t>
            </a:r>
          </a:p>
          <a:p>
            <a:pPr algn="ctr">
              <a:buNone/>
            </a:pPr>
            <a:endParaRPr lang="en-US" sz="9600" dirty="0" smtClean="0">
              <a:solidFill>
                <a:srgbClr val="FFFF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shading</a:t>
            </a:r>
            <a:endParaRPr lang="ar-SA"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xmlns="" val="0"/>
              </a:ext>
            </a:extLst>
          </a:blip>
          <a:stretch>
            <a:fillRect/>
          </a:stretch>
        </p:blipFill>
        <p:spPr>
          <a:xfrm>
            <a:off x="228600" y="1828800"/>
            <a:ext cx="8458200" cy="4419600"/>
          </a:xfrm>
          <a:prstGeom prst="rect">
            <a:avLst/>
          </a:prstGeom>
        </p:spPr>
      </p:pic>
      <p:sp>
        <p:nvSpPr>
          <p:cNvPr id="5" name="مستطيل 4"/>
          <p:cNvSpPr/>
          <p:nvPr/>
        </p:nvSpPr>
        <p:spPr>
          <a:xfrm>
            <a:off x="914400" y="1219200"/>
            <a:ext cx="6934200" cy="430887"/>
          </a:xfrm>
          <a:prstGeom prst="rect">
            <a:avLst/>
          </a:prstGeom>
        </p:spPr>
        <p:txBody>
          <a:bodyPr wrap="square">
            <a:spAutoFit/>
          </a:bodyPr>
          <a:lstStyle/>
          <a:p>
            <a:pPr algn="ctr"/>
            <a:r>
              <a:rPr lang="en-US" sz="2200" dirty="0" smtClean="0">
                <a:solidFill>
                  <a:srgbClr val="FFFF00"/>
                </a:solidFill>
                <a:latin typeface="Times New Roman" pitchFamily="18" charset="0"/>
                <a:cs typeface="Times New Roman" pitchFamily="18" charset="0"/>
              </a:rPr>
              <a:t>shading  percentage in winter from eastern window</a:t>
            </a:r>
            <a:endParaRPr lang="ar-SA" sz="2200" dirty="0" smtClean="0">
              <a:solidFill>
                <a:srgbClr val="FFFF00"/>
              </a:solidFill>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shading</a:t>
            </a:r>
            <a:endParaRPr lang="ar-SA"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r>
              <a:rPr lang="en-US" sz="2200" dirty="0" smtClean="0">
                <a:solidFill>
                  <a:srgbClr val="FFFF00"/>
                </a:solidFill>
                <a:latin typeface="Times New Roman" pitchFamily="18" charset="0"/>
                <a:cs typeface="Times New Roman" pitchFamily="18" charset="0"/>
              </a:rPr>
              <a:t>shading  percentage in (May) from eastern window</a:t>
            </a:r>
            <a:endParaRPr lang="ar-SA" sz="2200" dirty="0" smtClean="0">
              <a:solidFill>
                <a:srgbClr val="FFFF00"/>
              </a:solidFill>
              <a:latin typeface="Times New Roman" pitchFamily="18" charset="0"/>
              <a:cs typeface="Times New Roman" pitchFamily="18" charset="0"/>
            </a:endParaRPr>
          </a:p>
        </p:txBody>
      </p:sp>
      <p:pic>
        <p:nvPicPr>
          <p:cNvPr id="4"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152400" y="1981200"/>
            <a:ext cx="8839200" cy="47244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shading</a:t>
            </a:r>
            <a:endParaRPr lang="ar-SA" dirty="0"/>
          </a:p>
        </p:txBody>
      </p:sp>
      <p:sp>
        <p:nvSpPr>
          <p:cNvPr id="3" name="عنصر نائب للمحتوى 2"/>
          <p:cNvSpPr>
            <a:spLocks noGrp="1"/>
          </p:cNvSpPr>
          <p:nvPr>
            <p:ph idx="1"/>
          </p:nvPr>
        </p:nvSpPr>
        <p:spPr/>
        <p:txBody>
          <a:bodyPr>
            <a:normAutofit/>
          </a:bodyPr>
          <a:lstStyle/>
          <a:p>
            <a:r>
              <a:rPr lang="en-US" sz="2200" dirty="0" smtClean="0">
                <a:solidFill>
                  <a:srgbClr val="FFFF00"/>
                </a:solidFill>
                <a:latin typeface="Times New Roman" pitchFamily="18" charset="0"/>
                <a:cs typeface="Times New Roman" pitchFamily="18" charset="0"/>
              </a:rPr>
              <a:t>shading  percentage for southern window in winter (Horizontal)</a:t>
            </a:r>
            <a:endParaRPr lang="ar-SA" sz="2200" dirty="0" smtClean="0">
              <a:solidFill>
                <a:srgbClr val="FFFF00"/>
              </a:solidFill>
              <a:latin typeface="Times New Roman" pitchFamily="18" charset="0"/>
              <a:cs typeface="Times New Roman" pitchFamily="18" charset="0"/>
            </a:endParaRPr>
          </a:p>
        </p:txBody>
      </p:sp>
      <p:pic>
        <p:nvPicPr>
          <p:cNvPr id="4"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304800" y="2133600"/>
            <a:ext cx="8610600" cy="4343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5800" y="1066800"/>
            <a:ext cx="7467600" cy="1828800"/>
          </a:xfrm>
        </p:spPr>
        <p:txBody>
          <a:bodyPr>
            <a:normAutofit/>
          </a:bodyPr>
          <a:lstStyle/>
          <a:p>
            <a:pPr marL="514350" indent="-514350" algn="l">
              <a:buFont typeface="Wingdings" pitchFamily="2" charset="2"/>
              <a:buChar char="Ø"/>
            </a:pPr>
            <a:r>
              <a:rPr lang="en-US" dirty="0" smtClean="0">
                <a:latin typeface="Times New Roman" pitchFamily="18" charset="0"/>
                <a:cs typeface="Times New Roman" pitchFamily="18" charset="0"/>
              </a:rPr>
              <a:t> </a:t>
            </a:r>
            <a:r>
              <a:rPr lang="en-US" sz="2000" dirty="0" smtClean="0">
                <a:solidFill>
                  <a:srgbClr val="FFFF00"/>
                </a:solidFill>
                <a:latin typeface="Times New Roman" pitchFamily="18" charset="0"/>
                <a:cs typeface="Times New Roman" pitchFamily="18" charset="0"/>
              </a:rPr>
              <a:t>we have a road with 12m width from east, a road with5m form south and road with 5m from the west.</a:t>
            </a:r>
          </a:p>
          <a:p>
            <a:pPr marL="514350" indent="-514350" algn="l">
              <a:buFont typeface="Wingdings" pitchFamily="2" charset="2"/>
              <a:buChar char="Ø"/>
            </a:pPr>
            <a:r>
              <a:rPr lang="en-US" sz="2000" dirty="0" smtClean="0">
                <a:solidFill>
                  <a:srgbClr val="FFFF00"/>
                </a:solidFill>
                <a:latin typeface="Times New Roman" pitchFamily="18" charset="0"/>
                <a:cs typeface="Times New Roman" pitchFamily="18" charset="0"/>
              </a:rPr>
              <a:t>Our building consists of 3 floors each floor has an area about 990m2 with 23 classrooms.   </a:t>
            </a:r>
            <a:endParaRPr lang="en-US" sz="2000" dirty="0">
              <a:solidFill>
                <a:srgbClr val="FFFF00"/>
              </a:solidFill>
              <a:latin typeface="Times New Roman" pitchFamily="18" charset="0"/>
              <a:cs typeface="Times New Roman" pitchFamily="18" charset="0"/>
            </a:endParaRPr>
          </a:p>
        </p:txBody>
      </p:sp>
      <p:sp>
        <p:nvSpPr>
          <p:cNvPr id="4" name="مستطيل 3"/>
          <p:cNvSpPr/>
          <p:nvPr/>
        </p:nvSpPr>
        <p:spPr>
          <a:xfrm>
            <a:off x="2895600" y="304800"/>
            <a:ext cx="2829965" cy="723275"/>
          </a:xfrm>
          <a:prstGeom prst="rect">
            <a:avLst/>
          </a:prstGeom>
        </p:spPr>
        <p:txBody>
          <a:bodyPr wrap="square">
            <a:spAutoFit/>
          </a:bodyPr>
          <a:lstStyle/>
          <a:p>
            <a:pPr algn="ctr">
              <a:spcBef>
                <a:spcPct val="0"/>
              </a:spcBef>
            </a:pPr>
            <a:r>
              <a:rPr lang="en-US" sz="4100" b="1" dirty="0" smtClean="0">
                <a:ln w="6350">
                  <a:noFill/>
                </a:ln>
                <a:solidFill>
                  <a:srgbClr val="FFFF00"/>
                </a:solidFill>
                <a:effectLst>
                  <a:outerShdw blurRad="114300" dist="101600" dir="2700000" algn="tl" rotWithShape="0">
                    <a:srgbClr val="000000">
                      <a:alpha val="40000"/>
                    </a:srgbClr>
                  </a:outerShdw>
                </a:effectLst>
                <a:latin typeface="+mj-lt"/>
                <a:ea typeface="+mj-ea"/>
                <a:cs typeface="+mj-cs"/>
              </a:rPr>
              <a:t>Site plan</a:t>
            </a:r>
            <a:endParaRPr lang="ar-SA" sz="4100" b="1" dirty="0" smtClean="0">
              <a:ln w="6350">
                <a:noFill/>
              </a:ln>
              <a:solidFill>
                <a:srgbClr val="FFFF00"/>
              </a:solidFill>
              <a:effectLst>
                <a:outerShdw blurRad="114300" dist="101600" dir="2700000" algn="tl" rotWithShape="0">
                  <a:srgbClr val="000000">
                    <a:alpha val="40000"/>
                  </a:srgbClr>
                </a:outerShdw>
              </a:effectLst>
              <a:latin typeface="+mj-lt"/>
              <a:ea typeface="+mj-ea"/>
              <a:cs typeface="+mj-cs"/>
            </a:endParaRPr>
          </a:p>
        </p:txBody>
      </p:sp>
      <p:pic>
        <p:nvPicPr>
          <p:cNvPr id="2050" name="Picture 2"/>
          <p:cNvPicPr>
            <a:picLocks noChangeAspect="1" noChangeArrowheads="1"/>
          </p:cNvPicPr>
          <p:nvPr/>
        </p:nvPicPr>
        <p:blipFill>
          <a:blip r:embed="rId2"/>
          <a:srcRect/>
          <a:stretch>
            <a:fillRect/>
          </a:stretch>
        </p:blipFill>
        <p:spPr bwMode="auto">
          <a:xfrm>
            <a:off x="4267200" y="2281766"/>
            <a:ext cx="3505200" cy="4576233"/>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Solar shading</a:t>
            </a:r>
            <a:r>
              <a:rPr lang="en-US" sz="14600" dirty="0" smtClean="0">
                <a:solidFill>
                  <a:srgbClr val="FF0000"/>
                </a:solidFill>
                <a:latin typeface="Britannic Bold" pitchFamily="34" charset="0"/>
                <a:cs typeface="Times New Roman" panose="02020603050405020304" pitchFamily="18" charset="0"/>
              </a:rPr>
              <a:t/>
            </a:r>
            <a:br>
              <a:rPr lang="en-US" sz="14600" dirty="0" smtClean="0">
                <a:solidFill>
                  <a:srgbClr val="FF0000"/>
                </a:solidFill>
                <a:latin typeface="Britannic Bold" pitchFamily="34" charset="0"/>
                <a:cs typeface="Times New Roman" panose="02020603050405020304" pitchFamily="18" charset="0"/>
              </a:rPr>
            </a:br>
            <a:endParaRPr lang="ar-SA" dirty="0"/>
          </a:p>
        </p:txBody>
      </p:sp>
      <p:sp>
        <p:nvSpPr>
          <p:cNvPr id="3" name="عنصر نائب للمحتوى 2"/>
          <p:cNvSpPr>
            <a:spLocks noGrp="1"/>
          </p:cNvSpPr>
          <p:nvPr>
            <p:ph idx="1"/>
          </p:nvPr>
        </p:nvSpPr>
        <p:spPr/>
        <p:txBody>
          <a:bodyPr>
            <a:normAutofit/>
          </a:bodyPr>
          <a:lstStyle/>
          <a:p>
            <a:r>
              <a:rPr lang="en-US" sz="2200" dirty="0" smtClean="0">
                <a:solidFill>
                  <a:srgbClr val="FFFF00"/>
                </a:solidFill>
                <a:latin typeface="Times New Roman" pitchFamily="18" charset="0"/>
                <a:cs typeface="Times New Roman" pitchFamily="18" charset="0"/>
              </a:rPr>
              <a:t>shading  percentage for southern window in (May) summer (Horizontal)</a:t>
            </a:r>
            <a:endParaRPr lang="ar-SA" sz="2200" dirty="0" smtClean="0">
              <a:solidFill>
                <a:srgbClr val="FFFF00"/>
              </a:solidFill>
              <a:latin typeface="Times New Roman" pitchFamily="18" charset="0"/>
              <a:cs typeface="Times New Roman" pitchFamily="18" charset="0"/>
            </a:endParaRPr>
          </a:p>
        </p:txBody>
      </p:sp>
      <p:pic>
        <p:nvPicPr>
          <p:cNvPr id="4"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228600" y="2362200"/>
            <a:ext cx="8458200" cy="41910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3. Daylight</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10245" name="Picture 5"/>
          <p:cNvPicPr>
            <a:picLocks noGrp="1" noChangeAspect="1" noChangeArrowheads="1"/>
          </p:cNvPicPr>
          <p:nvPr>
            <p:ph idx="1"/>
          </p:nvPr>
        </p:nvPicPr>
        <p:blipFill>
          <a:blip r:embed="rId2"/>
          <a:srcRect/>
          <a:stretch>
            <a:fillRect/>
          </a:stretch>
        </p:blipFill>
        <p:spPr bwMode="auto">
          <a:xfrm>
            <a:off x="381000" y="1828800"/>
            <a:ext cx="8229600" cy="895449"/>
          </a:xfrm>
          <a:prstGeom prst="rect">
            <a:avLst/>
          </a:prstGeom>
          <a:noFill/>
          <a:ln w="9525">
            <a:noFill/>
            <a:miter lim="800000"/>
            <a:headEnd/>
            <a:tailEnd/>
          </a:ln>
          <a:effectLst/>
        </p:spPr>
      </p:pic>
      <p:sp>
        <p:nvSpPr>
          <p:cNvPr id="8" name="مستطيل 7"/>
          <p:cNvSpPr/>
          <p:nvPr/>
        </p:nvSpPr>
        <p:spPr>
          <a:xfrm>
            <a:off x="533400" y="1295400"/>
            <a:ext cx="7696200" cy="523220"/>
          </a:xfrm>
          <a:prstGeom prst="rect">
            <a:avLst/>
          </a:prstGeom>
        </p:spPr>
        <p:txBody>
          <a:bodyPr wrap="square">
            <a:spAutoFit/>
          </a:bodyPr>
          <a:lstStyle/>
          <a:p>
            <a:pPr algn="ctr">
              <a:buFont typeface="Wingdings" pitchFamily="2" charset="2"/>
              <a:buChar char="Ø"/>
            </a:pPr>
            <a:r>
              <a:rPr lang="en-US" sz="2800" dirty="0" smtClean="0">
                <a:solidFill>
                  <a:srgbClr val="FFFF00"/>
                </a:solidFill>
                <a:latin typeface="Times New Roman" pitchFamily="18" charset="0"/>
                <a:cs typeface="Times New Roman" pitchFamily="18" charset="0"/>
              </a:rPr>
              <a:t>we estimate DF% for each zone in the school</a:t>
            </a:r>
            <a:endParaRPr lang="ar-SA" sz="2800" dirty="0" smtClean="0">
              <a:solidFill>
                <a:srgbClr val="FFFF00"/>
              </a:solidFill>
              <a:latin typeface="Times New Roman" pitchFamily="18" charset="0"/>
              <a:cs typeface="Times New Roman" pitchFamily="18" charset="0"/>
            </a:endParaRPr>
          </a:p>
        </p:txBody>
      </p:sp>
      <p:pic>
        <p:nvPicPr>
          <p:cNvPr id="9" name="Picture 4"/>
          <p:cNvPicPr/>
          <p:nvPr/>
        </p:nvPicPr>
        <p:blipFill>
          <a:blip r:embed="rId3">
            <a:extLst>
              <a:ext uri="{28A0092B-C50C-407E-A947-70E740481C1C}">
                <a14:useLocalDpi xmlns:a14="http://schemas.microsoft.com/office/drawing/2010/main" xmlns="" val="0"/>
              </a:ext>
            </a:extLst>
          </a:blip>
          <a:stretch>
            <a:fillRect/>
          </a:stretch>
        </p:blipFill>
        <p:spPr>
          <a:xfrm>
            <a:off x="304800" y="2819400"/>
            <a:ext cx="8686800" cy="37338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Daylight</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11267" name="Picture 3"/>
          <p:cNvPicPr>
            <a:picLocks noGrp="1" noChangeAspect="1" noChangeArrowheads="1"/>
          </p:cNvPicPr>
          <p:nvPr>
            <p:ph idx="1"/>
          </p:nvPr>
        </p:nvPicPr>
        <p:blipFill>
          <a:blip r:embed="rId2"/>
          <a:srcRect/>
          <a:stretch>
            <a:fillRect/>
          </a:stretch>
        </p:blipFill>
        <p:spPr bwMode="auto">
          <a:xfrm>
            <a:off x="1143000" y="1905000"/>
            <a:ext cx="6477000" cy="4493768"/>
          </a:xfrm>
          <a:prstGeom prst="rect">
            <a:avLst/>
          </a:prstGeom>
          <a:noFill/>
          <a:ln w="9525">
            <a:noFill/>
            <a:miter lim="800000"/>
            <a:headEnd/>
            <a:tailEnd/>
          </a:ln>
          <a:effectLst/>
        </p:spPr>
      </p:pic>
      <p:sp>
        <p:nvSpPr>
          <p:cNvPr id="6" name="مستطيل 5"/>
          <p:cNvSpPr/>
          <p:nvPr/>
        </p:nvSpPr>
        <p:spPr>
          <a:xfrm>
            <a:off x="381000" y="1295400"/>
            <a:ext cx="3966150" cy="400110"/>
          </a:xfrm>
          <a:prstGeom prst="rect">
            <a:avLst/>
          </a:prstGeom>
        </p:spPr>
        <p:txBody>
          <a:bodyPr wrap="none">
            <a:spAutoFit/>
          </a:bodyPr>
          <a:lstStyle/>
          <a:p>
            <a:pPr>
              <a:buFont typeface="Wingdings" pitchFamily="2" charset="2"/>
              <a:buChar char="Ø"/>
            </a:pPr>
            <a:r>
              <a:rPr lang="en-US" sz="2000" dirty="0" err="1" smtClean="0">
                <a:solidFill>
                  <a:srgbClr val="FFFF00"/>
                </a:solidFill>
                <a:latin typeface="Times New Roman" pitchFamily="18" charset="0"/>
                <a:cs typeface="Times New Roman" pitchFamily="18" charset="0"/>
              </a:rPr>
              <a:t>Lux</a:t>
            </a:r>
            <a:r>
              <a:rPr lang="en-US" sz="2000" dirty="0" smtClean="0">
                <a:solidFill>
                  <a:srgbClr val="FFFF00"/>
                </a:solidFill>
                <a:latin typeface="Times New Roman" pitchFamily="18" charset="0"/>
                <a:cs typeface="Times New Roman" pitchFamily="18" charset="0"/>
              </a:rPr>
              <a:t> of the classrooms 300-500 </a:t>
            </a:r>
            <a:r>
              <a:rPr lang="en-US" sz="2000" dirty="0" err="1" smtClean="0">
                <a:solidFill>
                  <a:srgbClr val="FFFF00"/>
                </a:solidFill>
                <a:latin typeface="Times New Roman" pitchFamily="18" charset="0"/>
                <a:cs typeface="Times New Roman" pitchFamily="18" charset="0"/>
              </a:rPr>
              <a:t>lux</a:t>
            </a:r>
            <a:endParaRPr lang="ar-SA" sz="2000" dirty="0" smtClean="0">
              <a:solidFill>
                <a:srgbClr val="FFFF00"/>
              </a:solidFill>
              <a:latin typeface="Times New Roman" pitchFamily="18" charset="0"/>
              <a:cs typeface="Times New Roman" pitchFamily="18" charset="0"/>
            </a:endParaRPr>
          </a:p>
        </p:txBody>
      </p:sp>
      <p:sp>
        <p:nvSpPr>
          <p:cNvPr id="7" name="مستطيل 6"/>
          <p:cNvSpPr/>
          <p:nvPr/>
        </p:nvSpPr>
        <p:spPr>
          <a:xfrm>
            <a:off x="4114800" y="1295400"/>
            <a:ext cx="4650632" cy="400110"/>
          </a:xfrm>
          <a:prstGeom prst="rect">
            <a:avLst/>
          </a:prstGeom>
        </p:spPr>
        <p:txBody>
          <a:bodyPr wrap="none">
            <a:spAutoFit/>
          </a:bodyPr>
          <a:lstStyle/>
          <a:p>
            <a:r>
              <a:rPr lang="en-US" sz="2000" dirty="0" smtClean="0">
                <a:solidFill>
                  <a:srgbClr val="FFFF00"/>
                </a:solidFill>
                <a:latin typeface="Times New Roman" pitchFamily="18" charset="0"/>
                <a:cs typeface="Times New Roman" pitchFamily="18" charset="0"/>
              </a:rPr>
              <a:t>most of our classrooms have acceptable DF</a:t>
            </a:r>
            <a:endParaRPr lang="ar-SA" sz="2000" dirty="0" smtClean="0">
              <a:solidFill>
                <a:srgbClr val="FFFF00"/>
              </a:solidFill>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4. Thermal insulate</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2"/>
          <a:srcRect/>
          <a:stretch>
            <a:fillRect/>
          </a:stretch>
        </p:blipFill>
        <p:spPr bwMode="auto">
          <a:xfrm>
            <a:off x="381000" y="2895600"/>
            <a:ext cx="8229600" cy="3389210"/>
          </a:xfrm>
          <a:prstGeom prst="rect">
            <a:avLst/>
          </a:prstGeom>
          <a:noFill/>
          <a:ln w="9525">
            <a:noFill/>
            <a:miter lim="800000"/>
            <a:headEnd/>
            <a:tailEnd/>
          </a:ln>
          <a:effectLst/>
        </p:spPr>
      </p:pic>
      <p:sp>
        <p:nvSpPr>
          <p:cNvPr id="5" name="مستطيل 4"/>
          <p:cNvSpPr/>
          <p:nvPr/>
        </p:nvSpPr>
        <p:spPr>
          <a:xfrm>
            <a:off x="533400" y="1219200"/>
            <a:ext cx="8001000" cy="1446550"/>
          </a:xfrm>
          <a:prstGeom prst="rect">
            <a:avLst/>
          </a:prstGeom>
        </p:spPr>
        <p:txBody>
          <a:bodyPr wrap="square">
            <a:spAutoFit/>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increasing the total resistance for the external walls, roof, and choosing a good insolating windows and doors is the best solution to prevent heat losses  through conduction in winter, and this will reduce the heating and </a:t>
            </a:r>
            <a:r>
              <a:rPr lang="en-US" sz="2200" dirty="0" smtClean="0">
                <a:solidFill>
                  <a:srgbClr val="FFFF00"/>
                </a:solidFill>
                <a:latin typeface="Times New Roman" pitchFamily="18" charset="0"/>
                <a:cs typeface="Times New Roman" pitchFamily="18" charset="0"/>
              </a:rPr>
              <a:t>cooling. </a:t>
            </a:r>
            <a:endParaRPr lang="ar-SA" sz="2200" dirty="0" smtClean="0">
              <a:solidFill>
                <a:srgbClr val="FFFF00"/>
              </a:solidFill>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5. Heating and cooling</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Many factors affect in the space heat losses and gain</a:t>
            </a:r>
            <a:endParaRPr lang="ar-SA" sz="2200" dirty="0" smtClean="0">
              <a:solidFill>
                <a:srgbClr val="FFFF00"/>
              </a:solidFill>
              <a:latin typeface="Times New Roman" pitchFamily="18" charset="0"/>
              <a:cs typeface="Times New Roman" pitchFamily="18" charset="0"/>
            </a:endParaRPr>
          </a:p>
        </p:txBody>
      </p:sp>
      <p:pic>
        <p:nvPicPr>
          <p:cNvPr id="4" name="Content Placeholder 3"/>
          <p:cNvPicPr>
            <a:picLocks/>
          </p:cNvPicPr>
          <p:nvPr/>
        </p:nvPicPr>
        <p:blipFill>
          <a:blip r:embed="rId2">
            <a:extLst>
              <a:ext uri="{28A0092B-C50C-407E-A947-70E740481C1C}">
                <a14:useLocalDpi xmlns:a14="http://schemas.microsoft.com/office/drawing/2010/main" xmlns="" val="0"/>
              </a:ext>
            </a:extLst>
          </a:blip>
          <a:stretch>
            <a:fillRect/>
          </a:stretch>
        </p:blipFill>
        <p:spPr>
          <a:xfrm>
            <a:off x="228600" y="2133600"/>
            <a:ext cx="8686800" cy="457200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Heating and cooling</a:t>
            </a:r>
            <a:endParaRPr lang="ar-SA" dirty="0"/>
          </a:p>
        </p:txBody>
      </p:sp>
      <p:pic>
        <p:nvPicPr>
          <p:cNvPr id="13314" name="Picture 2"/>
          <p:cNvPicPr>
            <a:picLocks noGrp="1" noChangeAspect="1" noChangeArrowheads="1"/>
          </p:cNvPicPr>
          <p:nvPr>
            <p:ph idx="1"/>
          </p:nvPr>
        </p:nvPicPr>
        <p:blipFill>
          <a:blip r:embed="rId2"/>
          <a:srcRect/>
          <a:stretch>
            <a:fillRect/>
          </a:stretch>
        </p:blipFill>
        <p:spPr bwMode="auto">
          <a:xfrm>
            <a:off x="1066800" y="2514600"/>
            <a:ext cx="6477000" cy="3373126"/>
          </a:xfrm>
          <a:prstGeom prst="rect">
            <a:avLst/>
          </a:prstGeom>
          <a:noFill/>
          <a:ln w="9525">
            <a:noFill/>
            <a:miter lim="800000"/>
            <a:headEnd/>
            <a:tailEnd/>
          </a:ln>
          <a:effectLst/>
        </p:spPr>
      </p:pic>
      <p:sp>
        <p:nvSpPr>
          <p:cNvPr id="5" name="مستطيل 4"/>
          <p:cNvSpPr/>
          <p:nvPr/>
        </p:nvSpPr>
        <p:spPr>
          <a:xfrm>
            <a:off x="381000" y="1066800"/>
            <a:ext cx="6477000" cy="1477328"/>
          </a:xfrm>
          <a:prstGeom prst="rect">
            <a:avLst/>
          </a:prstGeom>
        </p:spPr>
        <p:txBody>
          <a:bodyPr wrap="square">
            <a:spAutoFit/>
          </a:bodyPr>
          <a:lstStyle/>
          <a:p>
            <a:r>
              <a:rPr lang="en-US" dirty="0" smtClean="0">
                <a:solidFill>
                  <a:srgbClr val="FFFF00"/>
                </a:solidFill>
                <a:latin typeface="Times New Roman" pitchFamily="18" charset="0"/>
                <a:cs typeface="Times New Roman" pitchFamily="18" charset="0"/>
              </a:rPr>
              <a:t>Zone: Zone 31 classroom1</a:t>
            </a:r>
            <a:br>
              <a:rPr lang="en-US" dirty="0" smtClean="0">
                <a:solidFill>
                  <a:srgbClr val="FFFF00"/>
                </a:solidFill>
                <a:latin typeface="Times New Roman" pitchFamily="18" charset="0"/>
                <a:cs typeface="Times New Roman" pitchFamily="18" charset="0"/>
              </a:rPr>
            </a:br>
            <a:r>
              <a:rPr lang="en-US" dirty="0" smtClean="0">
                <a:solidFill>
                  <a:srgbClr val="FFFF00"/>
                </a:solidFill>
                <a:latin typeface="Times New Roman" pitchFamily="18" charset="0"/>
                <a:cs typeface="Times New Roman" pitchFamily="18" charset="0"/>
              </a:rPr>
              <a:t>Operation: Weekdays 08-13, Weekends 00-00.</a:t>
            </a:r>
            <a:br>
              <a:rPr lang="en-US" dirty="0" smtClean="0">
                <a:solidFill>
                  <a:srgbClr val="FFFF00"/>
                </a:solidFill>
                <a:latin typeface="Times New Roman" pitchFamily="18" charset="0"/>
                <a:cs typeface="Times New Roman" pitchFamily="18" charset="0"/>
              </a:rPr>
            </a:br>
            <a:r>
              <a:rPr lang="en-US" dirty="0" smtClean="0">
                <a:solidFill>
                  <a:srgbClr val="FFFF00"/>
                </a:solidFill>
                <a:latin typeface="Times New Roman" pitchFamily="18" charset="0"/>
                <a:cs typeface="Times New Roman" pitchFamily="18" charset="0"/>
              </a:rPr>
              <a:t>Thermostat Settings: 19.5 - 26.0 C</a:t>
            </a:r>
            <a:br>
              <a:rPr lang="en-US" dirty="0" smtClean="0">
                <a:solidFill>
                  <a:srgbClr val="FFFF00"/>
                </a:solidFill>
                <a:latin typeface="Times New Roman" pitchFamily="18" charset="0"/>
                <a:cs typeface="Times New Roman" pitchFamily="18" charset="0"/>
              </a:rPr>
            </a:br>
            <a:r>
              <a:rPr lang="en-US" dirty="0" smtClean="0">
                <a:solidFill>
                  <a:srgbClr val="FFFF00"/>
                </a:solidFill>
                <a:latin typeface="Times New Roman" pitchFamily="18" charset="0"/>
                <a:cs typeface="Times New Roman" pitchFamily="18" charset="0"/>
              </a:rPr>
              <a:t>Max losses: 1477 W on 19th January</a:t>
            </a:r>
            <a:br>
              <a:rPr lang="en-US" dirty="0" smtClean="0">
                <a:solidFill>
                  <a:srgbClr val="FFFF00"/>
                </a:solidFill>
                <a:latin typeface="Times New Roman" pitchFamily="18" charset="0"/>
                <a:cs typeface="Times New Roman" pitchFamily="18" charset="0"/>
              </a:rPr>
            </a:br>
            <a:r>
              <a:rPr lang="en-US" dirty="0" smtClean="0">
                <a:solidFill>
                  <a:srgbClr val="FFFF00"/>
                </a:solidFill>
                <a:latin typeface="Times New Roman" pitchFamily="18" charset="0"/>
                <a:cs typeface="Times New Roman" pitchFamily="18" charset="0"/>
              </a:rPr>
              <a:t>Max gain: 5156 W on 15th May</a:t>
            </a:r>
            <a:endParaRPr lang="ar-SA" dirty="0" smtClean="0">
              <a:solidFill>
                <a:srgbClr val="FFFF00"/>
              </a:solidFill>
              <a:latin typeface="Times New Roman" pitchFamily="18" charset="0"/>
              <a:cs typeface="Times New Roman" pitchFamily="18" charset="0"/>
            </a:endParaRPr>
          </a:p>
        </p:txBody>
      </p:sp>
      <p:sp>
        <p:nvSpPr>
          <p:cNvPr id="6" name="مستطيل 5"/>
          <p:cNvSpPr/>
          <p:nvPr/>
        </p:nvSpPr>
        <p:spPr>
          <a:xfrm>
            <a:off x="1905000" y="6211669"/>
            <a:ext cx="6096000" cy="400110"/>
          </a:xfrm>
          <a:prstGeom prst="rect">
            <a:avLst/>
          </a:prstGeom>
        </p:spPr>
        <p:txBody>
          <a:bodyPr wrap="square">
            <a:spAutoFit/>
          </a:bodyPr>
          <a:lstStyle/>
          <a:p>
            <a:r>
              <a:rPr lang="en-US" sz="2000" dirty="0" smtClean="0">
                <a:solidFill>
                  <a:srgbClr val="FFFF00"/>
                </a:solidFill>
                <a:latin typeface="Times New Roman" pitchFamily="18" charset="0"/>
                <a:cs typeface="Times New Roman" pitchFamily="18" charset="0"/>
              </a:rPr>
              <a:t>(( total losses and gain in all zones =2003648Wt))</a:t>
            </a:r>
            <a:endParaRPr lang="ar-SA" sz="2000" dirty="0" smtClean="0">
              <a:solidFill>
                <a:srgbClr val="FFFF00"/>
              </a:solidFill>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6. Photovoltaic solar panels</a:t>
            </a:r>
            <a:endParaRPr lang="ar-SA"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14400" y="1413226"/>
            <a:ext cx="7162800" cy="4911373"/>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Photovoltaic solar panels</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057400" y="1077380"/>
            <a:ext cx="4648200" cy="5475820"/>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133600" y="577063"/>
            <a:ext cx="4953000" cy="6010484"/>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981200" y="401484"/>
            <a:ext cx="4953000" cy="632050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 </a:t>
            </a:r>
            <a:r>
              <a:rPr lang="en-US" dirty="0" smtClean="0">
                <a:solidFill>
                  <a:srgbClr val="FFFF00"/>
                </a:solidFill>
              </a:rPr>
              <a:t>Ground floor plan</a:t>
            </a:r>
            <a:endParaRPr lang="en-US" dirty="0">
              <a:solidFill>
                <a:srgbClr val="FFFF00"/>
              </a:solidFill>
            </a:endParaRPr>
          </a:p>
        </p:txBody>
      </p:sp>
      <p:pic>
        <p:nvPicPr>
          <p:cNvPr id="3074" name="Picture 2"/>
          <p:cNvPicPr>
            <a:picLocks noGrp="1" noChangeAspect="1" noChangeArrowheads="1"/>
          </p:cNvPicPr>
          <p:nvPr>
            <p:ph idx="1"/>
          </p:nvPr>
        </p:nvPicPr>
        <p:blipFill>
          <a:blip r:embed="rId2"/>
          <a:srcRect/>
          <a:stretch>
            <a:fillRect/>
          </a:stretch>
        </p:blipFill>
        <p:spPr bwMode="auto">
          <a:xfrm>
            <a:off x="2819400" y="1371600"/>
            <a:ext cx="3657600" cy="52983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Electrical </a:t>
            </a:r>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design</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Font typeface="Wingdings" pitchFamily="2" charset="2"/>
              <a:buChar char="Ø"/>
            </a:pPr>
            <a:r>
              <a:rPr lang="en-US" sz="2200" dirty="0" smtClean="0">
                <a:solidFill>
                  <a:srgbClr val="FFFF00"/>
                </a:solidFill>
                <a:latin typeface="Times New Roman" pitchFamily="18" charset="0"/>
                <a:cs typeface="Times New Roman" pitchFamily="18" charset="0"/>
              </a:rPr>
              <a:t>For artificial lighting design we will use </a:t>
            </a:r>
            <a:r>
              <a:rPr lang="en-US" sz="2200" dirty="0" err="1" smtClean="0">
                <a:solidFill>
                  <a:srgbClr val="FFFF00"/>
                </a:solidFill>
                <a:latin typeface="Times New Roman" pitchFamily="18" charset="0"/>
                <a:cs typeface="Times New Roman" pitchFamily="18" charset="0"/>
              </a:rPr>
              <a:t>Dialux</a:t>
            </a:r>
            <a:r>
              <a:rPr lang="en-US" sz="2200" dirty="0" smtClean="0">
                <a:solidFill>
                  <a:srgbClr val="FFFF00"/>
                </a:solidFill>
                <a:latin typeface="Times New Roman" pitchFamily="18" charset="0"/>
                <a:cs typeface="Times New Roman" pitchFamily="18" charset="0"/>
              </a:rPr>
              <a:t> program </a:t>
            </a:r>
            <a:endParaRPr lang="en-US" sz="2200" dirty="0" smtClean="0">
              <a:solidFill>
                <a:srgbClr val="FFFF00"/>
              </a:solidFill>
              <a:latin typeface="Times New Roman" pitchFamily="18" charset="0"/>
              <a:cs typeface="Times New Roman" pitchFamily="18" charset="0"/>
            </a:endParaRPr>
          </a:p>
          <a:p>
            <a:pPr>
              <a:buFont typeface="Wingdings" pitchFamily="2" charset="2"/>
              <a:buChar char="Ø"/>
            </a:pPr>
            <a:r>
              <a:rPr lang="en-US" sz="2200" dirty="0" smtClean="0">
                <a:solidFill>
                  <a:srgbClr val="FFFF00"/>
                </a:solidFill>
                <a:latin typeface="Times New Roman" pitchFamily="18" charset="0"/>
                <a:cs typeface="Times New Roman" pitchFamily="18" charset="0"/>
              </a:rPr>
              <a:t>There </a:t>
            </a:r>
            <a:r>
              <a:rPr lang="en-US" sz="2200" dirty="0" smtClean="0">
                <a:solidFill>
                  <a:srgbClr val="FFFF00"/>
                </a:solidFill>
                <a:latin typeface="Times New Roman" pitchFamily="18" charset="0"/>
                <a:cs typeface="Times New Roman" pitchFamily="18" charset="0"/>
              </a:rPr>
              <a:t>are three types of luminaries have been used in the electrical design, as shown in the following figures</a:t>
            </a:r>
            <a:r>
              <a:rPr lang="en-US" sz="2200" dirty="0" smtClean="0">
                <a:solidFill>
                  <a:srgbClr val="FFFF00"/>
                </a:solidFill>
                <a:latin typeface="Times New Roman" pitchFamily="18" charset="0"/>
                <a:cs typeface="Times New Roman" pitchFamily="18" charset="0"/>
              </a:rPr>
              <a:t>:</a:t>
            </a:r>
          </a:p>
          <a:p>
            <a:pPr>
              <a:buNone/>
            </a:pPr>
            <a:r>
              <a:rPr lang="en-US" sz="2200" dirty="0" smtClean="0">
                <a:solidFill>
                  <a:srgbClr val="FFFF00"/>
                </a:solidFill>
                <a:latin typeface="Times New Roman" pitchFamily="18" charset="0"/>
                <a:cs typeface="Times New Roman" pitchFamily="18" charset="0"/>
              </a:rPr>
              <a:t>For classroom</a:t>
            </a:r>
            <a:endParaRPr lang="en-US" sz="2200" dirty="0" smtClean="0">
              <a:solidFill>
                <a:srgbClr val="FFFF00"/>
              </a:solidFill>
              <a:latin typeface="Times New Roman" pitchFamily="18" charset="0"/>
              <a:cs typeface="Times New Roman" pitchFamily="18" charset="0"/>
            </a:endParaRPr>
          </a:p>
          <a:p>
            <a:pPr>
              <a:buFont typeface="Wingdings" pitchFamily="2" charset="2"/>
              <a:buChar char="Ø"/>
            </a:pPr>
            <a:endParaRPr lang="en-US" sz="2200" dirty="0" smtClean="0">
              <a:solidFill>
                <a:srgbClr val="FFFF00"/>
              </a:solidFill>
              <a:latin typeface="Times New Roman" pitchFamily="18" charset="0"/>
              <a:cs typeface="Times New Roman" pitchFamily="18" charset="0"/>
            </a:endParaRPr>
          </a:p>
          <a:p>
            <a:pPr>
              <a:buFont typeface="Wingdings" pitchFamily="2" charset="2"/>
              <a:buChar char="Ø"/>
            </a:pPr>
            <a:endParaRPr lang="en-US" sz="2200" dirty="0" smtClean="0">
              <a:solidFill>
                <a:srgbClr val="FFFF00"/>
              </a:solidFill>
              <a:latin typeface="Times New Roman" pitchFamily="18" charset="0"/>
              <a:cs typeface="Times New Roman" pitchFamily="18" charset="0"/>
            </a:endParaRPr>
          </a:p>
          <a:p>
            <a:endParaRPr lang="ar-SA" sz="2200" dirty="0" smtClean="0">
              <a:solidFill>
                <a:srgbClr val="FFFF00"/>
              </a:solidFill>
              <a:latin typeface="Times New Roman" pitchFamily="18" charset="0"/>
              <a:cs typeface="Times New Roman" pitchFamily="18" charset="0"/>
            </a:endParaRPr>
          </a:p>
        </p:txBody>
      </p:sp>
      <p:pic>
        <p:nvPicPr>
          <p:cNvPr id="4" name="صورة 3"/>
          <p:cNvPicPr/>
          <p:nvPr/>
        </p:nvPicPr>
        <p:blipFill>
          <a:blip r:embed="rId2"/>
          <a:srcRect/>
          <a:stretch>
            <a:fillRect/>
          </a:stretch>
        </p:blipFill>
        <p:spPr bwMode="auto">
          <a:xfrm>
            <a:off x="0" y="3505200"/>
            <a:ext cx="4953000" cy="2695575"/>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5029200" y="3505200"/>
            <a:ext cx="3912473" cy="269557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artificial lighting</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r>
              <a:rPr lang="en-US" sz="2200" dirty="0" smtClean="0">
                <a:solidFill>
                  <a:srgbClr val="FFFF00"/>
                </a:solidFill>
                <a:latin typeface="Times New Roman" pitchFamily="18" charset="0"/>
                <a:cs typeface="Times New Roman" pitchFamily="18" charset="0"/>
              </a:rPr>
              <a:t>For corridor and </a:t>
            </a:r>
            <a:r>
              <a:rPr lang="en-US" sz="2200" dirty="0" err="1" smtClean="0">
                <a:solidFill>
                  <a:srgbClr val="FFFF00"/>
                </a:solidFill>
                <a:latin typeface="Times New Roman" pitchFamily="18" charset="0"/>
                <a:cs typeface="Times New Roman" pitchFamily="18" charset="0"/>
              </a:rPr>
              <a:t>wc’s</a:t>
            </a:r>
            <a:r>
              <a:rPr lang="en-US" sz="2200" dirty="0" smtClean="0">
                <a:solidFill>
                  <a:srgbClr val="FFFF00"/>
                </a:solidFill>
                <a:latin typeface="Times New Roman" pitchFamily="18" charset="0"/>
                <a:cs typeface="Times New Roman" pitchFamily="18" charset="0"/>
              </a:rPr>
              <a:t>:</a:t>
            </a:r>
            <a:endParaRPr lang="ar-SA" sz="2200" dirty="0" smtClean="0">
              <a:solidFill>
                <a:srgbClr val="FFFF00"/>
              </a:solidFill>
              <a:latin typeface="Times New Roman" pitchFamily="18" charset="0"/>
              <a:cs typeface="Times New Roman" pitchFamily="18" charset="0"/>
            </a:endParaRPr>
          </a:p>
        </p:txBody>
      </p:sp>
      <p:pic>
        <p:nvPicPr>
          <p:cNvPr id="4" name="صورة 3"/>
          <p:cNvPicPr/>
          <p:nvPr/>
        </p:nvPicPr>
        <p:blipFill>
          <a:blip r:embed="rId2"/>
          <a:srcRect/>
          <a:stretch>
            <a:fillRect/>
          </a:stretch>
        </p:blipFill>
        <p:spPr bwMode="auto">
          <a:xfrm>
            <a:off x="381000" y="2133600"/>
            <a:ext cx="4191000" cy="260985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5029200" y="2133600"/>
            <a:ext cx="3186113" cy="25146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artificial lighting</a:t>
            </a:r>
            <a:endParaRPr lang="ar-SA" dirty="0"/>
          </a:p>
        </p:txBody>
      </p:sp>
      <p:pic>
        <p:nvPicPr>
          <p:cNvPr id="4" name="عنصر نائب للمحتوى 3"/>
          <p:cNvPicPr>
            <a:picLocks noGrp="1"/>
          </p:cNvPicPr>
          <p:nvPr>
            <p:ph idx="1"/>
          </p:nvPr>
        </p:nvPicPr>
        <p:blipFill>
          <a:blip r:embed="rId2"/>
          <a:srcRect/>
          <a:stretch>
            <a:fillRect/>
          </a:stretch>
        </p:blipFill>
        <p:spPr bwMode="auto">
          <a:xfrm>
            <a:off x="533400" y="2667000"/>
            <a:ext cx="4419600" cy="254000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5029200" y="2667000"/>
            <a:ext cx="3709988" cy="2619375"/>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artificial lighting</a:t>
            </a:r>
            <a:endParaRPr lang="ar-SA" dirty="0"/>
          </a:p>
        </p:txBody>
      </p:sp>
      <p:pic>
        <p:nvPicPr>
          <p:cNvPr id="4" name="عنصر نائب للمحتوى 3" descr="يييييي.JPG"/>
          <p:cNvPicPr>
            <a:picLocks noGrp="1"/>
          </p:cNvPicPr>
          <p:nvPr>
            <p:ph idx="1"/>
          </p:nvPr>
        </p:nvPicPr>
        <p:blipFill>
          <a:blip r:embed="rId2"/>
          <a:stretch>
            <a:fillRect/>
          </a:stretch>
        </p:blipFill>
        <p:spPr>
          <a:xfrm>
            <a:off x="533400" y="1905000"/>
            <a:ext cx="3962400" cy="2944793"/>
          </a:xfrm>
          <a:prstGeom prst="rect">
            <a:avLst/>
          </a:prstGeom>
        </p:spPr>
      </p:pic>
      <p:sp>
        <p:nvSpPr>
          <p:cNvPr id="5" name="مستطيل 4"/>
          <p:cNvSpPr/>
          <p:nvPr/>
        </p:nvSpPr>
        <p:spPr>
          <a:xfrm>
            <a:off x="914400" y="1524000"/>
            <a:ext cx="1508746" cy="369332"/>
          </a:xfrm>
          <a:prstGeom prst="rect">
            <a:avLst/>
          </a:prstGeom>
        </p:spPr>
        <p:txBody>
          <a:bodyPr wrap="none">
            <a:spAutoFit/>
          </a:bodyPr>
          <a:lstStyle/>
          <a:p>
            <a:pPr>
              <a:buFont typeface="Wingdings" pitchFamily="2" charset="2"/>
              <a:buChar char="Ø"/>
            </a:pPr>
            <a:r>
              <a:rPr lang="en-US" dirty="0" smtClean="0">
                <a:solidFill>
                  <a:srgbClr val="FFFF00"/>
                </a:solidFill>
                <a:latin typeface="Times New Roman" pitchFamily="18" charset="0"/>
                <a:cs typeface="Times New Roman" pitchFamily="18" charset="0"/>
              </a:rPr>
              <a:t>Classrooms:</a:t>
            </a:r>
            <a:endParaRPr lang="ar-SA" dirty="0"/>
          </a:p>
        </p:txBody>
      </p:sp>
      <p:pic>
        <p:nvPicPr>
          <p:cNvPr id="6" name="صورة 5" descr="سسسسششش.JPG"/>
          <p:cNvPicPr/>
          <p:nvPr/>
        </p:nvPicPr>
        <p:blipFill>
          <a:blip r:embed="rId3"/>
          <a:stretch>
            <a:fillRect/>
          </a:stretch>
        </p:blipFill>
        <p:spPr>
          <a:xfrm>
            <a:off x="4953000" y="1905000"/>
            <a:ext cx="3352800" cy="2971800"/>
          </a:xfrm>
          <a:prstGeom prst="rect">
            <a:avLst/>
          </a:prstGeom>
        </p:spPr>
      </p:pic>
      <p:pic>
        <p:nvPicPr>
          <p:cNvPr id="7" name="صورة 6"/>
          <p:cNvPicPr/>
          <p:nvPr/>
        </p:nvPicPr>
        <p:blipFill>
          <a:blip r:embed="rId4"/>
          <a:srcRect/>
          <a:stretch>
            <a:fillRect/>
          </a:stretch>
        </p:blipFill>
        <p:spPr bwMode="auto">
          <a:xfrm>
            <a:off x="1600200" y="5029200"/>
            <a:ext cx="5943600" cy="1143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artificial lighting</a:t>
            </a:r>
            <a:endParaRPr lang="ar-SA" dirty="0"/>
          </a:p>
        </p:txBody>
      </p:sp>
      <p:sp>
        <p:nvSpPr>
          <p:cNvPr id="3" name="عنصر نائب للمحتوى 2"/>
          <p:cNvSpPr>
            <a:spLocks noGrp="1"/>
          </p:cNvSpPr>
          <p:nvPr>
            <p:ph idx="1"/>
          </p:nvPr>
        </p:nvSpPr>
        <p:spPr/>
        <p:txBody>
          <a:bodyPr/>
          <a:lstStyle/>
          <a:p>
            <a:pPr>
              <a:buFont typeface="Wingdings" pitchFamily="2" charset="2"/>
              <a:buChar char="Ø"/>
            </a:pPr>
            <a:r>
              <a:rPr lang="en-US" dirty="0" smtClean="0">
                <a:solidFill>
                  <a:srgbClr val="FFFF00"/>
                </a:solidFill>
                <a:latin typeface="Times New Roman" pitchFamily="18" charset="0"/>
                <a:cs typeface="Times New Roman" pitchFamily="18" charset="0"/>
              </a:rPr>
              <a:t>Computer laboratory:</a:t>
            </a:r>
            <a:endParaRPr lang="ar-SA" dirty="0" smtClean="0"/>
          </a:p>
          <a:p>
            <a:endParaRPr lang="ar-SA" dirty="0"/>
          </a:p>
        </p:txBody>
      </p:sp>
      <p:pic>
        <p:nvPicPr>
          <p:cNvPr id="4" name="صورة 3" descr="يييييييييييييييييييييييييي.JPG"/>
          <p:cNvPicPr/>
          <p:nvPr/>
        </p:nvPicPr>
        <p:blipFill>
          <a:blip r:embed="rId2"/>
          <a:stretch>
            <a:fillRect/>
          </a:stretch>
        </p:blipFill>
        <p:spPr>
          <a:xfrm>
            <a:off x="381000" y="2362200"/>
            <a:ext cx="4495800" cy="2514600"/>
          </a:xfrm>
          <a:prstGeom prst="rect">
            <a:avLst/>
          </a:prstGeom>
        </p:spPr>
      </p:pic>
      <p:pic>
        <p:nvPicPr>
          <p:cNvPr id="5" name="صورة 4" descr="ضضضضضضض.JPG"/>
          <p:cNvPicPr/>
          <p:nvPr/>
        </p:nvPicPr>
        <p:blipFill>
          <a:blip r:embed="rId3"/>
          <a:stretch>
            <a:fillRect/>
          </a:stretch>
        </p:blipFill>
        <p:spPr>
          <a:xfrm>
            <a:off x="5181600" y="2286000"/>
            <a:ext cx="3581400" cy="2590799"/>
          </a:xfrm>
          <a:prstGeom prst="rect">
            <a:avLst/>
          </a:prstGeom>
        </p:spPr>
      </p:pic>
      <p:pic>
        <p:nvPicPr>
          <p:cNvPr id="6" name="صورة 5"/>
          <p:cNvPicPr/>
          <p:nvPr/>
        </p:nvPicPr>
        <p:blipFill>
          <a:blip r:embed="rId4"/>
          <a:srcRect/>
          <a:stretch>
            <a:fillRect/>
          </a:stretch>
        </p:blipFill>
        <p:spPr bwMode="auto">
          <a:xfrm>
            <a:off x="2209800" y="5105400"/>
            <a:ext cx="5274310" cy="120015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Luminaries distribution plans</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عنصر نائب للمحتوى 3"/>
          <p:cNvPicPr>
            <a:picLocks noGrp="1"/>
          </p:cNvPicPr>
          <p:nvPr>
            <p:ph idx="1"/>
          </p:nvPr>
        </p:nvPicPr>
        <p:blipFill>
          <a:blip r:embed="rId2"/>
          <a:srcRect/>
          <a:stretch>
            <a:fillRect/>
          </a:stretch>
        </p:blipFill>
        <p:spPr bwMode="auto">
          <a:xfrm>
            <a:off x="685800" y="1447800"/>
            <a:ext cx="2543175" cy="419100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3352800" y="1447800"/>
            <a:ext cx="2514600" cy="4114800"/>
          </a:xfrm>
          <a:prstGeom prst="rect">
            <a:avLst/>
          </a:prstGeom>
          <a:noFill/>
          <a:ln w="9525">
            <a:noFill/>
            <a:miter lim="800000"/>
            <a:headEnd/>
            <a:tailEnd/>
          </a:ln>
        </p:spPr>
      </p:pic>
      <p:pic>
        <p:nvPicPr>
          <p:cNvPr id="6" name="صورة 5"/>
          <p:cNvPicPr/>
          <p:nvPr/>
        </p:nvPicPr>
        <p:blipFill>
          <a:blip r:embed="rId4"/>
          <a:srcRect/>
          <a:stretch>
            <a:fillRect/>
          </a:stretch>
        </p:blipFill>
        <p:spPr bwMode="auto">
          <a:xfrm>
            <a:off x="6019800" y="1447800"/>
            <a:ext cx="2686050" cy="41148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Sockets distribution</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endParaRPr lang="ar-SA"/>
          </a:p>
        </p:txBody>
      </p:sp>
      <p:pic>
        <p:nvPicPr>
          <p:cNvPr id="14338" name="Picture 2"/>
          <p:cNvPicPr>
            <a:picLocks noChangeAspect="1" noChangeArrowheads="1"/>
          </p:cNvPicPr>
          <p:nvPr/>
        </p:nvPicPr>
        <p:blipFill>
          <a:blip r:embed="rId2"/>
          <a:srcRect/>
          <a:stretch>
            <a:fillRect/>
          </a:stretch>
        </p:blipFill>
        <p:spPr bwMode="auto">
          <a:xfrm>
            <a:off x="533400" y="1524000"/>
            <a:ext cx="2695575" cy="49530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a:srcRect/>
          <a:stretch>
            <a:fillRect/>
          </a:stretch>
        </p:blipFill>
        <p:spPr bwMode="auto">
          <a:xfrm>
            <a:off x="3352800" y="1447800"/>
            <a:ext cx="2657475" cy="50673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a:srcRect/>
          <a:stretch>
            <a:fillRect/>
          </a:stretch>
        </p:blipFill>
        <p:spPr bwMode="auto">
          <a:xfrm>
            <a:off x="6172200" y="1447800"/>
            <a:ext cx="2645332" cy="5114925"/>
          </a:xfrm>
          <a:prstGeom prst="rect">
            <a:avLst/>
          </a:prstGeom>
          <a:noFill/>
          <a:ln w="9525">
            <a:noFill/>
            <a:miter lim="800000"/>
            <a:headEnd/>
            <a:tailEnd/>
          </a:ln>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Circuit breakers</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15362" name="Picture 2"/>
          <p:cNvPicPr>
            <a:picLocks noGrp="1" noChangeAspect="1" noChangeArrowheads="1"/>
          </p:cNvPicPr>
          <p:nvPr>
            <p:ph idx="1"/>
          </p:nvPr>
        </p:nvPicPr>
        <p:blipFill>
          <a:blip r:embed="rId2"/>
          <a:srcRect/>
          <a:stretch>
            <a:fillRect/>
          </a:stretch>
        </p:blipFill>
        <p:spPr bwMode="auto">
          <a:xfrm>
            <a:off x="1066800" y="1219200"/>
            <a:ext cx="3705437" cy="4708525"/>
          </a:xfrm>
          <a:prstGeom prst="rect">
            <a:avLst/>
          </a:prstGeom>
          <a:noFill/>
          <a:ln w="9525">
            <a:noFill/>
            <a:miter lim="800000"/>
            <a:headEnd/>
            <a:tailEnd/>
          </a:ln>
          <a:effectLst/>
        </p:spPr>
      </p:pic>
      <p:pic>
        <p:nvPicPr>
          <p:cNvPr id="15364" name="Picture 4"/>
          <p:cNvPicPr>
            <a:picLocks noChangeAspect="1" noChangeArrowheads="1"/>
          </p:cNvPicPr>
          <p:nvPr/>
        </p:nvPicPr>
        <p:blipFill>
          <a:blip r:embed="rId3"/>
          <a:srcRect/>
          <a:stretch>
            <a:fillRect/>
          </a:stretch>
        </p:blipFill>
        <p:spPr bwMode="auto">
          <a:xfrm>
            <a:off x="4800600" y="2590800"/>
            <a:ext cx="4219575" cy="838200"/>
          </a:xfrm>
          <a:prstGeom prst="rect">
            <a:avLst/>
          </a:prstGeom>
          <a:noFill/>
          <a:ln w="9525">
            <a:noFill/>
            <a:miter lim="800000"/>
            <a:headEnd/>
            <a:tailEnd/>
          </a:ln>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Mechanical design</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buFont typeface="Wingdings" pitchFamily="2" charset="2"/>
              <a:buChar char="Ø"/>
            </a:pPr>
            <a:r>
              <a:rPr lang="en-US" dirty="0" smtClean="0"/>
              <a:t> </a:t>
            </a:r>
            <a:r>
              <a:rPr lang="en-US" sz="2400" dirty="0" smtClean="0">
                <a:solidFill>
                  <a:srgbClr val="FFFF00"/>
                </a:solidFill>
                <a:latin typeface="Times New Roman" pitchFamily="18" charset="0"/>
                <a:cs typeface="Times New Roman" pitchFamily="18" charset="0"/>
              </a:rPr>
              <a:t>water supply system : in our project we have 5 main vertical </a:t>
            </a:r>
            <a:r>
              <a:rPr lang="en-US" sz="2400" dirty="0" smtClean="0">
                <a:solidFill>
                  <a:srgbClr val="FFFF00"/>
                </a:solidFill>
                <a:latin typeface="Times New Roman" pitchFamily="18" charset="0"/>
                <a:cs typeface="Times New Roman" pitchFamily="18" charset="0"/>
              </a:rPr>
              <a:t>lines with roof tank system. </a:t>
            </a:r>
          </a:p>
          <a:p>
            <a:pPr>
              <a:buFont typeface="Wingdings" pitchFamily="2" charset="2"/>
              <a:buChar char="Ø"/>
            </a:pPr>
            <a:r>
              <a:rPr lang="en-US" sz="2400" dirty="0" smtClean="0">
                <a:solidFill>
                  <a:srgbClr val="FFFF00"/>
                </a:solidFill>
                <a:latin typeface="Times New Roman" pitchFamily="18" charset="0"/>
                <a:cs typeface="Times New Roman" pitchFamily="18" charset="0"/>
              </a:rPr>
              <a:t>Sample calculation:</a:t>
            </a:r>
            <a:endParaRPr lang="ar-SA" sz="1800" dirty="0" smtClean="0">
              <a:solidFill>
                <a:srgbClr val="FFFF00"/>
              </a:solidFill>
              <a:latin typeface="Times New Roman" pitchFamily="18" charset="0"/>
              <a:cs typeface="Times New Roman" pitchFamily="18" charset="0"/>
            </a:endParaRPr>
          </a:p>
        </p:txBody>
      </p:sp>
      <p:pic>
        <p:nvPicPr>
          <p:cNvPr id="4" name="صورة 3"/>
          <p:cNvPicPr/>
          <p:nvPr/>
        </p:nvPicPr>
        <p:blipFill>
          <a:blip r:embed="rId2"/>
          <a:srcRect/>
          <a:stretch>
            <a:fillRect/>
          </a:stretch>
        </p:blipFill>
        <p:spPr bwMode="auto">
          <a:xfrm>
            <a:off x="4648200" y="2133600"/>
            <a:ext cx="3657600" cy="3429000"/>
          </a:xfrm>
          <a:prstGeom prst="rect">
            <a:avLst/>
          </a:prstGeom>
          <a:noFill/>
          <a:ln w="9525">
            <a:noFill/>
            <a:miter lim="800000"/>
            <a:headEnd/>
            <a:tailEnd/>
          </a:ln>
        </p:spPr>
      </p:pic>
      <p:sp>
        <p:nvSpPr>
          <p:cNvPr id="5" name="مستطيل 4"/>
          <p:cNvSpPr/>
          <p:nvPr/>
        </p:nvSpPr>
        <p:spPr>
          <a:xfrm>
            <a:off x="152400" y="3124200"/>
            <a:ext cx="4572000" cy="1200329"/>
          </a:xfrm>
          <a:prstGeom prst="rect">
            <a:avLst/>
          </a:prstGeom>
        </p:spPr>
        <p:txBody>
          <a:bodyPr>
            <a:spAutoFit/>
          </a:bodyPr>
          <a:lstStyle/>
          <a:p>
            <a:r>
              <a:rPr lang="en-US" dirty="0" smtClean="0">
                <a:solidFill>
                  <a:srgbClr val="FFFF00"/>
                </a:solidFill>
                <a:latin typeface="Times New Roman" pitchFamily="18" charset="0"/>
                <a:cs typeface="Times New Roman" pitchFamily="18" charset="0"/>
              </a:rPr>
              <a:t>For vertical line : #of fixture units = 35 </a:t>
            </a:r>
          </a:p>
          <a:p>
            <a:r>
              <a:rPr lang="en-US" dirty="0" smtClean="0">
                <a:solidFill>
                  <a:srgbClr val="FFFF00"/>
                </a:solidFill>
                <a:latin typeface="Times New Roman" pitchFamily="18" charset="0"/>
                <a:cs typeface="Times New Roman" pitchFamily="18" charset="0"/>
              </a:rPr>
              <a:t>For horizontal line : #of fixture units = 35 </a:t>
            </a:r>
          </a:p>
          <a:p>
            <a:r>
              <a:rPr lang="en-US" dirty="0" smtClean="0">
                <a:solidFill>
                  <a:srgbClr val="FFFF00"/>
                </a:solidFill>
                <a:latin typeface="Times New Roman" pitchFamily="18" charset="0"/>
                <a:cs typeface="Times New Roman" pitchFamily="18" charset="0"/>
              </a:rPr>
              <a:t>For branch line : #of fixture units = 2 </a:t>
            </a:r>
          </a:p>
          <a:p>
            <a:r>
              <a:rPr lang="en-US" dirty="0" smtClean="0">
                <a:solidFill>
                  <a:srgbClr val="FFFF00"/>
                </a:solidFill>
                <a:latin typeface="Times New Roman" pitchFamily="18" charset="0"/>
                <a:cs typeface="Times New Roman" pitchFamily="18" charset="0"/>
              </a:rPr>
              <a:t>The pressure at this floor = 0.433*h = 16 psi </a:t>
            </a:r>
          </a:p>
        </p:txBody>
      </p:sp>
      <p:sp>
        <p:nvSpPr>
          <p:cNvPr id="6" name="مستطيل 5"/>
          <p:cNvSpPr/>
          <p:nvPr/>
        </p:nvSpPr>
        <p:spPr>
          <a:xfrm>
            <a:off x="152400" y="4343400"/>
            <a:ext cx="4572000" cy="923330"/>
          </a:xfrm>
          <a:prstGeom prst="rect">
            <a:avLst/>
          </a:prstGeom>
        </p:spPr>
        <p:txBody>
          <a:bodyPr>
            <a:spAutoFit/>
          </a:bodyPr>
          <a:lstStyle/>
          <a:p>
            <a:r>
              <a:rPr lang="en-US" dirty="0" smtClean="0">
                <a:solidFill>
                  <a:srgbClr val="FFFF00"/>
                </a:solidFill>
                <a:latin typeface="Times New Roman" pitchFamily="18" charset="0"/>
                <a:cs typeface="Times New Roman" pitchFamily="18" charset="0"/>
              </a:rPr>
              <a:t>For vertical line : water demand = 22 </a:t>
            </a:r>
            <a:r>
              <a:rPr lang="en-US" dirty="0" err="1" smtClean="0">
                <a:solidFill>
                  <a:srgbClr val="FFFF00"/>
                </a:solidFill>
                <a:latin typeface="Times New Roman" pitchFamily="18" charset="0"/>
                <a:cs typeface="Times New Roman" pitchFamily="18" charset="0"/>
              </a:rPr>
              <a:t>gpm</a:t>
            </a:r>
            <a:endParaRPr lang="en-US" dirty="0" smtClean="0">
              <a:solidFill>
                <a:srgbClr val="FFFF00"/>
              </a:solidFill>
              <a:latin typeface="Times New Roman" pitchFamily="18" charset="0"/>
              <a:cs typeface="Times New Roman" pitchFamily="18" charset="0"/>
            </a:endParaRPr>
          </a:p>
          <a:p>
            <a:r>
              <a:rPr lang="en-US" dirty="0" smtClean="0">
                <a:solidFill>
                  <a:srgbClr val="FFFF00"/>
                </a:solidFill>
                <a:latin typeface="Times New Roman" pitchFamily="18" charset="0"/>
                <a:cs typeface="Times New Roman" pitchFamily="18" charset="0"/>
              </a:rPr>
              <a:t>For horizontal line : water demand = 22 </a:t>
            </a:r>
            <a:r>
              <a:rPr lang="en-US" dirty="0" err="1" smtClean="0">
                <a:solidFill>
                  <a:srgbClr val="FFFF00"/>
                </a:solidFill>
                <a:latin typeface="Times New Roman" pitchFamily="18" charset="0"/>
                <a:cs typeface="Times New Roman" pitchFamily="18" charset="0"/>
              </a:rPr>
              <a:t>gpm</a:t>
            </a:r>
            <a:endParaRPr lang="en-US" dirty="0" smtClean="0">
              <a:solidFill>
                <a:srgbClr val="FFFF00"/>
              </a:solidFill>
              <a:latin typeface="Times New Roman" pitchFamily="18" charset="0"/>
              <a:cs typeface="Times New Roman" pitchFamily="18" charset="0"/>
            </a:endParaRPr>
          </a:p>
          <a:p>
            <a:r>
              <a:rPr lang="en-US" dirty="0" smtClean="0">
                <a:solidFill>
                  <a:srgbClr val="FFFF00"/>
                </a:solidFill>
                <a:latin typeface="Times New Roman" pitchFamily="18" charset="0"/>
                <a:cs typeface="Times New Roman" pitchFamily="18" charset="0"/>
              </a:rPr>
              <a:t>For branch line : water demand = 2 </a:t>
            </a:r>
            <a:r>
              <a:rPr lang="en-US" dirty="0" err="1" smtClean="0">
                <a:solidFill>
                  <a:srgbClr val="FFFF00"/>
                </a:solidFill>
                <a:latin typeface="Times New Roman" pitchFamily="18" charset="0"/>
                <a:cs typeface="Times New Roman" pitchFamily="18" charset="0"/>
              </a:rPr>
              <a:t>gpm</a:t>
            </a:r>
            <a:r>
              <a:rPr lang="en-US" dirty="0" smtClean="0">
                <a:solidFill>
                  <a:srgbClr val="FFFF00"/>
                </a:solidFill>
                <a:latin typeface="Times New Roman" pitchFamily="18" charset="0"/>
                <a:cs typeface="Times New Roman" pitchFamily="18" charset="0"/>
              </a:rPr>
              <a:t> </a:t>
            </a:r>
          </a:p>
        </p:txBody>
      </p:sp>
      <p:sp>
        <p:nvSpPr>
          <p:cNvPr id="72705" name="Rectangle 1"/>
          <p:cNvSpPr>
            <a:spLocks noChangeArrowheads="1"/>
          </p:cNvSpPr>
          <p:nvPr/>
        </p:nvSpPr>
        <p:spPr bwMode="auto">
          <a:xfrm>
            <a:off x="0" y="5657671"/>
            <a:ext cx="8458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rtl="1" eaLnBrk="1" fontAlgn="base" hangingPunct="1">
              <a:spcBef>
                <a:spcPct val="0"/>
              </a:spcBef>
              <a:spcAft>
                <a:spcPct val="0"/>
              </a:spcAft>
              <a:tabLst>
                <a:tab pos="4686300" algn="l"/>
              </a:tabLst>
            </a:pPr>
            <a:r>
              <a:rPr lang="en-US" dirty="0" smtClean="0">
                <a:solidFill>
                  <a:srgbClr val="FFFF00"/>
                </a:solidFill>
                <a:latin typeface="Times New Roman" pitchFamily="18" charset="0"/>
                <a:cs typeface="Times New Roman" pitchFamily="18" charset="0"/>
              </a:rPr>
              <a:t>Suitable diameter for vertical line (1.5"), horizontal line (1.25") and branches (</a:t>
            </a:r>
            <a:r>
              <a:rPr lang="en-US" dirty="0" smtClean="0">
                <a:solidFill>
                  <a:srgbClr val="FFFF00"/>
                </a:solidFill>
                <a:latin typeface="Times New Roman" pitchFamily="18" charset="0"/>
                <a:cs typeface="Times New Roman" pitchFamily="18" charset="0"/>
              </a:rPr>
              <a:t>1/2")</a:t>
            </a:r>
            <a:endParaRPr lang="en-US" dirty="0" smtClean="0">
              <a:solidFill>
                <a:srgbClr val="FFFF00"/>
              </a:solidFill>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686300" algn="l"/>
              </a:tabLst>
            </a:pPr>
            <a:r>
              <a:rPr lang="en-US" dirty="0" smtClean="0">
                <a:solidFill>
                  <a:srgbClr val="FFFF00"/>
                </a:solidFill>
                <a:latin typeface="Times New Roman" pitchFamily="18" charset="0"/>
                <a:cs typeface="Times New Roman" pitchFamily="18" charset="0"/>
              </a:rPr>
              <a:t>     </a:t>
            </a:r>
            <a:r>
              <a:rPr lang="en-US" dirty="0" err="1" smtClean="0">
                <a:solidFill>
                  <a:srgbClr val="FFFF00"/>
                </a:solidFill>
                <a:latin typeface="Times New Roman" pitchFamily="18" charset="0"/>
                <a:cs typeface="Times New Roman" pitchFamily="18" charset="0"/>
              </a:rPr>
              <a:t>Δp</a:t>
            </a:r>
            <a:r>
              <a:rPr lang="en-US" dirty="0" smtClean="0">
                <a:solidFill>
                  <a:srgbClr val="FFFF00"/>
                </a:solidFill>
                <a:latin typeface="Times New Roman" pitchFamily="18" charset="0"/>
                <a:cs typeface="Times New Roman" pitchFamily="18" charset="0"/>
              </a:rPr>
              <a:t> </a:t>
            </a:r>
            <a:r>
              <a:rPr lang="en-US" dirty="0" smtClean="0">
                <a:solidFill>
                  <a:srgbClr val="FFFF00"/>
                </a:solidFill>
                <a:latin typeface="Times New Roman" pitchFamily="18" charset="0"/>
                <a:cs typeface="Times New Roman" pitchFamily="18" charset="0"/>
              </a:rPr>
              <a:t>= 16-8 = 8psi</a:t>
            </a:r>
          </a:p>
          <a:p>
            <a:pPr marL="0" marR="0" lvl="0" indent="0" algn="justLow" defTabSz="914400" rtl="0" eaLnBrk="0" fontAlgn="base" latinLnBrk="0" hangingPunct="0">
              <a:lnSpc>
                <a:spcPct val="100000"/>
              </a:lnSpc>
              <a:spcBef>
                <a:spcPct val="0"/>
              </a:spcBef>
              <a:spcAft>
                <a:spcPct val="0"/>
              </a:spcAft>
              <a:buClrTx/>
              <a:buSzTx/>
              <a:buFontTx/>
              <a:buNone/>
              <a:tabLst>
                <a:tab pos="4686300" algn="l"/>
              </a:tabLst>
            </a:pPr>
            <a:r>
              <a:rPr lang="en-US" dirty="0" smtClean="0">
                <a:solidFill>
                  <a:srgbClr val="FFFF00"/>
                </a:solidFill>
                <a:latin typeface="Times New Roman" pitchFamily="18" charset="0"/>
                <a:cs typeface="Times New Roman" pitchFamily="18" charset="0"/>
              </a:rPr>
              <a:t>     </a:t>
            </a:r>
            <a:r>
              <a:rPr lang="en-US" dirty="0" err="1" smtClean="0">
                <a:solidFill>
                  <a:srgbClr val="FFFF00"/>
                </a:solidFill>
                <a:latin typeface="Times New Roman" pitchFamily="18" charset="0"/>
                <a:cs typeface="Times New Roman" pitchFamily="18" charset="0"/>
              </a:rPr>
              <a:t>Ʃlosses</a:t>
            </a:r>
            <a:r>
              <a:rPr lang="en-US" dirty="0" smtClean="0">
                <a:solidFill>
                  <a:srgbClr val="FFFF00"/>
                </a:solidFill>
                <a:latin typeface="Times New Roman" pitchFamily="18" charset="0"/>
                <a:cs typeface="Times New Roman" pitchFamily="18" charset="0"/>
              </a:rPr>
              <a:t> </a:t>
            </a:r>
            <a:r>
              <a:rPr lang="en-US" dirty="0" smtClean="0">
                <a:solidFill>
                  <a:srgbClr val="FFFF00"/>
                </a:solidFill>
                <a:latin typeface="Times New Roman" pitchFamily="18" charset="0"/>
                <a:cs typeface="Times New Roman" pitchFamily="18" charset="0"/>
              </a:rPr>
              <a:t>= 5.33 psi &lt; 8 so it is OK.</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Drainage system</a:t>
            </a:r>
            <a:endParaRPr lang="ar-SA" dirty="0"/>
          </a:p>
        </p:txBody>
      </p:sp>
      <p:sp>
        <p:nvSpPr>
          <p:cNvPr id="3" name="عنصر نائب للمحتوى 2"/>
          <p:cNvSpPr>
            <a:spLocks noGrp="1"/>
          </p:cNvSpPr>
          <p:nvPr>
            <p:ph idx="1"/>
          </p:nvPr>
        </p:nvSpPr>
        <p:spPr/>
        <p:txBody>
          <a:bodyPr>
            <a:normAutofit/>
          </a:bodyPr>
          <a:lstStyle/>
          <a:p>
            <a:pPr marL="0" lvl="0">
              <a:buFont typeface="Wingdings" pitchFamily="2" charset="2"/>
              <a:buChar char="Ø"/>
            </a:pPr>
            <a:r>
              <a:rPr lang="en-US" sz="1400" dirty="0" smtClean="0">
                <a:solidFill>
                  <a:srgbClr val="FFFF00"/>
                </a:solidFill>
                <a:latin typeface="Times New Roman" pitchFamily="18" charset="0"/>
                <a:cs typeface="Times New Roman" pitchFamily="18" charset="0"/>
              </a:rPr>
              <a:t>#of  </a:t>
            </a:r>
            <a:r>
              <a:rPr lang="en-US" sz="1400" dirty="0" err="1" smtClean="0">
                <a:solidFill>
                  <a:srgbClr val="FFFF00"/>
                </a:solidFill>
                <a:latin typeface="Times New Roman" pitchFamily="18" charset="0"/>
                <a:cs typeface="Times New Roman" pitchFamily="18" charset="0"/>
              </a:rPr>
              <a:t>w.c</a:t>
            </a:r>
            <a:r>
              <a:rPr lang="en-US" sz="1400" dirty="0" smtClean="0">
                <a:solidFill>
                  <a:srgbClr val="FFFF00"/>
                </a:solidFill>
                <a:latin typeface="Times New Roman" pitchFamily="18" charset="0"/>
                <a:cs typeface="Times New Roman" pitchFamily="18" charset="0"/>
              </a:rPr>
              <a:t> DFU's = 4Dfu.</a:t>
            </a:r>
          </a:p>
          <a:p>
            <a:pPr marL="0" lvl="0">
              <a:buFont typeface="Wingdings" pitchFamily="2" charset="2"/>
              <a:buChar char="Ø"/>
            </a:pPr>
            <a:r>
              <a:rPr lang="en-US" sz="1400" dirty="0" smtClean="0">
                <a:solidFill>
                  <a:srgbClr val="FFFF00"/>
                </a:solidFill>
                <a:latin typeface="Times New Roman" pitchFamily="18" charset="0"/>
                <a:cs typeface="Times New Roman" pitchFamily="18" charset="0"/>
              </a:rPr>
              <a:t> #of  Lavatory DFU's= 1 </a:t>
            </a:r>
            <a:r>
              <a:rPr lang="en-US" sz="1400" dirty="0" err="1" smtClean="0">
                <a:solidFill>
                  <a:srgbClr val="FFFF00"/>
                </a:solidFill>
                <a:latin typeface="Times New Roman" pitchFamily="18" charset="0"/>
                <a:cs typeface="Times New Roman" pitchFamily="18" charset="0"/>
              </a:rPr>
              <a:t>Dfu</a:t>
            </a:r>
            <a:r>
              <a:rPr lang="en-US" sz="1400" dirty="0" smtClean="0">
                <a:solidFill>
                  <a:srgbClr val="FFFF00"/>
                </a:solidFill>
                <a:latin typeface="Times New Roman" pitchFamily="18" charset="0"/>
                <a:cs typeface="Times New Roman" pitchFamily="18" charset="0"/>
              </a:rPr>
              <a:t>.</a:t>
            </a:r>
          </a:p>
          <a:p>
            <a:pPr marL="0" lvl="0">
              <a:buFont typeface="Wingdings" pitchFamily="2" charset="2"/>
              <a:buChar char="Ø"/>
            </a:pPr>
            <a:r>
              <a:rPr lang="en-US" sz="1400" dirty="0" smtClean="0">
                <a:solidFill>
                  <a:srgbClr val="FFFF00"/>
                </a:solidFill>
                <a:latin typeface="Times New Roman" pitchFamily="18" charset="0"/>
                <a:cs typeface="Times New Roman" pitchFamily="18" charset="0"/>
              </a:rPr>
              <a:t>#of  kitchen DFU's= 2 </a:t>
            </a:r>
            <a:r>
              <a:rPr lang="en-US" sz="1400" dirty="0" err="1" smtClean="0">
                <a:solidFill>
                  <a:srgbClr val="FFFF00"/>
                </a:solidFill>
                <a:latin typeface="Times New Roman" pitchFamily="18" charset="0"/>
                <a:cs typeface="Times New Roman" pitchFamily="18" charset="0"/>
              </a:rPr>
              <a:t>Dfu</a:t>
            </a:r>
            <a:r>
              <a:rPr lang="en-US" sz="1400" dirty="0" smtClean="0">
                <a:solidFill>
                  <a:srgbClr val="FFFF00"/>
                </a:solidFill>
                <a:latin typeface="Times New Roman" pitchFamily="18" charset="0"/>
                <a:cs typeface="Times New Roman" pitchFamily="18" charset="0"/>
              </a:rPr>
              <a:t>  </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 for lavatory which reaches to the main drainage = 2" slope= 1%</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 for kitchen sink which reaches to the main drainage = 2" slope= 1%</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 for W.C which reaches to the main drainage = 4" slope= 1%</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 </a:t>
            </a:r>
            <a:r>
              <a:rPr lang="en-US" sz="1400" dirty="0" smtClean="0">
                <a:solidFill>
                  <a:srgbClr val="FFFF00"/>
                </a:solidFill>
                <a:latin typeface="Times New Roman" pitchFamily="18" charset="0"/>
                <a:cs typeface="Times New Roman" pitchFamily="18" charset="0"/>
              </a:rPr>
              <a:t>which </a:t>
            </a:r>
            <a:r>
              <a:rPr lang="en-US" sz="1400" dirty="0" smtClean="0">
                <a:solidFill>
                  <a:srgbClr val="FFFF00"/>
                </a:solidFill>
                <a:latin typeface="Times New Roman" pitchFamily="18" charset="0"/>
                <a:cs typeface="Times New Roman" pitchFamily="18" charset="0"/>
              </a:rPr>
              <a:t>reaches to the main drainage = 4" slope= 1%</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vertical Line for any line which reaches to the manhole = 4"</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 between manhole = 6" slope= 1% as minimum.</a:t>
            </a:r>
            <a:endParaRPr lang="en-US" sz="1400" dirty="0" smtClean="0">
              <a:solidFill>
                <a:srgbClr val="FFFF00"/>
              </a:solidFill>
              <a:latin typeface="Times New Roman" pitchFamily="18" charset="0"/>
              <a:cs typeface="Times New Roman" pitchFamily="18" charset="0"/>
            </a:endParaRP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horizontal Lines in a science lab. </a:t>
            </a:r>
            <a:r>
              <a:rPr lang="en-US" sz="1400" dirty="0" smtClean="0">
                <a:solidFill>
                  <a:srgbClr val="FFFF00"/>
                </a:solidFill>
                <a:latin typeface="Times New Roman" pitchFamily="18" charset="0"/>
                <a:cs typeface="Times New Roman" pitchFamily="18" charset="0"/>
              </a:rPr>
              <a:t>= 3" (Palestinian schools standards) </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slope for the roof slabs for the rain water = 1.5%  (Palestinian schools standards) .</a:t>
            </a:r>
            <a:endParaRPr lang="en-US" sz="1400" dirty="0" smtClean="0">
              <a:solidFill>
                <a:srgbClr val="FFFF00"/>
              </a:solidFill>
              <a:latin typeface="Times New Roman" pitchFamily="18" charset="0"/>
              <a:cs typeface="Times New Roman" pitchFamily="18" charset="0"/>
            </a:endParaRP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a:t>
            </a:r>
            <a:r>
              <a:rPr lang="en-US" sz="1400" dirty="0" smtClean="0">
                <a:solidFill>
                  <a:srgbClr val="FFFF00"/>
                </a:solidFill>
                <a:latin typeface="Times New Roman" pitchFamily="18" charset="0"/>
                <a:cs typeface="Times New Roman" pitchFamily="18" charset="0"/>
              </a:rPr>
              <a:t>length of the vents = 1.2 as </a:t>
            </a:r>
            <a:r>
              <a:rPr lang="en-US" sz="1400" dirty="0" smtClean="0">
                <a:solidFill>
                  <a:srgbClr val="FFFF00"/>
                </a:solidFill>
                <a:latin typeface="Times New Roman" pitchFamily="18" charset="0"/>
                <a:cs typeface="Times New Roman" pitchFamily="18" charset="0"/>
              </a:rPr>
              <a:t>minimum</a:t>
            </a:r>
          </a:p>
          <a:p>
            <a:pPr marL="0">
              <a:buFont typeface="Wingdings" pitchFamily="2" charset="2"/>
              <a:buChar char="Ø"/>
            </a:pPr>
            <a:r>
              <a:rPr lang="en-US" sz="1400" dirty="0" smtClean="0">
                <a:solidFill>
                  <a:srgbClr val="FFFF00"/>
                </a:solidFill>
                <a:latin typeface="Times New Roman" pitchFamily="18" charset="0"/>
                <a:cs typeface="Times New Roman" pitchFamily="18" charset="0"/>
              </a:rPr>
              <a:t>The maximum distance  between manholes is 12-15m</a:t>
            </a:r>
          </a:p>
          <a:p>
            <a:pPr marL="0">
              <a:buFont typeface="Wingdings" pitchFamily="2" charset="2"/>
              <a:buChar char="Ø"/>
            </a:pPr>
            <a:endParaRPr lang="en-US" sz="1400" dirty="0" smtClean="0">
              <a:solidFill>
                <a:srgbClr val="FFFF00"/>
              </a:solidFill>
              <a:latin typeface="Times New Roman" pitchFamily="18" charset="0"/>
              <a:cs typeface="Times New Roman" pitchFamily="18" charset="0"/>
            </a:endParaRP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First floor plan</a:t>
            </a:r>
            <a:endParaRPr lang="en-US" dirty="0">
              <a:solidFill>
                <a:srgbClr val="FFFF00"/>
              </a:solidFill>
            </a:endParaRPr>
          </a:p>
        </p:txBody>
      </p:sp>
      <p:pic>
        <p:nvPicPr>
          <p:cNvPr id="4098" name="Picture 2"/>
          <p:cNvPicPr>
            <a:picLocks noGrp="1" noChangeAspect="1" noChangeArrowheads="1"/>
          </p:cNvPicPr>
          <p:nvPr>
            <p:ph idx="1"/>
          </p:nvPr>
        </p:nvPicPr>
        <p:blipFill>
          <a:blip r:embed="rId2"/>
          <a:srcRect/>
          <a:stretch>
            <a:fillRect/>
          </a:stretch>
        </p:blipFill>
        <p:spPr bwMode="auto">
          <a:xfrm>
            <a:off x="2667000" y="1212575"/>
            <a:ext cx="3657600" cy="56454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Drainage system</a:t>
            </a:r>
            <a:endParaRPr lang="ar-SA" dirty="0"/>
          </a:p>
        </p:txBody>
      </p:sp>
      <p:pic>
        <p:nvPicPr>
          <p:cNvPr id="73730" name="Picture 2"/>
          <p:cNvPicPr>
            <a:picLocks noGrp="1" noChangeAspect="1" noChangeArrowheads="1"/>
          </p:cNvPicPr>
          <p:nvPr>
            <p:ph idx="1"/>
          </p:nvPr>
        </p:nvPicPr>
        <p:blipFill>
          <a:blip r:embed="rId2"/>
          <a:srcRect/>
          <a:stretch>
            <a:fillRect/>
          </a:stretch>
        </p:blipFill>
        <p:spPr bwMode="auto">
          <a:xfrm>
            <a:off x="914399" y="1196485"/>
            <a:ext cx="3429001" cy="5661515"/>
          </a:xfrm>
          <a:prstGeom prst="rect">
            <a:avLst/>
          </a:prstGeom>
          <a:noFill/>
          <a:ln w="9525">
            <a:noFill/>
            <a:miter lim="800000"/>
            <a:headEnd/>
            <a:tailEnd/>
          </a:ln>
          <a:effectLst/>
        </p:spPr>
      </p:pic>
      <p:pic>
        <p:nvPicPr>
          <p:cNvPr id="73731" name="Picture 3"/>
          <p:cNvPicPr>
            <a:picLocks noChangeAspect="1" noChangeArrowheads="1"/>
          </p:cNvPicPr>
          <p:nvPr/>
        </p:nvPicPr>
        <p:blipFill>
          <a:blip r:embed="rId3"/>
          <a:srcRect/>
          <a:stretch>
            <a:fillRect/>
          </a:stretch>
        </p:blipFill>
        <p:spPr bwMode="auto">
          <a:xfrm>
            <a:off x="4648200" y="1219632"/>
            <a:ext cx="3276601" cy="5638368"/>
          </a:xfrm>
          <a:prstGeom prst="rect">
            <a:avLst/>
          </a:prstGeom>
          <a:noFill/>
          <a:ln w="9525">
            <a:noFill/>
            <a:miter lim="800000"/>
            <a:headEnd/>
            <a:tailEnd/>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Fire fighting system</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pic>
        <p:nvPicPr>
          <p:cNvPr id="4" name="عنصر نائب للمحتوى 3" descr="-21931_L.jpeg"/>
          <p:cNvPicPr>
            <a:picLocks noGrp="1"/>
          </p:cNvPicPr>
          <p:nvPr>
            <p:ph idx="1"/>
          </p:nvPr>
        </p:nvPicPr>
        <p:blipFill>
          <a:blip r:embed="rId2"/>
          <a:stretch>
            <a:fillRect/>
          </a:stretch>
        </p:blipFill>
        <p:spPr>
          <a:xfrm>
            <a:off x="4267200" y="2590800"/>
            <a:ext cx="4114800" cy="2295525"/>
          </a:xfrm>
          <a:prstGeom prst="rect">
            <a:avLst/>
          </a:prstGeom>
        </p:spPr>
      </p:pic>
      <p:pic>
        <p:nvPicPr>
          <p:cNvPr id="5" name="صورة 4"/>
          <p:cNvPicPr/>
          <p:nvPr/>
        </p:nvPicPr>
        <p:blipFill>
          <a:blip r:embed="rId3"/>
          <a:srcRect/>
          <a:stretch>
            <a:fillRect/>
          </a:stretch>
        </p:blipFill>
        <p:spPr bwMode="auto">
          <a:xfrm>
            <a:off x="990600" y="2438400"/>
            <a:ext cx="2209800" cy="2486332"/>
          </a:xfrm>
          <a:prstGeom prst="rect">
            <a:avLst/>
          </a:prstGeom>
          <a:noFill/>
          <a:ln w="9525">
            <a:noFill/>
            <a:miter lim="800000"/>
            <a:headEnd/>
            <a:tailEnd/>
          </a:ln>
        </p:spPr>
      </p:pic>
      <p:sp>
        <p:nvSpPr>
          <p:cNvPr id="6" name="مستطيل 5"/>
          <p:cNvSpPr/>
          <p:nvPr/>
        </p:nvSpPr>
        <p:spPr>
          <a:xfrm>
            <a:off x="609600" y="1371600"/>
            <a:ext cx="3862724" cy="369332"/>
          </a:xfrm>
          <a:prstGeom prst="rect">
            <a:avLst/>
          </a:prstGeom>
        </p:spPr>
        <p:txBody>
          <a:bodyPr wrap="none">
            <a:spAutoFit/>
          </a:bodyPr>
          <a:lstStyle/>
          <a:p>
            <a:pPr>
              <a:buFont typeface="Wingdings" pitchFamily="2" charset="2"/>
              <a:buChar char="Ø"/>
            </a:pPr>
            <a:r>
              <a:rPr lang="en-US" dirty="0" smtClean="0">
                <a:solidFill>
                  <a:srgbClr val="FFFF00"/>
                </a:solidFill>
                <a:latin typeface="Times New Roman" pitchFamily="18" charset="0"/>
                <a:cs typeface="Times New Roman" pitchFamily="18" charset="0"/>
              </a:rPr>
              <a:t>We will use this system for fighting  </a:t>
            </a:r>
            <a:endParaRPr lang="ar-SA"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Quantity </a:t>
            </a:r>
            <a:r>
              <a:rPr lang="en-US"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rPr>
              <a:t>surveying and cost estimation </a:t>
            </a:r>
            <a:endParaRPr lang="ar-SA" sz="4000" dirty="0" smtClean="0">
              <a:solidFill>
                <a:srgbClr val="FF0000"/>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74756" name="Rectangle 4"/>
          <p:cNvSpPr>
            <a:spLocks noGrp="1" noChangeArrowheads="1"/>
          </p:cNvSpPr>
          <p:nvPr>
            <p:ph idx="1"/>
          </p:nvPr>
        </p:nvSpPr>
        <p:spPr bwMode="auto">
          <a:xfrm>
            <a:off x="1676400" y="5410200"/>
            <a:ext cx="5715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400" dirty="0" smtClean="0">
                <a:solidFill>
                  <a:srgbClr val="FFFF00"/>
                </a:solidFill>
                <a:latin typeface="Times New Roman" pitchFamily="18" charset="0"/>
                <a:cs typeface="Times New Roman" pitchFamily="18" charset="0"/>
              </a:rPr>
              <a:t>Total price= 2,090,081 NIS </a:t>
            </a:r>
            <a:endParaRPr lang="en-US" sz="2400" dirty="0" smtClean="0">
              <a:solidFill>
                <a:srgbClr val="FFFF00"/>
              </a:solidFill>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lang="en-US" sz="2400" dirty="0" smtClean="0">
                <a:solidFill>
                  <a:srgbClr val="FFFF00"/>
                </a:solidFill>
                <a:latin typeface="Times New Roman" pitchFamily="18" charset="0"/>
                <a:cs typeface="Times New Roman" pitchFamily="18" charset="0"/>
              </a:rPr>
              <a:t> </a:t>
            </a:r>
            <a:r>
              <a:rPr lang="en-US" sz="2400" dirty="0" smtClean="0">
                <a:solidFill>
                  <a:srgbClr val="FFFF00"/>
                </a:solidFill>
                <a:latin typeface="Times New Roman" pitchFamily="18" charset="0"/>
                <a:cs typeface="Times New Roman" pitchFamily="18" charset="0"/>
              </a:rPr>
              <a:t>              =</a:t>
            </a:r>
            <a:r>
              <a:rPr lang="en-US" sz="2400" dirty="0" smtClean="0">
                <a:solidFill>
                  <a:srgbClr val="FFFF00"/>
                </a:solidFill>
                <a:latin typeface="Times New Roman" pitchFamily="18" charset="0"/>
                <a:cs typeface="Times New Roman" pitchFamily="18" charset="0"/>
              </a:rPr>
              <a:t>2112 NIS/m2</a:t>
            </a:r>
          </a:p>
        </p:txBody>
      </p:sp>
      <p:pic>
        <p:nvPicPr>
          <p:cNvPr id="74758" name="Picture 6"/>
          <p:cNvPicPr>
            <a:picLocks noChangeAspect="1" noChangeArrowheads="1"/>
          </p:cNvPicPr>
          <p:nvPr/>
        </p:nvPicPr>
        <p:blipFill>
          <a:blip r:embed="rId2"/>
          <a:srcRect/>
          <a:stretch>
            <a:fillRect/>
          </a:stretch>
        </p:blipFill>
        <p:spPr bwMode="auto">
          <a:xfrm>
            <a:off x="1047329" y="1600200"/>
            <a:ext cx="6545813" cy="3352800"/>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Autofit/>
          </a:bodyPr>
          <a:lstStyle/>
          <a:p>
            <a:pPr algn="ctr">
              <a:buNone/>
            </a:pPr>
            <a:r>
              <a:rPr lang="en-US" sz="11500" dirty="0" smtClean="0">
                <a:solidFill>
                  <a:srgbClr val="FFFF00"/>
                </a:solidFill>
                <a:latin typeface="Times New Roman" pitchFamily="18" charset="0"/>
                <a:cs typeface="Times New Roman" pitchFamily="18" charset="0"/>
              </a:rPr>
              <a:t>THANK</a:t>
            </a:r>
          </a:p>
          <a:p>
            <a:pPr algn="ctr">
              <a:buNone/>
            </a:pPr>
            <a:r>
              <a:rPr lang="en-US" sz="11500" dirty="0" smtClean="0">
                <a:solidFill>
                  <a:srgbClr val="FFFF00"/>
                </a:solidFill>
                <a:latin typeface="Times New Roman" pitchFamily="18" charset="0"/>
                <a:cs typeface="Times New Roman" pitchFamily="18" charset="0"/>
              </a:rPr>
              <a:t> </a:t>
            </a:r>
            <a:r>
              <a:rPr lang="en-US" sz="11500" dirty="0" smtClean="0">
                <a:solidFill>
                  <a:srgbClr val="FFFF00"/>
                </a:solidFill>
                <a:latin typeface="Times New Roman" pitchFamily="18" charset="0"/>
                <a:cs typeface="Times New Roman" pitchFamily="18" charset="0"/>
              </a:rPr>
              <a:t>YOU</a:t>
            </a:r>
            <a:endParaRPr lang="ar-SA" sz="11500" dirty="0" smtClean="0">
              <a:solidFill>
                <a:srgbClr val="FFFF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Second floor plan</a:t>
            </a:r>
            <a:endParaRPr lang="en-US" dirty="0">
              <a:solidFill>
                <a:srgbClr val="FFFF00"/>
              </a:solidFill>
            </a:endParaRPr>
          </a:p>
        </p:txBody>
      </p:sp>
      <p:pic>
        <p:nvPicPr>
          <p:cNvPr id="5122" name="Picture 2"/>
          <p:cNvPicPr>
            <a:picLocks noGrp="1" noChangeAspect="1" noChangeArrowheads="1"/>
          </p:cNvPicPr>
          <p:nvPr>
            <p:ph idx="1"/>
          </p:nvPr>
        </p:nvPicPr>
        <p:blipFill>
          <a:blip r:embed="rId2"/>
          <a:srcRect/>
          <a:stretch>
            <a:fillRect/>
          </a:stretch>
        </p:blipFill>
        <p:spPr bwMode="auto">
          <a:xfrm>
            <a:off x="2971800" y="1254050"/>
            <a:ext cx="3505200" cy="54073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FFFF00"/>
                </a:solidFill>
              </a:rPr>
              <a:t>Elevations</a:t>
            </a:r>
            <a:endParaRPr lang="ar-SA" dirty="0">
              <a:solidFill>
                <a:srgbClr val="FFFF00"/>
              </a:solidFill>
            </a:endParaRPr>
          </a:p>
        </p:txBody>
      </p:sp>
      <p:pic>
        <p:nvPicPr>
          <p:cNvPr id="6146" name="Picture 2"/>
          <p:cNvPicPr>
            <a:picLocks noGrp="1" noChangeAspect="1" noChangeArrowheads="1"/>
          </p:cNvPicPr>
          <p:nvPr>
            <p:ph idx="1"/>
          </p:nvPr>
        </p:nvPicPr>
        <p:blipFill>
          <a:blip r:embed="rId2"/>
          <a:srcRect/>
          <a:stretch>
            <a:fillRect/>
          </a:stretch>
        </p:blipFill>
        <p:spPr bwMode="auto">
          <a:xfrm>
            <a:off x="457200" y="1447800"/>
            <a:ext cx="8229600" cy="2301438"/>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a:srcRect/>
          <a:stretch>
            <a:fillRect/>
          </a:stretch>
        </p:blipFill>
        <p:spPr bwMode="auto">
          <a:xfrm>
            <a:off x="457200" y="3810000"/>
            <a:ext cx="8229600" cy="2595738"/>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rgbClr val="FFFF00"/>
              </a:solidFill>
            </a:endParaRPr>
          </a:p>
        </p:txBody>
      </p:sp>
      <p:pic>
        <p:nvPicPr>
          <p:cNvPr id="7170" name="Picture 2"/>
          <p:cNvPicPr>
            <a:picLocks noGrp="1" noChangeAspect="1" noChangeArrowheads="1"/>
          </p:cNvPicPr>
          <p:nvPr>
            <p:ph idx="1"/>
          </p:nvPr>
        </p:nvPicPr>
        <p:blipFill>
          <a:blip r:embed="rId2"/>
          <a:srcRect/>
          <a:stretch>
            <a:fillRect/>
          </a:stretch>
        </p:blipFill>
        <p:spPr bwMode="auto">
          <a:xfrm>
            <a:off x="1524000" y="228600"/>
            <a:ext cx="6096000" cy="2946627"/>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a:srcRect/>
          <a:stretch>
            <a:fillRect/>
          </a:stretch>
        </p:blipFill>
        <p:spPr bwMode="auto">
          <a:xfrm>
            <a:off x="1447800" y="3276600"/>
            <a:ext cx="6248400" cy="32527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1018</TotalTime>
  <Words>823</Words>
  <Application>Microsoft Office PowerPoint</Application>
  <PresentationFormat>عرض على الشاشة (3:4)‏</PresentationFormat>
  <Paragraphs>174</Paragraphs>
  <Slides>63</Slides>
  <Notes>0</Notes>
  <HiddenSlides>0</HiddenSlides>
  <MMClips>0</MMClips>
  <ScaleCrop>false</ScaleCrop>
  <HeadingPairs>
    <vt:vector size="4" baseType="variant">
      <vt:variant>
        <vt:lpstr>سمة</vt:lpstr>
      </vt:variant>
      <vt:variant>
        <vt:i4>1</vt:i4>
      </vt:variant>
      <vt:variant>
        <vt:lpstr>عناوين الشرائح</vt:lpstr>
      </vt:variant>
      <vt:variant>
        <vt:i4>63</vt:i4>
      </vt:variant>
    </vt:vector>
  </HeadingPairs>
  <TitlesOfParts>
    <vt:vector size="64" baseType="lpstr">
      <vt:lpstr>Apex</vt:lpstr>
      <vt:lpstr>    Redesigning  of  a  Primary school </vt:lpstr>
      <vt:lpstr>Outline </vt:lpstr>
      <vt:lpstr>Architectural design</vt:lpstr>
      <vt:lpstr>الشريحة 4</vt:lpstr>
      <vt:lpstr> Ground floor plan</vt:lpstr>
      <vt:lpstr>First floor plan</vt:lpstr>
      <vt:lpstr>Second floor plan</vt:lpstr>
      <vt:lpstr>Elevations</vt:lpstr>
      <vt:lpstr>الشريحة 9</vt:lpstr>
      <vt:lpstr>Sections</vt:lpstr>
      <vt:lpstr>الشريحة 11</vt:lpstr>
      <vt:lpstr>Design Data</vt:lpstr>
      <vt:lpstr>Seismic Design Data  </vt:lpstr>
      <vt:lpstr>Design Codes </vt:lpstr>
      <vt:lpstr>Column center lines </vt:lpstr>
      <vt:lpstr>Beams Layout</vt:lpstr>
      <vt:lpstr>الشريحة 17</vt:lpstr>
      <vt:lpstr>Seismic joint design</vt:lpstr>
      <vt:lpstr>Slab Design</vt:lpstr>
      <vt:lpstr>Beam Design</vt:lpstr>
      <vt:lpstr>الشريحة 21</vt:lpstr>
      <vt:lpstr>Columns Design</vt:lpstr>
      <vt:lpstr>Footing Plan</vt:lpstr>
      <vt:lpstr>الشريحة 24</vt:lpstr>
      <vt:lpstr>Isolated Footing Details</vt:lpstr>
      <vt:lpstr>Wall Footing Details</vt:lpstr>
      <vt:lpstr>Shear Wall Design</vt:lpstr>
      <vt:lpstr>Tie Beam Design</vt:lpstr>
      <vt:lpstr>Stair Reinforcement</vt:lpstr>
      <vt:lpstr>Environmental design</vt:lpstr>
      <vt:lpstr>environmental friendly school</vt:lpstr>
      <vt:lpstr>1. Solar analysis</vt:lpstr>
      <vt:lpstr>الشريحة 33</vt:lpstr>
      <vt:lpstr>Solar analysis</vt:lpstr>
      <vt:lpstr>Solar analysis</vt:lpstr>
      <vt:lpstr>2. Solar shading</vt:lpstr>
      <vt:lpstr>Solar shading</vt:lpstr>
      <vt:lpstr>Solar shading</vt:lpstr>
      <vt:lpstr>Solar shading</vt:lpstr>
      <vt:lpstr>Solar shading </vt:lpstr>
      <vt:lpstr>3. Daylight</vt:lpstr>
      <vt:lpstr>Daylight</vt:lpstr>
      <vt:lpstr>4. Thermal insulate</vt:lpstr>
      <vt:lpstr>5. Heating and cooling</vt:lpstr>
      <vt:lpstr>Heating and cooling</vt:lpstr>
      <vt:lpstr>6. Photovoltaic solar panels</vt:lpstr>
      <vt:lpstr>Photovoltaic solar panels</vt:lpstr>
      <vt:lpstr>الشريحة 48</vt:lpstr>
      <vt:lpstr>الشريحة 49</vt:lpstr>
      <vt:lpstr>Electrical design</vt:lpstr>
      <vt:lpstr>artificial lighting</vt:lpstr>
      <vt:lpstr>artificial lighting</vt:lpstr>
      <vt:lpstr>artificial lighting</vt:lpstr>
      <vt:lpstr>artificial lighting</vt:lpstr>
      <vt:lpstr>Luminaries distribution plans</vt:lpstr>
      <vt:lpstr>Sockets distribution</vt:lpstr>
      <vt:lpstr>Circuit breakers</vt:lpstr>
      <vt:lpstr>Mechanical design</vt:lpstr>
      <vt:lpstr>Drainage system</vt:lpstr>
      <vt:lpstr>Drainage system</vt:lpstr>
      <vt:lpstr>Fire fighting system</vt:lpstr>
      <vt:lpstr>Quantity surveying and cost estimation </vt:lpstr>
      <vt:lpstr>الشريحة 63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Graduation project 1  “Redesign of a secondary school” </dc:title>
  <dc:creator>aqeed</dc:creator>
  <cp:lastModifiedBy>2015</cp:lastModifiedBy>
  <cp:revision>129</cp:revision>
  <dcterms:created xsi:type="dcterms:W3CDTF">2006-08-16T00:00:00Z</dcterms:created>
  <dcterms:modified xsi:type="dcterms:W3CDTF">2016-05-18T23:32:21Z</dcterms:modified>
</cp:coreProperties>
</file>