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9"/>
  </p:notesMasterIdLst>
  <p:handoutMasterIdLst>
    <p:handoutMasterId r:id="rId110"/>
  </p:handoutMasterIdLst>
  <p:sldIdLst>
    <p:sldId id="331" r:id="rId3"/>
    <p:sldId id="333" r:id="rId4"/>
    <p:sldId id="334" r:id="rId5"/>
    <p:sldId id="335" r:id="rId6"/>
    <p:sldId id="381" r:id="rId7"/>
    <p:sldId id="337" r:id="rId8"/>
    <p:sldId id="338" r:id="rId9"/>
    <p:sldId id="339" r:id="rId10"/>
    <p:sldId id="340"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382" r:id="rId27"/>
    <p:sldId id="357" r:id="rId28"/>
    <p:sldId id="383" r:id="rId29"/>
    <p:sldId id="384" r:id="rId30"/>
    <p:sldId id="360" r:id="rId31"/>
    <p:sldId id="361" r:id="rId32"/>
    <p:sldId id="362" r:id="rId33"/>
    <p:sldId id="363" r:id="rId34"/>
    <p:sldId id="364" r:id="rId35"/>
    <p:sldId id="365" r:id="rId36"/>
    <p:sldId id="366" r:id="rId37"/>
    <p:sldId id="367" r:id="rId38"/>
    <p:sldId id="368" r:id="rId39"/>
    <p:sldId id="369" r:id="rId40"/>
    <p:sldId id="370" r:id="rId41"/>
    <p:sldId id="371" r:id="rId42"/>
    <p:sldId id="372" r:id="rId43"/>
    <p:sldId id="373" r:id="rId44"/>
    <p:sldId id="374" r:id="rId45"/>
    <p:sldId id="375" r:id="rId46"/>
    <p:sldId id="376" r:id="rId47"/>
    <p:sldId id="377" r:id="rId48"/>
    <p:sldId id="378" r:id="rId49"/>
    <p:sldId id="379" r:id="rId50"/>
    <p:sldId id="380" r:id="rId51"/>
    <p:sldId id="256" r:id="rId52"/>
    <p:sldId id="320" r:id="rId53"/>
    <p:sldId id="321" r:id="rId54"/>
    <p:sldId id="322" r:id="rId55"/>
    <p:sldId id="323" r:id="rId56"/>
    <p:sldId id="324" r:id="rId57"/>
    <p:sldId id="325" r:id="rId58"/>
    <p:sldId id="326" r:id="rId59"/>
    <p:sldId id="327" r:id="rId60"/>
    <p:sldId id="328" r:id="rId61"/>
    <p:sldId id="329" r:id="rId62"/>
    <p:sldId id="330" r:id="rId63"/>
    <p:sldId id="302" r:id="rId64"/>
    <p:sldId id="265" r:id="rId65"/>
    <p:sldId id="294" r:id="rId66"/>
    <p:sldId id="295" r:id="rId67"/>
    <p:sldId id="275" r:id="rId68"/>
    <p:sldId id="280" r:id="rId69"/>
    <p:sldId id="297" r:id="rId70"/>
    <p:sldId id="296" r:id="rId71"/>
    <p:sldId id="289" r:id="rId72"/>
    <p:sldId id="284" r:id="rId73"/>
    <p:sldId id="300" r:id="rId74"/>
    <p:sldId id="299" r:id="rId75"/>
    <p:sldId id="291" r:id="rId76"/>
    <p:sldId id="285" r:id="rId77"/>
    <p:sldId id="290" r:id="rId78"/>
    <p:sldId id="281" r:id="rId79"/>
    <p:sldId id="286" r:id="rId80"/>
    <p:sldId id="292" r:id="rId81"/>
    <p:sldId id="276" r:id="rId82"/>
    <p:sldId id="277" r:id="rId83"/>
    <p:sldId id="278" r:id="rId84"/>
    <p:sldId id="279" r:id="rId85"/>
    <p:sldId id="270" r:id="rId86"/>
    <p:sldId id="282" r:id="rId87"/>
    <p:sldId id="283" r:id="rId88"/>
    <p:sldId id="287" r:id="rId89"/>
    <p:sldId id="288" r:id="rId90"/>
    <p:sldId id="301" r:id="rId91"/>
    <p:sldId id="389" r:id="rId92"/>
    <p:sldId id="305" r:id="rId93"/>
    <p:sldId id="303" r:id="rId94"/>
    <p:sldId id="307" r:id="rId95"/>
    <p:sldId id="308" r:id="rId96"/>
    <p:sldId id="309" r:id="rId97"/>
    <p:sldId id="310" r:id="rId98"/>
    <p:sldId id="311" r:id="rId99"/>
    <p:sldId id="386" r:id="rId100"/>
    <p:sldId id="387" r:id="rId101"/>
    <p:sldId id="388" r:id="rId102"/>
    <p:sldId id="317" r:id="rId103"/>
    <p:sldId id="313" r:id="rId104"/>
    <p:sldId id="314" r:id="rId105"/>
    <p:sldId id="315" r:id="rId106"/>
    <p:sldId id="316" r:id="rId107"/>
    <p:sldId id="390" r:id="rId108"/>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8"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85" autoAdjust="0"/>
    <p:restoredTop sz="85817" autoAdjust="0"/>
  </p:normalViewPr>
  <p:slideViewPr>
    <p:cSldViewPr showGuides="1">
      <p:cViewPr varScale="1">
        <p:scale>
          <a:sx n="74" d="100"/>
          <a:sy n="74" d="100"/>
        </p:scale>
        <p:origin x="600" y="72"/>
      </p:cViewPr>
      <p:guideLst>
        <p:guide orient="horz" pos="2160"/>
        <p:guide pos="383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57" d="100"/>
          <a:sy n="57" d="100"/>
        </p:scale>
        <p:origin x="2808" y="4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viewProps" Target="view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theme" Target="theme/theme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notesMaster" Target="notesMasters/notesMaster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handoutMaster" Target="handoutMasters/handout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E221E-83ED-4F6C-BA5F-3F9E6FDB6953}" type="datetimeFigureOut">
              <a:rPr lang="en-US"/>
              <a:t>5/18/2016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4CBEF8-5CDE-472B-839B-B8BB0C881006}" type="slidenum">
              <a:rPr/>
              <a:t>‹#›</a:t>
            </a:fld>
            <a:endParaRPr/>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853E5F-CE67-483C-A264-F17AC70E9CA2}" type="datetimeFigureOut">
              <a:rPr lang="en-US"/>
              <a:t>5/18/2016</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B98AFB-CB0D-4DFE-87B9-B4B0D0DE73CD}" type="slidenum">
              <a:rPr/>
              <a:t>‹#›</a:t>
            </a:fld>
            <a:endParaRPr/>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903302-F6CC-48F9-82A5-7E4AA70CF66E}" type="slidenum">
              <a:rPr lang="en-US" smtClean="0"/>
              <a:t>60</a:t>
            </a:fld>
            <a:endParaRPr lang="en-US"/>
          </a:p>
        </p:txBody>
      </p:sp>
    </p:spTree>
    <p:extLst>
      <p:ext uri="{BB962C8B-B14F-4D97-AF65-F5344CB8AC3E}">
        <p14:creationId xmlns:p14="http://schemas.microsoft.com/office/powerpoint/2010/main" val="20682516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74</a:t>
            </a:fld>
            <a:endParaRPr lang="en-US"/>
          </a:p>
        </p:txBody>
      </p:sp>
    </p:spTree>
    <p:extLst>
      <p:ext uri="{BB962C8B-B14F-4D97-AF65-F5344CB8AC3E}">
        <p14:creationId xmlns:p14="http://schemas.microsoft.com/office/powerpoint/2010/main" val="1763464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75</a:t>
            </a:fld>
            <a:endParaRPr lang="en-US"/>
          </a:p>
        </p:txBody>
      </p:sp>
    </p:spTree>
    <p:extLst>
      <p:ext uri="{BB962C8B-B14F-4D97-AF65-F5344CB8AC3E}">
        <p14:creationId xmlns:p14="http://schemas.microsoft.com/office/powerpoint/2010/main" val="4022422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76</a:t>
            </a:fld>
            <a:endParaRPr lang="en-US"/>
          </a:p>
        </p:txBody>
      </p:sp>
    </p:spTree>
    <p:extLst>
      <p:ext uri="{BB962C8B-B14F-4D97-AF65-F5344CB8AC3E}">
        <p14:creationId xmlns:p14="http://schemas.microsoft.com/office/powerpoint/2010/main" val="946868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77</a:t>
            </a:fld>
            <a:endParaRPr lang="en-US"/>
          </a:p>
        </p:txBody>
      </p:sp>
    </p:spTree>
    <p:extLst>
      <p:ext uri="{BB962C8B-B14F-4D97-AF65-F5344CB8AC3E}">
        <p14:creationId xmlns:p14="http://schemas.microsoft.com/office/powerpoint/2010/main" val="3297963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78</a:t>
            </a:fld>
            <a:endParaRPr lang="en-US"/>
          </a:p>
        </p:txBody>
      </p:sp>
    </p:spTree>
    <p:extLst>
      <p:ext uri="{BB962C8B-B14F-4D97-AF65-F5344CB8AC3E}">
        <p14:creationId xmlns:p14="http://schemas.microsoft.com/office/powerpoint/2010/main" val="4212366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79</a:t>
            </a:fld>
            <a:endParaRPr lang="en-US"/>
          </a:p>
        </p:txBody>
      </p:sp>
    </p:spTree>
    <p:extLst>
      <p:ext uri="{BB962C8B-B14F-4D97-AF65-F5344CB8AC3E}">
        <p14:creationId xmlns:p14="http://schemas.microsoft.com/office/powerpoint/2010/main" val="375867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66</a:t>
            </a:fld>
            <a:endParaRPr lang="en-US"/>
          </a:p>
        </p:txBody>
      </p:sp>
    </p:spTree>
    <p:extLst>
      <p:ext uri="{BB962C8B-B14F-4D97-AF65-F5344CB8AC3E}">
        <p14:creationId xmlns:p14="http://schemas.microsoft.com/office/powerpoint/2010/main" val="31634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67</a:t>
            </a:fld>
            <a:endParaRPr lang="en-US"/>
          </a:p>
        </p:txBody>
      </p:sp>
    </p:spTree>
    <p:extLst>
      <p:ext uri="{BB962C8B-B14F-4D97-AF65-F5344CB8AC3E}">
        <p14:creationId xmlns:p14="http://schemas.microsoft.com/office/powerpoint/2010/main" val="3531226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68</a:t>
            </a:fld>
            <a:endParaRPr lang="en-US"/>
          </a:p>
        </p:txBody>
      </p:sp>
    </p:spTree>
    <p:extLst>
      <p:ext uri="{BB962C8B-B14F-4D97-AF65-F5344CB8AC3E}">
        <p14:creationId xmlns:p14="http://schemas.microsoft.com/office/powerpoint/2010/main" val="3850943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69</a:t>
            </a:fld>
            <a:endParaRPr lang="en-US"/>
          </a:p>
        </p:txBody>
      </p:sp>
    </p:spTree>
    <p:extLst>
      <p:ext uri="{BB962C8B-B14F-4D97-AF65-F5344CB8AC3E}">
        <p14:creationId xmlns:p14="http://schemas.microsoft.com/office/powerpoint/2010/main" val="3930792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70</a:t>
            </a:fld>
            <a:endParaRPr lang="en-US"/>
          </a:p>
        </p:txBody>
      </p:sp>
    </p:spTree>
    <p:extLst>
      <p:ext uri="{BB962C8B-B14F-4D97-AF65-F5344CB8AC3E}">
        <p14:creationId xmlns:p14="http://schemas.microsoft.com/office/powerpoint/2010/main" val="2824091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71</a:t>
            </a:fld>
            <a:endParaRPr lang="en-US"/>
          </a:p>
        </p:txBody>
      </p:sp>
    </p:spTree>
    <p:extLst>
      <p:ext uri="{BB962C8B-B14F-4D97-AF65-F5344CB8AC3E}">
        <p14:creationId xmlns:p14="http://schemas.microsoft.com/office/powerpoint/2010/main" val="836088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72</a:t>
            </a:fld>
            <a:endParaRPr lang="en-US"/>
          </a:p>
        </p:txBody>
      </p:sp>
    </p:spTree>
    <p:extLst>
      <p:ext uri="{BB962C8B-B14F-4D97-AF65-F5344CB8AC3E}">
        <p14:creationId xmlns:p14="http://schemas.microsoft.com/office/powerpoint/2010/main" val="4202056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B98AFB-CB0D-4DFE-87B9-B4B0D0DE73CD}" type="slidenum">
              <a:rPr lang="en-US" smtClean="0"/>
              <a:t>73</a:t>
            </a:fld>
            <a:endParaRPr lang="en-US"/>
          </a:p>
        </p:txBody>
      </p:sp>
    </p:spTree>
    <p:extLst>
      <p:ext uri="{BB962C8B-B14F-4D97-AF65-F5344CB8AC3E}">
        <p14:creationId xmlns:p14="http://schemas.microsoft.com/office/powerpoint/2010/main" val="42094024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533400"/>
            <a:ext cx="5029200" cy="2514601"/>
          </a:xfrm>
        </p:spPr>
        <p:txBody>
          <a:bodyPr>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065212" y="3403600"/>
            <a:ext cx="5029201" cy="1397000"/>
          </a:xfrm>
        </p:spPr>
        <p:txBody>
          <a:bodyPr>
            <a:normAutofit/>
          </a:bodyPr>
          <a:lstStyle>
            <a:lvl1pPr marL="0" indent="0" algn="l">
              <a:spcBef>
                <a:spcPts val="600"/>
              </a:spcBef>
              <a:buNone/>
              <a:defRPr sz="24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E0FA9E5-6744-4841-888F-9E7CC0C2B7EC}" type="datetimeFigureOut">
              <a:rPr lang="en-US"/>
              <a:t>5/18/2016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6647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E0FA9E5-6744-4841-888F-9E7CC0C2B7EC}" type="datetimeFigureOut">
              <a:rPr lang="en-US"/>
              <a:t>5/18/2016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668093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61412" y="533400"/>
            <a:ext cx="2362201"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65213" y="533400"/>
            <a:ext cx="7467599"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E0FA9E5-6744-4841-888F-9E7CC0C2B7EC}" type="datetimeFigureOut">
              <a:rPr lang="en-US"/>
              <a:t>5/18/2016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18824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E0FA9E5-6744-4841-888F-9E7CC0C2B7EC}" type="datetimeFigureOut">
              <a:rPr lang="en-US"/>
              <a:t>5/18/2016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42915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4" y="533400"/>
            <a:ext cx="8686800" cy="2286000"/>
          </a:xfrm>
        </p:spPr>
        <p:txBody>
          <a:bodyPr anchor="b">
            <a:normAutofit/>
          </a:bodyPr>
          <a:lstStyle>
            <a:lvl1pPr algn="l">
              <a:defRPr sz="5400" b="1" cap="none" baseline="0"/>
            </a:lvl1pPr>
          </a:lstStyle>
          <a:p>
            <a:r>
              <a:rPr lang="en-US" smtClean="0"/>
              <a:t>Click to edit Master title style</a:t>
            </a:r>
            <a:endParaRPr/>
          </a:p>
        </p:txBody>
      </p:sp>
      <p:sp>
        <p:nvSpPr>
          <p:cNvPr id="3" name="Text Placeholder 2"/>
          <p:cNvSpPr>
            <a:spLocks noGrp="1"/>
          </p:cNvSpPr>
          <p:nvPr>
            <p:ph type="body" idx="1"/>
          </p:nvPr>
        </p:nvSpPr>
        <p:spPr>
          <a:xfrm>
            <a:off x="1065214" y="3124200"/>
            <a:ext cx="8686800" cy="1371600"/>
          </a:xfrm>
        </p:spPr>
        <p:txBody>
          <a:bodyPr anchor="t">
            <a:normAutofit/>
          </a:bodyPr>
          <a:lstStyle>
            <a:lvl1pPr marL="0" indent="0">
              <a:spcBef>
                <a:spcPts val="600"/>
              </a:spcBef>
              <a:buNone/>
              <a:defRPr sz="24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0FA9E5-6744-4841-888F-9E7CC0C2B7EC}" type="datetimeFigureOut">
              <a:rPr lang="en-US"/>
              <a:t>5/18/2016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370133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065212"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464598"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E0FA9E5-6744-4841-888F-9E7CC0C2B7EC}" type="datetimeFigureOut">
              <a:rPr lang="en-US"/>
              <a:t>5/18/2016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341370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6521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521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50005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0005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E0FA9E5-6744-4841-888F-9E7CC0C2B7EC}" type="datetimeFigureOut">
              <a:rPr lang="en-US"/>
              <a:t>5/18/2016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000784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E0FA9E5-6744-4841-888F-9E7CC0C2B7EC}" type="datetimeFigureOut">
              <a:rPr lang="en-US"/>
              <a:t>5/18/2016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90715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FA9E5-6744-4841-888F-9E7CC0C2B7EC}" type="datetimeFigureOut">
              <a:rPr lang="en-US"/>
              <a:t>5/18/2016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44153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3" y="533400"/>
            <a:ext cx="4114800" cy="1524000"/>
          </a:xfrm>
        </p:spPr>
        <p:txBody>
          <a:bodyPr anchor="b">
            <a:normAutofit/>
          </a:bodyPr>
          <a:lstStyle>
            <a:lvl1pPr algn="l">
              <a:defRPr sz="3600" b="1"/>
            </a:lvl1pPr>
          </a:lstStyle>
          <a:p>
            <a:r>
              <a:rPr lang="en-US" smtClean="0"/>
              <a:t>Click to edit Master title style</a:t>
            </a:r>
            <a:endParaRPr/>
          </a:p>
        </p:txBody>
      </p:sp>
      <p:sp>
        <p:nvSpPr>
          <p:cNvPr id="3" name="Content Placeholder 2"/>
          <p:cNvSpPr>
            <a:spLocks noGrp="1"/>
          </p:cNvSpPr>
          <p:nvPr>
            <p:ph idx="1"/>
          </p:nvPr>
        </p:nvSpPr>
        <p:spPr>
          <a:xfrm>
            <a:off x="5865813" y="533400"/>
            <a:ext cx="586740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0FA9E5-6744-4841-888F-9E7CC0C2B7EC}" type="datetimeFigureOut">
              <a:rPr lang="en-US"/>
              <a:t>5/18/2016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AEAE4A8-A6E5-453E-B946-FB774B73F48C}" type="slidenum">
              <a:rPr/>
              <a:t>‹#›</a:t>
            </a:fld>
            <a:endParaRPr/>
          </a:p>
        </p:txBody>
      </p:sp>
    </p:spTree>
    <p:extLst>
      <p:ext uri="{BB962C8B-B14F-4D97-AF65-F5344CB8AC3E}">
        <p14:creationId xmlns:p14="http://schemas.microsoft.com/office/powerpoint/2010/main" val="210171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5213" y="533400"/>
            <a:ext cx="4114800" cy="1524000"/>
          </a:xfrm>
        </p:spPr>
        <p:txBody>
          <a:bodyPr anchor="b">
            <a:noAutofit/>
          </a:bodyPr>
          <a:lstStyle>
            <a:lvl1pPr algn="l">
              <a:defRPr sz="3600" b="1"/>
            </a:lvl1pPr>
          </a:lstStyle>
          <a:p>
            <a:r>
              <a:rPr lang="en-US" smtClean="0"/>
              <a:t>Click to edit Master title style</a:t>
            </a:r>
            <a:endParaRPr/>
          </a:p>
        </p:txBody>
      </p:sp>
      <p:sp>
        <p:nvSpPr>
          <p:cNvPr id="3" name="Picture Placeholder 2"/>
          <p:cNvSpPr>
            <a:spLocks noGrp="1"/>
          </p:cNvSpPr>
          <p:nvPr>
            <p:ph type="pic" idx="1"/>
          </p:nvPr>
        </p:nvSpPr>
        <p:spPr>
          <a:xfrm>
            <a:off x="5865812" y="533400"/>
            <a:ext cx="5780173" cy="5791200"/>
          </a:xfrm>
          <a:ln w="50800">
            <a:solidFill>
              <a:schemeClr val="tx1">
                <a:lumMod val="65000"/>
                <a:lumOff val="35000"/>
              </a:schemeClr>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1960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5212" y="533400"/>
            <a:ext cx="8686801" cy="10668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065212" y="1828800"/>
            <a:ext cx="8686801" cy="4191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932612" y="6155267"/>
            <a:ext cx="1371600" cy="273049"/>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3E0FA9E5-6744-4841-888F-9E7CC0C2B7EC}" type="datetimeFigureOut">
              <a:rPr lang="en-US"/>
              <a:pPr/>
              <a:t>5/18/2016</a:t>
            </a:fld>
            <a:endParaRPr/>
          </a:p>
        </p:txBody>
      </p:sp>
      <p:sp>
        <p:nvSpPr>
          <p:cNvPr id="5" name="Footer Placeholder 4"/>
          <p:cNvSpPr>
            <a:spLocks noGrp="1"/>
          </p:cNvSpPr>
          <p:nvPr>
            <p:ph type="ftr" sz="quarter" idx="3"/>
          </p:nvPr>
        </p:nvSpPr>
        <p:spPr>
          <a:xfrm>
            <a:off x="1065213" y="6155267"/>
            <a:ext cx="5653087" cy="273049"/>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a:p>
        </p:txBody>
      </p:sp>
      <p:sp>
        <p:nvSpPr>
          <p:cNvPr id="6" name="Slide Number Placeholder 5"/>
          <p:cNvSpPr>
            <a:spLocks noGrp="1"/>
          </p:cNvSpPr>
          <p:nvPr>
            <p:ph type="sldNum" sz="quarter" idx="4"/>
          </p:nvPr>
        </p:nvSpPr>
        <p:spPr>
          <a:xfrm>
            <a:off x="8532812" y="6155267"/>
            <a:ext cx="1219201" cy="273049"/>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AEAE4A8-A6E5-453E-B946-FB774B73F48C}" type="slidenum">
              <a:rPr/>
              <a:pPr/>
              <a:t>‹#›</a:t>
            </a:fld>
            <a:endParaRPr/>
          </a:p>
        </p:txBody>
      </p:sp>
    </p:spTree>
    <p:extLst>
      <p:ext uri="{BB962C8B-B14F-4D97-AF65-F5344CB8AC3E}">
        <p14:creationId xmlns:p14="http://schemas.microsoft.com/office/powerpoint/2010/main" val="159705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80000"/>
        </a:lnSpc>
        <a:spcBef>
          <a:spcPct val="0"/>
        </a:spcBef>
        <a:buNone/>
        <a:defRPr sz="3600" b="1" kern="1200">
          <a:solidFill>
            <a:schemeClr val="accent1"/>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sz="2000" kern="1200">
          <a:solidFill>
            <a:schemeClr val="tx1">
              <a:lumMod val="65000"/>
              <a:lumOff val="3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sz="1800" kern="1200">
          <a:solidFill>
            <a:schemeClr val="tx1">
              <a:lumMod val="65000"/>
              <a:lumOff val="35000"/>
            </a:schemeClr>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600" kern="1200">
          <a:solidFill>
            <a:schemeClr val="tx1">
              <a:lumMod val="65000"/>
              <a:lumOff val="35000"/>
            </a:schemeClr>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1.xml"/><Relationship Id="rId5" Type="http://schemas.openxmlformats.org/officeDocument/2006/relationships/image" Target="../media/image125.png"/><Relationship Id="rId4" Type="http://schemas.openxmlformats.org/officeDocument/2006/relationships/image" Target="../media/image124.png"/></Relationships>
</file>

<file path=ppt/slides/_rels/slide101.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104.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5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7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8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4" Type="http://schemas.openxmlformats.org/officeDocument/2006/relationships/image" Target="../media/image88.PNG"/></Relationships>
</file>

<file path=ppt/slides/_rels/slide83.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xml"/><Relationship Id="rId4" Type="http://schemas.openxmlformats.org/officeDocument/2006/relationships/image" Target="../media/image92.png"/></Relationships>
</file>

<file path=ppt/slides/_rels/slide8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5.xml"/><Relationship Id="rId4" Type="http://schemas.openxmlformats.org/officeDocument/2006/relationships/image" Target="../media/image96.png"/></Relationships>
</file>

<file path=ppt/slides/_rels/slide87.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5" Type="http://schemas.openxmlformats.org/officeDocument/2006/relationships/image" Target="../media/image119.png"/><Relationship Id="rId4" Type="http://schemas.openxmlformats.org/officeDocument/2006/relationships/image" Target="../media/image118.png"/></Relationships>
</file>

<file path=ppt/slides/_rels/slide9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8212" y="1447800"/>
            <a:ext cx="7315200" cy="5816977"/>
          </a:xfrm>
          <a:prstGeom prst="rect">
            <a:avLst/>
          </a:prstGeom>
        </p:spPr>
        <p:txBody>
          <a:bodyPr wrap="square">
            <a:spAutoFit/>
          </a:bodyPr>
          <a:lstStyle/>
          <a:p>
            <a:pPr algn="ctr" fontAlgn="base">
              <a:spcBef>
                <a:spcPct val="0"/>
              </a:spcBef>
              <a:spcAft>
                <a:spcPct val="0"/>
              </a:spcAft>
            </a:pPr>
            <a:endParaRPr lang="en-US" sz="2400" b="1" spc="60" dirty="0">
              <a:ln w="11430"/>
              <a:solidFill>
                <a:prstClr val="black"/>
              </a:solidFill>
              <a:latin typeface="Times New Roman" pitchFamily="18" charset="0"/>
              <a:cs typeface="Times New Roman" panose="02020603050405020304" pitchFamily="18" charset="0"/>
            </a:endParaRPr>
          </a:p>
          <a:p>
            <a:pPr algn="ctr" fontAlgn="base">
              <a:spcBef>
                <a:spcPct val="0"/>
              </a:spcBef>
              <a:spcAft>
                <a:spcPct val="0"/>
              </a:spcAft>
            </a:pPr>
            <a:endParaRPr lang="en-US" sz="2400" b="1" dirty="0">
              <a:solidFill>
                <a:prstClr val="black"/>
              </a:solidFill>
              <a:latin typeface="Times New Roman" pitchFamily="18" charset="0"/>
              <a:cs typeface="Times New Roman" panose="02020603050405020304" pitchFamily="18" charset="0"/>
            </a:endParaRPr>
          </a:p>
          <a:p>
            <a:pPr algn="ctr" fontAlgn="base">
              <a:spcBef>
                <a:spcPct val="0"/>
              </a:spcBef>
              <a:spcAft>
                <a:spcPct val="0"/>
              </a:spcAft>
            </a:pPr>
            <a:endParaRPr lang="en-US" sz="2400" b="1" dirty="0">
              <a:solidFill>
                <a:prstClr val="black"/>
              </a:solidFill>
              <a:latin typeface="Times New Roman" pitchFamily="18" charset="0"/>
              <a:cs typeface="Times New Roman" panose="02020603050405020304" pitchFamily="18" charset="0"/>
            </a:endParaRPr>
          </a:p>
          <a:p>
            <a:pPr algn="ctr" fontAlgn="base">
              <a:spcBef>
                <a:spcPct val="0"/>
              </a:spcBef>
              <a:spcAft>
                <a:spcPct val="0"/>
              </a:spcAft>
            </a:pPr>
            <a:r>
              <a:rPr lang="en-US" sz="2400" b="1" dirty="0">
                <a:solidFill>
                  <a:prstClr val="black"/>
                </a:solidFill>
                <a:latin typeface="Times New Roman" pitchFamily="18" charset="0"/>
                <a:cs typeface="Times New Roman" panose="02020603050405020304" pitchFamily="18" charset="0"/>
              </a:rPr>
              <a:t>An-Najah National University</a:t>
            </a:r>
          </a:p>
          <a:p>
            <a:pPr algn="ctr" fontAlgn="base">
              <a:spcBef>
                <a:spcPct val="0"/>
              </a:spcBef>
              <a:spcAft>
                <a:spcPct val="0"/>
              </a:spcAft>
            </a:pPr>
            <a:endParaRPr lang="en-US" sz="2400" b="1" dirty="0">
              <a:solidFill>
                <a:prstClr val="black"/>
              </a:solidFill>
              <a:latin typeface="Times New Roman" pitchFamily="18" charset="0"/>
              <a:cs typeface="Times New Roman" panose="02020603050405020304" pitchFamily="18" charset="0"/>
            </a:endParaRPr>
          </a:p>
          <a:p>
            <a:pPr algn="ctr" fontAlgn="base">
              <a:spcBef>
                <a:spcPct val="0"/>
              </a:spcBef>
              <a:spcAft>
                <a:spcPct val="0"/>
              </a:spcAft>
            </a:pPr>
            <a:r>
              <a:rPr lang="en-US" sz="2400" b="1" dirty="0">
                <a:solidFill>
                  <a:prstClr val="black"/>
                </a:solidFill>
                <a:latin typeface="Times New Roman" pitchFamily="18" charset="0"/>
                <a:cs typeface="Times New Roman" panose="02020603050405020304" pitchFamily="18" charset="0"/>
              </a:rPr>
              <a:t>Faculty Of Engineering</a:t>
            </a:r>
          </a:p>
          <a:p>
            <a:pPr algn="ctr" fontAlgn="base">
              <a:spcBef>
                <a:spcPct val="0"/>
              </a:spcBef>
              <a:spcAft>
                <a:spcPct val="0"/>
              </a:spcAft>
            </a:pPr>
            <a:r>
              <a:rPr lang="en-US" sz="2400" b="1" spc="60" dirty="0">
                <a:ln w="11430"/>
                <a:solidFill>
                  <a:prstClr val="black"/>
                </a:solidFill>
                <a:latin typeface="Times New Roman" panose="02020603050405020304" pitchFamily="18" charset="0"/>
                <a:cs typeface="Times New Roman" panose="02020603050405020304" pitchFamily="18" charset="0"/>
              </a:rPr>
              <a:t>Building Engineering Department</a:t>
            </a:r>
          </a:p>
          <a:p>
            <a:pPr algn="ctr" fontAlgn="base">
              <a:spcBef>
                <a:spcPct val="0"/>
              </a:spcBef>
              <a:spcAft>
                <a:spcPct val="0"/>
              </a:spcAft>
            </a:pPr>
            <a:endParaRPr lang="en-US" sz="2400" b="1" spc="60" dirty="0">
              <a:ln w="11430"/>
              <a:solidFill>
                <a:prstClr val="black"/>
              </a:solidFill>
              <a:latin typeface="Times New Roman" panose="02020603050405020304" pitchFamily="18" charset="0"/>
              <a:cs typeface="Times New Roman" panose="02020603050405020304" pitchFamily="18" charset="0"/>
            </a:endParaRPr>
          </a:p>
          <a:p>
            <a:pPr algn="ctr" fontAlgn="base">
              <a:spcBef>
                <a:spcPct val="0"/>
              </a:spcBef>
              <a:spcAft>
                <a:spcPct val="0"/>
              </a:spcAft>
            </a:pPr>
            <a:r>
              <a:rPr lang="en-US" sz="2400" b="1" spc="60" dirty="0">
                <a:ln w="11430"/>
                <a:solidFill>
                  <a:prstClr val="black"/>
                </a:solidFill>
                <a:latin typeface="Times New Roman" panose="02020603050405020304" pitchFamily="18" charset="0"/>
                <a:cs typeface="Times New Roman" panose="02020603050405020304" pitchFamily="18" charset="0"/>
              </a:rPr>
              <a:t>Graduation project </a:t>
            </a:r>
            <a:r>
              <a:rPr lang="en-US" sz="2400" b="1" spc="60" dirty="0" smtClean="0">
                <a:ln w="11430"/>
                <a:solidFill>
                  <a:prstClr val="black"/>
                </a:solidFill>
                <a:latin typeface="Times New Roman" panose="02020603050405020304" pitchFamily="18" charset="0"/>
                <a:cs typeface="Times New Roman" panose="02020603050405020304" pitchFamily="18" charset="0"/>
              </a:rPr>
              <a:t>II</a:t>
            </a:r>
            <a:endParaRPr lang="en-US" sz="2400" b="1" spc="60" dirty="0">
              <a:ln w="11430"/>
              <a:solidFill>
                <a:prstClr val="black"/>
              </a:solidFill>
              <a:latin typeface="Times New Roman" panose="02020603050405020304" pitchFamily="18" charset="0"/>
              <a:cs typeface="Times New Roman" panose="02020603050405020304" pitchFamily="18" charset="0"/>
            </a:endParaRPr>
          </a:p>
          <a:p>
            <a:pPr algn="ctr" fontAlgn="base">
              <a:spcBef>
                <a:spcPct val="0"/>
              </a:spcBef>
              <a:spcAft>
                <a:spcPct val="0"/>
              </a:spcAft>
            </a:pPr>
            <a:endParaRPr lang="en-US" sz="2400" b="1" dirty="0">
              <a:solidFill>
                <a:srgbClr val="D19049">
                  <a:lumMod val="50000"/>
                </a:srgbClr>
              </a:solidFill>
              <a:latin typeface="Aharoni" panose="02010803020104030203" pitchFamily="2" charset="-79"/>
              <a:cs typeface="Aharoni" panose="02010803020104030203" pitchFamily="2" charset="-79"/>
            </a:endParaRPr>
          </a:p>
          <a:p>
            <a:pPr algn="ctr" fontAlgn="base">
              <a:spcBef>
                <a:spcPct val="0"/>
              </a:spcBef>
              <a:spcAft>
                <a:spcPct val="0"/>
              </a:spcAft>
            </a:pPr>
            <a:r>
              <a:rPr lang="en-US" sz="2800" b="1" dirty="0">
                <a:solidFill>
                  <a:schemeClr val="tx2">
                    <a:lumMod val="50000"/>
                  </a:schemeClr>
                </a:solidFill>
                <a:cs typeface="Aharoni" panose="02010803020104030203" pitchFamily="2" charset="-79"/>
              </a:rPr>
              <a:t>Integrated Redesign of Rehabilitation Center for Mentally Disabled</a:t>
            </a:r>
            <a:br>
              <a:rPr lang="en-US" sz="2800" b="1" dirty="0">
                <a:solidFill>
                  <a:schemeClr val="tx2">
                    <a:lumMod val="50000"/>
                  </a:schemeClr>
                </a:solidFill>
                <a:cs typeface="Aharoni" panose="02010803020104030203" pitchFamily="2" charset="-79"/>
              </a:rPr>
            </a:br>
            <a:endParaRPr lang="en-US" sz="2800" b="1" dirty="0">
              <a:solidFill>
                <a:schemeClr val="tx2">
                  <a:lumMod val="50000"/>
                </a:schemeClr>
              </a:solidFill>
              <a:cs typeface="Aharoni" panose="02010803020104030203" pitchFamily="2" charset="-79"/>
            </a:endParaRPr>
          </a:p>
          <a:p>
            <a:pPr algn="ctr" fontAlgn="base">
              <a:spcBef>
                <a:spcPct val="0"/>
              </a:spcBef>
              <a:spcAft>
                <a:spcPct val="0"/>
              </a:spcAft>
            </a:pPr>
            <a:endParaRPr lang="en-US" sz="2400" b="1" spc="60" dirty="0">
              <a:ln w="11430"/>
              <a:solidFill>
                <a:prstClr val="black"/>
              </a:solidFill>
              <a:latin typeface="Times New Roman" pitchFamily="18" charset="0"/>
              <a:cs typeface="Times New Roman" panose="02020603050405020304" pitchFamily="18" charset="0"/>
            </a:endParaRPr>
          </a:p>
          <a:p>
            <a:pPr fontAlgn="base">
              <a:spcBef>
                <a:spcPct val="0"/>
              </a:spcBef>
              <a:spcAft>
                <a:spcPct val="0"/>
              </a:spcAft>
            </a:pPr>
            <a:endParaRPr lang="en-US" sz="2400" dirty="0">
              <a:solidFill>
                <a:prstClr val="black"/>
              </a:solidFill>
              <a:latin typeface="Times New Roman" pitchFamily="18"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0175" y="304800"/>
            <a:ext cx="1811274" cy="15658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42191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2812" y="140729"/>
            <a:ext cx="10744200" cy="65648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074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36614" y="1050526"/>
            <a:ext cx="10228608" cy="5144837"/>
          </a:xfrm>
        </p:spPr>
        <p:txBody>
          <a:bodyPr>
            <a:normAutofit/>
          </a:bodyPr>
          <a:lstStyle/>
          <a:p>
            <a:pPr algn="l"/>
            <a:r>
              <a:rPr lang="en-US" sz="2799" b="1" dirty="0">
                <a:solidFill>
                  <a:schemeClr val="accent1">
                    <a:lumMod val="50000"/>
                  </a:schemeClr>
                </a:solidFill>
                <a:latin typeface="Times New Roman" panose="02020603050405020304" pitchFamily="18" charset="0"/>
                <a:cs typeface="Times New Roman" panose="02020603050405020304" pitchFamily="18" charset="0"/>
              </a:rPr>
              <a:t>HVAC detail:</a:t>
            </a:r>
          </a:p>
        </p:txBody>
      </p:sp>
      <p:pic>
        <p:nvPicPr>
          <p:cNvPr id="7" name="Picture 6"/>
          <p:cNvPicPr>
            <a:picLocks noChangeAspect="1"/>
          </p:cNvPicPr>
          <p:nvPr/>
        </p:nvPicPr>
        <p:blipFill>
          <a:blip r:embed="rId2"/>
          <a:stretch>
            <a:fillRect/>
          </a:stretch>
        </p:blipFill>
        <p:spPr>
          <a:xfrm>
            <a:off x="4894148" y="2747045"/>
            <a:ext cx="6684809" cy="36947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rotWithShape="1">
          <a:blip r:embed="rId3"/>
          <a:srcRect t="11340"/>
          <a:stretch/>
        </p:blipFill>
        <p:spPr>
          <a:xfrm>
            <a:off x="559412" y="1529278"/>
            <a:ext cx="5343981" cy="2435535"/>
          </a:xfrm>
          <a:prstGeom prst="rect">
            <a:avLst/>
          </a:prstGeom>
          <a:ln>
            <a:noFill/>
          </a:ln>
          <a:effectLst>
            <a:outerShdw blurRad="292100" dist="139700" dir="2700000" algn="tl" rotWithShape="0">
              <a:srgbClr val="333333">
                <a:alpha val="65000"/>
              </a:srgbClr>
            </a:outerShdw>
          </a:effectLst>
        </p:spPr>
      </p:pic>
      <p:cxnSp>
        <p:nvCxnSpPr>
          <p:cNvPr id="10" name="Straight Connector 9"/>
          <p:cNvCxnSpPr/>
          <p:nvPr/>
        </p:nvCxnSpPr>
        <p:spPr>
          <a:xfrm>
            <a:off x="5550918" y="1638198"/>
            <a:ext cx="2685634" cy="1459763"/>
          </a:xfrm>
          <a:prstGeom prst="line">
            <a:avLst/>
          </a:prstGeom>
        </p:spPr>
        <p:style>
          <a:lnRef idx="1">
            <a:schemeClr val="dk1"/>
          </a:lnRef>
          <a:fillRef idx="0">
            <a:schemeClr val="dk1"/>
          </a:fillRef>
          <a:effectRef idx="0">
            <a:schemeClr val="dk1"/>
          </a:effectRef>
          <a:fontRef idx="minor">
            <a:schemeClr val="tx1"/>
          </a:fontRef>
        </p:style>
      </p:cxnSp>
      <p:pic>
        <p:nvPicPr>
          <p:cNvPr id="14" name="Picture 13"/>
          <p:cNvPicPr>
            <a:picLocks noChangeAspect="1"/>
          </p:cNvPicPr>
          <p:nvPr/>
        </p:nvPicPr>
        <p:blipFill>
          <a:blip r:embed="rId4"/>
          <a:stretch>
            <a:fillRect/>
          </a:stretch>
        </p:blipFill>
        <p:spPr>
          <a:xfrm>
            <a:off x="908224" y="4238311"/>
            <a:ext cx="3294192" cy="2203473"/>
          </a:xfrm>
          <a:prstGeom prst="rect">
            <a:avLst/>
          </a:prstGeom>
          <a:ln>
            <a:noFill/>
          </a:ln>
          <a:effectLst>
            <a:outerShdw blurRad="292100" dist="139700" dir="2700000" algn="tl" rotWithShape="0">
              <a:srgbClr val="333333">
                <a:alpha val="65000"/>
              </a:srgbClr>
            </a:outerShdw>
          </a:effectLst>
        </p:spPr>
      </p:pic>
      <p:cxnSp>
        <p:nvCxnSpPr>
          <p:cNvPr id="16" name="Straight Connector 15"/>
          <p:cNvCxnSpPr/>
          <p:nvPr/>
        </p:nvCxnSpPr>
        <p:spPr>
          <a:xfrm flipH="1">
            <a:off x="3122248" y="2566004"/>
            <a:ext cx="968954" cy="1877561"/>
          </a:xfrm>
          <a:prstGeom prst="line">
            <a:avLst/>
          </a:prstGeom>
        </p:spPr>
        <p:style>
          <a:lnRef idx="1">
            <a:schemeClr val="dk1"/>
          </a:lnRef>
          <a:fillRef idx="0">
            <a:schemeClr val="dk1"/>
          </a:fillRef>
          <a:effectRef idx="0">
            <a:schemeClr val="dk1"/>
          </a:effectRef>
          <a:fontRef idx="minor">
            <a:schemeClr val="tx1"/>
          </a:fontRef>
        </p:style>
      </p:cxnSp>
      <p:pic>
        <p:nvPicPr>
          <p:cNvPr id="20" name="Picture 19"/>
          <p:cNvPicPr>
            <a:picLocks noChangeAspect="1"/>
          </p:cNvPicPr>
          <p:nvPr/>
        </p:nvPicPr>
        <p:blipFill>
          <a:blip r:embed="rId5"/>
          <a:stretch>
            <a:fillRect/>
          </a:stretch>
        </p:blipFill>
        <p:spPr>
          <a:xfrm>
            <a:off x="9284332" y="866401"/>
            <a:ext cx="2761778" cy="1543592"/>
          </a:xfrm>
          <a:prstGeom prst="rect">
            <a:avLst/>
          </a:prstGeom>
        </p:spPr>
      </p:pic>
      <p:sp>
        <p:nvSpPr>
          <p:cNvPr id="21" name="TextBox 20"/>
          <p:cNvSpPr txBox="1"/>
          <p:nvPr/>
        </p:nvSpPr>
        <p:spPr>
          <a:xfrm>
            <a:off x="6399212" y="981334"/>
            <a:ext cx="2527547" cy="70788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t>Mechanical shaft system in </a:t>
            </a:r>
            <a:r>
              <a:rPr lang="en-US" sz="2000" dirty="0" smtClean="0"/>
              <a:t>WC</a:t>
            </a:r>
            <a:endParaRPr lang="en-US" sz="2000" dirty="0"/>
          </a:p>
        </p:txBody>
      </p:sp>
      <p:cxnSp>
        <p:nvCxnSpPr>
          <p:cNvPr id="24" name="Straight Arrow Connector 23"/>
          <p:cNvCxnSpPr>
            <a:stCxn id="21" idx="3"/>
          </p:cNvCxnSpPr>
          <p:nvPr/>
        </p:nvCxnSpPr>
        <p:spPr>
          <a:xfrm>
            <a:off x="8926759" y="1335277"/>
            <a:ext cx="842493" cy="354516"/>
          </a:xfrm>
          <a:prstGeom prst="straightConnector1">
            <a:avLst/>
          </a:prstGeom>
          <a:ln w="38100">
            <a:solidFill>
              <a:schemeClr val="accent1"/>
            </a:solidFill>
            <a:tailEnd type="triangle"/>
          </a:ln>
        </p:spPr>
        <p:style>
          <a:lnRef idx="3">
            <a:schemeClr val="accent5"/>
          </a:lnRef>
          <a:fillRef idx="0">
            <a:schemeClr val="accent5"/>
          </a:fillRef>
          <a:effectRef idx="2">
            <a:schemeClr val="accent5"/>
          </a:effectRef>
          <a:fontRef idx="minor">
            <a:schemeClr val="tx1"/>
          </a:fontRef>
        </p:style>
      </p:cxnSp>
      <p:sp>
        <p:nvSpPr>
          <p:cNvPr id="12" name="TextBox 11"/>
          <p:cNvSpPr txBox="1"/>
          <p:nvPr/>
        </p:nvSpPr>
        <p:spPr>
          <a:xfrm>
            <a:off x="1512318" y="82675"/>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HVAC System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4221169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412" y="1295400"/>
            <a:ext cx="5029200" cy="1828800"/>
          </a:xfrm>
        </p:spPr>
        <p:txBody>
          <a:bodyPr>
            <a:normAutofit/>
          </a:bodyPr>
          <a:lstStyle/>
          <a:p>
            <a:r>
              <a:rPr lang="en-US" sz="6600" dirty="0" smtClean="0">
                <a:solidFill>
                  <a:schemeClr val="tx1"/>
                </a:solidFill>
              </a:rPr>
              <a:t>Safety   Design</a:t>
            </a:r>
            <a:endParaRPr lang="en-US" sz="6600" dirty="0">
              <a:solidFill>
                <a:schemeClr val="tx1"/>
              </a:solidFill>
            </a:endParaRPr>
          </a:p>
        </p:txBody>
      </p:sp>
      <p:pic>
        <p:nvPicPr>
          <p:cNvPr id="4" name="Picture 3"/>
          <p:cNvPicPr>
            <a:picLocks noChangeAspect="1"/>
          </p:cNvPicPr>
          <p:nvPr/>
        </p:nvPicPr>
        <p:blipFill>
          <a:blip r:embed="rId2"/>
          <a:stretch>
            <a:fillRect/>
          </a:stretch>
        </p:blipFill>
        <p:spPr>
          <a:xfrm>
            <a:off x="1419679" y="3352800"/>
            <a:ext cx="5234665" cy="3276600"/>
          </a:xfrm>
          <a:prstGeom prst="rect">
            <a:avLst/>
          </a:prstGeom>
          <a:ln>
            <a:noFill/>
          </a:ln>
          <a:effectLst>
            <a:softEdge rad="112500"/>
          </a:effectLst>
        </p:spPr>
      </p:pic>
    </p:spTree>
    <p:extLst>
      <p:ext uri="{BB962C8B-B14F-4D97-AF65-F5344CB8AC3E}">
        <p14:creationId xmlns:p14="http://schemas.microsoft.com/office/powerpoint/2010/main" val="2232158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5557141" y="2885010"/>
            <a:ext cx="6465337" cy="38943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stretch>
            <a:fillRect/>
          </a:stretch>
        </p:blipFill>
        <p:spPr>
          <a:xfrm>
            <a:off x="33543" y="1030252"/>
            <a:ext cx="7213461" cy="3231754"/>
          </a:xfrm>
          <a:prstGeom prst="rect">
            <a:avLst/>
          </a:prstGeom>
          <a:ln>
            <a:noFill/>
          </a:ln>
          <a:effectLst>
            <a:outerShdw blurRad="292100" dist="139700" dir="2700000" algn="tl" rotWithShape="0">
              <a:srgbClr val="333333">
                <a:alpha val="65000"/>
              </a:srgbClr>
            </a:outerShdw>
          </a:effectLst>
        </p:spPr>
      </p:pic>
      <p:sp>
        <p:nvSpPr>
          <p:cNvPr id="8" name="Frame 7"/>
          <p:cNvSpPr/>
          <p:nvPr/>
        </p:nvSpPr>
        <p:spPr>
          <a:xfrm>
            <a:off x="8672509" y="3416971"/>
            <a:ext cx="3139114" cy="1299073"/>
          </a:xfrm>
          <a:prstGeom prst="frame">
            <a:avLst>
              <a:gd name="adj1" fmla="val 3403"/>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99">
              <a:solidFill>
                <a:schemeClr val="tx1"/>
              </a:solidFill>
            </a:endParaRPr>
          </a:p>
        </p:txBody>
      </p:sp>
      <p:sp>
        <p:nvSpPr>
          <p:cNvPr id="9" name="Left Arrow 8"/>
          <p:cNvSpPr/>
          <p:nvPr/>
        </p:nvSpPr>
        <p:spPr>
          <a:xfrm rot="1161946">
            <a:off x="6952367" y="3128268"/>
            <a:ext cx="1724879" cy="265736"/>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p>
        </p:txBody>
      </p:sp>
      <p:sp>
        <p:nvSpPr>
          <p:cNvPr id="2" name="Rectangle 1"/>
          <p:cNvSpPr/>
          <p:nvPr/>
        </p:nvSpPr>
        <p:spPr>
          <a:xfrm>
            <a:off x="7387289" y="2260266"/>
            <a:ext cx="4801536" cy="46153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399" b="1" dirty="0">
                <a:latin typeface="Times New Roman" panose="02020603050405020304" pitchFamily="18" charset="0"/>
                <a:ea typeface="Calibri" panose="020F0502020204030204" pitchFamily="34" charset="0"/>
                <a:cs typeface="Times New Roman" panose="02020603050405020304" pitchFamily="18" charset="0"/>
              </a:rPr>
              <a:t>Emergency Exists for ground floor </a:t>
            </a:r>
          </a:p>
        </p:txBody>
      </p:sp>
      <p:sp>
        <p:nvSpPr>
          <p:cNvPr id="10" name="TextBox 9"/>
          <p:cNvSpPr txBox="1"/>
          <p:nvPr/>
        </p:nvSpPr>
        <p:spPr>
          <a:xfrm>
            <a:off x="1598612" y="79273"/>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Safety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2792754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08153" y="1378574"/>
            <a:ext cx="9218872" cy="584775"/>
          </a:xfrm>
          <a:prstGeom prst="rect">
            <a:avLst/>
          </a:prstGeom>
        </p:spPr>
        <p:txBody>
          <a:bodyPr wrap="square">
            <a:spAutoFit/>
          </a:bodyPr>
          <a:lstStyle/>
          <a:p>
            <a:r>
              <a:rPr lang="en-US" sz="3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Types of fire </a:t>
            </a:r>
            <a:r>
              <a:rPr lang="en-US" sz="3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systems: </a:t>
            </a:r>
            <a:endParaRPr lang="en-US" sz="3200"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2"/>
          <a:stretch>
            <a:fillRect/>
          </a:stretch>
        </p:blipFill>
        <p:spPr>
          <a:xfrm>
            <a:off x="708152" y="2438400"/>
            <a:ext cx="3633659" cy="22747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p:nvPr/>
        </p:nvPicPr>
        <p:blipFill>
          <a:blip r:embed="rId3"/>
          <a:stretch>
            <a:fillRect/>
          </a:stretch>
        </p:blipFill>
        <p:spPr>
          <a:xfrm>
            <a:off x="4583684" y="2438400"/>
            <a:ext cx="3872928" cy="22747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p:nvPr/>
        </p:nvPicPr>
        <p:blipFill>
          <a:blip r:embed="rId4"/>
          <a:stretch>
            <a:fillRect/>
          </a:stretch>
        </p:blipFill>
        <p:spPr>
          <a:xfrm>
            <a:off x="708152" y="4924291"/>
            <a:ext cx="3599874" cy="19192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p:nvPr/>
        </p:nvPicPr>
        <p:blipFill>
          <a:blip r:embed="rId5"/>
          <a:stretch>
            <a:fillRect/>
          </a:stretch>
        </p:blipFill>
        <p:spPr>
          <a:xfrm>
            <a:off x="4563851" y="4938780"/>
            <a:ext cx="3151741" cy="18902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6" cstate="print"/>
          <a:stretch>
            <a:fillRect/>
          </a:stretch>
        </p:blipFill>
        <p:spPr>
          <a:xfrm>
            <a:off x="8698485" y="2438400"/>
            <a:ext cx="3203390" cy="22747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1598612" y="79273"/>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Safety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222429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Process 5"/>
          <p:cNvSpPr/>
          <p:nvPr/>
        </p:nvSpPr>
        <p:spPr>
          <a:xfrm>
            <a:off x="5217755" y="5035815"/>
            <a:ext cx="1701748" cy="506305"/>
          </a:xfrm>
          <a:prstGeom prst="flowChartProcess">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799" dirty="0"/>
              <a:t>Fire hose</a:t>
            </a:r>
          </a:p>
        </p:txBody>
      </p:sp>
      <p:pic>
        <p:nvPicPr>
          <p:cNvPr id="3" name="Picture 2"/>
          <p:cNvPicPr>
            <a:picLocks noChangeAspect="1"/>
          </p:cNvPicPr>
          <p:nvPr/>
        </p:nvPicPr>
        <p:blipFill>
          <a:blip r:embed="rId2"/>
          <a:stretch>
            <a:fillRect/>
          </a:stretch>
        </p:blipFill>
        <p:spPr>
          <a:xfrm>
            <a:off x="1986426" y="2138566"/>
            <a:ext cx="9398436" cy="4267001"/>
          </a:xfrm>
          <a:prstGeom prst="rect">
            <a:avLst/>
          </a:prstGeom>
          <a:ln>
            <a:noFill/>
          </a:ln>
          <a:effectLst>
            <a:outerShdw blurRad="292100" dist="139700" dir="2700000" algn="tl" rotWithShape="0">
              <a:srgbClr val="333333">
                <a:alpha val="65000"/>
              </a:srgbClr>
            </a:outerShdw>
          </a:effectLst>
        </p:spPr>
      </p:pic>
      <p:sp>
        <p:nvSpPr>
          <p:cNvPr id="15" name="Flowchart: Process 14"/>
          <p:cNvSpPr/>
          <p:nvPr/>
        </p:nvSpPr>
        <p:spPr>
          <a:xfrm>
            <a:off x="6685644" y="1007985"/>
            <a:ext cx="1701748" cy="600824"/>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b="1" dirty="0">
                <a:latin typeface="Times New Roman" panose="02020603050405020304" pitchFamily="18" charset="0"/>
                <a:cs typeface="Times New Roman" panose="02020603050405020304" pitchFamily="18" charset="0"/>
              </a:rPr>
              <a:t>Fire hose</a:t>
            </a:r>
          </a:p>
        </p:txBody>
      </p:sp>
      <p:sp>
        <p:nvSpPr>
          <p:cNvPr id="12" name="Down Arrow 11"/>
          <p:cNvSpPr/>
          <p:nvPr/>
        </p:nvSpPr>
        <p:spPr>
          <a:xfrm rot="2931318">
            <a:off x="6174438" y="1074658"/>
            <a:ext cx="118735" cy="3439933"/>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chemeClr val="tx1"/>
              </a:solidFill>
            </a:endParaRPr>
          </a:p>
        </p:txBody>
      </p:sp>
      <p:sp>
        <p:nvSpPr>
          <p:cNvPr id="18" name="Down Arrow 17"/>
          <p:cNvSpPr/>
          <p:nvPr/>
        </p:nvSpPr>
        <p:spPr>
          <a:xfrm rot="18920039" flipH="1">
            <a:off x="8711338" y="1277089"/>
            <a:ext cx="174311" cy="3035069"/>
          </a:xfrm>
          <a:prstGeom prst="downArrow">
            <a:avLst>
              <a:gd name="adj1" fmla="val 28639"/>
              <a:gd name="adj2" fmla="val 74259"/>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chemeClr val="tx1"/>
              </a:solidFill>
            </a:endParaRPr>
          </a:p>
        </p:txBody>
      </p:sp>
      <p:sp>
        <p:nvSpPr>
          <p:cNvPr id="8" name="Flowchart: Process 7"/>
          <p:cNvSpPr/>
          <p:nvPr/>
        </p:nvSpPr>
        <p:spPr>
          <a:xfrm>
            <a:off x="227012" y="1661970"/>
            <a:ext cx="1854191" cy="600824"/>
          </a:xfrm>
          <a:prstGeom prst="flowChartProcess">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2000"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Extinguishers</a:t>
            </a:r>
            <a:endParaRPr lang="en-US" sz="2000" dirty="0">
              <a:latin typeface="Times New Roman" panose="02020603050405020304" pitchFamily="18" charset="0"/>
              <a:cs typeface="Times New Roman" panose="02020603050405020304" pitchFamily="18" charset="0"/>
            </a:endParaRPr>
          </a:p>
        </p:txBody>
      </p:sp>
      <p:sp>
        <p:nvSpPr>
          <p:cNvPr id="9" name="Down Arrow 8"/>
          <p:cNvSpPr/>
          <p:nvPr/>
        </p:nvSpPr>
        <p:spPr>
          <a:xfrm rot="19555671" flipH="1">
            <a:off x="1684658" y="2176369"/>
            <a:ext cx="142465" cy="2248814"/>
          </a:xfrm>
          <a:prstGeom prst="downArrow">
            <a:avLst>
              <a:gd name="adj1" fmla="val 28639"/>
              <a:gd name="adj2" fmla="val 74259"/>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chemeClr val="tx1"/>
              </a:solidFill>
            </a:endParaRPr>
          </a:p>
        </p:txBody>
      </p:sp>
      <p:sp>
        <p:nvSpPr>
          <p:cNvPr id="10" name="Down Arrow 9"/>
          <p:cNvSpPr/>
          <p:nvPr/>
        </p:nvSpPr>
        <p:spPr>
          <a:xfrm rot="18920039" flipH="1">
            <a:off x="2502321" y="2105987"/>
            <a:ext cx="188673" cy="1545257"/>
          </a:xfrm>
          <a:prstGeom prst="downArrow">
            <a:avLst>
              <a:gd name="adj1" fmla="val 28639"/>
              <a:gd name="adj2" fmla="val 74259"/>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chemeClr val="tx1"/>
              </a:solidFill>
            </a:endParaRPr>
          </a:p>
        </p:txBody>
      </p:sp>
      <p:sp>
        <p:nvSpPr>
          <p:cNvPr id="11" name="Flowchart: Process 10"/>
          <p:cNvSpPr/>
          <p:nvPr/>
        </p:nvSpPr>
        <p:spPr>
          <a:xfrm>
            <a:off x="10198398" y="5151133"/>
            <a:ext cx="1701748" cy="600824"/>
          </a:xfrm>
          <a:prstGeom prst="flowChartProcess">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2000" b="1" dirty="0" smtClean="0">
                <a:solidFill>
                  <a:schemeClr val="tx2"/>
                </a:solidFill>
                <a:latin typeface="Times New Roman" panose="02020603050405020304" pitchFamily="18" charset="0"/>
                <a:cs typeface="Times New Roman" panose="02020603050405020304" pitchFamily="18" charset="0"/>
              </a:rPr>
              <a:t>Sprinkler</a:t>
            </a:r>
            <a:endParaRPr lang="en-US" sz="2000" b="1" dirty="0">
              <a:solidFill>
                <a:schemeClr val="tx2"/>
              </a:solidFill>
              <a:latin typeface="Times New Roman" panose="02020603050405020304" pitchFamily="18" charset="0"/>
              <a:cs typeface="Times New Roman" panose="02020603050405020304" pitchFamily="18" charset="0"/>
            </a:endParaRPr>
          </a:p>
        </p:txBody>
      </p:sp>
      <p:sp>
        <p:nvSpPr>
          <p:cNvPr id="5" name="Left Arrow 4"/>
          <p:cNvSpPr/>
          <p:nvPr/>
        </p:nvSpPr>
        <p:spPr>
          <a:xfrm rot="1677875">
            <a:off x="9493728" y="5029605"/>
            <a:ext cx="722016" cy="11531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p>
        </p:txBody>
      </p:sp>
      <p:sp>
        <p:nvSpPr>
          <p:cNvPr id="14" name="Left Arrow 13"/>
          <p:cNvSpPr/>
          <p:nvPr/>
        </p:nvSpPr>
        <p:spPr>
          <a:xfrm rot="19858999">
            <a:off x="9493727" y="5532632"/>
            <a:ext cx="722016" cy="11531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p>
        </p:txBody>
      </p:sp>
      <p:sp>
        <p:nvSpPr>
          <p:cNvPr id="16" name="Flowchart: Process 15"/>
          <p:cNvSpPr/>
          <p:nvPr/>
        </p:nvSpPr>
        <p:spPr>
          <a:xfrm>
            <a:off x="6221188" y="6105156"/>
            <a:ext cx="1448533" cy="600824"/>
          </a:xfrm>
          <a:prstGeom prst="flowChartProcess">
            <a:avLst/>
          </a:prstGeom>
        </p:spPr>
        <p:style>
          <a:lnRef idx="0">
            <a:schemeClr val="accent6"/>
          </a:lnRef>
          <a:fillRef idx="3">
            <a:schemeClr val="accent6"/>
          </a:fillRef>
          <a:effectRef idx="3">
            <a:schemeClr val="accent6"/>
          </a:effectRef>
          <a:fontRef idx="minor">
            <a:schemeClr val="lt1"/>
          </a:fontRef>
        </p:style>
        <p:txBody>
          <a:bodyPr rtlCol="0" anchor="ctr"/>
          <a:lstStyle/>
          <a:p>
            <a:endParaRPr lang="en-US" sz="1799" dirty="0"/>
          </a:p>
          <a:p>
            <a:pPr algn="ctr"/>
            <a:r>
              <a:rPr lang="en-US" sz="2000" b="1" dirty="0">
                <a:solidFill>
                  <a:schemeClr val="tx2"/>
                </a:solidFill>
                <a:latin typeface="Times New Roman" panose="02020603050405020304" pitchFamily="18" charset="0"/>
                <a:cs typeface="Times New Roman" panose="02020603050405020304" pitchFamily="18" charset="0"/>
              </a:rPr>
              <a:t>  Smoke detector</a:t>
            </a:r>
          </a:p>
          <a:p>
            <a:endParaRPr lang="en-US" sz="1799" dirty="0"/>
          </a:p>
        </p:txBody>
      </p:sp>
      <p:sp>
        <p:nvSpPr>
          <p:cNvPr id="7" name="Right Arrow 6"/>
          <p:cNvSpPr/>
          <p:nvPr/>
        </p:nvSpPr>
        <p:spPr>
          <a:xfrm rot="18547838">
            <a:off x="6810421" y="5773872"/>
            <a:ext cx="733446" cy="839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p>
        </p:txBody>
      </p:sp>
      <p:sp>
        <p:nvSpPr>
          <p:cNvPr id="17" name="Right Arrow 16"/>
          <p:cNvSpPr/>
          <p:nvPr/>
        </p:nvSpPr>
        <p:spPr>
          <a:xfrm rot="13723870">
            <a:off x="6127887" y="5761423"/>
            <a:ext cx="733446" cy="839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p>
        </p:txBody>
      </p:sp>
      <p:pic>
        <p:nvPicPr>
          <p:cNvPr id="13" name="Picture 12"/>
          <p:cNvPicPr>
            <a:picLocks noChangeAspect="1"/>
          </p:cNvPicPr>
          <p:nvPr/>
        </p:nvPicPr>
        <p:blipFill>
          <a:blip r:embed="rId3"/>
          <a:stretch>
            <a:fillRect/>
          </a:stretch>
        </p:blipFill>
        <p:spPr>
          <a:xfrm>
            <a:off x="2081202" y="4561189"/>
            <a:ext cx="1866414" cy="178071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9" name="Flowchart: Process 18"/>
          <p:cNvSpPr/>
          <p:nvPr/>
        </p:nvSpPr>
        <p:spPr>
          <a:xfrm>
            <a:off x="-14394" y="4564519"/>
            <a:ext cx="2035385" cy="1187438"/>
          </a:xfrm>
          <a:prstGeom prst="flowChartProcess">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1799" dirty="0"/>
              <a:t>DOME COLOR CAMERA</a:t>
            </a:r>
          </a:p>
          <a:p>
            <a:r>
              <a:rPr lang="en-US" sz="1799" dirty="0"/>
              <a:t>EXTERNAL CAMERA</a:t>
            </a:r>
          </a:p>
        </p:txBody>
      </p:sp>
      <p:sp>
        <p:nvSpPr>
          <p:cNvPr id="2" name="Rectangle 1"/>
          <p:cNvSpPr/>
          <p:nvPr/>
        </p:nvSpPr>
        <p:spPr>
          <a:xfrm>
            <a:off x="9940619" y="1007985"/>
            <a:ext cx="1784068" cy="70788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en-US" sz="2000" b="1" dirty="0">
                <a:latin typeface="Times New Roman" panose="02020603050405020304" pitchFamily="18" charset="0"/>
                <a:ea typeface="Calibri" panose="020F0502020204030204" pitchFamily="34" charset="0"/>
                <a:cs typeface="Times New Roman" panose="02020603050405020304" pitchFamily="18" charset="0"/>
              </a:rPr>
              <a:t>Emergency stairs</a:t>
            </a:r>
            <a:endParaRPr lang="en-US" sz="2000" dirty="0">
              <a:latin typeface="Times New Roman" panose="02020603050405020304" pitchFamily="18" charset="0"/>
              <a:cs typeface="Times New Roman" panose="02020603050405020304" pitchFamily="18" charset="0"/>
            </a:endParaRPr>
          </a:p>
        </p:txBody>
      </p:sp>
      <p:sp>
        <p:nvSpPr>
          <p:cNvPr id="20" name="Down Arrow 19"/>
          <p:cNvSpPr/>
          <p:nvPr/>
        </p:nvSpPr>
        <p:spPr>
          <a:xfrm rot="765772">
            <a:off x="10876206" y="1583844"/>
            <a:ext cx="77219" cy="2093289"/>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chemeClr val="tx1"/>
              </a:solidFill>
            </a:endParaRPr>
          </a:p>
        </p:txBody>
      </p:sp>
      <p:sp>
        <p:nvSpPr>
          <p:cNvPr id="21" name="TextBox 20"/>
          <p:cNvSpPr txBox="1"/>
          <p:nvPr/>
        </p:nvSpPr>
        <p:spPr>
          <a:xfrm>
            <a:off x="1598612" y="79273"/>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Safety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390287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98612" y="228600"/>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Quantity Surveying</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pic>
        <p:nvPicPr>
          <p:cNvPr id="2" name="Picture 1"/>
          <p:cNvPicPr>
            <a:picLocks noChangeAspect="1"/>
          </p:cNvPicPr>
          <p:nvPr/>
        </p:nvPicPr>
        <p:blipFill>
          <a:blip r:embed="rId2"/>
          <a:stretch>
            <a:fillRect/>
          </a:stretch>
        </p:blipFill>
        <p:spPr>
          <a:xfrm>
            <a:off x="0" y="1143000"/>
            <a:ext cx="6286195" cy="4748213"/>
          </a:xfrm>
          <a:prstGeom prst="rect">
            <a:avLst/>
          </a:prstGeom>
        </p:spPr>
      </p:pic>
      <p:pic>
        <p:nvPicPr>
          <p:cNvPr id="3" name="Picture 2"/>
          <p:cNvPicPr>
            <a:picLocks noChangeAspect="1"/>
          </p:cNvPicPr>
          <p:nvPr/>
        </p:nvPicPr>
        <p:blipFill>
          <a:blip r:embed="rId3"/>
          <a:stretch>
            <a:fillRect/>
          </a:stretch>
        </p:blipFill>
        <p:spPr>
          <a:xfrm>
            <a:off x="6018212" y="1562099"/>
            <a:ext cx="5916067" cy="4329114"/>
          </a:xfrm>
          <a:prstGeom prst="rect">
            <a:avLst/>
          </a:prstGeom>
        </p:spPr>
      </p:pic>
    </p:spTree>
    <p:extLst>
      <p:ext uri="{BB962C8B-B14F-4D97-AF65-F5344CB8AC3E}">
        <p14:creationId xmlns:p14="http://schemas.microsoft.com/office/powerpoint/2010/main" val="332805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98612" y="228600"/>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Quantity Surveying</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
        <p:nvSpPr>
          <p:cNvPr id="2" name="Rectangle 1"/>
          <p:cNvSpPr/>
          <p:nvPr/>
        </p:nvSpPr>
        <p:spPr>
          <a:xfrm>
            <a:off x="531812" y="1676400"/>
            <a:ext cx="10439400" cy="1569660"/>
          </a:xfrm>
          <a:prstGeom prst="rect">
            <a:avLst/>
          </a:prstGeom>
        </p:spPr>
        <p:txBody>
          <a:bodyPr wrap="square">
            <a:spAutoFit/>
          </a:bodyPr>
          <a:lstStyle/>
          <a:p>
            <a:pPr marL="457200" lvl="0" indent="-457200">
              <a:buFont typeface="Arial" panose="020B0604020202020204" pitchFamily="34" charset="0"/>
              <a:buChar char="•"/>
            </a:pPr>
            <a:r>
              <a:rPr lang="en-US" sz="3200" b="1" dirty="0">
                <a:latin typeface="Times New Roman" panose="02020603050405020304" pitchFamily="18" charset="0"/>
                <a:cs typeface="Times New Roman" panose="02020603050405020304" pitchFamily="18" charset="0"/>
              </a:rPr>
              <a:t>Total cost of building = 6,495,654 NIS.</a:t>
            </a:r>
          </a:p>
          <a:p>
            <a:pPr lvl="0"/>
            <a:endParaRPr lang="en-US" sz="3200" dirty="0">
              <a:latin typeface="Times New Roman" panose="02020603050405020304" pitchFamily="18" charset="0"/>
              <a:cs typeface="Times New Roman" panose="02020603050405020304" pitchFamily="18" charset="0"/>
            </a:endParaRPr>
          </a:p>
          <a:p>
            <a:pPr marL="457200" lvl="0" indent="-457200">
              <a:buFont typeface="Arial" panose="020B0604020202020204" pitchFamily="34" charset="0"/>
              <a:buChar char="•"/>
            </a:pPr>
            <a:r>
              <a:rPr lang="en-US" sz="3200" b="1" dirty="0">
                <a:latin typeface="Times New Roman" panose="02020603050405020304" pitchFamily="18" charset="0"/>
                <a:cs typeface="Times New Roman" panose="02020603050405020304" pitchFamily="18" charset="0"/>
              </a:rPr>
              <a:t>Unit cost of building = 6,495,654 / 4,518 = 1,438 NIS/m</a:t>
            </a:r>
            <a:r>
              <a:rPr lang="en-US" sz="3200" b="1" baseline="30000" dirty="0">
                <a:latin typeface="Times New Roman" panose="02020603050405020304" pitchFamily="18" charset="0"/>
                <a:cs typeface="Times New Roman" panose="02020603050405020304" pitchFamily="18" charset="0"/>
              </a:rPr>
              <a:t>2</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5791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228600"/>
            <a:ext cx="10789920" cy="731520"/>
          </a:xfrm>
        </p:spPr>
        <p:txBody>
          <a:bodyPr>
            <a:normAutofit/>
          </a:bodyPr>
          <a:lstStyle/>
          <a:p>
            <a:pPr algn="ctr"/>
            <a:r>
              <a:rPr lang="en-US" sz="3720" dirty="0">
                <a:solidFill>
                  <a:schemeClr val="tx2">
                    <a:lumMod val="50000"/>
                  </a:schemeClr>
                </a:solidFill>
                <a:latin typeface="+mn-lt"/>
                <a:cs typeface="+mn-cs"/>
              </a:rPr>
              <a:t>Basement </a:t>
            </a:r>
            <a:r>
              <a:rPr lang="en-US" sz="3720" dirty="0" smtClean="0">
                <a:solidFill>
                  <a:schemeClr val="tx2">
                    <a:lumMod val="50000"/>
                  </a:schemeClr>
                </a:solidFill>
                <a:latin typeface="+mn-lt"/>
                <a:cs typeface="+mn-cs"/>
              </a:rPr>
              <a:t>floor plan </a:t>
            </a:r>
            <a:r>
              <a:rPr lang="en-US" sz="2880" dirty="0">
                <a:solidFill>
                  <a:schemeClr val="tx2">
                    <a:lumMod val="50000"/>
                  </a:schemeClr>
                </a:solidFill>
                <a:latin typeface="+mn-lt"/>
                <a:cs typeface="+mn-cs"/>
              </a:rPr>
              <a:t>(</a:t>
            </a:r>
            <a:r>
              <a:rPr lang="en-US" sz="2880" b="0" dirty="0">
                <a:solidFill>
                  <a:schemeClr val="tx2">
                    <a:lumMod val="50000"/>
                  </a:schemeClr>
                </a:solidFill>
                <a:latin typeface="+mn-lt"/>
                <a:cs typeface="+mn-cs"/>
              </a:rPr>
              <a:t>Area = 980 </a:t>
            </a:r>
            <a:r>
              <a:rPr lang="en-US" sz="3200" b="0" dirty="0">
                <a:solidFill>
                  <a:schemeClr val="tx2"/>
                </a:solidFill>
              </a:rPr>
              <a:t>m</a:t>
            </a:r>
            <a:r>
              <a:rPr lang="en-US" sz="3200" b="0" baseline="30000" dirty="0">
                <a:solidFill>
                  <a:schemeClr val="tx2"/>
                </a:solidFill>
              </a:rPr>
              <a:t>2</a:t>
            </a:r>
            <a:r>
              <a:rPr lang="en-US" sz="2880" dirty="0" smtClean="0">
                <a:solidFill>
                  <a:schemeClr val="tx2">
                    <a:lumMod val="50000"/>
                  </a:schemeClr>
                </a:solidFill>
                <a:latin typeface="+mn-lt"/>
                <a:cs typeface="+mn-cs"/>
              </a:rPr>
              <a:t>)</a:t>
            </a:r>
            <a:endParaRPr lang="en-US" sz="3720" dirty="0">
              <a:solidFill>
                <a:schemeClr val="tx2">
                  <a:lumMod val="50000"/>
                </a:schemeClr>
              </a:solidFill>
              <a:latin typeface="+mn-lt"/>
              <a:cs typeface="+mn-cs"/>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dirty="0"/>
          </a:p>
        </p:txBody>
      </p:sp>
      <p:sp>
        <p:nvSpPr>
          <p:cNvPr id="7" name="عنصر نائب للمحتوى 6"/>
          <p:cNvSpPr>
            <a:spLocks noGrp="1"/>
          </p:cNvSpPr>
          <p:nvPr>
            <p:ph idx="1"/>
          </p:nvPr>
        </p:nvSpPr>
        <p:spPr/>
        <p:txBody>
          <a:bodyPr/>
          <a:lstStyle/>
          <a:p>
            <a:endParaRPr lang="en-US"/>
          </a:p>
        </p:txBody>
      </p:sp>
      <p:pic>
        <p:nvPicPr>
          <p:cNvPr id="8" name="Picture 605"/>
          <p:cNvPicPr/>
          <p:nvPr/>
        </p:nvPicPr>
        <p:blipFill>
          <a:blip r:embed="rId2">
            <a:extLst>
              <a:ext uri="{28A0092B-C50C-407E-A947-70E740481C1C}">
                <a14:useLocalDpi xmlns:a14="http://schemas.microsoft.com/office/drawing/2010/main" val="0"/>
              </a:ext>
            </a:extLst>
          </a:blip>
          <a:stretch>
            <a:fillRect/>
          </a:stretch>
        </p:blipFill>
        <p:spPr>
          <a:xfrm>
            <a:off x="608012" y="960120"/>
            <a:ext cx="10424160" cy="5714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8738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12</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Ground </a:t>
            </a:r>
            <a:r>
              <a:rPr lang="en-US" sz="3720" cap="none" dirty="0" smtClean="0">
                <a:solidFill>
                  <a:schemeClr val="tx2">
                    <a:lumMod val="50000"/>
                  </a:schemeClr>
                </a:solidFill>
                <a:latin typeface="+mn-lt"/>
                <a:cs typeface="+mn-cs"/>
              </a:rPr>
              <a:t>floor plan </a:t>
            </a:r>
            <a:r>
              <a:rPr lang="en-US" sz="2880" cap="none" dirty="0" smtClean="0">
                <a:solidFill>
                  <a:schemeClr val="tx2">
                    <a:lumMod val="50000"/>
                  </a:schemeClr>
                </a:solidFill>
                <a:latin typeface="+mn-lt"/>
                <a:cs typeface="+mn-cs"/>
              </a:rPr>
              <a:t>(</a:t>
            </a:r>
            <a:r>
              <a:rPr lang="en-US" sz="2880" cap="none" dirty="0">
                <a:solidFill>
                  <a:schemeClr val="tx2">
                    <a:lumMod val="50000"/>
                  </a:schemeClr>
                </a:solidFill>
                <a:latin typeface="+mn-lt"/>
                <a:cs typeface="+mn-cs"/>
              </a:rPr>
              <a:t>Area = </a:t>
            </a:r>
            <a:r>
              <a:rPr lang="en-US" sz="2880" cap="none" dirty="0" smtClean="0">
                <a:solidFill>
                  <a:schemeClr val="tx2">
                    <a:lumMod val="50000"/>
                  </a:schemeClr>
                </a:solidFill>
                <a:latin typeface="+mn-lt"/>
                <a:cs typeface="+mn-cs"/>
              </a:rPr>
              <a:t>907m</a:t>
            </a:r>
            <a:r>
              <a:rPr lang="en-US" sz="2800" baseline="30000" dirty="0"/>
              <a:t>2</a:t>
            </a:r>
            <a:r>
              <a:rPr lang="en-US" sz="288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12" name="عنصر نائب للمحتوى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8012" y="1143000"/>
            <a:ext cx="10424160" cy="55778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73627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Ground Floor </a:t>
            </a:r>
            <a:r>
              <a:rPr lang="en-US" sz="2880" cap="none" dirty="0">
                <a:solidFill>
                  <a:schemeClr val="tx2">
                    <a:lumMod val="50000"/>
                  </a:schemeClr>
                </a:solidFill>
                <a:latin typeface="+mn-lt"/>
                <a:cs typeface="+mn-cs"/>
              </a:rPr>
              <a:t>(Area = 907 </a:t>
            </a:r>
            <a:r>
              <a:rPr lang="en-US" sz="2880" cap="none" dirty="0" smtClean="0">
                <a:solidFill>
                  <a:schemeClr val="tx2">
                    <a:lumMod val="50000"/>
                  </a:schemeClr>
                </a:solidFill>
                <a:latin typeface="+mn-lt"/>
                <a:cs typeface="+mn-cs"/>
              </a:rPr>
              <a:t>m</a:t>
            </a:r>
            <a:r>
              <a:rPr lang="en-US" sz="2800" baseline="30000" dirty="0"/>
              <a:t>2</a:t>
            </a:r>
            <a:r>
              <a:rPr lang="en-US" sz="2880" cap="none" dirty="0" smtClean="0">
                <a:solidFill>
                  <a:schemeClr val="tx2">
                    <a:lumMod val="50000"/>
                  </a:schemeClr>
                </a:solidFill>
                <a:latin typeface="+mn-lt"/>
                <a:cs typeface="+mn-cs"/>
              </a:rPr>
              <a:t>)</a:t>
            </a:r>
            <a:r>
              <a:rPr lang="en-US" sz="372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8" name="Picture 11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643987" y="960120"/>
            <a:ext cx="10241280" cy="58064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1156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First </a:t>
            </a:r>
            <a:r>
              <a:rPr lang="en-US" sz="3720" cap="none" dirty="0" smtClean="0">
                <a:solidFill>
                  <a:schemeClr val="tx2">
                    <a:lumMod val="50000"/>
                  </a:schemeClr>
                </a:solidFill>
                <a:latin typeface="+mn-lt"/>
                <a:cs typeface="+mn-cs"/>
              </a:rPr>
              <a:t>floor plan </a:t>
            </a:r>
            <a:r>
              <a:rPr lang="en-US" sz="2880" cap="none" dirty="0">
                <a:solidFill>
                  <a:schemeClr val="tx2">
                    <a:lumMod val="50000"/>
                  </a:schemeClr>
                </a:solidFill>
                <a:latin typeface="+mn-lt"/>
                <a:cs typeface="+mn-cs"/>
              </a:rPr>
              <a:t>(Area = 698 </a:t>
            </a:r>
            <a:r>
              <a:rPr lang="en-US" sz="2880" cap="none" dirty="0" smtClean="0">
                <a:solidFill>
                  <a:schemeClr val="tx2">
                    <a:lumMod val="50000"/>
                  </a:schemeClr>
                </a:solidFill>
                <a:latin typeface="+mn-lt"/>
                <a:cs typeface="+mn-cs"/>
              </a:rPr>
              <a:t>m</a:t>
            </a:r>
            <a:r>
              <a:rPr lang="en-US" sz="2800" baseline="30000" dirty="0"/>
              <a:t>2</a:t>
            </a:r>
            <a:r>
              <a:rPr lang="en-US" sz="2880" cap="none" dirty="0" smtClean="0">
                <a:solidFill>
                  <a:schemeClr val="tx2">
                    <a:lumMod val="50000"/>
                  </a:schemeClr>
                </a:solidFill>
                <a:latin typeface="+mn-lt"/>
                <a:cs typeface="+mn-cs"/>
              </a:rPr>
              <a:t>)</a:t>
            </a:r>
            <a:r>
              <a:rPr lang="en-US" sz="372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8" name="عنصر نائب للمحتوى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2332" y="960121"/>
            <a:ext cx="10058400" cy="57454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81589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15</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First </a:t>
            </a:r>
            <a:r>
              <a:rPr lang="en-US" sz="3720" cap="none" dirty="0" smtClean="0">
                <a:solidFill>
                  <a:schemeClr val="tx2">
                    <a:lumMod val="50000"/>
                  </a:schemeClr>
                </a:solidFill>
                <a:latin typeface="+mn-lt"/>
                <a:cs typeface="+mn-cs"/>
              </a:rPr>
              <a:t>floor plan </a:t>
            </a:r>
            <a:r>
              <a:rPr lang="en-US" sz="2880" cap="none" dirty="0">
                <a:solidFill>
                  <a:schemeClr val="tx2">
                    <a:lumMod val="50000"/>
                  </a:schemeClr>
                </a:solidFill>
                <a:latin typeface="+mn-lt"/>
                <a:cs typeface="+mn-cs"/>
              </a:rPr>
              <a:t>(Area = 698 </a:t>
            </a:r>
            <a:r>
              <a:rPr lang="en-US" sz="2880" cap="none" dirty="0" smtClean="0">
                <a:solidFill>
                  <a:schemeClr val="tx2">
                    <a:lumMod val="50000"/>
                  </a:schemeClr>
                </a:solidFill>
                <a:latin typeface="+mn-lt"/>
                <a:cs typeface="+mn-cs"/>
              </a:rPr>
              <a:t>m</a:t>
            </a:r>
            <a:r>
              <a:rPr lang="en-US" sz="2800" baseline="30000" dirty="0"/>
              <a:t>2</a:t>
            </a:r>
            <a:r>
              <a:rPr lang="en-US" sz="2880" cap="none" dirty="0" smtClean="0">
                <a:solidFill>
                  <a:schemeClr val="tx2">
                    <a:lumMod val="50000"/>
                  </a:schemeClr>
                </a:solidFill>
                <a:latin typeface="+mn-lt"/>
                <a:cs typeface="+mn-cs"/>
              </a:rPr>
              <a:t>)</a:t>
            </a:r>
            <a:r>
              <a:rPr lang="en-US" sz="372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2" name="عنصر نائب للمحتوى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4605" y="1143000"/>
            <a:ext cx="10451921" cy="53949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1852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Second </a:t>
            </a:r>
            <a:r>
              <a:rPr lang="en-US" sz="3720" cap="none" dirty="0" smtClean="0">
                <a:solidFill>
                  <a:schemeClr val="tx2">
                    <a:lumMod val="50000"/>
                  </a:schemeClr>
                </a:solidFill>
                <a:latin typeface="+mn-lt"/>
                <a:cs typeface="+mn-cs"/>
              </a:rPr>
              <a:t>floor plan </a:t>
            </a:r>
            <a:r>
              <a:rPr lang="en-US" sz="2880" cap="none" dirty="0" smtClean="0">
                <a:solidFill>
                  <a:schemeClr val="tx2">
                    <a:lumMod val="50000"/>
                  </a:schemeClr>
                </a:solidFill>
                <a:latin typeface="+mn-lt"/>
                <a:cs typeface="+mn-cs"/>
              </a:rPr>
              <a:t>(Area </a:t>
            </a:r>
            <a:r>
              <a:rPr lang="en-US" sz="2880" cap="none" dirty="0">
                <a:solidFill>
                  <a:schemeClr val="tx2">
                    <a:lumMod val="50000"/>
                  </a:schemeClr>
                </a:solidFill>
                <a:latin typeface="+mn-lt"/>
                <a:cs typeface="+mn-cs"/>
              </a:rPr>
              <a:t>= 695 </a:t>
            </a:r>
            <a:r>
              <a:rPr lang="en-US" sz="2880" cap="none" dirty="0" smtClean="0">
                <a:solidFill>
                  <a:schemeClr val="tx2">
                    <a:lumMod val="50000"/>
                  </a:schemeClr>
                </a:solidFill>
                <a:latin typeface="+mn-lt"/>
                <a:cs typeface="+mn-cs"/>
              </a:rPr>
              <a:t>m</a:t>
            </a:r>
            <a:r>
              <a:rPr lang="en-US" sz="2800" baseline="30000" dirty="0"/>
              <a:t>2</a:t>
            </a:r>
            <a:r>
              <a:rPr lang="en-US" sz="2880" cap="none" dirty="0" smtClean="0">
                <a:solidFill>
                  <a:schemeClr val="tx2">
                    <a:lumMod val="50000"/>
                  </a:schemeClr>
                </a:solidFill>
                <a:latin typeface="+mn-lt"/>
                <a:cs typeface="+mn-cs"/>
              </a:rPr>
              <a:t>)</a:t>
            </a:r>
            <a:r>
              <a:rPr lang="en-US" sz="372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8" name="Picture 611"/>
          <p:cNvPicPr/>
          <p:nvPr/>
        </p:nvPicPr>
        <p:blipFill>
          <a:blip r:embed="rId2">
            <a:extLst>
              <a:ext uri="{28A0092B-C50C-407E-A947-70E740481C1C}">
                <a14:useLocalDpi xmlns:a14="http://schemas.microsoft.com/office/drawing/2010/main" val="0"/>
              </a:ext>
            </a:extLst>
          </a:blip>
          <a:stretch>
            <a:fillRect/>
          </a:stretch>
        </p:blipFill>
        <p:spPr>
          <a:xfrm>
            <a:off x="1065212" y="960120"/>
            <a:ext cx="9875520" cy="5486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7364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Third </a:t>
            </a:r>
            <a:r>
              <a:rPr lang="en-US" sz="3720" cap="none" dirty="0" smtClean="0">
                <a:solidFill>
                  <a:schemeClr val="tx2">
                    <a:lumMod val="50000"/>
                  </a:schemeClr>
                </a:solidFill>
                <a:latin typeface="+mn-lt"/>
                <a:cs typeface="+mn-cs"/>
              </a:rPr>
              <a:t>floor </a:t>
            </a:r>
            <a:r>
              <a:rPr lang="en-US" sz="2880" cap="none" dirty="0">
                <a:solidFill>
                  <a:schemeClr val="tx2">
                    <a:lumMod val="50000"/>
                  </a:schemeClr>
                </a:solidFill>
                <a:latin typeface="+mn-lt"/>
                <a:cs typeface="+mn-cs"/>
              </a:rPr>
              <a:t>(Area = 691 </a:t>
            </a:r>
            <a:r>
              <a:rPr lang="en-US" sz="2880" cap="none" dirty="0" smtClean="0">
                <a:solidFill>
                  <a:schemeClr val="tx2">
                    <a:lumMod val="50000"/>
                  </a:schemeClr>
                </a:solidFill>
                <a:latin typeface="+mn-lt"/>
                <a:cs typeface="+mn-cs"/>
              </a:rPr>
              <a:t>m</a:t>
            </a:r>
            <a:r>
              <a:rPr lang="en-US" sz="2800" baseline="30000" dirty="0"/>
              <a:t>2</a:t>
            </a:r>
            <a:r>
              <a:rPr lang="en-US" sz="2880" cap="none" dirty="0" smtClean="0">
                <a:solidFill>
                  <a:schemeClr val="tx2">
                    <a:lumMod val="50000"/>
                  </a:schemeClr>
                </a:solidFill>
                <a:latin typeface="+mn-lt"/>
                <a:cs typeface="+mn-cs"/>
              </a:rPr>
              <a:t>)</a:t>
            </a:r>
            <a:r>
              <a:rPr lang="en-US" sz="372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8" name="Picture 612"/>
          <p:cNvPicPr/>
          <p:nvPr/>
        </p:nvPicPr>
        <p:blipFill>
          <a:blip r:embed="rId2">
            <a:extLst>
              <a:ext uri="{28A0092B-C50C-407E-A947-70E740481C1C}">
                <a14:useLocalDpi xmlns:a14="http://schemas.microsoft.com/office/drawing/2010/main" val="0"/>
              </a:ext>
            </a:extLst>
          </a:blip>
          <a:stretch>
            <a:fillRect/>
          </a:stretch>
        </p:blipFill>
        <p:spPr>
          <a:xfrm>
            <a:off x="790892" y="960121"/>
            <a:ext cx="10058400" cy="57607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8810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Forth </a:t>
            </a:r>
            <a:r>
              <a:rPr lang="en-US" sz="3720" cap="none" dirty="0" smtClean="0">
                <a:solidFill>
                  <a:schemeClr val="tx2">
                    <a:lumMod val="50000"/>
                  </a:schemeClr>
                </a:solidFill>
                <a:latin typeface="+mn-lt"/>
                <a:cs typeface="+mn-cs"/>
              </a:rPr>
              <a:t>floor </a:t>
            </a:r>
            <a:r>
              <a:rPr lang="en-US" sz="2880" cap="none" dirty="0">
                <a:solidFill>
                  <a:schemeClr val="tx2">
                    <a:lumMod val="50000"/>
                  </a:schemeClr>
                </a:solidFill>
                <a:latin typeface="+mn-lt"/>
                <a:cs typeface="+mn-cs"/>
              </a:rPr>
              <a:t>(Area = 434 </a:t>
            </a:r>
            <a:r>
              <a:rPr lang="en-US" sz="2880" cap="none" dirty="0" smtClean="0">
                <a:solidFill>
                  <a:schemeClr val="tx2">
                    <a:lumMod val="50000"/>
                  </a:schemeClr>
                </a:solidFill>
                <a:latin typeface="+mn-lt"/>
                <a:cs typeface="+mn-cs"/>
              </a:rPr>
              <a:t>m</a:t>
            </a:r>
            <a:r>
              <a:rPr lang="en-US" sz="2800" baseline="30000" dirty="0"/>
              <a:t>2</a:t>
            </a:r>
            <a:r>
              <a:rPr lang="en-US" sz="2880" cap="none" dirty="0" smtClean="0">
                <a:solidFill>
                  <a:schemeClr val="tx2">
                    <a:lumMod val="50000"/>
                  </a:schemeClr>
                </a:solidFill>
                <a:latin typeface="+mn-lt"/>
                <a:cs typeface="+mn-cs"/>
              </a:rPr>
              <a:t>)</a:t>
            </a:r>
            <a:r>
              <a:rPr lang="en-US" sz="3720" cap="none" dirty="0" smtClean="0">
                <a:solidFill>
                  <a:schemeClr val="tx2">
                    <a:lumMod val="50000"/>
                  </a:schemeClr>
                </a:solidFill>
                <a:latin typeface="+mn-lt"/>
                <a:cs typeface="+mn-cs"/>
              </a:rPr>
              <a:t>:</a:t>
            </a:r>
            <a:endParaRPr lang="en-US" sz="3720" cap="none" dirty="0">
              <a:solidFill>
                <a:schemeClr val="tx2">
                  <a:lumMod val="50000"/>
                </a:schemeClr>
              </a:solidFill>
              <a:latin typeface="+mn-lt"/>
              <a:cs typeface="+mn-cs"/>
            </a:endParaRPr>
          </a:p>
        </p:txBody>
      </p:sp>
      <p:pic>
        <p:nvPicPr>
          <p:cNvPr id="8" name="Picture 108"/>
          <p:cNvPicPr/>
          <p:nvPr/>
        </p:nvPicPr>
        <p:blipFill>
          <a:blip r:embed="rId2"/>
          <a:stretch>
            <a:fillRect/>
          </a:stretch>
        </p:blipFill>
        <p:spPr>
          <a:xfrm>
            <a:off x="790892" y="1260565"/>
            <a:ext cx="9966960" cy="55778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0331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19</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North Elevation </a:t>
            </a:r>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12" y="1119237"/>
            <a:ext cx="10515600" cy="52358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2593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36812" y="4279006"/>
            <a:ext cx="3474720" cy="3046988"/>
          </a:xfrm>
          <a:prstGeom prst="rect">
            <a:avLst/>
          </a:prstGeom>
          <a:noFill/>
        </p:spPr>
        <p:txBody>
          <a:bodyPr wrap="square" rtlCol="0">
            <a:spAutoFit/>
          </a:bodyPr>
          <a:lstStyle/>
          <a:p>
            <a:pPr algn="l" rtl="0" fontAlgn="base">
              <a:spcBef>
                <a:spcPct val="0"/>
              </a:spcBef>
              <a:spcAft>
                <a:spcPct val="0"/>
              </a:spcAft>
            </a:pPr>
            <a:r>
              <a:rPr lang="en-US" sz="2400" b="1" dirty="0">
                <a:solidFill>
                  <a:schemeClr val="tx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Prepared By:</a:t>
            </a:r>
          </a:p>
          <a:p>
            <a:pPr algn="l" rtl="0" fontAlgn="base">
              <a:lnSpc>
                <a:spcPct val="150000"/>
              </a:lnSpc>
              <a:spcBef>
                <a:spcPct val="0"/>
              </a:spcBef>
              <a:spcAft>
                <a:spcPct val="0"/>
              </a:spcAft>
            </a:pPr>
            <a:r>
              <a:rPr lang="en-US" sz="2400" b="1" dirty="0">
                <a:solidFill>
                  <a:prstClr val="black"/>
                </a:solidFill>
              </a:rPr>
              <a:t>Omar Shoman</a:t>
            </a:r>
          </a:p>
          <a:p>
            <a:pPr algn="l" rtl="0" fontAlgn="base">
              <a:lnSpc>
                <a:spcPct val="150000"/>
              </a:lnSpc>
              <a:spcBef>
                <a:spcPct val="0"/>
              </a:spcBef>
              <a:spcAft>
                <a:spcPct val="0"/>
              </a:spcAft>
            </a:pPr>
            <a:r>
              <a:rPr lang="en-US" sz="2400" b="1" dirty="0">
                <a:solidFill>
                  <a:prstClr val="black"/>
                </a:solidFill>
              </a:rPr>
              <a:t>Raya Bizreh</a:t>
            </a:r>
          </a:p>
          <a:p>
            <a:pPr algn="l" rtl="0" fontAlgn="base">
              <a:lnSpc>
                <a:spcPct val="150000"/>
              </a:lnSpc>
              <a:spcBef>
                <a:spcPct val="0"/>
              </a:spcBef>
              <a:spcAft>
                <a:spcPct val="0"/>
              </a:spcAft>
            </a:pPr>
            <a:r>
              <a:rPr lang="en-US" sz="2400" b="1" dirty="0">
                <a:solidFill>
                  <a:prstClr val="black"/>
                </a:solidFill>
              </a:rPr>
              <a:t>Sahar Homran</a:t>
            </a:r>
          </a:p>
          <a:p>
            <a:pPr algn="l" rtl="0" fontAlgn="base">
              <a:lnSpc>
                <a:spcPct val="150000"/>
              </a:lnSpc>
              <a:spcBef>
                <a:spcPct val="0"/>
              </a:spcBef>
              <a:spcAft>
                <a:spcPct val="0"/>
              </a:spcAft>
            </a:pPr>
            <a:r>
              <a:rPr lang="en-US" sz="2400" b="1" dirty="0">
                <a:solidFill>
                  <a:prstClr val="black"/>
                </a:solidFill>
              </a:rPr>
              <a:t>Solaiman Odeh</a:t>
            </a:r>
          </a:p>
          <a:p>
            <a:pPr algn="l" rtl="0" fontAlgn="base">
              <a:spcBef>
                <a:spcPct val="0"/>
              </a:spcBef>
              <a:spcAft>
                <a:spcPct val="0"/>
              </a:spcAft>
            </a:pPr>
            <a:endParaRPr lang="en-US" sz="2400" dirty="0">
              <a:solidFill>
                <a:prstClr val="black"/>
              </a:solidFill>
            </a:endParaRPr>
          </a:p>
        </p:txBody>
      </p:sp>
      <p:sp>
        <p:nvSpPr>
          <p:cNvPr id="7" name="TextBox 6"/>
          <p:cNvSpPr txBox="1"/>
          <p:nvPr/>
        </p:nvSpPr>
        <p:spPr>
          <a:xfrm>
            <a:off x="7283132" y="4307984"/>
            <a:ext cx="3474720" cy="1200329"/>
          </a:xfrm>
          <a:prstGeom prst="rect">
            <a:avLst/>
          </a:prstGeom>
          <a:noFill/>
        </p:spPr>
        <p:txBody>
          <a:bodyPr wrap="square" rtlCol="0">
            <a:spAutoFit/>
          </a:bodyPr>
          <a:lstStyle/>
          <a:p>
            <a:pPr algn="l" rtl="0" fontAlgn="base">
              <a:spcBef>
                <a:spcPct val="0"/>
              </a:spcBef>
              <a:spcAft>
                <a:spcPct val="0"/>
              </a:spcAft>
            </a:pPr>
            <a:r>
              <a:rPr lang="en-US" sz="2400" b="1" dirty="0">
                <a:solidFill>
                  <a:schemeClr val="tx2">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Supervised By:</a:t>
            </a:r>
          </a:p>
          <a:p>
            <a:pPr algn="l" rtl="0" fontAlgn="base">
              <a:spcBef>
                <a:spcPct val="0"/>
              </a:spcBef>
              <a:spcAft>
                <a:spcPct val="0"/>
              </a:spcAft>
            </a:pPr>
            <a:endParaRPr lang="en-US" sz="2400" b="1" dirty="0">
              <a:solidFill>
                <a:prstClr val="black"/>
              </a:solidFill>
            </a:endParaRPr>
          </a:p>
          <a:p>
            <a:pPr algn="l" rtl="0" fontAlgn="base">
              <a:spcBef>
                <a:spcPct val="0"/>
              </a:spcBef>
              <a:spcAft>
                <a:spcPct val="0"/>
              </a:spcAft>
            </a:pPr>
            <a:r>
              <a:rPr lang="en-US" sz="2400" b="1" dirty="0">
                <a:solidFill>
                  <a:prstClr val="black"/>
                </a:solidFill>
              </a:rPr>
              <a:t>Dr. Mutasim Baba’ </a:t>
            </a:r>
            <a:endParaRPr lang="en-US" sz="2400" dirty="0">
              <a:solidFill>
                <a:prstClr val="black"/>
              </a:solidFill>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12" y="0"/>
            <a:ext cx="10972800" cy="43079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9903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20</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South Elevation </a:t>
            </a: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12" y="1057102"/>
            <a:ext cx="10744200" cy="53894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63405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21</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West Elevation </a:t>
            </a:r>
          </a:p>
        </p:txBody>
      </p:sp>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212" y="965492"/>
            <a:ext cx="9966961" cy="575534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12917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22</a:t>
            </a:fld>
            <a:endParaRPr lang="en-US" dirty="0"/>
          </a:p>
        </p:txBody>
      </p:sp>
      <p:sp>
        <p:nvSpPr>
          <p:cNvPr id="8"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East Elevation </a:t>
            </a:r>
          </a:p>
        </p:txBody>
      </p:sp>
      <p:pic>
        <p:nvPicPr>
          <p:cNvPr id="10" name="صورة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212" y="958250"/>
            <a:ext cx="9509760" cy="58650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5129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23</a:t>
            </a:fld>
            <a:endParaRPr lang="en-US" dirty="0"/>
          </a:p>
        </p:txBody>
      </p:sp>
      <p:sp>
        <p:nvSpPr>
          <p:cNvPr id="8"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Section A-A</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20" y="1022649"/>
            <a:ext cx="10344893" cy="542387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5796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24</a:t>
            </a:fld>
            <a:endParaRPr lang="en-US" dirty="0"/>
          </a:p>
        </p:txBody>
      </p:sp>
      <p:sp>
        <p:nvSpPr>
          <p:cNvPr id="8"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sz="3720" cap="none" dirty="0">
                <a:solidFill>
                  <a:schemeClr val="tx2">
                    <a:lumMod val="50000"/>
                  </a:schemeClr>
                </a:solidFill>
                <a:latin typeface="+mn-lt"/>
                <a:cs typeface="+mn-cs"/>
              </a:rPr>
              <a:t>Section B-B</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172" y="954059"/>
            <a:ext cx="8046720" cy="58936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4808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6212" y="2286000"/>
            <a:ext cx="5486400" cy="1828800"/>
          </a:xfrm>
        </p:spPr>
        <p:txBody>
          <a:bodyPr>
            <a:normAutofit fontScale="90000"/>
          </a:bodyPr>
          <a:lstStyle/>
          <a:p>
            <a:pPr marL="98755" algn="ctr"/>
            <a:r>
              <a:rPr lang="en-US" sz="6600" i="1" dirty="0">
                <a:solidFill>
                  <a:schemeClr val="tx2">
                    <a:lumMod val="50000"/>
                  </a:schemeClr>
                </a:solidFill>
                <a:effectLst>
                  <a:outerShdw blurRad="38100" dist="38100" dir="2700000" algn="tl">
                    <a:srgbClr val="000000">
                      <a:alpha val="43137"/>
                    </a:srgbClr>
                  </a:outerShdw>
                </a:effectLst>
              </a:rPr>
              <a:t>Structural and Seismic Design</a:t>
            </a:r>
            <a:endParaRPr lang="en-US" sz="6600" dirty="0">
              <a:solidFill>
                <a:schemeClr val="tx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5472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8092" y="1260943"/>
            <a:ext cx="9912096" cy="1143000"/>
          </a:xfrm>
        </p:spPr>
        <p:txBody>
          <a:bodyPr>
            <a:normAutofit/>
          </a:bodyPr>
          <a:lstStyle/>
          <a:p>
            <a:r>
              <a:rPr lang="en-US" sz="4320" dirty="0" smtClean="0">
                <a:solidFill>
                  <a:schemeClr val="tx2">
                    <a:lumMod val="75000"/>
                  </a:schemeClr>
                </a:solidFill>
                <a:latin typeface="Times New Roman" pitchFamily="18" charset="0"/>
                <a:cs typeface="Times New Roman" pitchFamily="18" charset="0"/>
              </a:rPr>
              <a:t>Codes of design:</a:t>
            </a:r>
            <a:endParaRPr lang="ar-SA" sz="4320" dirty="0">
              <a:solidFill>
                <a:schemeClr val="tx2">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339532" y="2514600"/>
            <a:ext cx="9729216" cy="3657600"/>
          </a:xfrm>
        </p:spPr>
        <p:txBody>
          <a:bodyPr>
            <a:normAutofit/>
          </a:bodyPr>
          <a:lstStyle/>
          <a:p>
            <a:pPr algn="l" rtl="0">
              <a:lnSpc>
                <a:spcPct val="150000"/>
              </a:lnSpc>
              <a:buFont typeface="Wingdings" pitchFamily="2" charset="2"/>
              <a:buChar char="Ø"/>
            </a:pPr>
            <a:r>
              <a:rPr lang="en-US" sz="3200" dirty="0">
                <a:latin typeface="Times New Roman" panose="02020603050405020304" pitchFamily="18" charset="0"/>
                <a:cs typeface="Times New Roman" panose="02020603050405020304" pitchFamily="18" charset="0"/>
              </a:rPr>
              <a:t>The American Concrete Institute code ACI 318-08.</a:t>
            </a:r>
          </a:p>
          <a:p>
            <a:pPr algn="l" rtl="0">
              <a:lnSpc>
                <a:spcPct val="150000"/>
              </a:lnSpc>
              <a:buFont typeface="Wingdings" pitchFamily="2" charset="2"/>
              <a:buChar char="Ø"/>
            </a:pPr>
            <a:r>
              <a:rPr lang="en-US" sz="3200" dirty="0">
                <a:latin typeface="Times New Roman" panose="02020603050405020304" pitchFamily="18" charset="0"/>
                <a:cs typeface="Times New Roman" panose="02020603050405020304" pitchFamily="18" charset="0"/>
              </a:rPr>
              <a:t>The seismic design according to UBC-97.</a:t>
            </a:r>
          </a:p>
          <a:p>
            <a:pPr algn="l" rtl="0">
              <a:lnSpc>
                <a:spcPct val="150000"/>
              </a:lnSpc>
              <a:buFont typeface="Wingdings" pitchFamily="2" charset="2"/>
              <a:buChar char="Ø"/>
            </a:pPr>
            <a:r>
              <a:rPr lang="en-US" sz="3200" dirty="0">
                <a:latin typeface="Times New Roman" panose="02020603050405020304" pitchFamily="18" charset="0"/>
                <a:cs typeface="Times New Roman" panose="02020603050405020304" pitchFamily="18" charset="0"/>
              </a:rPr>
              <a:t> The analysis and design were done using ETABS program.</a:t>
            </a:r>
          </a:p>
          <a:p>
            <a:pPr algn="l">
              <a:buNone/>
            </a:pPr>
            <a:endParaRPr lang="ar-SA" b="1"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198850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8092" y="615825"/>
            <a:ext cx="9912096" cy="1143000"/>
          </a:xfrm>
        </p:spPr>
        <p:txBody>
          <a:bodyPr>
            <a:normAutofit/>
          </a:bodyPr>
          <a:lstStyle/>
          <a:p>
            <a:r>
              <a:rPr lang="en-US" sz="2800" dirty="0">
                <a:solidFill>
                  <a:schemeClr val="tx2">
                    <a:lumMod val="50000"/>
                  </a:schemeClr>
                </a:solidFill>
                <a:latin typeface="Times New Roman" panose="02020603050405020304" pitchFamily="18" charset="0"/>
                <a:cs typeface="Times New Roman" panose="02020603050405020304" pitchFamily="18" charset="0"/>
              </a:rPr>
              <a:t>Design Data </a:t>
            </a:r>
            <a:r>
              <a:rPr lang="en-US" sz="2800" dirty="0">
                <a:solidFill>
                  <a:schemeClr val="tx2">
                    <a:lumMod val="50000"/>
                  </a:schemeClr>
                </a:solidFill>
              </a:rPr>
              <a:t>:</a:t>
            </a:r>
          </a:p>
        </p:txBody>
      </p:sp>
      <p:sp>
        <p:nvSpPr>
          <p:cNvPr id="3" name="Content Placeholder 2"/>
          <p:cNvSpPr>
            <a:spLocks noGrp="1"/>
          </p:cNvSpPr>
          <p:nvPr>
            <p:ph idx="1"/>
          </p:nvPr>
        </p:nvSpPr>
        <p:spPr>
          <a:xfrm>
            <a:off x="1339532" y="1981199"/>
            <a:ext cx="10058400" cy="4174067"/>
          </a:xfrm>
        </p:spPr>
        <p:txBody>
          <a:bodyPr>
            <a:normAutofit fontScale="32500" lnSpcReduction="20000"/>
          </a:bodyPr>
          <a:lstStyle/>
          <a:p>
            <a:pPr marL="411480" indent="-411480">
              <a:lnSpc>
                <a:spcPct val="150000"/>
              </a:lnSpc>
            </a:pPr>
            <a:r>
              <a:rPr lang="en-US" sz="8600" b="1" dirty="0">
                <a:solidFill>
                  <a:schemeClr val="tx1"/>
                </a:solidFill>
                <a:latin typeface="Times New Roman" panose="02020603050405020304" pitchFamily="18" charset="0"/>
                <a:cs typeface="Times New Roman" panose="02020603050405020304" pitchFamily="18" charset="0"/>
              </a:rPr>
              <a:t>Concrete Compressive Strength :  </a:t>
            </a:r>
          </a:p>
          <a:p>
            <a:pPr>
              <a:lnSpc>
                <a:spcPct val="150000"/>
              </a:lnSpc>
            </a:pPr>
            <a:r>
              <a:rPr lang="en-US" sz="8600" dirty="0" smtClean="0">
                <a:solidFill>
                  <a:schemeClr val="tx1"/>
                </a:solidFill>
                <a:latin typeface="Times New Roman" panose="02020603050405020304" pitchFamily="18" charset="0"/>
                <a:cs typeface="Times New Roman" panose="02020603050405020304" pitchFamily="18" charset="0"/>
              </a:rPr>
              <a:t>F’c </a:t>
            </a:r>
            <a:r>
              <a:rPr lang="en-US" sz="8600" dirty="0">
                <a:solidFill>
                  <a:schemeClr val="tx1"/>
                </a:solidFill>
                <a:latin typeface="Times New Roman" panose="02020603050405020304" pitchFamily="18" charset="0"/>
                <a:cs typeface="Times New Roman" panose="02020603050405020304" pitchFamily="18" charset="0"/>
              </a:rPr>
              <a:t>=24 Mpa For Slabs, Beams, Shear Wall, Retaining Wall And Footing </a:t>
            </a:r>
            <a:r>
              <a:rPr lang="en-US" sz="8600" dirty="0" smtClean="0">
                <a:solidFill>
                  <a:schemeClr val="tx1"/>
                </a:solidFill>
                <a:latin typeface="Times New Roman" panose="02020603050405020304" pitchFamily="18" charset="0"/>
                <a:cs typeface="Times New Roman" panose="02020603050405020304" pitchFamily="18" charset="0"/>
              </a:rPr>
              <a:t>.</a:t>
            </a:r>
          </a:p>
          <a:p>
            <a:pPr>
              <a:lnSpc>
                <a:spcPct val="150000"/>
              </a:lnSpc>
            </a:pPr>
            <a:r>
              <a:rPr lang="en-US" sz="7000" dirty="0" smtClean="0">
                <a:solidFill>
                  <a:schemeClr val="tx1"/>
                </a:solidFill>
                <a:latin typeface="Times New Roman" panose="02020603050405020304" pitchFamily="18" charset="0"/>
                <a:cs typeface="Times New Roman" panose="02020603050405020304" pitchFamily="18" charset="0"/>
              </a:rPr>
              <a:t>F’c =28mpa For Columns. </a:t>
            </a:r>
          </a:p>
          <a:p>
            <a:pPr marL="411480" indent="-411480">
              <a:lnSpc>
                <a:spcPct val="150000"/>
              </a:lnSpc>
            </a:pPr>
            <a:r>
              <a:rPr lang="en-US" sz="7000" b="1" dirty="0" smtClean="0">
                <a:solidFill>
                  <a:schemeClr val="tx1"/>
                </a:solidFill>
                <a:latin typeface="Times New Roman" panose="02020603050405020304" pitchFamily="18" charset="0"/>
                <a:cs typeface="Times New Roman" panose="02020603050405020304" pitchFamily="18" charset="0"/>
              </a:rPr>
              <a:t>Yielding </a:t>
            </a:r>
            <a:r>
              <a:rPr lang="en-US" sz="7000" b="1" dirty="0">
                <a:solidFill>
                  <a:schemeClr val="tx1"/>
                </a:solidFill>
                <a:latin typeface="Times New Roman" panose="02020603050405020304" pitchFamily="18" charset="0"/>
                <a:cs typeface="Times New Roman" panose="02020603050405020304" pitchFamily="18" charset="0"/>
              </a:rPr>
              <a:t>Strength Of Steel :</a:t>
            </a:r>
          </a:p>
          <a:p>
            <a:pPr>
              <a:lnSpc>
                <a:spcPct val="150000"/>
              </a:lnSpc>
            </a:pPr>
            <a:r>
              <a:rPr lang="en-US" sz="7000" dirty="0">
                <a:solidFill>
                  <a:schemeClr val="tx1"/>
                </a:solidFill>
                <a:latin typeface="Times New Roman" panose="02020603050405020304" pitchFamily="18" charset="0"/>
                <a:cs typeface="Times New Roman" panose="02020603050405020304" pitchFamily="18" charset="0"/>
              </a:rPr>
              <a:t>The Yield Strength Of Steel Fy= 420mpa </a:t>
            </a:r>
          </a:p>
          <a:p>
            <a:pPr marL="548640" indent="-548640">
              <a:buFont typeface="+mj-lt"/>
              <a:buAutoNum type="arabicPeriod"/>
            </a:pPr>
            <a:endParaRPr lang="en-US" dirty="0"/>
          </a:p>
          <a:p>
            <a:endParaRPr lang="en-US" dirty="0"/>
          </a:p>
          <a:p>
            <a:endParaRPr lang="en-US" dirty="0"/>
          </a:p>
          <a:p>
            <a:endParaRPr lang="en-US" dirty="0"/>
          </a:p>
          <a:p>
            <a:endParaRPr lang="en-US" dirty="0"/>
          </a:p>
          <a:p>
            <a:endParaRPr lang="ar-SA" dirty="0"/>
          </a:p>
          <a:p>
            <a:pPr algn="l">
              <a:buNone/>
            </a:pPr>
            <a:endParaRPr lang="ar-SA" b="1"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2814132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dirty="0"/>
          </a:p>
        </p:txBody>
      </p:sp>
      <p:sp>
        <p:nvSpPr>
          <p:cNvPr id="7" name="Title 1"/>
          <p:cNvSpPr txBox="1">
            <a:spLocks/>
          </p:cNvSpPr>
          <p:nvPr/>
        </p:nvSpPr>
        <p:spPr>
          <a:xfrm>
            <a:off x="608012" y="228600"/>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
        <p:nvSpPr>
          <p:cNvPr id="6" name="Title 1"/>
          <p:cNvSpPr txBox="1">
            <a:spLocks/>
          </p:cNvSpPr>
          <p:nvPr/>
        </p:nvSpPr>
        <p:spPr>
          <a:xfrm>
            <a:off x="790892" y="991995"/>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b="1" cap="none" dirty="0">
                <a:solidFill>
                  <a:schemeClr val="accent1">
                    <a:lumMod val="50000"/>
                  </a:schemeClr>
                </a:solidFill>
                <a:latin typeface="Times New Roman" panose="02020603050405020304" pitchFamily="18" charset="0"/>
                <a:cs typeface="Times New Roman" panose="02020603050405020304" pitchFamily="18" charset="0"/>
              </a:rPr>
              <a:t>Structural </a:t>
            </a:r>
            <a:r>
              <a:rPr lang="en-US" sz="3200" b="1" cap="none" dirty="0" smtClean="0">
                <a:solidFill>
                  <a:schemeClr val="accent1">
                    <a:lumMod val="50000"/>
                  </a:schemeClr>
                </a:solidFill>
                <a:latin typeface="Times New Roman" panose="02020603050405020304" pitchFamily="18" charset="0"/>
                <a:cs typeface="Times New Roman" panose="02020603050405020304" pitchFamily="18" charset="0"/>
              </a:rPr>
              <a:t>System </a:t>
            </a:r>
            <a:r>
              <a:rPr lang="en-US" sz="3200" cap="none" dirty="0">
                <a:solidFill>
                  <a:schemeClr val="accent1">
                    <a:lumMod val="50000"/>
                  </a:schemeClr>
                </a:solidFill>
                <a:latin typeface="+mn-lt"/>
                <a:cs typeface="+mn-cs"/>
              </a:rPr>
              <a:t>:</a:t>
            </a:r>
          </a:p>
        </p:txBody>
      </p:sp>
      <p:sp>
        <p:nvSpPr>
          <p:cNvPr id="8" name="Subtitle 2"/>
          <p:cNvSpPr txBox="1">
            <a:spLocks/>
          </p:cNvSpPr>
          <p:nvPr/>
        </p:nvSpPr>
        <p:spPr>
          <a:xfrm>
            <a:off x="973772" y="1828800"/>
            <a:ext cx="10058400" cy="571500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sz="2000" kern="1200">
                <a:solidFill>
                  <a:schemeClr val="tx1">
                    <a:lumMod val="65000"/>
                    <a:lumOff val="35000"/>
                  </a:schemeClr>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sz="1800" kern="1200">
                <a:solidFill>
                  <a:schemeClr val="tx1">
                    <a:lumMod val="65000"/>
                    <a:lumOff val="35000"/>
                  </a:schemeClr>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600" kern="1200">
                <a:solidFill>
                  <a:schemeClr val="tx1">
                    <a:lumMod val="65000"/>
                    <a:lumOff val="35000"/>
                  </a:schemeClr>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a:lstStyle>
          <a:p>
            <a:r>
              <a:rPr lang="en-US" sz="2880" dirty="0" smtClean="0">
                <a:solidFill>
                  <a:schemeClr val="tx1"/>
                </a:solidFill>
                <a:latin typeface="Times New Roman" panose="02020603050405020304" pitchFamily="18" charset="0"/>
                <a:cs typeface="Times New Roman" panose="02020603050405020304" pitchFamily="18" charset="0"/>
              </a:rPr>
              <a:t>Solid slab with drop beams</a:t>
            </a:r>
          </a:p>
          <a:p>
            <a:endParaRPr lang="en-US" sz="2880" dirty="0" smtClean="0">
              <a:solidFill>
                <a:schemeClr val="tx1"/>
              </a:solidFill>
              <a:latin typeface="Times New Roman" panose="02020603050405020304" pitchFamily="18" charset="0"/>
              <a:cs typeface="Times New Roman" panose="02020603050405020304" pitchFamily="18" charset="0"/>
            </a:endParaRPr>
          </a:p>
          <a:p>
            <a:endParaRPr lang="en-US" sz="1200" dirty="0" smtClean="0">
              <a:solidFill>
                <a:srgbClr val="FF0000"/>
              </a:solidFill>
              <a:latin typeface="Times New Roman" panose="02020603050405020304" pitchFamily="18" charset="0"/>
              <a:cs typeface="Times New Roman" panose="02020603050405020304" pitchFamily="18" charset="0"/>
            </a:endParaRPr>
          </a:p>
          <a:p>
            <a:pPr>
              <a:lnSpc>
                <a:spcPct val="150000"/>
              </a:lnSpc>
            </a:pPr>
            <a:r>
              <a:rPr lang="en-US" sz="2880" dirty="0" smtClean="0">
                <a:solidFill>
                  <a:schemeClr val="tx1"/>
                </a:solidFill>
                <a:latin typeface="Times New Roman" panose="02020603050405020304" pitchFamily="18" charset="0"/>
                <a:cs typeface="Times New Roman" panose="02020603050405020304" pitchFamily="18" charset="0"/>
              </a:rPr>
              <a:t>The longest span (two end continues) = 700 Cm.</a:t>
            </a:r>
          </a:p>
          <a:p>
            <a:pPr>
              <a:lnSpc>
                <a:spcPct val="150000"/>
              </a:lnSpc>
            </a:pPr>
            <a:r>
              <a:rPr lang="en-US" sz="2880" dirty="0" smtClean="0">
                <a:solidFill>
                  <a:schemeClr val="tx1"/>
                </a:solidFill>
                <a:latin typeface="Times New Roman" panose="02020603050405020304" pitchFamily="18" charset="0"/>
                <a:cs typeface="Times New Roman" panose="02020603050405020304" pitchFamily="18" charset="0"/>
              </a:rPr>
              <a:t>The Thickness Of Slab (H) = Ln/28 = 700/28 = 25cm</a:t>
            </a:r>
          </a:p>
          <a:p>
            <a:pPr>
              <a:lnSpc>
                <a:spcPct val="150000"/>
              </a:lnSpc>
            </a:pPr>
            <a:r>
              <a:rPr lang="en-US" sz="2880" dirty="0" smtClean="0">
                <a:solidFill>
                  <a:schemeClr val="tx1"/>
                </a:solidFill>
                <a:latin typeface="Times New Roman" panose="02020603050405020304" pitchFamily="18" charset="0"/>
                <a:cs typeface="Times New Roman" panose="02020603050405020304" pitchFamily="18" charset="0"/>
              </a:rPr>
              <a:t>The Thickness Of Slab (H) = 30cm  </a:t>
            </a:r>
            <a:endParaRPr lang="en-US" sz="2880" dirty="0">
              <a:solidFill>
                <a:schemeClr val="tx1"/>
              </a:solidFill>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790892" y="2240280"/>
            <a:ext cx="10789920" cy="91440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b="1" cap="none" dirty="0">
                <a:solidFill>
                  <a:schemeClr val="accent1">
                    <a:lumMod val="50000"/>
                  </a:schemeClr>
                </a:solidFill>
                <a:latin typeface="Times New Roman" panose="02020603050405020304" pitchFamily="18" charset="0"/>
                <a:cs typeface="Times New Roman" panose="02020603050405020304" pitchFamily="18" charset="0"/>
              </a:rPr>
              <a:t>Thickness of </a:t>
            </a:r>
            <a:r>
              <a:rPr lang="en-US" sz="3200" b="1" cap="none" dirty="0" smtClean="0">
                <a:solidFill>
                  <a:schemeClr val="accent1">
                    <a:lumMod val="50000"/>
                  </a:schemeClr>
                </a:solidFill>
                <a:latin typeface="Times New Roman" panose="02020603050405020304" pitchFamily="18" charset="0"/>
                <a:cs typeface="Times New Roman" panose="02020603050405020304" pitchFamily="18" charset="0"/>
              </a:rPr>
              <a:t>slab </a:t>
            </a:r>
            <a:r>
              <a:rPr lang="en-US" sz="3200" b="1" cap="none" dirty="0">
                <a:solidFill>
                  <a:schemeClr val="accent1">
                    <a:lumMod val="50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737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29</a:t>
            </a:fld>
            <a:endParaRPr lang="en-US" dirty="0"/>
          </a:p>
        </p:txBody>
      </p:sp>
      <p:sp>
        <p:nvSpPr>
          <p:cNvPr id="6" name="Title 1"/>
          <p:cNvSpPr txBox="1">
            <a:spLocks/>
          </p:cNvSpPr>
          <p:nvPr/>
        </p:nvSpPr>
        <p:spPr>
          <a:xfrm>
            <a:off x="699452" y="594360"/>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2880" cap="none" dirty="0">
                <a:solidFill>
                  <a:schemeClr val="tx2">
                    <a:lumMod val="50000"/>
                  </a:schemeClr>
                </a:solidFill>
                <a:latin typeface="Times New Roman" panose="02020603050405020304" pitchFamily="18" charset="0"/>
                <a:cs typeface="Times New Roman" panose="02020603050405020304" pitchFamily="18" charset="0"/>
              </a:rPr>
              <a:t>The </a:t>
            </a:r>
            <a:r>
              <a:rPr lang="en-US" sz="2880" cap="none" dirty="0" smtClean="0">
                <a:solidFill>
                  <a:schemeClr val="tx2">
                    <a:lumMod val="50000"/>
                  </a:schemeClr>
                </a:solidFill>
                <a:latin typeface="Times New Roman" panose="02020603050405020304" pitchFamily="18" charset="0"/>
                <a:cs typeface="Times New Roman" panose="02020603050405020304" pitchFamily="18" charset="0"/>
              </a:rPr>
              <a:t>distribution </a:t>
            </a:r>
            <a:r>
              <a:rPr lang="en-US" sz="2880" cap="none" dirty="0">
                <a:solidFill>
                  <a:schemeClr val="tx2">
                    <a:lumMod val="50000"/>
                  </a:schemeClr>
                </a:solidFill>
                <a:latin typeface="Times New Roman" panose="02020603050405020304" pitchFamily="18" charset="0"/>
                <a:cs typeface="Times New Roman" panose="02020603050405020304" pitchFamily="18" charset="0"/>
              </a:rPr>
              <a:t>of </a:t>
            </a:r>
            <a:r>
              <a:rPr lang="en-US" sz="2880" cap="none" dirty="0" smtClean="0">
                <a:solidFill>
                  <a:schemeClr val="tx2">
                    <a:lumMod val="50000"/>
                  </a:schemeClr>
                </a:solidFill>
                <a:latin typeface="Times New Roman" panose="02020603050405020304" pitchFamily="18" charset="0"/>
                <a:cs typeface="Times New Roman" panose="02020603050405020304" pitchFamily="18" charset="0"/>
              </a:rPr>
              <a:t>columns </a:t>
            </a:r>
            <a:r>
              <a:rPr lang="en-US" sz="2880" cap="none" dirty="0">
                <a:solidFill>
                  <a:schemeClr val="tx2">
                    <a:lumMod val="50000"/>
                  </a:schemeClr>
                </a:solidFill>
                <a:latin typeface="Times New Roman" panose="02020603050405020304" pitchFamily="18" charset="0"/>
                <a:cs typeface="Times New Roman" panose="02020603050405020304" pitchFamily="18" charset="0"/>
              </a:rPr>
              <a:t>and </a:t>
            </a:r>
            <a:r>
              <a:rPr lang="en-US" sz="2880" cap="none" dirty="0" smtClean="0">
                <a:solidFill>
                  <a:schemeClr val="tx2">
                    <a:lumMod val="50000"/>
                  </a:schemeClr>
                </a:solidFill>
                <a:latin typeface="Times New Roman" panose="02020603050405020304" pitchFamily="18" charset="0"/>
                <a:cs typeface="Times New Roman" panose="02020603050405020304" pitchFamily="18" charset="0"/>
              </a:rPr>
              <a:t>shear walls </a:t>
            </a:r>
            <a:r>
              <a:rPr lang="en-US" sz="2880" cap="none" dirty="0">
                <a:solidFill>
                  <a:schemeClr val="tx2">
                    <a:lumMod val="50000"/>
                  </a:schemeClr>
                </a:solidFill>
                <a:latin typeface="Times New Roman" panose="02020603050405020304" pitchFamily="18" charset="0"/>
                <a:cs typeface="Times New Roman" panose="02020603050405020304" pitchFamily="18" charset="0"/>
              </a:rPr>
              <a:t>in the </a:t>
            </a:r>
            <a:r>
              <a:rPr lang="en-US" sz="2880" cap="none" dirty="0" smtClean="0">
                <a:solidFill>
                  <a:schemeClr val="tx2">
                    <a:lumMod val="50000"/>
                  </a:schemeClr>
                </a:solidFill>
                <a:latin typeface="Times New Roman" panose="02020603050405020304" pitchFamily="18" charset="0"/>
                <a:cs typeface="Times New Roman" panose="02020603050405020304" pitchFamily="18" charset="0"/>
              </a:rPr>
              <a:t>building</a:t>
            </a:r>
            <a:r>
              <a:rPr lang="en-US" sz="2880" cap="none" dirty="0">
                <a:solidFill>
                  <a:schemeClr val="tx2">
                    <a:lumMod val="50000"/>
                  </a:schemeClr>
                </a:solidFill>
                <a:latin typeface="Times New Roman" panose="02020603050405020304" pitchFamily="18" charset="0"/>
                <a:cs typeface="Times New Roman" panose="02020603050405020304" pitchFamily="18" charset="0"/>
              </a:rPr>
              <a:t>:</a:t>
            </a:r>
            <a:endParaRPr lang="en-US" sz="3840" cap="none" dirty="0">
              <a:solidFill>
                <a:schemeClr val="tx2">
                  <a:lumMod val="50000"/>
                </a:schemeClr>
              </a:solidFill>
              <a:latin typeface="Times New Roman" panose="02020603050405020304" pitchFamily="18" charset="0"/>
              <a:cs typeface="Times New Roman" panose="02020603050405020304" pitchFamily="18" charset="0"/>
            </a:endParaRPr>
          </a:p>
        </p:txBody>
      </p:sp>
      <p:pic>
        <p:nvPicPr>
          <p:cNvPr id="9" name="صورة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354" y="1359402"/>
            <a:ext cx="10071236" cy="5498598"/>
          </a:xfrm>
          <a:prstGeom prst="rect">
            <a:avLst/>
          </a:prstGeom>
          <a:ln>
            <a:noFill/>
          </a:ln>
          <a:effectLst>
            <a:outerShdw blurRad="292100" dist="139700" dir="2700000" algn="tl" rotWithShape="0">
              <a:srgbClr val="333333">
                <a:alpha val="65000"/>
              </a:srgbClr>
            </a:outerShdw>
          </a:effectLst>
        </p:spPr>
      </p:pic>
      <p:sp>
        <p:nvSpPr>
          <p:cNvPr id="5"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1255907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3852" y="1412932"/>
            <a:ext cx="9144000" cy="5303956"/>
          </a:xfrm>
        </p:spPr>
        <p:txBody>
          <a:bodyPr>
            <a:normAutofit/>
          </a:bodyPr>
          <a:lstStyle/>
          <a:p>
            <a:pPr marL="715975" indent="-617220">
              <a:buFont typeface="+mj-lt"/>
              <a:buAutoNum type="arabicPeriod"/>
            </a:pPr>
            <a:r>
              <a:rPr lang="en-US" sz="3120" b="1" dirty="0">
                <a:solidFill>
                  <a:schemeClr val="tx2"/>
                </a:solidFill>
                <a:latin typeface="Times New Roman" pitchFamily="18" charset="0"/>
                <a:cs typeface="Times New Roman" pitchFamily="18" charset="0"/>
              </a:rPr>
              <a:t>Site of the project</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Architectural Design</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Structural and Seismic Design</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Environmental Design.</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Electrical Design</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Mechanical Design</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Safety Design</a:t>
            </a:r>
          </a:p>
          <a:p>
            <a:pPr marL="715975" indent="-617220">
              <a:buFont typeface="+mj-lt"/>
              <a:buAutoNum type="arabicPeriod"/>
            </a:pPr>
            <a:r>
              <a:rPr lang="en-US" sz="3120" b="1" dirty="0">
                <a:solidFill>
                  <a:schemeClr val="tx2"/>
                </a:solidFill>
                <a:latin typeface="Times New Roman" pitchFamily="18" charset="0"/>
                <a:cs typeface="Times New Roman" pitchFamily="18" charset="0"/>
              </a:rPr>
              <a:t>Conclusion.</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dirty="0"/>
          </a:p>
        </p:txBody>
      </p:sp>
      <p:sp>
        <p:nvSpPr>
          <p:cNvPr id="4" name="Rectangle 3"/>
          <p:cNvSpPr/>
          <p:nvPr/>
        </p:nvSpPr>
        <p:spPr>
          <a:xfrm>
            <a:off x="1522412" y="328249"/>
            <a:ext cx="5486400" cy="978729"/>
          </a:xfrm>
          <a:prstGeom prst="rect">
            <a:avLst/>
          </a:prstGeom>
        </p:spPr>
        <p:txBody>
          <a:bodyPr wrap="square">
            <a:spAutoFit/>
          </a:bodyPr>
          <a:lstStyle/>
          <a:p>
            <a:r>
              <a:rPr lang="en-US" sz="5760" b="1" dirty="0">
                <a:solidFill>
                  <a:schemeClr val="tx2">
                    <a:lumMod val="50000"/>
                  </a:schemeClr>
                </a:solidFill>
              </a:rPr>
              <a:t>O</a:t>
            </a:r>
            <a:r>
              <a:rPr lang="en-US" sz="4800" b="1" dirty="0">
                <a:solidFill>
                  <a:schemeClr val="tx2">
                    <a:lumMod val="50000"/>
                  </a:schemeClr>
                </a:solidFill>
              </a:rPr>
              <a:t>utline</a:t>
            </a:r>
            <a:r>
              <a:rPr lang="en-US" sz="5760" dirty="0">
                <a:solidFill>
                  <a:schemeClr val="tx2">
                    <a:lumMod val="50000"/>
                  </a:schemeClr>
                </a:solidFill>
              </a:rPr>
              <a:t>:</a:t>
            </a:r>
          </a:p>
        </p:txBody>
      </p:sp>
    </p:spTree>
    <p:extLst>
      <p:ext uri="{BB962C8B-B14F-4D97-AF65-F5344CB8AC3E}">
        <p14:creationId xmlns:p14="http://schemas.microsoft.com/office/powerpoint/2010/main" val="421138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3412" y="1371600"/>
            <a:ext cx="7248180" cy="5209116"/>
          </a:xfrm>
          <a:prstGeom prst="rect">
            <a:avLst/>
          </a:prstGeom>
          <a:ln>
            <a:noFill/>
          </a:ln>
          <a:effectLst>
            <a:outerShdw blurRad="292100" dist="139700" dir="2700000" algn="tl" rotWithShape="0">
              <a:srgbClr val="333333">
                <a:alpha val="65000"/>
              </a:srgbClr>
            </a:outerShdw>
          </a:effectLst>
        </p:spPr>
      </p:pic>
      <p:sp>
        <p:nvSpPr>
          <p:cNvPr id="3" name="Slide Number Placeholder 2"/>
          <p:cNvSpPr>
            <a:spLocks noGrp="1"/>
          </p:cNvSpPr>
          <p:nvPr>
            <p:ph type="sldNum" sz="quarter" idx="12"/>
          </p:nvPr>
        </p:nvSpPr>
        <p:spPr/>
        <p:txBody>
          <a:bodyPr/>
          <a:lstStyle/>
          <a:p>
            <a:fld id="{B6F15528-21DE-4FAA-801E-634DDDAF4B2B}" type="slidenum">
              <a:rPr lang="en-US" smtClean="0"/>
              <a:pPr/>
              <a:t>30</a:t>
            </a:fld>
            <a:endParaRPr lang="en-US" dirty="0"/>
          </a:p>
        </p:txBody>
      </p:sp>
      <p:sp>
        <p:nvSpPr>
          <p:cNvPr id="6" name="Title 1"/>
          <p:cNvSpPr txBox="1">
            <a:spLocks/>
          </p:cNvSpPr>
          <p:nvPr/>
        </p:nvSpPr>
        <p:spPr>
          <a:xfrm>
            <a:off x="790892" y="732721"/>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cap="none" dirty="0">
                <a:solidFill>
                  <a:schemeClr val="tx2">
                    <a:lumMod val="50000"/>
                  </a:schemeClr>
                </a:solidFill>
                <a:latin typeface="Times New Roman" panose="02020603050405020304" pitchFamily="18" charset="0"/>
                <a:cs typeface="Times New Roman" panose="02020603050405020304" pitchFamily="18" charset="0"/>
              </a:rPr>
              <a:t>3D </a:t>
            </a:r>
            <a:r>
              <a:rPr lang="en-US" sz="3200" cap="none" dirty="0" smtClean="0">
                <a:solidFill>
                  <a:schemeClr val="tx2">
                    <a:lumMod val="50000"/>
                  </a:schemeClr>
                </a:solidFill>
                <a:latin typeface="Times New Roman" panose="02020603050405020304" pitchFamily="18" charset="0"/>
                <a:cs typeface="Times New Roman" panose="02020603050405020304" pitchFamily="18" charset="0"/>
              </a:rPr>
              <a:t>modeling from </a:t>
            </a:r>
            <a:r>
              <a:rPr lang="en-US" sz="3200" cap="none" dirty="0">
                <a:solidFill>
                  <a:schemeClr val="tx2">
                    <a:lumMod val="50000"/>
                  </a:schemeClr>
                </a:solidFill>
                <a:latin typeface="Times New Roman" panose="02020603050405020304" pitchFamily="18" charset="0"/>
                <a:cs typeface="Times New Roman" panose="02020603050405020304" pitchFamily="18" charset="0"/>
              </a:rPr>
              <a:t>ETABS Program:</a:t>
            </a:r>
          </a:p>
        </p:txBody>
      </p:sp>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2903638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7212" y="1197562"/>
            <a:ext cx="7630041" cy="5468196"/>
          </a:xfrm>
        </p:spPr>
      </p:pic>
      <p:sp>
        <p:nvSpPr>
          <p:cNvPr id="3" name="Slide Number Placeholder 2"/>
          <p:cNvSpPr>
            <a:spLocks noGrp="1"/>
          </p:cNvSpPr>
          <p:nvPr>
            <p:ph type="sldNum" sz="quarter" idx="12"/>
          </p:nvPr>
        </p:nvSpPr>
        <p:spPr/>
        <p:txBody>
          <a:bodyPr/>
          <a:lstStyle/>
          <a:p>
            <a:fld id="{B6F15528-21DE-4FAA-801E-634DDDAF4B2B}" type="slidenum">
              <a:rPr lang="en-US" smtClean="0"/>
              <a:pPr/>
              <a:t>31</a:t>
            </a:fld>
            <a:endParaRPr lang="en-US" dirty="0"/>
          </a:p>
        </p:txBody>
      </p:sp>
      <p:sp>
        <p:nvSpPr>
          <p:cNvPr id="7" name="Title 1"/>
          <p:cNvSpPr txBox="1">
            <a:spLocks/>
          </p:cNvSpPr>
          <p:nvPr/>
        </p:nvSpPr>
        <p:spPr>
          <a:xfrm>
            <a:off x="790892" y="831802"/>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cap="none" dirty="0">
                <a:solidFill>
                  <a:schemeClr val="tx1"/>
                </a:solidFill>
                <a:latin typeface="Times New Roman" panose="02020603050405020304" pitchFamily="18" charset="0"/>
                <a:cs typeface="Times New Roman" panose="02020603050405020304" pitchFamily="18" charset="0"/>
              </a:rPr>
              <a:t>Check </a:t>
            </a:r>
            <a:r>
              <a:rPr lang="en-US" sz="3200" cap="none" dirty="0" smtClean="0">
                <a:solidFill>
                  <a:schemeClr val="tx1"/>
                </a:solidFill>
                <a:latin typeface="Times New Roman" panose="02020603050405020304" pitchFamily="18" charset="0"/>
                <a:cs typeface="Times New Roman" panose="02020603050405020304" pitchFamily="18" charset="0"/>
              </a:rPr>
              <a:t>model</a:t>
            </a:r>
            <a:r>
              <a:rPr lang="en-US" sz="3200" cap="none" dirty="0">
                <a:solidFill>
                  <a:schemeClr val="tx1"/>
                </a:solidFill>
                <a:latin typeface="Times New Roman" panose="02020603050405020304" pitchFamily="18" charset="0"/>
                <a:cs typeface="Times New Roman" panose="02020603050405020304" pitchFamily="18" charset="0"/>
              </a:rPr>
              <a:t>: Compatibility </a:t>
            </a:r>
            <a:r>
              <a:rPr lang="en-US" sz="3200" cap="none" dirty="0" smtClean="0">
                <a:solidFill>
                  <a:schemeClr val="tx1"/>
                </a:solidFill>
                <a:latin typeface="Times New Roman" panose="02020603050405020304" pitchFamily="18" charset="0"/>
                <a:cs typeface="Times New Roman" panose="02020603050405020304" pitchFamily="18" charset="0"/>
              </a:rPr>
              <a:t>Check</a:t>
            </a:r>
            <a:endParaRPr lang="en-US" sz="3200" cap="none" dirty="0">
              <a:solidFill>
                <a:schemeClr val="tx1"/>
              </a:solidFill>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619875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32</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451729888"/>
              </p:ext>
            </p:extLst>
          </p:nvPr>
        </p:nvGraphicFramePr>
        <p:xfrm>
          <a:off x="1217612" y="2362200"/>
          <a:ext cx="8686800" cy="4206239"/>
        </p:xfrm>
        <a:graphic>
          <a:graphicData uri="http://schemas.openxmlformats.org/drawingml/2006/table">
            <a:tbl>
              <a:tblPr rtl="1" firstRow="1" bandRow="1">
                <a:tableStyleId>{0505E3EF-67EA-436B-97B2-0124C06EBD24}</a:tableStyleId>
              </a:tblPr>
              <a:tblGrid>
                <a:gridCol w="2171700"/>
                <a:gridCol w="2171700"/>
                <a:gridCol w="2171700"/>
                <a:gridCol w="2171700"/>
              </a:tblGrid>
              <a:tr h="674939">
                <a:tc>
                  <a:txBody>
                    <a:bodyPr/>
                    <a:lstStyle/>
                    <a:p>
                      <a:pPr algn="ctr" rtl="1"/>
                      <a:r>
                        <a:rPr lang="en-US" sz="2400" dirty="0" smtClean="0">
                          <a:latin typeface="Times New Roman" panose="02020603050405020304" pitchFamily="18" charset="0"/>
                          <a:cs typeface="Times New Roman" panose="02020603050405020304" pitchFamily="18" charset="0"/>
                        </a:rPr>
                        <a:t>Error%</a:t>
                      </a:r>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1"/>
                      <a:r>
                        <a:rPr lang="en-US" sz="2400" dirty="0" smtClean="0">
                          <a:latin typeface="Times New Roman" panose="02020603050405020304" pitchFamily="18" charset="0"/>
                          <a:cs typeface="Times New Roman" panose="02020603050405020304" pitchFamily="18" charset="0"/>
                        </a:rPr>
                        <a:t>ETABS</a:t>
                      </a:r>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1"/>
                      <a:r>
                        <a:rPr lang="en-US" sz="2400" dirty="0" smtClean="0">
                          <a:latin typeface="Times New Roman" panose="02020603050405020304" pitchFamily="18" charset="0"/>
                          <a:cs typeface="Times New Roman" panose="02020603050405020304" pitchFamily="18" charset="0"/>
                        </a:rPr>
                        <a:t>Manual</a:t>
                      </a:r>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1"/>
                      <a:endParaRPr lang="ar-SA" sz="1800" dirty="0">
                        <a:latin typeface="Times New Roman" panose="02020603050405020304" pitchFamily="18" charset="0"/>
                        <a:cs typeface="Times New Roman" panose="02020603050405020304" pitchFamily="18" charset="0"/>
                      </a:endParaRPr>
                    </a:p>
                  </a:txBody>
                  <a:tcPr marL="109728" marR="109728"/>
                </a:tc>
              </a:tr>
              <a:tr h="182877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en-US" sz="3000" b="1" dirty="0" smtClean="0">
                        <a:latin typeface="Times New Roman" panose="02020603050405020304" pitchFamily="18" charset="0"/>
                        <a:cs typeface="Times New Roman" panose="02020603050405020304" pitchFamily="18" charset="0"/>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sz="3000" b="1" dirty="0" smtClean="0">
                          <a:latin typeface="Times New Roman" panose="02020603050405020304" pitchFamily="18" charset="0"/>
                          <a:cs typeface="Times New Roman" panose="02020603050405020304" pitchFamily="18" charset="0"/>
                        </a:rPr>
                        <a:t>3.2%</a:t>
                      </a:r>
                    </a:p>
                    <a:p>
                      <a:pPr marL="0" marR="0" indent="0" algn="ctr" defTabSz="914400" rtl="1" eaLnBrk="1" fontAlgn="auto" latinLnBrk="0" hangingPunct="1">
                        <a:lnSpc>
                          <a:spcPct val="100000"/>
                        </a:lnSpc>
                        <a:spcBef>
                          <a:spcPts val="0"/>
                        </a:spcBef>
                        <a:spcAft>
                          <a:spcPts val="0"/>
                        </a:spcAft>
                        <a:buClrTx/>
                        <a:buSzTx/>
                        <a:buFontTx/>
                        <a:buNone/>
                        <a:tabLst/>
                        <a:defRPr/>
                      </a:pPr>
                      <a:endParaRPr lang="ar-SA" sz="3000" dirty="0" smtClean="0">
                        <a:latin typeface="Times New Roman" panose="02020603050405020304" pitchFamily="18" charset="0"/>
                        <a:cs typeface="Times New Roman" panose="02020603050405020304" pitchFamily="18" charset="0"/>
                      </a:endParaRPr>
                    </a:p>
                  </a:txBody>
                  <a:tcPr marL="109728" marR="109728"/>
                </a:tc>
                <a:tc>
                  <a:txBody>
                    <a:bodyPr/>
                    <a:lstStyle/>
                    <a:p>
                      <a:pPr algn="ctr" rtl="1"/>
                      <a:r>
                        <a:rPr lang="en-US" sz="1800" dirty="0" smtClean="0">
                          <a:latin typeface="Times New Roman" panose="02020603050405020304" pitchFamily="18" charset="0"/>
                          <a:cs typeface="Times New Roman" panose="02020603050405020304" pitchFamily="18" charset="0"/>
                        </a:rPr>
                        <a:t> </a:t>
                      </a:r>
                    </a:p>
                    <a:p>
                      <a:pPr algn="ctr" rtl="1"/>
                      <a:r>
                        <a:rPr lang="en-US" sz="2400" dirty="0" smtClean="0">
                          <a:latin typeface="Times New Roman" panose="02020603050405020304" pitchFamily="18" charset="0"/>
                          <a:cs typeface="Times New Roman" panose="02020603050405020304" pitchFamily="18" charset="0"/>
                        </a:rPr>
                        <a:t>65081.21</a:t>
                      </a:r>
                    </a:p>
                    <a:p>
                      <a:pPr algn="ctr" rtl="1"/>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1"/>
                      <a:endParaRPr lang="en-US" sz="2400" dirty="0" smtClean="0">
                        <a:latin typeface="Times New Roman" panose="02020603050405020304" pitchFamily="18" charset="0"/>
                        <a:cs typeface="Times New Roman" panose="02020603050405020304" pitchFamily="18" charset="0"/>
                      </a:endParaRPr>
                    </a:p>
                    <a:p>
                      <a:pPr algn="ctr" rtl="1"/>
                      <a:r>
                        <a:rPr lang="en-US" sz="2400" dirty="0" smtClean="0">
                          <a:latin typeface="Times New Roman" panose="02020603050405020304" pitchFamily="18" charset="0"/>
                          <a:cs typeface="Times New Roman" panose="02020603050405020304" pitchFamily="18" charset="0"/>
                        </a:rPr>
                        <a:t>67291.65</a:t>
                      </a:r>
                    </a:p>
                    <a:p>
                      <a:pPr algn="ctr" rtl="1"/>
                      <a:endParaRPr lang="en-US" sz="2400" dirty="0" smtClean="0">
                        <a:latin typeface="Times New Roman" panose="02020603050405020304" pitchFamily="18" charset="0"/>
                        <a:cs typeface="Times New Roman" panose="02020603050405020304" pitchFamily="18" charset="0"/>
                      </a:endParaRPr>
                    </a:p>
                    <a:p>
                      <a:pPr algn="ctr" rtl="1"/>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0"/>
                      <a:endParaRPr kumimoji="0" lang="en-US" sz="2400" b="1" kern="1200" dirty="0" smtClean="0">
                        <a:solidFill>
                          <a:schemeClr val="dk1"/>
                        </a:solidFill>
                        <a:latin typeface="Times New Roman" panose="02020603050405020304" pitchFamily="18" charset="0"/>
                        <a:ea typeface="+mn-ea"/>
                        <a:cs typeface="Times New Roman" panose="02020603050405020304" pitchFamily="18" charset="0"/>
                      </a:endParaRPr>
                    </a:p>
                    <a:p>
                      <a:pPr algn="ctr" rtl="0"/>
                      <a:r>
                        <a:rPr kumimoji="0" lang="en-US" sz="2400" b="1" kern="1200" dirty="0" smtClean="0">
                          <a:solidFill>
                            <a:schemeClr val="dk1"/>
                          </a:solidFill>
                          <a:latin typeface="Times New Roman" panose="02020603050405020304" pitchFamily="18" charset="0"/>
                          <a:ea typeface="+mn-ea"/>
                          <a:cs typeface="Times New Roman" panose="02020603050405020304" pitchFamily="18" charset="0"/>
                        </a:rPr>
                        <a:t>Dead load + S.I.D.L</a:t>
                      </a:r>
                      <a:endParaRPr lang="ar-SA" sz="2400" dirty="0">
                        <a:latin typeface="Times New Roman" panose="02020603050405020304" pitchFamily="18" charset="0"/>
                        <a:cs typeface="Times New Roman" panose="02020603050405020304" pitchFamily="18" charset="0"/>
                      </a:endParaRPr>
                    </a:p>
                  </a:txBody>
                  <a:tcPr marL="109728" marR="109728"/>
                </a:tc>
              </a:tr>
              <a:tr h="1702525">
                <a:tc>
                  <a:txBody>
                    <a:bodyPr/>
                    <a:lstStyle/>
                    <a:p>
                      <a:pPr algn="ctr" rtl="1"/>
                      <a:endParaRPr lang="en-US" sz="3000" b="1" dirty="0" smtClean="0">
                        <a:latin typeface="Times New Roman" panose="02020603050405020304" pitchFamily="18" charset="0"/>
                        <a:cs typeface="Times New Roman" panose="02020603050405020304" pitchFamily="18" charset="0"/>
                      </a:endParaRPr>
                    </a:p>
                    <a:p>
                      <a:pPr algn="ctr" rtl="1"/>
                      <a:r>
                        <a:rPr lang="en-US" sz="3000" b="1" dirty="0" smtClean="0">
                          <a:latin typeface="Times New Roman" panose="02020603050405020304" pitchFamily="18" charset="0"/>
                          <a:cs typeface="Times New Roman" panose="02020603050405020304" pitchFamily="18" charset="0"/>
                        </a:rPr>
                        <a:t>2.9% </a:t>
                      </a:r>
                      <a:endParaRPr lang="ar-SA" sz="3000" dirty="0">
                        <a:latin typeface="Times New Roman" panose="02020603050405020304" pitchFamily="18" charset="0"/>
                        <a:cs typeface="Times New Roman" panose="02020603050405020304" pitchFamily="18" charset="0"/>
                      </a:endParaRPr>
                    </a:p>
                  </a:txBody>
                  <a:tcPr marL="109728" marR="109728"/>
                </a:tc>
                <a:tc>
                  <a:txBody>
                    <a:bodyPr/>
                    <a:lstStyle/>
                    <a:p>
                      <a:pPr algn="ctr" rtl="1"/>
                      <a:endParaRPr lang="en-US" sz="2400" dirty="0" smtClean="0">
                        <a:latin typeface="Times New Roman" panose="02020603050405020304" pitchFamily="18" charset="0"/>
                        <a:cs typeface="Times New Roman" panose="02020603050405020304" pitchFamily="18" charset="0"/>
                      </a:endParaRPr>
                    </a:p>
                    <a:p>
                      <a:pPr algn="ctr" rtl="1"/>
                      <a:r>
                        <a:rPr lang="en-US" sz="2400" dirty="0" smtClean="0">
                          <a:latin typeface="Times New Roman" panose="02020603050405020304" pitchFamily="18" charset="0"/>
                          <a:cs typeface="Times New Roman" panose="02020603050405020304" pitchFamily="18" charset="0"/>
                        </a:rPr>
                        <a:t>15096.9416</a:t>
                      </a:r>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1"/>
                      <a:endParaRPr lang="en-US" sz="2400" dirty="0" smtClean="0">
                        <a:latin typeface="Times New Roman" panose="02020603050405020304" pitchFamily="18" charset="0"/>
                        <a:cs typeface="Times New Roman" panose="02020603050405020304" pitchFamily="18" charset="0"/>
                      </a:endParaRPr>
                    </a:p>
                    <a:p>
                      <a:pPr algn="ctr" rtl="1"/>
                      <a:r>
                        <a:rPr lang="en-US" sz="2400" dirty="0" smtClean="0">
                          <a:latin typeface="Times New Roman" panose="02020603050405020304" pitchFamily="18" charset="0"/>
                          <a:cs typeface="Times New Roman" panose="02020603050405020304" pitchFamily="18" charset="0"/>
                        </a:rPr>
                        <a:t>15561.985</a:t>
                      </a:r>
                      <a:endParaRPr lang="ar-SA" sz="2400" dirty="0">
                        <a:latin typeface="Times New Roman" panose="02020603050405020304" pitchFamily="18" charset="0"/>
                        <a:cs typeface="Times New Roman" panose="02020603050405020304" pitchFamily="18" charset="0"/>
                      </a:endParaRPr>
                    </a:p>
                  </a:txBody>
                  <a:tcPr marL="109728" marR="109728"/>
                </a:tc>
                <a:tc>
                  <a:txBody>
                    <a:bodyPr/>
                    <a:lstStyle/>
                    <a:p>
                      <a:pPr algn="ctr" rtl="1"/>
                      <a:endParaRPr lang="en-US" sz="2400" b="1" dirty="0" smtClean="0">
                        <a:latin typeface="Times New Roman" panose="02020603050405020304" pitchFamily="18" charset="0"/>
                        <a:cs typeface="Times New Roman" panose="02020603050405020304" pitchFamily="18" charset="0"/>
                      </a:endParaRPr>
                    </a:p>
                    <a:p>
                      <a:pPr algn="ctr" rtl="1"/>
                      <a:r>
                        <a:rPr lang="en-US" sz="2400" b="1" dirty="0" smtClean="0">
                          <a:latin typeface="Times New Roman" panose="02020603050405020304" pitchFamily="18" charset="0"/>
                          <a:cs typeface="Times New Roman" panose="02020603050405020304" pitchFamily="18" charset="0"/>
                        </a:rPr>
                        <a:t>Live load</a:t>
                      </a:r>
                    </a:p>
                    <a:p>
                      <a:pPr algn="ctr" rtl="1"/>
                      <a:endParaRPr lang="ar-SA" sz="2400" dirty="0">
                        <a:latin typeface="Times New Roman" panose="02020603050405020304" pitchFamily="18" charset="0"/>
                        <a:cs typeface="Times New Roman" panose="02020603050405020304" pitchFamily="18" charset="0"/>
                      </a:endParaRPr>
                    </a:p>
                  </a:txBody>
                  <a:tcPr marL="109728" marR="109728"/>
                </a:tc>
              </a:tr>
            </a:tbl>
          </a:graphicData>
        </a:graphic>
      </p:graphicFrame>
      <p:sp>
        <p:nvSpPr>
          <p:cNvPr id="6" name="Title 1"/>
          <p:cNvSpPr txBox="1">
            <a:spLocks/>
          </p:cNvSpPr>
          <p:nvPr/>
        </p:nvSpPr>
        <p:spPr>
          <a:xfrm>
            <a:off x="1293812" y="1143000"/>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cap="none" dirty="0">
                <a:solidFill>
                  <a:schemeClr val="tx1"/>
                </a:solidFill>
                <a:latin typeface="Times New Roman" panose="02020603050405020304" pitchFamily="18" charset="0"/>
                <a:cs typeface="Times New Roman" panose="02020603050405020304" pitchFamily="18" charset="0"/>
              </a:rPr>
              <a:t>Equilibrium Checks: </a:t>
            </a:r>
          </a:p>
        </p:txBody>
      </p:sp>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4410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dirty="0"/>
          </a:p>
        </p:txBody>
      </p:sp>
      <p:sp>
        <p:nvSpPr>
          <p:cNvPr id="37889" name="Rectangle 1"/>
          <p:cNvSpPr>
            <a:spLocks noChangeArrowheads="1"/>
          </p:cNvSpPr>
          <p:nvPr/>
        </p:nvSpPr>
        <p:spPr bwMode="auto">
          <a:xfrm>
            <a:off x="1751012" y="1401928"/>
            <a:ext cx="4572000" cy="5207579"/>
          </a:xfrm>
          <a:prstGeom prst="rect">
            <a:avLst/>
          </a:prstGeom>
          <a:noFill/>
          <a:ln w="9525">
            <a:noFill/>
            <a:miter lim="800000"/>
            <a:headEnd/>
            <a:tailEnd/>
          </a:ln>
          <a:effectLst/>
        </p:spPr>
        <p:txBody>
          <a:bodyPr vert="horz" wrap="square" lIns="109728" tIns="54864" rIns="109728" bIns="54864" numCol="1" anchor="ctr" anchorCtr="0" compatLnSpc="1">
            <a:prstTxWarp prst="textNoShape">
              <a:avLst/>
            </a:prstTxWarp>
            <a:spAutoFit/>
          </a:bodyPr>
          <a:lstStyle/>
          <a:p>
            <a:pPr lvl="0" fontAlgn="base">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W = 61720.8 KN</a:t>
            </a:r>
          </a:p>
          <a:p>
            <a:pPr lvl="0" fontAlgn="base">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Soil type SB</a:t>
            </a:r>
            <a:endParaRPr lang="en-US" altLang="zh-CN" sz="2760" dirty="0">
              <a:latin typeface="Arial" pitchFamily="34" charset="0"/>
              <a:cs typeface="Arial" pitchFamily="34" charset="0"/>
            </a:endParaRPr>
          </a:p>
          <a:p>
            <a:pPr defTabSz="1097280" eaLnBrk="0" fontAlgn="base" hangingPunct="0">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I = 1.25</a:t>
            </a:r>
            <a:endParaRPr lang="en-US" altLang="zh-CN" sz="2760" dirty="0">
              <a:latin typeface="Arial" pitchFamily="34" charset="0"/>
              <a:cs typeface="Arial" pitchFamily="34" charset="0"/>
            </a:endParaRPr>
          </a:p>
          <a:p>
            <a:pPr defTabSz="1097280" eaLnBrk="0" fontAlgn="base" hangingPunct="0">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R = 8.5</a:t>
            </a:r>
            <a:endParaRPr lang="en-US" altLang="zh-CN" sz="2760" dirty="0">
              <a:latin typeface="Arial" pitchFamily="34" charset="0"/>
              <a:cs typeface="Arial" pitchFamily="34" charset="0"/>
            </a:endParaRPr>
          </a:p>
          <a:p>
            <a:pPr defTabSz="1097280" eaLnBrk="0" fontAlgn="base" hangingPunct="0">
              <a:lnSpc>
                <a:spcPct val="150000"/>
              </a:lnSpc>
              <a:spcBef>
                <a:spcPct val="0"/>
              </a:spcBef>
              <a:spcAft>
                <a:spcPct val="0"/>
              </a:spcAft>
            </a:pPr>
            <a:r>
              <a:rPr lang="en-US" altLang="zh-CN" sz="2760" dirty="0" err="1">
                <a:latin typeface="Times New Roman" pitchFamily="18" charset="0"/>
                <a:ea typeface="SimSun" pitchFamily="2" charset="-122"/>
                <a:cs typeface="Times New Roman" pitchFamily="18" charset="0"/>
              </a:rPr>
              <a:t>C</a:t>
            </a:r>
            <a:r>
              <a:rPr lang="en-US" altLang="zh-CN" sz="2760" baseline="-30000" dirty="0" err="1">
                <a:latin typeface="Times New Roman" pitchFamily="18" charset="0"/>
                <a:ea typeface="SimSun" pitchFamily="2" charset="-122"/>
                <a:cs typeface="Times New Roman" pitchFamily="18" charset="0"/>
              </a:rPr>
              <a:t>v</a:t>
            </a:r>
            <a:r>
              <a:rPr lang="en-US" altLang="zh-CN" sz="2760" dirty="0">
                <a:latin typeface="Times New Roman" pitchFamily="18" charset="0"/>
                <a:ea typeface="SimSun" pitchFamily="2" charset="-122"/>
                <a:cs typeface="Times New Roman" pitchFamily="18" charset="0"/>
              </a:rPr>
              <a:t> = 0.20</a:t>
            </a:r>
            <a:endParaRPr lang="en-US" altLang="zh-CN" sz="2760" dirty="0">
              <a:latin typeface="Arial" pitchFamily="34" charset="0"/>
              <a:cs typeface="Arial" pitchFamily="34" charset="0"/>
            </a:endParaRPr>
          </a:p>
          <a:p>
            <a:pPr defTabSz="1097280" eaLnBrk="0" fontAlgn="base" hangingPunct="0">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C</a:t>
            </a:r>
            <a:r>
              <a:rPr lang="en-US" altLang="zh-CN" sz="2760" baseline="-30000" dirty="0">
                <a:latin typeface="Times New Roman" pitchFamily="18" charset="0"/>
                <a:ea typeface="SimSun" pitchFamily="2" charset="-122"/>
                <a:cs typeface="Times New Roman" pitchFamily="18" charset="0"/>
              </a:rPr>
              <a:t>a</a:t>
            </a:r>
            <a:r>
              <a:rPr lang="en-US" altLang="zh-CN" sz="2760" dirty="0">
                <a:latin typeface="Times New Roman" pitchFamily="18" charset="0"/>
                <a:ea typeface="SimSun" pitchFamily="2" charset="-122"/>
                <a:cs typeface="Times New Roman" pitchFamily="18" charset="0"/>
              </a:rPr>
              <a:t> = 0.20</a:t>
            </a:r>
          </a:p>
          <a:p>
            <a:pPr defTabSz="1097280" eaLnBrk="0" fontAlgn="base" hangingPunct="0">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T = 0.52 sec.</a:t>
            </a:r>
          </a:p>
          <a:p>
            <a:pPr lvl="0" eaLnBrk="0" fontAlgn="base" hangingPunct="0">
              <a:lnSpc>
                <a:spcPct val="150000"/>
              </a:lnSpc>
              <a:spcBef>
                <a:spcPct val="0"/>
              </a:spcBef>
              <a:spcAft>
                <a:spcPct val="0"/>
              </a:spcAft>
            </a:pPr>
            <a:r>
              <a:rPr lang="en-US" altLang="zh-CN" sz="2760" dirty="0">
                <a:latin typeface="Times New Roman" pitchFamily="18" charset="0"/>
                <a:ea typeface="SimSun" pitchFamily="2" charset="-122"/>
                <a:cs typeface="Times New Roman" pitchFamily="18" charset="0"/>
              </a:rPr>
              <a:t>V = 3490.9 KN </a:t>
            </a: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12" y="1442774"/>
            <a:ext cx="5791200" cy="5415226"/>
          </a:xfrm>
          <a:prstGeom prst="rect">
            <a:avLst/>
          </a:prstGeom>
        </p:spPr>
      </p:pic>
      <p:sp>
        <p:nvSpPr>
          <p:cNvPr id="6" name="Title 1"/>
          <p:cNvSpPr txBox="1">
            <a:spLocks/>
          </p:cNvSpPr>
          <p:nvPr/>
        </p:nvSpPr>
        <p:spPr>
          <a:xfrm>
            <a:off x="455612" y="670408"/>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120" cap="none" dirty="0">
                <a:solidFill>
                  <a:srgbClr val="D1282E">
                    <a:lumMod val="50000"/>
                  </a:srgbClr>
                </a:solidFill>
                <a:latin typeface="Times New Roman" panose="02020603050405020304" pitchFamily="18" charset="0"/>
                <a:cs typeface="Times New Roman" panose="02020603050405020304" pitchFamily="18" charset="0"/>
              </a:rPr>
              <a:t>Seismic Design Using Response Spectrum – UBC 97: </a:t>
            </a:r>
            <a:endParaRPr lang="en-US" sz="3120" cap="none"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261598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34</a:t>
            </a:fld>
            <a:endParaRPr lang="en-US" dirty="0"/>
          </a:p>
        </p:txBody>
      </p:sp>
      <p:sp>
        <p:nvSpPr>
          <p:cNvPr id="5" name="Title 1"/>
          <p:cNvSpPr txBox="1">
            <a:spLocks/>
          </p:cNvSpPr>
          <p:nvPr/>
        </p:nvSpPr>
        <p:spPr>
          <a:xfrm>
            <a:off x="1217612" y="854340"/>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cap="none" dirty="0">
                <a:solidFill>
                  <a:schemeClr val="tx1"/>
                </a:solidFill>
                <a:latin typeface="Times New Roman" panose="02020603050405020304" pitchFamily="18" charset="0"/>
                <a:cs typeface="Times New Roman" panose="02020603050405020304" pitchFamily="18" charset="0"/>
              </a:rPr>
              <a:t>Natural Period (T) </a:t>
            </a:r>
            <a:r>
              <a:rPr lang="en-US" sz="3200" cap="none" dirty="0" smtClean="0">
                <a:solidFill>
                  <a:schemeClr val="tx1"/>
                </a:solidFill>
                <a:latin typeface="Times New Roman" panose="02020603050405020304" pitchFamily="18" charset="0"/>
                <a:cs typeface="Times New Roman" panose="02020603050405020304" pitchFamily="18" charset="0"/>
              </a:rPr>
              <a:t>for the building</a:t>
            </a:r>
            <a:r>
              <a:rPr lang="en-US" sz="3200" cap="none" dirty="0">
                <a:solidFill>
                  <a:schemeClr val="tx1"/>
                </a:solidFill>
                <a:latin typeface="Times New Roman" panose="02020603050405020304" pitchFamily="18" charset="0"/>
                <a:cs typeface="Times New Roman" panose="02020603050405020304" pitchFamily="18" charset="0"/>
              </a:rPr>
              <a:t>:</a:t>
            </a:r>
          </a:p>
        </p:txBody>
      </p:sp>
      <p:graphicFrame>
        <p:nvGraphicFramePr>
          <p:cNvPr id="9" name="Table 4"/>
          <p:cNvGraphicFramePr>
            <a:graphicFrameLocks noGrp="1"/>
          </p:cNvGraphicFramePr>
          <p:nvPr>
            <p:extLst>
              <p:ext uri="{D42A27DB-BD31-4B8C-83A1-F6EECF244321}">
                <p14:modId xmlns:p14="http://schemas.microsoft.com/office/powerpoint/2010/main" val="603534742"/>
              </p:ext>
            </p:extLst>
          </p:nvPr>
        </p:nvGraphicFramePr>
        <p:xfrm>
          <a:off x="1522412" y="1828800"/>
          <a:ext cx="8544295" cy="3886200"/>
        </p:xfrm>
        <a:graphic>
          <a:graphicData uri="http://schemas.openxmlformats.org/drawingml/2006/table">
            <a:tbl>
              <a:tblPr rtl="1" firstRow="1" bandRow="1">
                <a:tableStyleId>{0505E3EF-67EA-436B-97B2-0124C06EBD24}</a:tableStyleId>
              </a:tblPr>
              <a:tblGrid>
                <a:gridCol w="4257305"/>
                <a:gridCol w="4286990"/>
              </a:tblGrid>
              <a:tr h="106680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2400" b="1"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2400" b="1" kern="1200" dirty="0" smtClean="0">
                          <a:solidFill>
                            <a:schemeClr val="dk1"/>
                          </a:solidFill>
                          <a:latin typeface="+mn-lt"/>
                          <a:ea typeface="+mn-ea"/>
                          <a:cs typeface="+mn-cs"/>
                        </a:rPr>
                        <a:t>T(sec)</a:t>
                      </a:r>
                    </a:p>
                    <a:p>
                      <a:pPr marL="0" marR="0" indent="0" algn="ctr" defTabSz="914400" rtl="1" eaLnBrk="1" fontAlgn="auto" latinLnBrk="0" hangingPunct="1">
                        <a:lnSpc>
                          <a:spcPct val="100000"/>
                        </a:lnSpc>
                        <a:spcBef>
                          <a:spcPts val="0"/>
                        </a:spcBef>
                        <a:spcAft>
                          <a:spcPts val="0"/>
                        </a:spcAft>
                        <a:buClrTx/>
                        <a:buSzTx/>
                        <a:buFontTx/>
                        <a:buNone/>
                        <a:tabLst/>
                        <a:defRPr/>
                      </a:pPr>
                      <a:endParaRPr lang="ar-SA" sz="2400" dirty="0" smtClean="0"/>
                    </a:p>
                    <a:p>
                      <a:pPr algn="ctr" rtl="1"/>
                      <a:endParaRPr lang="ar-SA" sz="2400" dirty="0"/>
                    </a:p>
                  </a:txBody>
                  <a:tcPr marL="109728" marR="109728"/>
                </a:tc>
                <a:tc>
                  <a:txBody>
                    <a:bodyPr/>
                    <a:lstStyle/>
                    <a:p>
                      <a:pPr algn="ctr" rtl="1"/>
                      <a:endParaRPr lang="ar-SA" sz="1800" dirty="0"/>
                    </a:p>
                  </a:txBody>
                  <a:tcPr marL="109728" marR="109728"/>
                </a:tc>
              </a:tr>
              <a:tr h="1112520">
                <a:tc>
                  <a:txBody>
                    <a:bodyPr/>
                    <a:lstStyle/>
                    <a:p>
                      <a:pPr algn="ctr" rtl="1"/>
                      <a:r>
                        <a:rPr lang="en-US" sz="1800" dirty="0" smtClean="0"/>
                        <a:t> </a:t>
                      </a:r>
                    </a:p>
                    <a:p>
                      <a:pPr algn="ctr" rtl="1"/>
                      <a:r>
                        <a:rPr lang="en-US" sz="2400" dirty="0" smtClean="0"/>
                        <a:t>0.73</a:t>
                      </a:r>
                    </a:p>
                    <a:p>
                      <a:pPr algn="ctr" rtl="1"/>
                      <a:endParaRPr lang="ar-SA" sz="2400" dirty="0"/>
                    </a:p>
                  </a:txBody>
                  <a:tcPr marL="109728" marR="109728"/>
                </a:tc>
                <a:tc>
                  <a:txBody>
                    <a:bodyPr/>
                    <a:lstStyle/>
                    <a:p>
                      <a:pPr algn="ctr" rtl="0"/>
                      <a:endParaRPr kumimoji="0" lang="en-US" sz="2400" b="1" kern="1200" dirty="0" smtClean="0">
                        <a:solidFill>
                          <a:schemeClr val="dk1"/>
                        </a:solidFill>
                        <a:latin typeface="+mn-lt"/>
                        <a:ea typeface="+mn-ea"/>
                        <a:cs typeface="+mn-cs"/>
                      </a:endParaRPr>
                    </a:p>
                    <a:p>
                      <a:pPr algn="ctr" rtl="1"/>
                      <a:r>
                        <a:rPr kumimoji="0" lang="en-US" sz="2400" b="1" kern="1200" dirty="0" smtClean="0">
                          <a:solidFill>
                            <a:schemeClr val="dk1"/>
                          </a:solidFill>
                          <a:latin typeface="+mn-lt"/>
                          <a:ea typeface="+mn-ea"/>
                          <a:cs typeface="+mn-cs"/>
                        </a:rPr>
                        <a:t>From ETABS</a:t>
                      </a:r>
                      <a:endParaRPr lang="ar-SA" sz="2400" dirty="0"/>
                    </a:p>
                  </a:txBody>
                  <a:tcPr marL="109728" marR="109728"/>
                </a:tc>
              </a:tr>
              <a:tr h="1219200">
                <a:tc>
                  <a:txBody>
                    <a:bodyPr/>
                    <a:lstStyle/>
                    <a:p>
                      <a:pPr algn="ctr" rtl="1"/>
                      <a:endParaRPr lang="en-US" sz="2400" dirty="0" smtClean="0"/>
                    </a:p>
                    <a:p>
                      <a:pPr algn="ctr" rtl="1"/>
                      <a:r>
                        <a:rPr lang="en-US" sz="2400" dirty="0" smtClean="0"/>
                        <a:t>0.52</a:t>
                      </a:r>
                      <a:endParaRPr lang="ar-SA" sz="2400" dirty="0"/>
                    </a:p>
                  </a:txBody>
                  <a:tcPr marL="109728" marR="109728"/>
                </a:tc>
                <a:tc>
                  <a:txBody>
                    <a:bodyPr/>
                    <a:lstStyle/>
                    <a:p>
                      <a:pPr algn="ctr" rtl="1"/>
                      <a:endParaRPr lang="en-US" sz="2400" b="1" dirty="0" smtClean="0"/>
                    </a:p>
                    <a:p>
                      <a:pPr algn="ctr" rtl="1"/>
                      <a:r>
                        <a:rPr kumimoji="0" lang="en-US" sz="2400" b="1" kern="1200" dirty="0" smtClean="0">
                          <a:solidFill>
                            <a:schemeClr val="dk1"/>
                          </a:solidFill>
                          <a:latin typeface="+mn-lt"/>
                          <a:ea typeface="+mn-ea"/>
                          <a:cs typeface="+mn-cs"/>
                        </a:rPr>
                        <a:t>Manual</a:t>
                      </a:r>
                      <a:endParaRPr lang="ar-SA" sz="2400" dirty="0"/>
                    </a:p>
                  </a:txBody>
                  <a:tcPr marL="109728" marR="109728"/>
                </a:tc>
              </a:tr>
            </a:tbl>
          </a:graphicData>
        </a:graphic>
      </p:graphicFrame>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44541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1143000"/>
            <a:ext cx="9144000" cy="4892040"/>
          </a:xfrm>
          <a:prstGeom prst="rect">
            <a:avLst/>
          </a:prstGeom>
        </p:spPr>
        <p:txBody>
          <a:bodyPr>
            <a:normAutofit/>
          </a:bodyPr>
          <a:lstStyle/>
          <a:p>
            <a:pPr marL="98755" lvl="2">
              <a:spcBef>
                <a:spcPts val="720"/>
              </a:spcBef>
              <a:buClr>
                <a:schemeClr val="accent1"/>
              </a:buClr>
              <a:buSzPct val="80000"/>
              <a:defRPr/>
            </a:pPr>
            <a:r>
              <a:rPr lang="en-US" sz="3840" dirty="0">
                <a:latin typeface="Times New Roman" pitchFamily="18" charset="0"/>
                <a:cs typeface="Times New Roman" pitchFamily="18" charset="0"/>
              </a:rPr>
              <a:t>1. Slab Design :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sp>
        <p:nvSpPr>
          <p:cNvPr id="7" name="Title 1"/>
          <p:cNvSpPr txBox="1">
            <a:spLocks/>
          </p:cNvSpPr>
          <p:nvPr/>
        </p:nvSpPr>
        <p:spPr>
          <a:xfrm>
            <a:off x="790892" y="532797"/>
            <a:ext cx="1060704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sz="3200" cap="none" dirty="0">
                <a:solidFill>
                  <a:schemeClr val="tx1"/>
                </a:solidFill>
                <a:latin typeface="Times New Roman" panose="02020603050405020304" pitchFamily="18" charset="0"/>
                <a:cs typeface="Times New Roman" panose="02020603050405020304" pitchFamily="18" charset="0"/>
              </a:rPr>
              <a:t>Structural </a:t>
            </a:r>
            <a:r>
              <a:rPr lang="en-US" sz="3200" cap="none" dirty="0" smtClean="0">
                <a:solidFill>
                  <a:schemeClr val="tx1"/>
                </a:solidFill>
                <a:latin typeface="Times New Roman" panose="02020603050405020304" pitchFamily="18" charset="0"/>
                <a:cs typeface="Times New Roman" panose="02020603050405020304" pitchFamily="18" charset="0"/>
              </a:rPr>
              <a:t>systems design </a:t>
            </a:r>
            <a:r>
              <a:rPr lang="en-US" sz="3200" cap="none" dirty="0">
                <a:solidFill>
                  <a:schemeClr val="tx1"/>
                </a:solidFill>
                <a:latin typeface="Times New Roman" panose="02020603050405020304" pitchFamily="18" charset="0"/>
                <a:cs typeface="Times New Roman" panose="02020603050405020304" pitchFamily="18" charset="0"/>
              </a:rPr>
              <a:t>:</a:t>
            </a: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679" y="1224270"/>
            <a:ext cx="9985968" cy="5633730"/>
          </a:xfrm>
          <a:prstGeom prst="rect">
            <a:avLst/>
          </a:prstGeom>
          <a:ln>
            <a:noFill/>
          </a:ln>
          <a:effectLst>
            <a:outerShdw blurRad="292100" dist="139700" dir="2700000" algn="tl" rotWithShape="0">
              <a:srgbClr val="333333">
                <a:alpha val="65000"/>
              </a:srgbClr>
            </a:outerShdw>
          </a:effectLst>
        </p:spPr>
      </p:pic>
      <p:sp>
        <p:nvSpPr>
          <p:cNvPr id="8"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402428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67943" y="629586"/>
            <a:ext cx="9144000" cy="5532120"/>
          </a:xfrm>
          <a:prstGeom prst="rect">
            <a:avLst/>
          </a:prstGeom>
        </p:spPr>
        <p:txBody>
          <a:bodyPr>
            <a:normAutofit/>
          </a:bodyPr>
          <a:lstStyle/>
          <a:p>
            <a:pPr marL="438912" lvl="2" indent="-340157" rtl="1">
              <a:spcBef>
                <a:spcPts val="720"/>
              </a:spcBef>
              <a:buClr>
                <a:schemeClr val="accent1"/>
              </a:buClr>
              <a:buSzPct val="80000"/>
              <a:defRPr/>
            </a:pPr>
            <a:r>
              <a:rPr lang="en-US" sz="3200" dirty="0">
                <a:latin typeface="Times New Roman" pitchFamily="18" charset="0"/>
                <a:cs typeface="Times New Roman" pitchFamily="18" charset="0"/>
              </a:rPr>
              <a:t>1. Slab Design :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652" y="1417320"/>
            <a:ext cx="9373219" cy="5399264"/>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638403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718847" y="522488"/>
            <a:ext cx="9144000" cy="5532120"/>
          </a:xfrm>
          <a:prstGeom prst="rect">
            <a:avLst/>
          </a:prstGeom>
        </p:spPr>
        <p:txBody>
          <a:bodyPr>
            <a:normAutofit/>
          </a:bodyPr>
          <a:lstStyle/>
          <a:p>
            <a:pPr marL="98755" lvl="2" rtl="1">
              <a:spcBef>
                <a:spcPts val="720"/>
              </a:spcBef>
              <a:buClr>
                <a:schemeClr val="accent1"/>
              </a:buClr>
              <a:buSzPct val="80000"/>
              <a:defRPr/>
            </a:pPr>
            <a:r>
              <a:rPr lang="en-US" sz="3200" dirty="0">
                <a:latin typeface="Times New Roman" pitchFamily="18" charset="0"/>
                <a:cs typeface="Times New Roman" pitchFamily="18" charset="0"/>
              </a:rPr>
              <a:t>2. Main Beam Design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612" y="1277218"/>
            <a:ext cx="10789920" cy="1774411"/>
          </a:xfrm>
          <a:prstGeom prst="rect">
            <a:avLst/>
          </a:prstGeom>
          <a:ln>
            <a:noFill/>
          </a:ln>
          <a:effectLst>
            <a:outerShdw blurRad="292100" dist="139700" dir="2700000" algn="tl" rotWithShape="0">
              <a:srgbClr val="333333">
                <a:alpha val="65000"/>
              </a:srgbClr>
            </a:outerShdw>
          </a:effectLst>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9251" y="3252948"/>
            <a:ext cx="6527442" cy="3589020"/>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309776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41412" y="759671"/>
            <a:ext cx="9144000" cy="5532120"/>
          </a:xfrm>
          <a:prstGeom prst="rect">
            <a:avLst/>
          </a:prstGeom>
        </p:spPr>
        <p:txBody>
          <a:bodyPr>
            <a:normAutofit/>
          </a:bodyPr>
          <a:lstStyle/>
          <a:p>
            <a:pPr marL="98755" lvl="2" rtl="1">
              <a:spcBef>
                <a:spcPts val="720"/>
              </a:spcBef>
              <a:buClr>
                <a:schemeClr val="accent1"/>
              </a:buClr>
              <a:buSzPct val="80000"/>
              <a:defRPr/>
            </a:pPr>
            <a:r>
              <a:rPr lang="en-US" sz="3200" dirty="0">
                <a:latin typeface="Times New Roman" pitchFamily="18" charset="0"/>
                <a:cs typeface="Times New Roman" pitchFamily="18" charset="0"/>
              </a:rPr>
              <a:t>2. Main Beam Design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612" y="1521492"/>
            <a:ext cx="7863840" cy="5269308"/>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2470322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rtl="1">
              <a:spcBef>
                <a:spcPts val="720"/>
              </a:spcBef>
              <a:buClr>
                <a:schemeClr val="accent1"/>
              </a:buClr>
              <a:buSzPct val="80000"/>
              <a:defRPr/>
            </a:pPr>
            <a:r>
              <a:rPr lang="en-US" sz="3200" dirty="0">
                <a:latin typeface="Times New Roman" pitchFamily="18" charset="0"/>
                <a:cs typeface="Times New Roman" pitchFamily="18" charset="0"/>
              </a:rPr>
              <a:t>3. Column Design :</a:t>
            </a:r>
            <a:r>
              <a:rPr lang="en-US" sz="3840" dirty="0">
                <a:latin typeface="Times New Roman" pitchFamily="18" charset="0"/>
                <a:cs typeface="Times New Roman" pitchFamily="18" charset="0"/>
              </a:rPr>
              <a:t>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6732" y="1337833"/>
            <a:ext cx="8765534" cy="5370535"/>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421797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6651" y="152719"/>
            <a:ext cx="10424159" cy="807402"/>
          </a:xfrm>
        </p:spPr>
        <p:txBody>
          <a:bodyPr>
            <a:normAutofit fontScale="90000"/>
          </a:bodyPr>
          <a:lstStyle/>
          <a:p>
            <a:r>
              <a:rPr lang="en-US" cap="none" dirty="0" smtClean="0">
                <a:solidFill>
                  <a:schemeClr val="tx2">
                    <a:lumMod val="50000"/>
                  </a:schemeClr>
                </a:solidFill>
                <a:latin typeface="Times New Roman" pitchFamily="18" charset="0"/>
                <a:cs typeface="Times New Roman" pitchFamily="18" charset="0"/>
              </a:rPr>
              <a:t>Site </a:t>
            </a:r>
            <a:r>
              <a:rPr lang="en-US" dirty="0" smtClean="0">
                <a:solidFill>
                  <a:schemeClr val="tx2">
                    <a:lumMod val="50000"/>
                  </a:schemeClr>
                </a:solidFill>
                <a:latin typeface="Times New Roman" pitchFamily="18" charset="0"/>
                <a:cs typeface="Times New Roman" pitchFamily="18" charset="0"/>
              </a:rPr>
              <a:t>of the project</a:t>
            </a:r>
            <a:r>
              <a:rPr lang="en-US" sz="4320" dirty="0">
                <a:solidFill>
                  <a:schemeClr val="tx2">
                    <a:lumMod val="50000"/>
                  </a:schemeClr>
                </a:solidFill>
                <a:latin typeface="Times New Roman" pitchFamily="18" charset="0"/>
                <a:cs typeface="Times New Roman" pitchFamily="18" charset="0"/>
              </a:rPr>
              <a:t>:</a:t>
            </a:r>
            <a:r>
              <a:rPr lang="en-US" sz="5280" dirty="0">
                <a:solidFill>
                  <a:schemeClr val="tx2">
                    <a:lumMod val="50000"/>
                  </a:schemeClr>
                </a:solidFill>
                <a:latin typeface="Times New Roman" pitchFamily="18" charset="0"/>
                <a:cs typeface="Times New Roman" pitchFamily="18" charset="0"/>
              </a:rPr>
              <a:t> </a:t>
            </a:r>
            <a:r>
              <a:rPr lang="en-US" sz="2640" dirty="0">
                <a:solidFill>
                  <a:schemeClr val="tx2">
                    <a:lumMod val="50000"/>
                  </a:schemeClr>
                </a:solidFill>
                <a:latin typeface="Times New Roman" pitchFamily="18" charset="0"/>
                <a:cs typeface="Times New Roman" pitchFamily="18" charset="0"/>
              </a:rPr>
              <a:t>Location and Site: Area = 5000 Square Meter.</a:t>
            </a:r>
            <a:endParaRPr lang="en-US" cap="none" dirty="0">
              <a:solidFill>
                <a:schemeClr val="tx2">
                  <a:lumMod val="50000"/>
                </a:schemeClr>
              </a:solidFill>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dirty="0"/>
          </a:p>
        </p:txBody>
      </p:sp>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13" y="868680"/>
            <a:ext cx="10972797" cy="59893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75890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41412" y="623147"/>
            <a:ext cx="9144000" cy="5532120"/>
          </a:xfrm>
          <a:prstGeom prst="rect">
            <a:avLst/>
          </a:prstGeom>
        </p:spPr>
        <p:txBody>
          <a:bodyPr>
            <a:normAutofit/>
          </a:bodyPr>
          <a:lstStyle/>
          <a:p>
            <a:pPr marL="98755" lvl="2" rtl="1">
              <a:spcBef>
                <a:spcPts val="720"/>
              </a:spcBef>
              <a:buClr>
                <a:schemeClr val="accent1"/>
              </a:buClr>
              <a:buSzPct val="80000"/>
              <a:defRPr/>
            </a:pPr>
            <a:r>
              <a:rPr lang="en-US" sz="3200" dirty="0">
                <a:latin typeface="Times New Roman" pitchFamily="18" charset="0"/>
                <a:cs typeface="Times New Roman" pitchFamily="18" charset="0"/>
              </a:rPr>
              <a:t>4. Footing Design :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854" y="1308439"/>
            <a:ext cx="10293919" cy="5549562"/>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1196090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rtl="1">
              <a:spcBef>
                <a:spcPts val="720"/>
              </a:spcBef>
              <a:buClr>
                <a:schemeClr val="accent1"/>
              </a:buClr>
              <a:buSzPct val="80000"/>
              <a:defRPr/>
            </a:pPr>
            <a:r>
              <a:rPr lang="en-US" sz="2800" dirty="0" smtClean="0">
                <a:latin typeface="Times New Roman" pitchFamily="18" charset="0"/>
                <a:cs typeface="Times New Roman" pitchFamily="18" charset="0"/>
              </a:rPr>
              <a:t>Footing design</a:t>
            </a:r>
            <a:endParaRPr lang="en-US" sz="2800" dirty="0">
              <a:latin typeface="Times New Roman" pitchFamily="18" charset="0"/>
              <a:cs typeface="Times New Roman" pitchFamily="18" charset="0"/>
            </a:endParaRPr>
          </a:p>
          <a:p>
            <a:pPr marL="98755" lvl="2" rtl="1">
              <a:spcBef>
                <a:spcPts val="720"/>
              </a:spcBef>
              <a:buClr>
                <a:schemeClr val="accent1"/>
              </a:buClr>
              <a:buSzPct val="80000"/>
              <a:defRPr/>
            </a:pPr>
            <a:r>
              <a:rPr lang="en-US" sz="2880" dirty="0">
                <a:solidFill>
                  <a:schemeClr val="tx2">
                    <a:lumMod val="50000"/>
                  </a:schemeClr>
                </a:solidFill>
                <a:latin typeface="Times New Roman" pitchFamily="18" charset="0"/>
                <a:cs typeface="Times New Roman" pitchFamily="18" charset="0"/>
              </a:rPr>
              <a:t>(Isolated Footing):</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12" y="2057400"/>
            <a:ext cx="7955279" cy="4800600"/>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1260" y="685800"/>
            <a:ext cx="5132786" cy="4435459"/>
          </a:xfrm>
          <a:prstGeom prst="rect">
            <a:avLst/>
          </a:prstGeom>
        </p:spPr>
      </p:pic>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36429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rtl="1">
              <a:spcBef>
                <a:spcPts val="720"/>
              </a:spcBef>
              <a:buClr>
                <a:schemeClr val="accent1"/>
              </a:buClr>
              <a:buSzPct val="80000"/>
              <a:defRPr/>
            </a:pPr>
            <a:r>
              <a:rPr lang="en-US" sz="3200" dirty="0" smtClean="0">
                <a:latin typeface="Times New Roman" pitchFamily="18" charset="0"/>
                <a:cs typeface="Times New Roman" pitchFamily="18" charset="0"/>
              </a:rPr>
              <a:t>Footing Design</a:t>
            </a:r>
            <a:endParaRPr lang="en-US" sz="3840" dirty="0">
              <a:latin typeface="Times New Roman" pitchFamily="18" charset="0"/>
              <a:cs typeface="Times New Roman" pitchFamily="18" charset="0"/>
            </a:endParaRPr>
          </a:p>
          <a:p>
            <a:pPr marL="98755" lvl="2" rtl="1">
              <a:spcBef>
                <a:spcPts val="720"/>
              </a:spcBef>
              <a:buClr>
                <a:schemeClr val="accent1"/>
              </a:buClr>
              <a:buSzPct val="80000"/>
              <a:defRPr/>
            </a:pPr>
            <a:r>
              <a:rPr lang="en-US" sz="2880" dirty="0">
                <a:solidFill>
                  <a:schemeClr val="tx2">
                    <a:lumMod val="50000"/>
                  </a:schemeClr>
                </a:solidFill>
                <a:latin typeface="Times New Roman" pitchFamily="18" charset="0"/>
                <a:cs typeface="Times New Roman" pitchFamily="18" charset="0"/>
              </a:rPr>
              <a:t>(Combined Footing):</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7503" y="1691640"/>
            <a:ext cx="9846350" cy="4846320"/>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149017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rtl="1">
              <a:spcBef>
                <a:spcPts val="720"/>
              </a:spcBef>
              <a:buClr>
                <a:schemeClr val="accent1"/>
              </a:buClr>
              <a:buSzPct val="80000"/>
              <a:defRPr/>
            </a:pPr>
            <a:r>
              <a:rPr lang="en-US" sz="3200" dirty="0" smtClean="0">
                <a:latin typeface="Times New Roman" pitchFamily="18" charset="0"/>
                <a:cs typeface="Times New Roman" pitchFamily="18" charset="0"/>
              </a:rPr>
              <a:t>Footing Design</a:t>
            </a:r>
            <a:endParaRPr lang="en-US" sz="3200" dirty="0">
              <a:latin typeface="Times New Roman" pitchFamily="18" charset="0"/>
              <a:cs typeface="Times New Roman" pitchFamily="18" charset="0"/>
            </a:endParaRPr>
          </a:p>
          <a:p>
            <a:pPr marL="98755" lvl="2" rtl="1">
              <a:spcBef>
                <a:spcPts val="720"/>
              </a:spcBef>
              <a:buClr>
                <a:schemeClr val="accent1"/>
              </a:buClr>
              <a:buSzPct val="80000"/>
              <a:defRPr/>
            </a:pPr>
            <a:r>
              <a:rPr lang="en-US" sz="2880" dirty="0">
                <a:solidFill>
                  <a:schemeClr val="tx2">
                    <a:lumMod val="50000"/>
                  </a:schemeClr>
                </a:solidFill>
                <a:latin typeface="Times New Roman" pitchFamily="18" charset="0"/>
                <a:cs typeface="Times New Roman" pitchFamily="18" charset="0"/>
              </a:rPr>
              <a:t>(Combined Footing):</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3852" y="1783080"/>
            <a:ext cx="8686800" cy="5074920"/>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80720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rtl="1">
              <a:spcBef>
                <a:spcPts val="720"/>
              </a:spcBef>
              <a:buClr>
                <a:schemeClr val="accent1"/>
              </a:buClr>
              <a:buSzPct val="80000"/>
              <a:defRPr/>
            </a:pPr>
            <a:r>
              <a:rPr lang="en-US" sz="3200" dirty="0">
                <a:latin typeface="Times New Roman" pitchFamily="18" charset="0"/>
                <a:cs typeface="Times New Roman" pitchFamily="18" charset="0"/>
              </a:rPr>
              <a:t>4. Footing </a:t>
            </a:r>
            <a:r>
              <a:rPr lang="en-US" sz="3200" dirty="0" smtClean="0">
                <a:latin typeface="Times New Roman" pitchFamily="18" charset="0"/>
                <a:cs typeface="Times New Roman" pitchFamily="18" charset="0"/>
              </a:rPr>
              <a:t>Design</a:t>
            </a:r>
            <a:endParaRPr lang="en-US" sz="3200" dirty="0">
              <a:latin typeface="Times New Roman" pitchFamily="18" charset="0"/>
              <a:cs typeface="Times New Roman" pitchFamily="18" charset="0"/>
            </a:endParaRPr>
          </a:p>
          <a:p>
            <a:pPr marL="98755" lvl="2" rtl="1">
              <a:spcBef>
                <a:spcPts val="720"/>
              </a:spcBef>
              <a:buClr>
                <a:schemeClr val="accent1"/>
              </a:buClr>
              <a:buSzPct val="80000"/>
              <a:defRPr/>
            </a:pPr>
            <a:r>
              <a:rPr lang="en-US" sz="2880" dirty="0">
                <a:solidFill>
                  <a:schemeClr val="tx2">
                    <a:lumMod val="50000"/>
                  </a:schemeClr>
                </a:solidFill>
                <a:latin typeface="Times New Roman" pitchFamily="18" charset="0"/>
                <a:cs typeface="Times New Roman" pitchFamily="18" charset="0"/>
              </a:rPr>
              <a:t>(Wall Footing):</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9371" y="1691641"/>
            <a:ext cx="7416822" cy="5166360"/>
          </a:xfrm>
          <a:prstGeom prst="rect">
            <a:avLst/>
          </a:prstGeom>
        </p:spPr>
      </p:pic>
      <p:sp>
        <p:nvSpPr>
          <p:cNvPr id="6" name="Title 1"/>
          <p:cNvSpPr txBox="1">
            <a:spLocks/>
          </p:cNvSpPr>
          <p:nvPr/>
        </p:nvSpPr>
        <p:spPr>
          <a:xfrm>
            <a:off x="718847" y="77047"/>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56826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989012" y="932084"/>
            <a:ext cx="9144000" cy="5532120"/>
          </a:xfrm>
          <a:prstGeom prst="rect">
            <a:avLst/>
          </a:prstGeom>
        </p:spPr>
        <p:txBody>
          <a:bodyPr>
            <a:normAutofit/>
          </a:bodyPr>
          <a:lstStyle/>
          <a:p>
            <a:pPr marL="98755" lvl="2" defTabSz="1097280" rtl="1">
              <a:spcBef>
                <a:spcPts val="720"/>
              </a:spcBef>
              <a:buClr>
                <a:schemeClr val="accent1"/>
              </a:buClr>
              <a:buSzPct val="80000"/>
              <a:defRPr/>
            </a:pPr>
            <a:r>
              <a:rPr lang="en-US" sz="3200" dirty="0">
                <a:latin typeface="Times New Roman" pitchFamily="18" charset="0"/>
                <a:cs typeface="Times New Roman" pitchFamily="18" charset="0"/>
              </a:rPr>
              <a:t>5</a:t>
            </a:r>
            <a:r>
              <a:rPr lang="en-US" sz="3840" dirty="0">
                <a:latin typeface="Times New Roman" pitchFamily="18" charset="0"/>
                <a:cs typeface="Times New Roman" pitchFamily="18" charset="0"/>
              </a:rPr>
              <a:t>. </a:t>
            </a:r>
            <a:r>
              <a:rPr lang="en-US" sz="3200" dirty="0">
                <a:latin typeface="Times New Roman" pitchFamily="18" charset="0"/>
                <a:cs typeface="Times New Roman" pitchFamily="18" charset="0"/>
              </a:rPr>
              <a:t>Shear </a:t>
            </a:r>
            <a:r>
              <a:rPr lang="en-US" sz="3200" dirty="0" smtClean="0">
                <a:latin typeface="Times New Roman" pitchFamily="18" charset="0"/>
                <a:cs typeface="Times New Roman" pitchFamily="18" charset="0"/>
              </a:rPr>
              <a:t>wall design </a:t>
            </a:r>
            <a:r>
              <a:rPr lang="en-US" sz="3200" dirty="0">
                <a:latin typeface="Times New Roman" pitchFamily="18" charset="0"/>
                <a:cs typeface="Times New Roman" pitchFamily="18" charset="0"/>
              </a:rPr>
              <a:t>:</a:t>
            </a: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26" y="2040698"/>
            <a:ext cx="10097614" cy="4801271"/>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7061" y="0"/>
            <a:ext cx="2183435" cy="3582746"/>
          </a:xfrm>
          <a:prstGeom prst="rect">
            <a:avLst/>
          </a:prstGeom>
        </p:spPr>
      </p:pic>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1646558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623147"/>
            <a:ext cx="9144000" cy="5532120"/>
          </a:xfrm>
          <a:prstGeom prst="rect">
            <a:avLst/>
          </a:prstGeom>
        </p:spPr>
        <p:txBody>
          <a:bodyPr>
            <a:normAutofit/>
          </a:bodyPr>
          <a:lstStyle/>
          <a:p>
            <a:pPr marL="98755" lvl="2" defTabSz="1097280" rtl="1">
              <a:spcBef>
                <a:spcPts val="720"/>
              </a:spcBef>
              <a:buClr>
                <a:schemeClr val="accent1"/>
              </a:buClr>
              <a:buSzPct val="80000"/>
              <a:defRPr/>
            </a:pPr>
            <a:r>
              <a:rPr lang="en-US" sz="3200" dirty="0">
                <a:latin typeface="Times New Roman" pitchFamily="18" charset="0"/>
                <a:cs typeface="Times New Roman" pitchFamily="18" charset="0"/>
              </a:rPr>
              <a:t>6. Retaining Wall D</a:t>
            </a:r>
            <a:r>
              <a:rPr lang="en-US" sz="3200" dirty="0" err="1">
                <a:latin typeface="Times New Roman" pitchFamily="18" charset="0"/>
                <a:cs typeface="Times New Roman" pitchFamily="18" charset="0"/>
              </a:rPr>
              <a:t>esign</a:t>
            </a:r>
            <a:r>
              <a:rPr lang="en-US" sz="3200" dirty="0">
                <a:latin typeface="Times New Roman" pitchFamily="18" charset="0"/>
                <a:cs typeface="Times New Roman" pitchFamily="18" charset="0"/>
              </a:rPr>
              <a:t> :</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2268" y="1154376"/>
            <a:ext cx="5452769" cy="5703624"/>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962147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065212" y="759671"/>
            <a:ext cx="9144000" cy="5532120"/>
          </a:xfrm>
          <a:prstGeom prst="rect">
            <a:avLst/>
          </a:prstGeom>
        </p:spPr>
        <p:txBody>
          <a:bodyPr>
            <a:normAutofit/>
          </a:bodyPr>
          <a:lstStyle/>
          <a:p>
            <a:pPr marL="98755" lvl="2" defTabSz="1097280" rtl="1">
              <a:spcBef>
                <a:spcPts val="720"/>
              </a:spcBef>
              <a:buClr>
                <a:schemeClr val="accent1"/>
              </a:buClr>
              <a:buSzPct val="80000"/>
              <a:defRPr/>
            </a:pPr>
            <a:r>
              <a:rPr lang="en-US" sz="3200" dirty="0">
                <a:latin typeface="Times New Roman" pitchFamily="18" charset="0"/>
                <a:cs typeface="Times New Roman" pitchFamily="18" charset="0"/>
              </a:rPr>
              <a:t>7. Water </a:t>
            </a:r>
            <a:r>
              <a:rPr lang="en-US" sz="3200" dirty="0" smtClean="0">
                <a:latin typeface="Times New Roman" pitchFamily="18" charset="0"/>
                <a:cs typeface="Times New Roman" pitchFamily="18" charset="0"/>
              </a:rPr>
              <a:t>tank design </a:t>
            </a:r>
            <a:r>
              <a:rPr lang="en-US" sz="3200" dirty="0">
                <a:latin typeface="Times New Roman" pitchFamily="18" charset="0"/>
                <a:cs typeface="Times New Roman" pitchFamily="18" charset="0"/>
              </a:rPr>
              <a:t>:</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12" y="1545252"/>
            <a:ext cx="10698480" cy="4489788"/>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3016371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defTabSz="1097280" rtl="1">
              <a:spcBef>
                <a:spcPts val="720"/>
              </a:spcBef>
              <a:buClr>
                <a:schemeClr val="accent1"/>
              </a:buClr>
              <a:buSzPct val="80000"/>
              <a:defRPr/>
            </a:pPr>
            <a:r>
              <a:rPr lang="en-US" sz="3200" dirty="0" smtClean="0">
                <a:latin typeface="Times New Roman" pitchFamily="18" charset="0"/>
                <a:cs typeface="Times New Roman" pitchFamily="18" charset="0"/>
              </a:rPr>
              <a:t>Water tank design </a:t>
            </a:r>
            <a:r>
              <a:rPr lang="en-US" sz="3200" dirty="0">
                <a:latin typeface="Times New Roman" pitchFamily="18" charset="0"/>
                <a:cs typeface="Times New Roman" pitchFamily="18" charset="0"/>
              </a:rPr>
              <a:t>:</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596" y="1393278"/>
            <a:ext cx="5989514" cy="31567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4252" y="3225635"/>
            <a:ext cx="6309360" cy="3406732"/>
          </a:xfrm>
          <a:prstGeom prst="rect">
            <a:avLst/>
          </a:prstGeom>
        </p:spPr>
      </p:pic>
      <p:sp>
        <p:nvSpPr>
          <p:cNvPr id="7"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2434006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dirty="0"/>
          </a:p>
        </p:txBody>
      </p:sp>
      <p:sp>
        <p:nvSpPr>
          <p:cNvPr id="5122" name="Rectangle 2"/>
          <p:cNvSpPr>
            <a:spLocks noChangeArrowheads="1"/>
          </p:cNvSpPr>
          <p:nvPr/>
        </p:nvSpPr>
        <p:spPr bwMode="auto">
          <a:xfrm>
            <a:off x="608015" y="-221599"/>
            <a:ext cx="221664" cy="443198"/>
          </a:xfrm>
          <a:prstGeom prst="rect">
            <a:avLst/>
          </a:prstGeom>
          <a:noFill/>
          <a:ln w="9525">
            <a:noFill/>
            <a:miter lim="800000"/>
            <a:headEnd/>
            <a:tailEnd/>
          </a:ln>
          <a:effectLst/>
        </p:spPr>
        <p:txBody>
          <a:bodyPr vert="horz" wrap="none" lIns="109728" tIns="54864" rIns="109728" bIns="54864" numCol="1" anchor="ctr" anchorCtr="0" compatLnSpc="1">
            <a:prstTxWarp prst="textNoShape">
              <a:avLst/>
            </a:prstTxWarp>
            <a:spAutoFit/>
          </a:bodyPr>
          <a:lstStyle/>
          <a:p>
            <a:endParaRPr lang="ar-SA" sz="2160"/>
          </a:p>
        </p:txBody>
      </p:sp>
      <p:sp>
        <p:nvSpPr>
          <p:cNvPr id="9" name="Content Placeholder 2"/>
          <p:cNvSpPr txBox="1">
            <a:spLocks/>
          </p:cNvSpPr>
          <p:nvPr/>
        </p:nvSpPr>
        <p:spPr>
          <a:xfrm>
            <a:off x="1156652" y="502920"/>
            <a:ext cx="9144000" cy="5532120"/>
          </a:xfrm>
          <a:prstGeom prst="rect">
            <a:avLst/>
          </a:prstGeom>
        </p:spPr>
        <p:txBody>
          <a:bodyPr>
            <a:normAutofit/>
          </a:bodyPr>
          <a:lstStyle/>
          <a:p>
            <a:pPr marL="98755" lvl="2" defTabSz="1097280" rtl="1">
              <a:spcBef>
                <a:spcPts val="720"/>
              </a:spcBef>
              <a:buClr>
                <a:schemeClr val="accent1"/>
              </a:buClr>
              <a:buSzPct val="80000"/>
              <a:defRPr/>
            </a:pPr>
            <a:r>
              <a:rPr lang="en-US" sz="3200" dirty="0">
                <a:latin typeface="Times New Roman" pitchFamily="18" charset="0"/>
                <a:cs typeface="Times New Roman" pitchFamily="18" charset="0"/>
              </a:rPr>
              <a:t>8. Stairs </a:t>
            </a:r>
            <a:r>
              <a:rPr lang="en-US" sz="3200" dirty="0" smtClean="0">
                <a:latin typeface="Times New Roman" pitchFamily="18" charset="0"/>
                <a:cs typeface="Times New Roman" pitchFamily="18" charset="0"/>
              </a:rPr>
              <a:t>design </a:t>
            </a:r>
            <a:r>
              <a:rPr lang="en-US" sz="3200" dirty="0">
                <a:latin typeface="Times New Roman" pitchFamily="18" charset="0"/>
                <a:cs typeface="Times New Roman" pitchFamily="18" charset="0"/>
              </a:rPr>
              <a:t>:</a:t>
            </a:r>
          </a:p>
          <a:p>
            <a:pPr marL="438912" indent="-340157" defTabSz="1097280" rtl="1">
              <a:spcBef>
                <a:spcPts val="720"/>
              </a:spcBef>
              <a:buClr>
                <a:schemeClr val="accent1"/>
              </a:buClr>
              <a:buSzPct val="80000"/>
              <a:defRPr/>
            </a:pPr>
            <a:endParaRPr lang="en-US" sz="2400" dirty="0">
              <a:solidFill>
                <a:srgbClr val="FF0000"/>
              </a:solidFill>
              <a:latin typeface="Times New Roman" pitchFamily="18" charset="0"/>
              <a:cs typeface="Times New Roman" pitchFamily="18" charset="0"/>
            </a:endParaRPr>
          </a:p>
          <a:p>
            <a:pPr marL="438912" indent="-340157" defTabSz="1097280" rtl="1">
              <a:spcBef>
                <a:spcPts val="720"/>
              </a:spcBef>
              <a:buClr>
                <a:schemeClr val="accent1"/>
              </a:buClr>
              <a:buSzPct val="80000"/>
              <a:defRPr/>
            </a:pPr>
            <a:endParaRPr lang="ar-SA" sz="2400" dirty="0">
              <a:latin typeface="Times New Roman" pitchFamily="18" charset="0"/>
              <a:cs typeface="Times New Roman" pitchFamily="18" charset="0"/>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 y="1508761"/>
            <a:ext cx="10585658" cy="4603172"/>
          </a:xfrm>
          <a:prstGeom prst="rect">
            <a:avLst/>
          </a:prstGeom>
        </p:spPr>
      </p:pic>
      <p:sp>
        <p:nvSpPr>
          <p:cNvPr id="6" name="Title 1"/>
          <p:cNvSpPr txBox="1">
            <a:spLocks/>
          </p:cNvSpPr>
          <p:nvPr/>
        </p:nvSpPr>
        <p:spPr>
          <a:xfrm>
            <a:off x="699452" y="100282"/>
            <a:ext cx="10789920" cy="731520"/>
          </a:xfrm>
          <a:prstGeom prst="rect">
            <a:avLst/>
          </a:prstGeom>
        </p:spPr>
        <p:txBody>
          <a:bodyPr vert="horz" lIns="109728" tIns="54864" rIns="109728" bIns="54864"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pPr algn="ctr"/>
            <a:r>
              <a:rPr lang="en-US" cap="none" dirty="0">
                <a:solidFill>
                  <a:schemeClr val="tx2">
                    <a:lumMod val="50000"/>
                  </a:schemeClr>
                </a:solidFill>
                <a:latin typeface="+mn-lt"/>
                <a:cs typeface="+mn-cs"/>
              </a:rPr>
              <a:t>Structural Design </a:t>
            </a:r>
          </a:p>
        </p:txBody>
      </p:sp>
    </p:spTree>
    <p:extLst>
      <p:ext uri="{BB962C8B-B14F-4D97-AF65-F5344CB8AC3E}">
        <p14:creationId xmlns:p14="http://schemas.microsoft.com/office/powerpoint/2010/main" val="2495068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612" y="1905000"/>
            <a:ext cx="5410200" cy="1828800"/>
          </a:xfrm>
        </p:spPr>
        <p:txBody>
          <a:bodyPr>
            <a:normAutofit/>
          </a:bodyPr>
          <a:lstStyle/>
          <a:p>
            <a:r>
              <a:rPr lang="en-US" sz="6600" dirty="0" smtClean="0">
                <a:solidFill>
                  <a:schemeClr val="tx1"/>
                </a:solidFill>
              </a:rPr>
              <a:t>Architectural Design</a:t>
            </a:r>
            <a:endParaRPr lang="en-US" sz="6600" dirty="0">
              <a:solidFill>
                <a:schemeClr val="tx1"/>
              </a:solidFill>
            </a:endParaRPr>
          </a:p>
        </p:txBody>
      </p:sp>
    </p:spTree>
    <p:extLst>
      <p:ext uri="{BB962C8B-B14F-4D97-AF65-F5344CB8AC3E}">
        <p14:creationId xmlns:p14="http://schemas.microsoft.com/office/powerpoint/2010/main" val="3430968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612" y="1905000"/>
            <a:ext cx="5410200" cy="1828800"/>
          </a:xfrm>
        </p:spPr>
        <p:txBody>
          <a:bodyPr>
            <a:normAutofit/>
          </a:bodyPr>
          <a:lstStyle/>
          <a:p>
            <a:r>
              <a:rPr lang="en-US" sz="6600" dirty="0" smtClean="0">
                <a:solidFill>
                  <a:schemeClr val="tx1"/>
                </a:solidFill>
              </a:rPr>
              <a:t>Environmental Design</a:t>
            </a:r>
            <a:endParaRPr lang="en-US" sz="6600" dirty="0">
              <a:solidFill>
                <a:schemeClr val="tx1"/>
              </a:solidFill>
            </a:endParaRPr>
          </a:p>
        </p:txBody>
      </p:sp>
    </p:spTree>
    <p:extLst>
      <p:ext uri="{BB962C8B-B14F-4D97-AF65-F5344CB8AC3E}">
        <p14:creationId xmlns:p14="http://schemas.microsoft.com/office/powerpoint/2010/main" val="149325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981" y="1160651"/>
            <a:ext cx="10512862" cy="5015597"/>
          </a:xfrm>
        </p:spPr>
        <p:txBody>
          <a:bodyPr>
            <a:normAutofit/>
          </a:bodyPr>
          <a:lstStyle/>
          <a:p>
            <a:pPr>
              <a:buFont typeface="Wingdings" panose="05000000000000000000" pitchFamily="2" charset="2"/>
              <a:buChar char="Ø"/>
            </a:pPr>
            <a:r>
              <a:rPr lang="en-US" sz="2400" b="1" dirty="0">
                <a:solidFill>
                  <a:schemeClr val="accent1">
                    <a:lumMod val="50000"/>
                  </a:schemeClr>
                </a:solidFill>
                <a:latin typeface="Times New Roman" panose="02020603050405020304" pitchFamily="18" charset="0"/>
                <a:ea typeface="Tahoma" panose="020B0604030504040204" pitchFamily="34" charset="0"/>
                <a:cs typeface="Times New Roman" panose="02020603050405020304" pitchFamily="18" charset="0"/>
              </a:rPr>
              <a:t>DesignBuilder Was used for Thermal performance analysis and Simulation</a:t>
            </a:r>
          </a:p>
          <a:p>
            <a:pPr marL="0" indent="0">
              <a:buNone/>
            </a:pPr>
            <a:r>
              <a:rPr lang="en-US" sz="2400" b="1" dirty="0">
                <a:solidFill>
                  <a:srgbClr val="FF0000"/>
                </a:solidFill>
                <a:latin typeface="Times New Roman" panose="02020603050405020304" pitchFamily="18" charset="0"/>
                <a:ea typeface="Tahoma" panose="020B0604030504040204" pitchFamily="34" charset="0"/>
                <a:cs typeface="Times New Roman" panose="02020603050405020304" pitchFamily="18" charset="0"/>
              </a:rPr>
              <a:t>1. Insulation : </a:t>
            </a:r>
            <a:r>
              <a:rPr lang="en-US" sz="2400" b="1" dirty="0">
                <a:solidFill>
                  <a:schemeClr val="tx2"/>
                </a:solidFill>
                <a:latin typeface="Times New Roman" panose="02020603050405020304" pitchFamily="18" charset="0"/>
                <a:ea typeface="Tahoma" panose="020B0604030504040204" pitchFamily="34" charset="0"/>
                <a:cs typeface="Times New Roman" panose="02020603050405020304" pitchFamily="18" charset="0"/>
              </a:rPr>
              <a:t>insolation increased  from 3cm to 8cm.</a:t>
            </a:r>
          </a:p>
        </p:txBody>
      </p:sp>
      <p:pic>
        <p:nvPicPr>
          <p:cNvPr id="4" name="Picture 3"/>
          <p:cNvPicPr/>
          <p:nvPr/>
        </p:nvPicPr>
        <p:blipFill>
          <a:blip r:embed="rId2"/>
          <a:stretch>
            <a:fillRect/>
          </a:stretch>
        </p:blipFill>
        <p:spPr>
          <a:xfrm>
            <a:off x="1106932" y="2354182"/>
            <a:ext cx="3744460" cy="31964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1106932" y="5596750"/>
            <a:ext cx="4073080" cy="1231082"/>
          </a:xfrm>
          <a:prstGeom prst="rect">
            <a:avLst/>
          </a:prstGeom>
          <a:noFill/>
        </p:spPr>
        <p:txBody>
          <a:bodyPr wrap="square" lIns="91416" tIns="45708" rIns="91416" bIns="45708">
            <a:spAutoFit/>
          </a:bodyPr>
          <a:lstStyle/>
          <a:p>
            <a:pPr algn="ctr"/>
            <a:r>
              <a:rPr lang="en-US" sz="2000" b="1" dirty="0">
                <a:solidFill>
                  <a:schemeClr val="tx2"/>
                </a:solidFill>
                <a:latin typeface="Times New Roman" panose="02020603050405020304" pitchFamily="18" charset="0"/>
                <a:cs typeface="Times New Roman" panose="02020603050405020304" pitchFamily="18" charset="0"/>
              </a:rPr>
              <a:t>Layers of external walls </a:t>
            </a:r>
            <a:r>
              <a:rPr lang="en-US" sz="2000" b="1" dirty="0" smtClean="0">
                <a:solidFill>
                  <a:schemeClr val="tx2"/>
                </a:solidFill>
                <a:latin typeface="Times New Roman" panose="02020603050405020304" pitchFamily="18" charset="0"/>
                <a:cs typeface="Times New Roman" panose="02020603050405020304" pitchFamily="18" charset="0"/>
              </a:rPr>
              <a:t>in original </a:t>
            </a:r>
            <a:r>
              <a:rPr lang="en-US" sz="2000" b="1" dirty="0">
                <a:solidFill>
                  <a:schemeClr val="tx2"/>
                </a:solidFill>
                <a:latin typeface="Times New Roman" panose="02020603050405020304" pitchFamily="18" charset="0"/>
                <a:cs typeface="Times New Roman" panose="02020603050405020304" pitchFamily="18" charset="0"/>
              </a:rPr>
              <a:t>building</a:t>
            </a:r>
          </a:p>
          <a:p>
            <a:pPr algn="ctr"/>
            <a:r>
              <a:rPr lang="en-US" sz="2000" b="1"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U(original) = </a:t>
            </a:r>
            <a:r>
              <a:rPr lang="en-US" sz="2000" b="1" dirty="0" smtClean="0">
                <a:solidFill>
                  <a:srgbClr val="FF0000"/>
                </a:solidFill>
                <a:latin typeface="Times New Roman" panose="02020603050405020304" pitchFamily="18" charset="0"/>
                <a:cs typeface="Times New Roman" panose="02020603050405020304" pitchFamily="18" charset="0"/>
              </a:rPr>
              <a:t>0.</a:t>
            </a:r>
            <a:r>
              <a:rPr lang="ar-SA" sz="2000" b="1" dirty="0" smtClean="0">
                <a:solidFill>
                  <a:srgbClr val="FF0000"/>
                </a:solidFill>
                <a:latin typeface="Times New Roman" panose="02020603050405020304" pitchFamily="18" charset="0"/>
                <a:cs typeface="Times New Roman" panose="02020603050405020304" pitchFamily="18" charset="0"/>
              </a:rPr>
              <a:t>757</a:t>
            </a:r>
            <a:r>
              <a:rPr lang="en-US" sz="2000" b="1" dirty="0" smtClean="0">
                <a:solidFill>
                  <a:srgbClr val="FF0000"/>
                </a:solidFill>
                <a:latin typeface="Times New Roman" panose="02020603050405020304" pitchFamily="18" charset="0"/>
                <a:cs typeface="Times New Roman" panose="02020603050405020304" pitchFamily="18" charset="0"/>
              </a:rPr>
              <a:t> </a:t>
            </a:r>
            <a:r>
              <a:rPr lang="en-US" sz="2000" b="1" dirty="0">
                <a:solidFill>
                  <a:srgbClr val="FF0000"/>
                </a:solidFill>
                <a:latin typeface="Times New Roman" panose="02020603050405020304" pitchFamily="18" charset="0"/>
                <a:cs typeface="Times New Roman" panose="02020603050405020304" pitchFamily="18" charset="0"/>
              </a:rPr>
              <a:t>W/m</a:t>
            </a:r>
            <a:r>
              <a:rPr lang="en-US" sz="2000" b="1" baseline="30000" dirty="0">
                <a:solidFill>
                  <a:srgbClr val="FF0000"/>
                </a:solidFill>
                <a:latin typeface="Times New Roman" panose="02020603050405020304" pitchFamily="18" charset="0"/>
                <a:cs typeface="Times New Roman" panose="02020603050405020304" pitchFamily="18" charset="0"/>
              </a:rPr>
              <a:t>2</a:t>
            </a:r>
            <a:r>
              <a:rPr lang="en-US" sz="2000" b="1" dirty="0">
                <a:solidFill>
                  <a:srgbClr val="FF0000"/>
                </a:solidFill>
                <a:latin typeface="Times New Roman" panose="02020603050405020304" pitchFamily="18" charset="0"/>
                <a:cs typeface="Times New Roman" panose="02020603050405020304" pitchFamily="18" charset="0"/>
              </a:rPr>
              <a:t>-k </a:t>
            </a:r>
          </a:p>
          <a:p>
            <a:pPr algn="ctr"/>
            <a:endParaRPr lang="en-US" sz="1400" dirty="0">
              <a:ln w="0"/>
              <a:solidFill>
                <a:schemeClr val="accent5"/>
              </a:solidFill>
              <a:effectLst>
                <a:outerShdw blurRad="38100" dist="19050" dir="2700000" algn="tl" rotWithShape="0">
                  <a:schemeClr val="dk1">
                    <a:alpha val="40000"/>
                  </a:schemeClr>
                </a:outerShdw>
              </a:effectLst>
            </a:endParaRPr>
          </a:p>
        </p:txBody>
      </p:sp>
      <p:pic>
        <p:nvPicPr>
          <p:cNvPr id="6" name="Picture 5"/>
          <p:cNvPicPr/>
          <p:nvPr/>
        </p:nvPicPr>
        <p:blipFill>
          <a:blip r:embed="rId3"/>
          <a:stretch>
            <a:fillRect/>
          </a:stretch>
        </p:blipFill>
        <p:spPr>
          <a:xfrm>
            <a:off x="6239190" y="2354182"/>
            <a:ext cx="3753233" cy="31964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6239190" y="5732651"/>
            <a:ext cx="4655822" cy="1015638"/>
          </a:xfrm>
          <a:prstGeom prst="rect">
            <a:avLst/>
          </a:prstGeom>
          <a:noFill/>
        </p:spPr>
        <p:txBody>
          <a:bodyPr wrap="square" lIns="91416" tIns="45708" rIns="91416" bIns="45708">
            <a:spAutoFit/>
          </a:bodyPr>
          <a:lstStyle/>
          <a:p>
            <a:pPr algn="ctr"/>
            <a:r>
              <a:rPr lang="en-US" sz="2000" b="1" dirty="0">
                <a:solidFill>
                  <a:schemeClr val="tx2"/>
                </a:solidFill>
                <a:latin typeface="Times New Roman" panose="02020603050405020304" pitchFamily="18" charset="0"/>
                <a:cs typeface="Times New Roman" panose="02020603050405020304" pitchFamily="18" charset="0"/>
              </a:rPr>
              <a:t>Layers of external walls after modified  building</a:t>
            </a:r>
          </a:p>
          <a:p>
            <a:pPr algn="ctr"/>
            <a:r>
              <a:rPr lang="en-US" sz="2000" b="1"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U(modified) = </a:t>
            </a:r>
            <a:r>
              <a:rPr lang="en-US" sz="20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0.</a:t>
            </a:r>
            <a:r>
              <a:rPr lang="ar-SA" sz="2000" b="1" dirty="0" smtClean="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324</a:t>
            </a:r>
            <a:r>
              <a:rPr lang="en-US" sz="2000" b="1" dirty="0" smtClean="0">
                <a:solidFill>
                  <a:srgbClr val="FF0000"/>
                </a:solidFill>
                <a:latin typeface="Times New Roman" panose="02020603050405020304" pitchFamily="18" charset="0"/>
                <a:cs typeface="Times New Roman" panose="02020603050405020304" pitchFamily="18" charset="0"/>
              </a:rPr>
              <a:t>W/m</a:t>
            </a:r>
            <a:r>
              <a:rPr lang="en-US" sz="2000" b="1" baseline="30000" dirty="0" smtClean="0">
                <a:solidFill>
                  <a:srgbClr val="FF0000"/>
                </a:solidFill>
                <a:latin typeface="Times New Roman" panose="02020603050405020304" pitchFamily="18" charset="0"/>
                <a:cs typeface="Times New Roman" panose="02020603050405020304" pitchFamily="18" charset="0"/>
              </a:rPr>
              <a:t>2</a:t>
            </a:r>
            <a:r>
              <a:rPr lang="en-US" sz="2000" b="1" dirty="0" smtClean="0">
                <a:solidFill>
                  <a:srgbClr val="FF0000"/>
                </a:solidFill>
                <a:latin typeface="Times New Roman" panose="02020603050405020304" pitchFamily="18" charset="0"/>
                <a:cs typeface="Times New Roman" panose="02020603050405020304" pitchFamily="18" charset="0"/>
              </a:rPr>
              <a:t>-k </a:t>
            </a:r>
            <a:endParaRPr lang="en-US" sz="2000" b="1"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TextBox 7"/>
          <p:cNvSpPr txBox="1"/>
          <p:nvPr/>
        </p:nvSpPr>
        <p:spPr>
          <a:xfrm>
            <a:off x="2360612" y="168082"/>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3355993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981" y="1160651"/>
            <a:ext cx="10512862" cy="5392549"/>
          </a:xfrm>
        </p:spPr>
        <p:txBody>
          <a:bodyPr>
            <a:normAutofit fontScale="70000" lnSpcReduction="20000"/>
          </a:bodyPr>
          <a:lstStyle/>
          <a:p>
            <a:pPr marL="0" indent="0">
              <a:buNone/>
            </a:pPr>
            <a:endParaRPr lang="en-US" sz="2399" b="1" dirty="0">
              <a:latin typeface="Times New Roman" panose="02020603050405020304" pitchFamily="18" charset="0"/>
              <a:cs typeface="Times New Roman" panose="02020603050405020304" pitchFamily="18" charset="0"/>
            </a:endParaRPr>
          </a:p>
          <a:p>
            <a:pPr marL="0" indent="0">
              <a:buNone/>
            </a:pPr>
            <a:r>
              <a:rPr lang="en-US" sz="3400" b="1" dirty="0">
                <a:solidFill>
                  <a:srgbClr val="FF0000"/>
                </a:solidFill>
                <a:latin typeface="Times New Roman" panose="02020603050405020304" pitchFamily="18" charset="0"/>
                <a:cs typeface="Times New Roman" panose="02020603050405020304" pitchFamily="18" charset="0"/>
              </a:rPr>
              <a:t>2.</a:t>
            </a:r>
            <a:r>
              <a:rPr lang="en-US" sz="3400" dirty="0">
                <a:solidFill>
                  <a:srgbClr val="FF0000"/>
                </a:solidFill>
                <a:latin typeface="Times New Roman" panose="02020603050405020304" pitchFamily="18" charset="0"/>
                <a:cs typeface="Times New Roman" panose="02020603050405020304" pitchFamily="18" charset="0"/>
              </a:rPr>
              <a:t> </a:t>
            </a:r>
            <a:r>
              <a:rPr lang="en-US" sz="3400" b="1" dirty="0">
                <a:solidFill>
                  <a:srgbClr val="FF0000"/>
                </a:solidFill>
                <a:latin typeface="Times New Roman" panose="02020603050405020304" pitchFamily="18" charset="0"/>
                <a:cs typeface="Times New Roman" panose="02020603050405020304" pitchFamily="18" charset="0"/>
              </a:rPr>
              <a:t>Selection of optimum glass </a:t>
            </a:r>
            <a:r>
              <a:rPr lang="en-US" sz="1999" b="1" dirty="0">
                <a:solidFill>
                  <a:srgbClr val="C00000"/>
                </a:solidFill>
                <a:latin typeface="Times New Roman" panose="02020603050405020304" pitchFamily="18" charset="0"/>
                <a:cs typeface="Times New Roman" panose="02020603050405020304" pitchFamily="18" charset="0"/>
              </a:rPr>
              <a:t>:   </a:t>
            </a:r>
            <a:r>
              <a:rPr lang="en-US" sz="3100" b="1" dirty="0">
                <a:solidFill>
                  <a:schemeClr val="tx1"/>
                </a:solidFill>
                <a:latin typeface="Times New Roman" panose="02020603050405020304" pitchFamily="18" charset="0"/>
                <a:cs typeface="Times New Roman" panose="02020603050405020304" pitchFamily="18" charset="0"/>
              </a:rPr>
              <a:t>Dbl LoE Spec Sel Clr 6mm/13mm </a:t>
            </a:r>
            <a:r>
              <a:rPr lang="en-US" sz="3100" b="1" dirty="0" smtClean="0">
                <a:solidFill>
                  <a:schemeClr val="tx1"/>
                </a:solidFill>
                <a:latin typeface="Times New Roman" panose="02020603050405020304" pitchFamily="18" charset="0"/>
                <a:cs typeface="Times New Roman" panose="02020603050405020304" pitchFamily="18" charset="0"/>
              </a:rPr>
              <a:t>Arg</a:t>
            </a:r>
            <a:endParaRPr lang="en-US" sz="3100" dirty="0">
              <a:solidFill>
                <a:schemeClr val="tx1"/>
              </a:solidFill>
              <a:latin typeface="Times New Roman" panose="02020603050405020304" pitchFamily="18" charset="0"/>
              <a:cs typeface="Times New Roman" panose="02020603050405020304" pitchFamily="18" charset="0"/>
            </a:endParaRPr>
          </a:p>
          <a:p>
            <a:pPr marL="0" indent="0" algn="ctr">
              <a:buNone/>
            </a:pPr>
            <a:r>
              <a:rPr lang="en-US" sz="2900" b="1" dirty="0" smtClean="0">
                <a:solidFill>
                  <a:schemeClr val="accent1">
                    <a:lumMod val="50000"/>
                  </a:schemeClr>
                </a:solidFill>
                <a:latin typeface="Times New Roman" panose="02020603050405020304" pitchFamily="18" charset="0"/>
                <a:cs typeface="Times New Roman" panose="02020603050405020304" pitchFamily="18" charset="0"/>
              </a:rPr>
              <a:t>Thermal properties of glass:</a:t>
            </a:r>
          </a:p>
          <a:p>
            <a:pPr marL="0" indent="0">
              <a:buNone/>
            </a:pPr>
            <a:endParaRPr lang="en-US" sz="1799" dirty="0">
              <a:latin typeface="Times New Roman" panose="02020603050405020304" pitchFamily="18" charset="0"/>
              <a:cs typeface="Times New Roman" panose="02020603050405020304" pitchFamily="18" charset="0"/>
            </a:endParaRPr>
          </a:p>
          <a:p>
            <a:pPr marL="0" indent="0">
              <a:buNone/>
            </a:pPr>
            <a:endParaRPr lang="en-US" sz="1799" dirty="0">
              <a:latin typeface="Times New Roman" panose="02020603050405020304" pitchFamily="18" charset="0"/>
              <a:cs typeface="Times New Roman" panose="02020603050405020304" pitchFamily="18" charset="0"/>
            </a:endParaRPr>
          </a:p>
          <a:p>
            <a:pPr marL="0" indent="0">
              <a:buNone/>
            </a:pPr>
            <a:endParaRPr lang="en-US" sz="1799" dirty="0">
              <a:latin typeface="Times New Roman" panose="02020603050405020304" pitchFamily="18" charset="0"/>
              <a:cs typeface="Times New Roman" panose="02020603050405020304" pitchFamily="18" charset="0"/>
            </a:endParaRPr>
          </a:p>
          <a:p>
            <a:pPr marL="0" indent="0">
              <a:buNone/>
            </a:pPr>
            <a:endParaRPr lang="en-US" sz="1799" dirty="0">
              <a:latin typeface="Times New Roman" panose="02020603050405020304" pitchFamily="18" charset="0"/>
              <a:cs typeface="Times New Roman" panose="02020603050405020304" pitchFamily="18" charset="0"/>
            </a:endParaRPr>
          </a:p>
          <a:p>
            <a:pPr marL="0" indent="0">
              <a:buNone/>
            </a:pPr>
            <a:endParaRPr lang="en-US" sz="1799" dirty="0">
              <a:latin typeface="Times New Roman" panose="02020603050405020304" pitchFamily="18" charset="0"/>
              <a:cs typeface="Times New Roman" panose="02020603050405020304" pitchFamily="18" charset="0"/>
            </a:endParaRPr>
          </a:p>
          <a:p>
            <a:pPr marL="0" indent="0">
              <a:buNone/>
            </a:pPr>
            <a:endParaRPr lang="en-US" sz="1799" dirty="0">
              <a:latin typeface="Times New Roman" panose="02020603050405020304" pitchFamily="18" charset="0"/>
              <a:cs typeface="Times New Roman" panose="02020603050405020304" pitchFamily="18" charset="0"/>
            </a:endParaRPr>
          </a:p>
          <a:p>
            <a:pPr marL="0" indent="0">
              <a:buNone/>
            </a:pPr>
            <a:r>
              <a:rPr lang="en-US" sz="3100" b="1" dirty="0">
                <a:solidFill>
                  <a:schemeClr val="tx1"/>
                </a:solidFill>
                <a:latin typeface="Times New Roman" panose="02020603050405020304" pitchFamily="18" charset="0"/>
                <a:cs typeface="Times New Roman" panose="02020603050405020304" pitchFamily="18" charset="0"/>
              </a:rPr>
              <a:t>3.</a:t>
            </a:r>
            <a:r>
              <a:rPr lang="en-US" sz="3100" dirty="0">
                <a:solidFill>
                  <a:schemeClr val="tx1"/>
                </a:solidFill>
                <a:latin typeface="Times New Roman" panose="02020603050405020304" pitchFamily="18" charset="0"/>
                <a:cs typeface="Times New Roman" panose="02020603050405020304" pitchFamily="18" charset="0"/>
              </a:rPr>
              <a:t> </a:t>
            </a:r>
            <a:r>
              <a:rPr lang="en-US" sz="3100" b="1" dirty="0">
                <a:solidFill>
                  <a:schemeClr val="tx1"/>
                </a:solidFill>
                <a:latin typeface="Times New Roman" panose="02020603050405020304" pitchFamily="18" charset="0"/>
                <a:cs typeface="Times New Roman" panose="02020603050405020304" pitchFamily="18" charset="0"/>
              </a:rPr>
              <a:t>We used efficient lighting by using </a:t>
            </a:r>
            <a:r>
              <a:rPr lang="en-US" sz="3100" b="1" dirty="0">
                <a:solidFill>
                  <a:srgbClr val="FF0000"/>
                </a:solidFill>
                <a:latin typeface="Times New Roman" panose="02020603050405020304" pitchFamily="18" charset="0"/>
                <a:cs typeface="Times New Roman" panose="02020603050405020304" pitchFamily="18" charset="0"/>
              </a:rPr>
              <a:t>LED </a:t>
            </a:r>
            <a:r>
              <a:rPr lang="en-US" sz="3100" b="1" dirty="0" smtClean="0">
                <a:solidFill>
                  <a:srgbClr val="FF0000"/>
                </a:solidFill>
                <a:latin typeface="Times New Roman" panose="02020603050405020304" pitchFamily="18" charset="0"/>
                <a:cs typeface="Times New Roman" panose="02020603050405020304" pitchFamily="18" charset="0"/>
              </a:rPr>
              <a:t>lamps </a:t>
            </a:r>
            <a:endParaRPr lang="en-US" sz="3100" b="1" dirty="0">
              <a:solidFill>
                <a:srgbClr val="FF0000"/>
              </a:solidFill>
              <a:latin typeface="Times New Roman" panose="02020603050405020304" pitchFamily="18" charset="0"/>
              <a:cs typeface="Times New Roman" panose="02020603050405020304" pitchFamily="18" charset="0"/>
            </a:endParaRPr>
          </a:p>
          <a:p>
            <a:pPr marL="0" indent="0">
              <a:buNone/>
            </a:pPr>
            <a:endParaRPr lang="en-US" sz="3100" dirty="0">
              <a:latin typeface="Times New Roman" panose="02020603050405020304" pitchFamily="18" charset="0"/>
              <a:cs typeface="Times New Roman" panose="02020603050405020304" pitchFamily="18" charset="0"/>
            </a:endParaRPr>
          </a:p>
          <a:p>
            <a:pPr marL="398343" indent="-398343">
              <a:lnSpc>
                <a:spcPct val="120000"/>
              </a:lnSpc>
              <a:buNone/>
            </a:pPr>
            <a:r>
              <a:rPr lang="en-US" sz="3100" b="1" dirty="0">
                <a:solidFill>
                  <a:schemeClr val="tx1"/>
                </a:solidFill>
                <a:latin typeface="Times New Roman" panose="02020603050405020304" pitchFamily="18" charset="0"/>
                <a:cs typeface="Times New Roman" panose="02020603050405020304" pitchFamily="18" charset="0"/>
              </a:rPr>
              <a:t>4.</a:t>
            </a:r>
            <a:r>
              <a:rPr lang="en-US" sz="3100" dirty="0">
                <a:solidFill>
                  <a:schemeClr val="tx1"/>
                </a:solidFill>
                <a:latin typeface="Times New Roman" panose="02020603050405020304" pitchFamily="18" charset="0"/>
                <a:cs typeface="Times New Roman" panose="02020603050405020304" pitchFamily="18" charset="0"/>
              </a:rPr>
              <a:t> </a:t>
            </a:r>
            <a:r>
              <a:rPr lang="en-US" sz="3100" b="1" dirty="0">
                <a:solidFill>
                  <a:schemeClr val="tx1"/>
                </a:solidFill>
                <a:latin typeface="Times New Roman" panose="02020603050405020304" pitchFamily="18" charset="0"/>
                <a:cs typeface="Times New Roman" panose="02020603050405020304" pitchFamily="18" charset="0"/>
              </a:rPr>
              <a:t>We used </a:t>
            </a:r>
            <a:r>
              <a:rPr lang="en-US" sz="3100" b="1" dirty="0">
                <a:solidFill>
                  <a:srgbClr val="FF0000"/>
                </a:solidFill>
                <a:latin typeface="Times New Roman" panose="02020603050405020304" pitchFamily="18" charset="0"/>
                <a:cs typeface="Times New Roman" panose="02020603050405020304" pitchFamily="18" charset="0"/>
              </a:rPr>
              <a:t>linear control </a:t>
            </a:r>
            <a:r>
              <a:rPr lang="en-US" sz="3100" b="1" dirty="0">
                <a:solidFill>
                  <a:schemeClr val="tx1"/>
                </a:solidFill>
                <a:latin typeface="Times New Roman" panose="02020603050405020304" pitchFamily="18" charset="0"/>
                <a:cs typeface="Times New Roman" panose="02020603050405020304" pitchFamily="18" charset="0"/>
              </a:rPr>
              <a:t>of lighting, to integrate daylighting and artificial lighting for energy saving</a:t>
            </a:r>
            <a:endParaRPr lang="ar-SA" sz="31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665003845"/>
              </p:ext>
            </p:extLst>
          </p:nvPr>
        </p:nvGraphicFramePr>
        <p:xfrm>
          <a:off x="2132012" y="2667000"/>
          <a:ext cx="7924800" cy="1828800"/>
        </p:xfrm>
        <a:graphic>
          <a:graphicData uri="http://schemas.openxmlformats.org/drawingml/2006/table">
            <a:tbl>
              <a:tblPr firstRow="1" firstCol="1" bandRow="1">
                <a:tableStyleId>{8A107856-5554-42FB-B03E-39F5DBC370BA}</a:tableStyleId>
              </a:tblPr>
              <a:tblGrid>
                <a:gridCol w="4685206"/>
                <a:gridCol w="3239594"/>
              </a:tblGrid>
              <a:tr h="433527">
                <a:tc>
                  <a:txBody>
                    <a:bodyPr/>
                    <a:lstStyle/>
                    <a:p>
                      <a:pPr marL="0" marR="0" algn="ctr">
                        <a:lnSpc>
                          <a:spcPct val="150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Total solar transmission (SHGC)</a:t>
                      </a:r>
                      <a:endParaRPr lang="en-US" sz="2000" b="1" dirty="0">
                        <a:solidFill>
                          <a:srgbClr val="538135"/>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c>
                  <a:txBody>
                    <a:bodyPr/>
                    <a:lstStyle/>
                    <a:p>
                      <a:pPr marL="0" marR="0" algn="ctr">
                        <a:lnSpc>
                          <a:spcPct val="150000"/>
                        </a:lnSpc>
                        <a:spcBef>
                          <a:spcPts val="0"/>
                        </a:spcBef>
                        <a:spcAft>
                          <a:spcPts val="0"/>
                        </a:spcAft>
                      </a:pPr>
                      <a:r>
                        <a:rPr lang="en-US" sz="2000" b="1">
                          <a:solidFill>
                            <a:schemeClr val="tx2"/>
                          </a:solidFill>
                          <a:effectLst/>
                          <a:latin typeface="Times New Roman" panose="02020603050405020304" pitchFamily="18" charset="0"/>
                          <a:cs typeface="Times New Roman" panose="02020603050405020304" pitchFamily="18" charset="0"/>
                        </a:rPr>
                        <a:t>0.419</a:t>
                      </a:r>
                      <a:endParaRPr lang="en-US" sz="2000" b="1">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r>
              <a:tr h="439691">
                <a:tc>
                  <a:txBody>
                    <a:bodyPr/>
                    <a:lstStyle/>
                    <a:p>
                      <a:pPr marL="0" marR="0" algn="ctr">
                        <a:lnSpc>
                          <a:spcPct val="150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Direct solar transmission</a:t>
                      </a:r>
                      <a:endParaRPr lang="en-US" sz="2000" b="1" dirty="0">
                        <a:solidFill>
                          <a:srgbClr val="538135"/>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c>
                  <a:txBody>
                    <a:bodyPr/>
                    <a:lstStyle/>
                    <a:p>
                      <a:pPr marL="0" marR="0" algn="ctr">
                        <a:lnSpc>
                          <a:spcPct val="150000"/>
                        </a:lnSpc>
                        <a:spcBef>
                          <a:spcPts val="0"/>
                        </a:spcBef>
                        <a:spcAft>
                          <a:spcPts val="0"/>
                        </a:spcAft>
                      </a:pPr>
                      <a:r>
                        <a:rPr lang="en-US" sz="2000" b="1" dirty="0">
                          <a:solidFill>
                            <a:schemeClr val="tx2"/>
                          </a:solidFill>
                          <a:effectLst/>
                          <a:latin typeface="Times New Roman" panose="02020603050405020304" pitchFamily="18" charset="0"/>
                          <a:cs typeface="Times New Roman" panose="02020603050405020304" pitchFamily="18" charset="0"/>
                        </a:rPr>
                        <a:t>0.345</a:t>
                      </a:r>
                      <a:endParaRPr lang="en-US" sz="2000" b="1"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r>
              <a:tr h="439691">
                <a:tc>
                  <a:txBody>
                    <a:bodyPr/>
                    <a:lstStyle/>
                    <a:p>
                      <a:pPr marL="0" marR="0" algn="ctr">
                        <a:lnSpc>
                          <a:spcPct val="150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Light transmission</a:t>
                      </a:r>
                      <a:endParaRPr lang="en-US" sz="2000" b="1" dirty="0">
                        <a:solidFill>
                          <a:srgbClr val="538135"/>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c>
                  <a:txBody>
                    <a:bodyPr/>
                    <a:lstStyle/>
                    <a:p>
                      <a:pPr marL="0" marR="0" algn="ctr">
                        <a:lnSpc>
                          <a:spcPct val="150000"/>
                        </a:lnSpc>
                        <a:spcBef>
                          <a:spcPts val="0"/>
                        </a:spcBef>
                        <a:spcAft>
                          <a:spcPts val="0"/>
                        </a:spcAft>
                      </a:pPr>
                      <a:r>
                        <a:rPr lang="en-US" sz="2000" b="1" dirty="0">
                          <a:solidFill>
                            <a:schemeClr val="tx2"/>
                          </a:solidFill>
                          <a:effectLst/>
                          <a:latin typeface="Times New Roman" panose="02020603050405020304" pitchFamily="18" charset="0"/>
                          <a:cs typeface="Times New Roman" panose="02020603050405020304" pitchFamily="18" charset="0"/>
                        </a:rPr>
                        <a:t>0.8</a:t>
                      </a:r>
                      <a:endParaRPr lang="en-US" sz="2000" b="1"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r>
              <a:tr h="439691">
                <a:tc>
                  <a:txBody>
                    <a:bodyPr/>
                    <a:lstStyle/>
                    <a:p>
                      <a:pPr marL="0" marR="0" algn="ctr">
                        <a:lnSpc>
                          <a:spcPct val="150000"/>
                        </a:lnSpc>
                        <a:spcBef>
                          <a:spcPts val="0"/>
                        </a:spcBef>
                        <a:spcAft>
                          <a:spcPts val="0"/>
                        </a:spcAft>
                      </a:pPr>
                      <a:r>
                        <a:rPr lang="en-US" sz="2000" b="1" dirty="0">
                          <a:effectLst/>
                          <a:latin typeface="Times New Roman" panose="02020603050405020304" pitchFamily="18" charset="0"/>
                          <a:cs typeface="Times New Roman" panose="02020603050405020304" pitchFamily="18" charset="0"/>
                        </a:rPr>
                        <a:t>U-value (W/m</a:t>
                      </a:r>
                      <a:r>
                        <a:rPr lang="en-US" sz="2000" b="1" baseline="30000" dirty="0">
                          <a:effectLst/>
                          <a:latin typeface="Times New Roman" panose="02020603050405020304" pitchFamily="18" charset="0"/>
                          <a:cs typeface="Times New Roman" panose="02020603050405020304" pitchFamily="18" charset="0"/>
                        </a:rPr>
                        <a:t>2</a:t>
                      </a:r>
                      <a:r>
                        <a:rPr lang="en-US" sz="2000" b="1" dirty="0">
                          <a:effectLst/>
                          <a:latin typeface="Times New Roman" panose="02020603050405020304" pitchFamily="18" charset="0"/>
                          <a:cs typeface="Times New Roman" panose="02020603050405020304" pitchFamily="18" charset="0"/>
                        </a:rPr>
                        <a:t>-k)</a:t>
                      </a:r>
                      <a:endParaRPr lang="en-US" sz="2000" b="1" dirty="0">
                        <a:solidFill>
                          <a:srgbClr val="538135"/>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c>
                  <a:txBody>
                    <a:bodyPr/>
                    <a:lstStyle/>
                    <a:p>
                      <a:pPr marL="0" marR="0" algn="ctr">
                        <a:lnSpc>
                          <a:spcPct val="150000"/>
                        </a:lnSpc>
                        <a:spcBef>
                          <a:spcPts val="0"/>
                        </a:spcBef>
                        <a:spcAft>
                          <a:spcPts val="0"/>
                        </a:spcAft>
                      </a:pPr>
                      <a:r>
                        <a:rPr lang="en-US" sz="2000" b="1" dirty="0">
                          <a:solidFill>
                            <a:schemeClr val="tx2"/>
                          </a:solidFill>
                          <a:effectLst/>
                          <a:latin typeface="Times New Roman" panose="02020603050405020304" pitchFamily="18" charset="0"/>
                          <a:cs typeface="Times New Roman" panose="02020603050405020304" pitchFamily="18" charset="0"/>
                        </a:rPr>
                        <a:t>1.338</a:t>
                      </a:r>
                      <a:endParaRPr lang="en-US" sz="2000" b="1" dirty="0">
                        <a:solidFill>
                          <a:schemeClr val="tx2"/>
                        </a:solidFill>
                        <a:effectLst/>
                        <a:latin typeface="Times New Roman" panose="02020603050405020304" pitchFamily="18" charset="0"/>
                        <a:ea typeface="Batang" panose="02030600000101010101" pitchFamily="18" charset="-127"/>
                        <a:cs typeface="Times New Roman" panose="02020603050405020304" pitchFamily="18" charset="0"/>
                      </a:endParaRPr>
                    </a:p>
                  </a:txBody>
                  <a:tcPr marL="68562" marR="68562" marT="0" marB="0"/>
                </a:tc>
              </a:tr>
            </a:tbl>
          </a:graphicData>
        </a:graphic>
      </p:graphicFrame>
      <p:sp>
        <p:nvSpPr>
          <p:cNvPr id="6" name="TextBox 5"/>
          <p:cNvSpPr txBox="1"/>
          <p:nvPr/>
        </p:nvSpPr>
        <p:spPr>
          <a:xfrm>
            <a:off x="2360612" y="168082"/>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150107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b="1" dirty="0">
                <a:solidFill>
                  <a:srgbClr val="FF0000"/>
                </a:solidFill>
                <a:latin typeface="Times New Roman" panose="02020603050405020304" pitchFamily="18" charset="0"/>
                <a:cs typeface="Times New Roman" panose="02020603050405020304" pitchFamily="18" charset="0"/>
              </a:rPr>
              <a:t>5. </a:t>
            </a:r>
            <a:r>
              <a:rPr lang="en-US" sz="2400" b="1" dirty="0" smtClean="0">
                <a:solidFill>
                  <a:srgbClr val="FF0000"/>
                </a:solidFill>
                <a:latin typeface="Times New Roman" panose="02020603050405020304" pitchFamily="18" charset="0"/>
                <a:cs typeface="Times New Roman" panose="02020603050405020304" pitchFamily="18" charset="0"/>
              </a:rPr>
              <a:t>Mixed Mode </a:t>
            </a:r>
            <a:r>
              <a:rPr lang="en-US" sz="2400" b="1" dirty="0" smtClean="0">
                <a:solidFill>
                  <a:schemeClr val="tx1"/>
                </a:solidFill>
                <a:latin typeface="Times New Roman" panose="02020603050405020304" pitchFamily="18" charset="0"/>
                <a:cs typeface="Times New Roman" panose="02020603050405020304" pitchFamily="18" charset="0"/>
              </a:rPr>
              <a:t>of Mechanical </a:t>
            </a:r>
            <a:r>
              <a:rPr lang="en-US" sz="2400" b="1" dirty="0">
                <a:solidFill>
                  <a:schemeClr val="tx1"/>
                </a:solidFill>
                <a:latin typeface="Times New Roman" panose="02020603050405020304" pitchFamily="18" charset="0"/>
                <a:cs typeface="Times New Roman" panose="02020603050405020304" pitchFamily="18" charset="0"/>
              </a:rPr>
              <a:t>ventilation and natural </a:t>
            </a:r>
            <a:r>
              <a:rPr lang="en-US" sz="2400" b="1" dirty="0" smtClean="0">
                <a:solidFill>
                  <a:schemeClr val="tx1"/>
                </a:solidFill>
                <a:latin typeface="Times New Roman" panose="02020603050405020304" pitchFamily="18" charset="0"/>
                <a:cs typeface="Times New Roman" panose="02020603050405020304" pitchFamily="18" charset="0"/>
              </a:rPr>
              <a:t>ventilation</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a:solidFill>
                  <a:srgbClr val="FF0000"/>
                </a:solidFill>
                <a:latin typeface="Times New Roman" panose="02020603050405020304" pitchFamily="18" charset="0"/>
                <a:cs typeface="Times New Roman" panose="02020603050405020304" pitchFamily="18" charset="0"/>
              </a:rPr>
              <a:t>6. Shading: </a:t>
            </a:r>
          </a:p>
          <a:p>
            <a:pPr>
              <a:lnSpc>
                <a:spcPct val="100000"/>
              </a:lnSpc>
            </a:pPr>
            <a:r>
              <a:rPr lang="en-US" sz="2400" b="1" dirty="0">
                <a:solidFill>
                  <a:schemeClr val="tx1"/>
                </a:solidFill>
                <a:latin typeface="Times New Roman" panose="02020603050405020304" pitchFamily="18" charset="0"/>
                <a:cs typeface="Times New Roman" panose="02020603050405020304" pitchFamily="18" charset="0"/>
              </a:rPr>
              <a:t>In the south windows we used one horizontal louver above the window and vertical louvers in both left and right  of the windows.</a:t>
            </a:r>
          </a:p>
          <a:p>
            <a:r>
              <a:rPr lang="en-US" sz="2400" b="1" dirty="0">
                <a:solidFill>
                  <a:schemeClr val="tx1"/>
                </a:solidFill>
                <a:latin typeface="Times New Roman" panose="02020603050405020304" pitchFamily="18" charset="0"/>
                <a:cs typeface="Times New Roman" panose="02020603050405020304" pitchFamily="18" charset="0"/>
              </a:rPr>
              <a:t>In south curtain wall in reception block we used solar pergola </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a:p>
            <a:endParaRPr lang="ar-JO"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360612" y="168082"/>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541979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7981" y="365923"/>
            <a:ext cx="10512862" cy="794728"/>
          </a:xfrm>
        </p:spPr>
        <p:txBody>
          <a:bodyPr>
            <a:normAutofit/>
          </a:bodyPr>
          <a:lstStyle/>
          <a:p>
            <a:r>
              <a:rPr lang="en-US" b="1" dirty="0" smtClean="0">
                <a:solidFill>
                  <a:schemeClr val="tx2"/>
                </a:solidFill>
                <a:effectLst/>
                <a:latin typeface="Times New Roman" panose="02020603050405020304" pitchFamily="18" charset="0"/>
                <a:cs typeface="Times New Roman" panose="02020603050405020304" pitchFamily="18" charset="0"/>
              </a:rPr>
              <a:t>Shading</a:t>
            </a:r>
            <a:endParaRPr lang="en-US" dirty="0">
              <a:solidFill>
                <a:schemeClr val="tx2"/>
              </a:solidFill>
              <a:latin typeface="Times New Roman" panose="02020603050405020304" pitchFamily="18" charset="0"/>
              <a:cs typeface="Times New Roman" panose="02020603050405020304" pitchFamily="18" charset="0"/>
            </a:endParaRPr>
          </a:p>
        </p:txBody>
      </p:sp>
      <p:pic>
        <p:nvPicPr>
          <p:cNvPr id="5" name="Picture 4" descr="C:\Users\odeh\Documents\DesignBuilder Data\21.jpg"/>
          <p:cNvPicPr/>
          <p:nvPr/>
        </p:nvPicPr>
        <p:blipFill rotWithShape="1">
          <a:blip r:embed="rId2">
            <a:extLst>
              <a:ext uri="{28A0092B-C50C-407E-A947-70E740481C1C}">
                <a14:useLocalDpi xmlns:a14="http://schemas.microsoft.com/office/drawing/2010/main" val="0"/>
              </a:ext>
            </a:extLst>
          </a:blip>
          <a:srcRect l="11435" t="11034" r="13912" b="13027"/>
          <a:stretch/>
        </p:blipFill>
        <p:spPr bwMode="auto">
          <a:xfrm>
            <a:off x="627379" y="1160651"/>
            <a:ext cx="4089132" cy="27334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1092059" y="3947544"/>
            <a:ext cx="3159771" cy="400085"/>
          </a:xfrm>
          <a:prstGeom prst="rect">
            <a:avLst/>
          </a:prstGeom>
          <a:noFill/>
        </p:spPr>
        <p:txBody>
          <a:bodyPr wrap="square" lIns="91416" tIns="45708" rIns="91416" bIns="45708">
            <a:spAutoFit/>
          </a:bodyPr>
          <a:lstStyle/>
          <a:p>
            <a:pPr algn="ctr"/>
            <a:r>
              <a:rPr lang="en-US" sz="2000" b="1" dirty="0">
                <a:solidFill>
                  <a:schemeClr val="tx2"/>
                </a:solidFill>
                <a:latin typeface="Times New Roman" panose="02020603050405020304" pitchFamily="18" charset="0"/>
                <a:cs typeface="Times New Roman" panose="02020603050405020304" pitchFamily="18" charset="0"/>
              </a:rPr>
              <a:t>Building in summer</a:t>
            </a:r>
            <a:endParaRPr lang="en-US" sz="2000" b="1"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8" name="Picture 7" descr="C:\Users\odeh\Documents\DesignBuilder Data\22.jpg"/>
          <p:cNvPicPr/>
          <p:nvPr/>
        </p:nvPicPr>
        <p:blipFill rotWithShape="1">
          <a:blip r:embed="rId3">
            <a:extLst>
              <a:ext uri="{28A0092B-C50C-407E-A947-70E740481C1C}">
                <a14:useLocalDpi xmlns:a14="http://schemas.microsoft.com/office/drawing/2010/main" val="0"/>
              </a:ext>
            </a:extLst>
          </a:blip>
          <a:srcRect l="13195" t="22590" r="17052" b="15271"/>
          <a:stretch/>
        </p:blipFill>
        <p:spPr bwMode="auto">
          <a:xfrm>
            <a:off x="5598576" y="3946050"/>
            <a:ext cx="3729057" cy="24516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5883218" y="6397683"/>
            <a:ext cx="3159771" cy="400085"/>
          </a:xfrm>
          <a:prstGeom prst="rect">
            <a:avLst/>
          </a:prstGeom>
          <a:noFill/>
        </p:spPr>
        <p:txBody>
          <a:bodyPr wrap="square" lIns="91416" tIns="45708" rIns="91416" bIns="45708">
            <a:spAutoFit/>
          </a:bodyPr>
          <a:lstStyle/>
          <a:p>
            <a:pPr algn="ctr"/>
            <a:r>
              <a:rPr lang="en-US" sz="2000" b="1" dirty="0">
                <a:solidFill>
                  <a:schemeClr val="tx2"/>
                </a:solidFill>
                <a:latin typeface="Times New Roman" panose="02020603050405020304" pitchFamily="18" charset="0"/>
                <a:cs typeface="Times New Roman" panose="02020603050405020304" pitchFamily="18" charset="0"/>
              </a:rPr>
              <a:t>Building in winter</a:t>
            </a:r>
            <a:endParaRPr lang="en-US" sz="2000" b="1" dirty="0">
              <a:ln w="0"/>
              <a:solidFill>
                <a:schemeClr val="tx2"/>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4"/>
          <a:stretch>
            <a:fillRect/>
          </a:stretch>
        </p:blipFill>
        <p:spPr>
          <a:xfrm>
            <a:off x="8551136" y="1160651"/>
            <a:ext cx="3374666" cy="2613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a:blip r:embed="rId5"/>
          <a:stretch>
            <a:fillRect/>
          </a:stretch>
        </p:blipFill>
        <p:spPr>
          <a:xfrm>
            <a:off x="4907831" y="239501"/>
            <a:ext cx="3451985" cy="26130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p:nvPr/>
        </p:nvPicPr>
        <p:blipFill>
          <a:blip r:embed="rId6"/>
          <a:stretch>
            <a:fillRect/>
          </a:stretch>
        </p:blipFill>
        <p:spPr>
          <a:xfrm>
            <a:off x="701119" y="4408969"/>
            <a:ext cx="4366406" cy="22301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95106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3988" y="987000"/>
            <a:ext cx="5394461" cy="5015597"/>
          </a:xfrm>
        </p:spPr>
        <p:txBody>
          <a:bodyPr>
            <a:normAutofit lnSpcReduction="10000"/>
          </a:bodyPr>
          <a:lstStyle/>
          <a:p>
            <a:pPr>
              <a:lnSpc>
                <a:spcPct val="110000"/>
              </a:lnSpc>
            </a:pPr>
            <a:r>
              <a:rPr lang="en-US" sz="1999" dirty="0">
                <a:latin typeface="Times New Roman" panose="02020603050405020304" pitchFamily="18" charset="0"/>
                <a:cs typeface="Times New Roman" panose="02020603050405020304" pitchFamily="18" charset="0"/>
              </a:rPr>
              <a:t>Energy consumption intensity per total building area in after modification</a:t>
            </a:r>
          </a:p>
          <a:p>
            <a:pPr marL="0" indent="0">
              <a:buNone/>
            </a:pPr>
            <a:r>
              <a:rPr lang="en-US" sz="1999" b="1" dirty="0">
                <a:solidFill>
                  <a:schemeClr val="accent5"/>
                </a:solidFill>
                <a:latin typeface="Times New Roman" panose="02020603050405020304" pitchFamily="18" charset="0"/>
                <a:cs typeface="Times New Roman" panose="02020603050405020304" pitchFamily="18" charset="0"/>
              </a:rPr>
              <a:t>                                          </a:t>
            </a:r>
            <a:r>
              <a:rPr lang="en-US" sz="2400" b="1" dirty="0">
                <a:solidFill>
                  <a:schemeClr val="accent1">
                    <a:lumMod val="50000"/>
                  </a:schemeClr>
                </a:solidFill>
                <a:latin typeface="Times New Roman" panose="02020603050405020304" pitchFamily="18" charset="0"/>
                <a:cs typeface="Times New Roman" panose="02020603050405020304" pitchFamily="18" charset="0"/>
              </a:rPr>
              <a:t>=  152.86 kWh/m</a:t>
            </a:r>
            <a:r>
              <a:rPr lang="en-US" sz="2400" b="1" baseline="30000" dirty="0">
                <a:solidFill>
                  <a:schemeClr val="accent1">
                    <a:lumMod val="50000"/>
                  </a:schemeClr>
                </a:solidFill>
                <a:latin typeface="Times New Roman" panose="02020603050405020304" pitchFamily="18" charset="0"/>
                <a:cs typeface="Times New Roman" panose="02020603050405020304" pitchFamily="18" charset="0"/>
              </a:rPr>
              <a:t>2</a:t>
            </a:r>
            <a:r>
              <a:rPr lang="en-US" sz="2400" dirty="0">
                <a:solidFill>
                  <a:schemeClr val="accent1">
                    <a:lumMod val="50000"/>
                  </a:schemeClr>
                </a:solidFill>
                <a:latin typeface="Times New Roman" panose="02020603050405020304" pitchFamily="18" charset="0"/>
                <a:cs typeface="Times New Roman" panose="02020603050405020304" pitchFamily="18" charset="0"/>
              </a:rPr>
              <a:t> </a:t>
            </a:r>
          </a:p>
          <a:p>
            <a:r>
              <a:rPr lang="en-US" sz="1999" dirty="0">
                <a:latin typeface="Times New Roman" panose="02020603050405020304" pitchFamily="18" charset="0"/>
                <a:cs typeface="Times New Roman" panose="02020603050405020304" pitchFamily="18" charset="0"/>
              </a:rPr>
              <a:t>For original design     =  </a:t>
            </a:r>
            <a:r>
              <a:rPr lang="en-US" sz="2400" b="1" dirty="0">
                <a:solidFill>
                  <a:srgbClr val="FF0000"/>
                </a:solidFill>
                <a:latin typeface="Times New Roman" panose="02020603050405020304" pitchFamily="18" charset="0"/>
                <a:cs typeface="Times New Roman" panose="02020603050405020304" pitchFamily="18" charset="0"/>
              </a:rPr>
              <a:t>270.32 kWh/m</a:t>
            </a:r>
            <a:r>
              <a:rPr lang="en-US" sz="2400" b="1" baseline="30000" dirty="0">
                <a:solidFill>
                  <a:srgbClr val="FF0000"/>
                </a:solidFill>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 </a:t>
            </a:r>
          </a:p>
          <a:p>
            <a:pPr marL="860167" indent="0">
              <a:buNone/>
            </a:pPr>
            <a:r>
              <a:rPr lang="en-US" sz="2399" dirty="0" smtClean="0">
                <a:latin typeface="Times New Roman" panose="02020603050405020304" pitchFamily="18" charset="0"/>
                <a:cs typeface="Times New Roman" panose="02020603050405020304" pitchFamily="18" charset="0"/>
              </a:rPr>
              <a:t>    The </a:t>
            </a:r>
            <a:r>
              <a:rPr lang="en-US" sz="2399" dirty="0">
                <a:latin typeface="Times New Roman" panose="02020603050405020304" pitchFamily="18" charset="0"/>
                <a:cs typeface="Times New Roman" panose="02020603050405020304" pitchFamily="18" charset="0"/>
              </a:rPr>
              <a:t>energy consumption </a:t>
            </a:r>
          </a:p>
          <a:p>
            <a:pPr marL="860167" indent="0">
              <a:buNone/>
            </a:pPr>
            <a:r>
              <a:rPr lang="en-US" sz="2399" dirty="0">
                <a:latin typeface="Times New Roman" panose="02020603050405020304" pitchFamily="18" charset="0"/>
                <a:cs typeface="Times New Roman" panose="02020603050405020304" pitchFamily="18" charset="0"/>
              </a:rPr>
              <a:t>intensity per total building </a:t>
            </a:r>
          </a:p>
          <a:p>
            <a:pPr marL="860167" indent="0">
              <a:buNone/>
            </a:pPr>
            <a:r>
              <a:rPr lang="en-US" sz="2399" dirty="0">
                <a:latin typeface="Times New Roman" panose="02020603050405020304" pitchFamily="18" charset="0"/>
                <a:cs typeface="Times New Roman" panose="02020603050405020304" pitchFamily="18" charset="0"/>
              </a:rPr>
              <a:t>area </a:t>
            </a:r>
            <a:r>
              <a:rPr lang="en-US" sz="2399" dirty="0">
                <a:solidFill>
                  <a:schemeClr val="accent1">
                    <a:lumMod val="50000"/>
                  </a:schemeClr>
                </a:solidFill>
                <a:latin typeface="Times New Roman" panose="02020603050405020304" pitchFamily="18" charset="0"/>
                <a:cs typeface="Times New Roman" panose="02020603050405020304" pitchFamily="18" charset="0"/>
              </a:rPr>
              <a:t>was reduced </a:t>
            </a:r>
            <a:r>
              <a:rPr lang="en-US" sz="2399" dirty="0">
                <a:latin typeface="Times New Roman" panose="02020603050405020304" pitchFamily="18" charset="0"/>
                <a:cs typeface="Times New Roman" panose="02020603050405020304" pitchFamily="18" charset="0"/>
              </a:rPr>
              <a:t>by </a:t>
            </a:r>
            <a:r>
              <a:rPr lang="en-US" sz="2399" dirty="0">
                <a:solidFill>
                  <a:srgbClr val="FF0000"/>
                </a:solidFill>
                <a:latin typeface="Times New Roman" panose="02020603050405020304" pitchFamily="18" charset="0"/>
                <a:cs typeface="Times New Roman" panose="02020603050405020304" pitchFamily="18" charset="0"/>
              </a:rPr>
              <a:t>44% </a:t>
            </a:r>
            <a:r>
              <a:rPr lang="en-US" sz="2399" dirty="0">
                <a:latin typeface="Times New Roman" panose="02020603050405020304" pitchFamily="18" charset="0"/>
                <a:cs typeface="Times New Roman" panose="02020603050405020304" pitchFamily="18" charset="0"/>
              </a:rPr>
              <a:t> </a:t>
            </a:r>
          </a:p>
          <a:p>
            <a:pPr marL="860167" indent="0">
              <a:buNone/>
            </a:pPr>
            <a:r>
              <a:rPr lang="en-US" sz="2399" dirty="0">
                <a:latin typeface="Times New Roman" panose="02020603050405020304" pitchFamily="18" charset="0"/>
                <a:cs typeface="Times New Roman" panose="02020603050405020304" pitchFamily="18" charset="0"/>
              </a:rPr>
              <a:t>from original design  </a:t>
            </a:r>
          </a:p>
          <a:p>
            <a:pPr marL="0" indent="0">
              <a:buNone/>
            </a:pPr>
            <a:r>
              <a:rPr lang="en-US" sz="2399" dirty="0">
                <a:solidFill>
                  <a:schemeClr val="accent6"/>
                </a:solidFill>
              </a:rPr>
              <a:t> </a:t>
            </a:r>
            <a:r>
              <a:rPr lang="en-US" sz="2399" dirty="0" smtClean="0">
                <a:solidFill>
                  <a:schemeClr val="accent6"/>
                </a:solidFill>
              </a:rPr>
              <a:t>            The </a:t>
            </a:r>
            <a:r>
              <a:rPr lang="en-US" sz="2399" dirty="0">
                <a:solidFill>
                  <a:schemeClr val="accent6"/>
                </a:solidFill>
              </a:rPr>
              <a:t>design is energy efficient   </a:t>
            </a:r>
            <a:endParaRPr lang="en-US" sz="2399" dirty="0" smtClean="0">
              <a:solidFill>
                <a:schemeClr val="accent6"/>
              </a:solidFill>
            </a:endParaRPr>
          </a:p>
          <a:p>
            <a:pPr marL="0" indent="0">
              <a:buNone/>
            </a:pPr>
            <a:r>
              <a:rPr lang="en-US" sz="2399" dirty="0" smtClean="0">
                <a:solidFill>
                  <a:schemeClr val="accent6"/>
                </a:solidFill>
              </a:rPr>
              <a:t>            </a:t>
            </a:r>
            <a:endParaRPr lang="en-US" sz="2399" dirty="0"/>
          </a:p>
        </p:txBody>
      </p:sp>
      <p:pic>
        <p:nvPicPr>
          <p:cNvPr id="5" name="Picture 4" descr="37"/>
          <p:cNvPicPr/>
          <p:nvPr/>
        </p:nvPicPr>
        <p:blipFill>
          <a:blip r:embed="rId2">
            <a:extLst>
              <a:ext uri="{28A0092B-C50C-407E-A947-70E740481C1C}">
                <a14:useLocalDpi xmlns:a14="http://schemas.microsoft.com/office/drawing/2010/main" val="0"/>
              </a:ext>
            </a:extLst>
          </a:blip>
          <a:srcRect/>
          <a:stretch>
            <a:fillRect/>
          </a:stretch>
        </p:blipFill>
        <p:spPr bwMode="auto">
          <a:xfrm>
            <a:off x="5410045" y="883144"/>
            <a:ext cx="6700338" cy="47104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ight Arrow 7"/>
          <p:cNvSpPr/>
          <p:nvPr/>
        </p:nvSpPr>
        <p:spPr>
          <a:xfrm>
            <a:off x="152746" y="2795653"/>
            <a:ext cx="859585" cy="3683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9" name="Rectangle 8"/>
          <p:cNvSpPr/>
          <p:nvPr/>
        </p:nvSpPr>
        <p:spPr>
          <a:xfrm>
            <a:off x="6912542" y="971521"/>
            <a:ext cx="4701566" cy="523084"/>
          </a:xfrm>
          <a:prstGeom prst="rect">
            <a:avLst/>
          </a:prstGeom>
          <a:noFill/>
        </p:spPr>
        <p:txBody>
          <a:bodyPr wrap="square" lIns="91416" tIns="45708" rIns="91416" bIns="45708">
            <a:spAutoFit/>
          </a:bodyPr>
          <a:lstStyle/>
          <a:p>
            <a:pPr algn="ctr"/>
            <a:r>
              <a:rPr lang="en-US" sz="1400" dirty="0">
                <a:solidFill>
                  <a:schemeClr val="accent5"/>
                </a:solidFill>
              </a:rPr>
              <a:t>Simulation internal gain and solar for after modified building</a:t>
            </a:r>
            <a:endParaRPr lang="en-US" sz="1400" dirty="0">
              <a:ln w="0"/>
              <a:solidFill>
                <a:schemeClr val="accent5"/>
              </a:solidFill>
              <a:effectLst>
                <a:outerShdw blurRad="38100" dist="19050" dir="2700000" algn="tl" rotWithShape="0">
                  <a:schemeClr val="dk1">
                    <a:alpha val="40000"/>
                  </a:schemeClr>
                </a:outerShdw>
              </a:effectLst>
            </a:endParaRPr>
          </a:p>
        </p:txBody>
      </p:sp>
      <p:sp>
        <p:nvSpPr>
          <p:cNvPr id="10" name="Right Arrow 9"/>
          <p:cNvSpPr/>
          <p:nvPr/>
        </p:nvSpPr>
        <p:spPr>
          <a:xfrm>
            <a:off x="15584" y="4857200"/>
            <a:ext cx="859585" cy="3683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9" dirty="0"/>
              <a:t> </a:t>
            </a:r>
          </a:p>
        </p:txBody>
      </p:sp>
      <p:sp>
        <p:nvSpPr>
          <p:cNvPr id="11" name="Smiley Face 10"/>
          <p:cNvSpPr/>
          <p:nvPr/>
        </p:nvSpPr>
        <p:spPr>
          <a:xfrm>
            <a:off x="6544954" y="3494799"/>
            <a:ext cx="277150" cy="312828"/>
          </a:xfrm>
          <a:prstGeom prst="smileyFac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799"/>
          </a:p>
        </p:txBody>
      </p:sp>
      <p:sp>
        <p:nvSpPr>
          <p:cNvPr id="2" name="TextBox 1"/>
          <p:cNvSpPr txBox="1"/>
          <p:nvPr/>
        </p:nvSpPr>
        <p:spPr>
          <a:xfrm>
            <a:off x="-22494" y="5710982"/>
            <a:ext cx="12188824" cy="1200016"/>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lvl="0" algn="ctr"/>
            <a:r>
              <a:rPr lang="en-US" sz="2399" b="1" dirty="0">
                <a:solidFill>
                  <a:srgbClr val="FF0000"/>
                </a:solidFill>
              </a:rPr>
              <a:t>The Energy Intensity baseline = 396 kWh/m</a:t>
            </a:r>
            <a:r>
              <a:rPr lang="en-US" sz="2399" b="1" baseline="30000" dirty="0">
                <a:solidFill>
                  <a:srgbClr val="FF0000"/>
                </a:solidFill>
              </a:rPr>
              <a:t>2</a:t>
            </a:r>
            <a:endParaRPr lang="en-US" sz="2399" b="1" dirty="0">
              <a:solidFill>
                <a:srgbClr val="FF0000"/>
              </a:solidFill>
            </a:endParaRPr>
          </a:p>
          <a:p>
            <a:pPr algn="ctr"/>
            <a:r>
              <a:rPr lang="en-US" sz="2399" b="1" dirty="0">
                <a:solidFill>
                  <a:schemeClr val="accent5"/>
                </a:solidFill>
              </a:rPr>
              <a:t>                 </a:t>
            </a:r>
            <a:r>
              <a:rPr lang="en-US" sz="2399" b="1" dirty="0"/>
              <a:t>The</a:t>
            </a:r>
            <a:r>
              <a:rPr lang="en-US" sz="2399" b="1" dirty="0">
                <a:solidFill>
                  <a:schemeClr val="accent5"/>
                </a:solidFill>
              </a:rPr>
              <a:t> </a:t>
            </a:r>
            <a:r>
              <a:rPr lang="en-US" sz="2399" b="1" dirty="0"/>
              <a:t>energy consumption intensity for after modification is less than </a:t>
            </a:r>
            <a:r>
              <a:rPr lang="en-US" sz="2399" b="1" dirty="0">
                <a:solidFill>
                  <a:srgbClr val="FF0000"/>
                </a:solidFill>
              </a:rPr>
              <a:t>40 % </a:t>
            </a:r>
            <a:r>
              <a:rPr lang="en-US" sz="2399" b="1" dirty="0"/>
              <a:t>of the energy intensity baseline</a:t>
            </a:r>
            <a:endParaRPr lang="en-US" sz="2399" b="1" dirty="0">
              <a:solidFill>
                <a:schemeClr val="accent5"/>
              </a:solidFill>
            </a:endParaRPr>
          </a:p>
        </p:txBody>
      </p:sp>
      <p:sp>
        <p:nvSpPr>
          <p:cNvPr id="12" name="TextBox 11"/>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 Results - Simulation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3982852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Users\odeh\Documents\DesignBuilder Data\41.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5572" y="883944"/>
            <a:ext cx="9724662" cy="41487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15084" y="5165670"/>
            <a:ext cx="12188825" cy="9538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lIns="91416" tIns="45708" rIns="91416" bIns="45708">
            <a:spAutoFit/>
          </a:bodyPr>
          <a:lstStyle/>
          <a:p>
            <a:pPr marL="742727" indent="-225357"/>
            <a:r>
              <a:rPr lang="en-US" sz="2799" dirty="0">
                <a:latin typeface="Times New Roman" panose="02020603050405020304" pitchFamily="18" charset="0"/>
                <a:cs typeface="Times New Roman" panose="02020603050405020304" pitchFamily="18" charset="0"/>
              </a:rPr>
              <a:t>Simulation figure for Fanger  PMV for thermal comfort of modified </a:t>
            </a:r>
            <a:r>
              <a:rPr lang="en-US" sz="2799" dirty="0" smtClean="0">
                <a:latin typeface="Times New Roman" panose="02020603050405020304" pitchFamily="18" charset="0"/>
                <a:cs typeface="Times New Roman" panose="02020603050405020304" pitchFamily="18" charset="0"/>
              </a:rPr>
              <a:t>building</a:t>
            </a:r>
            <a:endParaRPr lang="ar-SA" sz="1999" dirty="0">
              <a:ln w="0"/>
              <a:effectLst>
                <a:outerShdw blurRad="38100" dist="19050" dir="2700000" algn="tl" rotWithShape="0">
                  <a:schemeClr val="dk1">
                    <a:alpha val="40000"/>
                  </a:schemeClr>
                </a:outerShdw>
              </a:effectLst>
            </a:endParaRPr>
          </a:p>
          <a:p>
            <a:pPr marL="742727" indent="-225357"/>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a:t>
            </a: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ange between -1.5 and +0.56</a:t>
            </a:r>
            <a:endParaRPr lang="en-US" sz="28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 Results - Simulation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60973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1624" y="765735"/>
            <a:ext cx="10512862" cy="5015597"/>
          </a:xfrm>
        </p:spPr>
        <p:txBody>
          <a:bodyPr/>
          <a:lstStyle/>
          <a:p>
            <a:pPr marL="342797" lvl="4" indent="-342797">
              <a:spcBef>
                <a:spcPts val="1000"/>
              </a:spcBef>
              <a:buFont typeface="Wingdings" panose="05000000000000000000" pitchFamily="2" charset="2"/>
              <a:buChar char="Ø"/>
            </a:pPr>
            <a:r>
              <a:rPr lang="en-US" sz="2399" b="1" dirty="0">
                <a:solidFill>
                  <a:schemeClr val="accent1">
                    <a:lumMod val="50000"/>
                  </a:schemeClr>
                </a:solidFill>
                <a:latin typeface="Times New Roman" panose="02020603050405020304" pitchFamily="18" charset="0"/>
                <a:cs typeface="Times New Roman" panose="02020603050405020304" pitchFamily="18" charset="0"/>
              </a:rPr>
              <a:t>Heating Load design:</a:t>
            </a:r>
          </a:p>
          <a:p>
            <a:r>
              <a:rPr lang="en-US" sz="1999" dirty="0">
                <a:solidFill>
                  <a:schemeClr val="tx1"/>
                </a:solidFill>
                <a:latin typeface="Times New Roman" panose="02020603050405020304" pitchFamily="18" charset="0"/>
                <a:cs typeface="Times New Roman" panose="02020603050405020304" pitchFamily="18" charset="0"/>
              </a:rPr>
              <a:t>Total design heating capacity for </a:t>
            </a:r>
            <a:r>
              <a:rPr lang="en-US" sz="1999" b="1" dirty="0">
                <a:solidFill>
                  <a:srgbClr val="C00000"/>
                </a:solidFill>
                <a:latin typeface="Times New Roman" panose="02020603050405020304" pitchFamily="18" charset="0"/>
                <a:cs typeface="Times New Roman" panose="02020603050405020304" pitchFamily="18" charset="0"/>
              </a:rPr>
              <a:t>original building = 126.84 </a:t>
            </a:r>
            <a:r>
              <a:rPr lang="en-US" sz="1999" b="1" dirty="0" smtClean="0">
                <a:solidFill>
                  <a:srgbClr val="C00000"/>
                </a:solidFill>
                <a:latin typeface="Times New Roman" panose="02020603050405020304" pitchFamily="18" charset="0"/>
                <a:cs typeface="Times New Roman" panose="02020603050405020304" pitchFamily="18" charset="0"/>
              </a:rPr>
              <a:t>kW.</a:t>
            </a:r>
            <a:endParaRPr lang="en-US" sz="1999" b="1" dirty="0">
              <a:solidFill>
                <a:srgbClr val="C00000"/>
              </a:solidFill>
              <a:latin typeface="Times New Roman" panose="02020603050405020304" pitchFamily="18" charset="0"/>
              <a:cs typeface="Times New Roman" panose="02020603050405020304" pitchFamily="18" charset="0"/>
            </a:endParaRPr>
          </a:p>
          <a:p>
            <a:r>
              <a:rPr lang="en-US" sz="1999" dirty="0">
                <a:solidFill>
                  <a:schemeClr val="tx1"/>
                </a:solidFill>
                <a:latin typeface="Times New Roman" panose="02020603050405020304" pitchFamily="18" charset="0"/>
                <a:cs typeface="Times New Roman" panose="02020603050405020304" pitchFamily="18" charset="0"/>
              </a:rPr>
              <a:t>Total design heating capacity for after modified building </a:t>
            </a:r>
            <a:r>
              <a:rPr lang="en-US" sz="1999" b="1" dirty="0">
                <a:latin typeface="Times New Roman" panose="02020603050405020304" pitchFamily="18" charset="0"/>
                <a:cs typeface="Times New Roman" panose="02020603050405020304" pitchFamily="18" charset="0"/>
              </a:rPr>
              <a:t>= </a:t>
            </a:r>
            <a:r>
              <a:rPr lang="en-US" sz="1999" b="1" dirty="0">
                <a:solidFill>
                  <a:srgbClr val="0070C0"/>
                </a:solidFill>
                <a:latin typeface="Times New Roman" panose="02020603050405020304" pitchFamily="18" charset="0"/>
                <a:cs typeface="Times New Roman" panose="02020603050405020304" pitchFamily="18" charset="0"/>
              </a:rPr>
              <a:t>84.67 </a:t>
            </a:r>
            <a:r>
              <a:rPr lang="en-US" sz="1999" b="1" dirty="0" smtClean="0">
                <a:solidFill>
                  <a:srgbClr val="0070C0"/>
                </a:solidFill>
                <a:latin typeface="Times New Roman" panose="02020603050405020304" pitchFamily="18" charset="0"/>
                <a:cs typeface="Times New Roman" panose="02020603050405020304" pitchFamily="18" charset="0"/>
              </a:rPr>
              <a:t>kW.</a:t>
            </a:r>
            <a:endParaRPr lang="en-US" sz="1999" b="1" dirty="0">
              <a:solidFill>
                <a:srgbClr val="0070C0"/>
              </a:solidFill>
              <a:latin typeface="Times New Roman" panose="02020603050405020304" pitchFamily="18" charset="0"/>
              <a:cs typeface="Times New Roman" panose="02020603050405020304" pitchFamily="18" charset="0"/>
            </a:endParaRPr>
          </a:p>
          <a:p>
            <a:r>
              <a:rPr lang="en-US" sz="1999" dirty="0">
                <a:solidFill>
                  <a:schemeClr val="tx1"/>
                </a:solidFill>
                <a:latin typeface="Times New Roman" panose="02020603050405020304" pitchFamily="18" charset="0"/>
                <a:cs typeface="Times New Roman" panose="02020603050405020304" pitchFamily="18" charset="0"/>
              </a:rPr>
              <a:t>Heating Capacity was reduced by </a:t>
            </a:r>
            <a:r>
              <a:rPr lang="en-US" sz="1999" b="1" dirty="0">
                <a:solidFill>
                  <a:srgbClr val="FF0000"/>
                </a:solidFill>
                <a:latin typeface="Times New Roman" panose="02020603050405020304" pitchFamily="18" charset="0"/>
                <a:cs typeface="Times New Roman" panose="02020603050405020304" pitchFamily="18" charset="0"/>
              </a:rPr>
              <a:t>30.9% </a:t>
            </a:r>
            <a:r>
              <a:rPr lang="en-US" sz="1999" dirty="0">
                <a:solidFill>
                  <a:schemeClr val="tx1"/>
                </a:solidFill>
                <a:latin typeface="Times New Roman" panose="02020603050405020304" pitchFamily="18" charset="0"/>
                <a:cs typeface="Times New Roman" panose="02020603050405020304" pitchFamily="18" charset="0"/>
              </a:rPr>
              <a:t>from original </a:t>
            </a:r>
            <a:r>
              <a:rPr lang="en-US" sz="1999" dirty="0" smtClean="0">
                <a:solidFill>
                  <a:schemeClr val="tx1"/>
                </a:solidFill>
                <a:latin typeface="Times New Roman" panose="02020603050405020304" pitchFamily="18" charset="0"/>
                <a:cs typeface="Times New Roman" panose="02020603050405020304" pitchFamily="18" charset="0"/>
              </a:rPr>
              <a:t>design.</a:t>
            </a:r>
            <a:endParaRPr lang="en-US" sz="1999" dirty="0">
              <a:solidFill>
                <a:schemeClr val="tx1"/>
              </a:solidFill>
              <a:latin typeface="Times New Roman" panose="02020603050405020304" pitchFamily="18" charset="0"/>
              <a:cs typeface="Times New Roman" panose="02020603050405020304" pitchFamily="18" charset="0"/>
            </a:endParaRPr>
          </a:p>
          <a:p>
            <a:r>
              <a:rPr lang="en-US" sz="1999" dirty="0">
                <a:solidFill>
                  <a:schemeClr val="tx1"/>
                </a:solidFill>
                <a:latin typeface="Times New Roman" panose="02020603050405020304" pitchFamily="18" charset="0"/>
                <a:cs typeface="Times New Roman" panose="02020603050405020304" pitchFamily="18" charset="0"/>
              </a:rPr>
              <a:t>District heating intensity per total building area in </a:t>
            </a:r>
            <a:r>
              <a:rPr lang="en-US" sz="1999" b="1" dirty="0">
                <a:solidFill>
                  <a:srgbClr val="C00000"/>
                </a:solidFill>
                <a:latin typeface="Times New Roman" panose="02020603050405020304" pitchFamily="18" charset="0"/>
                <a:cs typeface="Times New Roman" panose="02020603050405020304" pitchFamily="18" charset="0"/>
              </a:rPr>
              <a:t>original design = 50.45 </a:t>
            </a:r>
            <a:r>
              <a:rPr lang="en-US" sz="1999" b="1" dirty="0" err="1">
                <a:solidFill>
                  <a:srgbClr val="C00000"/>
                </a:solidFill>
                <a:latin typeface="Times New Roman" panose="02020603050405020304" pitchFamily="18" charset="0"/>
                <a:cs typeface="Times New Roman" panose="02020603050405020304" pitchFamily="18" charset="0"/>
              </a:rPr>
              <a:t>KWhr</a:t>
            </a:r>
            <a:r>
              <a:rPr lang="en-US" sz="1999" b="1" dirty="0">
                <a:solidFill>
                  <a:srgbClr val="C00000"/>
                </a:solidFill>
                <a:latin typeface="Times New Roman" panose="02020603050405020304" pitchFamily="18" charset="0"/>
                <a:cs typeface="Times New Roman" panose="02020603050405020304" pitchFamily="18" charset="0"/>
              </a:rPr>
              <a:t>/m</a:t>
            </a:r>
            <a:r>
              <a:rPr lang="en-US" sz="1999" b="1" baseline="30000" dirty="0">
                <a:solidFill>
                  <a:srgbClr val="C00000"/>
                </a:solidFill>
                <a:latin typeface="Times New Roman" panose="02020603050405020304" pitchFamily="18" charset="0"/>
                <a:cs typeface="Times New Roman" panose="02020603050405020304" pitchFamily="18" charset="0"/>
              </a:rPr>
              <a:t>2</a:t>
            </a:r>
          </a:p>
          <a:p>
            <a:r>
              <a:rPr lang="en-US" sz="1999" b="1" dirty="0">
                <a:latin typeface="Times New Roman" panose="02020603050405020304" pitchFamily="18" charset="0"/>
                <a:cs typeface="Times New Roman" panose="02020603050405020304" pitchFamily="18" charset="0"/>
              </a:rPr>
              <a:t>District heating intensity per total building area in after modified design = </a:t>
            </a:r>
            <a:r>
              <a:rPr lang="en-US" sz="1999" b="1" dirty="0">
                <a:solidFill>
                  <a:srgbClr val="0070C0"/>
                </a:solidFill>
                <a:latin typeface="Times New Roman" panose="02020603050405020304" pitchFamily="18" charset="0"/>
                <a:cs typeface="Times New Roman" panose="02020603050405020304" pitchFamily="18" charset="0"/>
              </a:rPr>
              <a:t>47.55 </a:t>
            </a:r>
            <a:r>
              <a:rPr lang="en-US" sz="1999" b="1" dirty="0" err="1">
                <a:solidFill>
                  <a:srgbClr val="0070C0"/>
                </a:solidFill>
                <a:latin typeface="Times New Roman" panose="02020603050405020304" pitchFamily="18" charset="0"/>
                <a:cs typeface="Times New Roman" panose="02020603050405020304" pitchFamily="18" charset="0"/>
              </a:rPr>
              <a:t>KWhr</a:t>
            </a:r>
            <a:r>
              <a:rPr lang="en-US" sz="1999" b="1" dirty="0">
                <a:solidFill>
                  <a:srgbClr val="0070C0"/>
                </a:solidFill>
                <a:latin typeface="Times New Roman" panose="02020603050405020304" pitchFamily="18" charset="0"/>
                <a:cs typeface="Times New Roman" panose="02020603050405020304" pitchFamily="18" charset="0"/>
              </a:rPr>
              <a:t>/m</a:t>
            </a:r>
            <a:r>
              <a:rPr lang="en-US" sz="1999" b="1" baseline="30000" dirty="0">
                <a:solidFill>
                  <a:srgbClr val="0070C0"/>
                </a:solidFill>
                <a:latin typeface="Times New Roman" panose="02020603050405020304" pitchFamily="18" charset="0"/>
                <a:cs typeface="Times New Roman" panose="02020603050405020304" pitchFamily="18" charset="0"/>
              </a:rPr>
              <a:t>2</a:t>
            </a:r>
          </a:p>
          <a:p>
            <a:endParaRPr lang="en-US" sz="1999" dirty="0">
              <a:solidFill>
                <a:schemeClr val="accent5"/>
              </a:solidFill>
            </a:endParaRPr>
          </a:p>
          <a:p>
            <a:endParaRPr lang="en-US" sz="1999" dirty="0"/>
          </a:p>
        </p:txBody>
      </p:sp>
      <p:pic>
        <p:nvPicPr>
          <p:cNvPr id="9" name="Picture 8"/>
          <p:cNvPicPr/>
          <p:nvPr/>
        </p:nvPicPr>
        <p:blipFill>
          <a:blip r:embed="rId2"/>
          <a:stretch>
            <a:fillRect/>
          </a:stretch>
        </p:blipFill>
        <p:spPr>
          <a:xfrm>
            <a:off x="6171350" y="3669342"/>
            <a:ext cx="4616291" cy="29412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C:\Users\odeh\Documents\DesignBuilder Data\42.png"/>
          <p:cNvPicPr/>
          <p:nvPr/>
        </p:nvPicPr>
        <p:blipFill>
          <a:blip r:embed="rId3">
            <a:extLst>
              <a:ext uri="{28A0092B-C50C-407E-A947-70E740481C1C}">
                <a14:useLocalDpi xmlns:a14="http://schemas.microsoft.com/office/drawing/2010/main" val="0"/>
              </a:ext>
            </a:extLst>
          </a:blip>
          <a:srcRect/>
          <a:stretch>
            <a:fillRect/>
          </a:stretch>
        </p:blipFill>
        <p:spPr bwMode="auto">
          <a:xfrm>
            <a:off x="675523" y="3669342"/>
            <a:ext cx="5183112" cy="29412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ectangle 10"/>
          <p:cNvSpPr/>
          <p:nvPr/>
        </p:nvSpPr>
        <p:spPr>
          <a:xfrm>
            <a:off x="1220364" y="6610593"/>
            <a:ext cx="4701566" cy="307697"/>
          </a:xfrm>
          <a:prstGeom prst="rect">
            <a:avLst/>
          </a:prstGeom>
          <a:noFill/>
        </p:spPr>
        <p:txBody>
          <a:bodyPr wrap="square" lIns="91416" tIns="45708" rIns="91416" bIns="45708">
            <a:spAutoFit/>
          </a:bodyPr>
          <a:lstStyle/>
          <a:p>
            <a:pPr algn="ctr"/>
            <a:r>
              <a:rPr lang="en-US" sz="1400" dirty="0">
                <a:solidFill>
                  <a:srgbClr val="0070C0"/>
                </a:solidFill>
              </a:rPr>
              <a:t>Heating loads for after modified building</a:t>
            </a:r>
            <a:endParaRPr lang="en-US" sz="1400" dirty="0">
              <a:ln w="0"/>
              <a:solidFill>
                <a:srgbClr val="0070C0"/>
              </a:solidFill>
              <a:effectLst>
                <a:outerShdw blurRad="38100" dist="19050" dir="2700000" algn="tl" rotWithShape="0">
                  <a:schemeClr val="dk1">
                    <a:alpha val="40000"/>
                  </a:schemeClr>
                </a:outerShdw>
              </a:effectLst>
            </a:endParaRPr>
          </a:p>
        </p:txBody>
      </p:sp>
      <p:sp>
        <p:nvSpPr>
          <p:cNvPr id="12" name="Rectangle 11"/>
          <p:cNvSpPr/>
          <p:nvPr/>
        </p:nvSpPr>
        <p:spPr>
          <a:xfrm>
            <a:off x="6108055" y="6578677"/>
            <a:ext cx="4701566" cy="307697"/>
          </a:xfrm>
          <a:prstGeom prst="rect">
            <a:avLst/>
          </a:prstGeom>
          <a:noFill/>
        </p:spPr>
        <p:txBody>
          <a:bodyPr wrap="square" lIns="91416" tIns="45708" rIns="91416" bIns="45708">
            <a:spAutoFit/>
          </a:bodyPr>
          <a:lstStyle/>
          <a:p>
            <a:pPr algn="ctr"/>
            <a:r>
              <a:rPr lang="en-US" sz="1400" dirty="0">
                <a:solidFill>
                  <a:srgbClr val="0070C0"/>
                </a:solidFill>
              </a:rPr>
              <a:t>Total heating loads for after modified building</a:t>
            </a:r>
            <a:endParaRPr lang="en-US" sz="1400" dirty="0">
              <a:ln w="0"/>
              <a:solidFill>
                <a:srgbClr val="0070C0"/>
              </a:solidFill>
              <a:effectLst>
                <a:outerShdw blurRad="38100" dist="19050" dir="2700000" algn="tl" rotWithShape="0">
                  <a:schemeClr val="dk1">
                    <a:alpha val="40000"/>
                  </a:schemeClr>
                </a:outerShdw>
              </a:effectLst>
            </a:endParaRPr>
          </a:p>
        </p:txBody>
      </p:sp>
      <p:sp>
        <p:nvSpPr>
          <p:cNvPr id="13" name="TextBox 12"/>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 Results </a:t>
            </a:r>
            <a:r>
              <a:rPr lang="en-US" sz="3600" b="1" dirty="0" smtClean="0">
                <a:latin typeface="+mj-lt"/>
                <a:cs typeface="Times New Roman" panose="02020603050405020304" pitchFamily="18" charset="0"/>
              </a:rPr>
              <a:t>– Heating Design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55224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794612" y="906005"/>
            <a:ext cx="10599601" cy="5107324"/>
          </a:xfrm>
        </p:spPr>
        <p:txBody>
          <a:bodyPr/>
          <a:lstStyle/>
          <a:p>
            <a:pPr marL="342797" lvl="4" indent="-342797">
              <a:spcBef>
                <a:spcPts val="1000"/>
              </a:spcBef>
              <a:buFont typeface="Wingdings" panose="05000000000000000000" pitchFamily="2" charset="2"/>
              <a:buChar char="Ø"/>
            </a:pPr>
            <a:r>
              <a:rPr lang="en-US" sz="2399" b="1" dirty="0">
                <a:solidFill>
                  <a:schemeClr val="accent1">
                    <a:lumMod val="50000"/>
                  </a:schemeClr>
                </a:solidFill>
                <a:latin typeface="Times New Roman" panose="02020603050405020304" pitchFamily="18" charset="0"/>
                <a:cs typeface="Times New Roman" panose="02020603050405020304" pitchFamily="18" charset="0"/>
              </a:rPr>
              <a:t>Cooling Load design:</a:t>
            </a:r>
          </a:p>
          <a:p>
            <a:r>
              <a:rPr lang="en-US" sz="1999" dirty="0">
                <a:latin typeface="Times New Roman" panose="02020603050405020304" pitchFamily="18" charset="0"/>
                <a:cs typeface="Times New Roman" panose="02020603050405020304" pitchFamily="18" charset="0"/>
              </a:rPr>
              <a:t>Total design cooling capacity for </a:t>
            </a:r>
            <a:r>
              <a:rPr lang="en-US" sz="1999" b="1" dirty="0">
                <a:solidFill>
                  <a:srgbClr val="C00000"/>
                </a:solidFill>
                <a:latin typeface="Times New Roman" panose="02020603050405020304" pitchFamily="18" charset="0"/>
                <a:cs typeface="Times New Roman" panose="02020603050405020304" pitchFamily="18" charset="0"/>
              </a:rPr>
              <a:t>original building = 352.59 kW</a:t>
            </a:r>
          </a:p>
          <a:p>
            <a:r>
              <a:rPr lang="en-US" sz="1999" b="1" dirty="0">
                <a:latin typeface="Times New Roman" panose="02020603050405020304" pitchFamily="18" charset="0"/>
                <a:cs typeface="Times New Roman" panose="02020603050405020304" pitchFamily="18" charset="0"/>
              </a:rPr>
              <a:t>Total design cooling capacity for after modified building = </a:t>
            </a:r>
            <a:r>
              <a:rPr lang="en-US" sz="1999" b="1" dirty="0">
                <a:solidFill>
                  <a:srgbClr val="0070C0"/>
                </a:solidFill>
                <a:latin typeface="Times New Roman" panose="02020603050405020304" pitchFamily="18" charset="0"/>
                <a:cs typeface="Times New Roman" panose="02020603050405020304" pitchFamily="18" charset="0"/>
              </a:rPr>
              <a:t>273.33 kW</a:t>
            </a:r>
          </a:p>
          <a:p>
            <a:r>
              <a:rPr lang="en-US" sz="1999" dirty="0">
                <a:latin typeface="Times New Roman" panose="02020603050405020304" pitchFamily="18" charset="0"/>
                <a:cs typeface="Times New Roman" panose="02020603050405020304" pitchFamily="18" charset="0"/>
              </a:rPr>
              <a:t>The total cooling was reduced by </a:t>
            </a:r>
            <a:r>
              <a:rPr lang="en-US" sz="2399" b="1" dirty="0">
                <a:solidFill>
                  <a:srgbClr val="00B050"/>
                </a:solidFill>
                <a:latin typeface="Times New Roman" panose="02020603050405020304" pitchFamily="18" charset="0"/>
                <a:cs typeface="Times New Roman" panose="02020603050405020304" pitchFamily="18" charset="0"/>
              </a:rPr>
              <a:t>22.5%</a:t>
            </a:r>
            <a:r>
              <a:rPr lang="en-US" sz="1999" dirty="0">
                <a:solidFill>
                  <a:srgbClr val="FF0000"/>
                </a:solidFill>
                <a:latin typeface="Times New Roman" panose="02020603050405020304" pitchFamily="18" charset="0"/>
                <a:cs typeface="Times New Roman" panose="02020603050405020304" pitchFamily="18" charset="0"/>
              </a:rPr>
              <a:t> </a:t>
            </a:r>
            <a:r>
              <a:rPr lang="en-US" sz="1999" dirty="0">
                <a:latin typeface="Times New Roman" panose="02020603050405020304" pitchFamily="18" charset="0"/>
                <a:cs typeface="Times New Roman" panose="02020603050405020304" pitchFamily="18" charset="0"/>
              </a:rPr>
              <a:t>from original design</a:t>
            </a:r>
          </a:p>
          <a:p>
            <a:r>
              <a:rPr lang="en-US" sz="1999" b="1" dirty="0">
                <a:latin typeface="Times New Roman" panose="02020603050405020304" pitchFamily="18" charset="0"/>
                <a:cs typeface="Times New Roman" panose="02020603050405020304" pitchFamily="18" charset="0"/>
              </a:rPr>
              <a:t>District cooling intensity per total building area in after modified design = </a:t>
            </a:r>
            <a:r>
              <a:rPr lang="en-US" sz="1999" b="1" dirty="0">
                <a:solidFill>
                  <a:srgbClr val="0070C0"/>
                </a:solidFill>
                <a:latin typeface="Times New Roman" panose="02020603050405020304" pitchFamily="18" charset="0"/>
                <a:cs typeface="Times New Roman" panose="02020603050405020304" pitchFamily="18" charset="0"/>
              </a:rPr>
              <a:t>54.69 KWh/m</a:t>
            </a:r>
            <a:r>
              <a:rPr lang="en-US" sz="1999" b="1" baseline="30000" dirty="0">
                <a:solidFill>
                  <a:srgbClr val="0070C0"/>
                </a:solidFill>
                <a:latin typeface="Times New Roman" panose="02020603050405020304" pitchFamily="18" charset="0"/>
                <a:cs typeface="Times New Roman" panose="02020603050405020304" pitchFamily="18" charset="0"/>
              </a:rPr>
              <a:t>2</a:t>
            </a:r>
            <a:endParaRPr lang="en-US" sz="1999" dirty="0">
              <a:solidFill>
                <a:srgbClr val="0070C0"/>
              </a:solidFill>
              <a:latin typeface="Times New Roman" panose="02020603050405020304" pitchFamily="18" charset="0"/>
              <a:cs typeface="Times New Roman" panose="02020603050405020304" pitchFamily="18" charset="0"/>
            </a:endParaRPr>
          </a:p>
          <a:p>
            <a:r>
              <a:rPr lang="en-US" sz="1999" dirty="0">
                <a:latin typeface="Times New Roman" panose="02020603050405020304" pitchFamily="18" charset="0"/>
                <a:cs typeface="Times New Roman" panose="02020603050405020304" pitchFamily="18" charset="0"/>
              </a:rPr>
              <a:t>District cooling intensity per total building area in </a:t>
            </a:r>
            <a:r>
              <a:rPr lang="en-US" sz="1999" b="1" dirty="0">
                <a:solidFill>
                  <a:srgbClr val="C00000"/>
                </a:solidFill>
                <a:latin typeface="Times New Roman" panose="02020603050405020304" pitchFamily="18" charset="0"/>
                <a:cs typeface="Times New Roman" panose="02020603050405020304" pitchFamily="18" charset="0"/>
              </a:rPr>
              <a:t>original design = 109.38 KWh/m</a:t>
            </a:r>
            <a:r>
              <a:rPr lang="en-US" sz="1999" b="1" baseline="30000" dirty="0">
                <a:solidFill>
                  <a:srgbClr val="C00000"/>
                </a:solidFill>
                <a:latin typeface="Times New Roman" panose="02020603050405020304" pitchFamily="18" charset="0"/>
                <a:cs typeface="Times New Roman" panose="02020603050405020304" pitchFamily="18" charset="0"/>
              </a:rPr>
              <a:t>2</a:t>
            </a:r>
            <a:r>
              <a:rPr lang="en-US" sz="1999" b="1" dirty="0">
                <a:solidFill>
                  <a:srgbClr val="C00000"/>
                </a:solidFill>
                <a:latin typeface="Times New Roman" panose="02020603050405020304" pitchFamily="18" charset="0"/>
                <a:cs typeface="Times New Roman" panose="02020603050405020304" pitchFamily="18" charset="0"/>
              </a:rPr>
              <a:t> </a:t>
            </a:r>
          </a:p>
          <a:p>
            <a:r>
              <a:rPr lang="en-US" sz="1999" baseline="30000" dirty="0">
                <a:latin typeface="Times New Roman" panose="02020603050405020304" pitchFamily="18" charset="0"/>
                <a:cs typeface="Times New Roman" panose="02020603050405020304" pitchFamily="18" charset="0"/>
              </a:rPr>
              <a:t> </a:t>
            </a:r>
            <a:r>
              <a:rPr lang="en-US" sz="1999" dirty="0">
                <a:latin typeface="Times New Roman" panose="02020603050405020304" pitchFamily="18" charset="0"/>
                <a:cs typeface="Times New Roman" panose="02020603050405020304" pitchFamily="18" charset="0"/>
              </a:rPr>
              <a:t>The</a:t>
            </a:r>
            <a:r>
              <a:rPr lang="en-US" sz="1999" baseline="30000" dirty="0">
                <a:latin typeface="Times New Roman" panose="02020603050405020304" pitchFamily="18" charset="0"/>
                <a:cs typeface="Times New Roman" panose="02020603050405020304" pitchFamily="18" charset="0"/>
              </a:rPr>
              <a:t> </a:t>
            </a:r>
            <a:r>
              <a:rPr lang="en-US" sz="1999" dirty="0">
                <a:latin typeface="Times New Roman" panose="02020603050405020304" pitchFamily="18" charset="0"/>
                <a:cs typeface="Times New Roman" panose="02020603050405020304" pitchFamily="18" charset="0"/>
              </a:rPr>
              <a:t>district cooling intensity per </a:t>
            </a:r>
          </a:p>
          <a:p>
            <a:pPr marL="344385" indent="0">
              <a:buNone/>
            </a:pPr>
            <a:r>
              <a:rPr lang="en-US" sz="1999" dirty="0">
                <a:latin typeface="Times New Roman" panose="02020603050405020304" pitchFamily="18" charset="0"/>
                <a:cs typeface="Times New Roman" panose="02020603050405020304" pitchFamily="18" charset="0"/>
              </a:rPr>
              <a:t>total building area </a:t>
            </a:r>
            <a:r>
              <a:rPr lang="en-US" sz="1999" dirty="0">
                <a:solidFill>
                  <a:schemeClr val="accent6"/>
                </a:solidFill>
                <a:latin typeface="Times New Roman" panose="02020603050405020304" pitchFamily="18" charset="0"/>
                <a:cs typeface="Times New Roman" panose="02020603050405020304" pitchFamily="18" charset="0"/>
              </a:rPr>
              <a:t>was reduced </a:t>
            </a:r>
          </a:p>
          <a:p>
            <a:pPr marL="344385" indent="0">
              <a:buNone/>
            </a:pPr>
            <a:r>
              <a:rPr lang="en-US" sz="1999" dirty="0">
                <a:latin typeface="Times New Roman" panose="02020603050405020304" pitchFamily="18" charset="0"/>
                <a:cs typeface="Times New Roman" panose="02020603050405020304" pitchFamily="18" charset="0"/>
              </a:rPr>
              <a:t>by </a:t>
            </a:r>
            <a:r>
              <a:rPr lang="en-US" sz="2399" dirty="0">
                <a:solidFill>
                  <a:srgbClr val="00B050"/>
                </a:solidFill>
                <a:latin typeface="Times New Roman" panose="02020603050405020304" pitchFamily="18" charset="0"/>
                <a:cs typeface="Times New Roman" panose="02020603050405020304" pitchFamily="18" charset="0"/>
              </a:rPr>
              <a:t>50%  </a:t>
            </a:r>
            <a:r>
              <a:rPr lang="en-US" sz="1999" dirty="0">
                <a:latin typeface="Times New Roman" panose="02020603050405020304" pitchFamily="18" charset="0"/>
                <a:cs typeface="Times New Roman" panose="02020603050405020304" pitchFamily="18" charset="0"/>
              </a:rPr>
              <a:t>from original design </a:t>
            </a:r>
            <a:endParaRPr lang="en-US" sz="1999" baseline="30000" dirty="0">
              <a:latin typeface="Times New Roman" panose="02020603050405020304" pitchFamily="18" charset="0"/>
              <a:cs typeface="Times New Roman" panose="02020603050405020304" pitchFamily="18" charset="0"/>
            </a:endParaRPr>
          </a:p>
        </p:txBody>
      </p:sp>
      <p:sp>
        <p:nvSpPr>
          <p:cNvPr id="9" name="Rectangle 8"/>
          <p:cNvSpPr/>
          <p:nvPr/>
        </p:nvSpPr>
        <p:spPr>
          <a:xfrm>
            <a:off x="1118397" y="5972190"/>
            <a:ext cx="4293242" cy="707862"/>
          </a:xfrm>
          <a:prstGeom prst="rect">
            <a:avLst/>
          </a:prstGeom>
          <a:noFill/>
        </p:spPr>
        <p:txBody>
          <a:bodyPr wrap="square" lIns="91416" tIns="45708" rIns="91416" bIns="45708">
            <a:spAutoFit/>
          </a:bodyPr>
          <a:lstStyle/>
          <a:p>
            <a:r>
              <a:rPr lang="en-US" sz="2000" b="1" dirty="0">
                <a:solidFill>
                  <a:srgbClr val="0070C0"/>
                </a:solidFill>
                <a:latin typeface="Times New Roman" panose="02020603050405020304" pitchFamily="18" charset="0"/>
                <a:cs typeface="Times New Roman" panose="02020603050405020304" pitchFamily="18" charset="0"/>
              </a:rPr>
              <a:t>Cooling loads for after modified building</a:t>
            </a:r>
          </a:p>
        </p:txBody>
      </p:sp>
      <p:sp>
        <p:nvSpPr>
          <p:cNvPr id="10" name="TextBox 9"/>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Environmental  Design Results </a:t>
            </a:r>
            <a:r>
              <a:rPr lang="en-US" sz="3600" b="1" dirty="0" smtClean="0">
                <a:latin typeface="+mj-lt"/>
                <a:cs typeface="Times New Roman" panose="02020603050405020304" pitchFamily="18" charset="0"/>
              </a:rPr>
              <a:t>– Cooling Design</a:t>
            </a:r>
            <a:endParaRPr lang="en-US" sz="3600" b="1" dirty="0">
              <a:latin typeface="+mj-lt"/>
              <a:cs typeface="Times New Roman" panose="02020603050405020304" pitchFamily="18" charset="0"/>
            </a:endParaRPr>
          </a:p>
        </p:txBody>
      </p:sp>
      <p:pic>
        <p:nvPicPr>
          <p:cNvPr id="6" name="Picture 5"/>
          <p:cNvPicPr/>
          <p:nvPr/>
        </p:nvPicPr>
        <p:blipFill>
          <a:blip r:embed="rId2"/>
          <a:stretch>
            <a:fillRect/>
          </a:stretch>
        </p:blipFill>
        <p:spPr>
          <a:xfrm>
            <a:off x="5332412" y="3880938"/>
            <a:ext cx="6400800" cy="28246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17951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981" y="1160651"/>
            <a:ext cx="10512862" cy="5015597"/>
          </a:xfrm>
        </p:spPr>
        <p:txBody>
          <a:bodyPr/>
          <a:lstStyle/>
          <a:p>
            <a:pPr lvl="0">
              <a:buFont typeface="Wingdings" panose="05000000000000000000" pitchFamily="2" charset="2"/>
              <a:buChar char="v"/>
            </a:pPr>
            <a:r>
              <a:rPr lang="en-US" sz="1999" b="1" dirty="0"/>
              <a:t> </a:t>
            </a:r>
            <a:r>
              <a:rPr lang="en-US" sz="2399" b="1" dirty="0">
                <a:latin typeface="Times New Roman" panose="02020603050405020304" pitchFamily="18" charset="0"/>
                <a:cs typeface="Times New Roman" panose="02020603050405020304" pitchFamily="18" charset="0"/>
              </a:rPr>
              <a:t>Reception hall:</a:t>
            </a:r>
            <a:endParaRPr lang="en-US" sz="2399" dirty="0">
              <a:latin typeface="Times New Roman" panose="02020603050405020304" pitchFamily="18" charset="0"/>
              <a:cs typeface="Times New Roman" panose="02020603050405020304" pitchFamily="18" charset="0"/>
            </a:endParaRPr>
          </a:p>
          <a:p>
            <a:r>
              <a:rPr lang="en-US" sz="1999" dirty="0">
                <a:solidFill>
                  <a:schemeClr val="tx2"/>
                </a:solidFill>
                <a:latin typeface="Times New Roman" panose="02020603050405020304" pitchFamily="18" charset="0"/>
                <a:cs typeface="Times New Roman" panose="02020603050405020304" pitchFamily="18" charset="0"/>
              </a:rPr>
              <a:t>Type of glass used</a:t>
            </a:r>
            <a:r>
              <a:rPr lang="en-US" sz="1999" dirty="0">
                <a:latin typeface="Times New Roman" panose="02020603050405020304" pitchFamily="18" charset="0"/>
                <a:cs typeface="Times New Roman" panose="02020603050405020304" pitchFamily="18" charset="0"/>
              </a:rPr>
              <a:t>: </a:t>
            </a:r>
            <a:r>
              <a:rPr lang="en-US" sz="1999" dirty="0" err="1">
                <a:solidFill>
                  <a:srgbClr val="FF0000"/>
                </a:solidFill>
                <a:latin typeface="Times New Roman" panose="02020603050405020304" pitchFamily="18" charset="0"/>
                <a:cs typeface="Times New Roman" panose="02020603050405020304" pitchFamily="18" charset="0"/>
              </a:rPr>
              <a:t>Dbl</a:t>
            </a:r>
            <a:r>
              <a:rPr lang="en-US" sz="1999" dirty="0">
                <a:solidFill>
                  <a:srgbClr val="FF0000"/>
                </a:solidFill>
                <a:latin typeface="Times New Roman" panose="02020603050405020304" pitchFamily="18" charset="0"/>
                <a:cs typeface="Times New Roman" panose="02020603050405020304" pitchFamily="18" charset="0"/>
              </a:rPr>
              <a:t> </a:t>
            </a:r>
            <a:r>
              <a:rPr lang="en-US" sz="1999" dirty="0" err="1">
                <a:solidFill>
                  <a:srgbClr val="FF0000"/>
                </a:solidFill>
                <a:latin typeface="Times New Roman" panose="02020603050405020304" pitchFamily="18" charset="0"/>
                <a:cs typeface="Times New Roman" panose="02020603050405020304" pitchFamily="18" charset="0"/>
              </a:rPr>
              <a:t>LoE</a:t>
            </a:r>
            <a:r>
              <a:rPr lang="en-US" sz="1999" dirty="0">
                <a:solidFill>
                  <a:srgbClr val="FF0000"/>
                </a:solidFill>
                <a:latin typeface="Times New Roman" panose="02020603050405020304" pitchFamily="18" charset="0"/>
                <a:cs typeface="Times New Roman" panose="02020603050405020304" pitchFamily="18" charset="0"/>
              </a:rPr>
              <a:t> Spec </a:t>
            </a:r>
            <a:r>
              <a:rPr lang="en-US" sz="1999" dirty="0" err="1">
                <a:solidFill>
                  <a:srgbClr val="FF0000"/>
                </a:solidFill>
                <a:latin typeface="Times New Roman" panose="02020603050405020304" pitchFamily="18" charset="0"/>
                <a:cs typeface="Times New Roman" panose="02020603050405020304" pitchFamily="18" charset="0"/>
              </a:rPr>
              <a:t>Sel</a:t>
            </a:r>
            <a:r>
              <a:rPr lang="en-US" sz="1999" dirty="0">
                <a:solidFill>
                  <a:srgbClr val="FF0000"/>
                </a:solidFill>
                <a:latin typeface="Times New Roman" panose="02020603050405020304" pitchFamily="18" charset="0"/>
                <a:cs typeface="Times New Roman" panose="02020603050405020304" pitchFamily="18" charset="0"/>
              </a:rPr>
              <a:t> </a:t>
            </a:r>
            <a:r>
              <a:rPr lang="en-US" sz="1999" dirty="0" err="1">
                <a:solidFill>
                  <a:srgbClr val="FF0000"/>
                </a:solidFill>
                <a:latin typeface="Times New Roman" panose="02020603050405020304" pitchFamily="18" charset="0"/>
                <a:cs typeface="Times New Roman" panose="02020603050405020304" pitchFamily="18" charset="0"/>
              </a:rPr>
              <a:t>Clr</a:t>
            </a:r>
            <a:r>
              <a:rPr lang="en-US" sz="1999" dirty="0">
                <a:solidFill>
                  <a:srgbClr val="FF0000"/>
                </a:solidFill>
                <a:latin typeface="Times New Roman" panose="02020603050405020304" pitchFamily="18" charset="0"/>
                <a:cs typeface="Times New Roman" panose="02020603050405020304" pitchFamily="18" charset="0"/>
              </a:rPr>
              <a:t> 6mm/13mm </a:t>
            </a:r>
            <a:r>
              <a:rPr lang="en-US" sz="1999" dirty="0" err="1">
                <a:solidFill>
                  <a:srgbClr val="FF0000"/>
                </a:solidFill>
                <a:latin typeface="Times New Roman" panose="02020603050405020304" pitchFamily="18" charset="0"/>
                <a:cs typeface="Times New Roman" panose="02020603050405020304" pitchFamily="18" charset="0"/>
              </a:rPr>
              <a:t>Arg</a:t>
            </a:r>
            <a:r>
              <a:rPr lang="en-US" sz="1999" dirty="0">
                <a:solidFill>
                  <a:srgbClr val="FF0000"/>
                </a:solidFill>
                <a:latin typeface="Times New Roman" panose="02020603050405020304" pitchFamily="18" charset="0"/>
                <a:cs typeface="Times New Roman" panose="02020603050405020304" pitchFamily="18" charset="0"/>
              </a:rPr>
              <a:t> </a:t>
            </a:r>
          </a:p>
          <a:p>
            <a:r>
              <a:rPr lang="en-US" sz="1999" dirty="0">
                <a:solidFill>
                  <a:schemeClr val="tx2"/>
                </a:solidFill>
                <a:latin typeface="Times New Roman" panose="02020603050405020304" pitchFamily="18" charset="0"/>
                <a:cs typeface="Times New Roman" panose="02020603050405020304" pitchFamily="18" charset="0"/>
              </a:rPr>
              <a:t>Light transmission = 80%</a:t>
            </a:r>
          </a:p>
          <a:p>
            <a:r>
              <a:rPr lang="en-US" sz="1999" dirty="0">
                <a:solidFill>
                  <a:schemeClr val="tx2"/>
                </a:solidFill>
                <a:latin typeface="Times New Roman" panose="02020603050405020304" pitchFamily="18" charset="0"/>
                <a:cs typeface="Times New Roman" panose="02020603050405020304" pitchFamily="18" charset="0"/>
              </a:rPr>
              <a:t>Average calculated DF= </a:t>
            </a:r>
            <a:r>
              <a:rPr lang="en-US" sz="1999" dirty="0">
                <a:solidFill>
                  <a:srgbClr val="0070C0"/>
                </a:solidFill>
                <a:latin typeface="Times New Roman" panose="02020603050405020304" pitchFamily="18" charset="0"/>
                <a:cs typeface="Times New Roman" panose="02020603050405020304" pitchFamily="18" charset="0"/>
              </a:rPr>
              <a:t>3.87%</a:t>
            </a:r>
          </a:p>
          <a:p>
            <a:r>
              <a:rPr lang="en-US" sz="1999" dirty="0">
                <a:solidFill>
                  <a:schemeClr val="tx2"/>
                </a:solidFill>
                <a:latin typeface="Times New Roman" panose="02020603050405020304" pitchFamily="18" charset="0"/>
                <a:cs typeface="Times New Roman" panose="02020603050405020304" pitchFamily="18" charset="0"/>
              </a:rPr>
              <a:t>Recommend value from </a:t>
            </a:r>
          </a:p>
          <a:p>
            <a:pPr marL="288838" indent="0">
              <a:buNone/>
            </a:pPr>
            <a:r>
              <a:rPr lang="en-US" sz="1999" dirty="0">
                <a:solidFill>
                  <a:schemeClr val="tx2"/>
                </a:solidFill>
                <a:latin typeface="Times New Roman" panose="02020603050405020304" pitchFamily="18" charset="0"/>
                <a:cs typeface="Times New Roman" panose="02020603050405020304" pitchFamily="18" charset="0"/>
              </a:rPr>
              <a:t>specifications =  </a:t>
            </a:r>
            <a:r>
              <a:rPr lang="en-US" sz="1999" b="1" dirty="0">
                <a:solidFill>
                  <a:schemeClr val="tx2"/>
                </a:solidFill>
                <a:latin typeface="Times New Roman" panose="02020603050405020304" pitchFamily="18" charset="0"/>
                <a:cs typeface="Times New Roman" panose="02020603050405020304" pitchFamily="18" charset="0"/>
              </a:rPr>
              <a:t>325/9500=3.42%</a:t>
            </a:r>
          </a:p>
          <a:p>
            <a:r>
              <a:rPr lang="en-US" sz="1999" b="1" dirty="0">
                <a:latin typeface="Times New Roman" panose="02020603050405020304" pitchFamily="18" charset="0"/>
                <a:cs typeface="Times New Roman" panose="02020603050405020304" pitchFamily="18" charset="0"/>
              </a:rPr>
              <a:t>Calculated value&gt; Required </a:t>
            </a:r>
          </a:p>
        </p:txBody>
      </p:sp>
      <p:pic>
        <p:nvPicPr>
          <p:cNvPr id="5" name="Picture 4"/>
          <p:cNvPicPr/>
          <p:nvPr/>
        </p:nvPicPr>
        <p:blipFill>
          <a:blip r:embed="rId2"/>
          <a:stretch>
            <a:fillRect/>
          </a:stretch>
        </p:blipFill>
        <p:spPr>
          <a:xfrm>
            <a:off x="5832027" y="2209800"/>
            <a:ext cx="6323013" cy="4501323"/>
          </a:xfrm>
          <a:prstGeom prst="rect">
            <a:avLst/>
          </a:prstGeom>
          <a:ln>
            <a:noFill/>
          </a:ln>
          <a:effectLst>
            <a:outerShdw blurRad="292100" dist="139700" dir="2700000" algn="tl" rotWithShape="0">
              <a:srgbClr val="333333">
                <a:alpha val="65000"/>
              </a:srgbClr>
            </a:outerShdw>
          </a:effectLst>
        </p:spPr>
      </p:pic>
      <p:sp>
        <p:nvSpPr>
          <p:cNvPr id="9" name="Right Arrow 8"/>
          <p:cNvSpPr/>
          <p:nvPr/>
        </p:nvSpPr>
        <p:spPr>
          <a:xfrm>
            <a:off x="1827212" y="4840854"/>
            <a:ext cx="648536" cy="2677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10" name="Rectangle 9"/>
          <p:cNvSpPr/>
          <p:nvPr/>
        </p:nvSpPr>
        <p:spPr>
          <a:xfrm>
            <a:off x="837981" y="5643490"/>
            <a:ext cx="5076366" cy="707862"/>
          </a:xfrm>
          <a:prstGeom prst="rect">
            <a:avLst/>
          </a:prstGeom>
          <a:noFill/>
        </p:spPr>
        <p:txBody>
          <a:bodyPr wrap="square" lIns="91416" tIns="45708" rIns="91416" bIns="45708">
            <a:spAutoFit/>
          </a:bodyPr>
          <a:lstStyle/>
          <a:p>
            <a:r>
              <a:rPr lang="en-US" sz="2000" b="1" dirty="0">
                <a:solidFill>
                  <a:schemeClr val="accent1">
                    <a:lumMod val="50000"/>
                  </a:schemeClr>
                </a:solidFill>
                <a:latin typeface="Times New Roman" panose="02020603050405020304" pitchFamily="18" charset="0"/>
                <a:cs typeface="Times New Roman" panose="02020603050405020304" pitchFamily="18" charset="0"/>
              </a:rPr>
              <a:t>Daylight factor diagram for reception hall </a:t>
            </a:r>
          </a:p>
          <a:p>
            <a:r>
              <a:rPr lang="en-US" sz="2000" b="1" dirty="0">
                <a:solidFill>
                  <a:schemeClr val="accent1">
                    <a:lumMod val="50000"/>
                  </a:schemeClr>
                </a:solidFill>
                <a:latin typeface="Times New Roman" panose="02020603050405020304" pitchFamily="18" charset="0"/>
                <a:cs typeface="Times New Roman" panose="02020603050405020304" pitchFamily="18" charset="0"/>
              </a:rPr>
              <a:t>Generated by DesignBuilder</a:t>
            </a:r>
          </a:p>
        </p:txBody>
      </p:sp>
      <p:sp>
        <p:nvSpPr>
          <p:cNvPr id="7" name="TextBox 6"/>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Daylight Analysis</a:t>
            </a:r>
            <a:endParaRPr lang="en-US" sz="3600" b="1" dirty="0">
              <a:latin typeface="+mj-lt"/>
              <a:cs typeface="Times New Roman" panose="02020603050405020304" pitchFamily="18" charset="0"/>
            </a:endParaRPr>
          </a:p>
        </p:txBody>
      </p:sp>
      <p:sp>
        <p:nvSpPr>
          <p:cNvPr id="4" name="Rectangle 3"/>
          <p:cNvSpPr/>
          <p:nvPr/>
        </p:nvSpPr>
        <p:spPr>
          <a:xfrm>
            <a:off x="2844293" y="4685357"/>
            <a:ext cx="981423" cy="523220"/>
          </a:xfrm>
          <a:prstGeom prst="rect">
            <a:avLst/>
          </a:prstGeom>
        </p:spPr>
        <p:txBody>
          <a:bodyPr wrap="none">
            <a:spAutoFit/>
          </a:bodyPr>
          <a:lstStyle/>
          <a:p>
            <a:r>
              <a:rPr lang="en-US" sz="2000" dirty="0"/>
              <a:t> </a:t>
            </a:r>
            <a:r>
              <a:rPr lang="en-US" sz="2800" b="1" dirty="0">
                <a:solidFill>
                  <a:schemeClr val="accent6">
                    <a:lumMod val="50000"/>
                  </a:schemeClr>
                </a:solidFill>
              </a:rPr>
              <a:t>Pass</a:t>
            </a:r>
            <a:endParaRPr lang="en-US" sz="2800" dirty="0"/>
          </a:p>
        </p:txBody>
      </p:sp>
    </p:spTree>
    <p:extLst>
      <p:ext uri="{BB962C8B-B14F-4D97-AF65-F5344CB8AC3E}">
        <p14:creationId xmlns:p14="http://schemas.microsoft.com/office/powerpoint/2010/main" val="1561884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052" y="228600"/>
            <a:ext cx="9875520" cy="731520"/>
          </a:xfrm>
        </p:spPr>
        <p:txBody>
          <a:bodyPr>
            <a:normAutofit/>
          </a:bodyPr>
          <a:lstStyle/>
          <a:p>
            <a:r>
              <a:rPr lang="en-US" sz="3720" dirty="0">
                <a:solidFill>
                  <a:schemeClr val="tx2">
                    <a:lumMod val="75000"/>
                  </a:schemeClr>
                </a:solidFill>
                <a:latin typeface="+mn-lt"/>
                <a:cs typeface="+mn-cs"/>
              </a:rPr>
              <a:t>The </a:t>
            </a:r>
            <a:r>
              <a:rPr lang="en-US" sz="3720" dirty="0" smtClean="0">
                <a:solidFill>
                  <a:schemeClr val="tx2">
                    <a:lumMod val="75000"/>
                  </a:schemeClr>
                </a:solidFill>
                <a:latin typeface="+mn-lt"/>
                <a:cs typeface="+mn-cs"/>
              </a:rPr>
              <a:t>site plan for the project </a:t>
            </a:r>
            <a:endParaRPr lang="en-US" sz="3720" dirty="0">
              <a:solidFill>
                <a:schemeClr val="tx2">
                  <a:lumMod val="75000"/>
                </a:schemeClr>
              </a:solidFill>
              <a:latin typeface="+mn-lt"/>
              <a:cs typeface="+mn-cs"/>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dirty="0"/>
          </a:p>
        </p:txBody>
      </p:sp>
      <p:pic>
        <p:nvPicPr>
          <p:cNvPr id="6" name="Picture 92"/>
          <p:cNvPicPr>
            <a:picLocks noGrp="1"/>
          </p:cNvPicPr>
          <p:nvPr>
            <p:ph idx="1"/>
          </p:nvPr>
        </p:nvPicPr>
        <p:blipFill>
          <a:blip r:embed="rId2"/>
          <a:stretch>
            <a:fillRect/>
          </a:stretch>
        </p:blipFill>
        <p:spPr>
          <a:xfrm>
            <a:off x="1248092" y="1051560"/>
            <a:ext cx="9418320" cy="53949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20557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94914" y="880067"/>
            <a:ext cx="10512862" cy="4549744"/>
          </a:xfrm>
        </p:spPr>
        <p:txBody>
          <a:bodyPr>
            <a:normAutofit/>
          </a:bodyPr>
          <a:lstStyle/>
          <a:p>
            <a:pPr marL="45720" lvl="0" indent="0">
              <a:buNone/>
            </a:pPr>
            <a:r>
              <a:rPr lang="en-US" sz="2399" b="1" dirty="0" smtClean="0">
                <a:solidFill>
                  <a:schemeClr val="accent1">
                    <a:lumMod val="50000"/>
                  </a:schemeClr>
                </a:solidFill>
                <a:latin typeface="Times New Roman" panose="02020603050405020304" pitchFamily="18" charset="0"/>
                <a:cs typeface="Times New Roman" panose="02020603050405020304" pitchFamily="18" charset="0"/>
              </a:rPr>
              <a:t>The most case was passed except the following : </a:t>
            </a:r>
          </a:p>
          <a:p>
            <a:pPr>
              <a:buFont typeface="Wingdings" panose="05000000000000000000" pitchFamily="2" charset="2"/>
              <a:buChar char="v"/>
            </a:pPr>
            <a:r>
              <a:rPr lang="en-US" sz="2399" b="1" dirty="0" smtClean="0">
                <a:solidFill>
                  <a:schemeClr val="accent1">
                    <a:lumMod val="50000"/>
                  </a:schemeClr>
                </a:solidFill>
                <a:latin typeface="Times New Roman" panose="02020603050405020304" pitchFamily="18" charset="0"/>
                <a:cs typeface="Times New Roman" panose="02020603050405020304" pitchFamily="18" charset="0"/>
              </a:rPr>
              <a:t>Art </a:t>
            </a:r>
            <a:r>
              <a:rPr lang="en-US" sz="2399" b="1" dirty="0">
                <a:solidFill>
                  <a:schemeClr val="accent1">
                    <a:lumMod val="50000"/>
                  </a:schemeClr>
                </a:solidFill>
                <a:latin typeface="Times New Roman" panose="02020603050405020304" pitchFamily="18" charset="0"/>
                <a:cs typeface="Times New Roman" panose="02020603050405020304" pitchFamily="18" charset="0"/>
              </a:rPr>
              <a:t>Room:</a:t>
            </a:r>
            <a:endParaRPr lang="en-US" sz="2399" dirty="0">
              <a:solidFill>
                <a:schemeClr val="accent1">
                  <a:lumMod val="50000"/>
                </a:schemeClr>
              </a:solidFill>
              <a:latin typeface="Times New Roman" panose="02020603050405020304" pitchFamily="18" charset="0"/>
              <a:cs typeface="Times New Roman" panose="02020603050405020304" pitchFamily="18" charset="0"/>
            </a:endParaRPr>
          </a:p>
          <a:p>
            <a:r>
              <a:rPr lang="en-US" sz="1999" dirty="0">
                <a:solidFill>
                  <a:schemeClr val="tx1"/>
                </a:solidFill>
                <a:latin typeface="Times New Roman" panose="02020603050405020304" pitchFamily="18" charset="0"/>
                <a:cs typeface="Times New Roman" panose="02020603050405020304" pitchFamily="18" charset="0"/>
              </a:rPr>
              <a:t>Average calculated DF= </a:t>
            </a:r>
            <a:r>
              <a:rPr lang="en-US" sz="1999" b="1" dirty="0">
                <a:solidFill>
                  <a:srgbClr val="0070C0"/>
                </a:solidFill>
                <a:latin typeface="Times New Roman" panose="02020603050405020304" pitchFamily="18" charset="0"/>
                <a:cs typeface="Times New Roman" panose="02020603050405020304" pitchFamily="18" charset="0"/>
              </a:rPr>
              <a:t>4.28%</a:t>
            </a:r>
          </a:p>
          <a:p>
            <a:r>
              <a:rPr lang="en-US" sz="1999" dirty="0">
                <a:solidFill>
                  <a:schemeClr val="tx1"/>
                </a:solidFill>
                <a:latin typeface="Times New Roman" panose="02020603050405020304" pitchFamily="18" charset="0"/>
                <a:cs typeface="Times New Roman" panose="02020603050405020304" pitchFamily="18" charset="0"/>
              </a:rPr>
              <a:t>Recommend value from specifications = </a:t>
            </a:r>
            <a:r>
              <a:rPr lang="en-US" sz="1999" b="1" dirty="0">
                <a:solidFill>
                  <a:srgbClr val="FF0000"/>
                </a:solidFill>
                <a:latin typeface="Times New Roman" panose="02020603050405020304" pitchFamily="18" charset="0"/>
                <a:cs typeface="Times New Roman" panose="02020603050405020304" pitchFamily="18" charset="0"/>
              </a:rPr>
              <a:t>540/9500=5.68%</a:t>
            </a:r>
          </a:p>
          <a:p>
            <a:r>
              <a:rPr lang="en-US" sz="1999" dirty="0">
                <a:solidFill>
                  <a:schemeClr val="tx1"/>
                </a:solidFill>
                <a:latin typeface="Times New Roman" panose="02020603050405020304" pitchFamily="18" charset="0"/>
                <a:cs typeface="Times New Roman" panose="02020603050405020304" pitchFamily="18" charset="0"/>
              </a:rPr>
              <a:t>Calculated value &lt; Required </a:t>
            </a:r>
          </a:p>
          <a:p>
            <a:r>
              <a:rPr lang="en-US" sz="1999" dirty="0">
                <a:solidFill>
                  <a:schemeClr val="tx1"/>
                </a:solidFill>
                <a:latin typeface="Times New Roman" panose="02020603050405020304" pitchFamily="18" charset="0"/>
                <a:cs typeface="Times New Roman" panose="02020603050405020304" pitchFamily="18" charset="0"/>
              </a:rPr>
              <a:t>So this value will be compensated by </a:t>
            </a:r>
          </a:p>
          <a:p>
            <a:pPr marL="288838" indent="0">
              <a:buNone/>
            </a:pPr>
            <a:r>
              <a:rPr lang="en-US" sz="1999" dirty="0">
                <a:solidFill>
                  <a:schemeClr val="tx1"/>
                </a:solidFill>
                <a:latin typeface="Times New Roman" panose="02020603050405020304" pitchFamily="18" charset="0"/>
                <a:cs typeface="Times New Roman" panose="02020603050405020304" pitchFamily="18" charset="0"/>
              </a:rPr>
              <a:t>artificial lighting using the sensor to </a:t>
            </a:r>
          </a:p>
          <a:p>
            <a:pPr marL="288838" indent="0">
              <a:buNone/>
            </a:pPr>
            <a:r>
              <a:rPr lang="en-US" sz="1999" dirty="0">
                <a:solidFill>
                  <a:schemeClr val="tx1"/>
                </a:solidFill>
                <a:latin typeface="Times New Roman" panose="02020603050405020304" pitchFamily="18" charset="0"/>
                <a:cs typeface="Times New Roman" panose="02020603050405020304" pitchFamily="18" charset="0"/>
              </a:rPr>
              <a:t>control lighting level in the space to </a:t>
            </a:r>
          </a:p>
          <a:p>
            <a:pPr marL="288838" indent="0">
              <a:buNone/>
            </a:pPr>
            <a:r>
              <a:rPr lang="en-US" sz="1999" dirty="0">
                <a:solidFill>
                  <a:schemeClr val="tx1"/>
                </a:solidFill>
                <a:latin typeface="Times New Roman" panose="02020603050405020304" pitchFamily="18" charset="0"/>
                <a:cs typeface="Times New Roman" panose="02020603050405020304" pitchFamily="18" charset="0"/>
              </a:rPr>
              <a:t>provide the required value</a:t>
            </a:r>
            <a:r>
              <a:rPr lang="en-US" sz="1999" dirty="0">
                <a:solidFill>
                  <a:schemeClr val="tx1"/>
                </a:solidFill>
              </a:rPr>
              <a:t>.</a:t>
            </a:r>
          </a:p>
        </p:txBody>
      </p:sp>
      <p:pic>
        <p:nvPicPr>
          <p:cNvPr id="7" name="Picture 6"/>
          <p:cNvPicPr/>
          <p:nvPr/>
        </p:nvPicPr>
        <p:blipFill>
          <a:blip r:embed="rId3"/>
          <a:stretch>
            <a:fillRect/>
          </a:stretch>
        </p:blipFill>
        <p:spPr>
          <a:xfrm>
            <a:off x="6780212" y="2438400"/>
            <a:ext cx="5448456"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Daylight Analysis</a:t>
            </a:r>
            <a:endParaRPr lang="en-US" sz="3600" b="1" dirty="0">
              <a:latin typeface="+mj-lt"/>
              <a:cs typeface="Times New Roman" panose="02020603050405020304" pitchFamily="18" charset="0"/>
            </a:endParaRPr>
          </a:p>
        </p:txBody>
      </p:sp>
      <p:sp>
        <p:nvSpPr>
          <p:cNvPr id="3" name="Rectangle 2"/>
          <p:cNvSpPr/>
          <p:nvPr/>
        </p:nvSpPr>
        <p:spPr>
          <a:xfrm>
            <a:off x="1370012" y="5540514"/>
            <a:ext cx="5029200" cy="707886"/>
          </a:xfrm>
          <a:prstGeom prst="rect">
            <a:avLst/>
          </a:prstGeom>
        </p:spPr>
        <p:txBody>
          <a:bodyPr wrap="square">
            <a:spAutoFit/>
          </a:bodyPr>
          <a:lstStyle/>
          <a:p>
            <a:r>
              <a:rPr lang="en-US" sz="2000" dirty="0">
                <a:ln w="0"/>
                <a:solidFill>
                  <a:schemeClr val="accent1">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Daylight factor diagram for art room generated </a:t>
            </a:r>
            <a:endParaRPr lang="en-US" sz="2000" dirty="0" smtClean="0">
              <a:ln w="0"/>
              <a:solidFill>
                <a:schemeClr val="accent1">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r>
              <a:rPr lang="en-US" sz="2000" dirty="0" smtClean="0">
                <a:ln w="0"/>
                <a:solidFill>
                  <a:schemeClr val="accent1">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by  Design Builder</a:t>
            </a:r>
            <a:endParaRPr lang="en-US" sz="2000" dirty="0">
              <a:ln w="0"/>
              <a:solidFill>
                <a:schemeClr val="accent1">
                  <a:lumMod val="50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7217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94914" y="895970"/>
            <a:ext cx="10512862" cy="4405403"/>
          </a:xfrm>
        </p:spPr>
        <p:txBody>
          <a:bodyPr>
            <a:normAutofit/>
          </a:bodyPr>
          <a:lstStyle/>
          <a:p>
            <a:pPr lvl="0">
              <a:buFont typeface="Wingdings" panose="05000000000000000000" pitchFamily="2" charset="2"/>
              <a:buChar char="v"/>
            </a:pPr>
            <a:r>
              <a:rPr lang="en-US" sz="2399" b="1" dirty="0">
                <a:latin typeface="Times New Roman" panose="02020603050405020304" pitchFamily="18" charset="0"/>
                <a:cs typeface="Times New Roman" panose="02020603050405020304" pitchFamily="18" charset="0"/>
              </a:rPr>
              <a:t>Bedroom:</a:t>
            </a:r>
            <a:endParaRPr lang="en-US" sz="2399" dirty="0">
              <a:latin typeface="Times New Roman" panose="02020603050405020304" pitchFamily="18" charset="0"/>
              <a:cs typeface="Times New Roman" panose="02020603050405020304" pitchFamily="18" charset="0"/>
            </a:endParaRPr>
          </a:p>
          <a:p>
            <a:r>
              <a:rPr lang="en-US" sz="1999" dirty="0">
                <a:solidFill>
                  <a:schemeClr val="tx1"/>
                </a:solidFill>
                <a:latin typeface="Times New Roman" panose="02020603050405020304" pitchFamily="18" charset="0"/>
                <a:cs typeface="Times New Roman" panose="02020603050405020304" pitchFamily="18" charset="0"/>
              </a:rPr>
              <a:t>Average calculated DF= </a:t>
            </a:r>
            <a:r>
              <a:rPr lang="en-US" sz="1999" dirty="0">
                <a:solidFill>
                  <a:srgbClr val="0070C0"/>
                </a:solidFill>
                <a:latin typeface="Times New Roman" panose="02020603050405020304" pitchFamily="18" charset="0"/>
                <a:cs typeface="Times New Roman" panose="02020603050405020304" pitchFamily="18" charset="0"/>
              </a:rPr>
              <a:t>2.94</a:t>
            </a:r>
            <a:r>
              <a:rPr lang="en-US" sz="1999" b="1" dirty="0">
                <a:solidFill>
                  <a:srgbClr val="0070C0"/>
                </a:solidFill>
                <a:latin typeface="Times New Roman" panose="02020603050405020304" pitchFamily="18" charset="0"/>
                <a:cs typeface="Times New Roman" panose="02020603050405020304" pitchFamily="18" charset="0"/>
              </a:rPr>
              <a:t>%</a:t>
            </a:r>
            <a:endParaRPr lang="en-US" sz="1999" dirty="0">
              <a:solidFill>
                <a:srgbClr val="0070C0"/>
              </a:solidFill>
              <a:latin typeface="Times New Roman" panose="02020603050405020304" pitchFamily="18" charset="0"/>
              <a:cs typeface="Times New Roman" panose="02020603050405020304" pitchFamily="18" charset="0"/>
            </a:endParaRPr>
          </a:p>
          <a:p>
            <a:r>
              <a:rPr lang="en-US" sz="1999" dirty="0">
                <a:solidFill>
                  <a:schemeClr val="tx1"/>
                </a:solidFill>
                <a:latin typeface="Times New Roman" panose="02020603050405020304" pitchFamily="18" charset="0"/>
                <a:cs typeface="Times New Roman" panose="02020603050405020304" pitchFamily="18" charset="0"/>
              </a:rPr>
              <a:t>Recommend value from specifications = </a:t>
            </a:r>
            <a:r>
              <a:rPr lang="en-US" sz="1999" b="1" dirty="0">
                <a:solidFill>
                  <a:srgbClr val="FF0000"/>
                </a:solidFill>
                <a:latin typeface="Times New Roman" panose="02020603050405020304" pitchFamily="18" charset="0"/>
                <a:cs typeface="Times New Roman" panose="02020603050405020304" pitchFamily="18" charset="0"/>
              </a:rPr>
              <a:t>325/9500=3.42%</a:t>
            </a:r>
          </a:p>
          <a:p>
            <a:r>
              <a:rPr lang="en-US" sz="1999" dirty="0">
                <a:solidFill>
                  <a:schemeClr val="tx1"/>
                </a:solidFill>
                <a:latin typeface="Times New Roman" panose="02020603050405020304" pitchFamily="18" charset="0"/>
                <a:cs typeface="Times New Roman" panose="02020603050405020304" pitchFamily="18" charset="0"/>
              </a:rPr>
              <a:t>Calculated value &lt; Required </a:t>
            </a:r>
          </a:p>
          <a:p>
            <a:r>
              <a:rPr lang="en-US" sz="1999" dirty="0">
                <a:solidFill>
                  <a:schemeClr val="tx1"/>
                </a:solidFill>
                <a:latin typeface="Times New Roman" panose="02020603050405020304" pitchFamily="18" charset="0"/>
                <a:cs typeface="Times New Roman" panose="02020603050405020304" pitchFamily="18" charset="0"/>
              </a:rPr>
              <a:t>So this value will be compensated by artificial </a:t>
            </a:r>
          </a:p>
          <a:p>
            <a:pPr marL="344385" indent="0">
              <a:buNone/>
            </a:pPr>
            <a:r>
              <a:rPr lang="en-US" sz="1999" dirty="0">
                <a:solidFill>
                  <a:schemeClr val="tx1"/>
                </a:solidFill>
                <a:latin typeface="Times New Roman" panose="02020603050405020304" pitchFamily="18" charset="0"/>
                <a:cs typeface="Times New Roman" panose="02020603050405020304" pitchFamily="18" charset="0"/>
              </a:rPr>
              <a:t>lighting using the sensor to control lighting level </a:t>
            </a:r>
          </a:p>
          <a:p>
            <a:pPr marL="344385" indent="0">
              <a:buNone/>
            </a:pPr>
            <a:r>
              <a:rPr lang="en-US" sz="1999" dirty="0">
                <a:solidFill>
                  <a:schemeClr val="tx1"/>
                </a:solidFill>
                <a:latin typeface="Times New Roman" panose="02020603050405020304" pitchFamily="18" charset="0"/>
                <a:cs typeface="Times New Roman" panose="02020603050405020304" pitchFamily="18" charset="0"/>
              </a:rPr>
              <a:t>in the space to provide the required value.     </a:t>
            </a:r>
          </a:p>
          <a:p>
            <a:pPr marL="0" indent="0">
              <a:buNone/>
            </a:pPr>
            <a:r>
              <a:rPr lang="en-US" sz="1999" dirty="0">
                <a:latin typeface="Times New Roman" panose="02020603050405020304" pitchFamily="18" charset="0"/>
                <a:cs typeface="Times New Roman" panose="02020603050405020304" pitchFamily="18" charset="0"/>
              </a:rPr>
              <a:t> </a:t>
            </a:r>
            <a:endParaRPr lang="en-US" sz="1999" dirty="0">
              <a:solidFill>
                <a:srgbClr val="FF0000"/>
              </a:solidFill>
              <a:latin typeface="Times New Roman" panose="02020603050405020304" pitchFamily="18" charset="0"/>
              <a:cs typeface="Times New Roman" panose="02020603050405020304" pitchFamily="18" charset="0"/>
            </a:endParaRPr>
          </a:p>
        </p:txBody>
      </p:sp>
      <p:pic>
        <p:nvPicPr>
          <p:cNvPr id="6" name="Picture 5"/>
          <p:cNvPicPr/>
          <p:nvPr/>
        </p:nvPicPr>
        <p:blipFill>
          <a:blip r:embed="rId2"/>
          <a:stretch>
            <a:fillRect/>
          </a:stretch>
        </p:blipFill>
        <p:spPr>
          <a:xfrm>
            <a:off x="5711249" y="2471845"/>
            <a:ext cx="6477576" cy="43205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455612" y="5301373"/>
            <a:ext cx="5057655" cy="707862"/>
          </a:xfrm>
          <a:prstGeom prst="rect">
            <a:avLst/>
          </a:prstGeom>
          <a:noFill/>
        </p:spPr>
        <p:txBody>
          <a:bodyPr wrap="square" lIns="91416" tIns="45708" rIns="91416" bIns="45708">
            <a:spAutoFit/>
          </a:bodyPr>
          <a:lstStyle/>
          <a:p>
            <a:r>
              <a:rPr lang="en-US" sz="2000" dirty="0">
                <a:solidFill>
                  <a:schemeClr val="accent1">
                    <a:lumMod val="50000"/>
                  </a:schemeClr>
                </a:solidFill>
                <a:latin typeface="Times New Roman" panose="02020603050405020304" pitchFamily="18" charset="0"/>
                <a:cs typeface="Times New Roman" panose="02020603050405020304" pitchFamily="18" charset="0"/>
              </a:rPr>
              <a:t>Daylight factor diagram for bedroom by Design Builder</a:t>
            </a:r>
          </a:p>
        </p:txBody>
      </p:sp>
      <p:sp>
        <p:nvSpPr>
          <p:cNvPr id="8" name="TextBox 7"/>
          <p:cNvSpPr txBox="1"/>
          <p:nvPr/>
        </p:nvSpPr>
        <p:spPr>
          <a:xfrm>
            <a:off x="1118397" y="119404"/>
            <a:ext cx="99822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Daylight Analysis</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288364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612" y="1905000"/>
            <a:ext cx="5029200" cy="1828800"/>
          </a:xfrm>
        </p:spPr>
        <p:txBody>
          <a:bodyPr>
            <a:normAutofit/>
          </a:bodyPr>
          <a:lstStyle/>
          <a:p>
            <a:r>
              <a:rPr lang="en-US" sz="6600" dirty="0" smtClean="0">
                <a:solidFill>
                  <a:schemeClr val="tx1"/>
                </a:solidFill>
              </a:rPr>
              <a:t>Acoustical Design</a:t>
            </a:r>
            <a:endParaRPr lang="en-US" sz="6600" dirty="0">
              <a:solidFill>
                <a:schemeClr val="tx1"/>
              </a:solidFill>
            </a:endParaRPr>
          </a:p>
        </p:txBody>
      </p:sp>
    </p:spTree>
    <p:extLst>
      <p:ext uri="{BB962C8B-B14F-4D97-AF65-F5344CB8AC3E}">
        <p14:creationId xmlns:p14="http://schemas.microsoft.com/office/powerpoint/2010/main" val="1008125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6" y="2838584"/>
            <a:ext cx="6041925" cy="4019416"/>
          </a:xfrm>
          <a:prstGeom prst="rect">
            <a:avLst/>
          </a:prstGeom>
          <a:ln>
            <a:noFill/>
          </a:ln>
          <a:effectLst>
            <a:outerShdw blurRad="190500" algn="tl" rotWithShape="0">
              <a:srgbClr val="000000">
                <a:alpha val="70000"/>
              </a:srgbClr>
            </a:outerShdw>
          </a:effectLst>
        </p:spPr>
      </p:pic>
      <p:sp>
        <p:nvSpPr>
          <p:cNvPr id="7" name="TextBox 6"/>
          <p:cNvSpPr txBox="1"/>
          <p:nvPr/>
        </p:nvSpPr>
        <p:spPr>
          <a:xfrm>
            <a:off x="684166" y="2069222"/>
            <a:ext cx="3886245"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Acoustic wall panels</a:t>
            </a:r>
            <a:endParaRPr lang="en-US" sz="28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15" name="TextBox 14"/>
          <p:cNvSpPr txBox="1"/>
          <p:nvPr/>
        </p:nvSpPr>
        <p:spPr>
          <a:xfrm>
            <a:off x="691442" y="1159279"/>
            <a:ext cx="8222370" cy="892552"/>
          </a:xfrm>
          <a:prstGeom prst="rect">
            <a:avLst/>
          </a:prstGeom>
          <a:noFill/>
        </p:spPr>
        <p:txBody>
          <a:bodyPr wrap="square" rtlCol="0">
            <a:spAutoFit/>
          </a:bodyPr>
          <a:lstStyle/>
          <a:p>
            <a:r>
              <a:rPr lang="en-US" sz="2800" b="1" dirty="0">
                <a:solidFill>
                  <a:schemeClr val="accent1">
                    <a:lumMod val="50000"/>
                  </a:schemeClr>
                </a:solidFill>
                <a:latin typeface="Times New Roman" panose="02020603050405020304" pitchFamily="18" charset="0"/>
                <a:cs typeface="Times New Roman" panose="02020603050405020304" pitchFamily="18" charset="0"/>
              </a:rPr>
              <a:t>Absorptive materials </a:t>
            </a:r>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we used in the building:</a:t>
            </a:r>
            <a:endParaRPr lang="en-US" sz="2800" dirty="0">
              <a:solidFill>
                <a:schemeClr val="accent1">
                  <a:lumMod val="50000"/>
                </a:schemeClr>
              </a:solidFill>
              <a:latin typeface="Times New Roman" panose="02020603050405020304" pitchFamily="18" charset="0"/>
              <a:cs typeface="Times New Roman" panose="02020603050405020304" pitchFamily="18" charset="0"/>
            </a:endParaRPr>
          </a:p>
          <a:p>
            <a:endParaRPr lang="en-US" sz="2400" dirty="0">
              <a:solidFill>
                <a:schemeClr val="accent1">
                  <a:lumMod val="50000"/>
                </a:schemeClr>
              </a:solidFill>
            </a:endParaRPr>
          </a:p>
        </p:txBody>
      </p:sp>
      <p:sp>
        <p:nvSpPr>
          <p:cNvPr id="2" name="Rectangle 1"/>
          <p:cNvSpPr/>
          <p:nvPr/>
        </p:nvSpPr>
        <p:spPr>
          <a:xfrm>
            <a:off x="6399212" y="3048000"/>
            <a:ext cx="6092825" cy="584775"/>
          </a:xfrm>
          <a:prstGeom prst="rect">
            <a:avLst/>
          </a:prstGeom>
        </p:spPr>
        <p:txBody>
          <a:bodyPr>
            <a:spAutoFit/>
          </a:bodyPr>
          <a:lstStyle/>
          <a:p>
            <a:r>
              <a:rPr lang="en-US" sz="3200" b="1" dirty="0" smtClean="0">
                <a:solidFill>
                  <a:srgbClr val="FF0000"/>
                </a:solidFill>
                <a:latin typeface="Times New Roman" panose="02020603050405020304" pitchFamily="18" charset="0"/>
                <a:ea typeface="Batang" panose="02030600000101010101" pitchFamily="18" charset="-127"/>
              </a:rPr>
              <a:t>NRC  vary from 0.5  to 0.85</a:t>
            </a:r>
            <a:endParaRPr lang="en-US" sz="3200" b="1" dirty="0">
              <a:solidFill>
                <a:srgbClr val="FF0000"/>
              </a:solidFill>
            </a:endParaRPr>
          </a:p>
        </p:txBody>
      </p:sp>
    </p:spTree>
    <p:extLst>
      <p:ext uri="{BB962C8B-B14F-4D97-AF65-F5344CB8AC3E}">
        <p14:creationId xmlns:p14="http://schemas.microsoft.com/office/powerpoint/2010/main" val="143723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4" descr="http://img.archiexpo.com/images_ae/photo-g/acoustic-suspended-ceiling-metal-tile-perforated-57945-3568857.jpg"/>
          <p:cNvPicPr/>
          <p:nvPr/>
        </p:nvPicPr>
        <p:blipFill>
          <a:blip r:embed="rId2"/>
          <a:srcRect/>
          <a:stretch>
            <a:fillRect/>
          </a:stretch>
        </p:blipFill>
        <p:spPr bwMode="auto">
          <a:xfrm>
            <a:off x="227012" y="1874009"/>
            <a:ext cx="5867400" cy="4572000"/>
          </a:xfrm>
          <a:prstGeom prst="rect">
            <a:avLst/>
          </a:prstGeom>
          <a:ln>
            <a:noFill/>
          </a:ln>
          <a:effectLst>
            <a:outerShdw blurRad="190500" algn="tl" rotWithShape="0">
              <a:srgbClr val="000000">
                <a:alpha val="70000"/>
              </a:srgbClr>
            </a:outerShdw>
          </a:effectLst>
        </p:spPr>
      </p:pic>
      <p:sp>
        <p:nvSpPr>
          <p:cNvPr id="9" name="TextBox 8"/>
          <p:cNvSpPr txBox="1"/>
          <p:nvPr/>
        </p:nvSpPr>
        <p:spPr>
          <a:xfrm>
            <a:off x="455612" y="1170994"/>
            <a:ext cx="3505200"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Acoustic tiles</a:t>
            </a:r>
            <a:endParaRPr lang="en-US" sz="28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13" name="Rectangle 12"/>
          <p:cNvSpPr/>
          <p:nvPr/>
        </p:nvSpPr>
        <p:spPr>
          <a:xfrm>
            <a:off x="6399212" y="3048000"/>
            <a:ext cx="6092825" cy="584775"/>
          </a:xfrm>
          <a:prstGeom prst="rect">
            <a:avLst/>
          </a:prstGeom>
        </p:spPr>
        <p:txBody>
          <a:bodyPr>
            <a:spAutoFit/>
          </a:bodyPr>
          <a:lstStyle/>
          <a:p>
            <a:r>
              <a:rPr lang="en-US" sz="3200" b="1" dirty="0" smtClean="0">
                <a:solidFill>
                  <a:srgbClr val="FF0000"/>
                </a:solidFill>
                <a:latin typeface="Times New Roman" panose="02020603050405020304" pitchFamily="18" charset="0"/>
                <a:ea typeface="Batang" panose="02030600000101010101" pitchFamily="18" charset="-127"/>
              </a:rPr>
              <a:t>NRC  vary from 0.45  to 0.95</a:t>
            </a:r>
            <a:endParaRPr lang="en-US" sz="3200" b="1" dirty="0">
              <a:solidFill>
                <a:srgbClr val="FF0000"/>
              </a:solidFill>
            </a:endParaRPr>
          </a:p>
        </p:txBody>
      </p:sp>
    </p:spTree>
    <p:extLst>
      <p:ext uri="{BB962C8B-B14F-4D97-AF65-F5344CB8AC3E}">
        <p14:creationId xmlns:p14="http://schemas.microsoft.com/office/powerpoint/2010/main" val="391414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227012" y="1828800"/>
            <a:ext cx="7238999" cy="4800600"/>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836612" y="1148389"/>
            <a:ext cx="4610100"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Floor rubber tiles</a:t>
            </a:r>
            <a:endParaRPr lang="en-US" sz="28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3" name="TextBox 2"/>
          <p:cNvSpPr txBox="1"/>
          <p:nvPr/>
        </p:nvSpPr>
        <p:spPr>
          <a:xfrm>
            <a:off x="7618412" y="1447800"/>
            <a:ext cx="4343400" cy="6555641"/>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sz="2000" b="1" dirty="0">
                <a:latin typeface="Times New Roman" panose="02020603050405020304" pitchFamily="18" charset="0"/>
                <a:cs typeface="Times New Roman" panose="02020603050405020304" pitchFamily="18" charset="0"/>
              </a:rPr>
              <a:t>Sound absorbent </a:t>
            </a:r>
            <a:r>
              <a:rPr lang="en-US" sz="2000" b="1" dirty="0" smtClean="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elasticity </a:t>
            </a:r>
            <a:r>
              <a:rPr lang="en-US" sz="2000" dirty="0">
                <a:latin typeface="Times New Roman" panose="02020603050405020304" pitchFamily="18" charset="0"/>
                <a:cs typeface="Times New Roman" panose="02020603050405020304" pitchFamily="18" charset="0"/>
              </a:rPr>
              <a:t>can </a:t>
            </a:r>
            <a:r>
              <a:rPr lang="en-US" sz="2000" dirty="0" smtClean="0">
                <a:latin typeface="Times New Roman" panose="02020603050405020304" pitchFamily="18" charset="0"/>
                <a:cs typeface="Times New Roman" panose="02020603050405020304" pitchFamily="18" charset="0"/>
              </a:rPr>
              <a:t>reduce </a:t>
            </a:r>
            <a:r>
              <a:rPr lang="en-US" sz="2000" dirty="0">
                <a:latin typeface="Times New Roman" panose="02020603050405020304" pitchFamily="18" charset="0"/>
                <a:cs typeface="Times New Roman" panose="02020603050405020304" pitchFamily="18" charset="0"/>
              </a:rPr>
              <a:t>noise from walking and </a:t>
            </a:r>
            <a:r>
              <a:rPr lang="en-US" sz="2000" dirty="0" smtClean="0">
                <a:latin typeface="Times New Roman" panose="02020603050405020304" pitchFamily="18" charset="0"/>
                <a:cs typeface="Times New Roman" panose="02020603050405020304" pitchFamily="18" charset="0"/>
              </a:rPr>
              <a:t>wheel chairs by </a:t>
            </a:r>
            <a:r>
              <a:rPr lang="en-US" sz="2000" dirty="0">
                <a:latin typeface="Times New Roman" panose="02020603050405020304" pitchFamily="18" charset="0"/>
                <a:cs typeface="Times New Roman" panose="02020603050405020304" pitchFamily="18" charset="0"/>
              </a:rPr>
              <a:t>up to 18 </a:t>
            </a:r>
            <a:r>
              <a:rPr lang="en-US" sz="2000" dirty="0" smtClean="0">
                <a:latin typeface="Times New Roman" panose="02020603050405020304" pitchFamily="18" charset="0"/>
                <a:cs typeface="Times New Roman" panose="02020603050405020304" pitchFamily="18" charset="0"/>
              </a:rPr>
              <a:t>decibels.</a:t>
            </a:r>
          </a:p>
          <a:p>
            <a:pPr marL="285750" indent="-285750">
              <a:lnSpc>
                <a:spcPct val="150000"/>
              </a:lnSpc>
              <a:buFont typeface="Wingdings" panose="05000000000000000000" pitchFamily="2" charset="2"/>
              <a:buChar char="ü"/>
            </a:pPr>
            <a:endParaRPr lang="en-US" sz="2000"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en-US" sz="2000" b="1" dirty="0">
                <a:latin typeface="Times New Roman" panose="02020603050405020304" pitchFamily="18" charset="0"/>
                <a:cs typeface="Times New Roman" panose="02020603050405020304" pitchFamily="18" charset="0"/>
              </a:rPr>
              <a:t>Resistance to heavy impact </a:t>
            </a:r>
            <a:r>
              <a:rPr lang="en-US" sz="2000" b="1" dirty="0" smtClean="0">
                <a:latin typeface="Times New Roman" panose="02020603050405020304" pitchFamily="18" charset="0"/>
                <a:cs typeface="Times New Roman" panose="02020603050405020304" pitchFamily="18" charset="0"/>
              </a:rPr>
              <a:t>loads.</a:t>
            </a:r>
          </a:p>
          <a:p>
            <a:pPr marL="285750" indent="-285750">
              <a:lnSpc>
                <a:spcPct val="150000"/>
              </a:lnSpc>
              <a:buFont typeface="Wingdings" panose="05000000000000000000" pitchFamily="2" charset="2"/>
              <a:buChar char="ü"/>
            </a:pPr>
            <a:endParaRPr lang="en-US" sz="2000" b="1"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No </a:t>
            </a:r>
            <a:r>
              <a:rPr lang="en-US" sz="2000" b="1" dirty="0">
                <a:latin typeface="Times New Roman" panose="02020603050405020304" pitchFamily="18" charset="0"/>
                <a:cs typeface="Times New Roman" panose="02020603050405020304" pitchFamily="18" charset="0"/>
              </a:rPr>
              <a:t>health or environmental </a:t>
            </a:r>
            <a:r>
              <a:rPr lang="en-US" sz="2000" b="1" dirty="0" smtClean="0">
                <a:latin typeface="Times New Roman" panose="02020603050405020304" pitchFamily="18" charset="0"/>
                <a:cs typeface="Times New Roman" panose="02020603050405020304" pitchFamily="18" charset="0"/>
              </a:rPr>
              <a:t>concerns.</a:t>
            </a:r>
          </a:p>
          <a:p>
            <a:pPr marL="285750" indent="-285750">
              <a:lnSpc>
                <a:spcPct val="150000"/>
              </a:lnSpc>
              <a:buFont typeface="Wingdings" panose="05000000000000000000" pitchFamily="2" charset="2"/>
              <a:buChar char="ü"/>
            </a:pPr>
            <a:r>
              <a:rPr lang="en-US" sz="2000" b="1" dirty="0" smtClean="0">
                <a:latin typeface="Times New Roman" panose="02020603050405020304" pitchFamily="18" charset="0"/>
                <a:cs typeface="Times New Roman" panose="02020603050405020304" pitchFamily="18" charset="0"/>
              </a:rPr>
              <a:t>Recyclable.</a:t>
            </a:r>
            <a:endParaRPr lang="en-US" sz="2000" b="1"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en-US" sz="2000" b="1" dirty="0">
                <a:latin typeface="Times New Roman" panose="02020603050405020304" pitchFamily="18" charset="0"/>
                <a:cs typeface="Times New Roman" panose="02020603050405020304" pitchFamily="18" charset="0"/>
              </a:rPr>
              <a:t>Easy to </a:t>
            </a:r>
            <a:r>
              <a:rPr lang="en-US" sz="2000" b="1" dirty="0" smtClean="0">
                <a:latin typeface="Times New Roman" panose="02020603050405020304" pitchFamily="18" charset="0"/>
                <a:cs typeface="Times New Roman" panose="02020603050405020304" pitchFamily="18" charset="0"/>
              </a:rPr>
              <a:t>maintain.</a:t>
            </a:r>
          </a:p>
          <a:p>
            <a:pPr marL="285750" indent="-285750">
              <a:lnSpc>
                <a:spcPct val="150000"/>
              </a:lnSpc>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endParaRPr lang="en-US" sz="2000" dirty="0" smtClean="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endParaRPr lang="en-US" sz="2000" dirty="0">
              <a:solidFill>
                <a:schemeClr val="tx2"/>
              </a:solidFill>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endParaRPr lang="en-US" sz="20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1872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33571435"/>
              </p:ext>
            </p:extLst>
          </p:nvPr>
        </p:nvGraphicFramePr>
        <p:xfrm>
          <a:off x="608012" y="1524000"/>
          <a:ext cx="8125884" cy="2098040"/>
        </p:xfrm>
        <a:graphic>
          <a:graphicData uri="http://schemas.openxmlformats.org/drawingml/2006/table">
            <a:tbl>
              <a:tblPr firstRow="1" bandRow="1">
                <a:tableStyleId>{BDBED569-4797-4DF1-A0F4-6AAB3CD982D8}</a:tableStyleId>
              </a:tblPr>
              <a:tblGrid>
                <a:gridCol w="3200400"/>
                <a:gridCol w="2216856"/>
                <a:gridCol w="2708628"/>
              </a:tblGrid>
              <a:tr h="370840">
                <a:tc>
                  <a:txBody>
                    <a:bodyPr/>
                    <a:lstStyle/>
                    <a:p>
                      <a:endParaRPr lang="en-US" sz="2000" b="1" dirty="0">
                        <a:solidFill>
                          <a:schemeClr val="tx1"/>
                        </a:solidFill>
                        <a:latin typeface="Times New Roman" panose="02020603050405020304" pitchFamily="18" charset="0"/>
                        <a:cs typeface="Times New Roman" panose="02020603050405020304" pitchFamily="18" charset="0"/>
                      </a:endParaRPr>
                    </a:p>
                  </a:txBody>
                  <a:tcPr>
                    <a:solidFill>
                      <a:schemeClr val="accent5">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anose="02020603050405020304" pitchFamily="18" charset="0"/>
                          <a:cs typeface="Times New Roman" panose="02020603050405020304" pitchFamily="18" charset="0"/>
                        </a:rPr>
                        <a:t>STC values </a:t>
                      </a:r>
                    </a:p>
                    <a:p>
                      <a:endParaRPr lang="en-US" sz="2000" b="1" dirty="0">
                        <a:solidFill>
                          <a:schemeClr val="tx1"/>
                        </a:solidFill>
                        <a:latin typeface="Times New Roman" panose="02020603050405020304" pitchFamily="18" charset="0"/>
                        <a:cs typeface="Times New Roman" panose="02020603050405020304" pitchFamily="18" charset="0"/>
                      </a:endParaRPr>
                    </a:p>
                  </a:txBody>
                  <a:tcPr>
                    <a:solidFill>
                      <a:schemeClr val="accent5">
                        <a:lumMod val="75000"/>
                      </a:schemeClr>
                    </a:solidFill>
                  </a:tcPr>
                </a:tc>
                <a:tc>
                  <a:txBody>
                    <a:bodyPr/>
                    <a:lstStyle/>
                    <a:p>
                      <a:r>
                        <a:rPr lang="en-US" sz="2000" b="1" dirty="0" smtClean="0">
                          <a:latin typeface="Times New Roman" panose="02020603050405020304" pitchFamily="18" charset="0"/>
                          <a:cs typeface="Times New Roman" panose="02020603050405020304" pitchFamily="18" charset="0"/>
                        </a:rPr>
                        <a:t>Recommended values</a:t>
                      </a:r>
                      <a:endParaRPr lang="en-US" sz="2000" b="1" dirty="0">
                        <a:solidFill>
                          <a:schemeClr val="tx1"/>
                        </a:solidFill>
                        <a:latin typeface="Times New Roman" panose="02020603050405020304" pitchFamily="18" charset="0"/>
                        <a:cs typeface="Times New Roman" panose="02020603050405020304" pitchFamily="18" charset="0"/>
                      </a:endParaRPr>
                    </a:p>
                  </a:txBody>
                  <a:tcPr>
                    <a:solidFill>
                      <a:schemeClr val="accent5">
                        <a:lumMod val="75000"/>
                      </a:schemeClr>
                    </a:solidFill>
                  </a:tcPr>
                </a:tc>
              </a:tr>
              <a:tr h="655320">
                <a:tc>
                  <a:txBody>
                    <a:bodyPr/>
                    <a:lstStyle/>
                    <a:p>
                      <a:r>
                        <a:rPr lang="en-US" sz="2000" b="1" dirty="0" smtClean="0">
                          <a:latin typeface="Times New Roman" panose="02020603050405020304" pitchFamily="18" charset="0"/>
                          <a:cs typeface="Times New Roman" panose="02020603050405020304" pitchFamily="18" charset="0"/>
                        </a:rPr>
                        <a:t>Bed room to bed room </a:t>
                      </a:r>
                      <a:endParaRPr lang="en-US" sz="2000" b="1"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000" b="1" dirty="0" smtClean="0">
                          <a:latin typeface="Times New Roman" panose="02020603050405020304" pitchFamily="18" charset="0"/>
                          <a:cs typeface="Times New Roman" panose="02020603050405020304" pitchFamily="18" charset="0"/>
                        </a:rPr>
                        <a:t> &gt;52</a:t>
                      </a:r>
                      <a:endParaRPr lang="en-US" sz="2000" b="1"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000" b="1" dirty="0" smtClean="0">
                          <a:latin typeface="Times New Roman" panose="02020603050405020304" pitchFamily="18" charset="0"/>
                          <a:cs typeface="Times New Roman" panose="02020603050405020304" pitchFamily="18" charset="0"/>
                        </a:rPr>
                        <a:t>52</a:t>
                      </a:r>
                      <a:endParaRPr lang="en-US" sz="2000" b="1" dirty="0">
                        <a:solidFill>
                          <a:schemeClr val="tx1"/>
                        </a:solidFill>
                        <a:latin typeface="Times New Roman" panose="02020603050405020304" pitchFamily="18" charset="0"/>
                        <a:cs typeface="Times New Roman" panose="02020603050405020304" pitchFamily="18" charset="0"/>
                      </a:endParaRPr>
                    </a:p>
                  </a:txBody>
                  <a:tcPr/>
                </a:tc>
              </a:tr>
              <a:tr h="741680">
                <a:tc>
                  <a:txBody>
                    <a:bodyPr/>
                    <a:lstStyle/>
                    <a:p>
                      <a:r>
                        <a:rPr lang="en-US" sz="2000" b="1" dirty="0" smtClean="0">
                          <a:latin typeface="Times New Roman" panose="02020603050405020304" pitchFamily="18" charset="0"/>
                          <a:cs typeface="Times New Roman" panose="02020603050405020304" pitchFamily="18" charset="0"/>
                        </a:rPr>
                        <a:t>Offices</a:t>
                      </a:r>
                      <a:endParaRPr lang="en-US" sz="2000" b="1"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000" b="1" dirty="0" smtClean="0">
                          <a:latin typeface="Times New Roman" panose="02020603050405020304" pitchFamily="18" charset="0"/>
                          <a:cs typeface="Times New Roman" panose="02020603050405020304" pitchFamily="18" charset="0"/>
                        </a:rPr>
                        <a:t>52</a:t>
                      </a:r>
                      <a:endParaRPr lang="en-US" sz="2000" b="1"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en-US" sz="2000" b="1" dirty="0" smtClean="0">
                          <a:latin typeface="Times New Roman" panose="02020603050405020304" pitchFamily="18" charset="0"/>
                          <a:cs typeface="Times New Roman" panose="02020603050405020304" pitchFamily="18" charset="0"/>
                        </a:rPr>
                        <a:t>Min 45</a:t>
                      </a:r>
                      <a:endParaRPr lang="en-US" sz="2000" b="1"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
        <p:nvSpPr>
          <p:cNvPr id="12" name="TextBox 11"/>
          <p:cNvSpPr txBox="1"/>
          <p:nvPr/>
        </p:nvSpPr>
        <p:spPr>
          <a:xfrm>
            <a:off x="836612" y="991199"/>
            <a:ext cx="7162800" cy="461665"/>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 </a:t>
            </a:r>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Sound Transmission  Class  (STC):</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422170" y="3691740"/>
            <a:ext cx="71628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 </a:t>
            </a:r>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Impact Insulation Class (IIC):</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18648" y="4191000"/>
            <a:ext cx="5476103" cy="2971800"/>
          </a:xfrm>
          <a:prstGeom prst="rect">
            <a:avLst/>
          </a:prstGeom>
          <a:ln>
            <a:noFill/>
          </a:ln>
          <a:effectLst>
            <a:outerShdw blurRad="190500" algn="tl" rotWithShape="0">
              <a:srgbClr val="000000">
                <a:alpha val="70000"/>
              </a:srgbClr>
            </a:outerShdw>
          </a:effectLst>
        </p:spPr>
      </p:pic>
      <p:sp>
        <p:nvSpPr>
          <p:cNvPr id="15" name="TextBox 14"/>
          <p:cNvSpPr txBox="1"/>
          <p:nvPr/>
        </p:nvSpPr>
        <p:spPr>
          <a:xfrm>
            <a:off x="5637212" y="4384238"/>
            <a:ext cx="3886200" cy="2585323"/>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b="1" dirty="0" smtClean="0">
                <a:latin typeface="Times New Roman" panose="02020603050405020304" pitchFamily="18" charset="0"/>
                <a:cs typeface="Times New Roman" panose="02020603050405020304" pitchFamily="18" charset="0"/>
              </a:rPr>
              <a:t>Using rubber tiles will  increase IIC .</a:t>
            </a:r>
          </a:p>
          <a:p>
            <a:pPr marL="285750" indent="-285750">
              <a:lnSpc>
                <a:spcPct val="150000"/>
              </a:lnSpc>
              <a:buFont typeface="Wingdings" panose="05000000000000000000" pitchFamily="2" charset="2"/>
              <a:buChar char="ü"/>
            </a:pPr>
            <a:endParaRPr lang="en-US" b="1" dirty="0">
              <a:latin typeface="Times New Roman" panose="02020603050405020304" pitchFamily="18" charset="0"/>
              <a:cs typeface="Times New Roman" panose="02020603050405020304" pitchFamily="18" charset="0"/>
            </a:endParaRPr>
          </a:p>
          <a:p>
            <a:pPr marL="285750" indent="-285750">
              <a:lnSpc>
                <a:spcPct val="150000"/>
              </a:lnSpc>
              <a:buFont typeface="Wingdings" panose="05000000000000000000" pitchFamily="2" charset="2"/>
              <a:buChar char="ü"/>
            </a:pPr>
            <a:r>
              <a:rPr lang="en-US" b="1" dirty="0" smtClean="0">
                <a:latin typeface="Times New Roman" panose="02020603050405020304" pitchFamily="18" charset="0"/>
                <a:cs typeface="Times New Roman" panose="02020603050405020304" pitchFamily="18" charset="0"/>
              </a:rPr>
              <a:t>Using high pile carpet in physiological room will improve IIC by 24 dB or more. </a:t>
            </a:r>
            <a:endParaRPr lang="en-US"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Tree>
    <p:extLst>
      <p:ext uri="{BB962C8B-B14F-4D97-AF65-F5344CB8AC3E}">
        <p14:creationId xmlns:p14="http://schemas.microsoft.com/office/powerpoint/2010/main" val="73069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523220"/>
          </a:xfrm>
          <a:prstGeom prst="rect">
            <a:avLst/>
          </a:prstGeom>
          <a:noFill/>
        </p:spPr>
        <p:txBody>
          <a:bodyPr wrap="square" rtlCol="0">
            <a:spAutoFit/>
          </a:bodyPr>
          <a:lstStyle/>
          <a:p>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a:t>
            </a:r>
            <a:endParaRPr lang="en-US" sz="2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2232782" y="1752601"/>
            <a:ext cx="8839200" cy="510540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50812" y="1752600"/>
            <a:ext cx="4038600" cy="954107"/>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 A sample of therapy room</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9319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9296400" cy="523220"/>
          </a:xfrm>
          <a:prstGeom prst="rect">
            <a:avLst/>
          </a:prstGeom>
          <a:noFill/>
        </p:spPr>
        <p:txBody>
          <a:bodyPr wrap="square" rtlCol="0">
            <a:spAutoFit/>
          </a:bodyPr>
          <a:lstStyle/>
          <a:p>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  results before  improving :</a:t>
            </a:r>
            <a:endParaRPr lang="en-US" sz="2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150812" y="1676400"/>
            <a:ext cx="9514269" cy="5181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18722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523220"/>
          </a:xfrm>
          <a:prstGeom prst="rect">
            <a:avLst/>
          </a:prstGeom>
          <a:noFill/>
        </p:spPr>
        <p:txBody>
          <a:bodyPr wrap="square" rtlCol="0">
            <a:spAutoFit/>
          </a:bodyPr>
          <a:lstStyle/>
          <a:p>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 after improving :</a:t>
            </a:r>
            <a:endParaRPr lang="en-US" sz="2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3579811" y="1555608"/>
            <a:ext cx="8609013" cy="5302391"/>
          </a:xfrm>
          <a:prstGeom prst="rect">
            <a:avLst/>
          </a:prstGeom>
        </p:spPr>
      </p:pic>
      <p:sp>
        <p:nvSpPr>
          <p:cNvPr id="9" name="Rectangle 8"/>
          <p:cNvSpPr/>
          <p:nvPr/>
        </p:nvSpPr>
        <p:spPr>
          <a:xfrm>
            <a:off x="1674812" y="2805855"/>
            <a:ext cx="2438400" cy="685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latin typeface="Times New Roman" panose="02020603050405020304" pitchFamily="18" charset="0"/>
                <a:cs typeface="Times New Roman" panose="02020603050405020304" pitchFamily="18" charset="0"/>
              </a:rPr>
              <a:t>Acoustic wall panels</a:t>
            </a:r>
            <a:endParaRPr lang="en-US" sz="2000" b="1" dirty="0">
              <a:latin typeface="Times New Roman" panose="02020603050405020304" pitchFamily="18" charset="0"/>
              <a:cs typeface="Times New Roman" panose="02020603050405020304" pitchFamily="18" charset="0"/>
            </a:endParaRPr>
          </a:p>
        </p:txBody>
      </p:sp>
      <p:cxnSp>
        <p:nvCxnSpPr>
          <p:cNvPr id="11" name="Curved Connector 10"/>
          <p:cNvCxnSpPr/>
          <p:nvPr/>
        </p:nvCxnSpPr>
        <p:spPr>
          <a:xfrm rot="10800000">
            <a:off x="2990089" y="3567256"/>
            <a:ext cx="1219200" cy="762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8532812" y="1752600"/>
            <a:ext cx="2438400" cy="685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latin typeface="Times New Roman" panose="02020603050405020304" pitchFamily="18" charset="0"/>
                <a:cs typeface="Times New Roman" panose="02020603050405020304" pitchFamily="18" charset="0"/>
              </a:rPr>
              <a:t>Acoustic tiles</a:t>
            </a:r>
            <a:endParaRPr lang="en-US" sz="2000" b="1" dirty="0">
              <a:latin typeface="Times New Roman" panose="02020603050405020304" pitchFamily="18" charset="0"/>
              <a:cs typeface="Times New Roman" panose="02020603050405020304" pitchFamily="18" charset="0"/>
            </a:endParaRPr>
          </a:p>
        </p:txBody>
      </p:sp>
      <p:sp>
        <p:nvSpPr>
          <p:cNvPr id="14" name="Rectangle 13"/>
          <p:cNvSpPr/>
          <p:nvPr/>
        </p:nvSpPr>
        <p:spPr>
          <a:xfrm>
            <a:off x="7542212" y="6019800"/>
            <a:ext cx="2438400" cy="685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latin typeface="Times New Roman" panose="02020603050405020304" pitchFamily="18" charset="0"/>
                <a:cs typeface="Times New Roman" panose="02020603050405020304" pitchFamily="18" charset="0"/>
              </a:rPr>
              <a:t>Floor rubber tiles</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1283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212" y="152400"/>
            <a:ext cx="10363199" cy="6477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51111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523220"/>
          </a:xfrm>
          <a:prstGeom prst="rect">
            <a:avLst/>
          </a:prstGeom>
          <a:noFill/>
        </p:spPr>
        <p:txBody>
          <a:bodyPr wrap="square" rtlCol="0">
            <a:spAutoFit/>
          </a:bodyPr>
          <a:lstStyle/>
          <a:p>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 after improving :</a:t>
            </a:r>
            <a:endParaRPr lang="en-US" sz="2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379412" y="1676400"/>
            <a:ext cx="8077200" cy="46722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69571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91044"/>
            <a:ext cx="7162800" cy="461665"/>
          </a:xfrm>
          <a:prstGeom prst="rect">
            <a:avLst/>
          </a:prstGeom>
          <a:noFill/>
        </p:spPr>
        <p:txBody>
          <a:bodyPr wrap="square" rtlCol="0">
            <a:spAutoFit/>
          </a:bodyPr>
          <a:lstStyle/>
          <a:p>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760412" y="1651101"/>
            <a:ext cx="40386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Reception hall</a:t>
            </a:r>
            <a:endParaRPr lang="en-US" sz="2400" b="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1141412" y="2286000"/>
            <a:ext cx="8763000" cy="4191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11513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9296400" cy="523220"/>
          </a:xfrm>
          <a:prstGeom prst="rect">
            <a:avLst/>
          </a:prstGeom>
          <a:noFill/>
        </p:spPr>
        <p:txBody>
          <a:bodyPr wrap="square" rtlCol="0">
            <a:spAutoFit/>
          </a:bodyPr>
          <a:lstStyle/>
          <a:p>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 before  improving :</a:t>
            </a:r>
            <a:endParaRPr lang="en-US" sz="2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640768" y="1582440"/>
            <a:ext cx="8745945" cy="48183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9815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523220"/>
          </a:xfrm>
          <a:prstGeom prst="rect">
            <a:avLst/>
          </a:prstGeom>
          <a:noFill/>
        </p:spPr>
        <p:txBody>
          <a:bodyPr wrap="square" rtlCol="0">
            <a:spAutoFit/>
          </a:bodyPr>
          <a:lstStyle/>
          <a:p>
            <a:r>
              <a:rPr lang="en-US" sz="28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 after improving :</a:t>
            </a:r>
            <a:endParaRPr lang="en-US" sz="28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3808411" y="1752600"/>
            <a:ext cx="8380413" cy="5105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11"/>
          <p:cNvSpPr/>
          <p:nvPr/>
        </p:nvSpPr>
        <p:spPr>
          <a:xfrm>
            <a:off x="6779417" y="1953515"/>
            <a:ext cx="2438400" cy="685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latin typeface="Times New Roman" panose="02020603050405020304" pitchFamily="18" charset="0"/>
                <a:cs typeface="Times New Roman" panose="02020603050405020304" pitchFamily="18" charset="0"/>
              </a:rPr>
              <a:t>Acoustic tiles</a:t>
            </a:r>
            <a:endParaRPr lang="en-US" sz="2000" b="1" dirty="0">
              <a:latin typeface="Times New Roman" panose="02020603050405020304" pitchFamily="18" charset="0"/>
              <a:cs typeface="Times New Roman" panose="02020603050405020304" pitchFamily="18" charset="0"/>
            </a:endParaRPr>
          </a:p>
        </p:txBody>
      </p:sp>
      <p:sp>
        <p:nvSpPr>
          <p:cNvPr id="15" name="Rectangle 14"/>
          <p:cNvSpPr/>
          <p:nvPr/>
        </p:nvSpPr>
        <p:spPr>
          <a:xfrm>
            <a:off x="7847012" y="5867400"/>
            <a:ext cx="2438400" cy="685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latin typeface="Times New Roman" panose="02020603050405020304" pitchFamily="18" charset="0"/>
                <a:cs typeface="Times New Roman" panose="02020603050405020304" pitchFamily="18" charset="0"/>
              </a:rPr>
              <a:t>Floor rubber tiles</a:t>
            </a:r>
            <a:endParaRPr lang="en-US" sz="2000" b="1" dirty="0">
              <a:latin typeface="Times New Roman" panose="02020603050405020304" pitchFamily="18" charset="0"/>
              <a:cs typeface="Times New Roman" panose="02020603050405020304" pitchFamily="18" charset="0"/>
            </a:endParaRPr>
          </a:p>
        </p:txBody>
      </p:sp>
      <p:sp>
        <p:nvSpPr>
          <p:cNvPr id="16" name="Rectangle 15"/>
          <p:cNvSpPr/>
          <p:nvPr/>
        </p:nvSpPr>
        <p:spPr>
          <a:xfrm>
            <a:off x="710335" y="2110624"/>
            <a:ext cx="2816696" cy="685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smtClean="0">
                <a:latin typeface="Times New Roman" panose="02020603050405020304" pitchFamily="18" charset="0"/>
                <a:cs typeface="Times New Roman" panose="02020603050405020304" pitchFamily="18" charset="0"/>
              </a:rPr>
              <a:t>Low-E (Double glass)</a:t>
            </a:r>
            <a:endParaRPr lang="en-US" sz="2000" b="1" dirty="0">
              <a:latin typeface="Times New Roman" panose="02020603050405020304" pitchFamily="18" charset="0"/>
              <a:cs typeface="Times New Roman" panose="02020603050405020304" pitchFamily="18" charset="0"/>
            </a:endParaRPr>
          </a:p>
        </p:txBody>
      </p:sp>
      <p:cxnSp>
        <p:nvCxnSpPr>
          <p:cNvPr id="3" name="Curved Connector 2"/>
          <p:cNvCxnSpPr/>
          <p:nvPr/>
        </p:nvCxnSpPr>
        <p:spPr>
          <a:xfrm rot="10800000">
            <a:off x="2817813" y="2997339"/>
            <a:ext cx="1418437" cy="4572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98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400110"/>
          </a:xfrm>
          <a:prstGeom prst="rect">
            <a:avLst/>
          </a:prstGeom>
          <a:noFill/>
        </p:spPr>
        <p:txBody>
          <a:bodyPr wrap="square" rtlCol="0">
            <a:spAutoFit/>
          </a:bodyPr>
          <a:lstStyle/>
          <a:p>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a:t>
            </a:r>
            <a:endParaRPr lang="en-US" sz="20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455612" y="1459649"/>
            <a:ext cx="40386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Reception hall</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55612" y="1972244"/>
            <a:ext cx="9206215" cy="4885755"/>
          </a:xfrm>
          <a:prstGeom prst="rect">
            <a:avLst/>
          </a:prstGeom>
        </p:spPr>
      </p:pic>
    </p:spTree>
    <p:extLst>
      <p:ext uri="{BB962C8B-B14F-4D97-AF65-F5344CB8AC3E}">
        <p14:creationId xmlns:p14="http://schemas.microsoft.com/office/powerpoint/2010/main" val="49967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400110"/>
          </a:xfrm>
          <a:prstGeom prst="rect">
            <a:avLst/>
          </a:prstGeom>
          <a:noFill/>
        </p:spPr>
        <p:txBody>
          <a:bodyPr wrap="square" rtlCol="0">
            <a:spAutoFit/>
          </a:bodyPr>
          <a:lstStyle/>
          <a:p>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a:t>
            </a:r>
            <a:endParaRPr lang="en-US" sz="20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798512" y="1981200"/>
            <a:ext cx="40386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Meeting room</a:t>
            </a:r>
            <a:endParaRPr lang="en-US" sz="2400" b="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3122612" y="1981200"/>
            <a:ext cx="8181838" cy="4876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5839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400110"/>
          </a:xfrm>
          <a:prstGeom prst="rect">
            <a:avLst/>
          </a:prstGeom>
          <a:noFill/>
        </p:spPr>
        <p:txBody>
          <a:bodyPr wrap="square" rtlCol="0">
            <a:spAutoFit/>
          </a:bodyPr>
          <a:lstStyle/>
          <a:p>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Reverberation Time (RT60):</a:t>
            </a:r>
            <a:endParaRPr lang="en-US" sz="20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588227" y="1752600"/>
            <a:ext cx="9557526" cy="44958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3717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011794"/>
            <a:ext cx="7162800" cy="400110"/>
          </a:xfrm>
          <a:prstGeom prst="rect">
            <a:avLst/>
          </a:prstGeom>
          <a:noFill/>
        </p:spPr>
        <p:txBody>
          <a:bodyPr wrap="square" rtlCol="0">
            <a:spAutoFit/>
          </a:bodyPr>
          <a:lstStyle/>
          <a:p>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Reinforcement Sound System:  </a:t>
            </a:r>
            <a:endParaRPr lang="en-US" sz="20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4" name="Picture 3" descr="http://3.imimg.com/data3/YO/OJ/MY-560405/speaker-ceiling-mount-250x250.jpg"/>
          <p:cNvPicPr/>
          <p:nvPr/>
        </p:nvPicPr>
        <p:blipFill>
          <a:blip r:embed="rId3">
            <a:extLst>
              <a:ext uri="{28A0092B-C50C-407E-A947-70E740481C1C}">
                <a14:useLocalDpi xmlns:a14="http://schemas.microsoft.com/office/drawing/2010/main" val="0"/>
              </a:ext>
            </a:extLst>
          </a:blip>
          <a:srcRect/>
          <a:stretch>
            <a:fillRect/>
          </a:stretch>
        </p:blipFill>
        <p:spPr bwMode="auto">
          <a:xfrm>
            <a:off x="608012" y="1978372"/>
            <a:ext cx="2771775" cy="2695575"/>
          </a:xfrm>
          <a:prstGeom prst="rect">
            <a:avLst/>
          </a:prstGeom>
          <a:ln>
            <a:noFill/>
          </a:ln>
          <a:effectLst>
            <a:outerShdw blurRad="292100" dist="139700" dir="2700000" algn="tl" rotWithShape="0">
              <a:srgbClr val="333333">
                <a:alpha val="65000"/>
              </a:srgbClr>
            </a:outerShdw>
          </a:effectLst>
        </p:spPr>
      </p:pic>
      <p:sp>
        <p:nvSpPr>
          <p:cNvPr id="2" name="Rectangle 1"/>
          <p:cNvSpPr/>
          <p:nvPr/>
        </p:nvSpPr>
        <p:spPr>
          <a:xfrm>
            <a:off x="603012" y="5009582"/>
            <a:ext cx="3146595" cy="461665"/>
          </a:xfrm>
          <a:prstGeom prst="rect">
            <a:avLst/>
          </a:prstGeom>
        </p:spPr>
        <p:txBody>
          <a:bodyPr wrap="square">
            <a:spAutoFit/>
          </a:bodyPr>
          <a:lstStyle/>
          <a:p>
            <a:r>
              <a:rPr lang="en-US" sz="2400" b="1" dirty="0">
                <a:latin typeface="Times New Roman" panose="02020603050405020304" pitchFamily="18" charset="0"/>
                <a:ea typeface="Batang" panose="02030600000101010101" pitchFamily="18" charset="-127"/>
              </a:rPr>
              <a:t>BOSCH LBD </a:t>
            </a:r>
            <a:r>
              <a:rPr lang="en-US" sz="2400" b="1" dirty="0" smtClean="0">
                <a:latin typeface="Times New Roman" panose="02020603050405020304" pitchFamily="18" charset="0"/>
                <a:ea typeface="Batang" panose="02030600000101010101" pitchFamily="18" charset="-127"/>
              </a:rPr>
              <a:t>0606/10</a:t>
            </a:r>
            <a:endParaRPr lang="en-US" sz="2400" dirty="0"/>
          </a:p>
        </p:txBody>
      </p:sp>
      <p:sp>
        <p:nvSpPr>
          <p:cNvPr id="3" name="Rectangle 2"/>
          <p:cNvSpPr/>
          <p:nvPr/>
        </p:nvSpPr>
        <p:spPr>
          <a:xfrm>
            <a:off x="3808412" y="1978372"/>
            <a:ext cx="6103146" cy="405367"/>
          </a:xfrm>
          <a:prstGeom prst="rect">
            <a:avLst/>
          </a:prstGeom>
        </p:spPr>
        <p:txBody>
          <a:bodyPr wrap="none">
            <a:spAutoFit/>
          </a:bodyPr>
          <a:lstStyle/>
          <a:p>
            <a:pPr>
              <a:lnSpc>
                <a:spcPct val="107000"/>
              </a:lnSpc>
              <a:spcAft>
                <a:spcPts val="800"/>
              </a:spcAft>
            </a:pPr>
            <a:r>
              <a:rPr lang="en-US" sz="2000" b="1" dirty="0">
                <a:solidFill>
                  <a:srgbClr val="000000"/>
                </a:solidFill>
                <a:latin typeface="Times New Roman" panose="02020603050405020304" pitchFamily="18" charset="0"/>
                <a:ea typeface="Batang" panose="02030600000101010101" pitchFamily="18" charset="-127"/>
                <a:cs typeface="Arial" panose="020B0604020202020204" pitchFamily="34" charset="0"/>
              </a:rPr>
              <a:t>Angle of sound distribution for the selected type = 70˚ </a:t>
            </a:r>
            <a:endParaRPr lang="en-US" sz="2000" dirty="0">
              <a:effectLst/>
              <a:latin typeface="Calibri" panose="020F0502020204030204" pitchFamily="34" charset="0"/>
              <a:ea typeface="Batang" panose="02030600000101010101" pitchFamily="18" charset="-127"/>
              <a:cs typeface="Arial" panose="020B0604020202020204" pitchFamily="34" charset="0"/>
            </a:endParaRPr>
          </a:p>
        </p:txBody>
      </p:sp>
      <p:pic>
        <p:nvPicPr>
          <p:cNvPr id="5" name="Picture 4"/>
          <p:cNvPicPr>
            <a:picLocks noChangeAspect="1"/>
          </p:cNvPicPr>
          <p:nvPr/>
        </p:nvPicPr>
        <p:blipFill>
          <a:blip r:embed="rId4"/>
          <a:stretch>
            <a:fillRect/>
          </a:stretch>
        </p:blipFill>
        <p:spPr>
          <a:xfrm>
            <a:off x="4665408" y="2590800"/>
            <a:ext cx="7523417" cy="43298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08241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sp>
        <p:nvSpPr>
          <p:cNvPr id="8" name="TextBox 7"/>
          <p:cNvSpPr txBox="1"/>
          <p:nvPr/>
        </p:nvSpPr>
        <p:spPr>
          <a:xfrm>
            <a:off x="608012" y="1214485"/>
            <a:ext cx="7162800" cy="461665"/>
          </a:xfrm>
          <a:prstGeom prst="rect">
            <a:avLst/>
          </a:prstGeom>
          <a:noFill/>
        </p:spPr>
        <p:txBody>
          <a:bodyPr wrap="square" rtlCol="0">
            <a:spAutoFit/>
          </a:bodyPr>
          <a:lstStyle/>
          <a:p>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Reinforcement Sound  system Distribution:  </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912812" y="1883514"/>
            <a:ext cx="9681882"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851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208212" y="344868"/>
            <a:ext cx="6858000" cy="646331"/>
          </a:xfrm>
          <a:prstGeom prst="rect">
            <a:avLst/>
          </a:prstGeom>
          <a:noFill/>
        </p:spPr>
        <p:txBody>
          <a:bodyPr wrap="square" rtlCol="0">
            <a:spAutoFit/>
          </a:bodyPr>
          <a:lstStyle/>
          <a:p>
            <a:pPr algn="ctr"/>
            <a:r>
              <a:rPr lang="en-US" sz="3600" b="1" dirty="0" smtClean="0">
                <a:latin typeface="+mj-lt"/>
                <a:cs typeface="Times New Roman" panose="02020603050405020304" pitchFamily="18" charset="0"/>
              </a:rPr>
              <a:t>Acoustical Design</a:t>
            </a:r>
            <a:endParaRPr lang="en-US" sz="3600" b="1" dirty="0">
              <a:latin typeface="+mj-lt"/>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2214585" y="1678584"/>
            <a:ext cx="8147027" cy="51794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ight Arrow 8"/>
          <p:cNvSpPr/>
          <p:nvPr/>
        </p:nvSpPr>
        <p:spPr>
          <a:xfrm>
            <a:off x="611198" y="1221063"/>
            <a:ext cx="10668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77998" y="1140398"/>
            <a:ext cx="9220200" cy="461665"/>
          </a:xfrm>
          <a:prstGeom prst="rect">
            <a:avLst/>
          </a:prstGeom>
          <a:noFill/>
        </p:spPr>
        <p:txBody>
          <a:bodyPr wrap="square" rtlCol="0">
            <a:spAutoFit/>
          </a:bodyPr>
          <a:lstStyle/>
          <a:p>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Distribution of loudspeaker in reception hall ceiling</a:t>
            </a: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0821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228600"/>
            <a:ext cx="10789920" cy="731520"/>
          </a:xfrm>
        </p:spPr>
        <p:txBody>
          <a:bodyPr>
            <a:normAutofit/>
          </a:bodyPr>
          <a:lstStyle/>
          <a:p>
            <a:pPr algn="ctr"/>
            <a:r>
              <a:rPr lang="en-US" sz="3720" dirty="0">
                <a:solidFill>
                  <a:schemeClr val="tx2">
                    <a:lumMod val="75000"/>
                  </a:schemeClr>
                </a:solidFill>
                <a:latin typeface="+mn-lt"/>
                <a:cs typeface="+mn-cs"/>
              </a:rPr>
              <a:t>3D MAX</a:t>
            </a:r>
          </a:p>
        </p:txBody>
      </p:sp>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510" y="960120"/>
            <a:ext cx="11001301" cy="58949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893210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8012" y="1143000"/>
            <a:ext cx="5029200" cy="1828800"/>
          </a:xfrm>
        </p:spPr>
        <p:txBody>
          <a:bodyPr>
            <a:normAutofit/>
          </a:bodyPr>
          <a:lstStyle/>
          <a:p>
            <a:pPr algn="ctr"/>
            <a:r>
              <a:rPr lang="en-US" sz="6600" dirty="0">
                <a:solidFill>
                  <a:schemeClr val="tx1"/>
                </a:solidFill>
                <a:cs typeface="Times New Roman" pitchFamily="18" charset="0"/>
              </a:rPr>
              <a:t>Electrical Design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37083"/>
            <a:ext cx="5332412" cy="4020917"/>
          </a:xfrm>
          <a:prstGeom prst="rect">
            <a:avLst/>
          </a:prstGeom>
          <a:ln>
            <a:noFill/>
          </a:ln>
          <a:effectLst>
            <a:softEdge rad="112500"/>
          </a:effectLst>
        </p:spPr>
      </p:pic>
    </p:spTree>
    <p:extLst>
      <p:ext uri="{BB962C8B-B14F-4D97-AF65-F5344CB8AC3E}">
        <p14:creationId xmlns:p14="http://schemas.microsoft.com/office/powerpoint/2010/main" val="3295953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67" y="1456387"/>
            <a:ext cx="8502220" cy="5401613"/>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8656" y="4129289"/>
            <a:ext cx="4350046" cy="25871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1827212" y="324014"/>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pic>
        <p:nvPicPr>
          <p:cNvPr id="6" name="Picture 5"/>
          <p:cNvPicPr/>
          <p:nvPr/>
        </p:nvPicPr>
        <p:blipFill>
          <a:blip r:embed="rId4">
            <a:extLst>
              <a:ext uri="{28A0092B-C50C-407E-A947-70E740481C1C}">
                <a14:useLocalDpi xmlns:a14="http://schemas.microsoft.com/office/drawing/2010/main" val="0"/>
              </a:ext>
            </a:extLst>
          </a:blip>
          <a:stretch>
            <a:fillRect/>
          </a:stretch>
        </p:blipFill>
        <p:spPr>
          <a:xfrm>
            <a:off x="7389812" y="990600"/>
            <a:ext cx="4662964" cy="27302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44525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303234" y="4411635"/>
            <a:ext cx="6286478" cy="24291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227012" y="1458234"/>
            <a:ext cx="6362700" cy="2533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6158727" y="2829947"/>
            <a:ext cx="6018213"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sp>
        <p:nvSpPr>
          <p:cNvPr id="2" name="TextBox 1"/>
          <p:cNvSpPr txBox="1"/>
          <p:nvPr/>
        </p:nvSpPr>
        <p:spPr>
          <a:xfrm>
            <a:off x="531812" y="886499"/>
            <a:ext cx="5029200" cy="707886"/>
          </a:xfrm>
          <a:prstGeom prst="rect">
            <a:avLst/>
          </a:prstGeom>
          <a:noFill/>
        </p:spPr>
        <p:txBody>
          <a:bodyPr wrap="square" rtlCol="0">
            <a:spAutoFit/>
          </a:bodyPr>
          <a:lstStyle/>
          <a:p>
            <a:pPr lvl="0"/>
            <a:r>
              <a:rPr lang="en-US" sz="2000" b="1" dirty="0">
                <a:solidFill>
                  <a:schemeClr val="accent1">
                    <a:lumMod val="50000"/>
                  </a:schemeClr>
                </a:solidFill>
                <a:latin typeface="Times New Roman" panose="02020603050405020304" pitchFamily="18" charset="0"/>
                <a:cs typeface="Times New Roman" panose="02020603050405020304" pitchFamily="18" charset="0"/>
              </a:rPr>
              <a:t>Main Types of </a:t>
            </a: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lamps:</a:t>
            </a:r>
            <a:endParaRPr lang="en-US" sz="2000" b="1" dirty="0">
              <a:solidFill>
                <a:schemeClr val="accent1">
                  <a:lumMod val="50000"/>
                </a:schemeClr>
              </a:solidFill>
              <a:latin typeface="Times New Roman" panose="02020603050405020304" pitchFamily="18" charset="0"/>
              <a:cs typeface="Times New Roman" panose="02020603050405020304" pitchFamily="18" charset="0"/>
            </a:endParaRPr>
          </a:p>
          <a:p>
            <a:endParaRPr lang="en-US" sz="2000" dirty="0">
              <a:solidFill>
                <a:schemeClr val="accent1">
                  <a:lumMod val="50000"/>
                </a:schemeClr>
              </a:solidFill>
            </a:endParaRPr>
          </a:p>
        </p:txBody>
      </p:sp>
    </p:spTree>
    <p:extLst>
      <p:ext uri="{BB962C8B-B14F-4D97-AF65-F5344CB8AC3E}">
        <p14:creationId xmlns:p14="http://schemas.microsoft.com/office/powerpoint/2010/main" val="27167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4189412" y="914400"/>
            <a:ext cx="7999413" cy="5943600"/>
          </a:xfrm>
          <a:prstGeom prst="rect">
            <a:avLst/>
          </a:prstGeom>
          <a:ln>
            <a:noFill/>
          </a:ln>
          <a:effectLst>
            <a:outerShdw blurRad="190500" algn="tl" rotWithShape="0">
              <a:srgbClr val="000000">
                <a:alpha val="70000"/>
              </a:srgbClr>
            </a:outerShdw>
          </a:effectLst>
        </p:spPr>
      </p:pic>
      <p:sp>
        <p:nvSpPr>
          <p:cNvPr id="4" name="TextBox 3"/>
          <p:cNvSpPr txBox="1"/>
          <p:nvPr/>
        </p:nvSpPr>
        <p:spPr>
          <a:xfrm>
            <a:off x="0" y="2430977"/>
            <a:ext cx="4458970" cy="984885"/>
          </a:xfrm>
          <a:prstGeom prst="rect">
            <a:avLst/>
          </a:prstGeom>
          <a:noFill/>
        </p:spPr>
        <p:txBody>
          <a:bodyPr wrap="square" rtlCol="0">
            <a:spAutoFit/>
          </a:bodyPr>
          <a:lstStyle/>
          <a:p>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Illuminance level in therapy room </a:t>
            </a:r>
          </a:p>
          <a:p>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 500 -540 Lux </a:t>
            </a:r>
          </a:p>
          <a:p>
            <a:endParaRPr lang="en-US" dirty="0"/>
          </a:p>
        </p:txBody>
      </p:sp>
      <p:sp>
        <p:nvSpPr>
          <p:cNvPr id="10" name="TextBox 9"/>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sp>
        <p:nvSpPr>
          <p:cNvPr id="11" name="TextBox 10"/>
          <p:cNvSpPr txBox="1"/>
          <p:nvPr/>
        </p:nvSpPr>
        <p:spPr>
          <a:xfrm>
            <a:off x="912812" y="1642767"/>
            <a:ext cx="39624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Therapy room:</a:t>
            </a:r>
            <a:endParaRPr lang="en-US" sz="2400" b="1" dirty="0">
              <a:latin typeface="Times New Roman" panose="02020603050405020304" pitchFamily="18" charset="0"/>
              <a:cs typeface="Times New Roman" panose="02020603050405020304" pitchFamily="18" charset="0"/>
            </a:endParaRPr>
          </a:p>
        </p:txBody>
      </p:sp>
      <p:sp>
        <p:nvSpPr>
          <p:cNvPr id="12" name="Right Arrow 11"/>
          <p:cNvSpPr/>
          <p:nvPr/>
        </p:nvSpPr>
        <p:spPr>
          <a:xfrm>
            <a:off x="163640" y="1747636"/>
            <a:ext cx="762000" cy="336201"/>
          </a:xfrm>
          <a:prstGeom prst="rightArrow">
            <a:avLst/>
          </a:prstGeom>
          <a:solidFill>
            <a:schemeClr val="accent5">
              <a:lumMod val="7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046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0" y="2377224"/>
            <a:ext cx="5152171" cy="4480776"/>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3"/>
          <a:stretch>
            <a:fillRect/>
          </a:stretch>
        </p:blipFill>
        <p:spPr>
          <a:xfrm>
            <a:off x="5110462" y="1747778"/>
            <a:ext cx="7085013" cy="1584880"/>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608012" y="1101144"/>
            <a:ext cx="6324600" cy="1338828"/>
          </a:xfrm>
          <a:prstGeom prst="rect">
            <a:avLst/>
          </a:prstGeom>
          <a:noFill/>
        </p:spPr>
        <p:txBody>
          <a:bodyPr wrap="square" rtlCol="0">
            <a:spAutoFit/>
          </a:bodyPr>
          <a:lstStyle/>
          <a:p>
            <a:pPr>
              <a:lnSpc>
                <a:spcPct val="150000"/>
              </a:lnSpc>
            </a:pPr>
            <a:r>
              <a:rPr lang="en-US" b="1" dirty="0" smtClean="0">
                <a:latin typeface="Times New Roman" panose="02020603050405020304" pitchFamily="18" charset="0"/>
                <a:cs typeface="Times New Roman" panose="02020603050405020304" pitchFamily="18" charset="0"/>
              </a:rPr>
              <a:t>Average illuminance on  therapy workplace =537 Lux</a:t>
            </a:r>
          </a:p>
          <a:p>
            <a:pPr>
              <a:lnSpc>
                <a:spcPct val="150000"/>
              </a:lnSpc>
            </a:pPr>
            <a:r>
              <a:rPr lang="en-US" b="1" dirty="0" smtClean="0">
                <a:latin typeface="Times New Roman" panose="02020603050405020304" pitchFamily="18" charset="0"/>
                <a:cs typeface="Times New Roman" panose="02020603050405020304" pitchFamily="18" charset="0"/>
              </a:rPr>
              <a:t>Uniformity =0.58   </a:t>
            </a:r>
          </a:p>
          <a:p>
            <a:pPr>
              <a:lnSpc>
                <a:spcPct val="150000"/>
              </a:lnSpc>
            </a:pPr>
            <a:r>
              <a:rPr lang="en-US" b="1" dirty="0" smtClean="0">
                <a:latin typeface="Times New Roman" panose="02020603050405020304" pitchFamily="18" charset="0"/>
                <a:cs typeface="Times New Roman" panose="02020603050405020304" pitchFamily="18" charset="0"/>
              </a:rPr>
              <a:t>Max. UGR =19.6</a:t>
            </a:r>
            <a:endParaRPr lang="en-US" b="1" dirty="0">
              <a:latin typeface="Times New Roman" panose="02020603050405020304" pitchFamily="18" charset="0"/>
              <a:cs typeface="Times New Roman" panose="02020603050405020304" pitchFamily="18" charset="0"/>
            </a:endParaRPr>
          </a:p>
        </p:txBody>
      </p:sp>
      <p:pic>
        <p:nvPicPr>
          <p:cNvPr id="16" name="Picture 15"/>
          <p:cNvPicPr>
            <a:picLocks noChangeAspect="1"/>
          </p:cNvPicPr>
          <p:nvPr/>
        </p:nvPicPr>
        <p:blipFill>
          <a:blip r:embed="rId4"/>
          <a:stretch>
            <a:fillRect/>
          </a:stretch>
        </p:blipFill>
        <p:spPr>
          <a:xfrm>
            <a:off x="8030786" y="3505200"/>
            <a:ext cx="4153039" cy="3352800"/>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spTree>
    <p:extLst>
      <p:ext uri="{BB962C8B-B14F-4D97-AF65-F5344CB8AC3E}">
        <p14:creationId xmlns:p14="http://schemas.microsoft.com/office/powerpoint/2010/main" val="8318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8015" y="3168307"/>
            <a:ext cx="4758054" cy="677108"/>
          </a:xfrm>
          <a:prstGeom prst="rect">
            <a:avLst/>
          </a:prstGeom>
          <a:noFill/>
        </p:spPr>
        <p:txBody>
          <a:bodyPr wrap="square" rtlCol="0">
            <a:spAutoFit/>
          </a:bodyPr>
          <a:lstStyle/>
          <a:p>
            <a:pPr algn="ctr"/>
            <a:r>
              <a:rPr lang="en-US" sz="2000" b="1" dirty="0" smtClean="0">
                <a:solidFill>
                  <a:schemeClr val="accent1">
                    <a:lumMod val="50000"/>
                  </a:schemeClr>
                </a:solidFill>
                <a:latin typeface="Times New Roman" panose="02020603050405020304" pitchFamily="18" charset="0"/>
                <a:cs typeface="Times New Roman" panose="02020603050405020304" pitchFamily="18" charset="0"/>
              </a:rPr>
              <a:t>Illuminance level in =500lux</a:t>
            </a:r>
          </a:p>
          <a:p>
            <a:endParaRPr lang="en-US" dirty="0"/>
          </a:p>
        </p:txBody>
      </p:sp>
      <p:sp>
        <p:nvSpPr>
          <p:cNvPr id="10" name="TextBox 9"/>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sp>
        <p:nvSpPr>
          <p:cNvPr id="11" name="TextBox 10"/>
          <p:cNvSpPr txBox="1"/>
          <p:nvPr/>
        </p:nvSpPr>
        <p:spPr>
          <a:xfrm>
            <a:off x="873919" y="1653064"/>
            <a:ext cx="3962400" cy="830997"/>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Multi-purpose</a:t>
            </a:r>
          </a:p>
          <a:p>
            <a:r>
              <a:rPr lang="en-US" sz="2400" b="1" dirty="0" smtClean="0">
                <a:latin typeface="Times New Roman" panose="02020603050405020304" pitchFamily="18" charset="0"/>
                <a:cs typeface="Times New Roman" panose="02020603050405020304" pitchFamily="18" charset="0"/>
              </a:rPr>
              <a:t>/meeting room:</a:t>
            </a:r>
            <a:endParaRPr lang="en-US" sz="2400" b="1" dirty="0">
              <a:latin typeface="Times New Roman" panose="02020603050405020304" pitchFamily="18" charset="0"/>
              <a:cs typeface="Times New Roman" panose="02020603050405020304" pitchFamily="18" charset="0"/>
            </a:endParaRPr>
          </a:p>
        </p:txBody>
      </p:sp>
      <p:sp>
        <p:nvSpPr>
          <p:cNvPr id="12" name="Right Arrow 11"/>
          <p:cNvSpPr/>
          <p:nvPr/>
        </p:nvSpPr>
        <p:spPr>
          <a:xfrm>
            <a:off x="111919" y="1715795"/>
            <a:ext cx="762000" cy="336201"/>
          </a:xfrm>
          <a:prstGeom prst="rightArrow">
            <a:avLst/>
          </a:prstGeom>
          <a:solidFill>
            <a:schemeClr val="accent5">
              <a:lumMod val="7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3448637" y="1330347"/>
            <a:ext cx="8740188" cy="54911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951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08012" y="1101144"/>
            <a:ext cx="6324600" cy="1338828"/>
          </a:xfrm>
          <a:prstGeom prst="rect">
            <a:avLst/>
          </a:prstGeom>
          <a:noFill/>
        </p:spPr>
        <p:txBody>
          <a:bodyPr wrap="square" rtlCol="0">
            <a:spAutoFit/>
          </a:bodyPr>
          <a:lstStyle/>
          <a:p>
            <a:pPr>
              <a:lnSpc>
                <a:spcPct val="150000"/>
              </a:lnSpc>
            </a:pPr>
            <a:r>
              <a:rPr lang="en-US" b="1" dirty="0" smtClean="0">
                <a:latin typeface="Times New Roman" panose="02020603050405020304" pitchFamily="18" charset="0"/>
                <a:cs typeface="Times New Roman" panose="02020603050405020304" pitchFamily="18" charset="0"/>
              </a:rPr>
              <a:t>Average illuminance on  therapy workplace = 541 Lux</a:t>
            </a:r>
          </a:p>
          <a:p>
            <a:pPr>
              <a:lnSpc>
                <a:spcPct val="150000"/>
              </a:lnSpc>
            </a:pPr>
            <a:r>
              <a:rPr lang="en-US" b="1" dirty="0" smtClean="0">
                <a:latin typeface="Times New Roman" panose="02020603050405020304" pitchFamily="18" charset="0"/>
                <a:cs typeface="Times New Roman" panose="02020603050405020304" pitchFamily="18" charset="0"/>
              </a:rPr>
              <a:t>Uniformity =0.57 </a:t>
            </a:r>
          </a:p>
          <a:p>
            <a:pPr>
              <a:lnSpc>
                <a:spcPct val="150000"/>
              </a:lnSpc>
            </a:pPr>
            <a:r>
              <a:rPr lang="en-US" b="1" dirty="0" smtClean="0">
                <a:latin typeface="Times New Roman" panose="02020603050405020304" pitchFamily="18" charset="0"/>
                <a:cs typeface="Times New Roman" panose="02020603050405020304" pitchFamily="18" charset="0"/>
              </a:rPr>
              <a:t>Max. UGR =18.5</a:t>
            </a:r>
            <a:endParaRPr lang="en-US"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30021" y="3065277"/>
            <a:ext cx="5027611" cy="37338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a:off x="5022160" y="1643620"/>
            <a:ext cx="7334250" cy="2843313"/>
          </a:xfrm>
          <a:prstGeom prst="rect">
            <a:avLst/>
          </a:prstGeom>
        </p:spPr>
      </p:pic>
      <p:pic>
        <p:nvPicPr>
          <p:cNvPr id="6" name="Picture 5"/>
          <p:cNvPicPr>
            <a:picLocks noChangeAspect="1"/>
          </p:cNvPicPr>
          <p:nvPr/>
        </p:nvPicPr>
        <p:blipFill>
          <a:blip r:embed="rId4"/>
          <a:stretch>
            <a:fillRect/>
          </a:stretch>
        </p:blipFill>
        <p:spPr>
          <a:xfrm>
            <a:off x="5909932" y="4814330"/>
            <a:ext cx="6278893" cy="15864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7049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sp>
        <p:nvSpPr>
          <p:cNvPr id="11" name="TextBox 10"/>
          <p:cNvSpPr txBox="1"/>
          <p:nvPr/>
        </p:nvSpPr>
        <p:spPr>
          <a:xfrm>
            <a:off x="912812" y="1642767"/>
            <a:ext cx="39624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Reception hall</a:t>
            </a:r>
            <a:endParaRPr lang="en-US" sz="2400" b="1" dirty="0">
              <a:latin typeface="Times New Roman" panose="02020603050405020304" pitchFamily="18" charset="0"/>
              <a:cs typeface="Times New Roman" panose="02020603050405020304" pitchFamily="18" charset="0"/>
            </a:endParaRPr>
          </a:p>
        </p:txBody>
      </p:sp>
      <p:sp>
        <p:nvSpPr>
          <p:cNvPr id="12" name="Right Arrow 11"/>
          <p:cNvSpPr/>
          <p:nvPr/>
        </p:nvSpPr>
        <p:spPr>
          <a:xfrm>
            <a:off x="163640" y="1747636"/>
            <a:ext cx="762000" cy="336201"/>
          </a:xfrm>
          <a:prstGeom prst="rightArrow">
            <a:avLst/>
          </a:prstGeom>
          <a:solidFill>
            <a:schemeClr val="accent5">
              <a:lumMod val="7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3656012" y="1197735"/>
            <a:ext cx="8532813" cy="5638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5"/>
          <p:cNvSpPr/>
          <p:nvPr/>
        </p:nvSpPr>
        <p:spPr>
          <a:xfrm>
            <a:off x="173176" y="2667000"/>
            <a:ext cx="3155672" cy="646331"/>
          </a:xfrm>
          <a:prstGeom prst="rect">
            <a:avLst/>
          </a:prstGeom>
        </p:spPr>
        <p:txBody>
          <a:bodyPr wrap="none">
            <a:spAutoFit/>
          </a:bodyPr>
          <a:lstStyle/>
          <a:p>
            <a:pPr algn="ctr"/>
            <a:r>
              <a:rPr lang="en-US" b="1" dirty="0" smtClean="0">
                <a:solidFill>
                  <a:schemeClr val="accent1">
                    <a:lumMod val="50000"/>
                  </a:schemeClr>
                </a:solidFill>
                <a:latin typeface="Times New Roman" panose="02020603050405020304" pitchFamily="18" charset="0"/>
                <a:cs typeface="Times New Roman" panose="02020603050405020304" pitchFamily="18" charset="0"/>
              </a:rPr>
              <a:t>Required illuminance </a:t>
            </a:r>
            <a:r>
              <a:rPr lang="en-US" b="1" dirty="0">
                <a:solidFill>
                  <a:schemeClr val="accent1">
                    <a:lumMod val="50000"/>
                  </a:schemeClr>
                </a:solidFill>
                <a:latin typeface="Times New Roman" panose="02020603050405020304" pitchFamily="18" charset="0"/>
                <a:cs typeface="Times New Roman" panose="02020603050405020304" pitchFamily="18" charset="0"/>
              </a:rPr>
              <a:t>level in </a:t>
            </a:r>
            <a:endParaRPr lang="en-US" b="1" dirty="0" smtClean="0">
              <a:solidFill>
                <a:schemeClr val="accent1">
                  <a:lumMod val="50000"/>
                </a:schemeClr>
              </a:solidFill>
              <a:latin typeface="Times New Roman" panose="02020603050405020304" pitchFamily="18" charset="0"/>
              <a:cs typeface="Times New Roman" panose="02020603050405020304" pitchFamily="18" charset="0"/>
            </a:endParaRPr>
          </a:p>
          <a:p>
            <a:pPr algn="ctr"/>
            <a:r>
              <a:rPr lang="en-US" b="1" dirty="0" smtClean="0">
                <a:solidFill>
                  <a:schemeClr val="accent1">
                    <a:lumMod val="50000"/>
                  </a:schemeClr>
                </a:solidFill>
                <a:latin typeface="Times New Roman" panose="02020603050405020304" pitchFamily="18" charset="0"/>
                <a:cs typeface="Times New Roman" panose="02020603050405020304" pitchFamily="18" charset="0"/>
              </a:rPr>
              <a:t>=300- 325 lux</a:t>
            </a:r>
            <a:endParaRPr lang="en-US" b="1"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3600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08012" y="1101144"/>
            <a:ext cx="6324600" cy="1338828"/>
          </a:xfrm>
          <a:prstGeom prst="rect">
            <a:avLst/>
          </a:prstGeom>
          <a:noFill/>
        </p:spPr>
        <p:txBody>
          <a:bodyPr wrap="square" rtlCol="0">
            <a:spAutoFit/>
          </a:bodyPr>
          <a:lstStyle/>
          <a:p>
            <a:pPr>
              <a:lnSpc>
                <a:spcPct val="150000"/>
              </a:lnSpc>
            </a:pPr>
            <a:r>
              <a:rPr lang="en-US" b="1" dirty="0" smtClean="0">
                <a:latin typeface="Times New Roman" panose="02020603050405020304" pitchFamily="18" charset="0"/>
                <a:cs typeface="Times New Roman" panose="02020603050405020304" pitchFamily="18" charset="0"/>
              </a:rPr>
              <a:t>Average illuminance on  therapy workplace = 346 Lux</a:t>
            </a:r>
          </a:p>
          <a:p>
            <a:pPr>
              <a:lnSpc>
                <a:spcPct val="150000"/>
              </a:lnSpc>
            </a:pPr>
            <a:r>
              <a:rPr lang="en-US" b="1" dirty="0" smtClean="0">
                <a:latin typeface="Times New Roman" panose="02020603050405020304" pitchFamily="18" charset="0"/>
                <a:cs typeface="Times New Roman" panose="02020603050405020304" pitchFamily="18" charset="0"/>
              </a:rPr>
              <a:t>Uniformity =0.55 </a:t>
            </a:r>
          </a:p>
          <a:p>
            <a:pPr>
              <a:lnSpc>
                <a:spcPct val="150000"/>
              </a:lnSpc>
            </a:pPr>
            <a:r>
              <a:rPr lang="en-US" b="1" dirty="0" smtClean="0">
                <a:latin typeface="Times New Roman" panose="02020603050405020304" pitchFamily="18" charset="0"/>
                <a:cs typeface="Times New Roman" panose="02020603050405020304" pitchFamily="18" charset="0"/>
              </a:rPr>
              <a:t>Max. UGR =19.3</a:t>
            </a:r>
            <a:endParaRPr lang="en-US"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1751012" y="115893"/>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pic>
        <p:nvPicPr>
          <p:cNvPr id="2" name="Picture 1"/>
          <p:cNvPicPr>
            <a:picLocks noChangeAspect="1"/>
          </p:cNvPicPr>
          <p:nvPr/>
        </p:nvPicPr>
        <p:blipFill>
          <a:blip r:embed="rId2"/>
          <a:stretch>
            <a:fillRect/>
          </a:stretch>
        </p:blipFill>
        <p:spPr>
          <a:xfrm>
            <a:off x="608012" y="2461309"/>
            <a:ext cx="10624469" cy="1927827"/>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3"/>
          <a:stretch>
            <a:fillRect/>
          </a:stretch>
        </p:blipFill>
        <p:spPr>
          <a:xfrm>
            <a:off x="912812" y="4648200"/>
            <a:ext cx="9439275" cy="1143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04797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753717" y="198954"/>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3971"/>
            <a:ext cx="6395017" cy="4267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8335" y="2101258"/>
            <a:ext cx="6190490" cy="43893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Down Arrow 5"/>
          <p:cNvSpPr/>
          <p:nvPr/>
        </p:nvSpPr>
        <p:spPr>
          <a:xfrm>
            <a:off x="1220317" y="4623636"/>
            <a:ext cx="533400" cy="1219200"/>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130900" y="5898274"/>
            <a:ext cx="3736536"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Average </a:t>
            </a:r>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illuminance = 531 </a:t>
            </a:r>
            <a:endParaRPr lang="en-US" sz="2400" dirty="0">
              <a:solidFill>
                <a:schemeClr val="accent1">
                  <a:lumMod val="50000"/>
                </a:schemeClr>
              </a:solidFill>
            </a:endParaRPr>
          </a:p>
        </p:txBody>
      </p:sp>
      <p:sp>
        <p:nvSpPr>
          <p:cNvPr id="13" name="Down Arrow 12"/>
          <p:cNvSpPr/>
          <p:nvPr/>
        </p:nvSpPr>
        <p:spPr>
          <a:xfrm rot="10800000">
            <a:off x="9066234" y="1792259"/>
            <a:ext cx="533400" cy="1219200"/>
          </a:xfrm>
          <a:prstGeom prst="down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313612" y="1289241"/>
            <a:ext cx="3736536" cy="461665"/>
          </a:xfrm>
          <a:prstGeom prst="rect">
            <a:avLst/>
          </a:prstGeom>
        </p:spPr>
        <p:txBody>
          <a:bodyPr wrap="none">
            <a:spAutoFit/>
          </a:bodyPr>
          <a:lstStyle/>
          <a:p>
            <a:r>
              <a:rPr lang="en-US" sz="2400" b="1" dirty="0">
                <a:solidFill>
                  <a:schemeClr val="accent1">
                    <a:lumMod val="50000"/>
                  </a:schemeClr>
                </a:solidFill>
                <a:latin typeface="Times New Roman" panose="02020603050405020304" pitchFamily="18" charset="0"/>
                <a:cs typeface="Times New Roman" panose="02020603050405020304" pitchFamily="18" charset="0"/>
              </a:rPr>
              <a:t>Average illuminance = </a:t>
            </a:r>
            <a:r>
              <a:rPr lang="en-US" sz="2400" b="1" dirty="0" smtClean="0">
                <a:solidFill>
                  <a:schemeClr val="accent1">
                    <a:lumMod val="50000"/>
                  </a:schemeClr>
                </a:solidFill>
                <a:latin typeface="Times New Roman" panose="02020603050405020304" pitchFamily="18" charset="0"/>
                <a:cs typeface="Times New Roman" panose="02020603050405020304" pitchFamily="18" charset="0"/>
              </a:rPr>
              <a:t>245 </a:t>
            </a:r>
            <a:endParaRPr lang="en-US" sz="2400" dirty="0">
              <a:solidFill>
                <a:schemeClr val="accent1">
                  <a:lumMod val="50000"/>
                </a:schemeClr>
              </a:solidFill>
            </a:endParaRPr>
          </a:p>
        </p:txBody>
      </p:sp>
      <p:sp>
        <p:nvSpPr>
          <p:cNvPr id="9" name="TextBox 8"/>
          <p:cNvSpPr txBox="1"/>
          <p:nvPr/>
        </p:nvSpPr>
        <p:spPr>
          <a:xfrm>
            <a:off x="227012" y="596868"/>
            <a:ext cx="2133600" cy="400110"/>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Water pool</a:t>
            </a:r>
            <a:endParaRPr lang="en-US" sz="2000"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6473873" y="6456323"/>
            <a:ext cx="2133600" cy="400110"/>
          </a:xfrm>
          <a:prstGeom prst="rect">
            <a:avLst/>
          </a:prstGeom>
          <a:noFill/>
        </p:spPr>
        <p:txBody>
          <a:bodyPr wrap="square" rtlCol="0">
            <a:spAutoFit/>
          </a:bodyPr>
          <a:lstStyle/>
          <a:p>
            <a:r>
              <a:rPr lang="en-US" sz="2000" b="1" dirty="0" smtClean="0">
                <a:latin typeface="Times New Roman" panose="02020603050405020304" pitchFamily="18" charset="0"/>
                <a:cs typeface="Times New Roman" panose="02020603050405020304" pitchFamily="18" charset="0"/>
              </a:rPr>
              <a:t>Lounge room</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060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012" y="152400"/>
            <a:ext cx="10515600" cy="6572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4391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2074204"/>
            <a:ext cx="6064369" cy="4895715"/>
          </a:xfrm>
          <a:prstGeom prst="rect">
            <a:avLst/>
          </a:prstGeom>
        </p:spPr>
      </p:pic>
      <p:pic>
        <p:nvPicPr>
          <p:cNvPr id="7" name="Picture 6"/>
          <p:cNvPicPr>
            <a:picLocks noChangeAspect="1"/>
          </p:cNvPicPr>
          <p:nvPr/>
        </p:nvPicPr>
        <p:blipFill>
          <a:blip r:embed="rId3"/>
          <a:stretch>
            <a:fillRect/>
          </a:stretch>
        </p:blipFill>
        <p:spPr>
          <a:xfrm>
            <a:off x="6947551" y="2187017"/>
            <a:ext cx="5241274" cy="4670091"/>
          </a:xfrm>
          <a:prstGeom prst="rect">
            <a:avLst/>
          </a:prstGeom>
        </p:spPr>
      </p:pic>
      <p:sp>
        <p:nvSpPr>
          <p:cNvPr id="8" name="Title 1"/>
          <p:cNvSpPr txBox="1">
            <a:spLocks/>
          </p:cNvSpPr>
          <p:nvPr/>
        </p:nvSpPr>
        <p:spPr>
          <a:xfrm>
            <a:off x="837981" y="1108558"/>
            <a:ext cx="4830584" cy="1053022"/>
          </a:xfrm>
          <a:prstGeom prst="rect">
            <a:avLst/>
          </a:prstGeom>
        </p:spPr>
        <p:txBody>
          <a:bodyPr vert="horz" lIns="91416" tIns="45708" rIns="91416" bIns="45708"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lvl="2" defTabSz="457063">
              <a:spcBef>
                <a:spcPct val="0"/>
              </a:spcBef>
            </a:pPr>
            <a:r>
              <a:rPr lang="en-US" sz="3199" dirty="0">
                <a:solidFill>
                  <a:schemeClr val="accent6">
                    <a:lumMod val="75000"/>
                  </a:schemeClr>
                </a:solidFill>
                <a:latin typeface="Times New Roman" panose="02020603050405020304" pitchFamily="18" charset="0"/>
                <a:cs typeface="Times New Roman" panose="02020603050405020304" pitchFamily="18" charset="0"/>
              </a:rPr>
              <a:t>Sockets calculation</a:t>
            </a:r>
            <a:endParaRPr lang="en-US" sz="3199"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9" name="Title 1"/>
          <p:cNvSpPr txBox="1">
            <a:spLocks/>
          </p:cNvSpPr>
          <p:nvPr/>
        </p:nvSpPr>
        <p:spPr>
          <a:xfrm>
            <a:off x="7152895" y="1299545"/>
            <a:ext cx="4830584" cy="1053022"/>
          </a:xfrm>
          <a:prstGeom prst="rect">
            <a:avLst/>
          </a:prstGeom>
        </p:spPr>
        <p:txBody>
          <a:bodyPr vert="horz" lIns="91416" tIns="45708" rIns="91416" bIns="45708"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lvl="2" defTabSz="457063">
              <a:spcBef>
                <a:spcPct val="0"/>
              </a:spcBef>
            </a:pPr>
            <a:r>
              <a:rPr lang="en-US" sz="3199" dirty="0">
                <a:solidFill>
                  <a:schemeClr val="accent6">
                    <a:lumMod val="75000"/>
                  </a:schemeClr>
                </a:solidFill>
                <a:latin typeface="Times New Roman" panose="02020603050405020304" pitchFamily="18" charset="0"/>
                <a:cs typeface="Times New Roman" panose="02020603050405020304" pitchFamily="18" charset="0"/>
              </a:rPr>
              <a:t>Lighting </a:t>
            </a:r>
            <a:r>
              <a:rPr lang="en-US" sz="3199" dirty="0">
                <a:solidFill>
                  <a:schemeClr val="accent6">
                    <a:lumMod val="75000"/>
                  </a:schemeClr>
                </a:solidFill>
                <a:latin typeface="Times New Roman" panose="02020603050405020304" pitchFamily="18" charset="0"/>
                <a:cs typeface="Times New Roman" panose="02020603050405020304" pitchFamily="18" charset="0"/>
              </a:rPr>
              <a:t>calculation</a:t>
            </a:r>
            <a:endParaRPr lang="en-US" sz="3199"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2055812" y="295490"/>
            <a:ext cx="6324600" cy="584775"/>
          </a:xfrm>
          <a:prstGeom prst="rect">
            <a:avLst/>
          </a:prstGeom>
          <a:noFill/>
        </p:spPr>
        <p:txBody>
          <a:bodyPr wrap="square" rtlCol="0">
            <a:spAutoFit/>
          </a:bodyPr>
          <a:lstStyle/>
          <a:p>
            <a:pPr algn="ctr"/>
            <a:r>
              <a:rPr lang="en-US" sz="3200" dirty="0" smtClean="0"/>
              <a:t>Electrical Design</a:t>
            </a:r>
            <a:endParaRPr lang="en-US" sz="3200" dirty="0"/>
          </a:p>
        </p:txBody>
      </p:sp>
    </p:spTree>
    <p:extLst>
      <p:ext uri="{BB962C8B-B14F-4D97-AF65-F5344CB8AC3E}">
        <p14:creationId xmlns:p14="http://schemas.microsoft.com/office/powerpoint/2010/main" val="3088734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r="9962"/>
          <a:stretch/>
        </p:blipFill>
        <p:spPr>
          <a:xfrm>
            <a:off x="6244292" y="2161580"/>
            <a:ext cx="5845821" cy="44315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rotWithShape="1">
          <a:blip r:embed="rId3"/>
          <a:srcRect r="3070"/>
          <a:stretch/>
        </p:blipFill>
        <p:spPr>
          <a:xfrm>
            <a:off x="-68299" y="2161580"/>
            <a:ext cx="6229710" cy="44315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itle 1"/>
          <p:cNvSpPr txBox="1">
            <a:spLocks/>
          </p:cNvSpPr>
          <p:nvPr/>
        </p:nvSpPr>
        <p:spPr>
          <a:xfrm>
            <a:off x="837981" y="1108558"/>
            <a:ext cx="4830584" cy="1053022"/>
          </a:xfrm>
          <a:prstGeom prst="rect">
            <a:avLst/>
          </a:prstGeom>
        </p:spPr>
        <p:txBody>
          <a:bodyPr vert="horz" lIns="91416" tIns="45708" rIns="91416" bIns="45708"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lvl="2" defTabSz="457063">
              <a:spcBef>
                <a:spcPct val="0"/>
              </a:spcBef>
            </a:pPr>
            <a:r>
              <a:rPr lang="en-US" sz="3199" b="1" dirty="0">
                <a:solidFill>
                  <a:schemeClr val="accent1">
                    <a:lumMod val="50000"/>
                  </a:schemeClr>
                </a:solidFill>
                <a:latin typeface="Times New Roman" panose="02020603050405020304" pitchFamily="18" charset="0"/>
                <a:cs typeface="Times New Roman" panose="02020603050405020304" pitchFamily="18" charset="0"/>
              </a:rPr>
              <a:t>Sockets Arrangement</a:t>
            </a:r>
          </a:p>
        </p:txBody>
      </p:sp>
      <p:sp>
        <p:nvSpPr>
          <p:cNvPr id="7" name="Title 1"/>
          <p:cNvSpPr txBox="1">
            <a:spLocks/>
          </p:cNvSpPr>
          <p:nvPr/>
        </p:nvSpPr>
        <p:spPr>
          <a:xfrm>
            <a:off x="6637800" y="1190864"/>
            <a:ext cx="4830584" cy="1053022"/>
          </a:xfrm>
          <a:prstGeom prst="rect">
            <a:avLst/>
          </a:prstGeom>
        </p:spPr>
        <p:txBody>
          <a:bodyPr vert="horz" lIns="91416" tIns="45708" rIns="91416" bIns="45708"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lvl="2" defTabSz="457063">
              <a:spcBef>
                <a:spcPct val="0"/>
              </a:spcBef>
            </a:pPr>
            <a:r>
              <a:rPr lang="en-US" sz="3199" b="1" dirty="0">
                <a:solidFill>
                  <a:schemeClr val="accent1">
                    <a:lumMod val="50000"/>
                  </a:schemeClr>
                </a:solidFill>
                <a:latin typeface="Times New Roman" panose="02020603050405020304" pitchFamily="18" charset="0"/>
                <a:cs typeface="Times New Roman" panose="02020603050405020304" pitchFamily="18" charset="0"/>
              </a:rPr>
              <a:t>Lighting arrangement</a:t>
            </a:r>
          </a:p>
        </p:txBody>
      </p:sp>
      <p:sp>
        <p:nvSpPr>
          <p:cNvPr id="8" name="TextBox 7"/>
          <p:cNvSpPr txBox="1"/>
          <p:nvPr/>
        </p:nvSpPr>
        <p:spPr>
          <a:xfrm>
            <a:off x="1629965" y="152400"/>
            <a:ext cx="8077200" cy="1200329"/>
          </a:xfrm>
          <a:prstGeom prst="rect">
            <a:avLst/>
          </a:prstGeom>
          <a:noFill/>
        </p:spPr>
        <p:txBody>
          <a:bodyPr wrap="square" rtlCol="0">
            <a:spAutoFit/>
          </a:bodyPr>
          <a:lstStyle/>
          <a:p>
            <a:pPr lvl="0" algn="ctr"/>
            <a:r>
              <a:rPr lang="en-US" sz="3600" b="1" dirty="0">
                <a:latin typeface="Times New Roman" panose="02020603050405020304" pitchFamily="18" charset="0"/>
                <a:cs typeface="Times New Roman" panose="02020603050405020304" pitchFamily="18" charset="0"/>
              </a:rPr>
              <a:t>Artificial Lighting Design</a:t>
            </a:r>
          </a:p>
          <a:p>
            <a:pPr algn="ctr"/>
            <a:endParaRPr lang="en-US" sz="3600" dirty="0">
              <a:latin typeface="+mj-lt"/>
            </a:endParaRPr>
          </a:p>
        </p:txBody>
      </p:sp>
      <p:sp>
        <p:nvSpPr>
          <p:cNvPr id="2" name="Rectangle 1"/>
          <p:cNvSpPr/>
          <p:nvPr/>
        </p:nvSpPr>
        <p:spPr>
          <a:xfrm>
            <a:off x="5745022" y="3244334"/>
            <a:ext cx="698781" cy="369332"/>
          </a:xfrm>
          <a:prstGeom prst="rect">
            <a:avLst/>
          </a:prstGeom>
        </p:spPr>
        <p:txBody>
          <a:bodyPr wrap="none">
            <a:spAutoFit/>
          </a:bodyPr>
          <a:lstStyle/>
          <a:p>
            <a:r>
              <a:rPr lang="en-US" sz="1400" dirty="0"/>
              <a:t> </a:t>
            </a:r>
            <a:r>
              <a:rPr lang="en-US" b="1" dirty="0">
                <a:solidFill>
                  <a:schemeClr val="accent6">
                    <a:lumMod val="50000"/>
                  </a:schemeClr>
                </a:solidFill>
              </a:rPr>
              <a:t>Pass</a:t>
            </a:r>
            <a:endParaRPr lang="en-US" dirty="0"/>
          </a:p>
        </p:txBody>
      </p:sp>
      <p:sp>
        <p:nvSpPr>
          <p:cNvPr id="3" name="Rectangle 2"/>
          <p:cNvSpPr/>
          <p:nvPr/>
        </p:nvSpPr>
        <p:spPr>
          <a:xfrm>
            <a:off x="5745022" y="3244334"/>
            <a:ext cx="698781" cy="369332"/>
          </a:xfrm>
          <a:prstGeom prst="rect">
            <a:avLst/>
          </a:prstGeom>
        </p:spPr>
        <p:txBody>
          <a:bodyPr wrap="none">
            <a:spAutoFit/>
          </a:bodyPr>
          <a:lstStyle/>
          <a:p>
            <a:r>
              <a:rPr lang="en-US" sz="1400" dirty="0"/>
              <a:t> </a:t>
            </a:r>
            <a:r>
              <a:rPr lang="en-US" b="1" dirty="0">
                <a:solidFill>
                  <a:schemeClr val="accent6">
                    <a:lumMod val="50000"/>
                  </a:schemeClr>
                </a:solidFill>
              </a:rPr>
              <a:t>Pass</a:t>
            </a:r>
            <a:endParaRPr lang="en-US" dirty="0"/>
          </a:p>
        </p:txBody>
      </p:sp>
    </p:spTree>
    <p:extLst>
      <p:ext uri="{BB962C8B-B14F-4D97-AF65-F5344CB8AC3E}">
        <p14:creationId xmlns:p14="http://schemas.microsoft.com/office/powerpoint/2010/main" val="3203705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2412" y="1295400"/>
            <a:ext cx="5029200" cy="1828800"/>
          </a:xfrm>
        </p:spPr>
        <p:txBody>
          <a:bodyPr>
            <a:normAutofit/>
          </a:bodyPr>
          <a:lstStyle/>
          <a:p>
            <a:r>
              <a:rPr lang="en-US" sz="6600" dirty="0" smtClean="0">
                <a:solidFill>
                  <a:schemeClr val="tx1"/>
                </a:solidFill>
              </a:rPr>
              <a:t>Mechanical  Design</a:t>
            </a:r>
            <a:endParaRPr lang="en-US" sz="6600" dirty="0">
              <a:solidFill>
                <a:schemeClr val="tx1"/>
              </a:solidFill>
            </a:endParaRPr>
          </a:p>
        </p:txBody>
      </p:sp>
      <p:pic>
        <p:nvPicPr>
          <p:cNvPr id="3" name="Picture 2"/>
          <p:cNvPicPr>
            <a:picLocks noChangeAspect="1"/>
          </p:cNvPicPr>
          <p:nvPr/>
        </p:nvPicPr>
        <p:blipFill>
          <a:blip r:embed="rId2"/>
          <a:stretch>
            <a:fillRect/>
          </a:stretch>
        </p:blipFill>
        <p:spPr>
          <a:xfrm>
            <a:off x="3732212" y="2895600"/>
            <a:ext cx="3657600" cy="3962400"/>
          </a:xfrm>
          <a:prstGeom prst="rect">
            <a:avLst/>
          </a:prstGeom>
        </p:spPr>
      </p:pic>
    </p:spTree>
    <p:extLst>
      <p:ext uri="{BB962C8B-B14F-4D97-AF65-F5344CB8AC3E}">
        <p14:creationId xmlns:p14="http://schemas.microsoft.com/office/powerpoint/2010/main" val="559113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70303" y="2372082"/>
            <a:ext cx="4548411" cy="22599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a:stretch>
            <a:fillRect/>
          </a:stretch>
        </p:blipFill>
        <p:spPr>
          <a:xfrm>
            <a:off x="6454926" y="1348933"/>
            <a:ext cx="5339049" cy="53390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Donut 7"/>
          <p:cNvSpPr/>
          <p:nvPr/>
        </p:nvSpPr>
        <p:spPr>
          <a:xfrm>
            <a:off x="6454926" y="4198313"/>
            <a:ext cx="472103" cy="433716"/>
          </a:xfrm>
          <a:prstGeom prst="donut">
            <a:avLst>
              <a:gd name="adj" fmla="val 92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solidFill>
                <a:schemeClr val="tx1"/>
              </a:solidFill>
            </a:endParaRPr>
          </a:p>
        </p:txBody>
      </p:sp>
      <p:sp>
        <p:nvSpPr>
          <p:cNvPr id="9" name="Left Arrow 8"/>
          <p:cNvSpPr/>
          <p:nvPr/>
        </p:nvSpPr>
        <p:spPr>
          <a:xfrm>
            <a:off x="5253211" y="4307754"/>
            <a:ext cx="1201715" cy="214832"/>
          </a:xfrm>
          <a:prstGeom prst="lef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799"/>
          </a:p>
        </p:txBody>
      </p:sp>
      <p:sp>
        <p:nvSpPr>
          <p:cNvPr id="7" name="TextBox 6"/>
          <p:cNvSpPr txBox="1"/>
          <p:nvPr/>
        </p:nvSpPr>
        <p:spPr>
          <a:xfrm>
            <a:off x="1629965" y="152400"/>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Water Supply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1190281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7103" y="1224068"/>
            <a:ext cx="10512862" cy="4874927"/>
          </a:xfrm>
        </p:spPr>
        <p:txBody>
          <a:bodyPr/>
          <a:lstStyle/>
          <a:p>
            <a:r>
              <a:rPr lang="en-US" b="1" dirty="0" smtClean="0">
                <a:solidFill>
                  <a:schemeClr val="tx1">
                    <a:lumMod val="95000"/>
                    <a:lumOff val="5000"/>
                  </a:schemeClr>
                </a:solidFill>
                <a:latin typeface="Times New Roman" panose="02020603050405020304" pitchFamily="18" charset="0"/>
                <a:cs typeface="Times New Roman" panose="02020603050405020304" pitchFamily="18" charset="0"/>
              </a:rPr>
              <a:t>         small </a:t>
            </a:r>
            <a:r>
              <a:rPr lang="en-US" b="1" dirty="0">
                <a:solidFill>
                  <a:schemeClr val="tx1">
                    <a:lumMod val="95000"/>
                    <a:lumOff val="5000"/>
                  </a:schemeClr>
                </a:solidFill>
                <a:latin typeface="Times New Roman" panose="02020603050405020304" pitchFamily="18" charset="0"/>
                <a:cs typeface="Times New Roman" panose="02020603050405020304" pitchFamily="18" charset="0"/>
              </a:rPr>
              <a:t>roof </a:t>
            </a:r>
            <a:r>
              <a:rPr lang="en-US" b="1" dirty="0" smtClean="0">
                <a:solidFill>
                  <a:schemeClr val="tx1">
                    <a:lumMod val="95000"/>
                    <a:lumOff val="5000"/>
                  </a:schemeClr>
                </a:solidFill>
                <a:latin typeface="Times New Roman" panose="02020603050405020304" pitchFamily="18" charset="0"/>
                <a:cs typeface="Times New Roman" panose="02020603050405020304" pitchFamily="18" charset="0"/>
              </a:rPr>
              <a:t>tank (10m</a:t>
            </a:r>
            <a:r>
              <a:rPr lang="en-US" b="1" baseline="30000" dirty="0" smtClean="0">
                <a:solidFill>
                  <a:schemeClr val="tx1">
                    <a:lumMod val="95000"/>
                    <a:lumOff val="5000"/>
                  </a:schemeClr>
                </a:solidFill>
                <a:latin typeface="Times New Roman" panose="02020603050405020304" pitchFamily="18" charset="0"/>
                <a:cs typeface="Times New Roman" panose="02020603050405020304" pitchFamily="18" charset="0"/>
              </a:rPr>
              <a:t>3</a:t>
            </a:r>
            <a:r>
              <a:rPr lang="en-US"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b="1" dirty="0">
                <a:solidFill>
                  <a:schemeClr val="tx1">
                    <a:lumMod val="95000"/>
                    <a:lumOff val="5000"/>
                  </a:schemeClr>
                </a:solidFill>
                <a:latin typeface="Times New Roman" panose="02020603050405020304" pitchFamily="18" charset="0"/>
                <a:cs typeface="Times New Roman" panose="02020603050405020304" pitchFamily="18" charset="0"/>
              </a:rPr>
              <a:t>with basement water </a:t>
            </a:r>
            <a:r>
              <a:rPr lang="en-US" b="1" dirty="0" smtClean="0">
                <a:solidFill>
                  <a:schemeClr val="tx1">
                    <a:lumMod val="95000"/>
                    <a:lumOff val="5000"/>
                  </a:schemeClr>
                </a:solidFill>
                <a:latin typeface="Times New Roman" panose="02020603050405020304" pitchFamily="18" charset="0"/>
                <a:cs typeface="Times New Roman" panose="02020603050405020304" pitchFamily="18" charset="0"/>
              </a:rPr>
              <a:t>wall (</a:t>
            </a:r>
            <a:r>
              <a:rPr lang="en-US" b="1" dirty="0">
                <a:solidFill>
                  <a:schemeClr val="tx1">
                    <a:lumMod val="95000"/>
                    <a:lumOff val="5000"/>
                  </a:schemeClr>
                </a:solidFill>
                <a:latin typeface="Times New Roman" panose="02020603050405020304" pitchFamily="18" charset="0"/>
                <a:cs typeface="Times New Roman" panose="02020603050405020304" pitchFamily="18" charset="0"/>
              </a:rPr>
              <a:t>110m</a:t>
            </a:r>
            <a:r>
              <a:rPr lang="en-US" b="1" baseline="30000" dirty="0">
                <a:solidFill>
                  <a:schemeClr val="tx1">
                    <a:lumMod val="95000"/>
                    <a:lumOff val="5000"/>
                  </a:schemeClr>
                </a:solidFill>
                <a:latin typeface="Times New Roman" panose="02020603050405020304" pitchFamily="18" charset="0"/>
                <a:cs typeface="Times New Roman" panose="02020603050405020304" pitchFamily="18" charset="0"/>
              </a:rPr>
              <a:t>3</a:t>
            </a:r>
            <a:r>
              <a:rPr lang="en-US" b="1"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b="1" dirty="0">
                <a:solidFill>
                  <a:schemeClr val="tx1">
                    <a:lumMod val="95000"/>
                    <a:lumOff val="5000"/>
                  </a:schemeClr>
                </a:solidFill>
                <a:latin typeface="Times New Roman" panose="02020603050405020304" pitchFamily="18" charset="0"/>
                <a:cs typeface="Times New Roman" panose="02020603050405020304" pitchFamily="18" charset="0"/>
              </a:rPr>
              <a:t>and pump is used according two </a:t>
            </a:r>
            <a:r>
              <a:rPr lang="en-US" b="1" dirty="0" smtClean="0">
                <a:solidFill>
                  <a:schemeClr val="tx1">
                    <a:lumMod val="95000"/>
                    <a:lumOff val="5000"/>
                  </a:schemeClr>
                </a:solidFill>
                <a:latin typeface="Times New Roman" panose="02020603050405020304" pitchFamily="18" charset="0"/>
                <a:cs typeface="Times New Roman" panose="02020603050405020304" pitchFamily="18" charset="0"/>
              </a:rPr>
              <a:t>reasons:</a:t>
            </a:r>
            <a:endParaRPr lang="en-US"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buNone/>
            </a:pPr>
            <a:r>
              <a:rPr lang="en-US" sz="1799" b="1" dirty="0">
                <a:solidFill>
                  <a:schemeClr val="tx1">
                    <a:lumMod val="95000"/>
                    <a:lumOff val="5000"/>
                  </a:schemeClr>
                </a:solidFill>
                <a:latin typeface="Times New Roman" panose="02020603050405020304" pitchFamily="18" charset="0"/>
                <a:cs typeface="Times New Roman" panose="02020603050405020304" pitchFamily="18" charset="0"/>
              </a:rPr>
              <a:t>1- Small water tank is to ensure adequate water pressure in the building. And it allows the user to have both water pressure and water supply in case where there is no electrical power.</a:t>
            </a:r>
            <a:endParaRPr lang="en-US" sz="1799"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buNone/>
            </a:pPr>
            <a:r>
              <a:rPr lang="en-US" sz="1799" b="1" dirty="0">
                <a:solidFill>
                  <a:schemeClr val="tx1">
                    <a:lumMod val="95000"/>
                    <a:lumOff val="5000"/>
                  </a:schemeClr>
                </a:solidFill>
                <a:latin typeface="Times New Roman" panose="02020603050405020304" pitchFamily="18" charset="0"/>
                <a:cs typeface="Times New Roman" panose="02020603050405020304" pitchFamily="18" charset="0"/>
              </a:rPr>
              <a:t>2- Basement wall and pump is to minimizing the possible seismic load in the building.</a:t>
            </a:r>
            <a:endParaRPr lang="en-US" sz="1799"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buNone/>
            </a:pPr>
            <a:endParaRPr lang="en-US" dirty="0"/>
          </a:p>
        </p:txBody>
      </p:sp>
      <p:pic>
        <p:nvPicPr>
          <p:cNvPr id="4" name="Picture 3"/>
          <p:cNvPicPr>
            <a:picLocks noChangeAspect="1"/>
          </p:cNvPicPr>
          <p:nvPr/>
        </p:nvPicPr>
        <p:blipFill rotWithShape="1">
          <a:blip r:embed="rId2"/>
          <a:srcRect l="9684" t="3095" r="4005" b="8890"/>
          <a:stretch/>
        </p:blipFill>
        <p:spPr>
          <a:xfrm>
            <a:off x="0" y="3181147"/>
            <a:ext cx="7953253" cy="3675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p:cNvPicPr>
            <a:picLocks noChangeAspect="1"/>
          </p:cNvPicPr>
          <p:nvPr/>
        </p:nvPicPr>
        <p:blipFill rotWithShape="1">
          <a:blip r:embed="rId3"/>
          <a:srcRect l="-2382" t="3652" r="-1"/>
          <a:stretch/>
        </p:blipFill>
        <p:spPr>
          <a:xfrm>
            <a:off x="8132316" y="3553532"/>
            <a:ext cx="4056509" cy="26289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1629965" y="152400"/>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Water Supply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
        <p:nvSpPr>
          <p:cNvPr id="6" name="Right Arrow 5"/>
          <p:cNvSpPr/>
          <p:nvPr/>
        </p:nvSpPr>
        <p:spPr>
          <a:xfrm>
            <a:off x="417103" y="1233727"/>
            <a:ext cx="838200" cy="381000"/>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6620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tretch>
            <a:fillRect/>
          </a:stretch>
        </p:blipFill>
        <p:spPr>
          <a:xfrm>
            <a:off x="110807" y="1848177"/>
            <a:ext cx="9321682" cy="4911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a:stretch>
            <a:fillRect/>
          </a:stretch>
        </p:blipFill>
        <p:spPr>
          <a:xfrm>
            <a:off x="9321682" y="1128868"/>
            <a:ext cx="2690652" cy="2067038"/>
          </a:xfrm>
          <a:prstGeom prst="rect">
            <a:avLst/>
          </a:prstGeom>
          <a:ln>
            <a:noFill/>
          </a:ln>
          <a:effectLst>
            <a:outerShdw blurRad="292100" dist="139700" dir="2700000" algn="tl" rotWithShape="0">
              <a:srgbClr val="333333">
                <a:alpha val="65000"/>
              </a:srgbClr>
            </a:outerShdw>
          </a:effectLst>
        </p:spPr>
      </p:pic>
      <p:cxnSp>
        <p:nvCxnSpPr>
          <p:cNvPr id="5" name="Straight Arrow Connector 4"/>
          <p:cNvCxnSpPr/>
          <p:nvPr/>
        </p:nvCxnSpPr>
        <p:spPr>
          <a:xfrm flipV="1">
            <a:off x="8296712" y="1579900"/>
            <a:ext cx="1024970" cy="172681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7" name="Frame 16"/>
          <p:cNvSpPr/>
          <p:nvPr/>
        </p:nvSpPr>
        <p:spPr>
          <a:xfrm>
            <a:off x="7604164" y="3089653"/>
            <a:ext cx="1080374" cy="928012"/>
          </a:xfrm>
          <a:prstGeom prst="frame">
            <a:avLst>
              <a:gd name="adj1" fmla="val 354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chemeClr val="tx1"/>
              </a:solidFill>
            </a:endParaRPr>
          </a:p>
        </p:txBody>
      </p:sp>
      <p:sp>
        <p:nvSpPr>
          <p:cNvPr id="8" name="TextBox 7"/>
          <p:cNvSpPr txBox="1"/>
          <p:nvPr/>
        </p:nvSpPr>
        <p:spPr>
          <a:xfrm>
            <a:off x="1629965" y="152400"/>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Water Supply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
        <p:nvSpPr>
          <p:cNvPr id="10" name="Rectangle 9"/>
          <p:cNvSpPr/>
          <p:nvPr/>
        </p:nvSpPr>
        <p:spPr>
          <a:xfrm>
            <a:off x="605059" y="1235546"/>
            <a:ext cx="4801536" cy="46153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sz="2400" b="1" dirty="0">
                <a:solidFill>
                  <a:schemeClr val="tx2"/>
                </a:solidFill>
                <a:latin typeface="Times New Roman" panose="02020603050405020304" pitchFamily="18" charset="0"/>
                <a:cs typeface="Times New Roman" panose="02020603050405020304" pitchFamily="18" charset="0"/>
              </a:rPr>
              <a:t>Water supply for  fourth floor  </a:t>
            </a:r>
          </a:p>
        </p:txBody>
      </p:sp>
    </p:spTree>
    <p:extLst>
      <p:ext uri="{BB962C8B-B14F-4D97-AF65-F5344CB8AC3E}">
        <p14:creationId xmlns:p14="http://schemas.microsoft.com/office/powerpoint/2010/main" val="1522639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3880593" y="1854968"/>
            <a:ext cx="8213042" cy="48749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stretch>
            <a:fillRect/>
          </a:stretch>
        </p:blipFill>
        <p:spPr>
          <a:xfrm>
            <a:off x="0" y="1150373"/>
            <a:ext cx="4155728" cy="5735391"/>
          </a:xfrm>
          <a:prstGeom prst="rect">
            <a:avLst/>
          </a:prstGeom>
          <a:ln>
            <a:noFill/>
          </a:ln>
          <a:effectLst>
            <a:outerShdw blurRad="190500" algn="tl" rotWithShape="0">
              <a:srgbClr val="000000">
                <a:alpha val="70000"/>
              </a:srgbClr>
            </a:outerShdw>
          </a:effectLst>
        </p:spPr>
      </p:pic>
      <p:sp>
        <p:nvSpPr>
          <p:cNvPr id="19" name="Frame 18"/>
          <p:cNvSpPr/>
          <p:nvPr/>
        </p:nvSpPr>
        <p:spPr>
          <a:xfrm>
            <a:off x="8453700" y="2413774"/>
            <a:ext cx="948330" cy="1257547"/>
          </a:xfrm>
          <a:custGeom>
            <a:avLst/>
            <a:gdLst>
              <a:gd name="connsiteX0" fmla="*/ 0 w 928185"/>
              <a:gd name="connsiteY0" fmla="*/ 0 h 1254429"/>
              <a:gd name="connsiteX1" fmla="*/ 928185 w 928185"/>
              <a:gd name="connsiteY1" fmla="*/ 0 h 1254429"/>
              <a:gd name="connsiteX2" fmla="*/ 928185 w 928185"/>
              <a:gd name="connsiteY2" fmla="*/ 1254429 h 1254429"/>
              <a:gd name="connsiteX3" fmla="*/ 0 w 928185"/>
              <a:gd name="connsiteY3" fmla="*/ 1254429 h 1254429"/>
              <a:gd name="connsiteX4" fmla="*/ 0 w 928185"/>
              <a:gd name="connsiteY4" fmla="*/ 0 h 1254429"/>
              <a:gd name="connsiteX5" fmla="*/ 116023 w 928185"/>
              <a:gd name="connsiteY5" fmla="*/ 116023 h 1254429"/>
              <a:gd name="connsiteX6" fmla="*/ 116023 w 928185"/>
              <a:gd name="connsiteY6" fmla="*/ 1138406 h 1254429"/>
              <a:gd name="connsiteX7" fmla="*/ 812162 w 928185"/>
              <a:gd name="connsiteY7" fmla="*/ 1138406 h 1254429"/>
              <a:gd name="connsiteX8" fmla="*/ 812162 w 928185"/>
              <a:gd name="connsiteY8" fmla="*/ 116023 h 1254429"/>
              <a:gd name="connsiteX9" fmla="*/ 116023 w 928185"/>
              <a:gd name="connsiteY9" fmla="*/ 116023 h 1254429"/>
              <a:gd name="connsiteX0" fmla="*/ 0 w 928185"/>
              <a:gd name="connsiteY0" fmla="*/ 0 h 1254429"/>
              <a:gd name="connsiteX1" fmla="*/ 928185 w 928185"/>
              <a:gd name="connsiteY1" fmla="*/ 0 h 1254429"/>
              <a:gd name="connsiteX2" fmla="*/ 928185 w 928185"/>
              <a:gd name="connsiteY2" fmla="*/ 1254429 h 1254429"/>
              <a:gd name="connsiteX3" fmla="*/ 0 w 928185"/>
              <a:gd name="connsiteY3" fmla="*/ 1254429 h 1254429"/>
              <a:gd name="connsiteX4" fmla="*/ 0 w 928185"/>
              <a:gd name="connsiteY4" fmla="*/ 0 h 1254429"/>
              <a:gd name="connsiteX5" fmla="*/ 56288 w 928185"/>
              <a:gd name="connsiteY5" fmla="*/ 56288 h 1254429"/>
              <a:gd name="connsiteX6" fmla="*/ 116023 w 928185"/>
              <a:gd name="connsiteY6" fmla="*/ 1138406 h 1254429"/>
              <a:gd name="connsiteX7" fmla="*/ 812162 w 928185"/>
              <a:gd name="connsiteY7" fmla="*/ 1138406 h 1254429"/>
              <a:gd name="connsiteX8" fmla="*/ 812162 w 928185"/>
              <a:gd name="connsiteY8" fmla="*/ 116023 h 1254429"/>
              <a:gd name="connsiteX9" fmla="*/ 56288 w 928185"/>
              <a:gd name="connsiteY9" fmla="*/ 56288 h 1254429"/>
              <a:gd name="connsiteX0" fmla="*/ 0 w 928185"/>
              <a:gd name="connsiteY0" fmla="*/ 0 h 1254429"/>
              <a:gd name="connsiteX1" fmla="*/ 928185 w 928185"/>
              <a:gd name="connsiteY1" fmla="*/ 0 h 1254429"/>
              <a:gd name="connsiteX2" fmla="*/ 928185 w 928185"/>
              <a:gd name="connsiteY2" fmla="*/ 1254429 h 1254429"/>
              <a:gd name="connsiteX3" fmla="*/ 0 w 928185"/>
              <a:gd name="connsiteY3" fmla="*/ 1254429 h 1254429"/>
              <a:gd name="connsiteX4" fmla="*/ 0 w 928185"/>
              <a:gd name="connsiteY4" fmla="*/ 0 h 1254429"/>
              <a:gd name="connsiteX5" fmla="*/ 56288 w 928185"/>
              <a:gd name="connsiteY5" fmla="*/ 56288 h 1254429"/>
              <a:gd name="connsiteX6" fmla="*/ 116023 w 928185"/>
              <a:gd name="connsiteY6" fmla="*/ 1138406 h 1254429"/>
              <a:gd name="connsiteX7" fmla="*/ 812162 w 928185"/>
              <a:gd name="connsiteY7" fmla="*/ 1138406 h 1254429"/>
              <a:gd name="connsiteX8" fmla="*/ 839732 w 928185"/>
              <a:gd name="connsiteY8" fmla="*/ 60883 h 1254429"/>
              <a:gd name="connsiteX9" fmla="*/ 56288 w 928185"/>
              <a:gd name="connsiteY9" fmla="*/ 56288 h 1254429"/>
              <a:gd name="connsiteX0" fmla="*/ 0 w 928185"/>
              <a:gd name="connsiteY0" fmla="*/ 0 h 1254429"/>
              <a:gd name="connsiteX1" fmla="*/ 928185 w 928185"/>
              <a:gd name="connsiteY1" fmla="*/ 0 h 1254429"/>
              <a:gd name="connsiteX2" fmla="*/ 928185 w 928185"/>
              <a:gd name="connsiteY2" fmla="*/ 1254429 h 1254429"/>
              <a:gd name="connsiteX3" fmla="*/ 0 w 928185"/>
              <a:gd name="connsiteY3" fmla="*/ 1254429 h 1254429"/>
              <a:gd name="connsiteX4" fmla="*/ 0 w 928185"/>
              <a:gd name="connsiteY4" fmla="*/ 0 h 1254429"/>
              <a:gd name="connsiteX5" fmla="*/ 56288 w 928185"/>
              <a:gd name="connsiteY5" fmla="*/ 56288 h 1254429"/>
              <a:gd name="connsiteX6" fmla="*/ 116023 w 928185"/>
              <a:gd name="connsiteY6" fmla="*/ 1138406 h 1254429"/>
              <a:gd name="connsiteX7" fmla="*/ 812162 w 928185"/>
              <a:gd name="connsiteY7" fmla="*/ 1138406 h 1254429"/>
              <a:gd name="connsiteX8" fmla="*/ 839732 w 928185"/>
              <a:gd name="connsiteY8" fmla="*/ 60883 h 1254429"/>
              <a:gd name="connsiteX9" fmla="*/ 56288 w 928185"/>
              <a:gd name="connsiteY9" fmla="*/ 56288 h 1254429"/>
              <a:gd name="connsiteX0" fmla="*/ 0 w 928185"/>
              <a:gd name="connsiteY0" fmla="*/ 0 h 1254429"/>
              <a:gd name="connsiteX1" fmla="*/ 928185 w 928185"/>
              <a:gd name="connsiteY1" fmla="*/ 0 h 1254429"/>
              <a:gd name="connsiteX2" fmla="*/ 928185 w 928185"/>
              <a:gd name="connsiteY2" fmla="*/ 1254429 h 1254429"/>
              <a:gd name="connsiteX3" fmla="*/ 0 w 928185"/>
              <a:gd name="connsiteY3" fmla="*/ 1254429 h 1254429"/>
              <a:gd name="connsiteX4" fmla="*/ 0 w 928185"/>
              <a:gd name="connsiteY4" fmla="*/ 0 h 1254429"/>
              <a:gd name="connsiteX5" fmla="*/ 56288 w 928185"/>
              <a:gd name="connsiteY5" fmla="*/ 56288 h 1254429"/>
              <a:gd name="connsiteX6" fmla="*/ 116023 w 928185"/>
              <a:gd name="connsiteY6" fmla="*/ 1138406 h 1254429"/>
              <a:gd name="connsiteX7" fmla="*/ 881087 w 928185"/>
              <a:gd name="connsiteY7" fmla="*/ 1143001 h 1254429"/>
              <a:gd name="connsiteX8" fmla="*/ 839732 w 928185"/>
              <a:gd name="connsiteY8" fmla="*/ 60883 h 1254429"/>
              <a:gd name="connsiteX9" fmla="*/ 56288 w 928185"/>
              <a:gd name="connsiteY9" fmla="*/ 56288 h 1254429"/>
              <a:gd name="connsiteX0" fmla="*/ 0 w 933276"/>
              <a:gd name="connsiteY0" fmla="*/ 3446 h 1257875"/>
              <a:gd name="connsiteX1" fmla="*/ 928185 w 933276"/>
              <a:gd name="connsiteY1" fmla="*/ 3446 h 1257875"/>
              <a:gd name="connsiteX2" fmla="*/ 928185 w 933276"/>
              <a:gd name="connsiteY2" fmla="*/ 1257875 h 1257875"/>
              <a:gd name="connsiteX3" fmla="*/ 0 w 933276"/>
              <a:gd name="connsiteY3" fmla="*/ 1257875 h 1257875"/>
              <a:gd name="connsiteX4" fmla="*/ 0 w 933276"/>
              <a:gd name="connsiteY4" fmla="*/ 3446 h 1257875"/>
              <a:gd name="connsiteX5" fmla="*/ 56288 w 933276"/>
              <a:gd name="connsiteY5" fmla="*/ 59734 h 1257875"/>
              <a:gd name="connsiteX6" fmla="*/ 116023 w 933276"/>
              <a:gd name="connsiteY6" fmla="*/ 1141852 h 1257875"/>
              <a:gd name="connsiteX7" fmla="*/ 881087 w 933276"/>
              <a:gd name="connsiteY7" fmla="*/ 1146447 h 1257875"/>
              <a:gd name="connsiteX8" fmla="*/ 904062 w 933276"/>
              <a:gd name="connsiteY8" fmla="*/ 0 h 1257875"/>
              <a:gd name="connsiteX9" fmla="*/ 56288 w 933276"/>
              <a:gd name="connsiteY9" fmla="*/ 59734 h 1257875"/>
              <a:gd name="connsiteX0" fmla="*/ 8041 w 941317"/>
              <a:gd name="connsiteY0" fmla="*/ 3446 h 1257875"/>
              <a:gd name="connsiteX1" fmla="*/ 936226 w 941317"/>
              <a:gd name="connsiteY1" fmla="*/ 3446 h 1257875"/>
              <a:gd name="connsiteX2" fmla="*/ 936226 w 941317"/>
              <a:gd name="connsiteY2" fmla="*/ 1257875 h 1257875"/>
              <a:gd name="connsiteX3" fmla="*/ 8041 w 941317"/>
              <a:gd name="connsiteY3" fmla="*/ 1257875 h 1257875"/>
              <a:gd name="connsiteX4" fmla="*/ 8041 w 941317"/>
              <a:gd name="connsiteY4" fmla="*/ 3446 h 1257875"/>
              <a:gd name="connsiteX5" fmla="*/ 0 w 941317"/>
              <a:gd name="connsiteY5" fmla="*/ 0 h 1257875"/>
              <a:gd name="connsiteX6" fmla="*/ 124064 w 941317"/>
              <a:gd name="connsiteY6" fmla="*/ 1141852 h 1257875"/>
              <a:gd name="connsiteX7" fmla="*/ 889128 w 941317"/>
              <a:gd name="connsiteY7" fmla="*/ 1146447 h 1257875"/>
              <a:gd name="connsiteX8" fmla="*/ 912103 w 941317"/>
              <a:gd name="connsiteY8" fmla="*/ 0 h 1257875"/>
              <a:gd name="connsiteX9" fmla="*/ 0 w 941317"/>
              <a:gd name="connsiteY9" fmla="*/ 0 h 1257875"/>
              <a:gd name="connsiteX0" fmla="*/ 8041 w 941317"/>
              <a:gd name="connsiteY0" fmla="*/ 3446 h 1257875"/>
              <a:gd name="connsiteX1" fmla="*/ 936226 w 941317"/>
              <a:gd name="connsiteY1" fmla="*/ 3446 h 1257875"/>
              <a:gd name="connsiteX2" fmla="*/ 936226 w 941317"/>
              <a:gd name="connsiteY2" fmla="*/ 1257875 h 1257875"/>
              <a:gd name="connsiteX3" fmla="*/ 8041 w 941317"/>
              <a:gd name="connsiteY3" fmla="*/ 1257875 h 1257875"/>
              <a:gd name="connsiteX4" fmla="*/ 8041 w 941317"/>
              <a:gd name="connsiteY4" fmla="*/ 3446 h 1257875"/>
              <a:gd name="connsiteX5" fmla="*/ 0 w 941317"/>
              <a:gd name="connsiteY5" fmla="*/ 0 h 1257875"/>
              <a:gd name="connsiteX6" fmla="*/ 18380 w 941317"/>
              <a:gd name="connsiteY6" fmla="*/ 1256726 h 1257875"/>
              <a:gd name="connsiteX7" fmla="*/ 889128 w 941317"/>
              <a:gd name="connsiteY7" fmla="*/ 1146447 h 1257875"/>
              <a:gd name="connsiteX8" fmla="*/ 912103 w 941317"/>
              <a:gd name="connsiteY8" fmla="*/ 0 h 1257875"/>
              <a:gd name="connsiteX9" fmla="*/ 0 w 941317"/>
              <a:gd name="connsiteY9" fmla="*/ 0 h 1257875"/>
              <a:gd name="connsiteX0" fmla="*/ 8041 w 959201"/>
              <a:gd name="connsiteY0" fmla="*/ 3446 h 1257875"/>
              <a:gd name="connsiteX1" fmla="*/ 936226 w 959201"/>
              <a:gd name="connsiteY1" fmla="*/ 3446 h 1257875"/>
              <a:gd name="connsiteX2" fmla="*/ 936226 w 959201"/>
              <a:gd name="connsiteY2" fmla="*/ 1257875 h 1257875"/>
              <a:gd name="connsiteX3" fmla="*/ 8041 w 959201"/>
              <a:gd name="connsiteY3" fmla="*/ 1257875 h 1257875"/>
              <a:gd name="connsiteX4" fmla="*/ 8041 w 959201"/>
              <a:gd name="connsiteY4" fmla="*/ 3446 h 1257875"/>
              <a:gd name="connsiteX5" fmla="*/ 0 w 959201"/>
              <a:gd name="connsiteY5" fmla="*/ 0 h 1257875"/>
              <a:gd name="connsiteX6" fmla="*/ 18380 w 959201"/>
              <a:gd name="connsiteY6" fmla="*/ 1256726 h 1257875"/>
              <a:gd name="connsiteX7" fmla="*/ 944268 w 959201"/>
              <a:gd name="connsiteY7" fmla="*/ 1252131 h 1257875"/>
              <a:gd name="connsiteX8" fmla="*/ 912103 w 959201"/>
              <a:gd name="connsiteY8" fmla="*/ 0 h 1257875"/>
              <a:gd name="connsiteX9" fmla="*/ 0 w 959201"/>
              <a:gd name="connsiteY9" fmla="*/ 0 h 1257875"/>
              <a:gd name="connsiteX0" fmla="*/ 8041 w 948577"/>
              <a:gd name="connsiteY0" fmla="*/ 3446 h 1257875"/>
              <a:gd name="connsiteX1" fmla="*/ 936226 w 948577"/>
              <a:gd name="connsiteY1" fmla="*/ 3446 h 1257875"/>
              <a:gd name="connsiteX2" fmla="*/ 936226 w 948577"/>
              <a:gd name="connsiteY2" fmla="*/ 1257875 h 1257875"/>
              <a:gd name="connsiteX3" fmla="*/ 8041 w 948577"/>
              <a:gd name="connsiteY3" fmla="*/ 1257875 h 1257875"/>
              <a:gd name="connsiteX4" fmla="*/ 8041 w 948577"/>
              <a:gd name="connsiteY4" fmla="*/ 3446 h 1257875"/>
              <a:gd name="connsiteX5" fmla="*/ 0 w 948577"/>
              <a:gd name="connsiteY5" fmla="*/ 0 h 1257875"/>
              <a:gd name="connsiteX6" fmla="*/ 18380 w 948577"/>
              <a:gd name="connsiteY6" fmla="*/ 1256726 h 1257875"/>
              <a:gd name="connsiteX7" fmla="*/ 944268 w 948577"/>
              <a:gd name="connsiteY7" fmla="*/ 1252131 h 1257875"/>
              <a:gd name="connsiteX8" fmla="*/ 912103 w 948577"/>
              <a:gd name="connsiteY8" fmla="*/ 0 h 1257875"/>
              <a:gd name="connsiteX9" fmla="*/ 0 w 948577"/>
              <a:gd name="connsiteY9" fmla="*/ 0 h 125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8577" h="1257875">
                <a:moveTo>
                  <a:pt x="8041" y="3446"/>
                </a:moveTo>
                <a:lnTo>
                  <a:pt x="936226" y="3446"/>
                </a:lnTo>
                <a:lnTo>
                  <a:pt x="936226" y="1257875"/>
                </a:lnTo>
                <a:lnTo>
                  <a:pt x="8041" y="1257875"/>
                </a:lnTo>
                <a:lnTo>
                  <a:pt x="8041" y="3446"/>
                </a:lnTo>
                <a:close/>
                <a:moveTo>
                  <a:pt x="0" y="0"/>
                </a:moveTo>
                <a:lnTo>
                  <a:pt x="18380" y="1256726"/>
                </a:lnTo>
                <a:lnTo>
                  <a:pt x="944268" y="1252131"/>
                </a:lnTo>
                <a:cubicBezTo>
                  <a:pt x="921293" y="902147"/>
                  <a:pt x="985623" y="377553"/>
                  <a:pt x="912103" y="0"/>
                </a:cubicBezTo>
                <a:lnTo>
                  <a:pt x="0" y="0"/>
                </a:lnTo>
                <a:close/>
              </a:path>
            </a:pathLst>
          </a:custGeom>
          <a:ln w="6350"/>
          <a:effectLst>
            <a:outerShdw blurRad="50800" dist="38100" dir="2700000" algn="tl"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99">
              <a:ln w="0"/>
              <a:solidFill>
                <a:schemeClr val="tx1"/>
              </a:solidFill>
              <a:effectLst>
                <a:outerShdw blurRad="38100" dist="19050" dir="2700000" algn="tl" rotWithShape="0">
                  <a:schemeClr val="dk1">
                    <a:alpha val="40000"/>
                  </a:schemeClr>
                </a:outerShdw>
              </a:effectLst>
            </a:endParaRPr>
          </a:p>
        </p:txBody>
      </p:sp>
      <p:sp>
        <p:nvSpPr>
          <p:cNvPr id="26" name="Left Arrow 25"/>
          <p:cNvSpPr/>
          <p:nvPr/>
        </p:nvSpPr>
        <p:spPr>
          <a:xfrm rot="559183">
            <a:off x="4141394" y="2353950"/>
            <a:ext cx="4326640" cy="1756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8" name="TextBox 7"/>
          <p:cNvSpPr txBox="1"/>
          <p:nvPr/>
        </p:nvSpPr>
        <p:spPr>
          <a:xfrm>
            <a:off x="1534033" y="129377"/>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Water Supply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
        <p:nvSpPr>
          <p:cNvPr id="10" name="Rectangle 9"/>
          <p:cNvSpPr/>
          <p:nvPr/>
        </p:nvSpPr>
        <p:spPr>
          <a:xfrm>
            <a:off x="6343730" y="1150373"/>
            <a:ext cx="4801536" cy="46153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400" b="1" dirty="0">
                <a:solidFill>
                  <a:schemeClr val="tx2"/>
                </a:solidFill>
                <a:latin typeface="Times New Roman" panose="02020603050405020304" pitchFamily="18" charset="0"/>
                <a:cs typeface="Times New Roman" panose="02020603050405020304" pitchFamily="18" charset="0"/>
              </a:rPr>
              <a:t>Drainage system for ground floor</a:t>
            </a:r>
            <a:endParaRPr lang="en-US" sz="24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6421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0812" y="1695650"/>
            <a:ext cx="12038012" cy="5162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1598612" y="79273"/>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Rain Drainage System</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
        <p:nvSpPr>
          <p:cNvPr id="8" name="TextBox 7"/>
          <p:cNvSpPr txBox="1"/>
          <p:nvPr/>
        </p:nvSpPr>
        <p:spPr>
          <a:xfrm>
            <a:off x="531812" y="990600"/>
            <a:ext cx="6019800" cy="461665"/>
          </a:xfrm>
          <a:prstGeom prst="rect">
            <a:avLst/>
          </a:prstGeom>
          <a:noFill/>
        </p:spPr>
        <p:txBody>
          <a:bodyPr wrap="square" rtlCol="0">
            <a:spAutoFit/>
          </a:bodyPr>
          <a:lstStyle/>
          <a:p>
            <a:r>
              <a:rPr lang="en-US" sz="2400" b="1" dirty="0" smtClean="0">
                <a:solidFill>
                  <a:schemeClr val="accent1">
                    <a:lumMod val="75000"/>
                  </a:schemeClr>
                </a:solidFill>
                <a:latin typeface="Times New Roman" panose="02020603050405020304" pitchFamily="18" charset="0"/>
                <a:cs typeface="Times New Roman" panose="02020603050405020304" pitchFamily="18" charset="0"/>
              </a:rPr>
              <a:t>Roof and Storm water Drainage</a:t>
            </a:r>
            <a:endParaRPr lang="en-US" sz="2400"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022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436614" y="1050526"/>
            <a:ext cx="10228608" cy="5144837"/>
          </a:xfrm>
          <a:prstGeom prst="rect">
            <a:avLst/>
          </a:prstGeom>
        </p:spPr>
        <p:txBody>
          <a:bodyPr vert="horz" lIns="91416" tIns="45708" rIns="91416" bIns="45708"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399" b="1" dirty="0">
                <a:solidFill>
                  <a:srgbClr val="FF0000"/>
                </a:solidFill>
                <a:latin typeface="Times New Roman" panose="02020603050405020304" pitchFamily="18" charset="0"/>
                <a:cs typeface="Times New Roman" panose="02020603050405020304" pitchFamily="18" charset="0"/>
              </a:rPr>
              <a:t>We use</a:t>
            </a:r>
            <a:r>
              <a:rPr lang="ar-SA" sz="2399" b="1" dirty="0">
                <a:solidFill>
                  <a:srgbClr val="FF0000"/>
                </a:solidFill>
                <a:latin typeface="Times New Roman" panose="02020603050405020304" pitchFamily="18" charset="0"/>
                <a:cs typeface="Times New Roman" panose="02020603050405020304" pitchFamily="18" charset="0"/>
              </a:rPr>
              <a:t> </a:t>
            </a:r>
            <a:r>
              <a:rPr lang="en-US" sz="2399" b="1" dirty="0">
                <a:latin typeface="Times New Roman" panose="02020603050405020304" pitchFamily="18" charset="0"/>
                <a:cs typeface="Times New Roman" panose="02020603050405020304" pitchFamily="18" charset="0"/>
              </a:rPr>
              <a:t>VAV terminal unit, variant TVT</a:t>
            </a:r>
            <a:r>
              <a:rPr lang="en-US" sz="2399" b="1" dirty="0">
                <a:solidFill>
                  <a:srgbClr val="FF0000"/>
                </a:solidFill>
                <a:latin typeface="Times New Roman" panose="02020603050405020304" pitchFamily="18" charset="0"/>
                <a:cs typeface="Times New Roman" panose="02020603050405020304" pitchFamily="18" charset="0"/>
              </a:rPr>
              <a:t> type for all building</a:t>
            </a:r>
          </a:p>
          <a:p>
            <a:pPr>
              <a:buFont typeface="Wingdings" panose="05000000000000000000" pitchFamily="2" charset="2"/>
              <a:buChar char="Ø"/>
            </a:pPr>
            <a:r>
              <a:rPr lang="en-US" sz="2399" b="1" dirty="0">
                <a:latin typeface="Times New Roman" panose="02020603050405020304" pitchFamily="18" charset="0"/>
                <a:cs typeface="Times New Roman" panose="02020603050405020304" pitchFamily="18" charset="0"/>
              </a:rPr>
              <a:t>Total design cooling capacity = </a:t>
            </a:r>
            <a:r>
              <a:rPr lang="en-US" sz="2399" b="1" dirty="0">
                <a:solidFill>
                  <a:schemeClr val="accent5"/>
                </a:solidFill>
                <a:latin typeface="Times New Roman" panose="02020603050405020304" pitchFamily="18" charset="0"/>
                <a:cs typeface="Times New Roman" panose="02020603050405020304" pitchFamily="18" charset="0"/>
              </a:rPr>
              <a:t>273.33 kW</a:t>
            </a:r>
            <a:endParaRPr lang="ar-SA" sz="2399"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399" b="1" dirty="0">
                <a:solidFill>
                  <a:srgbClr val="FF0000"/>
                </a:solidFill>
                <a:latin typeface="Times New Roman" panose="02020603050405020304" pitchFamily="18" charset="0"/>
                <a:cs typeface="Times New Roman" panose="02020603050405020304" pitchFamily="18" charset="0"/>
              </a:rPr>
              <a:t>Diffuser selection:</a:t>
            </a:r>
          </a:p>
          <a:p>
            <a:r>
              <a:rPr lang="en-US" sz="1999" dirty="0">
                <a:latin typeface="Times New Roman" panose="02020603050405020304" pitchFamily="18" charset="0"/>
                <a:cs typeface="Times New Roman" panose="02020603050405020304" pitchFamily="18" charset="0"/>
              </a:rPr>
              <a:t>We selected 450*450 mm size </a:t>
            </a:r>
          </a:p>
          <a:p>
            <a:pPr marL="0" indent="0">
              <a:buNone/>
            </a:pPr>
            <a:r>
              <a:rPr lang="en-US" sz="1999" dirty="0">
                <a:latin typeface="Times New Roman" panose="02020603050405020304" pitchFamily="18" charset="0"/>
                <a:cs typeface="Times New Roman" panose="02020603050405020304" pitchFamily="18" charset="0"/>
              </a:rPr>
              <a:t> and air flow is 304 L/S </a:t>
            </a:r>
          </a:p>
          <a:p>
            <a:pPr marL="0" indent="0">
              <a:buNone/>
            </a:pPr>
            <a:r>
              <a:rPr lang="en-US" sz="2799" b="1" dirty="0"/>
              <a:t> </a:t>
            </a:r>
            <a:r>
              <a:rPr lang="en-US" sz="2399" b="1" dirty="0">
                <a:solidFill>
                  <a:schemeClr val="accent1">
                    <a:lumMod val="50000"/>
                  </a:schemeClr>
                </a:solidFill>
                <a:latin typeface="Times New Roman" panose="02020603050405020304" pitchFamily="18" charset="0"/>
                <a:cs typeface="Times New Roman" panose="02020603050405020304" pitchFamily="18" charset="0"/>
              </a:rPr>
              <a:t>For ground floor </a:t>
            </a:r>
            <a:r>
              <a:rPr lang="en-US" sz="2399" b="1" dirty="0" smtClean="0">
                <a:solidFill>
                  <a:schemeClr val="accent1">
                    <a:lumMod val="50000"/>
                  </a:schemeClr>
                </a:solidFill>
                <a:latin typeface="Times New Roman" panose="02020603050405020304" pitchFamily="18" charset="0"/>
                <a:cs typeface="Times New Roman" panose="02020603050405020304" pitchFamily="18" charset="0"/>
              </a:rPr>
              <a:t>right </a:t>
            </a:r>
            <a:r>
              <a:rPr lang="en-US" sz="2399" b="1" dirty="0">
                <a:solidFill>
                  <a:schemeClr val="accent1">
                    <a:lumMod val="50000"/>
                  </a:schemeClr>
                </a:solidFill>
                <a:latin typeface="Times New Roman" panose="02020603050405020304" pitchFamily="18" charset="0"/>
                <a:cs typeface="Times New Roman" panose="02020603050405020304" pitchFamily="18" charset="0"/>
              </a:rPr>
              <a:t>block </a:t>
            </a:r>
            <a:r>
              <a:rPr lang="en-US" sz="2399" b="1" dirty="0" smtClean="0">
                <a:solidFill>
                  <a:schemeClr val="accent1">
                    <a:lumMod val="50000"/>
                  </a:schemeClr>
                </a:solidFill>
                <a:latin typeface="Times New Roman" panose="02020603050405020304" pitchFamily="18" charset="0"/>
                <a:cs typeface="Times New Roman" panose="02020603050405020304" pitchFamily="18" charset="0"/>
              </a:rPr>
              <a:t>:</a:t>
            </a:r>
            <a:endParaRPr lang="en-US" sz="2399"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9127975" y="854164"/>
            <a:ext cx="2735666" cy="2740330"/>
          </a:xfrm>
          <a:prstGeom prst="rect">
            <a:avLst/>
          </a:prstGeom>
          <a:ln>
            <a:noFill/>
          </a:ln>
          <a:effectLst>
            <a:outerShdw blurRad="292100" dist="139700" dir="2700000" algn="tl" rotWithShape="0">
              <a:srgbClr val="333333">
                <a:alpha val="65000"/>
              </a:srgbClr>
            </a:outerShdw>
          </a:effectLst>
        </p:spPr>
      </p:pic>
      <p:pic>
        <p:nvPicPr>
          <p:cNvPr id="7" name="Picture 6"/>
          <p:cNvPicPr/>
          <p:nvPr/>
        </p:nvPicPr>
        <p:blipFill rotWithShape="1">
          <a:blip r:embed="rId3"/>
          <a:srcRect t="12580" r="17972" b="7382"/>
          <a:stretch/>
        </p:blipFill>
        <p:spPr>
          <a:xfrm>
            <a:off x="6419672" y="1529425"/>
            <a:ext cx="2537822" cy="2065069"/>
          </a:xfrm>
          <a:prstGeom prst="rect">
            <a:avLst/>
          </a:prstGeom>
          <a:ln>
            <a:noFill/>
          </a:ln>
          <a:effectLst>
            <a:outerShdw blurRad="292100" dist="139700" dir="2700000" algn="tl" rotWithShape="0">
              <a:srgbClr val="333333">
                <a:alpha val="65000"/>
              </a:srgbClr>
            </a:outerShdw>
          </a:effectLst>
        </p:spPr>
      </p:pic>
      <p:pic>
        <p:nvPicPr>
          <p:cNvPr id="8" name="Picture 7"/>
          <p:cNvPicPr/>
          <p:nvPr/>
        </p:nvPicPr>
        <p:blipFill rotWithShape="1">
          <a:blip r:embed="rId4">
            <a:extLst>
              <a:ext uri="{28A0092B-C50C-407E-A947-70E740481C1C}">
                <a14:useLocalDpi xmlns:a14="http://schemas.microsoft.com/office/drawing/2010/main" val="0"/>
              </a:ext>
            </a:extLst>
          </a:blip>
          <a:srcRect l="937" t="940" r="1014" b="16067"/>
          <a:stretch/>
        </p:blipFill>
        <p:spPr bwMode="auto">
          <a:xfrm>
            <a:off x="6780034" y="3790856"/>
            <a:ext cx="5331474" cy="2883406"/>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5"/>
          <a:stretch>
            <a:fillRect/>
          </a:stretch>
        </p:blipFill>
        <p:spPr>
          <a:xfrm>
            <a:off x="95652" y="3916781"/>
            <a:ext cx="6599106" cy="2525003"/>
          </a:xfrm>
          <a:prstGeom prst="rect">
            <a:avLst/>
          </a:prstGeom>
        </p:spPr>
      </p:pic>
      <p:sp>
        <p:nvSpPr>
          <p:cNvPr id="10" name="TextBox 9"/>
          <p:cNvSpPr txBox="1"/>
          <p:nvPr/>
        </p:nvSpPr>
        <p:spPr>
          <a:xfrm>
            <a:off x="1512318" y="82675"/>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HVAC System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1833470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0601" y="684689"/>
            <a:ext cx="10512862" cy="5206616"/>
          </a:xfrm>
        </p:spPr>
        <p:txBody>
          <a:bodyPr>
            <a:normAutofit/>
          </a:bodyPr>
          <a:lstStyle/>
          <a:p>
            <a:r>
              <a:rPr lang="en-US" sz="1999" dirty="0">
                <a:solidFill>
                  <a:schemeClr val="tx1"/>
                </a:solidFill>
                <a:latin typeface="Times New Roman" panose="02020603050405020304" pitchFamily="18" charset="0"/>
                <a:cs typeface="Times New Roman" panose="02020603050405020304" pitchFamily="18" charset="0"/>
              </a:rPr>
              <a:t>For ground floor block right we used </a:t>
            </a:r>
            <a:r>
              <a:rPr lang="en-US" sz="1999" b="1" dirty="0">
                <a:solidFill>
                  <a:schemeClr val="accent1"/>
                </a:solidFill>
                <a:latin typeface="Times New Roman" panose="02020603050405020304" pitchFamily="18" charset="0"/>
                <a:cs typeface="Times New Roman" panose="02020603050405020304" pitchFamily="18" charset="0"/>
              </a:rPr>
              <a:t>VAV terminal unit, variant TVT 600 x 400 (2450 L/S) system</a:t>
            </a:r>
            <a:r>
              <a:rPr lang="en-US" sz="1999" dirty="0">
                <a:solidFill>
                  <a:schemeClr val="accent1"/>
                </a:solidFill>
                <a:latin typeface="Times New Roman" panose="02020603050405020304" pitchFamily="18" charset="0"/>
                <a:cs typeface="Times New Roman" panose="02020603050405020304" pitchFamily="18" charset="0"/>
              </a:rPr>
              <a:t> </a:t>
            </a:r>
          </a:p>
        </p:txBody>
      </p:sp>
      <p:pic>
        <p:nvPicPr>
          <p:cNvPr id="6" name="Picture 5"/>
          <p:cNvPicPr>
            <a:picLocks noChangeAspect="1"/>
          </p:cNvPicPr>
          <p:nvPr/>
        </p:nvPicPr>
        <p:blipFill>
          <a:blip r:embed="rId2"/>
          <a:stretch>
            <a:fillRect/>
          </a:stretch>
        </p:blipFill>
        <p:spPr>
          <a:xfrm>
            <a:off x="120684" y="1312560"/>
            <a:ext cx="6608629" cy="3789963"/>
          </a:xfrm>
          <a:prstGeom prst="rect">
            <a:avLst/>
          </a:prstGeom>
        </p:spPr>
      </p:pic>
      <p:pic>
        <p:nvPicPr>
          <p:cNvPr id="7" name="Picture 6"/>
          <p:cNvPicPr>
            <a:picLocks noChangeAspect="1"/>
          </p:cNvPicPr>
          <p:nvPr/>
        </p:nvPicPr>
        <p:blipFill rotWithShape="1">
          <a:blip r:embed="rId3"/>
          <a:srcRect l="774" t="1654" r="436" b="2135"/>
          <a:stretch/>
        </p:blipFill>
        <p:spPr>
          <a:xfrm>
            <a:off x="6548385" y="5035003"/>
            <a:ext cx="5640441" cy="1822104"/>
          </a:xfrm>
          <a:prstGeom prst="rect">
            <a:avLst/>
          </a:prstGeom>
        </p:spPr>
      </p:pic>
      <p:sp>
        <p:nvSpPr>
          <p:cNvPr id="8" name="Rectangle 7"/>
          <p:cNvSpPr/>
          <p:nvPr/>
        </p:nvSpPr>
        <p:spPr>
          <a:xfrm>
            <a:off x="8034101" y="1890913"/>
            <a:ext cx="2259966" cy="58449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lIns="91416" tIns="45708" rIns="91416" bIns="45708">
            <a:spAutoFit/>
          </a:bodyPr>
          <a:lstStyle/>
          <a:p>
            <a:pPr algn="ctr"/>
            <a:r>
              <a:rPr lang="en-US" sz="3199" b="1" dirty="0">
                <a:ln w="22225">
                  <a:solidFill>
                    <a:schemeClr val="accent2"/>
                  </a:solidFill>
                  <a:prstDash val="solid"/>
                </a:ln>
                <a:solidFill>
                  <a:schemeClr val="accent2">
                    <a:lumMod val="40000"/>
                    <a:lumOff val="60000"/>
                  </a:schemeClr>
                </a:solidFill>
              </a:rPr>
              <a:t>Duct design</a:t>
            </a:r>
          </a:p>
        </p:txBody>
      </p:sp>
      <p:cxnSp>
        <p:nvCxnSpPr>
          <p:cNvPr id="11" name="Straight Arrow Connector 10"/>
          <p:cNvCxnSpPr/>
          <p:nvPr/>
        </p:nvCxnSpPr>
        <p:spPr>
          <a:xfrm flipH="1" flipV="1">
            <a:off x="6724462" y="1522519"/>
            <a:ext cx="1352909" cy="36839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942487" y="5757154"/>
            <a:ext cx="3501393" cy="58449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lIns="91416" tIns="45708" rIns="91416" bIns="45708">
            <a:spAutoFit/>
          </a:bodyPr>
          <a:lstStyle/>
          <a:p>
            <a:pPr algn="ctr"/>
            <a:r>
              <a:rPr lang="en-US" sz="3199" b="1" dirty="0">
                <a:ln w="22225">
                  <a:solidFill>
                    <a:schemeClr val="accent2"/>
                  </a:solidFill>
                  <a:prstDash val="solid"/>
                </a:ln>
                <a:solidFill>
                  <a:schemeClr val="accent2">
                    <a:lumMod val="40000"/>
                    <a:lumOff val="60000"/>
                  </a:schemeClr>
                </a:solidFill>
              </a:rPr>
              <a:t>Number of diffuser</a:t>
            </a:r>
          </a:p>
        </p:txBody>
      </p:sp>
      <p:cxnSp>
        <p:nvCxnSpPr>
          <p:cNvPr id="14" name="Straight Arrow Connector 13"/>
          <p:cNvCxnSpPr/>
          <p:nvPr/>
        </p:nvCxnSpPr>
        <p:spPr>
          <a:xfrm flipV="1">
            <a:off x="5409713" y="5240226"/>
            <a:ext cx="1094638" cy="516927"/>
          </a:xfrm>
          <a:prstGeom prst="straightConnector1">
            <a:avLst/>
          </a:prstGeom>
          <a:ln w="38100">
            <a:tailEnd type="triangle"/>
          </a:ln>
        </p:spPr>
        <p:style>
          <a:lnRef idx="3">
            <a:schemeClr val="accent5"/>
          </a:lnRef>
          <a:fillRef idx="0">
            <a:schemeClr val="accent5"/>
          </a:fillRef>
          <a:effectRef idx="2">
            <a:schemeClr val="accent5"/>
          </a:effectRef>
          <a:fontRef idx="minor">
            <a:schemeClr val="tx1"/>
          </a:fontRef>
        </p:style>
      </p:cxnSp>
      <p:sp>
        <p:nvSpPr>
          <p:cNvPr id="10" name="TextBox 9"/>
          <p:cNvSpPr txBox="1"/>
          <p:nvPr/>
        </p:nvSpPr>
        <p:spPr>
          <a:xfrm>
            <a:off x="1512318" y="82675"/>
            <a:ext cx="8077200" cy="1200329"/>
          </a:xfrm>
          <a:prstGeom prst="rect">
            <a:avLst/>
          </a:prstGeom>
          <a:noFill/>
        </p:spPr>
        <p:txBody>
          <a:bodyPr wrap="square" rtlCol="0">
            <a:spAutoFit/>
          </a:bodyPr>
          <a:lstStyle/>
          <a:p>
            <a:pPr lvl="0" algn="ctr"/>
            <a:r>
              <a:rPr lang="en-US" sz="3600" b="1" dirty="0" smtClean="0">
                <a:latin typeface="Times New Roman" panose="02020603050405020304" pitchFamily="18" charset="0"/>
                <a:cs typeface="Times New Roman" panose="02020603050405020304" pitchFamily="18" charset="0"/>
              </a:rPr>
              <a:t>HVAC System Design</a:t>
            </a:r>
            <a:endParaRPr lang="en-US" sz="3600" b="1" dirty="0">
              <a:latin typeface="Times New Roman" panose="02020603050405020304" pitchFamily="18" charset="0"/>
              <a:cs typeface="Times New Roman" panose="02020603050405020304" pitchFamily="18" charset="0"/>
            </a:endParaRPr>
          </a:p>
          <a:p>
            <a:pPr algn="ctr"/>
            <a:endParaRPr lang="en-US" sz="3600" dirty="0">
              <a:latin typeface="+mj-lt"/>
            </a:endParaRPr>
          </a:p>
        </p:txBody>
      </p:sp>
    </p:spTree>
    <p:extLst>
      <p:ext uri="{BB962C8B-B14F-4D97-AF65-F5344CB8AC3E}">
        <p14:creationId xmlns:p14="http://schemas.microsoft.com/office/powerpoint/2010/main" val="140918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usiness Contrast 16x9">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D0870B-5333-4B89-B14A-85A8EA464D2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contrast presentation (widescreen)</Template>
  <TotalTime>0</TotalTime>
  <Words>1813</Words>
  <Application>Microsoft Office PowerPoint</Application>
  <PresentationFormat>Custom</PresentationFormat>
  <Paragraphs>483</Paragraphs>
  <Slides>106</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106</vt:i4>
      </vt:variant>
    </vt:vector>
  </HeadingPairs>
  <TitlesOfParts>
    <vt:vector size="117" baseType="lpstr">
      <vt:lpstr>Batang</vt:lpstr>
      <vt:lpstr>SimSun</vt:lpstr>
      <vt:lpstr>Aharoni</vt:lpstr>
      <vt:lpstr>Arial</vt:lpstr>
      <vt:lpstr>Calibri</vt:lpstr>
      <vt:lpstr>Franklin Gothic Medium</vt:lpstr>
      <vt:lpstr>Tahoma</vt:lpstr>
      <vt:lpstr>Times New Roman</vt:lpstr>
      <vt:lpstr>Wingdings</vt:lpstr>
      <vt:lpstr>幼圆</vt:lpstr>
      <vt:lpstr>Business Contrast 16x9</vt:lpstr>
      <vt:lpstr>PowerPoint Presentation</vt:lpstr>
      <vt:lpstr>PowerPoint Presentation</vt:lpstr>
      <vt:lpstr>PowerPoint Presentation</vt:lpstr>
      <vt:lpstr>Site of the project: Location and Site: Area = 5000 Square Meter.</vt:lpstr>
      <vt:lpstr>Architectural Design</vt:lpstr>
      <vt:lpstr>The site plan for the project </vt:lpstr>
      <vt:lpstr>PowerPoint Presentation</vt:lpstr>
      <vt:lpstr>3D MAX</vt:lpstr>
      <vt:lpstr>PowerPoint Presentation</vt:lpstr>
      <vt:lpstr>PowerPoint Presentation</vt:lpstr>
      <vt:lpstr>Basement floor plan (Area = 980 m2)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Structural and Seismic Design</vt:lpstr>
      <vt:lpstr>Codes of design:</vt:lpstr>
      <vt:lpstr>Design Data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Environmental Design</vt:lpstr>
      <vt:lpstr>PowerPoint Presentation</vt:lpstr>
      <vt:lpstr>PowerPoint Presentation</vt:lpstr>
      <vt:lpstr>PowerPoint Presentation</vt:lpstr>
      <vt:lpstr>Shading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Acoustical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Electrical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Mechanical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Safety   Design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2016-05-15T19:53:30Z</dcterms:created>
  <dcterms:modified xsi:type="dcterms:W3CDTF">2016-05-18T09:04:10Z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TC028952669991</vt:lpwstr>
  </property>
</Properties>
</file>