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6" r:id="rId3"/>
    <p:sldId id="257" r:id="rId4"/>
    <p:sldId id="258" r:id="rId5"/>
    <p:sldId id="259" r:id="rId6"/>
    <p:sldId id="275" r:id="rId7"/>
    <p:sldId id="276" r:id="rId8"/>
    <p:sldId id="267" r:id="rId9"/>
    <p:sldId id="277" r:id="rId10"/>
    <p:sldId id="283" r:id="rId11"/>
    <p:sldId id="278" r:id="rId12"/>
    <p:sldId id="284" r:id="rId13"/>
    <p:sldId id="285" r:id="rId14"/>
    <p:sldId id="260" r:id="rId15"/>
    <p:sldId id="261" r:id="rId16"/>
    <p:sldId id="270" r:id="rId17"/>
    <p:sldId id="263" r:id="rId18"/>
    <p:sldId id="274" r:id="rId19"/>
    <p:sldId id="264" r:id="rId20"/>
    <p:sldId id="265"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81" d="100"/>
          <a:sy n="81" d="100"/>
        </p:scale>
        <p:origin x="-300" y="-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7F2176-F36D-406F-B3BA-E3CF5B66F1DC}"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en-US"/>
        </a:p>
      </dgm:t>
    </dgm:pt>
    <dgm:pt modelId="{89F22CAB-5E67-4390-A2EC-975A1D85D7A1}">
      <dgm:prSet phldrT="[نص]"/>
      <dgm:spPr/>
      <dgm:t>
        <a:bodyPr/>
        <a:lstStyle/>
        <a:p>
          <a:pPr algn="ctr"/>
          <a:endParaRPr lang="en-US" b="1" dirty="0" smtClean="0"/>
        </a:p>
        <a:p>
          <a:pPr algn="ctr"/>
          <a:r>
            <a:rPr lang="en-US" b="1" dirty="0" smtClean="0"/>
            <a:t>Skelton</a:t>
          </a:r>
        </a:p>
        <a:p>
          <a:pPr algn="ctr"/>
          <a:r>
            <a:rPr lang="en-US" b="1" dirty="0" smtClean="0"/>
            <a:t>Preparing</a:t>
          </a:r>
        </a:p>
      </dgm:t>
    </dgm:pt>
    <dgm:pt modelId="{FBB597C9-E523-4D4A-8503-9D966901104E}" type="parTrans" cxnId="{1A0C215B-658A-45AC-A6D7-07417625102A}">
      <dgm:prSet/>
      <dgm:spPr/>
      <dgm:t>
        <a:bodyPr/>
        <a:lstStyle/>
        <a:p>
          <a:endParaRPr lang="en-US"/>
        </a:p>
      </dgm:t>
    </dgm:pt>
    <dgm:pt modelId="{CDD713E9-90B4-418F-8CF2-B985B1586D82}" type="sibTrans" cxnId="{1A0C215B-658A-45AC-A6D7-07417625102A}">
      <dgm:prSet/>
      <dgm:spPr/>
      <dgm:t>
        <a:bodyPr/>
        <a:lstStyle/>
        <a:p>
          <a:endParaRPr lang="en-US"/>
        </a:p>
      </dgm:t>
    </dgm:pt>
    <dgm:pt modelId="{3F5791C1-6CE7-469A-AC19-45F4DC60A8CD}">
      <dgm:prSet phldrT="[نص]"/>
      <dgm:spPr/>
      <dgm:t>
        <a:bodyPr/>
        <a:lstStyle/>
        <a:p>
          <a:r>
            <a:rPr lang="en-US" b="1" dirty="0" smtClean="0"/>
            <a:t>PDLC  circuit</a:t>
          </a:r>
          <a:endParaRPr lang="en-US" b="1" dirty="0"/>
        </a:p>
      </dgm:t>
    </dgm:pt>
    <dgm:pt modelId="{50B7A99C-6B02-490C-B381-915814915E47}" type="parTrans" cxnId="{3B2B9BBA-216C-4B65-B98F-7A7593B48787}">
      <dgm:prSet/>
      <dgm:spPr/>
      <dgm:t>
        <a:bodyPr/>
        <a:lstStyle/>
        <a:p>
          <a:endParaRPr lang="en-US"/>
        </a:p>
      </dgm:t>
    </dgm:pt>
    <dgm:pt modelId="{1BFD2ED0-3687-4FDD-ADB9-F2E166C541F7}" type="sibTrans" cxnId="{3B2B9BBA-216C-4B65-B98F-7A7593B48787}">
      <dgm:prSet/>
      <dgm:spPr/>
      <dgm:t>
        <a:bodyPr/>
        <a:lstStyle/>
        <a:p>
          <a:endParaRPr lang="en-US"/>
        </a:p>
      </dgm:t>
    </dgm:pt>
    <dgm:pt modelId="{F1C5375D-0460-457F-874A-B6DFBA136B60}">
      <dgm:prSet phldrT="[نص]"/>
      <dgm:spPr/>
      <dgm:t>
        <a:bodyPr/>
        <a:lstStyle/>
        <a:p>
          <a:r>
            <a:rPr lang="en-US" b="1" dirty="0" smtClean="0"/>
            <a:t>Wiper circuit </a:t>
          </a:r>
          <a:endParaRPr lang="en-US" b="1" dirty="0"/>
        </a:p>
      </dgm:t>
    </dgm:pt>
    <dgm:pt modelId="{91DCD3B8-FE4E-46DF-B5F5-46D328DD88F3}" type="parTrans" cxnId="{853D1021-D935-427B-94F4-EFCBB3F45397}">
      <dgm:prSet/>
      <dgm:spPr/>
      <dgm:t>
        <a:bodyPr/>
        <a:lstStyle/>
        <a:p>
          <a:endParaRPr lang="en-US"/>
        </a:p>
      </dgm:t>
    </dgm:pt>
    <dgm:pt modelId="{19EF62E3-2ED4-43DE-899B-D764B2E4FC3A}" type="sibTrans" cxnId="{853D1021-D935-427B-94F4-EFCBB3F45397}">
      <dgm:prSet/>
      <dgm:spPr/>
      <dgm:t>
        <a:bodyPr/>
        <a:lstStyle/>
        <a:p>
          <a:endParaRPr lang="en-US"/>
        </a:p>
      </dgm:t>
    </dgm:pt>
    <dgm:pt modelId="{8F2C194B-F33C-445A-9EDF-52F2EAB996A9}">
      <dgm:prSet phldrT="[نص]" custT="1"/>
      <dgm:spPr/>
      <dgm:t>
        <a:bodyPr/>
        <a:lstStyle/>
        <a:p>
          <a:endParaRPr lang="en-US" sz="1200" b="1" dirty="0"/>
        </a:p>
      </dgm:t>
    </dgm:pt>
    <dgm:pt modelId="{2996DBD8-89A8-4119-A6B2-D0917152D93A}" type="parTrans" cxnId="{39DE0D3A-9524-4CDF-9CBD-2DCBCA52C3FA}">
      <dgm:prSet/>
      <dgm:spPr/>
      <dgm:t>
        <a:bodyPr/>
        <a:lstStyle/>
        <a:p>
          <a:endParaRPr lang="en-US"/>
        </a:p>
      </dgm:t>
    </dgm:pt>
    <dgm:pt modelId="{4C912BD3-907C-4711-A38A-A133C31E6A2F}" type="sibTrans" cxnId="{39DE0D3A-9524-4CDF-9CBD-2DCBCA52C3FA}">
      <dgm:prSet/>
      <dgm:spPr/>
      <dgm:t>
        <a:bodyPr/>
        <a:lstStyle/>
        <a:p>
          <a:endParaRPr lang="en-US"/>
        </a:p>
      </dgm:t>
    </dgm:pt>
    <dgm:pt modelId="{C8012824-CA70-4ECC-BD65-116656E8CD94}">
      <dgm:prSet/>
      <dgm:spPr/>
      <dgm:t>
        <a:bodyPr/>
        <a:lstStyle/>
        <a:p>
          <a:pPr algn="l"/>
          <a:endParaRPr lang="en-US" b="1" dirty="0"/>
        </a:p>
      </dgm:t>
    </dgm:pt>
    <dgm:pt modelId="{2482D7F2-6763-4691-888D-EA6FFDC1084F}" type="parTrans" cxnId="{50EEDEA8-8EBD-47A8-9EC2-9110DA44751B}">
      <dgm:prSet/>
      <dgm:spPr/>
      <dgm:t>
        <a:bodyPr/>
        <a:lstStyle/>
        <a:p>
          <a:endParaRPr lang="en-US"/>
        </a:p>
      </dgm:t>
    </dgm:pt>
    <dgm:pt modelId="{B532B584-EDB2-4A21-8C4A-11B9DC93A658}" type="sibTrans" cxnId="{50EEDEA8-8EBD-47A8-9EC2-9110DA44751B}">
      <dgm:prSet/>
      <dgm:spPr/>
      <dgm:t>
        <a:bodyPr/>
        <a:lstStyle/>
        <a:p>
          <a:endParaRPr lang="en-US"/>
        </a:p>
      </dgm:t>
    </dgm:pt>
    <dgm:pt modelId="{C5187A5F-AA6E-4DE3-8606-0668D1DBA2DF}">
      <dgm:prSet/>
      <dgm:spPr/>
      <dgm:t>
        <a:bodyPr/>
        <a:lstStyle/>
        <a:p>
          <a:pPr algn="l"/>
          <a:endParaRPr lang="en-US" b="1" dirty="0"/>
        </a:p>
      </dgm:t>
    </dgm:pt>
    <dgm:pt modelId="{ED42EEA8-A86C-46E2-933F-C8140426DA16}" type="parTrans" cxnId="{F3EBA268-30B9-4FD3-B843-C9B75FBC456E}">
      <dgm:prSet/>
      <dgm:spPr/>
      <dgm:t>
        <a:bodyPr/>
        <a:lstStyle/>
        <a:p>
          <a:endParaRPr lang="en-US"/>
        </a:p>
      </dgm:t>
    </dgm:pt>
    <dgm:pt modelId="{66208C69-ED05-47BF-8455-E6ED19AF73C4}" type="sibTrans" cxnId="{F3EBA268-30B9-4FD3-B843-C9B75FBC456E}">
      <dgm:prSet/>
      <dgm:spPr/>
      <dgm:t>
        <a:bodyPr/>
        <a:lstStyle/>
        <a:p>
          <a:endParaRPr lang="en-US"/>
        </a:p>
      </dgm:t>
    </dgm:pt>
    <dgm:pt modelId="{F1BD73C7-F4B2-4B76-9952-464FAD3CAD86}" type="pres">
      <dgm:prSet presAssocID="{E57F2176-F36D-406F-B3BA-E3CF5B66F1DC}" presName="cycle" presStyleCnt="0">
        <dgm:presLayoutVars>
          <dgm:dir/>
          <dgm:resizeHandles val="exact"/>
        </dgm:presLayoutVars>
      </dgm:prSet>
      <dgm:spPr/>
      <dgm:t>
        <a:bodyPr/>
        <a:lstStyle/>
        <a:p>
          <a:endParaRPr lang="en-US"/>
        </a:p>
      </dgm:t>
    </dgm:pt>
    <dgm:pt modelId="{EB6C6EB6-D062-4D06-BD2A-5814A547D4D7}" type="pres">
      <dgm:prSet presAssocID="{89F22CAB-5E67-4390-A2EC-975A1D85D7A1}" presName="node" presStyleLbl="node1" presStyleIdx="0" presStyleCnt="4" custRadScaleRad="100073" custRadScaleInc="3098">
        <dgm:presLayoutVars>
          <dgm:bulletEnabled val="1"/>
        </dgm:presLayoutVars>
      </dgm:prSet>
      <dgm:spPr/>
      <dgm:t>
        <a:bodyPr/>
        <a:lstStyle/>
        <a:p>
          <a:endParaRPr lang="en-US"/>
        </a:p>
      </dgm:t>
    </dgm:pt>
    <dgm:pt modelId="{738739D1-9D14-413A-8678-879F7BA686AB}" type="pres">
      <dgm:prSet presAssocID="{CDD713E9-90B4-418F-8CF2-B985B1586D82}" presName="sibTrans" presStyleLbl="sibTrans2D1" presStyleIdx="0" presStyleCnt="4"/>
      <dgm:spPr/>
      <dgm:t>
        <a:bodyPr/>
        <a:lstStyle/>
        <a:p>
          <a:endParaRPr lang="en-US"/>
        </a:p>
      </dgm:t>
    </dgm:pt>
    <dgm:pt modelId="{8D34A849-BB05-42A1-AC5A-3E02418557C3}" type="pres">
      <dgm:prSet presAssocID="{CDD713E9-90B4-418F-8CF2-B985B1586D82}" presName="connectorText" presStyleLbl="sibTrans2D1" presStyleIdx="0" presStyleCnt="4"/>
      <dgm:spPr/>
      <dgm:t>
        <a:bodyPr/>
        <a:lstStyle/>
        <a:p>
          <a:endParaRPr lang="en-US"/>
        </a:p>
      </dgm:t>
    </dgm:pt>
    <dgm:pt modelId="{029EEF9D-9B62-41F8-830F-6A4F0068A395}" type="pres">
      <dgm:prSet presAssocID="{3F5791C1-6CE7-469A-AC19-45F4DC60A8CD}" presName="node" presStyleLbl="node1" presStyleIdx="1" presStyleCnt="4">
        <dgm:presLayoutVars>
          <dgm:bulletEnabled val="1"/>
        </dgm:presLayoutVars>
      </dgm:prSet>
      <dgm:spPr/>
      <dgm:t>
        <a:bodyPr/>
        <a:lstStyle/>
        <a:p>
          <a:endParaRPr lang="en-US"/>
        </a:p>
      </dgm:t>
    </dgm:pt>
    <dgm:pt modelId="{7D44113C-1DA1-4A88-9979-562981AFA28E}" type="pres">
      <dgm:prSet presAssocID="{1BFD2ED0-3687-4FDD-ADB9-F2E166C541F7}" presName="sibTrans" presStyleLbl="sibTrans2D1" presStyleIdx="1" presStyleCnt="4"/>
      <dgm:spPr/>
      <dgm:t>
        <a:bodyPr/>
        <a:lstStyle/>
        <a:p>
          <a:endParaRPr lang="en-US"/>
        </a:p>
      </dgm:t>
    </dgm:pt>
    <dgm:pt modelId="{42B18746-A4F3-45FE-AB97-A55E0EDA19CD}" type="pres">
      <dgm:prSet presAssocID="{1BFD2ED0-3687-4FDD-ADB9-F2E166C541F7}" presName="connectorText" presStyleLbl="sibTrans2D1" presStyleIdx="1" presStyleCnt="4"/>
      <dgm:spPr/>
      <dgm:t>
        <a:bodyPr/>
        <a:lstStyle/>
        <a:p>
          <a:endParaRPr lang="en-US"/>
        </a:p>
      </dgm:t>
    </dgm:pt>
    <dgm:pt modelId="{7F55119B-D9AD-4B3F-99ED-7A7453AE86DD}" type="pres">
      <dgm:prSet presAssocID="{F1C5375D-0460-457F-874A-B6DFBA136B60}" presName="node" presStyleLbl="node1" presStyleIdx="2" presStyleCnt="4">
        <dgm:presLayoutVars>
          <dgm:bulletEnabled val="1"/>
        </dgm:presLayoutVars>
      </dgm:prSet>
      <dgm:spPr/>
      <dgm:t>
        <a:bodyPr/>
        <a:lstStyle/>
        <a:p>
          <a:endParaRPr lang="en-US"/>
        </a:p>
      </dgm:t>
    </dgm:pt>
    <dgm:pt modelId="{C408C524-ECF6-469D-A08B-431C83AFD073}" type="pres">
      <dgm:prSet presAssocID="{19EF62E3-2ED4-43DE-899B-D764B2E4FC3A}" presName="sibTrans" presStyleLbl="sibTrans2D1" presStyleIdx="2" presStyleCnt="4"/>
      <dgm:spPr/>
      <dgm:t>
        <a:bodyPr/>
        <a:lstStyle/>
        <a:p>
          <a:endParaRPr lang="en-US"/>
        </a:p>
      </dgm:t>
    </dgm:pt>
    <dgm:pt modelId="{CED876A6-7491-4601-AA56-491A7C6AB197}" type="pres">
      <dgm:prSet presAssocID="{19EF62E3-2ED4-43DE-899B-D764B2E4FC3A}" presName="connectorText" presStyleLbl="sibTrans2D1" presStyleIdx="2" presStyleCnt="4"/>
      <dgm:spPr/>
      <dgm:t>
        <a:bodyPr/>
        <a:lstStyle/>
        <a:p>
          <a:endParaRPr lang="en-US"/>
        </a:p>
      </dgm:t>
    </dgm:pt>
    <dgm:pt modelId="{30387D55-EA2A-49C6-9A87-55074A0F92F9}" type="pres">
      <dgm:prSet presAssocID="{8F2C194B-F33C-445A-9EDF-52F2EAB996A9}" presName="node" presStyleLbl="node1" presStyleIdx="3" presStyleCnt="4" custRadScaleRad="101412" custRadScaleInc="-2087">
        <dgm:presLayoutVars>
          <dgm:bulletEnabled val="1"/>
        </dgm:presLayoutVars>
      </dgm:prSet>
      <dgm:spPr/>
      <dgm:t>
        <a:bodyPr/>
        <a:lstStyle/>
        <a:p>
          <a:endParaRPr lang="en-US"/>
        </a:p>
      </dgm:t>
    </dgm:pt>
    <dgm:pt modelId="{66B370D4-A161-42EC-9F06-905BDCADFF46}" type="pres">
      <dgm:prSet presAssocID="{4C912BD3-907C-4711-A38A-A133C31E6A2F}" presName="sibTrans" presStyleLbl="sibTrans2D1" presStyleIdx="3" presStyleCnt="4"/>
      <dgm:spPr/>
      <dgm:t>
        <a:bodyPr/>
        <a:lstStyle/>
        <a:p>
          <a:endParaRPr lang="en-US"/>
        </a:p>
      </dgm:t>
    </dgm:pt>
    <dgm:pt modelId="{A6D127E6-6EF3-40DA-B020-5FD29AB23971}" type="pres">
      <dgm:prSet presAssocID="{4C912BD3-907C-4711-A38A-A133C31E6A2F}" presName="connectorText" presStyleLbl="sibTrans2D1" presStyleIdx="3" presStyleCnt="4"/>
      <dgm:spPr/>
      <dgm:t>
        <a:bodyPr/>
        <a:lstStyle/>
        <a:p>
          <a:endParaRPr lang="en-US"/>
        </a:p>
      </dgm:t>
    </dgm:pt>
  </dgm:ptLst>
  <dgm:cxnLst>
    <dgm:cxn modelId="{29112902-CB1E-49A3-A9ED-1122D7A22027}" type="presOf" srcId="{19EF62E3-2ED4-43DE-899B-D764B2E4FC3A}" destId="{C408C524-ECF6-469D-A08B-431C83AFD073}" srcOrd="0" destOrd="0" presId="urn:microsoft.com/office/officeart/2005/8/layout/cycle2"/>
    <dgm:cxn modelId="{C93C6240-A43D-47F3-8897-86F2CC2B78D9}" type="presOf" srcId="{C5187A5F-AA6E-4DE3-8606-0668D1DBA2DF}" destId="{EB6C6EB6-D062-4D06-BD2A-5814A547D4D7}" srcOrd="0" destOrd="2" presId="urn:microsoft.com/office/officeart/2005/8/layout/cycle2"/>
    <dgm:cxn modelId="{3B2B9BBA-216C-4B65-B98F-7A7593B48787}" srcId="{E57F2176-F36D-406F-B3BA-E3CF5B66F1DC}" destId="{3F5791C1-6CE7-469A-AC19-45F4DC60A8CD}" srcOrd="1" destOrd="0" parTransId="{50B7A99C-6B02-490C-B381-915814915E47}" sibTransId="{1BFD2ED0-3687-4FDD-ADB9-F2E166C541F7}"/>
    <dgm:cxn modelId="{9E92C6DF-0509-461E-90DF-ACF313623464}" type="presOf" srcId="{4C912BD3-907C-4711-A38A-A133C31E6A2F}" destId="{A6D127E6-6EF3-40DA-B020-5FD29AB23971}" srcOrd="1" destOrd="0" presId="urn:microsoft.com/office/officeart/2005/8/layout/cycle2"/>
    <dgm:cxn modelId="{779D8C39-F4BE-46C2-AC99-871BAA64028E}" type="presOf" srcId="{CDD713E9-90B4-418F-8CF2-B985B1586D82}" destId="{738739D1-9D14-413A-8678-879F7BA686AB}" srcOrd="0" destOrd="0" presId="urn:microsoft.com/office/officeart/2005/8/layout/cycle2"/>
    <dgm:cxn modelId="{EC723024-B120-4C96-B34D-E26DE9225773}" type="presOf" srcId="{1BFD2ED0-3687-4FDD-ADB9-F2E166C541F7}" destId="{42B18746-A4F3-45FE-AB97-A55E0EDA19CD}" srcOrd="1" destOrd="0" presId="urn:microsoft.com/office/officeart/2005/8/layout/cycle2"/>
    <dgm:cxn modelId="{5929D933-B42D-4EFA-AA13-EACCFE457C1E}" type="presOf" srcId="{4C912BD3-907C-4711-A38A-A133C31E6A2F}" destId="{66B370D4-A161-42EC-9F06-905BDCADFF46}" srcOrd="0" destOrd="0" presId="urn:microsoft.com/office/officeart/2005/8/layout/cycle2"/>
    <dgm:cxn modelId="{40CD4DF8-2C77-4913-9C8C-41F0535C81A7}" type="presOf" srcId="{8F2C194B-F33C-445A-9EDF-52F2EAB996A9}" destId="{30387D55-EA2A-49C6-9A87-55074A0F92F9}" srcOrd="0" destOrd="0" presId="urn:microsoft.com/office/officeart/2005/8/layout/cycle2"/>
    <dgm:cxn modelId="{9E1906A1-4542-4F69-994C-0F89874D5DE2}" type="presOf" srcId="{1BFD2ED0-3687-4FDD-ADB9-F2E166C541F7}" destId="{7D44113C-1DA1-4A88-9979-562981AFA28E}" srcOrd="0" destOrd="0" presId="urn:microsoft.com/office/officeart/2005/8/layout/cycle2"/>
    <dgm:cxn modelId="{A60B6B0B-A0AB-47BB-8EF0-D23D674A34E3}" type="presOf" srcId="{C8012824-CA70-4ECC-BD65-116656E8CD94}" destId="{EB6C6EB6-D062-4D06-BD2A-5814A547D4D7}" srcOrd="0" destOrd="1" presId="urn:microsoft.com/office/officeart/2005/8/layout/cycle2"/>
    <dgm:cxn modelId="{F3EBA268-30B9-4FD3-B843-C9B75FBC456E}" srcId="{89F22CAB-5E67-4390-A2EC-975A1D85D7A1}" destId="{C5187A5F-AA6E-4DE3-8606-0668D1DBA2DF}" srcOrd="1" destOrd="0" parTransId="{ED42EEA8-A86C-46E2-933F-C8140426DA16}" sibTransId="{66208C69-ED05-47BF-8455-E6ED19AF73C4}"/>
    <dgm:cxn modelId="{F6D6E964-5A53-418D-821A-103186BACCE4}" type="presOf" srcId="{3F5791C1-6CE7-469A-AC19-45F4DC60A8CD}" destId="{029EEF9D-9B62-41F8-830F-6A4F0068A395}" srcOrd="0" destOrd="0" presId="urn:microsoft.com/office/officeart/2005/8/layout/cycle2"/>
    <dgm:cxn modelId="{389C2EA0-316C-4F75-816F-03DB00F5C0AE}" type="presOf" srcId="{19EF62E3-2ED4-43DE-899B-D764B2E4FC3A}" destId="{CED876A6-7491-4601-AA56-491A7C6AB197}" srcOrd="1" destOrd="0" presId="urn:microsoft.com/office/officeart/2005/8/layout/cycle2"/>
    <dgm:cxn modelId="{760AE714-4130-4923-BDB5-08595DA3A6BA}" type="presOf" srcId="{E57F2176-F36D-406F-B3BA-E3CF5B66F1DC}" destId="{F1BD73C7-F4B2-4B76-9952-464FAD3CAD86}" srcOrd="0" destOrd="0" presId="urn:microsoft.com/office/officeart/2005/8/layout/cycle2"/>
    <dgm:cxn modelId="{5580AB1A-1E44-47A3-BA0A-5CF4813C5722}" type="presOf" srcId="{F1C5375D-0460-457F-874A-B6DFBA136B60}" destId="{7F55119B-D9AD-4B3F-99ED-7A7453AE86DD}" srcOrd="0" destOrd="0" presId="urn:microsoft.com/office/officeart/2005/8/layout/cycle2"/>
    <dgm:cxn modelId="{39DE0D3A-9524-4CDF-9CBD-2DCBCA52C3FA}" srcId="{E57F2176-F36D-406F-B3BA-E3CF5B66F1DC}" destId="{8F2C194B-F33C-445A-9EDF-52F2EAB996A9}" srcOrd="3" destOrd="0" parTransId="{2996DBD8-89A8-4119-A6B2-D0917152D93A}" sibTransId="{4C912BD3-907C-4711-A38A-A133C31E6A2F}"/>
    <dgm:cxn modelId="{B11C9A0E-2FDF-44BD-86E0-7CB7D36FA99F}" type="presOf" srcId="{89F22CAB-5E67-4390-A2EC-975A1D85D7A1}" destId="{EB6C6EB6-D062-4D06-BD2A-5814A547D4D7}" srcOrd="0" destOrd="0" presId="urn:microsoft.com/office/officeart/2005/8/layout/cycle2"/>
    <dgm:cxn modelId="{50EEDEA8-8EBD-47A8-9EC2-9110DA44751B}" srcId="{89F22CAB-5E67-4390-A2EC-975A1D85D7A1}" destId="{C8012824-CA70-4ECC-BD65-116656E8CD94}" srcOrd="0" destOrd="0" parTransId="{2482D7F2-6763-4691-888D-EA6FFDC1084F}" sibTransId="{B532B584-EDB2-4A21-8C4A-11B9DC93A658}"/>
    <dgm:cxn modelId="{1A0C215B-658A-45AC-A6D7-07417625102A}" srcId="{E57F2176-F36D-406F-B3BA-E3CF5B66F1DC}" destId="{89F22CAB-5E67-4390-A2EC-975A1D85D7A1}" srcOrd="0" destOrd="0" parTransId="{FBB597C9-E523-4D4A-8503-9D966901104E}" sibTransId="{CDD713E9-90B4-418F-8CF2-B985B1586D82}"/>
    <dgm:cxn modelId="{853D1021-D935-427B-94F4-EFCBB3F45397}" srcId="{E57F2176-F36D-406F-B3BA-E3CF5B66F1DC}" destId="{F1C5375D-0460-457F-874A-B6DFBA136B60}" srcOrd="2" destOrd="0" parTransId="{91DCD3B8-FE4E-46DF-B5F5-46D328DD88F3}" sibTransId="{19EF62E3-2ED4-43DE-899B-D764B2E4FC3A}"/>
    <dgm:cxn modelId="{FFEFC63B-DCF6-4838-86DF-B151F9954321}" type="presOf" srcId="{CDD713E9-90B4-418F-8CF2-B985B1586D82}" destId="{8D34A849-BB05-42A1-AC5A-3E02418557C3}" srcOrd="1" destOrd="0" presId="urn:microsoft.com/office/officeart/2005/8/layout/cycle2"/>
    <dgm:cxn modelId="{4170AF06-137B-47B2-8737-F64E0A5AA47C}" type="presParOf" srcId="{F1BD73C7-F4B2-4B76-9952-464FAD3CAD86}" destId="{EB6C6EB6-D062-4D06-BD2A-5814A547D4D7}" srcOrd="0" destOrd="0" presId="urn:microsoft.com/office/officeart/2005/8/layout/cycle2"/>
    <dgm:cxn modelId="{DAE2035E-4D28-4B0F-A393-7AF58619E8AE}" type="presParOf" srcId="{F1BD73C7-F4B2-4B76-9952-464FAD3CAD86}" destId="{738739D1-9D14-413A-8678-879F7BA686AB}" srcOrd="1" destOrd="0" presId="urn:microsoft.com/office/officeart/2005/8/layout/cycle2"/>
    <dgm:cxn modelId="{5445CFFD-B693-44BC-8A90-91F713487931}" type="presParOf" srcId="{738739D1-9D14-413A-8678-879F7BA686AB}" destId="{8D34A849-BB05-42A1-AC5A-3E02418557C3}" srcOrd="0" destOrd="0" presId="urn:microsoft.com/office/officeart/2005/8/layout/cycle2"/>
    <dgm:cxn modelId="{F1AA44FB-A976-4300-9DB6-7B089282D33B}" type="presParOf" srcId="{F1BD73C7-F4B2-4B76-9952-464FAD3CAD86}" destId="{029EEF9D-9B62-41F8-830F-6A4F0068A395}" srcOrd="2" destOrd="0" presId="urn:microsoft.com/office/officeart/2005/8/layout/cycle2"/>
    <dgm:cxn modelId="{B53CBE07-1A59-46B4-9E11-EC35CDF23511}" type="presParOf" srcId="{F1BD73C7-F4B2-4B76-9952-464FAD3CAD86}" destId="{7D44113C-1DA1-4A88-9979-562981AFA28E}" srcOrd="3" destOrd="0" presId="urn:microsoft.com/office/officeart/2005/8/layout/cycle2"/>
    <dgm:cxn modelId="{200EF22E-69B5-4625-85D5-C213D5B108B5}" type="presParOf" srcId="{7D44113C-1DA1-4A88-9979-562981AFA28E}" destId="{42B18746-A4F3-45FE-AB97-A55E0EDA19CD}" srcOrd="0" destOrd="0" presId="urn:microsoft.com/office/officeart/2005/8/layout/cycle2"/>
    <dgm:cxn modelId="{51C30EBE-EC5D-4890-B4BE-5ECCDAB422FE}" type="presParOf" srcId="{F1BD73C7-F4B2-4B76-9952-464FAD3CAD86}" destId="{7F55119B-D9AD-4B3F-99ED-7A7453AE86DD}" srcOrd="4" destOrd="0" presId="urn:microsoft.com/office/officeart/2005/8/layout/cycle2"/>
    <dgm:cxn modelId="{89DD6A23-7168-46B5-BEB4-34BBECBEDFC3}" type="presParOf" srcId="{F1BD73C7-F4B2-4B76-9952-464FAD3CAD86}" destId="{C408C524-ECF6-469D-A08B-431C83AFD073}" srcOrd="5" destOrd="0" presId="urn:microsoft.com/office/officeart/2005/8/layout/cycle2"/>
    <dgm:cxn modelId="{F1D46045-C0D4-4581-A2DF-B7261477ECC5}" type="presParOf" srcId="{C408C524-ECF6-469D-A08B-431C83AFD073}" destId="{CED876A6-7491-4601-AA56-491A7C6AB197}" srcOrd="0" destOrd="0" presId="urn:microsoft.com/office/officeart/2005/8/layout/cycle2"/>
    <dgm:cxn modelId="{45B0532F-EA18-4841-AB27-AD9393DFEC4E}" type="presParOf" srcId="{F1BD73C7-F4B2-4B76-9952-464FAD3CAD86}" destId="{30387D55-EA2A-49C6-9A87-55074A0F92F9}" srcOrd="6" destOrd="0" presId="urn:microsoft.com/office/officeart/2005/8/layout/cycle2"/>
    <dgm:cxn modelId="{632EC045-E073-4F13-B2C2-A17F903988E2}" type="presParOf" srcId="{F1BD73C7-F4B2-4B76-9952-464FAD3CAD86}" destId="{66B370D4-A161-42EC-9F06-905BDCADFF46}" srcOrd="7" destOrd="0" presId="urn:microsoft.com/office/officeart/2005/8/layout/cycle2"/>
    <dgm:cxn modelId="{58F3D705-F485-4481-B579-6A6A9CB77B7D}" type="presParOf" srcId="{66B370D4-A161-42EC-9F06-905BDCADFF46}" destId="{A6D127E6-6EF3-40DA-B020-5FD29AB23971}"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6C6EB6-D062-4D06-BD2A-5814A547D4D7}">
      <dsp:nvSpPr>
        <dsp:cNvPr id="0" name=""/>
        <dsp:cNvSpPr/>
      </dsp:nvSpPr>
      <dsp:spPr>
        <a:xfrm>
          <a:off x="3004811" y="859"/>
          <a:ext cx="1570908" cy="1570908"/>
        </a:xfrm>
        <a:prstGeom prst="ellipse">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endParaRPr lang="en-US" sz="1300" b="1" kern="1200" dirty="0" smtClean="0"/>
        </a:p>
        <a:p>
          <a:pPr lvl="0" algn="ctr" defTabSz="577850">
            <a:lnSpc>
              <a:spcPct val="90000"/>
            </a:lnSpc>
            <a:spcBef>
              <a:spcPct val="0"/>
            </a:spcBef>
            <a:spcAft>
              <a:spcPct val="35000"/>
            </a:spcAft>
          </a:pPr>
          <a:r>
            <a:rPr lang="en-US" sz="1300" b="1" kern="1200" dirty="0" smtClean="0"/>
            <a:t>Skelton</a:t>
          </a:r>
        </a:p>
        <a:p>
          <a:pPr lvl="0" algn="ctr" defTabSz="577850">
            <a:lnSpc>
              <a:spcPct val="90000"/>
            </a:lnSpc>
            <a:spcBef>
              <a:spcPct val="0"/>
            </a:spcBef>
            <a:spcAft>
              <a:spcPct val="35000"/>
            </a:spcAft>
          </a:pPr>
          <a:r>
            <a:rPr lang="en-US" sz="1300" b="1" kern="1200" dirty="0" smtClean="0"/>
            <a:t>Preparing</a:t>
          </a:r>
        </a:p>
        <a:p>
          <a:pPr marL="57150" lvl="1" indent="-57150" algn="l" defTabSz="444500">
            <a:lnSpc>
              <a:spcPct val="90000"/>
            </a:lnSpc>
            <a:spcBef>
              <a:spcPct val="0"/>
            </a:spcBef>
            <a:spcAft>
              <a:spcPct val="15000"/>
            </a:spcAft>
            <a:buChar char="••"/>
          </a:pPr>
          <a:endParaRPr lang="en-US" sz="1000" b="1" kern="1200" dirty="0"/>
        </a:p>
        <a:p>
          <a:pPr marL="57150" lvl="1" indent="-57150" algn="l" defTabSz="444500">
            <a:lnSpc>
              <a:spcPct val="90000"/>
            </a:lnSpc>
            <a:spcBef>
              <a:spcPct val="0"/>
            </a:spcBef>
            <a:spcAft>
              <a:spcPct val="15000"/>
            </a:spcAft>
            <a:buChar char="••"/>
          </a:pPr>
          <a:endParaRPr lang="en-US" sz="1000" b="1" kern="1200" dirty="0"/>
        </a:p>
      </dsp:txBody>
      <dsp:txXfrm>
        <a:off x="3234865" y="230913"/>
        <a:ext cx="1110800" cy="1110800"/>
      </dsp:txXfrm>
    </dsp:sp>
    <dsp:sp modelId="{738739D1-9D14-413A-8678-879F7BA686AB}">
      <dsp:nvSpPr>
        <dsp:cNvPr id="0" name=""/>
        <dsp:cNvSpPr/>
      </dsp:nvSpPr>
      <dsp:spPr>
        <a:xfrm rot="2743108">
          <a:off x="4394524" y="1347032"/>
          <a:ext cx="402191" cy="53018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4412732" y="1409878"/>
        <a:ext cx="281534" cy="318109"/>
      </dsp:txXfrm>
    </dsp:sp>
    <dsp:sp modelId="{029EEF9D-9B62-41F8-830F-6A4F0068A395}">
      <dsp:nvSpPr>
        <dsp:cNvPr id="0" name=""/>
        <dsp:cNvSpPr/>
      </dsp:nvSpPr>
      <dsp:spPr>
        <a:xfrm>
          <a:off x="4631414" y="1668776"/>
          <a:ext cx="1570908" cy="1570908"/>
        </a:xfrm>
        <a:prstGeom prst="ellipse">
          <a:avLst/>
        </a:prstGeom>
        <a:solidFill>
          <a:schemeClr val="accent5">
            <a:hueOff val="1602711"/>
            <a:satOff val="-3255"/>
            <a:lumOff val="2092"/>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smtClean="0"/>
            <a:t>PDLC  circuit</a:t>
          </a:r>
          <a:endParaRPr lang="en-US" sz="1300" b="1" kern="1200" dirty="0"/>
        </a:p>
      </dsp:txBody>
      <dsp:txXfrm>
        <a:off x="4861468" y="1898830"/>
        <a:ext cx="1110800" cy="1110800"/>
      </dsp:txXfrm>
    </dsp:sp>
    <dsp:sp modelId="{7D44113C-1DA1-4A88-9979-562981AFA28E}">
      <dsp:nvSpPr>
        <dsp:cNvPr id="0" name=""/>
        <dsp:cNvSpPr/>
      </dsp:nvSpPr>
      <dsp:spPr>
        <a:xfrm rot="8100000">
          <a:off x="4383100" y="3014390"/>
          <a:ext cx="417035" cy="530181"/>
        </a:xfrm>
        <a:prstGeom prst="rightArrow">
          <a:avLst>
            <a:gd name="adj1" fmla="val 60000"/>
            <a:gd name="adj2" fmla="val 50000"/>
          </a:avLst>
        </a:prstGeom>
        <a:solidFill>
          <a:schemeClr val="accent5">
            <a:hueOff val="1602711"/>
            <a:satOff val="-3255"/>
            <a:lumOff val="209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4489888" y="3076193"/>
        <a:ext cx="291925" cy="318109"/>
      </dsp:txXfrm>
    </dsp:sp>
    <dsp:sp modelId="{7F55119B-D9AD-4B3F-99ED-7A7453AE86DD}">
      <dsp:nvSpPr>
        <dsp:cNvPr id="0" name=""/>
        <dsp:cNvSpPr/>
      </dsp:nvSpPr>
      <dsp:spPr>
        <a:xfrm>
          <a:off x="2964220" y="3335969"/>
          <a:ext cx="1570908" cy="1570908"/>
        </a:xfrm>
        <a:prstGeom prst="ellipse">
          <a:avLst/>
        </a:prstGeom>
        <a:solidFill>
          <a:schemeClr val="accent5">
            <a:hueOff val="3205422"/>
            <a:satOff val="-6509"/>
            <a:lumOff val="418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smtClean="0"/>
            <a:t>Wiper circuit </a:t>
          </a:r>
          <a:endParaRPr lang="en-US" sz="1300" b="1" kern="1200" dirty="0"/>
        </a:p>
      </dsp:txBody>
      <dsp:txXfrm>
        <a:off x="3194274" y="3566023"/>
        <a:ext cx="1110800" cy="1110800"/>
      </dsp:txXfrm>
    </dsp:sp>
    <dsp:sp modelId="{C408C524-ECF6-469D-A08B-431C83AFD073}">
      <dsp:nvSpPr>
        <dsp:cNvPr id="0" name=""/>
        <dsp:cNvSpPr/>
      </dsp:nvSpPr>
      <dsp:spPr>
        <a:xfrm rot="13447327">
          <a:off x="2705097" y="3044779"/>
          <a:ext cx="415533" cy="530181"/>
        </a:xfrm>
        <a:prstGeom prst="rightArrow">
          <a:avLst>
            <a:gd name="adj1" fmla="val 60000"/>
            <a:gd name="adj2" fmla="val 50000"/>
          </a:avLst>
        </a:prstGeom>
        <a:solidFill>
          <a:schemeClr val="accent5">
            <a:hueOff val="3205422"/>
            <a:satOff val="-6509"/>
            <a:lumOff val="418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2812171" y="3194209"/>
        <a:ext cx="290873" cy="318109"/>
      </dsp:txXfrm>
    </dsp:sp>
    <dsp:sp modelId="{30387D55-EA2A-49C6-9A87-55074A0F92F9}">
      <dsp:nvSpPr>
        <dsp:cNvPr id="0" name=""/>
        <dsp:cNvSpPr/>
      </dsp:nvSpPr>
      <dsp:spPr>
        <a:xfrm>
          <a:off x="1273713" y="1696488"/>
          <a:ext cx="1570908" cy="1570908"/>
        </a:xfrm>
        <a:prstGeom prst="ellipse">
          <a:avLst/>
        </a:prstGeom>
        <a:solidFill>
          <a:schemeClr val="accent5">
            <a:hueOff val="4808133"/>
            <a:satOff val="-9764"/>
            <a:lumOff val="627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endParaRPr lang="en-US" sz="1200" b="1" kern="1200" dirty="0"/>
        </a:p>
      </dsp:txBody>
      <dsp:txXfrm>
        <a:off x="1503767" y="1926542"/>
        <a:ext cx="1110800" cy="1110800"/>
      </dsp:txXfrm>
    </dsp:sp>
    <dsp:sp modelId="{66B370D4-A161-42EC-9F06-905BDCADFF46}">
      <dsp:nvSpPr>
        <dsp:cNvPr id="0" name=""/>
        <dsp:cNvSpPr/>
      </dsp:nvSpPr>
      <dsp:spPr>
        <a:xfrm rot="18935582">
          <a:off x="2689729" y="1377983"/>
          <a:ext cx="451709" cy="530181"/>
        </a:xfrm>
        <a:prstGeom prst="rightArrow">
          <a:avLst>
            <a:gd name="adj1" fmla="val 60000"/>
            <a:gd name="adj2" fmla="val 50000"/>
          </a:avLst>
        </a:prstGeom>
        <a:solidFill>
          <a:schemeClr val="accent5">
            <a:hueOff val="4808133"/>
            <a:satOff val="-9764"/>
            <a:lumOff val="627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2709081" y="1531432"/>
        <a:ext cx="316196" cy="318109"/>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12/19/2017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57075" y="1068947"/>
            <a:ext cx="8915399" cy="1329778"/>
          </a:xfrm>
        </p:spPr>
        <p:txBody>
          <a:bodyPr/>
          <a:lstStyle/>
          <a:p>
            <a:r>
              <a:rPr lang="en-US" dirty="0" smtClean="0"/>
              <a:t>Smart Windows</a:t>
            </a:r>
            <a:endParaRPr lang="en-GB" dirty="0"/>
          </a:p>
        </p:txBody>
      </p:sp>
      <p:sp>
        <p:nvSpPr>
          <p:cNvPr id="3" name="Subtitle 2"/>
          <p:cNvSpPr>
            <a:spLocks noGrp="1"/>
          </p:cNvSpPr>
          <p:nvPr>
            <p:ph type="subTitle" idx="1"/>
          </p:nvPr>
        </p:nvSpPr>
        <p:spPr>
          <a:xfrm>
            <a:off x="2360971" y="2827124"/>
            <a:ext cx="8915399" cy="1126283"/>
          </a:xfrm>
        </p:spPr>
        <p:txBody>
          <a:bodyPr>
            <a:noAutofit/>
          </a:bodyPr>
          <a:lstStyle/>
          <a:p>
            <a:r>
              <a:rPr lang="en-US" sz="2000" b="1" dirty="0" smtClean="0">
                <a:solidFill>
                  <a:schemeClr val="tx1"/>
                </a:solidFill>
              </a:rPr>
              <a:t>Students:</a:t>
            </a:r>
          </a:p>
          <a:p>
            <a:r>
              <a:rPr lang="en-US" sz="2000" b="1" dirty="0" err="1" smtClean="0">
                <a:solidFill>
                  <a:schemeClr val="tx1"/>
                </a:solidFill>
              </a:rPr>
              <a:t>Ghadeer</a:t>
            </a:r>
            <a:r>
              <a:rPr lang="en-US" sz="2000" b="1" dirty="0" smtClean="0">
                <a:solidFill>
                  <a:schemeClr val="tx1"/>
                </a:solidFill>
              </a:rPr>
              <a:t> </a:t>
            </a:r>
            <a:r>
              <a:rPr lang="en-US" sz="2000" b="1" dirty="0" err="1" smtClean="0">
                <a:solidFill>
                  <a:schemeClr val="tx1"/>
                </a:solidFill>
              </a:rPr>
              <a:t>Bdair</a:t>
            </a:r>
            <a:r>
              <a:rPr lang="en-US" sz="2000" b="1" dirty="0" smtClean="0">
                <a:solidFill>
                  <a:schemeClr val="tx1"/>
                </a:solidFill>
              </a:rPr>
              <a:t>.</a:t>
            </a:r>
          </a:p>
          <a:p>
            <a:r>
              <a:rPr lang="en-US" sz="2000" b="1" dirty="0" smtClean="0">
                <a:solidFill>
                  <a:schemeClr val="tx1"/>
                </a:solidFill>
              </a:rPr>
              <a:t>Anwar </a:t>
            </a:r>
            <a:r>
              <a:rPr lang="en-US" sz="2000" b="1" dirty="0" err="1" smtClean="0">
                <a:solidFill>
                  <a:schemeClr val="tx1"/>
                </a:solidFill>
              </a:rPr>
              <a:t>sholi</a:t>
            </a:r>
            <a:r>
              <a:rPr lang="en-US" sz="2000" b="1" dirty="0" smtClean="0">
                <a:solidFill>
                  <a:schemeClr val="tx1"/>
                </a:solidFill>
              </a:rPr>
              <a:t>.</a:t>
            </a:r>
            <a:r>
              <a:rPr lang="en-GB" sz="2000" b="1" dirty="0">
                <a:solidFill>
                  <a:schemeClr val="tx1"/>
                </a:solidFill>
              </a:rPr>
              <a:t>	</a:t>
            </a:r>
            <a:endParaRPr lang="en-GB" sz="2000" b="1" dirty="0" smtClean="0">
              <a:solidFill>
                <a:schemeClr val="tx1"/>
              </a:solidFill>
            </a:endParaRPr>
          </a:p>
          <a:p>
            <a:r>
              <a:rPr lang="en-GB" sz="2000" b="1" dirty="0" smtClean="0">
                <a:solidFill>
                  <a:schemeClr val="tx1"/>
                </a:solidFill>
              </a:rPr>
              <a:t>Supervisor:</a:t>
            </a:r>
          </a:p>
          <a:p>
            <a:r>
              <a:rPr lang="en-GB" sz="2000" b="1" dirty="0" err="1" smtClean="0">
                <a:solidFill>
                  <a:schemeClr val="tx1"/>
                </a:solidFill>
              </a:rPr>
              <a:t>Dr.</a:t>
            </a:r>
            <a:r>
              <a:rPr lang="en-GB" sz="2000" b="1" dirty="0" smtClean="0">
                <a:solidFill>
                  <a:schemeClr val="tx1"/>
                </a:solidFill>
              </a:rPr>
              <a:t> </a:t>
            </a:r>
            <a:r>
              <a:rPr lang="en-GB" sz="2000" b="1" dirty="0" err="1" smtClean="0">
                <a:solidFill>
                  <a:schemeClr val="tx1"/>
                </a:solidFill>
              </a:rPr>
              <a:t>Hanal</a:t>
            </a:r>
            <a:r>
              <a:rPr lang="en-GB" sz="2000" b="1" dirty="0" smtClean="0">
                <a:solidFill>
                  <a:schemeClr val="tx1"/>
                </a:solidFill>
              </a:rPr>
              <a:t> Abu </a:t>
            </a:r>
            <a:r>
              <a:rPr lang="en-GB" sz="2000" b="1" dirty="0" err="1" smtClean="0">
                <a:solidFill>
                  <a:schemeClr val="tx1"/>
                </a:solidFill>
              </a:rPr>
              <a:t>Zant</a:t>
            </a:r>
            <a:r>
              <a:rPr lang="en-GB" sz="2000" b="1" dirty="0" smtClean="0">
                <a:solidFill>
                  <a:schemeClr val="tx1"/>
                </a:solidFill>
              </a:rPr>
              <a:t>.</a:t>
            </a:r>
          </a:p>
          <a:p>
            <a:endParaRPr lang="en-GB" sz="2000" b="1" dirty="0" smtClean="0">
              <a:solidFill>
                <a:schemeClr val="tx1"/>
              </a:solidFill>
            </a:endParaRPr>
          </a:p>
          <a:p>
            <a:endParaRPr lang="en-GB" sz="2000" b="1" dirty="0">
              <a:solidFill>
                <a:schemeClr val="tx1"/>
              </a:solidFill>
            </a:endParaRPr>
          </a:p>
          <a:p>
            <a:endParaRPr lang="en-GB" sz="2000" b="1" dirty="0">
              <a:solidFill>
                <a:schemeClr val="tx1"/>
              </a:solidFill>
            </a:endParaRPr>
          </a:p>
        </p:txBody>
      </p:sp>
    </p:spTree>
    <p:extLst>
      <p:ext uri="{BB962C8B-B14F-4D97-AF65-F5344CB8AC3E}">
        <p14:creationId xmlns:p14="http://schemas.microsoft.com/office/powerpoint/2010/main" val="1303664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21228" y="1067791"/>
            <a:ext cx="7791718" cy="338554"/>
          </a:xfrm>
          <a:prstGeom prst="rect">
            <a:avLst/>
          </a:prstGeom>
          <a:noFill/>
        </p:spPr>
        <p:txBody>
          <a:bodyPr wrap="square" rtlCol="1">
            <a:spAutoFit/>
          </a:bodyPr>
          <a:lstStyle/>
          <a:p>
            <a:r>
              <a:rPr lang="en-US" sz="1600" b="1" dirty="0" smtClean="0">
                <a:solidFill>
                  <a:schemeClr val="tx1">
                    <a:lumMod val="85000"/>
                    <a:lumOff val="15000"/>
                  </a:schemeClr>
                </a:solidFill>
                <a:latin typeface="+mj-lt"/>
                <a:ea typeface="+mj-ea"/>
                <a:cs typeface="+mj-cs"/>
              </a:rPr>
              <a:t>2. </a:t>
            </a:r>
            <a:r>
              <a:rPr lang="en-US" sz="1600" b="1" dirty="0">
                <a:solidFill>
                  <a:schemeClr val="tx1">
                    <a:lumMod val="85000"/>
                    <a:lumOff val="15000"/>
                  </a:schemeClr>
                </a:solidFill>
                <a:latin typeface="+mj-lt"/>
                <a:ea typeface="+mj-ea"/>
                <a:cs typeface="+mj-cs"/>
              </a:rPr>
              <a:t>Controlling </a:t>
            </a:r>
            <a:r>
              <a:rPr lang="en-US" sz="1600" b="1" dirty="0" smtClean="0">
                <a:solidFill>
                  <a:schemeClr val="tx1">
                    <a:lumMod val="85000"/>
                    <a:lumOff val="15000"/>
                  </a:schemeClr>
                </a:solidFill>
                <a:latin typeface="+mj-lt"/>
                <a:ea typeface="+mj-ea"/>
                <a:cs typeface="+mj-cs"/>
              </a:rPr>
              <a:t>PDLC </a:t>
            </a:r>
            <a:r>
              <a:rPr lang="en-US" sz="1600" b="1" dirty="0">
                <a:solidFill>
                  <a:schemeClr val="tx1">
                    <a:lumMod val="85000"/>
                    <a:lumOff val="15000"/>
                  </a:schemeClr>
                </a:solidFill>
                <a:latin typeface="+mj-lt"/>
                <a:ea typeface="+mj-ea"/>
                <a:cs typeface="+mj-cs"/>
              </a:rPr>
              <a:t>manually:</a:t>
            </a:r>
            <a:endParaRPr lang="ar-SA" sz="1600" b="1" dirty="0">
              <a:solidFill>
                <a:schemeClr val="tx1">
                  <a:lumMod val="85000"/>
                  <a:lumOff val="15000"/>
                </a:schemeClr>
              </a:solidFill>
              <a:latin typeface="+mj-lt"/>
              <a:ea typeface="+mj-ea"/>
              <a:cs typeface="+mj-cs"/>
            </a:endParaRPr>
          </a:p>
        </p:txBody>
      </p:sp>
      <p:sp>
        <p:nvSpPr>
          <p:cNvPr id="3" name="Rectangle 2"/>
          <p:cNvSpPr/>
          <p:nvPr/>
        </p:nvSpPr>
        <p:spPr>
          <a:xfrm>
            <a:off x="2421228" y="5024580"/>
            <a:ext cx="6096000" cy="923330"/>
          </a:xfrm>
          <a:prstGeom prst="rect">
            <a:avLst/>
          </a:prstGeom>
        </p:spPr>
        <p:txBody>
          <a:bodyPr>
            <a:spAutoFit/>
          </a:bodyPr>
          <a:lstStyle/>
          <a:p>
            <a:pPr marL="203200" marR="0">
              <a:spcBef>
                <a:spcPts val="0"/>
              </a:spcBef>
              <a:spcAft>
                <a:spcPts val="0"/>
              </a:spcAft>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Note: If we in the manual mode and want to return to the automatic mode then we send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‘O’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to the Arduino using </a:t>
            </a:r>
            <a:r>
              <a:rPr lang="en-US" dirty="0" err="1" smtClean="0">
                <a:latin typeface="Times New Roman" panose="02020603050405020304" pitchFamily="18" charset="0"/>
                <a:ea typeface="Times New Roman" panose="02020603050405020304" pitchFamily="18" charset="0"/>
                <a:cs typeface="Times New Roman" panose="02020603050405020304" pitchFamily="18" charset="0"/>
              </a:rPr>
              <a:t>Btduino</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 application.</a:t>
            </a:r>
            <a:endParaRPr lang="en-US" sz="1600" dirty="0">
              <a:effectLst/>
              <a:latin typeface="Times New Roman" panose="02020603050405020304" pitchFamily="18" charset="0"/>
              <a:ea typeface="Times New Roman" panose="02020603050405020304" pitchFamily="18" charset="0"/>
            </a:endParaRPr>
          </a:p>
        </p:txBody>
      </p:sp>
      <p:sp>
        <p:nvSpPr>
          <p:cNvPr id="2" name="Rectangle 1"/>
          <p:cNvSpPr/>
          <p:nvPr/>
        </p:nvSpPr>
        <p:spPr>
          <a:xfrm>
            <a:off x="2571481" y="1716194"/>
            <a:ext cx="6096000" cy="1200329"/>
          </a:xfrm>
          <a:prstGeom prst="rect">
            <a:avLst/>
          </a:prstGeom>
        </p:spPr>
        <p:txBody>
          <a:bodyPr>
            <a:spAutoFit/>
          </a:bodyPr>
          <a:lstStyle/>
          <a:p>
            <a:r>
              <a:rPr lang="en-US" dirty="0" smtClean="0">
                <a:latin typeface="Times New Roman" panose="02020603050405020304" pitchFamily="18" charset="0"/>
                <a:ea typeface="Times New Roman" panose="02020603050405020304" pitchFamily="18" charset="0"/>
              </a:rPr>
              <a:t>At first, the user send capital 'M' character to the Arduino, and then he can send one of the characters in the range A-F, each one of these characters represent a transparency degree of the PDLC.</a:t>
            </a:r>
            <a:endParaRPr lang="ar-SA" dirty="0"/>
          </a:p>
        </p:txBody>
      </p:sp>
      <p:sp>
        <p:nvSpPr>
          <p:cNvPr id="5" name="Rectangle 1"/>
          <p:cNvSpPr/>
          <p:nvPr/>
        </p:nvSpPr>
        <p:spPr>
          <a:xfrm>
            <a:off x="2723881" y="2982290"/>
            <a:ext cx="6096000" cy="1477328"/>
          </a:xfrm>
          <a:prstGeom prst="rect">
            <a:avLst/>
          </a:prstGeom>
        </p:spPr>
        <p:txBody>
          <a:bodyPr>
            <a:spAutoFit/>
          </a:bodyPr>
          <a:lstStyle/>
          <a:p>
            <a:r>
              <a:rPr lang="en-US" dirty="0" smtClean="0"/>
              <a:t>A:					B:					F:</a:t>
            </a:r>
          </a:p>
          <a:p>
            <a:endParaRPr lang="en-US" dirty="0"/>
          </a:p>
          <a:p>
            <a:endParaRPr lang="en-US" dirty="0" smtClean="0"/>
          </a:p>
          <a:p>
            <a:endParaRPr lang="en-US" dirty="0"/>
          </a:p>
          <a:p>
            <a:endParaRPr lang="ar-SA" dirty="0"/>
          </a:p>
        </p:txBody>
      </p:sp>
    </p:spTree>
    <p:extLst>
      <p:ext uri="{BB962C8B-B14F-4D97-AF65-F5344CB8AC3E}">
        <p14:creationId xmlns:p14="http://schemas.microsoft.com/office/powerpoint/2010/main" val="3661557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1"/>
          <p:cNvSpPr>
            <a:spLocks noGrp="1"/>
          </p:cNvSpPr>
          <p:nvPr>
            <p:ph type="title"/>
          </p:nvPr>
        </p:nvSpPr>
        <p:spPr>
          <a:xfrm>
            <a:off x="1886920" y="544526"/>
            <a:ext cx="8911687" cy="1280890"/>
          </a:xfrm>
        </p:spPr>
        <p:txBody>
          <a:bodyPr>
            <a:noAutofit/>
          </a:bodyPr>
          <a:lstStyle/>
          <a:p>
            <a:pPr lvl="0"/>
            <a:r>
              <a:rPr lang="en-US" b="1" dirty="0" smtClean="0"/>
              <a:t>wiper</a:t>
            </a:r>
            <a:r>
              <a:rPr lang="en-US" b="1" dirty="0" smtClean="0"/>
              <a:t>  </a:t>
            </a:r>
            <a:r>
              <a:rPr lang="en-US" b="1" dirty="0" smtClean="0"/>
              <a:t>Principle</a:t>
            </a:r>
            <a:endParaRPr lang="en-US" b="1" dirty="0"/>
          </a:p>
        </p:txBody>
      </p:sp>
      <p:sp>
        <p:nvSpPr>
          <p:cNvPr id="7" name="TextBox 5"/>
          <p:cNvSpPr txBox="1"/>
          <p:nvPr/>
        </p:nvSpPr>
        <p:spPr>
          <a:xfrm>
            <a:off x="2421228" y="1419059"/>
            <a:ext cx="7791718" cy="338554"/>
          </a:xfrm>
          <a:prstGeom prst="rect">
            <a:avLst/>
          </a:prstGeom>
          <a:noFill/>
        </p:spPr>
        <p:txBody>
          <a:bodyPr wrap="square" rtlCol="1">
            <a:spAutoFit/>
          </a:bodyPr>
          <a:lstStyle/>
          <a:p>
            <a:r>
              <a:rPr lang="en-US" sz="1600" b="1" dirty="0">
                <a:solidFill>
                  <a:schemeClr val="tx1">
                    <a:lumMod val="85000"/>
                    <a:lumOff val="15000"/>
                  </a:schemeClr>
                </a:solidFill>
                <a:latin typeface="+mj-lt"/>
                <a:ea typeface="+mj-ea"/>
                <a:cs typeface="+mj-cs"/>
              </a:rPr>
              <a:t>1. Controlling </a:t>
            </a:r>
            <a:r>
              <a:rPr lang="en-US" sz="1600" b="1" dirty="0" smtClean="0">
                <a:solidFill>
                  <a:schemeClr val="tx1">
                    <a:lumMod val="85000"/>
                    <a:lumOff val="15000"/>
                  </a:schemeClr>
                </a:solidFill>
                <a:latin typeface="+mj-lt"/>
                <a:ea typeface="+mj-ea"/>
                <a:cs typeface="+mj-cs"/>
              </a:rPr>
              <a:t>wiper </a:t>
            </a:r>
            <a:r>
              <a:rPr lang="en-US" sz="1600" b="1" dirty="0">
                <a:solidFill>
                  <a:schemeClr val="tx1">
                    <a:lumMod val="85000"/>
                    <a:lumOff val="15000"/>
                  </a:schemeClr>
                </a:solidFill>
                <a:latin typeface="+mj-lt"/>
                <a:ea typeface="+mj-ea"/>
                <a:cs typeface="+mj-cs"/>
              </a:rPr>
              <a:t>automatically:</a:t>
            </a:r>
            <a:endParaRPr lang="ar-SA" sz="1600" b="1" dirty="0">
              <a:solidFill>
                <a:schemeClr val="tx1">
                  <a:lumMod val="85000"/>
                  <a:lumOff val="15000"/>
                </a:schemeClr>
              </a:solidFill>
              <a:latin typeface="+mj-lt"/>
              <a:ea typeface="+mj-ea"/>
              <a:cs typeface="+mj-cs"/>
            </a:endParaRPr>
          </a:p>
        </p:txBody>
      </p:sp>
      <p:sp>
        <p:nvSpPr>
          <p:cNvPr id="8" name="Rectangle 6"/>
          <p:cNvSpPr/>
          <p:nvPr/>
        </p:nvSpPr>
        <p:spPr>
          <a:xfrm>
            <a:off x="2573628" y="1854231"/>
            <a:ext cx="6096000" cy="1477328"/>
          </a:xfrm>
          <a:prstGeom prst="rect">
            <a:avLst/>
          </a:prstGeom>
        </p:spPr>
        <p:txBody>
          <a:bodyPr>
            <a:spAutoFit/>
          </a:bodyPr>
          <a:lstStyle/>
          <a:p>
            <a:pPr marL="203200" marR="0">
              <a:spcBef>
                <a:spcPts val="0"/>
              </a:spcBef>
              <a:spcAft>
                <a:spcPts val="0"/>
              </a:spcAft>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By default it is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automatic.</a:t>
            </a:r>
            <a:endParaRPr lang="en-US"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546100" marR="0" indent="-342900">
              <a:spcBef>
                <a:spcPts val="0"/>
              </a:spcBef>
              <a:spcAft>
                <a:spcPts val="0"/>
              </a:spcAft>
              <a:buAutoNum type="alphaLcPeriod"/>
            </a:pP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marL="203200"/>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 </a:t>
            </a:r>
            <a:r>
              <a:rPr lang="en-US" dirty="0">
                <a:latin typeface="Times New Roman" panose="02020603050405020304" pitchFamily="18" charset="0"/>
                <a:cs typeface="Times New Roman" panose="02020603050405020304" pitchFamily="18" charset="0"/>
              </a:rPr>
              <a:t>wiper automatically moved from above to below and vice versa each three minutes.</a:t>
            </a:r>
          </a:p>
          <a:p>
            <a:pPr marL="203200" marR="0">
              <a:spcBef>
                <a:spcPts val="0"/>
              </a:spcBef>
              <a:spcAft>
                <a:spcPts val="0"/>
              </a:spcAft>
            </a:pPr>
            <a:endParaRPr lang="en-US" dirty="0" smtClean="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9" name="TextBox 5"/>
          <p:cNvSpPr txBox="1"/>
          <p:nvPr/>
        </p:nvSpPr>
        <p:spPr>
          <a:xfrm>
            <a:off x="2573628" y="3599552"/>
            <a:ext cx="7791718" cy="338554"/>
          </a:xfrm>
          <a:prstGeom prst="rect">
            <a:avLst/>
          </a:prstGeom>
          <a:noFill/>
        </p:spPr>
        <p:txBody>
          <a:bodyPr wrap="square" rtlCol="1">
            <a:spAutoFit/>
          </a:bodyPr>
          <a:lstStyle/>
          <a:p>
            <a:r>
              <a:rPr lang="en-US" sz="1600" b="1" dirty="0">
                <a:solidFill>
                  <a:schemeClr val="tx1">
                    <a:lumMod val="85000"/>
                    <a:lumOff val="15000"/>
                  </a:schemeClr>
                </a:solidFill>
                <a:latin typeface="+mj-lt"/>
                <a:ea typeface="+mj-ea"/>
                <a:cs typeface="+mj-cs"/>
              </a:rPr>
              <a:t>1. Controlling </a:t>
            </a:r>
            <a:r>
              <a:rPr lang="en-US" sz="1600" b="1" dirty="0" smtClean="0">
                <a:solidFill>
                  <a:schemeClr val="tx1">
                    <a:lumMod val="85000"/>
                    <a:lumOff val="15000"/>
                  </a:schemeClr>
                </a:solidFill>
                <a:latin typeface="+mj-lt"/>
                <a:ea typeface="+mj-ea"/>
                <a:cs typeface="+mj-cs"/>
              </a:rPr>
              <a:t>wiper </a:t>
            </a:r>
            <a:r>
              <a:rPr lang="en-US" sz="1600" b="1" dirty="0">
                <a:solidFill>
                  <a:schemeClr val="tx1">
                    <a:lumMod val="85000"/>
                    <a:lumOff val="15000"/>
                  </a:schemeClr>
                </a:solidFill>
              </a:rPr>
              <a:t>manually</a:t>
            </a:r>
            <a:r>
              <a:rPr lang="en-US" sz="1600" b="1" dirty="0" smtClean="0">
                <a:solidFill>
                  <a:schemeClr val="tx1">
                    <a:lumMod val="85000"/>
                    <a:lumOff val="15000"/>
                  </a:schemeClr>
                </a:solidFill>
                <a:latin typeface="+mj-lt"/>
                <a:ea typeface="+mj-ea"/>
                <a:cs typeface="+mj-cs"/>
              </a:rPr>
              <a:t> :</a:t>
            </a:r>
            <a:endParaRPr lang="ar-SA" sz="1600" b="1" dirty="0">
              <a:solidFill>
                <a:schemeClr val="tx1">
                  <a:lumMod val="85000"/>
                  <a:lumOff val="15000"/>
                </a:schemeClr>
              </a:solidFill>
              <a:latin typeface="+mj-lt"/>
              <a:ea typeface="+mj-ea"/>
              <a:cs typeface="+mj-cs"/>
            </a:endParaRPr>
          </a:p>
        </p:txBody>
      </p:sp>
      <p:sp>
        <p:nvSpPr>
          <p:cNvPr id="10" name="Rectangle 6"/>
          <p:cNvSpPr/>
          <p:nvPr/>
        </p:nvSpPr>
        <p:spPr>
          <a:xfrm>
            <a:off x="2726028" y="4234016"/>
            <a:ext cx="6096000" cy="1477328"/>
          </a:xfrm>
          <a:prstGeom prst="rect">
            <a:avLst/>
          </a:prstGeom>
        </p:spPr>
        <p:txBody>
          <a:bodyPr>
            <a:spAutoFit/>
          </a:bodyPr>
          <a:lstStyle/>
          <a:p>
            <a:pPr marL="203200"/>
            <a:r>
              <a:rPr lang="en-US" dirty="0">
                <a:latin typeface="Times New Roman" panose="02020603050405020304" pitchFamily="18" charset="0"/>
                <a:cs typeface="Times New Roman" panose="02020603050405020304" pitchFamily="18" charset="0"/>
              </a:rPr>
              <a:t>At first, the user send small 'm' character to the Arduino, and then he can send small 'r' character to move the wiper up if it was down and down if it was up.</a:t>
            </a:r>
          </a:p>
          <a:p>
            <a:pPr marL="203200" marR="0">
              <a:spcBef>
                <a:spcPts val="0"/>
              </a:spcBef>
              <a:spcAft>
                <a:spcPts val="0"/>
              </a:spcAft>
            </a:pPr>
            <a:endParaRPr lang="en-US" dirty="0">
              <a:latin typeface="Times New Roman" panose="02020603050405020304" pitchFamily="18" charset="0"/>
              <a:cs typeface="Times New Roman" panose="02020603050405020304" pitchFamily="18" charset="0"/>
            </a:endParaRPr>
          </a:p>
          <a:p>
            <a:pPr marL="203200" marR="0">
              <a:spcBef>
                <a:spcPts val="0"/>
              </a:spcBef>
              <a:spcAft>
                <a:spcPts val="0"/>
              </a:spcAft>
            </a:pPr>
            <a:endParaRPr lang="en-US" dirty="0" smtClean="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39510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1"/>
          <p:cNvSpPr>
            <a:spLocks noGrp="1"/>
          </p:cNvSpPr>
          <p:nvPr>
            <p:ph type="title"/>
          </p:nvPr>
        </p:nvSpPr>
        <p:spPr>
          <a:xfrm>
            <a:off x="1886920" y="544526"/>
            <a:ext cx="8911687" cy="874533"/>
          </a:xfrm>
        </p:spPr>
        <p:txBody>
          <a:bodyPr>
            <a:noAutofit/>
          </a:bodyPr>
          <a:lstStyle/>
          <a:p>
            <a:pPr lvl="0"/>
            <a:r>
              <a:rPr lang="en-US" b="1" dirty="0"/>
              <a:t>T</a:t>
            </a:r>
            <a:r>
              <a:rPr lang="en-US" b="1" dirty="0" smtClean="0"/>
              <a:t>emperature</a:t>
            </a:r>
            <a:r>
              <a:rPr lang="en-US" b="1" dirty="0" smtClean="0"/>
              <a:t> </a:t>
            </a:r>
            <a:r>
              <a:rPr lang="en-US" b="1" dirty="0"/>
              <a:t>displaying</a:t>
            </a:r>
            <a:r>
              <a:rPr lang="en-US" b="1" dirty="0" smtClean="0"/>
              <a:t> </a:t>
            </a:r>
            <a:r>
              <a:rPr lang="en-US" b="1" dirty="0" smtClean="0"/>
              <a:t>Principle</a:t>
            </a:r>
            <a:endParaRPr lang="en-US" b="1" dirty="0"/>
          </a:p>
        </p:txBody>
      </p:sp>
      <p:sp>
        <p:nvSpPr>
          <p:cNvPr id="8" name="Rectangle 6"/>
          <p:cNvSpPr/>
          <p:nvPr/>
        </p:nvSpPr>
        <p:spPr>
          <a:xfrm>
            <a:off x="2573628" y="1854231"/>
            <a:ext cx="6096000" cy="923330"/>
          </a:xfrm>
          <a:prstGeom prst="rect">
            <a:avLst/>
          </a:prstGeom>
        </p:spPr>
        <p:txBody>
          <a:bodyPr>
            <a:spAutoFit/>
          </a:bodyPr>
          <a:lstStyle/>
          <a:p>
            <a:pPr marL="203200" marR="0">
              <a:spcBef>
                <a:spcPts val="0"/>
              </a:spcBef>
              <a:spcAft>
                <a:spcPts val="0"/>
              </a:spcAft>
            </a:pPr>
            <a:r>
              <a:rPr lang="en-US" dirty="0" smtClean="0">
                <a:latin typeface="Times New Roman" panose="02020603050405020304" pitchFamily="18" charset="0"/>
                <a:cs typeface="Times New Roman" panose="02020603050405020304" pitchFamily="18" charset="0"/>
              </a:rPr>
              <a:t>We use DHT11 </a:t>
            </a:r>
            <a:r>
              <a:rPr lang="en-US" dirty="0">
                <a:latin typeface="Times New Roman" panose="02020603050405020304" pitchFamily="18" charset="0"/>
                <a:cs typeface="Times New Roman" panose="02020603050405020304" pitchFamily="18" charset="0"/>
              </a:rPr>
              <a:t>Humidity and Temperature Sensor </a:t>
            </a:r>
            <a:r>
              <a:rPr lang="en-US" dirty="0" smtClean="0">
                <a:latin typeface="Times New Roman" panose="02020603050405020304" pitchFamily="18" charset="0"/>
                <a:cs typeface="Times New Roman" panose="02020603050405020304" pitchFamily="18" charset="0"/>
              </a:rPr>
              <a:t>to </a:t>
            </a:r>
            <a:r>
              <a:rPr lang="en-US" dirty="0">
                <a:latin typeface="Times New Roman" panose="02020603050405020304" pitchFamily="18" charset="0"/>
                <a:cs typeface="Times New Roman" panose="02020603050405020304" pitchFamily="18" charset="0"/>
              </a:rPr>
              <a:t>measure the temperature outside and display the read value on the RGB </a:t>
            </a:r>
            <a:r>
              <a:rPr lang="en-US" dirty="0" smtClean="0">
                <a:latin typeface="Times New Roman" panose="02020603050405020304" pitchFamily="18" charset="0"/>
                <a:cs typeface="Times New Roman" panose="02020603050405020304" pitchFamily="18" charset="0"/>
              </a:rPr>
              <a:t>LED.</a:t>
            </a:r>
            <a:endParaRPr lang="en-US" dirty="0" smtClean="0">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1" name="Picture 68"/>
          <p:cNvPicPr/>
          <p:nvPr/>
        </p:nvPicPr>
        <p:blipFill>
          <a:blip r:embed="rId2" cstate="print">
            <a:extLst>
              <a:ext uri="{28A0092B-C50C-407E-A947-70E740481C1C}">
                <a14:useLocalDpi xmlns:a14="http://schemas.microsoft.com/office/drawing/2010/main" val="0"/>
              </a:ext>
            </a:extLst>
          </a:blip>
          <a:stretch>
            <a:fillRect/>
          </a:stretch>
        </p:blipFill>
        <p:spPr>
          <a:xfrm>
            <a:off x="2819811" y="3416536"/>
            <a:ext cx="2801817" cy="2586063"/>
          </a:xfrm>
          <a:prstGeom prst="rect">
            <a:avLst/>
          </a:prstGeom>
        </p:spPr>
      </p:pic>
      <p:sp>
        <p:nvSpPr>
          <p:cNvPr id="12" name="Rectangle 6"/>
          <p:cNvSpPr/>
          <p:nvPr/>
        </p:nvSpPr>
        <p:spPr>
          <a:xfrm>
            <a:off x="2573628" y="2786569"/>
            <a:ext cx="2185940" cy="369332"/>
          </a:xfrm>
          <a:prstGeom prst="rect">
            <a:avLst/>
          </a:prstGeom>
        </p:spPr>
        <p:txBody>
          <a:bodyPr wrap="square">
            <a:spAutoFit/>
          </a:bodyPr>
          <a:lstStyle/>
          <a:p>
            <a:pPr marL="203200" marR="0">
              <a:spcBef>
                <a:spcPts val="0"/>
              </a:spcBef>
              <a:spcAft>
                <a:spcPts val="0"/>
              </a:spcAft>
            </a:pPr>
            <a:r>
              <a:rPr lang="en-US" dirty="0" smtClean="0">
                <a:latin typeface="Times New Roman" panose="02020603050405020304" pitchFamily="18" charset="0"/>
                <a:cs typeface="Times New Roman" panose="02020603050405020304" pitchFamily="18" charset="0"/>
              </a:rPr>
              <a:t>DHT11 Sensor</a:t>
            </a:r>
            <a:endParaRPr lang="en-US" dirty="0" smtClean="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3" name="Rectangle 6"/>
          <p:cNvSpPr/>
          <p:nvPr/>
        </p:nvSpPr>
        <p:spPr>
          <a:xfrm>
            <a:off x="6348459" y="2786569"/>
            <a:ext cx="2185940" cy="369332"/>
          </a:xfrm>
          <a:prstGeom prst="rect">
            <a:avLst/>
          </a:prstGeom>
        </p:spPr>
        <p:txBody>
          <a:bodyPr wrap="square">
            <a:spAutoFit/>
          </a:bodyPr>
          <a:lstStyle/>
          <a:p>
            <a:pPr marL="203200" marR="0">
              <a:spcBef>
                <a:spcPts val="0"/>
              </a:spcBef>
              <a:spcAft>
                <a:spcPts val="0"/>
              </a:spcAft>
            </a:pPr>
            <a:r>
              <a:rPr lang="en-US" dirty="0" smtClean="0">
                <a:latin typeface="Times New Roman" panose="02020603050405020304" pitchFamily="18" charset="0"/>
                <a:cs typeface="Times New Roman" panose="02020603050405020304" pitchFamily="18" charset="0"/>
              </a:rPr>
              <a:t>RGB LED</a:t>
            </a:r>
            <a:endParaRPr lang="en-US" dirty="0" smtClean="0">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4" name="Picture 70"/>
          <p:cNvPicPr/>
          <p:nvPr/>
        </p:nvPicPr>
        <p:blipFill>
          <a:blip r:embed="rId3">
            <a:extLst>
              <a:ext uri="{28A0092B-C50C-407E-A947-70E740481C1C}">
                <a14:useLocalDpi xmlns:a14="http://schemas.microsoft.com/office/drawing/2010/main" val="0"/>
              </a:ext>
            </a:extLst>
          </a:blip>
          <a:stretch>
            <a:fillRect/>
          </a:stretch>
        </p:blipFill>
        <p:spPr>
          <a:xfrm>
            <a:off x="6083908" y="3329354"/>
            <a:ext cx="2954584" cy="2673245"/>
          </a:xfrm>
          <a:prstGeom prst="rect">
            <a:avLst/>
          </a:prstGeom>
        </p:spPr>
      </p:pic>
    </p:spTree>
    <p:extLst>
      <p:ext uri="{BB962C8B-B14F-4D97-AF65-F5344CB8AC3E}">
        <p14:creationId xmlns:p14="http://schemas.microsoft.com/office/powerpoint/2010/main" val="31727801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1"/>
          <p:cNvSpPr>
            <a:spLocks noGrp="1"/>
          </p:cNvSpPr>
          <p:nvPr>
            <p:ph type="title"/>
          </p:nvPr>
        </p:nvSpPr>
        <p:spPr>
          <a:xfrm>
            <a:off x="1886920" y="544526"/>
            <a:ext cx="8911687" cy="874533"/>
          </a:xfrm>
        </p:spPr>
        <p:txBody>
          <a:bodyPr>
            <a:noAutofit/>
          </a:bodyPr>
          <a:lstStyle/>
          <a:p>
            <a:pPr lvl="0"/>
            <a:r>
              <a:rPr lang="en-US" b="1" dirty="0" smtClean="0"/>
              <a:t>The Whole Circuit</a:t>
            </a:r>
            <a:endParaRPr lang="en-US" b="1" dirty="0"/>
          </a:p>
        </p:txBody>
      </p:sp>
      <p:sp>
        <p:nvSpPr>
          <p:cNvPr id="8" name="Rectangle 6"/>
          <p:cNvSpPr/>
          <p:nvPr/>
        </p:nvSpPr>
        <p:spPr>
          <a:xfrm>
            <a:off x="2010920" y="1245052"/>
            <a:ext cx="6096000" cy="646331"/>
          </a:xfrm>
          <a:prstGeom prst="rect">
            <a:avLst/>
          </a:prstGeom>
        </p:spPr>
        <p:txBody>
          <a:bodyPr>
            <a:spAutoFit/>
          </a:bodyPr>
          <a:lstStyle/>
          <a:p>
            <a:pPr marL="203200" marR="0">
              <a:spcBef>
                <a:spcPts val="0"/>
              </a:spcBef>
              <a:spcAft>
                <a:spcPts val="0"/>
              </a:spcAft>
            </a:pPr>
            <a:r>
              <a:rPr lang="en-US" dirty="0">
                <a:latin typeface="Times New Roman" panose="02020603050405020304" pitchFamily="18" charset="0"/>
                <a:cs typeface="Times New Roman" panose="02020603050405020304" pitchFamily="18" charset="0"/>
              </a:rPr>
              <a:t>The whole circuit of this project is designed using the software 123D circuit </a:t>
            </a:r>
            <a:endParaRPr lang="en-US" dirty="0" smtClean="0">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9" name="صورة 8"/>
          <p:cNvPicPr/>
          <p:nvPr/>
        </p:nvPicPr>
        <p:blipFill>
          <a:blip r:embed="rId2">
            <a:extLst>
              <a:ext uri="{28A0092B-C50C-407E-A947-70E740481C1C}">
                <a14:useLocalDpi xmlns:a14="http://schemas.microsoft.com/office/drawing/2010/main" val="0"/>
              </a:ext>
            </a:extLst>
          </a:blip>
          <a:stretch>
            <a:fillRect/>
          </a:stretch>
        </p:blipFill>
        <p:spPr>
          <a:xfrm>
            <a:off x="2227384" y="1891386"/>
            <a:ext cx="6442243" cy="4028768"/>
          </a:xfrm>
          <a:prstGeom prst="rect">
            <a:avLst/>
          </a:prstGeom>
        </p:spPr>
      </p:pic>
    </p:spTree>
    <p:extLst>
      <p:ext uri="{BB962C8B-B14F-4D97-AF65-F5344CB8AC3E}">
        <p14:creationId xmlns:p14="http://schemas.microsoft.com/office/powerpoint/2010/main" val="1599249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lumMod val="95000"/>
                  </a:schemeClr>
                </a:solidFill>
              </a:rPr>
              <a:t>Tools</a:t>
            </a:r>
            <a:endParaRPr lang="en-GB" dirty="0"/>
          </a:p>
        </p:txBody>
      </p:sp>
      <p:sp>
        <p:nvSpPr>
          <p:cNvPr id="3" name="Content Placeholder 2"/>
          <p:cNvSpPr>
            <a:spLocks noGrp="1"/>
          </p:cNvSpPr>
          <p:nvPr>
            <p:ph idx="1"/>
          </p:nvPr>
        </p:nvSpPr>
        <p:spPr>
          <a:xfrm>
            <a:off x="2589212" y="1682152"/>
            <a:ext cx="4456357" cy="1553418"/>
          </a:xfrm>
        </p:spPr>
        <p:txBody>
          <a:bodyPr/>
          <a:lstStyle/>
          <a:p>
            <a:pPr lvl="0"/>
            <a:r>
              <a:rPr lang="en-US" dirty="0"/>
              <a:t>ARDUINO 1.8.5 software</a:t>
            </a:r>
            <a:r>
              <a:rPr lang="en-US" dirty="0" smtClean="0"/>
              <a:t>.</a:t>
            </a:r>
            <a:endParaRPr lang="en-US" dirty="0"/>
          </a:p>
          <a:p>
            <a:pPr lvl="0"/>
            <a:r>
              <a:rPr lang="en-US" dirty="0" err="1"/>
              <a:t>BTduino</a:t>
            </a:r>
            <a:r>
              <a:rPr lang="en-US" dirty="0"/>
              <a:t> Mobile </a:t>
            </a:r>
            <a:r>
              <a:rPr lang="en-US" dirty="0" smtClean="0"/>
              <a:t>Application.</a:t>
            </a:r>
            <a:endParaRPr lang="en-US" dirty="0"/>
          </a:p>
          <a:p>
            <a:pPr marL="0" lvl="0" indent="0">
              <a:buNone/>
            </a:pPr>
            <a:endParaRPr lang="en-US" i="1" dirty="0"/>
          </a:p>
        </p:txBody>
      </p:sp>
    </p:spTree>
    <p:extLst>
      <p:ext uri="{BB962C8B-B14F-4D97-AF65-F5344CB8AC3E}">
        <p14:creationId xmlns:p14="http://schemas.microsoft.com/office/powerpoint/2010/main" val="6248506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3600" dirty="0">
                <a:latin typeface="Times New Roman" panose="02020603050405020304" pitchFamily="18" charset="0"/>
                <a:cs typeface="Times New Roman" panose="02020603050405020304" pitchFamily="18" charset="0"/>
              </a:rPr>
              <a:t>ARDUINO 1.8.5</a:t>
            </a:r>
            <a:endParaRPr lang="en-US" sz="3600" i="1" dirty="0">
              <a:latin typeface="Times New Roman" panose="02020603050405020304" pitchFamily="18" charset="0"/>
              <a:cs typeface="Times New Roman" panose="02020603050405020304" pitchFamily="18" charset="0"/>
            </a:endParaRPr>
          </a:p>
        </p:txBody>
      </p:sp>
      <p:sp>
        <p:nvSpPr>
          <p:cNvPr id="4" name="Text Placeholder 3"/>
          <p:cNvSpPr>
            <a:spLocks noGrp="1"/>
          </p:cNvSpPr>
          <p:nvPr>
            <p:ph type="body" sz="half" idx="2"/>
          </p:nvPr>
        </p:nvSpPr>
        <p:spPr/>
        <p:txBody>
          <a:bodyPr>
            <a:normAutofit/>
          </a:bodyPr>
          <a:lstStyle/>
          <a:p>
            <a:pPr marL="285750" lvl="0" indent="-285750">
              <a:buFont typeface="Wingdings" panose="05000000000000000000" pitchFamily="2" charset="2"/>
              <a:buChar char="Ø"/>
            </a:pPr>
            <a:r>
              <a:rPr lang="en-US" sz="1800" dirty="0">
                <a:latin typeface="Times New Roman" panose="02020603050405020304" pitchFamily="18" charset="0"/>
                <a:cs typeface="Times New Roman" panose="02020603050405020304" pitchFamily="18" charset="0"/>
              </a:rPr>
              <a:t>The open-source Arduino Software (IDE) makes it easy to write code and upload it to the board. It runs on Windows, Mac OS X, and Linux. The environment is written in Java and based on Processing and other open-source software. .</a:t>
            </a:r>
            <a:endParaRPr lang="en-US" sz="1800" i="1" dirty="0">
              <a:latin typeface="Times New Roman" panose="02020603050405020304" pitchFamily="18" charset="0"/>
              <a:cs typeface="Times New Roman" panose="02020603050405020304" pitchFamily="18" charset="0"/>
            </a:endParaRPr>
          </a:p>
        </p:txBody>
      </p:sp>
      <p:pic>
        <p:nvPicPr>
          <p:cNvPr id="3076" name="Picture 4" descr="صورة ذات صل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6390" y="1320067"/>
            <a:ext cx="4105275" cy="3076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52152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3" y="446088"/>
            <a:ext cx="5593496" cy="976312"/>
          </a:xfrm>
        </p:spPr>
        <p:txBody>
          <a:bodyPr>
            <a:noAutofit/>
          </a:bodyPr>
          <a:lstStyle/>
          <a:p>
            <a:pPr lvl="0"/>
            <a:r>
              <a:rPr lang="en-US" sz="3600" dirty="0" err="1">
                <a:latin typeface="Times New Roman" panose="02020603050405020304" pitchFamily="18" charset="0"/>
                <a:cs typeface="Times New Roman" panose="02020603050405020304" pitchFamily="18" charset="0"/>
              </a:rPr>
              <a:t>BTduino</a:t>
            </a:r>
            <a:r>
              <a:rPr lang="en-US" sz="3600" dirty="0">
                <a:latin typeface="Times New Roman" panose="02020603050405020304" pitchFamily="18" charset="0"/>
                <a:cs typeface="Times New Roman" panose="02020603050405020304" pitchFamily="18" charset="0"/>
              </a:rPr>
              <a:t> Mobile Application</a:t>
            </a:r>
            <a:endParaRPr lang="en-US" sz="3600" dirty="0">
              <a:latin typeface="Times New Roman" panose="02020603050405020304" pitchFamily="18" charset="0"/>
              <a:cs typeface="Times New Roman" panose="02020603050405020304" pitchFamily="18" charset="0"/>
            </a:endParaRPr>
          </a:p>
        </p:txBody>
      </p:sp>
      <p:sp>
        <p:nvSpPr>
          <p:cNvPr id="4" name="Text Placeholder 3"/>
          <p:cNvSpPr>
            <a:spLocks noGrp="1"/>
          </p:cNvSpPr>
          <p:nvPr>
            <p:ph type="body" sz="half" idx="2"/>
          </p:nvPr>
        </p:nvSpPr>
        <p:spPr/>
        <p:txBody>
          <a:bodyPr>
            <a:normAutofit/>
          </a:bodyPr>
          <a:lstStyle/>
          <a:p>
            <a:r>
              <a:rPr lang="en-US" sz="1800" dirty="0">
                <a:latin typeface="Times New Roman" panose="02020603050405020304" pitchFamily="18" charset="0"/>
                <a:cs typeface="Times New Roman" panose="02020603050405020304" pitchFamily="18" charset="0"/>
              </a:rPr>
              <a:t>The main concept of the </a:t>
            </a:r>
            <a:r>
              <a:rPr lang="en-US" sz="1800" dirty="0" err="1">
                <a:latin typeface="Times New Roman" panose="02020603050405020304" pitchFamily="18" charset="0"/>
                <a:cs typeface="Times New Roman" panose="02020603050405020304" pitchFamily="18" charset="0"/>
              </a:rPr>
              <a:t>BTduino</a:t>
            </a:r>
            <a:r>
              <a:rPr lang="en-US" sz="1800" dirty="0">
                <a:latin typeface="Times New Roman" panose="02020603050405020304" pitchFamily="18" charset="0"/>
                <a:cs typeface="Times New Roman" panose="02020603050405020304" pitchFamily="18" charset="0"/>
              </a:rPr>
              <a:t> app is to send data through the serial interface   in text form. Every set of data contains the name of the event, a colon and the value.</a:t>
            </a:r>
          </a:p>
        </p:txBody>
      </p:sp>
      <p:pic>
        <p:nvPicPr>
          <p:cNvPr id="7" name="Picture 186"/>
          <p:cNvPicPr/>
          <p:nvPr/>
        </p:nvPicPr>
        <p:blipFill>
          <a:blip r:embed="rId2" cstate="print">
            <a:extLst>
              <a:ext uri="{28A0092B-C50C-407E-A947-70E740481C1C}">
                <a14:useLocalDpi xmlns:a14="http://schemas.microsoft.com/office/drawing/2010/main" val="0"/>
              </a:ext>
            </a:extLst>
          </a:blip>
          <a:stretch>
            <a:fillRect/>
          </a:stretch>
        </p:blipFill>
        <p:spPr>
          <a:xfrm>
            <a:off x="6236677" y="1642744"/>
            <a:ext cx="3880337" cy="4277409"/>
          </a:xfrm>
          <a:prstGeom prst="rect">
            <a:avLst/>
          </a:prstGeom>
          <a:ln w="25400">
            <a:solidFill>
              <a:schemeClr val="tx1"/>
            </a:solidFill>
          </a:ln>
        </p:spPr>
      </p:pic>
    </p:spTree>
    <p:extLst>
      <p:ext uri="{BB962C8B-B14F-4D97-AF65-F5344CB8AC3E}">
        <p14:creationId xmlns:p14="http://schemas.microsoft.com/office/powerpoint/2010/main" val="4463700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Constraints</a:t>
            </a:r>
            <a:endParaRPr lang="en-GB" dirty="0"/>
          </a:p>
        </p:txBody>
      </p:sp>
      <p:sp>
        <p:nvSpPr>
          <p:cNvPr id="3" name="Content Placeholder 2"/>
          <p:cNvSpPr>
            <a:spLocks noGrp="1"/>
          </p:cNvSpPr>
          <p:nvPr>
            <p:ph idx="1"/>
          </p:nvPr>
        </p:nvSpPr>
        <p:spPr>
          <a:xfrm>
            <a:off x="2592925" y="1498600"/>
            <a:ext cx="8915400" cy="3777622"/>
          </a:xfrm>
        </p:spPr>
        <p:txBody>
          <a:bodyPr>
            <a:normAutofit/>
          </a:bodyPr>
          <a:lstStyle/>
          <a:p>
            <a:r>
              <a:rPr lang="en-US" dirty="0"/>
              <a:t>We took one month in waiting for PDLC, which is not existed, in our country, which limited our trial and limited the options could be added to the whole project</a:t>
            </a:r>
            <a:r>
              <a:rPr lang="en-US" dirty="0" smtClean="0"/>
              <a:t>.</a:t>
            </a:r>
          </a:p>
          <a:p>
            <a:r>
              <a:rPr lang="en-US" dirty="0" smtClean="0"/>
              <a:t>The </a:t>
            </a:r>
            <a:r>
              <a:rPr lang="en-US" dirty="0"/>
              <a:t>PDLC has burned after one day since the day of starting the use of it for unknown </a:t>
            </a:r>
            <a:r>
              <a:rPr lang="en-US" dirty="0" smtClean="0"/>
              <a:t>reasons. Then </a:t>
            </a:r>
            <a:r>
              <a:rPr lang="en-US" dirty="0"/>
              <a:t>we ordered another one, and actually it reached after 15 </a:t>
            </a:r>
            <a:r>
              <a:rPr lang="en-US" dirty="0" smtClean="0"/>
              <a:t>days. </a:t>
            </a:r>
            <a:endParaRPr lang="en-US" dirty="0"/>
          </a:p>
        </p:txBody>
      </p:sp>
    </p:spTree>
    <p:extLst>
      <p:ext uri="{BB962C8B-B14F-4D97-AF65-F5344CB8AC3E}">
        <p14:creationId xmlns:p14="http://schemas.microsoft.com/office/powerpoint/2010/main" val="32591840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chemeClr val="tx1">
                    <a:lumMod val="95000"/>
                  </a:schemeClr>
                </a:solidFill>
              </a:rPr>
              <a:t>Future Work</a:t>
            </a:r>
            <a:endParaRPr lang="ar-SA" dirty="0"/>
          </a:p>
        </p:txBody>
      </p:sp>
      <p:sp>
        <p:nvSpPr>
          <p:cNvPr id="3" name="عنصر نائب للمحتوى 2"/>
          <p:cNvSpPr>
            <a:spLocks noGrp="1"/>
          </p:cNvSpPr>
          <p:nvPr>
            <p:ph idx="1"/>
          </p:nvPr>
        </p:nvSpPr>
        <p:spPr/>
        <p:txBody>
          <a:bodyPr/>
          <a:lstStyle/>
          <a:p>
            <a:pPr lvl="0"/>
            <a:r>
              <a:rPr lang="en-US" i="1" dirty="0"/>
              <a:t>Storing solar power</a:t>
            </a:r>
            <a:r>
              <a:rPr lang="en-US" i="1" dirty="0" smtClean="0"/>
              <a:t>.</a:t>
            </a:r>
            <a:endParaRPr lang="en-US" dirty="0"/>
          </a:p>
          <a:p>
            <a:pPr lvl="0"/>
            <a:r>
              <a:rPr lang="en-US" i="1" dirty="0"/>
              <a:t>Developing separate application to control it.</a:t>
            </a:r>
            <a:endParaRPr lang="en-US" dirty="0"/>
          </a:p>
          <a:p>
            <a:pPr marL="0" lvl="0" indent="0" fontAlgn="base">
              <a:buNone/>
            </a:pPr>
            <a:endParaRPr lang="en-US" dirty="0"/>
          </a:p>
        </p:txBody>
      </p:sp>
    </p:spTree>
    <p:extLst>
      <p:ext uri="{BB962C8B-B14F-4D97-AF65-F5344CB8AC3E}">
        <p14:creationId xmlns:p14="http://schemas.microsoft.com/office/powerpoint/2010/main" val="39409929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8051" y="566841"/>
            <a:ext cx="4549747" cy="1280890"/>
          </a:xfrm>
        </p:spPr>
        <p:txBody>
          <a:bodyPr>
            <a:noAutofit/>
          </a:bodyPr>
          <a:lstStyle/>
          <a:p>
            <a:r>
              <a:rPr lang="en-US" dirty="0" smtClean="0"/>
              <a:t>Demo</a:t>
            </a:r>
            <a:endParaRPr lang="en-GB" dirty="0"/>
          </a:p>
        </p:txBody>
      </p:sp>
    </p:spTree>
    <p:extLst>
      <p:ext uri="{BB962C8B-B14F-4D97-AF65-F5344CB8AC3E}">
        <p14:creationId xmlns:p14="http://schemas.microsoft.com/office/powerpoint/2010/main" val="11050767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Outline </a:t>
            </a:r>
            <a:endParaRPr lang="ar-SA" dirty="0"/>
          </a:p>
        </p:txBody>
      </p:sp>
      <p:sp>
        <p:nvSpPr>
          <p:cNvPr id="3" name="عنصر نائب للمحتوى 2"/>
          <p:cNvSpPr>
            <a:spLocks noGrp="1"/>
          </p:cNvSpPr>
          <p:nvPr>
            <p:ph idx="1"/>
          </p:nvPr>
        </p:nvSpPr>
        <p:spPr/>
        <p:txBody>
          <a:bodyPr/>
          <a:lstStyle/>
          <a:p>
            <a:r>
              <a:rPr lang="en-US" sz="2000" b="1" dirty="0">
                <a:solidFill>
                  <a:schemeClr val="tx1"/>
                </a:solidFill>
              </a:rPr>
              <a:t>The objective </a:t>
            </a:r>
            <a:r>
              <a:rPr lang="en-US" sz="2000" b="1" dirty="0" smtClean="0">
                <a:solidFill>
                  <a:schemeClr val="tx1"/>
                </a:solidFill>
              </a:rPr>
              <a:t>of the project.</a:t>
            </a:r>
            <a:endParaRPr lang="en-US" sz="2000" b="1" dirty="0">
              <a:solidFill>
                <a:schemeClr val="tx1"/>
              </a:solidFill>
            </a:endParaRPr>
          </a:p>
          <a:p>
            <a:r>
              <a:rPr lang="en-US" sz="2000" b="1" dirty="0" smtClean="0">
                <a:solidFill>
                  <a:schemeClr val="tx1"/>
                </a:solidFill>
              </a:rPr>
              <a:t>Project life-cycle.</a:t>
            </a:r>
            <a:endParaRPr lang="en-US" sz="2000" b="1" dirty="0">
              <a:solidFill>
                <a:schemeClr val="tx1"/>
              </a:solidFill>
            </a:endParaRPr>
          </a:p>
          <a:p>
            <a:r>
              <a:rPr lang="en-US" sz="2000" b="1" dirty="0" smtClean="0">
                <a:solidFill>
                  <a:schemeClr val="tx1"/>
                </a:solidFill>
              </a:rPr>
              <a:t>Tools.</a:t>
            </a:r>
            <a:endParaRPr lang="en-US" sz="2000" b="1" dirty="0">
              <a:solidFill>
                <a:schemeClr val="tx1"/>
              </a:solidFill>
            </a:endParaRPr>
          </a:p>
          <a:p>
            <a:r>
              <a:rPr lang="en-US" sz="2000" b="1" dirty="0">
                <a:solidFill>
                  <a:schemeClr val="tx1"/>
                </a:solidFill>
              </a:rPr>
              <a:t>Constraints</a:t>
            </a:r>
            <a:r>
              <a:rPr lang="en-US" sz="2000" b="1" dirty="0" smtClean="0">
                <a:solidFill>
                  <a:schemeClr val="tx1"/>
                </a:solidFill>
              </a:rPr>
              <a:t>.</a:t>
            </a:r>
            <a:endParaRPr lang="en-US" sz="2000" b="1" dirty="0">
              <a:solidFill>
                <a:schemeClr val="tx1"/>
              </a:solidFill>
            </a:endParaRPr>
          </a:p>
          <a:p>
            <a:r>
              <a:rPr lang="en-US" sz="2000" b="1" dirty="0">
                <a:solidFill>
                  <a:schemeClr val="tx1"/>
                </a:solidFill>
              </a:rPr>
              <a:t>Future Work</a:t>
            </a:r>
            <a:r>
              <a:rPr lang="en-US" sz="2000" b="1" dirty="0" smtClean="0">
                <a:solidFill>
                  <a:schemeClr val="tx1"/>
                </a:solidFill>
              </a:rPr>
              <a:t>.</a:t>
            </a:r>
          </a:p>
          <a:p>
            <a:r>
              <a:rPr lang="en-US" sz="2000" b="1" dirty="0" smtClean="0">
                <a:solidFill>
                  <a:schemeClr val="tx1"/>
                </a:solidFill>
              </a:rPr>
              <a:t>Demo.</a:t>
            </a:r>
            <a:endParaRPr lang="en-US" sz="2000" b="1" dirty="0">
              <a:solidFill>
                <a:schemeClr val="tx1"/>
              </a:solidFill>
            </a:endParaRPr>
          </a:p>
          <a:p>
            <a:endParaRPr lang="en-GB" b="1" dirty="0">
              <a:solidFill>
                <a:schemeClr val="tx1"/>
              </a:solidFill>
            </a:endParaRPr>
          </a:p>
          <a:p>
            <a:endParaRPr lang="ar-SA" b="1" dirty="0">
              <a:solidFill>
                <a:schemeClr val="tx1"/>
              </a:solidFill>
            </a:endParaRPr>
          </a:p>
        </p:txBody>
      </p:sp>
    </p:spTree>
    <p:extLst>
      <p:ext uri="{BB962C8B-B14F-4D97-AF65-F5344CB8AC3E}">
        <p14:creationId xmlns:p14="http://schemas.microsoft.com/office/powerpoint/2010/main" val="26846679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Any Questions?</a:t>
            </a:r>
            <a:endParaRPr lang="en-GB" sz="3600" dirty="0"/>
          </a:p>
        </p:txBody>
      </p:sp>
      <p:sp>
        <p:nvSpPr>
          <p:cNvPr id="3" name="Text Placeholder 2"/>
          <p:cNvSpPr>
            <a:spLocks noGrp="1"/>
          </p:cNvSpPr>
          <p:nvPr>
            <p:ph type="body" sz="half" idx="2"/>
          </p:nvPr>
        </p:nvSpPr>
        <p:spPr/>
        <p:txBody>
          <a:bodyPr/>
          <a:lstStyle/>
          <a:p>
            <a:r>
              <a:rPr lang="en-US" dirty="0" smtClean="0"/>
              <a:t>Thank you!</a:t>
            </a:r>
            <a:endParaRPr lang="en-GB" dirty="0"/>
          </a:p>
        </p:txBody>
      </p:sp>
    </p:spTree>
    <p:extLst>
      <p:ext uri="{BB962C8B-B14F-4D97-AF65-F5344CB8AC3E}">
        <p14:creationId xmlns:p14="http://schemas.microsoft.com/office/powerpoint/2010/main" val="487316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The </a:t>
            </a:r>
            <a:r>
              <a:rPr lang="en-US" sz="4000" dirty="0">
                <a:solidFill>
                  <a:schemeClr val="tx1">
                    <a:lumMod val="95000"/>
                  </a:schemeClr>
                </a:solidFill>
              </a:rPr>
              <a:t>objective </a:t>
            </a:r>
            <a:endParaRPr lang="en-GB" sz="4000" dirty="0"/>
          </a:p>
        </p:txBody>
      </p:sp>
      <p:sp>
        <p:nvSpPr>
          <p:cNvPr id="5" name="Text Placeholder 4"/>
          <p:cNvSpPr>
            <a:spLocks noGrp="1"/>
          </p:cNvSpPr>
          <p:nvPr>
            <p:ph type="body" sz="half" idx="2"/>
          </p:nvPr>
        </p:nvSpPr>
        <p:spPr>
          <a:xfrm>
            <a:off x="2843212" y="1725613"/>
            <a:ext cx="7316788" cy="4262436"/>
          </a:xfrm>
        </p:spPr>
        <p:txBody>
          <a:bodyPr>
            <a:noAutofit/>
          </a:bodyPr>
          <a:lstStyle/>
          <a:p>
            <a:pPr marL="342900" indent="-342900" algn="justLow">
              <a:lnSpc>
                <a:spcPct val="150000"/>
              </a:lnSpc>
              <a:buFont typeface="Wingdings" panose="05000000000000000000" pitchFamily="2" charset="2"/>
              <a:buChar char="Ø"/>
            </a:pPr>
            <a:r>
              <a:rPr lang="en-US" sz="2000" b="1" dirty="0" smtClean="0"/>
              <a:t>To get rid of curtains.</a:t>
            </a:r>
          </a:p>
          <a:p>
            <a:pPr marL="342900" indent="-342900" algn="justLow">
              <a:lnSpc>
                <a:spcPct val="150000"/>
              </a:lnSpc>
              <a:buFont typeface="Wingdings" panose="05000000000000000000" pitchFamily="2" charset="2"/>
              <a:buChar char="Ø"/>
            </a:pPr>
            <a:r>
              <a:rPr lang="en-US" sz="2000" b="1" dirty="0" smtClean="0"/>
              <a:t>To clean windows manually or automatically without any human efforts.</a:t>
            </a:r>
          </a:p>
          <a:p>
            <a:pPr marL="342900" indent="-342900" algn="justLow">
              <a:lnSpc>
                <a:spcPct val="150000"/>
              </a:lnSpc>
              <a:buFont typeface="Wingdings" panose="05000000000000000000" pitchFamily="2" charset="2"/>
              <a:buChar char="Ø"/>
            </a:pPr>
            <a:r>
              <a:rPr lang="en-US" sz="2000" b="1" dirty="0" smtClean="0"/>
              <a:t>To know the ambient temperature.</a:t>
            </a:r>
          </a:p>
          <a:p>
            <a:pPr marL="342900" indent="-342900" algn="justLow">
              <a:lnSpc>
                <a:spcPct val="150000"/>
              </a:lnSpc>
              <a:buFont typeface="Wingdings" panose="05000000000000000000" pitchFamily="2" charset="2"/>
              <a:buChar char="Ø"/>
            </a:pPr>
            <a:endParaRPr lang="en-GB" sz="2000" b="1" dirty="0"/>
          </a:p>
        </p:txBody>
      </p:sp>
    </p:spTree>
    <p:extLst>
      <p:ext uri="{BB962C8B-B14F-4D97-AF65-F5344CB8AC3E}">
        <p14:creationId xmlns:p14="http://schemas.microsoft.com/office/powerpoint/2010/main" val="12999149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0193" y="508200"/>
            <a:ext cx="8911687" cy="1280890"/>
          </a:xfrm>
        </p:spPr>
        <p:txBody>
          <a:bodyPr/>
          <a:lstStyle/>
          <a:p>
            <a:r>
              <a:rPr lang="en-US" dirty="0"/>
              <a:t>Game life-cycle</a:t>
            </a:r>
            <a:endParaRPr lang="en-GB" dirty="0"/>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2098120013"/>
              </p:ext>
            </p:extLst>
          </p:nvPr>
        </p:nvGraphicFramePr>
        <p:xfrm>
          <a:off x="1752600" y="1378039"/>
          <a:ext cx="7499350" cy="49084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مربع نص 5"/>
          <p:cNvSpPr txBox="1"/>
          <p:nvPr/>
        </p:nvSpPr>
        <p:spPr>
          <a:xfrm>
            <a:off x="2946400" y="3552110"/>
            <a:ext cx="1663700" cy="615553"/>
          </a:xfrm>
          <a:prstGeom prst="rect">
            <a:avLst/>
          </a:prstGeom>
          <a:noFill/>
        </p:spPr>
        <p:txBody>
          <a:bodyPr wrap="square" rtlCol="0">
            <a:spAutoFit/>
          </a:bodyPr>
          <a:lstStyle/>
          <a:p>
            <a:pPr algn="ctr"/>
            <a:r>
              <a:rPr lang="en-US" sz="1700" b="1" dirty="0" smtClean="0">
                <a:solidFill>
                  <a:schemeClr val="bg1"/>
                </a:solidFill>
              </a:rPr>
              <a:t>Temperature circuit</a:t>
            </a:r>
            <a:endParaRPr lang="en-US" sz="1700" b="1" dirty="0">
              <a:solidFill>
                <a:schemeClr val="bg1"/>
              </a:solidFill>
            </a:endParaRPr>
          </a:p>
        </p:txBody>
      </p:sp>
      <p:sp>
        <p:nvSpPr>
          <p:cNvPr id="7" name="مربع نص 6"/>
          <p:cNvSpPr txBox="1"/>
          <p:nvPr/>
        </p:nvSpPr>
        <p:spPr>
          <a:xfrm>
            <a:off x="3962400" y="1689556"/>
            <a:ext cx="1295400" cy="430887"/>
          </a:xfrm>
          <a:prstGeom prst="rect">
            <a:avLst/>
          </a:prstGeom>
          <a:noFill/>
        </p:spPr>
        <p:txBody>
          <a:bodyPr wrap="square" rtlCol="0">
            <a:spAutoFit/>
          </a:bodyPr>
          <a:lstStyle/>
          <a:p>
            <a:r>
              <a:rPr lang="en-US" sz="2200" dirty="0" smtClean="0"/>
              <a:t>Start</a:t>
            </a:r>
            <a:endParaRPr lang="en-US" sz="2200" dirty="0"/>
          </a:p>
        </p:txBody>
      </p:sp>
    </p:spTree>
    <p:extLst>
      <p:ext uri="{BB962C8B-B14F-4D97-AF65-F5344CB8AC3E}">
        <p14:creationId xmlns:p14="http://schemas.microsoft.com/office/powerpoint/2010/main" val="22536495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883555"/>
            <a:ext cx="8911687" cy="1280890"/>
          </a:xfrm>
        </p:spPr>
        <p:txBody>
          <a:bodyPr>
            <a:normAutofit/>
          </a:bodyPr>
          <a:lstStyle/>
          <a:p>
            <a:pPr lvl="0"/>
            <a:r>
              <a:rPr lang="en-US" sz="1600" b="1" dirty="0" smtClean="0"/>
              <a:t>1. Glass </a:t>
            </a:r>
            <a:r>
              <a:rPr lang="en-US" sz="1600" b="1" dirty="0"/>
              <a:t>&amp; Iron Preparing </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1152" y="1524000"/>
            <a:ext cx="2952750" cy="394335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2925" y="1524000"/>
            <a:ext cx="2952750" cy="3943350"/>
          </a:xfrm>
          <a:prstGeom prst="rect">
            <a:avLst/>
          </a:prstGeom>
        </p:spPr>
      </p:pic>
      <p:sp>
        <p:nvSpPr>
          <p:cNvPr id="7" name="Title 1"/>
          <p:cNvSpPr txBox="1">
            <a:spLocks/>
          </p:cNvSpPr>
          <p:nvPr/>
        </p:nvSpPr>
        <p:spPr>
          <a:xfrm>
            <a:off x="2165776" y="243110"/>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t>Skelton Preparing: </a:t>
            </a:r>
            <a:endParaRPr lang="en-US" b="1" dirty="0"/>
          </a:p>
        </p:txBody>
      </p:sp>
    </p:spTree>
    <p:extLst>
      <p:ext uri="{BB962C8B-B14F-4D97-AF65-F5344CB8AC3E}">
        <p14:creationId xmlns:p14="http://schemas.microsoft.com/office/powerpoint/2010/main" val="42889482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592925" y="883555"/>
            <a:ext cx="8911687" cy="1280890"/>
          </a:xfrm>
        </p:spPr>
        <p:txBody>
          <a:bodyPr>
            <a:normAutofit/>
          </a:bodyPr>
          <a:lstStyle/>
          <a:p>
            <a:pPr lvl="0"/>
            <a:r>
              <a:rPr lang="en-US" sz="1600" b="1" dirty="0"/>
              <a:t>2</a:t>
            </a:r>
            <a:r>
              <a:rPr lang="en-US" sz="1600" b="1" dirty="0" smtClean="0"/>
              <a:t>. Adding Wiper and stepper motor.</a:t>
            </a:r>
            <a:endParaRPr lang="en-US" sz="1600" b="1"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2925" y="1524000"/>
            <a:ext cx="2952750" cy="394335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0244" y="1524000"/>
            <a:ext cx="2952750" cy="3943350"/>
          </a:xfrm>
          <a:prstGeom prst="rect">
            <a:avLst/>
          </a:prstGeom>
        </p:spPr>
      </p:pic>
    </p:spTree>
    <p:extLst>
      <p:ext uri="{BB962C8B-B14F-4D97-AF65-F5344CB8AC3E}">
        <p14:creationId xmlns:p14="http://schemas.microsoft.com/office/powerpoint/2010/main" val="487326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7966" y="1801969"/>
            <a:ext cx="4617075" cy="3462806"/>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6333" y="1801969"/>
            <a:ext cx="4617076" cy="3462807"/>
          </a:xfrm>
          <a:prstGeom prst="rect">
            <a:avLst/>
          </a:prstGeom>
        </p:spPr>
      </p:pic>
      <p:sp>
        <p:nvSpPr>
          <p:cNvPr id="8" name="عنوان 1"/>
          <p:cNvSpPr>
            <a:spLocks noGrp="1"/>
          </p:cNvSpPr>
          <p:nvPr>
            <p:ph type="title"/>
          </p:nvPr>
        </p:nvSpPr>
        <p:spPr>
          <a:xfrm>
            <a:off x="1757966" y="521079"/>
            <a:ext cx="8911687" cy="1280890"/>
          </a:xfrm>
        </p:spPr>
        <p:txBody>
          <a:bodyPr>
            <a:noAutofit/>
          </a:bodyPr>
          <a:lstStyle/>
          <a:p>
            <a:pPr lvl="0"/>
            <a:r>
              <a:rPr lang="en-US" b="1" dirty="0"/>
              <a:t>PDLC  </a:t>
            </a:r>
            <a:r>
              <a:rPr lang="en-US" b="1" dirty="0" smtClean="0"/>
              <a:t>Principle</a:t>
            </a:r>
            <a:endParaRPr lang="en-US" b="1" dirty="0"/>
          </a:p>
        </p:txBody>
      </p:sp>
    </p:spTree>
    <p:extLst>
      <p:ext uri="{BB962C8B-B14F-4D97-AF65-F5344CB8AC3E}">
        <p14:creationId xmlns:p14="http://schemas.microsoft.com/office/powerpoint/2010/main" val="40165665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928525" y="1967201"/>
            <a:ext cx="3826115" cy="3971429"/>
          </a:xfrm>
          <a:prstGeom prst="rect">
            <a:avLst/>
          </a:prstGeom>
        </p:spPr>
      </p:pic>
      <p:pic>
        <p:nvPicPr>
          <p:cNvPr id="5" name="Picture 4"/>
          <p:cNvPicPr>
            <a:picLocks noChangeAspect="1"/>
          </p:cNvPicPr>
          <p:nvPr/>
        </p:nvPicPr>
        <p:blipFill>
          <a:blip r:embed="rId3"/>
          <a:stretch>
            <a:fillRect/>
          </a:stretch>
        </p:blipFill>
        <p:spPr>
          <a:xfrm>
            <a:off x="5883428" y="1967202"/>
            <a:ext cx="5771429" cy="3971429"/>
          </a:xfrm>
          <a:prstGeom prst="rect">
            <a:avLst/>
          </a:prstGeom>
        </p:spPr>
      </p:pic>
      <p:sp>
        <p:nvSpPr>
          <p:cNvPr id="6" name="Title 1"/>
          <p:cNvSpPr txBox="1">
            <a:spLocks/>
          </p:cNvSpPr>
          <p:nvPr/>
        </p:nvSpPr>
        <p:spPr>
          <a:xfrm>
            <a:off x="2592924" y="1264555"/>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b="1" dirty="0" smtClean="0"/>
              <a:t> </a:t>
            </a:r>
            <a:r>
              <a:rPr lang="en-US" sz="1600" b="1" dirty="0" smtClean="0"/>
              <a:t>PDLC components.</a:t>
            </a:r>
            <a:endParaRPr lang="en-US" sz="1600" b="1" dirty="0"/>
          </a:p>
        </p:txBody>
      </p:sp>
    </p:spTree>
    <p:extLst>
      <p:ext uri="{BB962C8B-B14F-4D97-AF65-F5344CB8AC3E}">
        <p14:creationId xmlns:p14="http://schemas.microsoft.com/office/powerpoint/2010/main" val="15939979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21228" y="1079514"/>
            <a:ext cx="7791718" cy="338554"/>
          </a:xfrm>
          <a:prstGeom prst="rect">
            <a:avLst/>
          </a:prstGeom>
          <a:noFill/>
        </p:spPr>
        <p:txBody>
          <a:bodyPr wrap="square" rtlCol="1">
            <a:spAutoFit/>
          </a:bodyPr>
          <a:lstStyle/>
          <a:p>
            <a:r>
              <a:rPr lang="en-US" sz="1600" b="1" dirty="0">
                <a:solidFill>
                  <a:schemeClr val="tx1">
                    <a:lumMod val="85000"/>
                    <a:lumOff val="15000"/>
                  </a:schemeClr>
                </a:solidFill>
                <a:latin typeface="+mj-lt"/>
                <a:ea typeface="+mj-ea"/>
                <a:cs typeface="+mj-cs"/>
              </a:rPr>
              <a:t>1. Controlling PDLC automatically:</a:t>
            </a:r>
            <a:endParaRPr lang="ar-SA" sz="1600" b="1" dirty="0">
              <a:solidFill>
                <a:schemeClr val="tx1">
                  <a:lumMod val="85000"/>
                  <a:lumOff val="15000"/>
                </a:schemeClr>
              </a:solidFill>
              <a:latin typeface="+mj-lt"/>
              <a:ea typeface="+mj-ea"/>
              <a:cs typeface="+mj-cs"/>
            </a:endParaRPr>
          </a:p>
        </p:txBody>
      </p:sp>
      <p:sp>
        <p:nvSpPr>
          <p:cNvPr id="7" name="Rectangle 6"/>
          <p:cNvSpPr/>
          <p:nvPr/>
        </p:nvSpPr>
        <p:spPr>
          <a:xfrm>
            <a:off x="2421228" y="1701831"/>
            <a:ext cx="6096000" cy="3139321"/>
          </a:xfrm>
          <a:prstGeom prst="rect">
            <a:avLst/>
          </a:prstGeom>
        </p:spPr>
        <p:txBody>
          <a:bodyPr>
            <a:spAutoFit/>
          </a:bodyPr>
          <a:lstStyle/>
          <a:p>
            <a:pPr marL="203200" marR="0">
              <a:spcBef>
                <a:spcPts val="0"/>
              </a:spcBef>
              <a:spcAft>
                <a:spcPts val="0"/>
              </a:spcAft>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By default it is automatic, depending on LED sensor.</a:t>
            </a:r>
          </a:p>
          <a:p>
            <a:pPr marL="546100" marR="0" indent="-342900">
              <a:spcBef>
                <a:spcPts val="0"/>
              </a:spcBef>
              <a:spcAft>
                <a:spcPts val="0"/>
              </a:spcAft>
              <a:buAutoNum type="alphaLcPeriod"/>
            </a:pP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marL="203200" marR="0">
              <a:spcBef>
                <a:spcPts val="0"/>
              </a:spcBef>
              <a:spcAft>
                <a:spcPts val="0"/>
              </a:spcAft>
            </a:pPr>
            <a:endParaRPr lang="en-US"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203200" marR="0">
              <a:spcBef>
                <a:spcPts val="0"/>
              </a:spcBef>
              <a:spcAft>
                <a:spcPts val="0"/>
              </a:spcAft>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We controlled the </a:t>
            </a:r>
            <a:r>
              <a:rPr lang="en-US" dirty="0">
                <a:latin typeface="Times New Roman" panose="02020603050405020304" pitchFamily="18" charset="0"/>
                <a:ea typeface="Times New Roman" panose="02020603050405020304" pitchFamily="18" charset="0"/>
                <a:cs typeface="Times New Roman" panose="02020603050405020304" pitchFamily="18" charset="0"/>
              </a:rPr>
              <a:t>transparency degree of the PDLC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using </a:t>
            </a:r>
            <a:r>
              <a:rPr lang="en-US" dirty="0">
                <a:latin typeface="Times New Roman" panose="02020603050405020304" pitchFamily="18" charset="0"/>
                <a:ea typeface="Times New Roman" panose="02020603050405020304" pitchFamily="18" charset="0"/>
                <a:cs typeface="Times New Roman" panose="02020603050405020304" pitchFamily="18" charset="0"/>
              </a:rPr>
              <a:t>a light sensor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that measures </a:t>
            </a:r>
            <a:r>
              <a:rPr lang="en-US" dirty="0">
                <a:latin typeface="Times New Roman" panose="02020603050405020304" pitchFamily="18" charset="0"/>
                <a:ea typeface="Times New Roman" panose="02020603050405020304" pitchFamily="18" charset="0"/>
                <a:cs typeface="Times New Roman" panose="02020603050405020304" pitchFamily="18" charset="0"/>
              </a:rPr>
              <a:t>the intensity of the light outside the home. </a:t>
            </a:r>
            <a:endParaRPr lang="en-US"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546100" marR="0" indent="-342900">
              <a:spcBef>
                <a:spcPts val="0"/>
              </a:spcBef>
              <a:spcAft>
                <a:spcPts val="0"/>
              </a:spcAft>
              <a:buAutoNum type="alphaLcPeriod" startAt="2"/>
            </a:pP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marL="203200" marR="0">
              <a:spcBef>
                <a:spcPts val="0"/>
              </a:spcBef>
              <a:spcAft>
                <a:spcPts val="0"/>
              </a:spcAft>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		1.   If </a:t>
            </a:r>
            <a:r>
              <a:rPr lang="en-US" dirty="0">
                <a:latin typeface="Times New Roman" panose="02020603050405020304" pitchFamily="18" charset="0"/>
                <a:ea typeface="Times New Roman" panose="02020603050405020304" pitchFamily="18" charset="0"/>
                <a:cs typeface="Times New Roman" panose="02020603050405020304" pitchFamily="18" charset="0"/>
              </a:rPr>
              <a:t>it high (middle of the day) the PDLC will be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		transparent.</a:t>
            </a:r>
          </a:p>
          <a:p>
            <a:pPr marL="203200" marR="0">
              <a:spcBef>
                <a:spcPts val="0"/>
              </a:spcBef>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	2.   </a:t>
            </a:r>
            <a:r>
              <a:rPr lang="en-US" dirty="0">
                <a:latin typeface="Times New Roman" panose="02020603050405020304" pitchFamily="18" charset="0"/>
                <a:ea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f </a:t>
            </a:r>
            <a:r>
              <a:rPr lang="en-US" dirty="0">
                <a:latin typeface="Times New Roman" panose="02020603050405020304" pitchFamily="18" charset="0"/>
                <a:ea typeface="Times New Roman" panose="02020603050405020304" pitchFamily="18" charset="0"/>
                <a:cs typeface="Times New Roman" panose="02020603050405020304" pitchFamily="18" charset="0"/>
              </a:rPr>
              <a:t>the intensity of the light was low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then the </a:t>
            </a:r>
            <a:r>
              <a:rPr lang="en-US" dirty="0">
                <a:latin typeface="Times New Roman" panose="02020603050405020304" pitchFamily="18" charset="0"/>
                <a:ea typeface="Times New Roman" panose="02020603050405020304" pitchFamily="18" charset="0"/>
                <a:cs typeface="Times New Roman" panose="02020603050405020304" pitchFamily="18" charset="0"/>
              </a:rPr>
              <a:t>PDLC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		will </a:t>
            </a:r>
            <a:r>
              <a:rPr lang="en-US" dirty="0">
                <a:latin typeface="Times New Roman" panose="02020603050405020304" pitchFamily="18" charset="0"/>
                <a:ea typeface="Times New Roman" panose="02020603050405020304" pitchFamily="18" charset="0"/>
                <a:cs typeface="Times New Roman" panose="02020603050405020304" pitchFamily="18" charset="0"/>
              </a:rPr>
              <a:t>be dark.</a:t>
            </a:r>
            <a:endParaRPr lang="en-US"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83750764"/>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1083</TotalTime>
  <Words>511</Words>
  <Application>Microsoft Office PowerPoint</Application>
  <PresentationFormat>مخصص</PresentationFormat>
  <Paragraphs>74</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Wisp</vt:lpstr>
      <vt:lpstr>Smart Windows</vt:lpstr>
      <vt:lpstr>Outline </vt:lpstr>
      <vt:lpstr>The objective </vt:lpstr>
      <vt:lpstr>Game life-cycle</vt:lpstr>
      <vt:lpstr>1. Glass &amp; Iron Preparing </vt:lpstr>
      <vt:lpstr>2. Adding Wiper and stepper motor.</vt:lpstr>
      <vt:lpstr>PDLC  Principle</vt:lpstr>
      <vt:lpstr>عرض تقديمي في PowerPoint</vt:lpstr>
      <vt:lpstr>عرض تقديمي في PowerPoint</vt:lpstr>
      <vt:lpstr>عرض تقديمي في PowerPoint</vt:lpstr>
      <vt:lpstr>wiper  Principle</vt:lpstr>
      <vt:lpstr>Temperature displaying Principle</vt:lpstr>
      <vt:lpstr>The Whole Circuit</vt:lpstr>
      <vt:lpstr>Tools</vt:lpstr>
      <vt:lpstr>ARDUINO 1.8.5</vt:lpstr>
      <vt:lpstr>BTduino Mobile Application</vt:lpstr>
      <vt:lpstr>Constraints</vt:lpstr>
      <vt:lpstr>Future Work</vt:lpstr>
      <vt:lpstr>Demo</vt:lpstr>
      <vt:lpstr>Any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Medicine Cabinet (SMC)</dc:title>
  <dc:creator>Sondos Salama</dc:creator>
  <cp:lastModifiedBy>user7</cp:lastModifiedBy>
  <cp:revision>55</cp:revision>
  <dcterms:created xsi:type="dcterms:W3CDTF">2016-03-25T15:01:40Z</dcterms:created>
  <dcterms:modified xsi:type="dcterms:W3CDTF">2017-12-19T16:53:44Z</dcterms:modified>
</cp:coreProperties>
</file>