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37"/>
  </p:notesMasterIdLst>
  <p:sldIdLst>
    <p:sldId id="256" r:id="rId3"/>
    <p:sldId id="257" r:id="rId4"/>
    <p:sldId id="260" r:id="rId5"/>
    <p:sldId id="262" r:id="rId6"/>
    <p:sldId id="264" r:id="rId7"/>
    <p:sldId id="265" r:id="rId8"/>
    <p:sldId id="266" r:id="rId9"/>
    <p:sldId id="267" r:id="rId10"/>
    <p:sldId id="293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292" r:id="rId36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016" y="-37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7" Type="http://schemas.openxmlformats.org/officeDocument/2006/relationships/notesMaster" Target="notesMasters/notesMaster1.xml"/><Relationship Id="rId38" Type="http://schemas.openxmlformats.org/officeDocument/2006/relationships/printerSettings" Target="printerSettings/printerSettings1.bin"/><Relationship Id="rId39" Type="http://schemas.openxmlformats.org/officeDocument/2006/relationships/presProps" Target="presProps.xml"/><Relationship Id="rId40" Type="http://schemas.openxmlformats.org/officeDocument/2006/relationships/viewProps" Target="viewProps.xml"/><Relationship Id="rId41" Type="http://schemas.openxmlformats.org/officeDocument/2006/relationships/theme" Target="theme/theme1.xml"/><Relationship Id="rId4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FDA12B-0C3D-D747-99A5-CFCF4352C00C}" type="datetimeFigureOut">
              <a:rPr lang="en-US" smtClean="0"/>
              <a:t>5/24/17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48A7D2-A9B2-D347-9AAF-C660CCC30B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4451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9768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t>5/24/17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535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t>5/24/17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8249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t>5/24/17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4409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t>5/24/17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8716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t>5/24/17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091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884466"/>
          </a:xfrm>
          <a:prstGeom prst="rect">
            <a:avLst/>
          </a:prstGeom>
        </p:spPr>
        <p:txBody>
          <a:bodyPr anchor="ctr"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Free PPT _ Click to add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95536" y="1131590"/>
            <a:ext cx="8496944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405880" y="1808261"/>
            <a:ext cx="8496944" cy="2995737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46943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19672" y="0"/>
            <a:ext cx="7524328" cy="884466"/>
          </a:xfrm>
          <a:prstGeom prst="rect">
            <a:avLst/>
          </a:prstGeom>
        </p:spPr>
        <p:txBody>
          <a:bodyPr anchor="ctr"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Free PPT _ Click to add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979712" y="987574"/>
            <a:ext cx="6912768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1990056" y="1664245"/>
            <a:ext cx="6912768" cy="2995737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22808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t>5/24/17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959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t>5/24/17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133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t>5/24/17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4311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t>5/24/17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802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t>5/24/17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7940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t>5/24/17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510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4.xml"/><Relationship Id="rId2" Type="http://schemas.openxmlformats.org/officeDocument/2006/relationships/slideLayout" Target="../slideLayouts/slideLayout5.xml"/><Relationship Id="rId3" Type="http://schemas.openxmlformats.org/officeDocument/2006/relationships/slideLayout" Target="../slideLayouts/slideLayout6.xml"/><Relationship Id="rId4" Type="http://schemas.openxmlformats.org/officeDocument/2006/relationships/slideLayout" Target="../slideLayouts/slideLayout7.xml"/><Relationship Id="rId5" Type="http://schemas.openxmlformats.org/officeDocument/2006/relationships/slideLayout" Target="../slideLayouts/slideLayout8.xml"/><Relationship Id="rId6" Type="http://schemas.openxmlformats.org/officeDocument/2006/relationships/slideLayout" Target="../slideLayouts/slideLayout9.xml"/><Relationship Id="rId7" Type="http://schemas.openxmlformats.org/officeDocument/2006/relationships/slideLayout" Target="../slideLayouts/slideLayout10.xml"/><Relationship Id="rId8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2391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36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937D59-5EDB-4C39-B697-625748F703B6}" type="datetimeFigureOut">
              <a:rPr lang="en-US" smtClean="0"/>
              <a:t>5/24/17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31DC1F-5561-484E-AB46-68C682854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239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5.png"/><Relationship Id="rId3" Type="http://schemas.openxmlformats.org/officeDocument/2006/relationships/image" Target="../media/image2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4" Type="http://schemas.openxmlformats.org/officeDocument/2006/relationships/slide" Target="slide28.xml"/><Relationship Id="rId5" Type="http://schemas.openxmlformats.org/officeDocument/2006/relationships/slide" Target="slide31.xml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7.jp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8.jpg"/><Relationship Id="rId3" Type="http://schemas.openxmlformats.org/officeDocument/2006/relationships/image" Target="../media/image29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4" Type="http://schemas.openxmlformats.org/officeDocument/2006/relationships/image" Target="../media/image29.jp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0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2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3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4.png"/><Relationship Id="rId3" Type="http://schemas.openxmlformats.org/officeDocument/2006/relationships/slide" Target="slide2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5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7.png"/><Relationship Id="rId3" Type="http://schemas.openxmlformats.org/officeDocument/2006/relationships/slide" Target="slide2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8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9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0.png"/><Relationship Id="rId3" Type="http://schemas.openxmlformats.org/officeDocument/2006/relationships/slide" Target="slide2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" y="3694261"/>
            <a:ext cx="914399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Presented by : </a:t>
            </a: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kumimoji="0"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ahmoud A Nasra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Shayma M Zyoud</a:t>
            </a:r>
            <a:r>
              <a:rPr kumimoji="0"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 </a:t>
            </a:r>
            <a:endParaRPr kumimoji="0" lang="en-US" altLang="ko-KR" sz="1400" b="1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0" y="3147814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ko-KR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Supervisor: D.Mohammad Dwikat</a:t>
            </a:r>
          </a:p>
        </p:txBody>
      </p:sp>
      <p:sp>
        <p:nvSpPr>
          <p:cNvPr id="17" name="TextBox 1"/>
          <p:cNvSpPr txBox="1">
            <a:spLocks noChangeArrowheads="1"/>
          </p:cNvSpPr>
          <p:nvPr/>
        </p:nvSpPr>
        <p:spPr bwMode="auto">
          <a:xfrm>
            <a:off x="3226708" y="1363321"/>
            <a:ext cx="324036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ko-KR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Haifa Project </a:t>
            </a:r>
          </a:p>
        </p:txBody>
      </p:sp>
    </p:spTree>
    <p:extLst>
      <p:ext uri="{BB962C8B-B14F-4D97-AF65-F5344CB8AC3E}">
        <p14:creationId xmlns:p14="http://schemas.microsoft.com/office/powerpoint/2010/main" val="3034478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" sz="2800" dirty="0">
                <a:latin typeface="Comic Sans MS"/>
                <a:cs typeface="Comic Sans MS"/>
              </a:rPr>
              <a:t>Model figuration cont.</a:t>
            </a:r>
            <a:endParaRPr lang="en-US" sz="2800" dirty="0"/>
          </a:p>
        </p:txBody>
      </p:sp>
      <p:pic>
        <p:nvPicPr>
          <p:cNvPr id="5" name="Shape 113" descr="Screen Shot 2017-05-23 at 1.44.28 AM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979712" y="1059582"/>
            <a:ext cx="6367424" cy="389237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543842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" dirty="0">
                <a:latin typeface="Comic Sans MS"/>
                <a:cs typeface="Comic Sans MS"/>
              </a:rPr>
              <a:t>Model figuration cont.</a:t>
            </a:r>
            <a:endParaRPr lang="en-US" dirty="0"/>
          </a:p>
        </p:txBody>
      </p:sp>
      <p:pic>
        <p:nvPicPr>
          <p:cNvPr id="5" name="Shape 119" descr="Screen Shot 2017-05-23 at 1.44.53 AM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907704" y="1131590"/>
            <a:ext cx="6382649" cy="38592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707458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" sz="2800" dirty="0">
                <a:solidFill>
                  <a:srgbClr val="FF0000"/>
                </a:solidFill>
                <a:latin typeface="Comic Sans MS"/>
                <a:cs typeface="Comic Sans MS"/>
              </a:rPr>
              <a:t>Results</a:t>
            </a:r>
            <a:r>
              <a:rPr lang="en" sz="2800" dirty="0">
                <a:latin typeface="Comic Sans MS"/>
                <a:cs typeface="Comic Sans MS"/>
              </a:rPr>
              <a:t> ( Score 3 )</a:t>
            </a:r>
            <a:endParaRPr lang="en-US" sz="2800" dirty="0">
              <a:latin typeface="Comic Sans MS"/>
              <a:cs typeface="Comic Sans MS"/>
            </a:endParaRPr>
          </a:p>
        </p:txBody>
      </p:sp>
      <p:pic>
        <p:nvPicPr>
          <p:cNvPr id="5" name="Shape 125" descr="3.2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267744" y="917600"/>
            <a:ext cx="5475161" cy="422793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395580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>
              <a:spcBef>
                <a:spcPts val="0"/>
              </a:spcBef>
            </a:pPr>
            <a:r>
              <a:rPr lang="en" sz="2800" dirty="0">
                <a:latin typeface="Comic Sans MS"/>
                <a:cs typeface="Comic Sans MS"/>
              </a:rPr>
              <a:t>Results ( Score 3 )</a:t>
            </a:r>
          </a:p>
        </p:txBody>
      </p:sp>
      <p:pic>
        <p:nvPicPr>
          <p:cNvPr id="5" name="Shape 131" descr="3.3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1727100"/>
            <a:ext cx="4381134" cy="341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Shape 132" descr="3.4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22675" y="1563625"/>
            <a:ext cx="4762875" cy="32009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008344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>
              <a:spcBef>
                <a:spcPts val="0"/>
              </a:spcBef>
            </a:pPr>
            <a:r>
              <a:rPr lang="en" sz="2800" dirty="0">
                <a:latin typeface="Comic Sans MS"/>
                <a:cs typeface="Comic Sans MS"/>
              </a:rPr>
              <a:t>Results ( Score 3 )</a:t>
            </a:r>
          </a:p>
        </p:txBody>
      </p:sp>
      <p:pic>
        <p:nvPicPr>
          <p:cNvPr id="5" name="Shape 138" descr="3.5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8352" y="1322526"/>
            <a:ext cx="3876755" cy="3820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Shape 139" descr="3.1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39151" y="1579126"/>
            <a:ext cx="4476275" cy="32035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013617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sz="2800" dirty="0">
                <a:latin typeface="Comic Sans MS"/>
                <a:cs typeface="Comic Sans MS"/>
              </a:rPr>
              <a:t> </a:t>
            </a:r>
            <a:r>
              <a:rPr lang="en-US" sz="2800" dirty="0">
                <a:latin typeface="Comic Sans MS"/>
                <a:cs typeface="Comic Sans MS"/>
              </a:rPr>
              <a:t> </a:t>
            </a:r>
            <a:r>
              <a:rPr lang="en-US" sz="2800" dirty="0" smtClean="0">
                <a:latin typeface="Comic Sans MS"/>
                <a:cs typeface="Comic Sans MS"/>
              </a:rPr>
              <a:t>   </a:t>
            </a:r>
            <a:r>
              <a:rPr lang="en" sz="2800" dirty="0" smtClean="0">
                <a:solidFill>
                  <a:srgbClr val="FF0000"/>
                </a:solidFill>
                <a:latin typeface="Comic Sans MS"/>
                <a:cs typeface="Comic Sans MS"/>
              </a:rPr>
              <a:t>Result </a:t>
            </a:r>
            <a:r>
              <a:rPr lang="en" sz="2800" dirty="0">
                <a:solidFill>
                  <a:srgbClr val="FF0000"/>
                </a:solidFill>
                <a:latin typeface="Comic Sans MS"/>
                <a:cs typeface="Comic Sans MS"/>
              </a:rPr>
              <a:t>Comparison</a:t>
            </a:r>
            <a:endParaRPr lang="en-US" sz="2800" dirty="0">
              <a:solidFill>
                <a:srgbClr val="FF0000"/>
              </a:solidFill>
              <a:latin typeface="Comic Sans MS"/>
              <a:cs typeface="Comic Sans MS"/>
            </a:endParaRPr>
          </a:p>
        </p:txBody>
      </p:sp>
      <p:pic>
        <p:nvPicPr>
          <p:cNvPr id="5" name="Shape 14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868695" y="2876958"/>
            <a:ext cx="3279124" cy="2243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Shape 146" descr="3.3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39432" y="1616021"/>
            <a:ext cx="3154649" cy="2459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Shape 14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68695" y="613107"/>
            <a:ext cx="3279125" cy="226385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358299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" sz="2800" dirty="0">
                <a:latin typeface="Comic Sans MS"/>
                <a:cs typeface="Comic Sans MS"/>
              </a:rPr>
              <a:t>Challenges </a:t>
            </a:r>
            <a:endParaRPr lang="en-US" sz="2800" dirty="0">
              <a:latin typeface="Comic Sans MS"/>
              <a:cs typeface="Comic Sans MS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0"/>
          </p:nvPr>
        </p:nvSpPr>
        <p:spPr>
          <a:xfrm>
            <a:off x="1619672" y="915566"/>
            <a:ext cx="7344816" cy="4227933"/>
          </a:xfrm>
        </p:spPr>
        <p:txBody>
          <a:bodyPr/>
          <a:lstStyle/>
          <a:p>
            <a:pPr lvl="0">
              <a:spcBef>
                <a:spcPts val="0"/>
              </a:spcBef>
              <a:buClr>
                <a:schemeClr val="dk1"/>
              </a:buClr>
              <a:buSzPct val="61111"/>
            </a:pPr>
            <a:r>
              <a:rPr lang="en-US" sz="2400" dirty="0">
                <a:solidFill>
                  <a:schemeClr val="dk1"/>
                </a:solidFill>
                <a:latin typeface="Comic Sans MS"/>
                <a:cs typeface="Comic Sans MS"/>
              </a:rPr>
              <a:t>1.Data Acquisition </a:t>
            </a:r>
          </a:p>
          <a:p>
            <a:pPr lvl="0">
              <a:spcBef>
                <a:spcPts val="0"/>
              </a:spcBef>
            </a:pPr>
            <a:endParaRPr lang="en-US" sz="2000" dirty="0">
              <a:solidFill>
                <a:schemeClr val="dk1"/>
              </a:solidFill>
              <a:latin typeface="Comic Sans MS"/>
              <a:cs typeface="Comic Sans MS"/>
            </a:endParaRPr>
          </a:p>
          <a:p>
            <a:pPr marL="457200" lvl="0" indent="-228600">
              <a:spcBef>
                <a:spcPts val="0"/>
              </a:spcBef>
            </a:pPr>
            <a:r>
              <a:rPr lang="en-US" sz="2000" dirty="0">
                <a:latin typeface="Comic Sans MS"/>
                <a:cs typeface="Comic Sans MS"/>
              </a:rPr>
              <a:t>Open web page </a:t>
            </a:r>
            <a:endParaRPr lang="en-US" sz="2000" dirty="0" smtClean="0">
              <a:latin typeface="Comic Sans MS"/>
              <a:cs typeface="Comic Sans MS"/>
            </a:endParaRPr>
          </a:p>
          <a:p>
            <a:pPr marL="457200" lvl="0" indent="-228600">
              <a:spcBef>
                <a:spcPts val="0"/>
              </a:spcBef>
            </a:pPr>
            <a:endParaRPr lang="en-US" sz="2000" dirty="0">
              <a:latin typeface="Comic Sans MS"/>
              <a:cs typeface="Comic Sans MS"/>
            </a:endParaRPr>
          </a:p>
          <a:p>
            <a:pPr marL="457200" lvl="0" indent="-228600">
              <a:spcBef>
                <a:spcPts val="0"/>
              </a:spcBef>
            </a:pPr>
            <a:r>
              <a:rPr lang="en-US" sz="2000" dirty="0">
                <a:latin typeface="Comic Sans MS"/>
                <a:cs typeface="Comic Sans MS"/>
              </a:rPr>
              <a:t>Save as page </a:t>
            </a:r>
            <a:r>
              <a:rPr lang="en-US" sz="2000" dirty="0" smtClean="0">
                <a:latin typeface="Comic Sans MS"/>
                <a:cs typeface="Comic Sans MS"/>
              </a:rPr>
              <a:t>source</a:t>
            </a:r>
          </a:p>
          <a:p>
            <a:pPr marL="457200" lvl="0" indent="-228600">
              <a:spcBef>
                <a:spcPts val="0"/>
              </a:spcBef>
            </a:pPr>
            <a:endParaRPr lang="en-US" sz="2000" dirty="0">
              <a:latin typeface="Comic Sans MS"/>
              <a:cs typeface="Comic Sans MS"/>
            </a:endParaRPr>
          </a:p>
          <a:p>
            <a:pPr marL="457200" lvl="0" indent="-228600">
              <a:spcBef>
                <a:spcPts val="0"/>
              </a:spcBef>
            </a:pPr>
            <a:r>
              <a:rPr lang="en-US" sz="2000" dirty="0">
                <a:latin typeface="Comic Sans MS"/>
                <a:cs typeface="Comic Sans MS"/>
              </a:rPr>
              <a:t>Open via </a:t>
            </a:r>
            <a:r>
              <a:rPr lang="en-US" sz="2000" dirty="0" smtClean="0">
                <a:latin typeface="Comic Sans MS"/>
                <a:cs typeface="Comic Sans MS"/>
              </a:rPr>
              <a:t>excel</a:t>
            </a:r>
          </a:p>
          <a:p>
            <a:pPr marL="457200" lvl="0" indent="-228600">
              <a:spcBef>
                <a:spcPts val="0"/>
              </a:spcBef>
            </a:pPr>
            <a:endParaRPr lang="en-US" sz="2000" dirty="0">
              <a:latin typeface="Comic Sans MS"/>
              <a:cs typeface="Comic Sans MS"/>
            </a:endParaRPr>
          </a:p>
          <a:p>
            <a:pPr marL="457200" lvl="0" indent="-228600">
              <a:spcBef>
                <a:spcPts val="0"/>
              </a:spcBef>
            </a:pPr>
            <a:r>
              <a:rPr lang="en-US" sz="2000" dirty="0">
                <a:latin typeface="Comic Sans MS"/>
                <a:cs typeface="Comic Sans MS"/>
              </a:rPr>
              <a:t>Delete scripts(useless data</a:t>
            </a:r>
            <a:r>
              <a:rPr lang="en-US" sz="2000" dirty="0" smtClean="0">
                <a:latin typeface="Comic Sans MS"/>
                <a:cs typeface="Comic Sans MS"/>
              </a:rPr>
              <a:t>)</a:t>
            </a:r>
          </a:p>
          <a:p>
            <a:pPr marL="457200" lvl="0" indent="-228600">
              <a:spcBef>
                <a:spcPts val="0"/>
              </a:spcBef>
            </a:pPr>
            <a:endParaRPr lang="en-US" sz="2000" dirty="0">
              <a:latin typeface="Comic Sans MS"/>
              <a:cs typeface="Comic Sans MS"/>
            </a:endParaRPr>
          </a:p>
          <a:p>
            <a:pPr marL="457200" lvl="0" indent="-228600">
              <a:spcBef>
                <a:spcPts val="0"/>
              </a:spcBef>
            </a:pPr>
            <a:r>
              <a:rPr lang="en-US" sz="2000" dirty="0">
                <a:latin typeface="Comic Sans MS"/>
                <a:cs typeface="Comic Sans MS"/>
              </a:rPr>
              <a:t>Save new data</a:t>
            </a:r>
          </a:p>
          <a:p>
            <a:endParaRPr lang="en-US" sz="2000" dirty="0"/>
          </a:p>
        </p:txBody>
      </p:sp>
      <p:pic>
        <p:nvPicPr>
          <p:cNvPr id="5" name="Shape 154" descr="Screen Shot 2017-05-17 at 12.23.37 AM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788024" y="987574"/>
            <a:ext cx="4162425" cy="24482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315744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" sz="2800" dirty="0">
                <a:latin typeface="Comic Sans MS"/>
                <a:cs typeface="Comic Sans MS"/>
              </a:rPr>
              <a:t>Challenges </a:t>
            </a:r>
            <a:endParaRPr lang="en-US" sz="2800" dirty="0">
              <a:latin typeface="Comic Sans MS"/>
              <a:cs typeface="Comic Sans MS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0"/>
          </p:nvPr>
        </p:nvSpPr>
        <p:spPr>
          <a:xfrm>
            <a:off x="1547664" y="751013"/>
            <a:ext cx="7488832" cy="4392487"/>
          </a:xfrm>
        </p:spPr>
        <p:txBody>
          <a:bodyPr/>
          <a:lstStyle/>
          <a:p>
            <a:pPr lvl="0">
              <a:spcBef>
                <a:spcPts val="0"/>
              </a:spcBef>
            </a:pPr>
            <a:r>
              <a:rPr lang="en" sz="1800" dirty="0">
                <a:solidFill>
                  <a:schemeClr val="dk1"/>
                </a:solidFill>
                <a:latin typeface="Comic Sans MS"/>
                <a:cs typeface="Comic Sans MS"/>
              </a:rPr>
              <a:t>2.Merging </a:t>
            </a:r>
            <a:r>
              <a:rPr lang="en" sz="1800" dirty="0" smtClean="0">
                <a:solidFill>
                  <a:schemeClr val="dk1"/>
                </a:solidFill>
                <a:latin typeface="Comic Sans MS"/>
                <a:cs typeface="Comic Sans MS"/>
              </a:rPr>
              <a:t>:</a:t>
            </a:r>
            <a:endParaRPr lang="en-US" sz="1800" dirty="0" smtClean="0">
              <a:solidFill>
                <a:schemeClr val="dk1"/>
              </a:solidFill>
              <a:latin typeface="Comic Sans MS"/>
              <a:cs typeface="Comic Sans MS"/>
            </a:endParaRPr>
          </a:p>
          <a:p>
            <a:pPr lvl="0">
              <a:spcBef>
                <a:spcPts val="0"/>
              </a:spcBef>
            </a:pPr>
            <a:endParaRPr lang="en" dirty="0">
              <a:solidFill>
                <a:schemeClr val="dk1"/>
              </a:solidFill>
              <a:latin typeface="Comic Sans MS"/>
              <a:cs typeface="Comic Sans MS"/>
            </a:endParaRPr>
          </a:p>
          <a:p>
            <a:pPr lvl="0">
              <a:spcBef>
                <a:spcPts val="0"/>
              </a:spcBef>
            </a:pPr>
            <a:r>
              <a:rPr lang="en" sz="1600" dirty="0">
                <a:solidFill>
                  <a:schemeClr val="dk1"/>
                </a:solidFill>
                <a:latin typeface="Comic Sans MS"/>
                <a:cs typeface="Comic Sans MS"/>
              </a:rPr>
              <a:t>merge the data together so we can apply the RFM analysis , but the data couldn’t </a:t>
            </a:r>
            <a:r>
              <a:rPr lang="en" sz="1600" dirty="0" smtClean="0">
                <a:solidFill>
                  <a:schemeClr val="dk1"/>
                </a:solidFill>
                <a:latin typeface="Comic Sans MS"/>
                <a:cs typeface="Comic Sans MS"/>
              </a:rPr>
              <a:t>be</a:t>
            </a:r>
            <a:r>
              <a:rPr lang="en-US" sz="1600" dirty="0" smtClean="0">
                <a:solidFill>
                  <a:schemeClr val="dk1"/>
                </a:solidFill>
                <a:latin typeface="Comic Sans MS"/>
                <a:cs typeface="Comic Sans MS"/>
              </a:rPr>
              <a:t> </a:t>
            </a:r>
            <a:r>
              <a:rPr lang="en" sz="1600" dirty="0" smtClean="0">
                <a:solidFill>
                  <a:schemeClr val="dk1"/>
                </a:solidFill>
                <a:latin typeface="Comic Sans MS"/>
                <a:cs typeface="Comic Sans MS"/>
              </a:rPr>
              <a:t> </a:t>
            </a:r>
            <a:r>
              <a:rPr lang="en" sz="1600" dirty="0">
                <a:solidFill>
                  <a:schemeClr val="dk1"/>
                </a:solidFill>
                <a:latin typeface="Comic Sans MS"/>
                <a:cs typeface="Comic Sans MS"/>
              </a:rPr>
              <a:t>merged because the width of some variables were unequal </a:t>
            </a:r>
            <a:r>
              <a:rPr lang="en-US" sz="1600" dirty="0" smtClean="0">
                <a:solidFill>
                  <a:schemeClr val="dk1"/>
                </a:solidFill>
                <a:latin typeface="Comic Sans MS"/>
                <a:cs typeface="Comic Sans MS"/>
              </a:rPr>
              <a:t>    </a:t>
            </a:r>
            <a:r>
              <a:rPr lang="en" sz="1600" dirty="0" smtClean="0">
                <a:solidFill>
                  <a:schemeClr val="dk1"/>
                </a:solidFill>
                <a:latin typeface="Comic Sans MS"/>
                <a:cs typeface="Comic Sans MS"/>
              </a:rPr>
              <a:t>and </a:t>
            </a:r>
            <a:r>
              <a:rPr lang="en" sz="1600" dirty="0">
                <a:solidFill>
                  <a:schemeClr val="dk1"/>
                </a:solidFill>
                <a:latin typeface="Comic Sans MS"/>
                <a:cs typeface="Comic Sans MS"/>
              </a:rPr>
              <a:t>to merge </a:t>
            </a:r>
            <a:r>
              <a:rPr lang="en" sz="1600" dirty="0" smtClean="0">
                <a:solidFill>
                  <a:schemeClr val="dk1"/>
                </a:solidFill>
                <a:latin typeface="Comic Sans MS"/>
                <a:cs typeface="Comic Sans MS"/>
              </a:rPr>
              <a:t>them</a:t>
            </a:r>
            <a:r>
              <a:rPr lang="en-US" sz="1600" dirty="0" smtClean="0">
                <a:solidFill>
                  <a:schemeClr val="dk1"/>
                </a:solidFill>
                <a:latin typeface="Comic Sans MS"/>
                <a:cs typeface="Comic Sans MS"/>
              </a:rPr>
              <a:t>   </a:t>
            </a:r>
            <a:r>
              <a:rPr lang="en" sz="1600" dirty="0" smtClean="0">
                <a:solidFill>
                  <a:schemeClr val="dk1"/>
                </a:solidFill>
                <a:latin typeface="Comic Sans MS"/>
                <a:cs typeface="Comic Sans MS"/>
              </a:rPr>
              <a:t>they</a:t>
            </a:r>
            <a:r>
              <a:rPr lang="en-US" sz="1600" dirty="0" smtClean="0">
                <a:solidFill>
                  <a:schemeClr val="dk1"/>
                </a:solidFill>
                <a:latin typeface="Comic Sans MS"/>
                <a:cs typeface="Comic Sans MS"/>
              </a:rPr>
              <a:t> </a:t>
            </a:r>
            <a:r>
              <a:rPr lang="en" sz="1600" dirty="0" smtClean="0">
                <a:solidFill>
                  <a:schemeClr val="dk1"/>
                </a:solidFill>
                <a:latin typeface="Comic Sans MS"/>
                <a:cs typeface="Comic Sans MS"/>
              </a:rPr>
              <a:t> </a:t>
            </a:r>
            <a:r>
              <a:rPr lang="en" sz="1600" dirty="0">
                <a:solidFill>
                  <a:schemeClr val="dk1"/>
                </a:solidFill>
                <a:latin typeface="Comic Sans MS"/>
                <a:cs typeface="Comic Sans MS"/>
              </a:rPr>
              <a:t>need to be equal in width </a:t>
            </a:r>
            <a:r>
              <a:rPr lang="en" sz="1600" dirty="0" smtClean="0">
                <a:solidFill>
                  <a:schemeClr val="dk1"/>
                </a:solidFill>
                <a:latin typeface="Comic Sans MS"/>
                <a:cs typeface="Comic Sans MS"/>
              </a:rPr>
              <a:t>.</a:t>
            </a:r>
            <a:endParaRPr lang="en-US" sz="1600" dirty="0" smtClean="0">
              <a:solidFill>
                <a:schemeClr val="dk1"/>
              </a:solidFill>
              <a:latin typeface="Comic Sans MS"/>
              <a:cs typeface="Comic Sans MS"/>
            </a:endParaRPr>
          </a:p>
          <a:p>
            <a:pPr lvl="0">
              <a:spcBef>
                <a:spcPts val="0"/>
              </a:spcBef>
            </a:pPr>
            <a:endParaRPr lang="en-US" dirty="0">
              <a:solidFill>
                <a:schemeClr val="dk1"/>
              </a:solidFill>
              <a:latin typeface="Comic Sans MS"/>
              <a:cs typeface="Comic Sans MS"/>
            </a:endParaRPr>
          </a:p>
          <a:p>
            <a:pPr lvl="0">
              <a:spcBef>
                <a:spcPts val="0"/>
              </a:spcBef>
            </a:pPr>
            <a:endParaRPr lang="en-US" dirty="0" smtClean="0">
              <a:solidFill>
                <a:schemeClr val="dk1"/>
              </a:solidFill>
              <a:latin typeface="Comic Sans MS"/>
              <a:cs typeface="Comic Sans MS"/>
            </a:endParaRPr>
          </a:p>
          <a:p>
            <a:pPr lvl="0">
              <a:spcBef>
                <a:spcPts val="0"/>
              </a:spcBef>
            </a:pPr>
            <a:endParaRPr lang="en-US" dirty="0">
              <a:solidFill>
                <a:schemeClr val="dk1"/>
              </a:solidFill>
              <a:latin typeface="Comic Sans MS"/>
              <a:cs typeface="Comic Sans MS"/>
            </a:endParaRPr>
          </a:p>
          <a:p>
            <a:pPr lvl="0">
              <a:spcBef>
                <a:spcPts val="0"/>
              </a:spcBef>
            </a:pPr>
            <a:endParaRPr lang="en-US" dirty="0" smtClean="0">
              <a:solidFill>
                <a:schemeClr val="dk1"/>
              </a:solidFill>
              <a:latin typeface="Comic Sans MS"/>
              <a:cs typeface="Comic Sans MS"/>
            </a:endParaRPr>
          </a:p>
          <a:p>
            <a:pPr lvl="0">
              <a:spcBef>
                <a:spcPts val="0"/>
              </a:spcBef>
            </a:pPr>
            <a:endParaRPr lang="en-US" dirty="0">
              <a:solidFill>
                <a:schemeClr val="dk1"/>
              </a:solidFill>
              <a:latin typeface="Comic Sans MS"/>
              <a:cs typeface="Comic Sans MS"/>
            </a:endParaRPr>
          </a:p>
          <a:p>
            <a:pPr lvl="0">
              <a:spcBef>
                <a:spcPts val="0"/>
              </a:spcBef>
            </a:pPr>
            <a:endParaRPr lang="en-US" dirty="0" smtClean="0">
              <a:solidFill>
                <a:schemeClr val="dk1"/>
              </a:solidFill>
              <a:latin typeface="Comic Sans MS"/>
              <a:cs typeface="Comic Sans MS"/>
            </a:endParaRPr>
          </a:p>
          <a:p>
            <a:pPr lvl="0">
              <a:spcBef>
                <a:spcPts val="0"/>
              </a:spcBef>
            </a:pPr>
            <a:endParaRPr lang="en-US" dirty="0">
              <a:solidFill>
                <a:schemeClr val="dk1"/>
              </a:solidFill>
              <a:latin typeface="Comic Sans MS"/>
              <a:cs typeface="Comic Sans MS"/>
            </a:endParaRPr>
          </a:p>
          <a:p>
            <a:pPr lvl="0">
              <a:spcBef>
                <a:spcPts val="0"/>
              </a:spcBef>
            </a:pPr>
            <a:endParaRPr lang="en-US" dirty="0" smtClean="0">
              <a:solidFill>
                <a:schemeClr val="dk1"/>
              </a:solidFill>
              <a:latin typeface="Comic Sans MS"/>
              <a:cs typeface="Comic Sans MS"/>
            </a:endParaRPr>
          </a:p>
          <a:p>
            <a:pPr lvl="0">
              <a:spcBef>
                <a:spcPts val="0"/>
              </a:spcBef>
            </a:pPr>
            <a:endParaRPr lang="en-US" dirty="0">
              <a:solidFill>
                <a:schemeClr val="dk1"/>
              </a:solidFill>
              <a:latin typeface="Comic Sans MS"/>
              <a:cs typeface="Comic Sans MS"/>
            </a:endParaRPr>
          </a:p>
          <a:p>
            <a:pPr lvl="0">
              <a:spcBef>
                <a:spcPts val="0"/>
              </a:spcBef>
              <a:buClr>
                <a:schemeClr val="dk1"/>
              </a:buClr>
              <a:buSzPct val="78571"/>
            </a:pPr>
            <a:r>
              <a:rPr lang="en-US" sz="1600" dirty="0">
                <a:solidFill>
                  <a:schemeClr val="dk1"/>
                </a:solidFill>
                <a:latin typeface="Comic Sans MS"/>
                <a:cs typeface="Comic Sans MS"/>
              </a:rPr>
              <a:t>for the Date it wasn’t the width the only problem the type was too .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78571"/>
            </a:pPr>
            <a:r>
              <a:rPr lang="en-US" sz="1600" dirty="0">
                <a:solidFill>
                  <a:schemeClr val="dk1"/>
                </a:solidFill>
                <a:latin typeface="Comic Sans MS"/>
                <a:cs typeface="Comic Sans MS"/>
              </a:rPr>
              <a:t>Because of this Date problem it didn’t show the date and it was invisible we modified it and the merge was successful and was done </a:t>
            </a:r>
            <a:r>
              <a:rPr lang="en-US" sz="1600" dirty="0">
                <a:solidFill>
                  <a:schemeClr val="tx1"/>
                </a:solidFill>
                <a:latin typeface="Comic Sans MS"/>
                <a:cs typeface="Comic Sans MS"/>
              </a:rPr>
              <a:t>correctly </a:t>
            </a:r>
            <a:r>
              <a:rPr lang="en-US" sz="1600" dirty="0">
                <a:solidFill>
                  <a:schemeClr val="dk1"/>
                </a:solidFill>
                <a:latin typeface="Comic Sans MS"/>
                <a:cs typeface="Comic Sans MS"/>
              </a:rPr>
              <a:t>.</a:t>
            </a:r>
          </a:p>
          <a:p>
            <a:pPr lvl="0">
              <a:spcBef>
                <a:spcPts val="0"/>
              </a:spcBef>
            </a:pPr>
            <a:endParaRPr lang="en-US" sz="1600" dirty="0">
              <a:solidFill>
                <a:schemeClr val="dk1"/>
              </a:solidFill>
              <a:latin typeface="Comic Sans MS"/>
              <a:cs typeface="Comic Sans MS"/>
            </a:endParaRPr>
          </a:p>
          <a:p>
            <a:pPr lvl="0">
              <a:spcBef>
                <a:spcPts val="0"/>
              </a:spcBef>
            </a:pPr>
            <a:endParaRPr lang="en" sz="1600" dirty="0">
              <a:solidFill>
                <a:schemeClr val="dk1"/>
              </a:solidFill>
              <a:latin typeface="Comic Sans MS"/>
              <a:cs typeface="Comic Sans MS"/>
            </a:endParaRPr>
          </a:p>
          <a:p>
            <a:endParaRPr lang="en-US" dirty="0">
              <a:latin typeface="Comic Sans MS"/>
              <a:cs typeface="Comic Sans MS"/>
            </a:endParaRPr>
          </a:p>
        </p:txBody>
      </p:sp>
      <p:pic>
        <p:nvPicPr>
          <p:cNvPr id="5" name="Shape 16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691680" y="2139702"/>
            <a:ext cx="7356835" cy="15368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619604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" sz="2800" dirty="0">
                <a:latin typeface="Comic Sans MS"/>
                <a:cs typeface="Comic Sans MS"/>
              </a:rPr>
              <a:t>Challenges </a:t>
            </a:r>
            <a:endParaRPr lang="en-US" sz="2800" dirty="0">
              <a:latin typeface="Comic Sans MS"/>
              <a:cs typeface="Comic Sans MS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0"/>
          </p:nvPr>
        </p:nvSpPr>
        <p:spPr>
          <a:xfrm>
            <a:off x="1187624" y="771550"/>
            <a:ext cx="7524328" cy="4176463"/>
          </a:xfrm>
        </p:spPr>
        <p:txBody>
          <a:bodyPr/>
          <a:lstStyle/>
          <a:p>
            <a:pPr lvl="0">
              <a:spcBef>
                <a:spcPts val="0"/>
              </a:spcBef>
            </a:pPr>
            <a:r>
              <a:rPr lang="en-US" sz="1600" dirty="0">
                <a:latin typeface="Comic Sans MS"/>
                <a:cs typeface="Comic Sans MS"/>
              </a:rPr>
              <a:t>3.</a:t>
            </a:r>
            <a:r>
              <a:rPr lang="en-US" sz="1600" dirty="0">
                <a:solidFill>
                  <a:schemeClr val="dk1"/>
                </a:solidFill>
                <a:latin typeface="Comic Sans MS"/>
                <a:cs typeface="Comic Sans MS"/>
              </a:rPr>
              <a:t>Customers without a card :</a:t>
            </a:r>
          </a:p>
          <a:p>
            <a:pPr lvl="0">
              <a:spcBef>
                <a:spcPts val="0"/>
              </a:spcBef>
            </a:pPr>
            <a:r>
              <a:rPr lang="en-US" sz="1600" dirty="0">
                <a:solidFill>
                  <a:schemeClr val="dk1"/>
                </a:solidFill>
                <a:latin typeface="Comic Sans MS"/>
                <a:cs typeface="Comic Sans MS"/>
              </a:rPr>
              <a:t>Here we decided to use </a:t>
            </a:r>
            <a:r>
              <a:rPr lang="en-US" sz="1600" dirty="0" smtClean="0">
                <a:solidFill>
                  <a:schemeClr val="dk1"/>
                </a:solidFill>
                <a:latin typeface="Comic Sans MS"/>
                <a:cs typeface="Comic Sans MS"/>
              </a:rPr>
              <a:t>a</a:t>
            </a:r>
          </a:p>
          <a:p>
            <a:pPr lvl="0">
              <a:spcBef>
                <a:spcPts val="0"/>
              </a:spcBef>
            </a:pPr>
            <a:r>
              <a:rPr lang="en-US" sz="1600" dirty="0" smtClean="0">
                <a:solidFill>
                  <a:schemeClr val="dk1"/>
                </a:solidFill>
                <a:latin typeface="Comic Sans MS"/>
                <a:cs typeface="Comic Sans MS"/>
              </a:rPr>
              <a:t> </a:t>
            </a:r>
            <a:r>
              <a:rPr lang="en-US" sz="1600" dirty="0">
                <a:solidFill>
                  <a:schemeClr val="dk1"/>
                </a:solidFill>
                <a:latin typeface="Comic Sans MS"/>
                <a:cs typeface="Comic Sans MS"/>
              </a:rPr>
              <a:t>tool called </a:t>
            </a:r>
          </a:p>
          <a:p>
            <a:pPr lvl="0">
              <a:spcBef>
                <a:spcPts val="0"/>
              </a:spcBef>
            </a:pPr>
            <a:r>
              <a:rPr lang="en-US" sz="1600" dirty="0">
                <a:solidFill>
                  <a:schemeClr val="dk1"/>
                </a:solidFill>
                <a:latin typeface="Comic Sans MS"/>
                <a:cs typeface="Comic Sans MS"/>
              </a:rPr>
              <a:t>“</a:t>
            </a:r>
            <a:r>
              <a:rPr lang="en-US" sz="1600" dirty="0">
                <a:solidFill>
                  <a:srgbClr val="FF0000"/>
                </a:solidFill>
                <a:latin typeface="Comic Sans MS"/>
                <a:cs typeface="Comic Sans MS"/>
              </a:rPr>
              <a:t>WYGW Invoicing Billing &amp; </a:t>
            </a:r>
          </a:p>
          <a:p>
            <a:pPr lvl="0">
              <a:spcBef>
                <a:spcPts val="0"/>
              </a:spcBef>
            </a:pPr>
            <a:r>
              <a:rPr lang="en-US" sz="1600" dirty="0">
                <a:solidFill>
                  <a:srgbClr val="FF0000"/>
                </a:solidFill>
                <a:latin typeface="Comic Sans MS"/>
                <a:cs typeface="Comic Sans MS"/>
              </a:rPr>
              <a:t>Inventory Control System</a:t>
            </a:r>
            <a:r>
              <a:rPr lang="en-US" sz="1600" dirty="0">
                <a:solidFill>
                  <a:schemeClr val="dk1"/>
                </a:solidFill>
                <a:latin typeface="Comic Sans MS"/>
                <a:cs typeface="Comic Sans MS"/>
              </a:rPr>
              <a:t>” </a:t>
            </a:r>
          </a:p>
          <a:p>
            <a:pPr lvl="0">
              <a:spcBef>
                <a:spcPts val="0"/>
              </a:spcBef>
            </a:pPr>
            <a:r>
              <a:rPr lang="en-US" sz="1600" dirty="0">
                <a:solidFill>
                  <a:schemeClr val="dk1"/>
                </a:solidFill>
                <a:latin typeface="Comic Sans MS"/>
                <a:cs typeface="Comic Sans MS"/>
              </a:rPr>
              <a:t>this tool help solving this </a:t>
            </a:r>
            <a:r>
              <a:rPr lang="en-US" sz="1600" dirty="0" smtClean="0">
                <a:solidFill>
                  <a:schemeClr val="dk1"/>
                </a:solidFill>
                <a:latin typeface="Comic Sans MS"/>
                <a:cs typeface="Comic Sans MS"/>
              </a:rPr>
              <a:t>problem</a:t>
            </a:r>
          </a:p>
          <a:p>
            <a:pPr lvl="0">
              <a:spcBef>
                <a:spcPts val="0"/>
              </a:spcBef>
            </a:pPr>
            <a:r>
              <a:rPr lang="en-US" sz="1600" dirty="0" smtClean="0">
                <a:solidFill>
                  <a:schemeClr val="dk1"/>
                </a:solidFill>
                <a:latin typeface="Comic Sans MS"/>
                <a:cs typeface="Comic Sans MS"/>
              </a:rPr>
              <a:t> </a:t>
            </a:r>
            <a:r>
              <a:rPr lang="en-US" sz="1600" dirty="0">
                <a:solidFill>
                  <a:schemeClr val="dk1"/>
                </a:solidFill>
                <a:latin typeface="Comic Sans MS"/>
                <a:cs typeface="Comic Sans MS"/>
              </a:rPr>
              <a:t>by adding </a:t>
            </a:r>
            <a:r>
              <a:rPr lang="en-US" sz="1600" dirty="0" smtClean="0">
                <a:solidFill>
                  <a:schemeClr val="dk1"/>
                </a:solidFill>
                <a:latin typeface="Comic Sans MS"/>
                <a:cs typeface="Comic Sans MS"/>
              </a:rPr>
              <a:t>new </a:t>
            </a:r>
            <a:r>
              <a:rPr lang="en-US" sz="1600" dirty="0">
                <a:solidFill>
                  <a:schemeClr val="dk1"/>
                </a:solidFill>
                <a:latin typeface="Comic Sans MS"/>
                <a:cs typeface="Comic Sans MS"/>
              </a:rPr>
              <a:t>customers </a:t>
            </a:r>
            <a:endParaRPr lang="en-US" sz="1600" dirty="0" smtClean="0">
              <a:solidFill>
                <a:schemeClr val="dk1"/>
              </a:solidFill>
              <a:latin typeface="Comic Sans MS"/>
              <a:cs typeface="Comic Sans MS"/>
            </a:endParaRPr>
          </a:p>
          <a:p>
            <a:pPr lvl="0">
              <a:spcBef>
                <a:spcPts val="0"/>
              </a:spcBef>
            </a:pPr>
            <a:r>
              <a:rPr lang="en-US" sz="1600" dirty="0" smtClean="0">
                <a:solidFill>
                  <a:schemeClr val="dk1"/>
                </a:solidFill>
                <a:latin typeface="Comic Sans MS"/>
                <a:cs typeface="Comic Sans MS"/>
              </a:rPr>
              <a:t>to </a:t>
            </a:r>
            <a:r>
              <a:rPr lang="en-US" sz="1600" dirty="0">
                <a:solidFill>
                  <a:schemeClr val="dk1"/>
                </a:solidFill>
                <a:latin typeface="Comic Sans MS"/>
                <a:cs typeface="Comic Sans MS"/>
              </a:rPr>
              <a:t>the database (that could </a:t>
            </a:r>
          </a:p>
          <a:p>
            <a:pPr lvl="0">
              <a:spcBef>
                <a:spcPts val="0"/>
              </a:spcBef>
            </a:pPr>
            <a:r>
              <a:rPr lang="en-US" sz="1600" dirty="0">
                <a:solidFill>
                  <a:schemeClr val="dk1"/>
                </a:solidFill>
                <a:latin typeface="Comic Sans MS"/>
                <a:cs typeface="Comic Sans MS"/>
              </a:rPr>
              <a:t>be imported to excel ) .</a:t>
            </a:r>
          </a:p>
          <a:p>
            <a:pPr lvl="0">
              <a:spcBef>
                <a:spcPts val="0"/>
              </a:spcBef>
            </a:pPr>
            <a:endParaRPr lang="en-US" sz="1800" dirty="0">
              <a:solidFill>
                <a:schemeClr val="dk1"/>
              </a:solidFill>
              <a:latin typeface="Comic Sans MS"/>
              <a:cs typeface="Comic Sans MS"/>
            </a:endParaRPr>
          </a:p>
          <a:p>
            <a:endParaRPr lang="en-US" sz="1800" dirty="0">
              <a:latin typeface="Comic Sans MS"/>
              <a:cs typeface="Comic Sans MS"/>
            </a:endParaRPr>
          </a:p>
        </p:txBody>
      </p:sp>
      <p:pic>
        <p:nvPicPr>
          <p:cNvPr id="6" name="Shape 168" descr="2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111552" y="771550"/>
            <a:ext cx="4032448" cy="309634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" name="Straight Arrow Connector 9"/>
          <p:cNvCxnSpPr/>
          <p:nvPr/>
        </p:nvCxnSpPr>
        <p:spPr>
          <a:xfrm flipV="1">
            <a:off x="4139952" y="1923678"/>
            <a:ext cx="1728192" cy="21602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131840" y="4155926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New customer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8398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" sz="2800" dirty="0">
                <a:latin typeface="Comic Sans MS"/>
                <a:cs typeface="Comic Sans MS"/>
              </a:rPr>
              <a:t>Challenges </a:t>
            </a:r>
            <a:endParaRPr lang="en-US" sz="2800" dirty="0">
              <a:latin typeface="Comic Sans MS"/>
              <a:cs typeface="Comic Sans MS"/>
            </a:endParaRPr>
          </a:p>
        </p:txBody>
      </p:sp>
      <p:pic>
        <p:nvPicPr>
          <p:cNvPr id="5" name="Shape 175" descr="4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339752" y="1563638"/>
            <a:ext cx="5238750" cy="19569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427138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0"/>
          </p:nvPr>
        </p:nvSpPr>
        <p:spPr>
          <a:xfrm>
            <a:off x="107504" y="1203598"/>
            <a:ext cx="8928992" cy="3643809"/>
          </a:xfrm>
        </p:spPr>
        <p:txBody>
          <a:bodyPr/>
          <a:lstStyle/>
          <a:p>
            <a:pPr marL="285750" indent="-285750" algn="ctr">
              <a:spcBef>
                <a:spcPts val="0"/>
              </a:spcBef>
              <a:buFont typeface="Arial"/>
              <a:buChar char="•"/>
            </a:pPr>
            <a:r>
              <a:rPr lang="en" dirty="0">
                <a:latin typeface="Comic Sans MS"/>
                <a:ea typeface="Comic Sans MS"/>
                <a:cs typeface="Comic Sans MS"/>
                <a:sym typeface="Comic Sans MS"/>
              </a:rPr>
              <a:t>What’s RFM ?</a:t>
            </a:r>
          </a:p>
          <a:p>
            <a:pPr lvl="0" algn="ctr">
              <a:spcBef>
                <a:spcPts val="0"/>
              </a:spcBef>
            </a:pPr>
            <a:r>
              <a:rPr lang="en-US" dirty="0" smtClean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</a:p>
          <a:p>
            <a:pPr lvl="0" algn="just">
              <a:spcBef>
                <a:spcPts val="0"/>
              </a:spcBef>
            </a:pPr>
            <a:r>
              <a:rPr lang="en-US" dirty="0" smtClean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RFM </a:t>
            </a:r>
            <a:r>
              <a:rPr lang="en-US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is a method used for analyzing customer value. It is commonly used in database </a:t>
            </a:r>
            <a:r>
              <a:rPr lang="en-US" dirty="0" smtClean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marketing    </a:t>
            </a:r>
            <a:r>
              <a:rPr lang="en-US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and </a:t>
            </a:r>
            <a:r>
              <a:rPr lang="en-US" dirty="0" smtClean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  direct </a:t>
            </a:r>
            <a:r>
              <a:rPr lang="en-US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marketing and has received particular attention in retail and professional services industries.</a:t>
            </a:r>
          </a:p>
          <a:p>
            <a:pPr lvl="0" algn="just">
              <a:spcBef>
                <a:spcPts val="0"/>
              </a:spcBef>
            </a:pPr>
            <a:endParaRPr lang="en-US" dirty="0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285750" lvl="0" indent="-285750" algn="ctr">
              <a:buFont typeface="Arial"/>
              <a:buChar char="•"/>
            </a:pPr>
            <a:r>
              <a:rPr lang="en" dirty="0">
                <a:latin typeface="Comic Sans MS"/>
                <a:ea typeface="Comic Sans MS"/>
                <a:cs typeface="Comic Sans MS"/>
                <a:sym typeface="Comic Sans MS"/>
              </a:rPr>
              <a:t>RFM History .</a:t>
            </a:r>
          </a:p>
          <a:p>
            <a:pPr marL="285750" indent="-285750" algn="ctr">
              <a:buFont typeface="Arial"/>
              <a:buChar char="•"/>
            </a:pPr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pPr lvl="0">
              <a:spcBef>
                <a:spcPts val="0"/>
              </a:spcBef>
            </a:pPr>
            <a:r>
              <a:rPr lang="en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direct mailing marketers for non profit organizations . (people who donated once were  more likely to donate again ).</a:t>
            </a:r>
          </a:p>
          <a:p>
            <a:endParaRPr lang="en-US" altLang="ko-KR" dirty="0" smtClean="0">
              <a:latin typeface="Arial" pitchFamily="34" charset="0"/>
              <a:cs typeface="Arial" pitchFamily="34" charset="0"/>
            </a:endParaRPr>
          </a:p>
          <a:p>
            <a:pPr marL="285750" lvl="0" indent="-285750" algn="ctr">
              <a:buFont typeface="Arial"/>
              <a:buChar char="•"/>
            </a:pPr>
            <a:r>
              <a:rPr lang="en" dirty="0">
                <a:latin typeface="Comic Sans MS"/>
                <a:ea typeface="Comic Sans MS"/>
                <a:cs typeface="Comic Sans MS"/>
                <a:sym typeface="Comic Sans MS"/>
              </a:rPr>
              <a:t>RFM Model Importance . </a:t>
            </a:r>
          </a:p>
          <a:p>
            <a:pPr algn="ctr"/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pPr lvl="0" algn="just">
              <a:spcBef>
                <a:spcPts val="0"/>
              </a:spcBef>
            </a:pPr>
            <a:r>
              <a:rPr lang="en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determine how to improve customer retention and focus marketing efforts.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Comic Sans MS"/>
                <a:cs typeface="Comic Sans MS"/>
              </a:rPr>
              <a:t>RFM Model</a:t>
            </a:r>
            <a:endParaRPr lang="en-US" dirty="0">
              <a:latin typeface="Comic Sans MS"/>
              <a:cs typeface="Comic Sans M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102600" y="5080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05944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" sz="2800" dirty="0">
                <a:latin typeface="Comic Sans MS"/>
                <a:cs typeface="Comic Sans MS"/>
              </a:rPr>
              <a:t>Challenges</a:t>
            </a:r>
            <a:endParaRPr lang="en-US" sz="2800" dirty="0">
              <a:latin typeface="Comic Sans MS"/>
              <a:cs typeface="Comic Sans MS"/>
            </a:endParaRPr>
          </a:p>
        </p:txBody>
      </p:sp>
      <p:pic>
        <p:nvPicPr>
          <p:cNvPr id="5" name="Shape 181" descr="6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339752" y="987574"/>
            <a:ext cx="5414917" cy="37660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125672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" sz="2800" dirty="0">
                <a:latin typeface="Comic Sans MS"/>
                <a:cs typeface="Comic Sans MS"/>
              </a:rPr>
              <a:t>Challenges </a:t>
            </a:r>
            <a:endParaRPr lang="en-US" sz="2800" dirty="0">
              <a:latin typeface="Comic Sans MS"/>
              <a:cs typeface="Comic Sans M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19672" y="843558"/>
            <a:ext cx="29523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" sz="2400" dirty="0" smtClean="0">
                <a:latin typeface="Comic Sans MS"/>
                <a:cs typeface="Comic Sans MS"/>
              </a:rPr>
              <a:t>Printing </a:t>
            </a:r>
            <a:r>
              <a:rPr lang="en" sz="2400" dirty="0">
                <a:latin typeface="Comic Sans MS"/>
                <a:cs typeface="Comic Sans MS"/>
              </a:rPr>
              <a:t>the invoice</a:t>
            </a:r>
          </a:p>
          <a:p>
            <a:endParaRPr lang="en-US" sz="2400" dirty="0">
              <a:latin typeface="Comic Sans MS"/>
              <a:cs typeface="Comic Sans MS"/>
            </a:endParaRPr>
          </a:p>
        </p:txBody>
      </p:sp>
      <p:pic>
        <p:nvPicPr>
          <p:cNvPr id="6" name="Shape 187" descr="7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763215" y="2164575"/>
            <a:ext cx="1952025" cy="115974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Shape 188" descr="8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44008" y="771551"/>
            <a:ext cx="4499992" cy="39604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648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" sz="2800" dirty="0">
                <a:latin typeface="Comic Sans MS"/>
                <a:cs typeface="Comic Sans MS"/>
              </a:rPr>
              <a:t>Customer census </a:t>
            </a:r>
            <a:endParaRPr lang="en-US" sz="2800" dirty="0">
              <a:latin typeface="Comic Sans MS"/>
              <a:cs typeface="Comic Sans M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47664" y="843558"/>
            <a:ext cx="6912768" cy="460648"/>
          </a:xfrm>
        </p:spPr>
        <p:txBody>
          <a:bodyPr/>
          <a:lstStyle/>
          <a:p>
            <a:pPr lvl="0"/>
            <a:r>
              <a:rPr lang="en" dirty="0">
                <a:solidFill>
                  <a:schemeClr val="dk1"/>
                </a:solidFill>
                <a:latin typeface="Comic Sans MS"/>
                <a:cs typeface="Comic Sans MS"/>
              </a:rPr>
              <a:t>1.Number of customers within ALL Shifts : </a:t>
            </a:r>
          </a:p>
          <a:p>
            <a:endParaRPr lang="en-US" dirty="0">
              <a:latin typeface="Comic Sans MS"/>
              <a:cs typeface="Comic Sans MS"/>
            </a:endParaRPr>
          </a:p>
        </p:txBody>
      </p:sp>
      <p:pic>
        <p:nvPicPr>
          <p:cNvPr id="5" name="Shape 196" descr="all.jp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407865" y="1203598"/>
            <a:ext cx="4753275" cy="380262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1763688" y="2283718"/>
            <a:ext cx="23042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0050" indent="-400050">
              <a:buAutoNum type="romanLcPeriod"/>
            </a:pPr>
            <a:r>
              <a:rPr lang="en-US" dirty="0" smtClean="0">
                <a:hlinkClick r:id="rId3" action="ppaction://hlinksldjump"/>
              </a:rPr>
              <a:t>Shift 1 (00 to 08)</a:t>
            </a:r>
            <a:endParaRPr lang="en-US" dirty="0" smtClean="0"/>
          </a:p>
          <a:p>
            <a:pPr marL="400050" indent="-400050">
              <a:buAutoNum type="romanLcPeriod"/>
            </a:pPr>
            <a:endParaRPr lang="en-US" dirty="0" smtClean="0"/>
          </a:p>
          <a:p>
            <a:pPr marL="400050" indent="-400050">
              <a:buAutoNum type="romanLcPeriod"/>
            </a:pPr>
            <a:r>
              <a:rPr lang="en-US" dirty="0" smtClean="0">
                <a:hlinkClick r:id="rId4" action="ppaction://hlinksldjump"/>
              </a:rPr>
              <a:t>Shift 2 (09 to 16)</a:t>
            </a:r>
            <a:endParaRPr lang="en-US" dirty="0" smtClean="0"/>
          </a:p>
          <a:p>
            <a:pPr marL="400050" indent="-400050">
              <a:buAutoNum type="romanLcPeriod"/>
            </a:pPr>
            <a:endParaRPr lang="en-US" dirty="0" smtClean="0"/>
          </a:p>
          <a:p>
            <a:pPr marL="400050" indent="-400050">
              <a:buAutoNum type="romanLcPeriod"/>
            </a:pPr>
            <a:r>
              <a:rPr lang="en-US" dirty="0" smtClean="0">
                <a:hlinkClick r:id="rId5" action="ppaction://hlinksldjump"/>
              </a:rPr>
              <a:t>Shift 3 (17 to 24)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56219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" sz="2800" dirty="0">
                <a:latin typeface="Comic Sans MS"/>
                <a:cs typeface="Comic Sans MS"/>
              </a:rPr>
              <a:t>Customer census</a:t>
            </a:r>
            <a:endParaRPr lang="en-US" sz="2800" dirty="0">
              <a:latin typeface="Comic Sans MS"/>
              <a:cs typeface="Comic Sans MS"/>
            </a:endParaRPr>
          </a:p>
        </p:txBody>
      </p:sp>
      <p:pic>
        <p:nvPicPr>
          <p:cNvPr id="5" name="Shape 204" descr="10 .jp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547664" y="1923678"/>
            <a:ext cx="3672408" cy="3192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Shape 206" descr="11 nov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37107" y="1923678"/>
            <a:ext cx="3606893" cy="3205708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1907704" y="1491630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October 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68144" y="1491630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November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368386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" sz="2800" dirty="0">
                <a:latin typeface="Comic Sans MS"/>
                <a:cs typeface="Comic Sans MS"/>
              </a:rPr>
              <a:t>Customer census</a:t>
            </a:r>
            <a:endParaRPr lang="en-US" sz="2800" dirty="0">
              <a:latin typeface="Comic Sans MS"/>
              <a:cs typeface="Comic Sans MS"/>
            </a:endParaRPr>
          </a:p>
        </p:txBody>
      </p:sp>
      <p:pic>
        <p:nvPicPr>
          <p:cNvPr id="5" name="Shape 213" descr="12 dec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1419622"/>
            <a:ext cx="3095924" cy="2382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Shape 214" descr="1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19872" y="1419622"/>
            <a:ext cx="3149775" cy="2519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Shape 216" descr="2.jp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72200" y="1419622"/>
            <a:ext cx="2790428" cy="2251741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395536" y="1059582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December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51920" y="105958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January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092280" y="105958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February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756625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" sz="2800" dirty="0">
                <a:latin typeface="Comic Sans MS"/>
                <a:cs typeface="Comic Sans MS"/>
              </a:rPr>
              <a:t>Customer census</a:t>
            </a:r>
            <a:endParaRPr lang="en-US" sz="2800" dirty="0">
              <a:latin typeface="Comic Sans MS"/>
              <a:cs typeface="Comic Sans MS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0"/>
          </p:nvPr>
        </p:nvSpPr>
        <p:spPr>
          <a:xfrm>
            <a:off x="1547664" y="771550"/>
            <a:ext cx="7596336" cy="4371949"/>
          </a:xfrm>
        </p:spPr>
        <p:txBody>
          <a:bodyPr/>
          <a:lstStyle/>
          <a:p>
            <a:pPr lvl="0" algn="ctr">
              <a:spcBef>
                <a:spcPts val="1800"/>
              </a:spcBef>
              <a:spcAft>
                <a:spcPts val="600"/>
              </a:spcAft>
            </a:pPr>
            <a:r>
              <a:rPr lang="en-US" sz="1600" dirty="0">
                <a:solidFill>
                  <a:schemeClr val="dk1"/>
                </a:solidFill>
                <a:latin typeface="Comic Sans MS"/>
                <a:cs typeface="Comic Sans MS"/>
              </a:rPr>
              <a:t>2.Number of transactions according to (Recency, Frequency, Monetary  </a:t>
            </a:r>
            <a:r>
              <a:rPr lang="en-US" sz="1600" dirty="0" smtClean="0">
                <a:solidFill>
                  <a:schemeClr val="dk1"/>
                </a:solidFill>
                <a:latin typeface="Comic Sans MS"/>
                <a:cs typeface="Comic Sans MS"/>
              </a:rPr>
              <a:t>    score</a:t>
            </a:r>
            <a:r>
              <a:rPr lang="en-US" sz="1600" dirty="0">
                <a:solidFill>
                  <a:schemeClr val="dk1"/>
                </a:solidFill>
                <a:latin typeface="Comic Sans MS"/>
                <a:cs typeface="Comic Sans MS"/>
              </a:rPr>
              <a:t>) /shift within all months:</a:t>
            </a:r>
          </a:p>
          <a:p>
            <a:pPr marL="139700" lvl="0">
              <a:spcBef>
                <a:spcPts val="0"/>
              </a:spcBef>
              <a:buClr>
                <a:schemeClr val="dk1"/>
              </a:buClr>
              <a:buSzPct val="100000"/>
            </a:pPr>
            <a:r>
              <a:rPr lang="en-US" b="1" dirty="0" smtClean="0">
                <a:solidFill>
                  <a:schemeClr val="dk1"/>
                </a:solidFill>
                <a:latin typeface="Comic Sans MS"/>
                <a:cs typeface="Comic Sans MS"/>
              </a:rPr>
              <a:t>    Shift </a:t>
            </a:r>
            <a:r>
              <a:rPr lang="en-US" b="1" dirty="0">
                <a:solidFill>
                  <a:schemeClr val="dk1"/>
                </a:solidFill>
                <a:latin typeface="Comic Sans MS"/>
                <a:cs typeface="Comic Sans MS"/>
              </a:rPr>
              <a:t>1 : </a:t>
            </a:r>
            <a:endParaRPr lang="en-US" b="1" dirty="0" smtClean="0">
              <a:solidFill>
                <a:schemeClr val="dk1"/>
              </a:solidFill>
              <a:latin typeface="Comic Sans MS"/>
              <a:cs typeface="Comic Sans MS"/>
            </a:endParaRPr>
          </a:p>
          <a:p>
            <a:pPr marL="139700" lvl="0">
              <a:spcBef>
                <a:spcPts val="0"/>
              </a:spcBef>
              <a:buClr>
                <a:schemeClr val="dk1"/>
              </a:buClr>
              <a:buSzPct val="100000"/>
            </a:pPr>
            <a:endParaRPr lang="en-US" b="1" dirty="0">
              <a:solidFill>
                <a:schemeClr val="dk1"/>
              </a:solidFill>
              <a:latin typeface="Comic Sans MS"/>
              <a:cs typeface="Comic Sans MS"/>
            </a:endParaRPr>
          </a:p>
          <a:p>
            <a:pPr marL="457200" lvl="0" indent="-317500">
              <a:spcBef>
                <a:spcPts val="0"/>
              </a:spcBef>
              <a:buClr>
                <a:schemeClr val="dk1"/>
              </a:buClr>
              <a:buSzPct val="100000"/>
              <a:buChar char="●"/>
            </a:pPr>
            <a:r>
              <a:rPr lang="en-US" b="1" dirty="0">
                <a:solidFill>
                  <a:schemeClr val="dk1"/>
                </a:solidFill>
                <a:latin typeface="Comic Sans MS"/>
                <a:cs typeface="Comic Sans MS"/>
              </a:rPr>
              <a:t>Recency score 1 =27.85%</a:t>
            </a:r>
          </a:p>
          <a:p>
            <a:pPr marL="457200" lvl="0" indent="-317500">
              <a:spcBef>
                <a:spcPts val="0"/>
              </a:spcBef>
              <a:buClr>
                <a:schemeClr val="dk1"/>
              </a:buClr>
              <a:buSzPct val="100000"/>
              <a:buChar char="●"/>
            </a:pPr>
            <a:r>
              <a:rPr lang="en-US" b="1" dirty="0">
                <a:solidFill>
                  <a:schemeClr val="dk1"/>
                </a:solidFill>
                <a:latin typeface="Comic Sans MS"/>
                <a:cs typeface="Comic Sans MS"/>
              </a:rPr>
              <a:t>Recency score 2 </a:t>
            </a:r>
            <a:r>
              <a:rPr lang="en-US" b="1" dirty="0" smtClean="0">
                <a:solidFill>
                  <a:schemeClr val="dk1"/>
                </a:solidFill>
                <a:latin typeface="Comic Sans MS"/>
                <a:cs typeface="Comic Sans MS"/>
              </a:rPr>
              <a:t>=32.26</a:t>
            </a:r>
            <a:r>
              <a:rPr lang="en-US" b="1" dirty="0">
                <a:solidFill>
                  <a:schemeClr val="dk1"/>
                </a:solidFill>
                <a:latin typeface="Comic Sans MS"/>
                <a:cs typeface="Comic Sans MS"/>
              </a:rPr>
              <a:t>%</a:t>
            </a:r>
          </a:p>
          <a:p>
            <a:pPr marL="457200" lvl="0" indent="-317500">
              <a:spcBef>
                <a:spcPts val="0"/>
              </a:spcBef>
              <a:buClr>
                <a:schemeClr val="dk1"/>
              </a:buClr>
              <a:buSzPct val="100000"/>
              <a:buChar char="●"/>
            </a:pPr>
            <a:r>
              <a:rPr lang="en-US" b="1" dirty="0">
                <a:solidFill>
                  <a:schemeClr val="dk1"/>
                </a:solidFill>
                <a:latin typeface="Comic Sans MS"/>
                <a:cs typeface="Comic Sans MS"/>
              </a:rPr>
              <a:t>Recency score 3 =39.87%</a:t>
            </a:r>
          </a:p>
          <a:p>
            <a:pPr lvl="0">
              <a:spcBef>
                <a:spcPts val="0"/>
              </a:spcBef>
            </a:pPr>
            <a:endParaRPr lang="en-US" b="1" dirty="0">
              <a:solidFill>
                <a:schemeClr val="dk1"/>
              </a:solidFill>
              <a:latin typeface="Comic Sans MS"/>
              <a:cs typeface="Comic Sans MS"/>
            </a:endParaRPr>
          </a:p>
          <a:p>
            <a:endParaRPr lang="en-US" dirty="0">
              <a:latin typeface="Comic Sans MS"/>
              <a:cs typeface="Comic Sans MS"/>
            </a:endParaRPr>
          </a:p>
        </p:txBody>
      </p:sp>
      <p:pic>
        <p:nvPicPr>
          <p:cNvPr id="5" name="Shape 225" descr="Screen Shot 2017-05-17 at 2.36.28 AM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860032" y="1347614"/>
            <a:ext cx="4191406" cy="36596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409161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" sz="2800" dirty="0">
                <a:latin typeface="Comic Sans MS"/>
                <a:cs typeface="Comic Sans MS"/>
              </a:rPr>
              <a:t>Customer census</a:t>
            </a:r>
            <a:endParaRPr lang="en-US" sz="2800" dirty="0">
              <a:latin typeface="Comic Sans MS"/>
              <a:cs typeface="Comic Sans MS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0"/>
          </p:nvPr>
        </p:nvSpPr>
        <p:spPr>
          <a:xfrm>
            <a:off x="1475656" y="699542"/>
            <a:ext cx="7668344" cy="4443957"/>
          </a:xfrm>
        </p:spPr>
        <p:txBody>
          <a:bodyPr/>
          <a:lstStyle/>
          <a:p>
            <a:pPr lvl="0" algn="ctr">
              <a:spcBef>
                <a:spcPts val="1800"/>
              </a:spcBef>
              <a:spcAft>
                <a:spcPts val="600"/>
              </a:spcAft>
            </a:pPr>
            <a:r>
              <a:rPr lang="en" sz="1600" dirty="0">
                <a:solidFill>
                  <a:schemeClr val="dk1"/>
                </a:solidFill>
                <a:latin typeface="Comic Sans MS"/>
                <a:cs typeface="Comic Sans MS"/>
              </a:rPr>
              <a:t>2.Number of transactions according to (Recency, Frequency, Monetary  </a:t>
            </a:r>
            <a:r>
              <a:rPr lang="en-US" sz="1600" dirty="0" smtClean="0">
                <a:solidFill>
                  <a:schemeClr val="dk1"/>
                </a:solidFill>
                <a:latin typeface="Comic Sans MS"/>
                <a:cs typeface="Comic Sans MS"/>
              </a:rPr>
              <a:t>     </a:t>
            </a:r>
            <a:r>
              <a:rPr lang="en" sz="1600" dirty="0" smtClean="0">
                <a:solidFill>
                  <a:schemeClr val="dk1"/>
                </a:solidFill>
                <a:latin typeface="Comic Sans MS"/>
                <a:cs typeface="Comic Sans MS"/>
              </a:rPr>
              <a:t>score</a:t>
            </a:r>
            <a:r>
              <a:rPr lang="en" sz="1600" dirty="0">
                <a:solidFill>
                  <a:schemeClr val="dk1"/>
                </a:solidFill>
                <a:latin typeface="Comic Sans MS"/>
                <a:cs typeface="Comic Sans MS"/>
              </a:rPr>
              <a:t>) /shift within all months:</a:t>
            </a:r>
          </a:p>
          <a:p>
            <a:pPr marL="139700" lvl="0">
              <a:spcBef>
                <a:spcPts val="0"/>
              </a:spcBef>
              <a:buClr>
                <a:schemeClr val="dk1"/>
              </a:buClr>
              <a:buSzPct val="100000"/>
            </a:pPr>
            <a:r>
              <a:rPr lang="en-US" b="1" dirty="0" smtClean="0">
                <a:solidFill>
                  <a:schemeClr val="dk1"/>
                </a:solidFill>
                <a:latin typeface="Comic Sans MS"/>
                <a:cs typeface="Comic Sans MS"/>
              </a:rPr>
              <a:t>    </a:t>
            </a:r>
            <a:r>
              <a:rPr lang="en" b="1" dirty="0" smtClean="0">
                <a:solidFill>
                  <a:schemeClr val="dk1"/>
                </a:solidFill>
                <a:latin typeface="Comic Sans MS"/>
                <a:cs typeface="Comic Sans MS"/>
              </a:rPr>
              <a:t>Shift </a:t>
            </a:r>
            <a:r>
              <a:rPr lang="en" b="1" dirty="0">
                <a:solidFill>
                  <a:schemeClr val="dk1"/>
                </a:solidFill>
                <a:latin typeface="Comic Sans MS"/>
                <a:cs typeface="Comic Sans MS"/>
              </a:rPr>
              <a:t>1 </a:t>
            </a:r>
            <a:r>
              <a:rPr lang="en" b="1" dirty="0" smtClean="0">
                <a:solidFill>
                  <a:schemeClr val="dk1"/>
                </a:solidFill>
                <a:latin typeface="Comic Sans MS"/>
                <a:cs typeface="Comic Sans MS"/>
              </a:rPr>
              <a:t>:</a:t>
            </a:r>
            <a:endParaRPr lang="en-US" b="1" dirty="0" smtClean="0">
              <a:solidFill>
                <a:schemeClr val="dk1"/>
              </a:solidFill>
              <a:latin typeface="Comic Sans MS"/>
              <a:cs typeface="Comic Sans MS"/>
            </a:endParaRPr>
          </a:p>
          <a:p>
            <a:pPr marL="139700" lvl="0">
              <a:spcBef>
                <a:spcPts val="0"/>
              </a:spcBef>
              <a:buClr>
                <a:schemeClr val="dk1"/>
              </a:buClr>
              <a:buSzPct val="100000"/>
            </a:pPr>
            <a:r>
              <a:rPr lang="en" b="1" dirty="0" smtClean="0">
                <a:solidFill>
                  <a:schemeClr val="dk1"/>
                </a:solidFill>
                <a:latin typeface="Comic Sans MS"/>
                <a:cs typeface="Comic Sans MS"/>
              </a:rPr>
              <a:t> </a:t>
            </a:r>
            <a:endParaRPr lang="en" b="1" dirty="0">
              <a:solidFill>
                <a:schemeClr val="dk1"/>
              </a:solidFill>
              <a:latin typeface="Comic Sans MS"/>
              <a:cs typeface="Comic Sans MS"/>
            </a:endParaRPr>
          </a:p>
          <a:p>
            <a:pPr marL="457200" lvl="0" indent="-317500">
              <a:spcBef>
                <a:spcPts val="0"/>
              </a:spcBef>
              <a:buClr>
                <a:schemeClr val="dk1"/>
              </a:buClr>
              <a:buSzPct val="100000"/>
              <a:buChar char="●"/>
            </a:pPr>
            <a:r>
              <a:rPr lang="en" b="1" dirty="0">
                <a:solidFill>
                  <a:schemeClr val="dk1"/>
                </a:solidFill>
                <a:latin typeface="Comic Sans MS"/>
                <a:cs typeface="Comic Sans MS"/>
              </a:rPr>
              <a:t>Frequency  score 1 =35.44%</a:t>
            </a:r>
          </a:p>
          <a:p>
            <a:pPr marL="457200" lvl="0" indent="-317500">
              <a:spcBef>
                <a:spcPts val="0"/>
              </a:spcBef>
              <a:buClr>
                <a:schemeClr val="dk1"/>
              </a:buClr>
              <a:buSzPct val="100000"/>
              <a:buChar char="●"/>
            </a:pPr>
            <a:r>
              <a:rPr lang="en" b="1" dirty="0">
                <a:solidFill>
                  <a:schemeClr val="dk1"/>
                </a:solidFill>
                <a:latin typeface="Comic Sans MS"/>
                <a:cs typeface="Comic Sans MS"/>
              </a:rPr>
              <a:t>Frequency score 2 =25.32%</a:t>
            </a:r>
          </a:p>
          <a:p>
            <a:pPr marL="457200" lvl="0" indent="-317500">
              <a:spcBef>
                <a:spcPts val="0"/>
              </a:spcBef>
              <a:buClr>
                <a:schemeClr val="dk1"/>
              </a:buClr>
              <a:buSzPct val="100000"/>
              <a:buChar char="●"/>
            </a:pPr>
            <a:r>
              <a:rPr lang="en" b="1" dirty="0">
                <a:solidFill>
                  <a:schemeClr val="dk1"/>
                </a:solidFill>
                <a:latin typeface="Comic Sans MS"/>
                <a:cs typeface="Comic Sans MS"/>
              </a:rPr>
              <a:t>Frequency score 3 =39.24%</a:t>
            </a:r>
          </a:p>
          <a:p>
            <a:endParaRPr lang="en-US" sz="1600" dirty="0">
              <a:latin typeface="Comic Sans MS"/>
              <a:cs typeface="Comic Sans MS"/>
            </a:endParaRPr>
          </a:p>
        </p:txBody>
      </p:sp>
      <p:pic>
        <p:nvPicPr>
          <p:cNvPr id="5" name="Shape 232" descr="Screen Shot 2017-05-17 at 2.40.36 AM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172075" y="1295400"/>
            <a:ext cx="3971925" cy="38481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449217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" sz="2800" dirty="0">
                <a:latin typeface="Comic Sans MS"/>
                <a:cs typeface="Comic Sans MS"/>
              </a:rPr>
              <a:t>Customer census</a:t>
            </a:r>
            <a:endParaRPr lang="en-US" sz="2800" dirty="0">
              <a:latin typeface="Comic Sans MS"/>
              <a:cs typeface="Comic Sans MS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0"/>
          </p:nvPr>
        </p:nvSpPr>
        <p:spPr>
          <a:xfrm>
            <a:off x="1547664" y="699541"/>
            <a:ext cx="7596336" cy="4443959"/>
          </a:xfrm>
        </p:spPr>
        <p:txBody>
          <a:bodyPr/>
          <a:lstStyle/>
          <a:p>
            <a:pPr lvl="0" algn="ctr">
              <a:spcBef>
                <a:spcPts val="1800"/>
              </a:spcBef>
              <a:spcAft>
                <a:spcPts val="600"/>
              </a:spcAft>
            </a:pPr>
            <a:r>
              <a:rPr lang="en" sz="1600" dirty="0">
                <a:solidFill>
                  <a:schemeClr val="dk1"/>
                </a:solidFill>
                <a:latin typeface="Comic Sans MS"/>
                <a:cs typeface="Comic Sans MS"/>
              </a:rPr>
              <a:t>2.Number of transactions according to (Recency, Frequency, Monetary  </a:t>
            </a:r>
            <a:r>
              <a:rPr lang="en-US" sz="1600" dirty="0" smtClean="0">
                <a:solidFill>
                  <a:schemeClr val="dk1"/>
                </a:solidFill>
                <a:latin typeface="Comic Sans MS"/>
                <a:cs typeface="Comic Sans MS"/>
              </a:rPr>
              <a:t>    </a:t>
            </a:r>
            <a:r>
              <a:rPr lang="en" sz="1600" dirty="0" smtClean="0">
                <a:solidFill>
                  <a:schemeClr val="dk1"/>
                </a:solidFill>
                <a:latin typeface="Comic Sans MS"/>
                <a:cs typeface="Comic Sans MS"/>
              </a:rPr>
              <a:t>score</a:t>
            </a:r>
            <a:r>
              <a:rPr lang="en" sz="1600" dirty="0">
                <a:solidFill>
                  <a:schemeClr val="dk1"/>
                </a:solidFill>
                <a:latin typeface="Comic Sans MS"/>
                <a:cs typeface="Comic Sans MS"/>
              </a:rPr>
              <a:t>) /shift within all months:</a:t>
            </a:r>
          </a:p>
          <a:p>
            <a:pPr marL="139700" lvl="0">
              <a:spcBef>
                <a:spcPts val="0"/>
              </a:spcBef>
              <a:buClr>
                <a:schemeClr val="dk1"/>
              </a:buClr>
              <a:buSzPct val="100000"/>
            </a:pPr>
            <a:r>
              <a:rPr lang="en-US" b="1" dirty="0" smtClean="0">
                <a:solidFill>
                  <a:schemeClr val="dk1"/>
                </a:solidFill>
                <a:latin typeface="Comic Sans MS"/>
                <a:cs typeface="Comic Sans MS"/>
              </a:rPr>
              <a:t>    </a:t>
            </a:r>
            <a:r>
              <a:rPr lang="en" b="1" dirty="0" smtClean="0">
                <a:solidFill>
                  <a:schemeClr val="dk1"/>
                </a:solidFill>
                <a:latin typeface="Comic Sans MS"/>
                <a:cs typeface="Comic Sans MS"/>
              </a:rPr>
              <a:t>Shift </a:t>
            </a:r>
            <a:r>
              <a:rPr lang="en" b="1" dirty="0">
                <a:solidFill>
                  <a:schemeClr val="dk1"/>
                </a:solidFill>
                <a:latin typeface="Comic Sans MS"/>
                <a:cs typeface="Comic Sans MS"/>
              </a:rPr>
              <a:t>1 </a:t>
            </a:r>
            <a:r>
              <a:rPr lang="en" b="1" dirty="0" smtClean="0">
                <a:solidFill>
                  <a:schemeClr val="dk1"/>
                </a:solidFill>
                <a:latin typeface="Comic Sans MS"/>
                <a:cs typeface="Comic Sans MS"/>
              </a:rPr>
              <a:t>:</a:t>
            </a:r>
            <a:endParaRPr lang="en-US" b="1" dirty="0" smtClean="0">
              <a:solidFill>
                <a:schemeClr val="dk1"/>
              </a:solidFill>
              <a:latin typeface="Comic Sans MS"/>
              <a:cs typeface="Comic Sans MS"/>
            </a:endParaRPr>
          </a:p>
          <a:p>
            <a:pPr marL="139700" lvl="0">
              <a:spcBef>
                <a:spcPts val="0"/>
              </a:spcBef>
              <a:buClr>
                <a:schemeClr val="dk1"/>
              </a:buClr>
              <a:buSzPct val="100000"/>
            </a:pPr>
            <a:r>
              <a:rPr lang="en" b="1" dirty="0" smtClean="0">
                <a:solidFill>
                  <a:schemeClr val="dk1"/>
                </a:solidFill>
                <a:latin typeface="Comic Sans MS"/>
                <a:cs typeface="Comic Sans MS"/>
              </a:rPr>
              <a:t> </a:t>
            </a:r>
            <a:endParaRPr lang="en" b="1" dirty="0">
              <a:solidFill>
                <a:schemeClr val="dk1"/>
              </a:solidFill>
              <a:latin typeface="Comic Sans MS"/>
              <a:cs typeface="Comic Sans MS"/>
            </a:endParaRPr>
          </a:p>
          <a:p>
            <a:pPr marL="457200" lvl="0" indent="-317500">
              <a:spcBef>
                <a:spcPts val="0"/>
              </a:spcBef>
              <a:buClr>
                <a:schemeClr val="dk1"/>
              </a:buClr>
              <a:buSzPct val="87500"/>
              <a:buChar char="●"/>
            </a:pPr>
            <a:r>
              <a:rPr lang="en" sz="1600" b="1" dirty="0">
                <a:solidFill>
                  <a:schemeClr val="dk1"/>
                </a:solidFill>
                <a:latin typeface="Comic Sans MS"/>
                <a:cs typeface="Comic Sans MS"/>
              </a:rPr>
              <a:t>Monetary</a:t>
            </a:r>
            <a:r>
              <a:rPr lang="en" sz="1600" dirty="0">
                <a:solidFill>
                  <a:schemeClr val="dk1"/>
                </a:solidFill>
                <a:latin typeface="Comic Sans MS"/>
                <a:cs typeface="Comic Sans MS"/>
              </a:rPr>
              <a:t> </a:t>
            </a:r>
            <a:r>
              <a:rPr lang="en" b="1" dirty="0">
                <a:solidFill>
                  <a:schemeClr val="dk1"/>
                </a:solidFill>
                <a:latin typeface="Comic Sans MS"/>
                <a:cs typeface="Comic Sans MS"/>
              </a:rPr>
              <a:t>score 1 =29.11%</a:t>
            </a:r>
          </a:p>
          <a:p>
            <a:pPr marL="457200" lvl="0" indent="-317500">
              <a:spcBef>
                <a:spcPts val="0"/>
              </a:spcBef>
              <a:buClr>
                <a:schemeClr val="dk1"/>
              </a:buClr>
              <a:buSzPct val="87500"/>
              <a:buChar char="●"/>
            </a:pPr>
            <a:r>
              <a:rPr lang="en" sz="1600" b="1" dirty="0">
                <a:solidFill>
                  <a:schemeClr val="dk1"/>
                </a:solidFill>
                <a:latin typeface="Comic Sans MS"/>
                <a:cs typeface="Comic Sans MS"/>
              </a:rPr>
              <a:t>Monetary </a:t>
            </a:r>
            <a:r>
              <a:rPr lang="en" b="1" dirty="0">
                <a:solidFill>
                  <a:schemeClr val="dk1"/>
                </a:solidFill>
                <a:latin typeface="Comic Sans MS"/>
                <a:cs typeface="Comic Sans MS"/>
              </a:rPr>
              <a:t>score 2 =37.34%</a:t>
            </a:r>
          </a:p>
          <a:p>
            <a:pPr marL="457200" lvl="0" indent="-317500">
              <a:spcBef>
                <a:spcPts val="0"/>
              </a:spcBef>
              <a:buClr>
                <a:schemeClr val="dk1"/>
              </a:buClr>
              <a:buSzPct val="87500"/>
              <a:buChar char="●"/>
            </a:pPr>
            <a:r>
              <a:rPr lang="en" sz="1600" b="1" dirty="0">
                <a:solidFill>
                  <a:schemeClr val="dk1"/>
                </a:solidFill>
                <a:latin typeface="Comic Sans MS"/>
                <a:cs typeface="Comic Sans MS"/>
              </a:rPr>
              <a:t>Monetary</a:t>
            </a:r>
            <a:r>
              <a:rPr lang="en" sz="1600" dirty="0">
                <a:solidFill>
                  <a:schemeClr val="dk1"/>
                </a:solidFill>
                <a:latin typeface="Comic Sans MS"/>
                <a:cs typeface="Comic Sans MS"/>
              </a:rPr>
              <a:t> </a:t>
            </a:r>
            <a:r>
              <a:rPr lang="en" b="1" dirty="0">
                <a:solidFill>
                  <a:schemeClr val="dk1"/>
                </a:solidFill>
                <a:latin typeface="Comic Sans MS"/>
                <a:cs typeface="Comic Sans MS"/>
              </a:rPr>
              <a:t>score 3 =33.54%</a:t>
            </a:r>
          </a:p>
          <a:p>
            <a:endParaRPr lang="en-US" sz="1600" dirty="0">
              <a:latin typeface="Comic Sans MS"/>
              <a:cs typeface="Comic Sans MS"/>
            </a:endParaRPr>
          </a:p>
        </p:txBody>
      </p:sp>
      <p:pic>
        <p:nvPicPr>
          <p:cNvPr id="5" name="Shape 239" descr="Screen Shot 2017-05-17 at 2.44.02 AM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838700" y="1228725"/>
            <a:ext cx="4305300" cy="39147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1979712" y="3795886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ALL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61579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" sz="2800" dirty="0">
                <a:latin typeface="Comic Sans MS"/>
                <a:cs typeface="Comic Sans MS"/>
              </a:rPr>
              <a:t>Customer census</a:t>
            </a:r>
            <a:endParaRPr lang="en-US" sz="2800" dirty="0">
              <a:latin typeface="Comic Sans MS"/>
              <a:cs typeface="Comic Sans MS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0"/>
          </p:nvPr>
        </p:nvSpPr>
        <p:spPr>
          <a:xfrm>
            <a:off x="1547664" y="771550"/>
            <a:ext cx="7596336" cy="4371949"/>
          </a:xfrm>
        </p:spPr>
        <p:txBody>
          <a:bodyPr/>
          <a:lstStyle/>
          <a:p>
            <a:pPr lvl="0" algn="ctr">
              <a:spcBef>
                <a:spcPts val="1800"/>
              </a:spcBef>
              <a:spcAft>
                <a:spcPts val="600"/>
              </a:spcAft>
            </a:pPr>
            <a:r>
              <a:rPr lang="en" sz="1600" dirty="0">
                <a:solidFill>
                  <a:schemeClr val="dk1"/>
                </a:solidFill>
                <a:latin typeface="Comic Sans MS"/>
                <a:cs typeface="Comic Sans MS"/>
              </a:rPr>
              <a:t>2.Number of transactions according to (Recency, Frequency, Monetary  </a:t>
            </a:r>
            <a:r>
              <a:rPr lang="en-US" sz="1600" dirty="0" smtClean="0">
                <a:solidFill>
                  <a:schemeClr val="dk1"/>
                </a:solidFill>
                <a:latin typeface="Comic Sans MS"/>
                <a:cs typeface="Comic Sans MS"/>
              </a:rPr>
              <a:t>    </a:t>
            </a:r>
            <a:r>
              <a:rPr lang="en" sz="1600" dirty="0" smtClean="0">
                <a:solidFill>
                  <a:schemeClr val="dk1"/>
                </a:solidFill>
                <a:latin typeface="Comic Sans MS"/>
                <a:cs typeface="Comic Sans MS"/>
              </a:rPr>
              <a:t>score</a:t>
            </a:r>
            <a:r>
              <a:rPr lang="en" sz="1600" dirty="0">
                <a:solidFill>
                  <a:schemeClr val="dk1"/>
                </a:solidFill>
                <a:latin typeface="Comic Sans MS"/>
                <a:cs typeface="Comic Sans MS"/>
              </a:rPr>
              <a:t>) /shift within all </a:t>
            </a:r>
            <a:r>
              <a:rPr lang="en" sz="1600" dirty="0" smtClean="0">
                <a:solidFill>
                  <a:schemeClr val="dk1"/>
                </a:solidFill>
                <a:latin typeface="Comic Sans MS"/>
                <a:cs typeface="Comic Sans MS"/>
              </a:rPr>
              <a:t>months:</a:t>
            </a:r>
          </a:p>
          <a:p>
            <a:pPr marL="139700" lvl="0">
              <a:spcBef>
                <a:spcPts val="0"/>
              </a:spcBef>
              <a:buClr>
                <a:schemeClr val="dk1"/>
              </a:buClr>
              <a:buSzPct val="100000"/>
            </a:pPr>
            <a:r>
              <a:rPr lang="en-US" b="1" dirty="0" smtClean="0">
                <a:solidFill>
                  <a:schemeClr val="dk1"/>
                </a:solidFill>
                <a:latin typeface="Comic Sans MS"/>
                <a:cs typeface="Comic Sans MS"/>
              </a:rPr>
              <a:t>    </a:t>
            </a:r>
            <a:r>
              <a:rPr lang="en" b="1" dirty="0" smtClean="0">
                <a:solidFill>
                  <a:schemeClr val="dk1"/>
                </a:solidFill>
                <a:latin typeface="Comic Sans MS"/>
                <a:cs typeface="Comic Sans MS"/>
              </a:rPr>
              <a:t>Shift 2 : </a:t>
            </a:r>
            <a:r>
              <a:rPr lang="en-US" b="1" dirty="0" smtClean="0">
                <a:solidFill>
                  <a:schemeClr val="dk1"/>
                </a:solidFill>
                <a:latin typeface="Comic Sans MS"/>
                <a:cs typeface="Comic Sans MS"/>
              </a:rPr>
              <a:t> </a:t>
            </a:r>
          </a:p>
          <a:p>
            <a:pPr marL="457200" lvl="0" indent="-317500">
              <a:spcBef>
                <a:spcPts val="0"/>
              </a:spcBef>
              <a:buClr>
                <a:schemeClr val="dk1"/>
              </a:buClr>
              <a:buSzPct val="100000"/>
              <a:buChar char="●"/>
            </a:pPr>
            <a:endParaRPr lang="en" b="1" dirty="0">
              <a:solidFill>
                <a:schemeClr val="dk1"/>
              </a:solidFill>
              <a:latin typeface="Comic Sans MS"/>
              <a:cs typeface="Comic Sans MS"/>
            </a:endParaRPr>
          </a:p>
          <a:p>
            <a:pPr marL="457200" lvl="0" indent="-317500">
              <a:spcBef>
                <a:spcPts val="0"/>
              </a:spcBef>
              <a:buClr>
                <a:schemeClr val="dk1"/>
              </a:buClr>
              <a:buSzPct val="87500"/>
              <a:buChar char="●"/>
            </a:pPr>
            <a:r>
              <a:rPr lang="en" sz="1600" b="1" dirty="0">
                <a:solidFill>
                  <a:schemeClr val="dk1"/>
                </a:solidFill>
                <a:latin typeface="Comic Sans MS"/>
                <a:cs typeface="Comic Sans MS"/>
              </a:rPr>
              <a:t>Recency </a:t>
            </a:r>
            <a:r>
              <a:rPr lang="en" b="1" dirty="0">
                <a:solidFill>
                  <a:schemeClr val="dk1"/>
                </a:solidFill>
                <a:latin typeface="Comic Sans MS"/>
                <a:cs typeface="Comic Sans MS"/>
              </a:rPr>
              <a:t>score 1 =36.34%</a:t>
            </a:r>
          </a:p>
          <a:p>
            <a:pPr marL="457200" lvl="0" indent="-317500">
              <a:spcBef>
                <a:spcPts val="0"/>
              </a:spcBef>
              <a:buClr>
                <a:schemeClr val="dk1"/>
              </a:buClr>
              <a:buSzPct val="87500"/>
              <a:buChar char="●"/>
            </a:pPr>
            <a:r>
              <a:rPr lang="en" sz="1600" b="1" dirty="0">
                <a:solidFill>
                  <a:schemeClr val="dk1"/>
                </a:solidFill>
                <a:latin typeface="Comic Sans MS"/>
                <a:cs typeface="Comic Sans MS"/>
              </a:rPr>
              <a:t>Recency </a:t>
            </a:r>
            <a:r>
              <a:rPr lang="en" b="1" dirty="0">
                <a:solidFill>
                  <a:schemeClr val="dk1"/>
                </a:solidFill>
                <a:latin typeface="Comic Sans MS"/>
                <a:cs typeface="Comic Sans MS"/>
              </a:rPr>
              <a:t>score 2 =34.91%</a:t>
            </a:r>
          </a:p>
          <a:p>
            <a:pPr marL="457200" lvl="0" indent="-317500">
              <a:spcBef>
                <a:spcPts val="0"/>
              </a:spcBef>
              <a:buClr>
                <a:schemeClr val="dk1"/>
              </a:buClr>
              <a:buSzPct val="87500"/>
              <a:buChar char="●"/>
            </a:pPr>
            <a:r>
              <a:rPr lang="en" sz="1600" b="1" dirty="0">
                <a:solidFill>
                  <a:schemeClr val="dk1"/>
                </a:solidFill>
                <a:latin typeface="Comic Sans MS"/>
                <a:cs typeface="Comic Sans MS"/>
              </a:rPr>
              <a:t>Recency </a:t>
            </a:r>
            <a:r>
              <a:rPr lang="en" b="1" dirty="0">
                <a:solidFill>
                  <a:schemeClr val="dk1"/>
                </a:solidFill>
                <a:latin typeface="Comic Sans MS"/>
                <a:cs typeface="Comic Sans MS"/>
              </a:rPr>
              <a:t>score 3 =28.75%</a:t>
            </a:r>
          </a:p>
          <a:p>
            <a:endParaRPr lang="en-US" sz="1600" dirty="0">
              <a:latin typeface="Comic Sans MS"/>
              <a:cs typeface="Comic Sans MS"/>
            </a:endParaRPr>
          </a:p>
        </p:txBody>
      </p:sp>
      <p:pic>
        <p:nvPicPr>
          <p:cNvPr id="5" name="Shape 246" descr="Screen Shot 2017-05-17 at 2.47.00 AM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229225" y="1347614"/>
            <a:ext cx="3914775" cy="379588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155203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" sz="2800" dirty="0">
                <a:latin typeface="Comic Sans MS"/>
                <a:cs typeface="Comic Sans MS"/>
              </a:rPr>
              <a:t>Customer census</a:t>
            </a:r>
            <a:endParaRPr lang="en-US" sz="2800" dirty="0">
              <a:latin typeface="Comic Sans MS"/>
              <a:cs typeface="Comic Sans MS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0"/>
          </p:nvPr>
        </p:nvSpPr>
        <p:spPr>
          <a:xfrm>
            <a:off x="1475656" y="627534"/>
            <a:ext cx="7668344" cy="4515965"/>
          </a:xfrm>
        </p:spPr>
        <p:txBody>
          <a:bodyPr/>
          <a:lstStyle/>
          <a:p>
            <a:pPr lvl="0" algn="ctr">
              <a:spcBef>
                <a:spcPts val="1800"/>
              </a:spcBef>
              <a:spcAft>
                <a:spcPts val="600"/>
              </a:spcAft>
            </a:pPr>
            <a:r>
              <a:rPr lang="en" sz="1600" dirty="0">
                <a:solidFill>
                  <a:schemeClr val="dk1"/>
                </a:solidFill>
                <a:latin typeface="Comic Sans MS"/>
                <a:cs typeface="Comic Sans MS"/>
              </a:rPr>
              <a:t>2.Number of transactions according to (Recency, Frequency, Monetary  </a:t>
            </a:r>
            <a:r>
              <a:rPr lang="en-US" sz="1600" dirty="0" smtClean="0">
                <a:solidFill>
                  <a:schemeClr val="dk1"/>
                </a:solidFill>
                <a:latin typeface="Comic Sans MS"/>
                <a:cs typeface="Comic Sans MS"/>
              </a:rPr>
              <a:t>     </a:t>
            </a:r>
            <a:r>
              <a:rPr lang="en" sz="1600" dirty="0" smtClean="0">
                <a:solidFill>
                  <a:schemeClr val="dk1"/>
                </a:solidFill>
                <a:latin typeface="Comic Sans MS"/>
                <a:cs typeface="Comic Sans MS"/>
              </a:rPr>
              <a:t>score</a:t>
            </a:r>
            <a:r>
              <a:rPr lang="en" sz="1600" dirty="0">
                <a:solidFill>
                  <a:schemeClr val="dk1"/>
                </a:solidFill>
                <a:latin typeface="Comic Sans MS"/>
                <a:cs typeface="Comic Sans MS"/>
              </a:rPr>
              <a:t>) /shift within all months:</a:t>
            </a:r>
          </a:p>
          <a:p>
            <a:pPr marL="139700" lvl="0">
              <a:spcBef>
                <a:spcPts val="0"/>
              </a:spcBef>
              <a:buClr>
                <a:schemeClr val="dk1"/>
              </a:buClr>
              <a:buSzPct val="100000"/>
            </a:pPr>
            <a:r>
              <a:rPr lang="en-US" b="1" dirty="0" smtClean="0">
                <a:solidFill>
                  <a:schemeClr val="dk1"/>
                </a:solidFill>
                <a:latin typeface="Comic Sans MS"/>
                <a:cs typeface="Comic Sans MS"/>
              </a:rPr>
              <a:t>    </a:t>
            </a:r>
            <a:r>
              <a:rPr lang="en" b="1" dirty="0" smtClean="0">
                <a:solidFill>
                  <a:schemeClr val="dk1"/>
                </a:solidFill>
                <a:latin typeface="Comic Sans MS"/>
                <a:cs typeface="Comic Sans MS"/>
              </a:rPr>
              <a:t>Shift </a:t>
            </a:r>
            <a:r>
              <a:rPr lang="en" b="1" dirty="0">
                <a:solidFill>
                  <a:schemeClr val="dk1"/>
                </a:solidFill>
                <a:latin typeface="Comic Sans MS"/>
                <a:cs typeface="Comic Sans MS"/>
              </a:rPr>
              <a:t>2 : </a:t>
            </a:r>
            <a:endParaRPr lang="en-US" b="1" dirty="0" smtClean="0">
              <a:solidFill>
                <a:schemeClr val="dk1"/>
              </a:solidFill>
              <a:latin typeface="Comic Sans MS"/>
              <a:cs typeface="Comic Sans MS"/>
            </a:endParaRPr>
          </a:p>
          <a:p>
            <a:pPr marL="457200" lvl="0" indent="-317500">
              <a:spcBef>
                <a:spcPts val="0"/>
              </a:spcBef>
              <a:buClr>
                <a:schemeClr val="dk1"/>
              </a:buClr>
              <a:buSzPct val="100000"/>
              <a:buChar char="●"/>
            </a:pPr>
            <a:endParaRPr lang="en" b="1" dirty="0">
              <a:solidFill>
                <a:schemeClr val="dk1"/>
              </a:solidFill>
              <a:latin typeface="Comic Sans MS"/>
              <a:cs typeface="Comic Sans MS"/>
            </a:endParaRPr>
          </a:p>
          <a:p>
            <a:pPr marL="457200" lvl="0" indent="-317500">
              <a:spcBef>
                <a:spcPts val="0"/>
              </a:spcBef>
              <a:buClr>
                <a:schemeClr val="dk1"/>
              </a:buClr>
              <a:buSzPct val="87500"/>
              <a:buChar char="●"/>
            </a:pPr>
            <a:r>
              <a:rPr lang="en" sz="1600" b="1" dirty="0">
                <a:solidFill>
                  <a:schemeClr val="dk1"/>
                </a:solidFill>
                <a:latin typeface="Comic Sans MS"/>
                <a:cs typeface="Comic Sans MS"/>
              </a:rPr>
              <a:t>Frequency </a:t>
            </a:r>
            <a:r>
              <a:rPr lang="en" b="1" dirty="0">
                <a:solidFill>
                  <a:schemeClr val="dk1"/>
                </a:solidFill>
                <a:latin typeface="Comic Sans MS"/>
                <a:cs typeface="Comic Sans MS"/>
              </a:rPr>
              <a:t>score 1 =33.47%</a:t>
            </a:r>
          </a:p>
          <a:p>
            <a:pPr marL="457200" lvl="0" indent="-317500">
              <a:spcBef>
                <a:spcPts val="0"/>
              </a:spcBef>
              <a:buClr>
                <a:schemeClr val="dk1"/>
              </a:buClr>
              <a:buSzPct val="87500"/>
              <a:buChar char="●"/>
            </a:pPr>
            <a:r>
              <a:rPr lang="en" sz="1600" b="1" dirty="0">
                <a:solidFill>
                  <a:schemeClr val="dk1"/>
                </a:solidFill>
                <a:latin typeface="Comic Sans MS"/>
                <a:cs typeface="Comic Sans MS"/>
              </a:rPr>
              <a:t>Frequency </a:t>
            </a:r>
            <a:r>
              <a:rPr lang="en" b="1" dirty="0">
                <a:solidFill>
                  <a:schemeClr val="dk1"/>
                </a:solidFill>
                <a:latin typeface="Comic Sans MS"/>
                <a:cs typeface="Comic Sans MS"/>
              </a:rPr>
              <a:t>score 2 =36.34%</a:t>
            </a:r>
          </a:p>
          <a:p>
            <a:pPr marL="457200" lvl="0" indent="-317500">
              <a:spcBef>
                <a:spcPts val="0"/>
              </a:spcBef>
              <a:buClr>
                <a:schemeClr val="dk1"/>
              </a:buClr>
              <a:buSzPct val="87500"/>
              <a:buChar char="●"/>
            </a:pPr>
            <a:r>
              <a:rPr lang="en" sz="1600" b="1" dirty="0">
                <a:solidFill>
                  <a:schemeClr val="dk1"/>
                </a:solidFill>
                <a:latin typeface="Comic Sans MS"/>
                <a:cs typeface="Comic Sans MS"/>
              </a:rPr>
              <a:t>Frequency </a:t>
            </a:r>
            <a:r>
              <a:rPr lang="en" b="1" dirty="0">
                <a:solidFill>
                  <a:schemeClr val="dk1"/>
                </a:solidFill>
                <a:latin typeface="Comic Sans MS"/>
                <a:cs typeface="Comic Sans MS"/>
              </a:rPr>
              <a:t>score 3 =30.18%</a:t>
            </a:r>
          </a:p>
          <a:p>
            <a:endParaRPr lang="en-US" sz="1600" dirty="0">
              <a:latin typeface="Comic Sans MS"/>
              <a:cs typeface="Comic Sans MS"/>
            </a:endParaRPr>
          </a:p>
        </p:txBody>
      </p:sp>
      <p:pic>
        <p:nvPicPr>
          <p:cNvPr id="5" name="Shape 253" descr="Screen Shot 2017-05-17 at 2.48.20 AM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914900" y="1227832"/>
            <a:ext cx="4229100" cy="39052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97194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sz="2800" dirty="0">
                <a:latin typeface="Comic Sans MS"/>
                <a:cs typeface="Comic Sans MS"/>
              </a:rPr>
              <a:t>Data Requirements &amp; Model description</a:t>
            </a:r>
            <a:endParaRPr lang="en-US" sz="2800" dirty="0">
              <a:latin typeface="Comic Sans MS"/>
              <a:cs typeface="Comic Sans MS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0"/>
          </p:nvPr>
        </p:nvSpPr>
        <p:spPr>
          <a:xfrm>
            <a:off x="1619672" y="843558"/>
            <a:ext cx="7416824" cy="4176463"/>
          </a:xfrm>
        </p:spPr>
        <p:txBody>
          <a:bodyPr/>
          <a:lstStyle/>
          <a:p>
            <a:pPr lvl="0">
              <a:spcBef>
                <a:spcPts val="1800"/>
              </a:spcBef>
              <a:spcAft>
                <a:spcPts val="600"/>
              </a:spcAft>
              <a:buClr>
                <a:schemeClr val="dk1"/>
              </a:buClr>
              <a:buSzPct val="68750"/>
            </a:pPr>
            <a:r>
              <a:rPr lang="en" sz="2000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Minimum data requirements </a:t>
            </a:r>
          </a:p>
          <a:p>
            <a:pPr marL="425450" lvl="0" indent="-285750" algn="just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" sz="1800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Transaction Date .</a:t>
            </a:r>
          </a:p>
          <a:p>
            <a:pPr marL="425450" lvl="0" indent="-285750" algn="just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" sz="1800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Amount of transaction.</a:t>
            </a:r>
          </a:p>
          <a:p>
            <a:pPr marL="425450" lvl="0" indent="-285750" algn="just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" sz="1800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Customer identifier .</a:t>
            </a:r>
          </a:p>
          <a:p>
            <a:pPr lvl="0">
              <a:spcBef>
                <a:spcPts val="2000"/>
              </a:spcBef>
              <a:spcAft>
                <a:spcPts val="600"/>
              </a:spcAft>
            </a:pPr>
            <a:r>
              <a:rPr lang="en" sz="2000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Model Description :</a:t>
            </a:r>
          </a:p>
          <a:p>
            <a:pPr marL="457200" lvl="0" indent="-317500" algn="just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" sz="1800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recency score.</a:t>
            </a:r>
          </a:p>
          <a:p>
            <a:pPr marL="457200" lvl="0" indent="-317500" algn="just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" sz="1800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frequency score.</a:t>
            </a:r>
          </a:p>
          <a:p>
            <a:pPr marL="457200" lvl="0" indent="-317500" algn="just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" sz="1800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monetary score. </a:t>
            </a: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7345605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" sz="2800" dirty="0">
                <a:latin typeface="Comic Sans MS"/>
                <a:cs typeface="Comic Sans MS"/>
              </a:rPr>
              <a:t>Customer census</a:t>
            </a:r>
            <a:endParaRPr lang="en-US" sz="2800" dirty="0">
              <a:latin typeface="Comic Sans MS"/>
              <a:cs typeface="Comic Sans MS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0"/>
          </p:nvPr>
        </p:nvSpPr>
        <p:spPr>
          <a:xfrm>
            <a:off x="1619672" y="987574"/>
            <a:ext cx="7524328" cy="4155925"/>
          </a:xfrm>
        </p:spPr>
        <p:txBody>
          <a:bodyPr/>
          <a:lstStyle/>
          <a:p>
            <a:pPr lvl="0" algn="ctr">
              <a:spcBef>
                <a:spcPts val="1800"/>
              </a:spcBef>
              <a:spcAft>
                <a:spcPts val="600"/>
              </a:spcAft>
            </a:pPr>
            <a:r>
              <a:rPr lang="en" sz="1600" dirty="0">
                <a:solidFill>
                  <a:schemeClr val="dk1"/>
                </a:solidFill>
                <a:latin typeface="Comic Sans MS"/>
                <a:cs typeface="Comic Sans MS"/>
              </a:rPr>
              <a:t>2.Number of transactions according to (Recency, Frequency, Monetary </a:t>
            </a:r>
            <a:r>
              <a:rPr lang="en-US" sz="1600" dirty="0" smtClean="0">
                <a:solidFill>
                  <a:schemeClr val="dk1"/>
                </a:solidFill>
                <a:latin typeface="Comic Sans MS"/>
                <a:cs typeface="Comic Sans MS"/>
              </a:rPr>
              <a:t>   </a:t>
            </a:r>
            <a:r>
              <a:rPr lang="en" sz="1600" dirty="0" smtClean="0">
                <a:solidFill>
                  <a:schemeClr val="dk1"/>
                </a:solidFill>
                <a:latin typeface="Comic Sans MS"/>
                <a:cs typeface="Comic Sans MS"/>
              </a:rPr>
              <a:t> </a:t>
            </a:r>
            <a:r>
              <a:rPr lang="en" sz="1600" dirty="0">
                <a:solidFill>
                  <a:schemeClr val="dk1"/>
                </a:solidFill>
                <a:latin typeface="Comic Sans MS"/>
                <a:cs typeface="Comic Sans MS"/>
              </a:rPr>
              <a:t>score) /shift within all months:</a:t>
            </a:r>
          </a:p>
          <a:p>
            <a:pPr marL="139700" lvl="0">
              <a:spcBef>
                <a:spcPts val="0"/>
              </a:spcBef>
              <a:buClr>
                <a:schemeClr val="dk1"/>
              </a:buClr>
              <a:buSzPct val="100000"/>
            </a:pPr>
            <a:r>
              <a:rPr lang="en-US" b="1" dirty="0" smtClean="0">
                <a:solidFill>
                  <a:schemeClr val="dk1"/>
                </a:solidFill>
                <a:latin typeface="Comic Sans MS"/>
                <a:cs typeface="Comic Sans MS"/>
              </a:rPr>
              <a:t>    </a:t>
            </a:r>
            <a:r>
              <a:rPr lang="en" b="1" dirty="0" smtClean="0">
                <a:solidFill>
                  <a:schemeClr val="dk1"/>
                </a:solidFill>
                <a:latin typeface="Comic Sans MS"/>
                <a:cs typeface="Comic Sans MS"/>
              </a:rPr>
              <a:t>Shift </a:t>
            </a:r>
            <a:r>
              <a:rPr lang="en" b="1" dirty="0">
                <a:solidFill>
                  <a:schemeClr val="dk1"/>
                </a:solidFill>
                <a:latin typeface="Comic Sans MS"/>
                <a:cs typeface="Comic Sans MS"/>
              </a:rPr>
              <a:t>2 : </a:t>
            </a:r>
            <a:endParaRPr lang="en-US" b="1" dirty="0" smtClean="0">
              <a:solidFill>
                <a:schemeClr val="dk1"/>
              </a:solidFill>
              <a:latin typeface="Comic Sans MS"/>
              <a:cs typeface="Comic Sans MS"/>
            </a:endParaRPr>
          </a:p>
          <a:p>
            <a:pPr marL="457200" lvl="0" indent="-317500">
              <a:spcBef>
                <a:spcPts val="0"/>
              </a:spcBef>
              <a:buClr>
                <a:schemeClr val="dk1"/>
              </a:buClr>
              <a:buSzPct val="100000"/>
              <a:buChar char="●"/>
            </a:pPr>
            <a:endParaRPr lang="en" b="1" dirty="0">
              <a:solidFill>
                <a:schemeClr val="dk1"/>
              </a:solidFill>
              <a:latin typeface="Comic Sans MS"/>
              <a:cs typeface="Comic Sans MS"/>
            </a:endParaRPr>
          </a:p>
          <a:p>
            <a:pPr marL="457200" lvl="0" indent="-317500">
              <a:spcBef>
                <a:spcPts val="0"/>
              </a:spcBef>
              <a:buClr>
                <a:schemeClr val="dk1"/>
              </a:buClr>
              <a:buSzPct val="87500"/>
              <a:buChar char="●"/>
            </a:pPr>
            <a:r>
              <a:rPr lang="en" sz="1600" b="1" dirty="0">
                <a:solidFill>
                  <a:schemeClr val="dk1"/>
                </a:solidFill>
                <a:latin typeface="Comic Sans MS"/>
                <a:cs typeface="Comic Sans MS"/>
              </a:rPr>
              <a:t>Monetary </a:t>
            </a:r>
            <a:r>
              <a:rPr lang="en" b="1" dirty="0">
                <a:solidFill>
                  <a:schemeClr val="dk1"/>
                </a:solidFill>
                <a:latin typeface="Comic Sans MS"/>
                <a:cs typeface="Comic Sans MS"/>
              </a:rPr>
              <a:t>score 1 =33.26%</a:t>
            </a:r>
          </a:p>
          <a:p>
            <a:pPr marL="457200" lvl="0" indent="-317500">
              <a:spcBef>
                <a:spcPts val="0"/>
              </a:spcBef>
              <a:buClr>
                <a:schemeClr val="dk1"/>
              </a:buClr>
              <a:buSzPct val="87500"/>
              <a:buChar char="●"/>
            </a:pPr>
            <a:r>
              <a:rPr lang="en" sz="1600" b="1" dirty="0">
                <a:solidFill>
                  <a:schemeClr val="dk1"/>
                </a:solidFill>
                <a:latin typeface="Comic Sans MS"/>
                <a:cs typeface="Comic Sans MS"/>
              </a:rPr>
              <a:t>Monetary </a:t>
            </a:r>
            <a:r>
              <a:rPr lang="en" b="1" dirty="0">
                <a:solidFill>
                  <a:schemeClr val="dk1"/>
                </a:solidFill>
                <a:latin typeface="Comic Sans MS"/>
                <a:cs typeface="Comic Sans MS"/>
              </a:rPr>
              <a:t>score 2 =31.42%</a:t>
            </a:r>
          </a:p>
          <a:p>
            <a:pPr marL="457200" lvl="0" indent="-317500">
              <a:spcBef>
                <a:spcPts val="0"/>
              </a:spcBef>
              <a:buClr>
                <a:schemeClr val="dk1"/>
              </a:buClr>
              <a:buSzPct val="87500"/>
              <a:buChar char="●"/>
            </a:pPr>
            <a:r>
              <a:rPr lang="en" sz="1600" b="1" dirty="0">
                <a:solidFill>
                  <a:schemeClr val="dk1"/>
                </a:solidFill>
                <a:latin typeface="Comic Sans MS"/>
                <a:cs typeface="Comic Sans MS"/>
              </a:rPr>
              <a:t>Monetary </a:t>
            </a:r>
            <a:r>
              <a:rPr lang="en" b="1" dirty="0">
                <a:solidFill>
                  <a:schemeClr val="dk1"/>
                </a:solidFill>
                <a:latin typeface="Comic Sans MS"/>
                <a:cs typeface="Comic Sans MS"/>
              </a:rPr>
              <a:t>score 3 =35.32%</a:t>
            </a:r>
          </a:p>
          <a:p>
            <a:endParaRPr lang="en-US" sz="1600" dirty="0">
              <a:latin typeface="Comic Sans MS"/>
              <a:cs typeface="Comic Sans MS"/>
            </a:endParaRPr>
          </a:p>
        </p:txBody>
      </p:sp>
      <p:pic>
        <p:nvPicPr>
          <p:cNvPr id="5" name="Shape 260" descr="Screen Shot 2017-05-17 at 2.49.26 AM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932040" y="1563638"/>
            <a:ext cx="4067175" cy="357986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/>
          <p:nvPr/>
        </p:nvSpPr>
        <p:spPr>
          <a:xfrm>
            <a:off x="2339752" y="3579862"/>
            <a:ext cx="5996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3" action="ppaction://hlinksldjump"/>
              </a:rPr>
              <a:t>ALL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8230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" sz="2800" dirty="0">
                <a:latin typeface="Comic Sans MS"/>
                <a:cs typeface="Comic Sans MS"/>
              </a:rPr>
              <a:t>Customer census</a:t>
            </a:r>
            <a:endParaRPr lang="en-US" sz="2800" dirty="0">
              <a:latin typeface="Comic Sans MS"/>
              <a:cs typeface="Comic Sans MS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0"/>
          </p:nvPr>
        </p:nvSpPr>
        <p:spPr>
          <a:xfrm>
            <a:off x="1547664" y="843558"/>
            <a:ext cx="7596336" cy="4299941"/>
          </a:xfrm>
        </p:spPr>
        <p:txBody>
          <a:bodyPr/>
          <a:lstStyle/>
          <a:p>
            <a:pPr lvl="0" algn="ctr">
              <a:spcBef>
                <a:spcPts val="1800"/>
              </a:spcBef>
              <a:spcAft>
                <a:spcPts val="600"/>
              </a:spcAft>
            </a:pPr>
            <a:r>
              <a:rPr lang="en" sz="1600" dirty="0">
                <a:solidFill>
                  <a:schemeClr val="dk1"/>
                </a:solidFill>
                <a:latin typeface="Comic Sans MS"/>
                <a:cs typeface="Comic Sans MS"/>
              </a:rPr>
              <a:t>2.Number of transactions according to (Recency, Frequency, Monetary  </a:t>
            </a:r>
            <a:r>
              <a:rPr lang="en-US" sz="1600" dirty="0" smtClean="0">
                <a:solidFill>
                  <a:schemeClr val="dk1"/>
                </a:solidFill>
                <a:latin typeface="Comic Sans MS"/>
                <a:cs typeface="Comic Sans MS"/>
              </a:rPr>
              <a:t>    </a:t>
            </a:r>
            <a:r>
              <a:rPr lang="en" sz="1600" dirty="0" smtClean="0">
                <a:solidFill>
                  <a:schemeClr val="dk1"/>
                </a:solidFill>
                <a:latin typeface="Comic Sans MS"/>
                <a:cs typeface="Comic Sans MS"/>
              </a:rPr>
              <a:t>score</a:t>
            </a:r>
            <a:r>
              <a:rPr lang="en" sz="1600" dirty="0">
                <a:solidFill>
                  <a:schemeClr val="dk1"/>
                </a:solidFill>
                <a:latin typeface="Comic Sans MS"/>
                <a:cs typeface="Comic Sans MS"/>
              </a:rPr>
              <a:t>) /shift within all months:</a:t>
            </a:r>
          </a:p>
          <a:p>
            <a:pPr marL="139700" lvl="0">
              <a:spcBef>
                <a:spcPts val="0"/>
              </a:spcBef>
              <a:buClr>
                <a:schemeClr val="dk1"/>
              </a:buClr>
              <a:buSzPct val="100000"/>
            </a:pPr>
            <a:r>
              <a:rPr lang="en-US" b="1" dirty="0" smtClean="0">
                <a:solidFill>
                  <a:schemeClr val="dk1"/>
                </a:solidFill>
                <a:latin typeface="Comic Sans MS"/>
                <a:cs typeface="Comic Sans MS"/>
              </a:rPr>
              <a:t>    </a:t>
            </a:r>
            <a:r>
              <a:rPr lang="en" b="1" dirty="0" smtClean="0">
                <a:solidFill>
                  <a:schemeClr val="dk1"/>
                </a:solidFill>
                <a:latin typeface="Comic Sans MS"/>
                <a:cs typeface="Comic Sans MS"/>
              </a:rPr>
              <a:t>Shift </a:t>
            </a:r>
            <a:r>
              <a:rPr lang="en" b="1" dirty="0">
                <a:solidFill>
                  <a:schemeClr val="dk1"/>
                </a:solidFill>
                <a:latin typeface="Comic Sans MS"/>
                <a:cs typeface="Comic Sans MS"/>
              </a:rPr>
              <a:t>3 : </a:t>
            </a:r>
            <a:endParaRPr lang="en-US" b="1" dirty="0" smtClean="0">
              <a:solidFill>
                <a:schemeClr val="dk1"/>
              </a:solidFill>
              <a:latin typeface="Comic Sans MS"/>
              <a:cs typeface="Comic Sans MS"/>
            </a:endParaRPr>
          </a:p>
          <a:p>
            <a:pPr marL="457200" lvl="0" indent="-317500">
              <a:spcBef>
                <a:spcPts val="0"/>
              </a:spcBef>
              <a:buClr>
                <a:schemeClr val="dk1"/>
              </a:buClr>
              <a:buSzPct val="100000"/>
              <a:buChar char="●"/>
            </a:pPr>
            <a:endParaRPr lang="en" b="1" dirty="0">
              <a:solidFill>
                <a:schemeClr val="dk1"/>
              </a:solidFill>
              <a:latin typeface="Comic Sans MS"/>
              <a:cs typeface="Comic Sans MS"/>
            </a:endParaRPr>
          </a:p>
          <a:p>
            <a:pPr marL="457200" lvl="0" indent="-317500">
              <a:spcBef>
                <a:spcPts val="0"/>
              </a:spcBef>
              <a:buClr>
                <a:schemeClr val="dk1"/>
              </a:buClr>
              <a:buSzPct val="87500"/>
              <a:buChar char="●"/>
            </a:pPr>
            <a:r>
              <a:rPr lang="en" sz="1600" b="1" dirty="0">
                <a:solidFill>
                  <a:schemeClr val="dk1"/>
                </a:solidFill>
                <a:latin typeface="Comic Sans MS"/>
                <a:cs typeface="Comic Sans MS"/>
              </a:rPr>
              <a:t>Recency </a:t>
            </a:r>
            <a:r>
              <a:rPr lang="en" b="1" dirty="0">
                <a:solidFill>
                  <a:schemeClr val="dk1"/>
                </a:solidFill>
                <a:latin typeface="Comic Sans MS"/>
                <a:cs typeface="Comic Sans MS"/>
              </a:rPr>
              <a:t>score 1 =31.73%	</a:t>
            </a:r>
          </a:p>
          <a:p>
            <a:pPr marL="457200" lvl="0" indent="-317500">
              <a:spcBef>
                <a:spcPts val="0"/>
              </a:spcBef>
              <a:buClr>
                <a:schemeClr val="dk1"/>
              </a:buClr>
              <a:buSzPct val="87500"/>
              <a:buChar char="●"/>
            </a:pPr>
            <a:r>
              <a:rPr lang="en" sz="1600" b="1" dirty="0">
                <a:solidFill>
                  <a:schemeClr val="dk1"/>
                </a:solidFill>
                <a:latin typeface="Comic Sans MS"/>
                <a:cs typeface="Comic Sans MS"/>
              </a:rPr>
              <a:t>Recency </a:t>
            </a:r>
            <a:r>
              <a:rPr lang="en" b="1" dirty="0">
                <a:solidFill>
                  <a:schemeClr val="dk1"/>
                </a:solidFill>
                <a:latin typeface="Comic Sans MS"/>
                <a:cs typeface="Comic Sans MS"/>
              </a:rPr>
              <a:t>score 2 =31.73%</a:t>
            </a:r>
          </a:p>
          <a:p>
            <a:pPr marL="457200" lvl="0" indent="-317500">
              <a:spcBef>
                <a:spcPts val="0"/>
              </a:spcBef>
              <a:buClr>
                <a:schemeClr val="dk1"/>
              </a:buClr>
              <a:buSzPct val="87500"/>
              <a:buChar char="●"/>
            </a:pPr>
            <a:r>
              <a:rPr lang="en" sz="1600" b="1" dirty="0">
                <a:solidFill>
                  <a:schemeClr val="dk1"/>
                </a:solidFill>
                <a:latin typeface="Comic Sans MS"/>
                <a:cs typeface="Comic Sans MS"/>
              </a:rPr>
              <a:t>Recency </a:t>
            </a:r>
            <a:r>
              <a:rPr lang="en" b="1" dirty="0">
                <a:solidFill>
                  <a:schemeClr val="dk1"/>
                </a:solidFill>
                <a:latin typeface="Comic Sans MS"/>
                <a:cs typeface="Comic Sans MS"/>
              </a:rPr>
              <a:t>score 3 =36.53%</a:t>
            </a:r>
          </a:p>
          <a:p>
            <a:endParaRPr lang="en-US" sz="1600" dirty="0">
              <a:latin typeface="Comic Sans MS"/>
              <a:cs typeface="Comic Sans MS"/>
            </a:endParaRPr>
          </a:p>
        </p:txBody>
      </p:sp>
      <p:pic>
        <p:nvPicPr>
          <p:cNvPr id="6" name="Shape 267" descr="Screen Shot 2017-05-17 at 2.50.54 AM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849087" y="1419622"/>
            <a:ext cx="4238625" cy="372387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83345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" sz="2800" dirty="0">
                <a:latin typeface="Comic Sans MS"/>
                <a:cs typeface="Comic Sans MS"/>
              </a:rPr>
              <a:t>Customer census</a:t>
            </a:r>
            <a:endParaRPr lang="en-US" sz="2800" dirty="0">
              <a:latin typeface="Comic Sans MS"/>
              <a:cs typeface="Comic Sans MS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0"/>
          </p:nvPr>
        </p:nvSpPr>
        <p:spPr>
          <a:xfrm>
            <a:off x="1547664" y="915566"/>
            <a:ext cx="7596336" cy="4227933"/>
          </a:xfrm>
        </p:spPr>
        <p:txBody>
          <a:bodyPr/>
          <a:lstStyle/>
          <a:p>
            <a:pPr lvl="0" algn="ctr">
              <a:spcBef>
                <a:spcPts val="1800"/>
              </a:spcBef>
              <a:spcAft>
                <a:spcPts val="600"/>
              </a:spcAft>
            </a:pPr>
            <a:r>
              <a:rPr lang="en" sz="1600" dirty="0">
                <a:solidFill>
                  <a:schemeClr val="dk1"/>
                </a:solidFill>
                <a:latin typeface="Comic Sans MS"/>
                <a:cs typeface="Comic Sans MS"/>
              </a:rPr>
              <a:t>2.Number of transactions according to (Recency, Frequency, Monetary  </a:t>
            </a:r>
            <a:r>
              <a:rPr lang="en-US" sz="1600" dirty="0" smtClean="0">
                <a:solidFill>
                  <a:schemeClr val="dk1"/>
                </a:solidFill>
                <a:latin typeface="Comic Sans MS"/>
                <a:cs typeface="Comic Sans MS"/>
              </a:rPr>
              <a:t>    </a:t>
            </a:r>
            <a:r>
              <a:rPr lang="en" sz="1600" dirty="0" smtClean="0">
                <a:solidFill>
                  <a:schemeClr val="dk1"/>
                </a:solidFill>
                <a:latin typeface="Comic Sans MS"/>
                <a:cs typeface="Comic Sans MS"/>
              </a:rPr>
              <a:t>score</a:t>
            </a:r>
            <a:r>
              <a:rPr lang="en" sz="1600" dirty="0">
                <a:solidFill>
                  <a:schemeClr val="dk1"/>
                </a:solidFill>
                <a:latin typeface="Comic Sans MS"/>
                <a:cs typeface="Comic Sans MS"/>
              </a:rPr>
              <a:t>) /shift within all </a:t>
            </a:r>
            <a:r>
              <a:rPr lang="en" sz="1600" dirty="0" smtClean="0">
                <a:solidFill>
                  <a:schemeClr val="dk1"/>
                </a:solidFill>
                <a:latin typeface="Comic Sans MS"/>
                <a:cs typeface="Comic Sans MS"/>
              </a:rPr>
              <a:t>months:</a:t>
            </a:r>
          </a:p>
          <a:p>
            <a:pPr marL="139700" lvl="0">
              <a:spcBef>
                <a:spcPts val="0"/>
              </a:spcBef>
              <a:buClr>
                <a:schemeClr val="dk1"/>
              </a:buClr>
              <a:buSzPct val="100000"/>
            </a:pPr>
            <a:r>
              <a:rPr lang="en-US" b="1" dirty="0" smtClean="0">
                <a:solidFill>
                  <a:schemeClr val="dk1"/>
                </a:solidFill>
                <a:latin typeface="Comic Sans MS"/>
                <a:cs typeface="Comic Sans MS"/>
              </a:rPr>
              <a:t>    </a:t>
            </a:r>
            <a:r>
              <a:rPr lang="en" b="1" dirty="0" smtClean="0">
                <a:solidFill>
                  <a:schemeClr val="dk1"/>
                </a:solidFill>
                <a:latin typeface="Comic Sans MS"/>
                <a:cs typeface="Comic Sans MS"/>
              </a:rPr>
              <a:t>Shift 3 : </a:t>
            </a:r>
            <a:endParaRPr lang="en-US" b="1" dirty="0" smtClean="0">
              <a:solidFill>
                <a:schemeClr val="dk1"/>
              </a:solidFill>
              <a:latin typeface="Comic Sans MS"/>
              <a:cs typeface="Comic Sans MS"/>
            </a:endParaRPr>
          </a:p>
          <a:p>
            <a:pPr marL="457200" lvl="0" indent="-317500">
              <a:spcBef>
                <a:spcPts val="0"/>
              </a:spcBef>
              <a:buClr>
                <a:schemeClr val="dk1"/>
              </a:buClr>
              <a:buSzPct val="100000"/>
              <a:buChar char="●"/>
            </a:pPr>
            <a:endParaRPr lang="en" b="1" dirty="0">
              <a:solidFill>
                <a:schemeClr val="dk1"/>
              </a:solidFill>
              <a:latin typeface="Comic Sans MS"/>
              <a:cs typeface="Comic Sans MS"/>
            </a:endParaRPr>
          </a:p>
          <a:p>
            <a:pPr marL="457200" lvl="0" indent="-317500">
              <a:spcBef>
                <a:spcPts val="0"/>
              </a:spcBef>
              <a:buClr>
                <a:schemeClr val="dk1"/>
              </a:buClr>
              <a:buSzPct val="87500"/>
              <a:buChar char="●"/>
            </a:pPr>
            <a:r>
              <a:rPr lang="en" sz="1600" b="1" dirty="0">
                <a:solidFill>
                  <a:schemeClr val="dk1"/>
                </a:solidFill>
                <a:latin typeface="Comic Sans MS"/>
                <a:cs typeface="Comic Sans MS"/>
              </a:rPr>
              <a:t>Frequency </a:t>
            </a:r>
            <a:r>
              <a:rPr lang="en" b="1" dirty="0">
                <a:solidFill>
                  <a:schemeClr val="dk1"/>
                </a:solidFill>
                <a:latin typeface="Comic Sans MS"/>
                <a:cs typeface="Comic Sans MS"/>
              </a:rPr>
              <a:t>score 1 =29.60%</a:t>
            </a:r>
          </a:p>
          <a:p>
            <a:pPr marL="457200" lvl="0" indent="-317500">
              <a:spcBef>
                <a:spcPts val="0"/>
              </a:spcBef>
              <a:buClr>
                <a:schemeClr val="dk1"/>
              </a:buClr>
              <a:buSzPct val="87500"/>
              <a:buChar char="●"/>
            </a:pPr>
            <a:r>
              <a:rPr lang="en" sz="1600" b="1" dirty="0">
                <a:solidFill>
                  <a:schemeClr val="dk1"/>
                </a:solidFill>
                <a:latin typeface="Comic Sans MS"/>
                <a:cs typeface="Comic Sans MS"/>
              </a:rPr>
              <a:t>Frequency  </a:t>
            </a:r>
            <a:r>
              <a:rPr lang="en" b="1" dirty="0">
                <a:solidFill>
                  <a:schemeClr val="dk1"/>
                </a:solidFill>
                <a:latin typeface="Comic Sans MS"/>
                <a:cs typeface="Comic Sans MS"/>
              </a:rPr>
              <a:t>score 2 =34.93%</a:t>
            </a:r>
          </a:p>
          <a:p>
            <a:pPr marL="457200" lvl="0" indent="-317500">
              <a:spcBef>
                <a:spcPts val="0"/>
              </a:spcBef>
              <a:buClr>
                <a:schemeClr val="dk1"/>
              </a:buClr>
              <a:buSzPct val="87500"/>
              <a:buChar char="●"/>
            </a:pPr>
            <a:r>
              <a:rPr lang="en" sz="1600" b="1" dirty="0">
                <a:solidFill>
                  <a:schemeClr val="dk1"/>
                </a:solidFill>
                <a:latin typeface="Comic Sans MS"/>
                <a:cs typeface="Comic Sans MS"/>
              </a:rPr>
              <a:t>Frequency  </a:t>
            </a:r>
            <a:r>
              <a:rPr lang="en" b="1" dirty="0">
                <a:solidFill>
                  <a:schemeClr val="dk1"/>
                </a:solidFill>
                <a:latin typeface="Comic Sans MS"/>
                <a:cs typeface="Comic Sans MS"/>
              </a:rPr>
              <a:t>score 3 =35.47%</a:t>
            </a:r>
          </a:p>
          <a:p>
            <a:endParaRPr lang="en-US" sz="1600" dirty="0">
              <a:latin typeface="Comic Sans MS"/>
              <a:cs typeface="Comic Sans MS"/>
            </a:endParaRPr>
          </a:p>
        </p:txBody>
      </p:sp>
      <p:pic>
        <p:nvPicPr>
          <p:cNvPr id="5" name="Shape 274" descr="Screen Shot 2017-05-17 at 2.54.09 AM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148064" y="1490210"/>
            <a:ext cx="3857625" cy="36532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880900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" sz="2800" dirty="0">
                <a:latin typeface="Comic Sans MS"/>
                <a:cs typeface="Comic Sans MS"/>
              </a:rPr>
              <a:t>Customer census</a:t>
            </a:r>
            <a:endParaRPr lang="en-US" sz="2800" dirty="0">
              <a:latin typeface="Comic Sans MS"/>
              <a:cs typeface="Comic Sans MS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0"/>
          </p:nvPr>
        </p:nvSpPr>
        <p:spPr>
          <a:xfrm>
            <a:off x="1619672" y="987574"/>
            <a:ext cx="7416824" cy="4155925"/>
          </a:xfrm>
        </p:spPr>
        <p:txBody>
          <a:bodyPr/>
          <a:lstStyle/>
          <a:p>
            <a:pPr lvl="0" algn="ctr">
              <a:spcBef>
                <a:spcPts val="1800"/>
              </a:spcBef>
              <a:spcAft>
                <a:spcPts val="600"/>
              </a:spcAft>
            </a:pPr>
            <a:r>
              <a:rPr lang="en" sz="1600" dirty="0">
                <a:solidFill>
                  <a:schemeClr val="dk1"/>
                </a:solidFill>
                <a:latin typeface="Comic Sans MS"/>
                <a:cs typeface="Comic Sans MS"/>
              </a:rPr>
              <a:t>2.Number of transactions according to (Recency, Frequency, Monetary  score) /shift within all months:</a:t>
            </a:r>
          </a:p>
          <a:p>
            <a:pPr marL="139700" lvl="0">
              <a:spcBef>
                <a:spcPts val="0"/>
              </a:spcBef>
              <a:buClr>
                <a:schemeClr val="dk1"/>
              </a:buClr>
              <a:buSzPct val="100000"/>
            </a:pPr>
            <a:r>
              <a:rPr lang="en-US" b="1" dirty="0" smtClean="0">
                <a:solidFill>
                  <a:schemeClr val="dk1"/>
                </a:solidFill>
                <a:latin typeface="Comic Sans MS"/>
                <a:cs typeface="Comic Sans MS"/>
              </a:rPr>
              <a:t>    </a:t>
            </a:r>
            <a:r>
              <a:rPr lang="en" b="1" dirty="0" smtClean="0">
                <a:solidFill>
                  <a:schemeClr val="dk1"/>
                </a:solidFill>
                <a:latin typeface="Comic Sans MS"/>
                <a:cs typeface="Comic Sans MS"/>
              </a:rPr>
              <a:t>Shift </a:t>
            </a:r>
            <a:r>
              <a:rPr lang="en" b="1" dirty="0">
                <a:solidFill>
                  <a:schemeClr val="dk1"/>
                </a:solidFill>
                <a:latin typeface="Comic Sans MS"/>
                <a:cs typeface="Comic Sans MS"/>
              </a:rPr>
              <a:t>3 </a:t>
            </a:r>
            <a:r>
              <a:rPr lang="en" b="1" dirty="0" smtClean="0">
                <a:solidFill>
                  <a:schemeClr val="dk1"/>
                </a:solidFill>
                <a:latin typeface="Comic Sans MS"/>
                <a:cs typeface="Comic Sans MS"/>
              </a:rPr>
              <a:t>:</a:t>
            </a:r>
            <a:endParaRPr lang="en-US" b="1" dirty="0" smtClean="0">
              <a:solidFill>
                <a:schemeClr val="dk1"/>
              </a:solidFill>
              <a:latin typeface="Comic Sans MS"/>
              <a:cs typeface="Comic Sans MS"/>
            </a:endParaRPr>
          </a:p>
          <a:p>
            <a:pPr marL="139700" lvl="0">
              <a:spcBef>
                <a:spcPts val="0"/>
              </a:spcBef>
              <a:buClr>
                <a:schemeClr val="dk1"/>
              </a:buClr>
              <a:buSzPct val="100000"/>
            </a:pPr>
            <a:r>
              <a:rPr lang="en" b="1" dirty="0" smtClean="0">
                <a:solidFill>
                  <a:schemeClr val="dk1"/>
                </a:solidFill>
                <a:latin typeface="Comic Sans MS"/>
                <a:cs typeface="Comic Sans MS"/>
              </a:rPr>
              <a:t> </a:t>
            </a:r>
            <a:endParaRPr lang="en" b="1" dirty="0">
              <a:solidFill>
                <a:schemeClr val="dk1"/>
              </a:solidFill>
              <a:latin typeface="Comic Sans MS"/>
              <a:cs typeface="Comic Sans MS"/>
            </a:endParaRPr>
          </a:p>
          <a:p>
            <a:pPr marL="457200" lvl="0" indent="-317500">
              <a:spcBef>
                <a:spcPts val="0"/>
              </a:spcBef>
              <a:buClr>
                <a:schemeClr val="dk1"/>
              </a:buClr>
              <a:buSzPct val="87500"/>
              <a:buChar char="●"/>
            </a:pPr>
            <a:r>
              <a:rPr lang="en" sz="1600" b="1" dirty="0">
                <a:solidFill>
                  <a:schemeClr val="dk1"/>
                </a:solidFill>
                <a:latin typeface="Comic Sans MS"/>
                <a:cs typeface="Comic Sans MS"/>
              </a:rPr>
              <a:t>Monetary </a:t>
            </a:r>
            <a:r>
              <a:rPr lang="en" b="1" dirty="0">
                <a:solidFill>
                  <a:schemeClr val="dk1"/>
                </a:solidFill>
                <a:latin typeface="Comic Sans MS"/>
                <a:cs typeface="Comic Sans MS"/>
              </a:rPr>
              <a:t>score 1 =33.33%</a:t>
            </a:r>
          </a:p>
          <a:p>
            <a:pPr marL="457200" lvl="0" indent="-317500">
              <a:spcBef>
                <a:spcPts val="0"/>
              </a:spcBef>
              <a:buClr>
                <a:schemeClr val="dk1"/>
              </a:buClr>
              <a:buSzPct val="87500"/>
              <a:buChar char="●"/>
            </a:pPr>
            <a:r>
              <a:rPr lang="en" sz="1600" b="1" dirty="0" smtClean="0">
                <a:solidFill>
                  <a:schemeClr val="dk1"/>
                </a:solidFill>
                <a:latin typeface="Comic Sans MS"/>
                <a:cs typeface="Comic Sans MS"/>
              </a:rPr>
              <a:t>Monetary </a:t>
            </a:r>
            <a:r>
              <a:rPr lang="en" b="1" dirty="0">
                <a:solidFill>
                  <a:schemeClr val="dk1"/>
                </a:solidFill>
                <a:latin typeface="Comic Sans MS"/>
                <a:cs typeface="Comic Sans MS"/>
              </a:rPr>
              <a:t>score 2 =38.13%</a:t>
            </a:r>
          </a:p>
          <a:p>
            <a:pPr marL="457200" lvl="0" indent="-317500">
              <a:spcBef>
                <a:spcPts val="0"/>
              </a:spcBef>
              <a:buClr>
                <a:schemeClr val="dk1"/>
              </a:buClr>
              <a:buSzPct val="87500"/>
              <a:buChar char="●"/>
            </a:pPr>
            <a:r>
              <a:rPr lang="en" sz="1600" b="1" dirty="0">
                <a:solidFill>
                  <a:schemeClr val="dk1"/>
                </a:solidFill>
                <a:latin typeface="Comic Sans MS"/>
                <a:cs typeface="Comic Sans MS"/>
              </a:rPr>
              <a:t>Monetary </a:t>
            </a:r>
            <a:r>
              <a:rPr lang="en" b="1" dirty="0">
                <a:solidFill>
                  <a:schemeClr val="dk1"/>
                </a:solidFill>
                <a:latin typeface="Comic Sans MS"/>
                <a:cs typeface="Comic Sans MS"/>
              </a:rPr>
              <a:t>score 3 =28.53%</a:t>
            </a:r>
          </a:p>
          <a:p>
            <a:endParaRPr lang="en-US" sz="1600" dirty="0">
              <a:latin typeface="Comic Sans MS"/>
              <a:cs typeface="Comic Sans MS"/>
            </a:endParaRPr>
          </a:p>
        </p:txBody>
      </p:sp>
      <p:pic>
        <p:nvPicPr>
          <p:cNvPr id="5" name="Shape 281" descr="Screen Shot 2017-05-17 at 2.55.41 AM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153025" y="1580034"/>
            <a:ext cx="3990975" cy="355686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/>
          <p:nvPr/>
        </p:nvSpPr>
        <p:spPr>
          <a:xfrm>
            <a:off x="2339752" y="3795886"/>
            <a:ext cx="5996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3" action="ppaction://hlinksldjump"/>
              </a:rPr>
              <a:t>ALL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39734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800" dirty="0" smtClean="0">
                <a:latin typeface="Comic Sans MS"/>
                <a:cs typeface="Comic Sans MS"/>
              </a:rPr>
              <a:t>summary</a:t>
            </a:r>
            <a:endParaRPr lang="en-US" sz="2800" dirty="0">
              <a:latin typeface="Comic Sans MS"/>
              <a:cs typeface="Comic Sans MS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0"/>
          </p:nvPr>
        </p:nvSpPr>
        <p:spPr>
          <a:xfrm>
            <a:off x="1547664" y="1131590"/>
            <a:ext cx="7488832" cy="3816423"/>
          </a:xfrm>
        </p:spPr>
        <p:txBody>
          <a:bodyPr/>
          <a:lstStyle/>
          <a:p>
            <a:pPr lvl="0"/>
            <a:r>
              <a:rPr lang="en" sz="2000" dirty="0">
                <a:solidFill>
                  <a:schemeClr val="dk1"/>
                </a:solidFill>
                <a:latin typeface="Comic Sans MS"/>
                <a:cs typeface="Comic Sans MS"/>
              </a:rPr>
              <a:t>By focusing on the highest score which is 3  in each shift </a:t>
            </a:r>
            <a:r>
              <a:rPr lang="en-US" sz="2000" dirty="0" smtClean="0">
                <a:solidFill>
                  <a:schemeClr val="dk1"/>
                </a:solidFill>
                <a:latin typeface="Comic Sans MS"/>
                <a:cs typeface="Comic Sans MS"/>
              </a:rPr>
              <a:t>  </a:t>
            </a:r>
            <a:r>
              <a:rPr lang="en" sz="2000" dirty="0" smtClean="0">
                <a:solidFill>
                  <a:schemeClr val="dk1"/>
                </a:solidFill>
                <a:latin typeface="Comic Sans MS"/>
                <a:cs typeface="Comic Sans MS"/>
              </a:rPr>
              <a:t>, </a:t>
            </a:r>
            <a:r>
              <a:rPr lang="en" sz="2000" dirty="0">
                <a:solidFill>
                  <a:schemeClr val="dk1"/>
                </a:solidFill>
                <a:latin typeface="Comic Sans MS"/>
                <a:cs typeface="Comic Sans MS"/>
              </a:rPr>
              <a:t>SHIFT 1 has the highest factors’ score ; which indicates that SHIFT 1 has the best customers according to each factor (R recent date, F number of transactions , M amount of transactions).</a:t>
            </a:r>
          </a:p>
          <a:p>
            <a:endParaRPr lang="en-US" sz="2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21457021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" sz="2800" dirty="0">
                <a:latin typeface="Comic Sans MS"/>
                <a:cs typeface="Comic Sans MS"/>
              </a:rPr>
              <a:t> Model figuration</a:t>
            </a:r>
            <a:endParaRPr lang="en-US" sz="2800" dirty="0">
              <a:latin typeface="Comic Sans MS"/>
              <a:cs typeface="Comic Sans MS"/>
            </a:endParaRPr>
          </a:p>
        </p:txBody>
      </p:sp>
      <p:pic>
        <p:nvPicPr>
          <p:cNvPr id="5" name="Shape 7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1033438"/>
            <a:ext cx="5657180" cy="410445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Shape 81" descr="Screen Shot 2017-05-23 at 1.49.57 AM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86252" y="1016100"/>
            <a:ext cx="3157748" cy="41274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" name="Straight Arrow Connector 7"/>
          <p:cNvCxnSpPr/>
          <p:nvPr/>
        </p:nvCxnSpPr>
        <p:spPr>
          <a:xfrm>
            <a:off x="2051720" y="1419622"/>
            <a:ext cx="4176464" cy="3600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85834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" sz="2800" dirty="0">
                <a:latin typeface="Comic Sans MS"/>
                <a:cs typeface="Comic Sans MS"/>
              </a:rPr>
              <a:t>Model figuration cont.</a:t>
            </a:r>
            <a:endParaRPr lang="en-US" sz="2800" dirty="0">
              <a:latin typeface="Comic Sans MS"/>
              <a:cs typeface="Comic Sans MS"/>
            </a:endParaRPr>
          </a:p>
        </p:txBody>
      </p:sp>
      <p:pic>
        <p:nvPicPr>
          <p:cNvPr id="5" name="Shape 88" descr="Screen Shot 2017-05-23 at 1.48.49 AM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339752" y="1275606"/>
            <a:ext cx="5435825" cy="30258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555003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" sz="2800" dirty="0">
                <a:latin typeface="Comic Sans MS"/>
                <a:cs typeface="Comic Sans MS"/>
              </a:rPr>
              <a:t>Model figuration cont.</a:t>
            </a:r>
            <a:endParaRPr lang="en-US" sz="2800" dirty="0"/>
          </a:p>
        </p:txBody>
      </p:sp>
      <p:pic>
        <p:nvPicPr>
          <p:cNvPr id="5" name="Shape 95" descr="Screen Shot 2017-05-22 at 4.24.19 AM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051720" y="1131590"/>
            <a:ext cx="6110197" cy="35430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07234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" sz="2800" dirty="0">
                <a:latin typeface="Comic Sans MS"/>
                <a:cs typeface="Comic Sans MS"/>
              </a:rPr>
              <a:t>Model figuration cont.</a:t>
            </a:r>
            <a:endParaRPr lang="en-US" sz="2800" dirty="0"/>
          </a:p>
        </p:txBody>
      </p:sp>
      <p:pic>
        <p:nvPicPr>
          <p:cNvPr id="5" name="Shape 101" descr="Screen Shot 2017-05-17 at 1.28.16 AM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267744" y="1275606"/>
            <a:ext cx="5777099" cy="35132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216421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" sz="2800" dirty="0">
                <a:latin typeface="Comic Sans MS"/>
                <a:cs typeface="Comic Sans MS"/>
              </a:rPr>
              <a:t>Model figuration cont.</a:t>
            </a:r>
            <a:endParaRPr lang="en-US" sz="2800" dirty="0"/>
          </a:p>
        </p:txBody>
      </p:sp>
      <p:pic>
        <p:nvPicPr>
          <p:cNvPr id="5" name="Shape 107" descr="Screen Shot 2017-05-23 at 1.44.09 AM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051720" y="1131590"/>
            <a:ext cx="6565849" cy="377737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877750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" sz="2800" dirty="0">
                <a:latin typeface="Comic Sans MS"/>
                <a:cs typeface="Comic Sans MS"/>
              </a:rPr>
              <a:t>Model figuration cont.</a:t>
            </a:r>
            <a:endParaRPr lang="en-US" sz="2800" dirty="0"/>
          </a:p>
        </p:txBody>
      </p:sp>
      <p:pic>
        <p:nvPicPr>
          <p:cNvPr id="5" name="Picture 4" descr="Screen Shot 2017-05-23 at 11.28.0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915566"/>
            <a:ext cx="7596336" cy="3219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1867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1021</TotalTime>
  <Words>807</Words>
  <Application>Microsoft Macintosh PowerPoint</Application>
  <PresentationFormat>On-screen Show (16:9)</PresentationFormat>
  <Paragraphs>162</Paragraphs>
  <Slides>34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34</vt:i4>
      </vt:variant>
    </vt:vector>
  </HeadingPairs>
  <TitlesOfParts>
    <vt:vector size="36" baseType="lpstr">
      <vt:lpstr>Office Theme</vt:lpstr>
      <vt:lpstr>Custom Design</vt:lpstr>
      <vt:lpstr>PowerPoint Presentation</vt:lpstr>
      <vt:lpstr>RFM Model</vt:lpstr>
      <vt:lpstr>Data Requirements &amp; Model description</vt:lpstr>
      <vt:lpstr> Model figuration</vt:lpstr>
      <vt:lpstr>Model figuration cont.</vt:lpstr>
      <vt:lpstr>Model figuration cont.</vt:lpstr>
      <vt:lpstr>Model figuration cont.</vt:lpstr>
      <vt:lpstr>Model figuration cont.</vt:lpstr>
      <vt:lpstr>Model figuration cont.</vt:lpstr>
      <vt:lpstr>Model figuration cont.</vt:lpstr>
      <vt:lpstr>Model figuration cont.</vt:lpstr>
      <vt:lpstr>Results ( Score 3 )</vt:lpstr>
      <vt:lpstr>Results ( Score 3 )</vt:lpstr>
      <vt:lpstr>Results ( Score 3 )</vt:lpstr>
      <vt:lpstr>     Result Comparison</vt:lpstr>
      <vt:lpstr>Challenges </vt:lpstr>
      <vt:lpstr>Challenges </vt:lpstr>
      <vt:lpstr>Challenges </vt:lpstr>
      <vt:lpstr>Challenges </vt:lpstr>
      <vt:lpstr>Challenges</vt:lpstr>
      <vt:lpstr>Challenges </vt:lpstr>
      <vt:lpstr>Customer census </vt:lpstr>
      <vt:lpstr>Customer census</vt:lpstr>
      <vt:lpstr>Customer census</vt:lpstr>
      <vt:lpstr>Customer census</vt:lpstr>
      <vt:lpstr>Customer census</vt:lpstr>
      <vt:lpstr>Customer census</vt:lpstr>
      <vt:lpstr>Customer census</vt:lpstr>
      <vt:lpstr>Customer census</vt:lpstr>
      <vt:lpstr>Customer census</vt:lpstr>
      <vt:lpstr>Customer census</vt:lpstr>
      <vt:lpstr>Customer census</vt:lpstr>
      <vt:lpstr>Customer census</vt:lpstr>
      <vt:lpstr>summary</vt:lpstr>
    </vt:vector>
  </TitlesOfParts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Allppt.com</dc:creator>
  <cp:lastModifiedBy>Mahmoud Nasra</cp:lastModifiedBy>
  <cp:revision>45</cp:revision>
  <dcterms:created xsi:type="dcterms:W3CDTF">2014-04-01T16:27:38Z</dcterms:created>
  <dcterms:modified xsi:type="dcterms:W3CDTF">2017-05-24T06:01:12Z</dcterms:modified>
</cp:coreProperties>
</file>