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media/image17.svg" ContentType="image/svg+xml"/>
  <Override PartName="/ppt/media/image19.svg" ContentType="image/svg+xml"/>
  <Override PartName="/ppt/media/image2.svg" ContentType="image/svg+xml"/>
  <Override PartName="/ppt/media/image21.svg" ContentType="image/svg+xml"/>
  <Override PartName="/ppt/media/image23.svg" ContentType="image/svg+xml"/>
  <Override PartName="/ppt/media/image25.svg" ContentType="image/svg+xml"/>
  <Override PartName="/ppt/media/image27.svg" ContentType="image/svg+xml"/>
  <Override PartName="/ppt/media/image37.svg" ContentType="image/svg+xml"/>
  <Override PartName="/ppt/media/image4.svg" ContentType="image/svg+xml"/>
  <Override PartName="/ppt/media/image41.svg" ContentType="image/svg+xml"/>
  <Override PartName="/ppt/media/image7.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Lst>
  <p:sldSz cx="18288000" cy="10287000"/>
  <p:notesSz cx="6858000" cy="9144000"/>
  <p:embeddedFontLst>
    <p:embeddedFont>
      <p:font typeface="Canva Sans" panose="020B0503030501040103"/>
      <p:regular r:id="rId20"/>
    </p:embeddedFont>
    <p:embeddedFont>
      <p:font typeface="Montserrat" panose="00000500000000000000"/>
      <p:regular r:id="rId21"/>
    </p:embeddedFont>
    <p:embeddedFont>
      <p:font typeface="Arial Unicode MS" panose="020B0604020202020204" charset="-122"/>
      <p:regular r:id="rId22"/>
    </p:embeddedFont>
    <p:embeddedFont>
      <p:font typeface="Calibri" panose="020F0502020204030204" charset="0"/>
      <p:regular r:id="rId23"/>
      <p:bold r:id="rId24"/>
      <p:italic r:id="rId25"/>
      <p:boldItalic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1" userDrawn="1">
          <p15:clr>
            <a:srgbClr val="A4A3A4"/>
          </p15:clr>
        </p15:guide>
        <p15:guide id="2" pos="290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showGuides="1">
      <p:cViewPr varScale="1">
        <p:scale>
          <a:sx n="74" d="100"/>
          <a:sy n="74" d="100"/>
        </p:scale>
        <p:origin x="-1092" y="-90"/>
      </p:cViewPr>
      <p:guideLst>
        <p:guide orient="horz" pos="2191"/>
        <p:guide pos="290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font" Target="fonts/font7.fntdata"/><Relationship Id="rId25" Type="http://schemas.openxmlformats.org/officeDocument/2006/relationships/font" Target="fonts/font6.fntdata"/><Relationship Id="rId24" Type="http://schemas.openxmlformats.org/officeDocument/2006/relationships/font" Target="fonts/font5.fntdata"/><Relationship Id="rId23" Type="http://schemas.openxmlformats.org/officeDocument/2006/relationships/font" Target="fonts/font4.fntdata"/><Relationship Id="rId22" Type="http://schemas.openxmlformats.org/officeDocument/2006/relationships/font" Target="fonts/font3.fntdata"/><Relationship Id="rId21" Type="http://schemas.openxmlformats.org/officeDocument/2006/relationships/font" Target="fonts/font2.fntdata"/><Relationship Id="rId20" Type="http://schemas.openxmlformats.org/officeDocument/2006/relationships/font" Target="fonts/font1.fntdata"/><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1.svg"/><Relationship Id="rId3" Type="http://schemas.openxmlformats.org/officeDocument/2006/relationships/image" Target="../media/image20.png"/><Relationship Id="rId2" Type="http://schemas.openxmlformats.org/officeDocument/2006/relationships/image" Target="../media/image34.png"/><Relationship Id="rId1" Type="http://schemas.openxmlformats.org/officeDocument/2006/relationships/image" Target="../media/image35.png"/></Relationships>
</file>

<file path=ppt/slides/_rels/slide11.xml.rels><?xml version="1.0" encoding="UTF-8" standalone="yes"?>
<Relationships xmlns="http://schemas.openxmlformats.org/package/2006/relationships"><Relationship Id="rId9" Type="http://schemas.openxmlformats.org/officeDocument/2006/relationships/image" Target="../media/image34.png"/><Relationship Id="rId8" Type="http://schemas.openxmlformats.org/officeDocument/2006/relationships/image" Target="../media/image41.svg"/><Relationship Id="rId7" Type="http://schemas.openxmlformats.org/officeDocument/2006/relationships/image" Target="../media/image40.png"/><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svg"/><Relationship Id="rId3" Type="http://schemas.openxmlformats.org/officeDocument/2006/relationships/image" Target="../media/image36.png"/><Relationship Id="rId2" Type="http://schemas.openxmlformats.org/officeDocument/2006/relationships/image" Target="../media/image21.svg"/><Relationship Id="rId10" Type="http://schemas.openxmlformats.org/officeDocument/2006/relationships/slideLayout" Target="../slideLayouts/slideLayout7.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image" Target="../media/image4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image" Target="../media/image4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4.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sv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9" Type="http://schemas.openxmlformats.org/officeDocument/2006/relationships/image" Target="../media/image24.png"/><Relationship Id="rId8" Type="http://schemas.openxmlformats.org/officeDocument/2006/relationships/image" Target="../media/image23.svg"/><Relationship Id="rId7" Type="http://schemas.openxmlformats.org/officeDocument/2006/relationships/image" Target="../media/image22.png"/><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 Id="rId3" Type="http://schemas.openxmlformats.org/officeDocument/2006/relationships/image" Target="../media/image18.png"/><Relationship Id="rId2" Type="http://schemas.openxmlformats.org/officeDocument/2006/relationships/image" Target="../media/image17.svg"/><Relationship Id="rId13" Type="http://schemas.openxmlformats.org/officeDocument/2006/relationships/slideLayout" Target="../slideLayouts/slideLayout7.xml"/><Relationship Id="rId12" Type="http://schemas.openxmlformats.org/officeDocument/2006/relationships/image" Target="../media/image27.svg"/><Relationship Id="rId11" Type="http://schemas.openxmlformats.org/officeDocument/2006/relationships/image" Target="../media/image26.png"/><Relationship Id="rId10" Type="http://schemas.openxmlformats.org/officeDocument/2006/relationships/image" Target="../media/image25.svg"/><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21.svg"/><Relationship Id="rId7" Type="http://schemas.openxmlformats.org/officeDocument/2006/relationships/image" Target="../media/image20.png"/><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17.svg"/><Relationship Id="rId3" Type="http://schemas.openxmlformats.org/officeDocument/2006/relationships/image" Target="../media/image16.png"/><Relationship Id="rId2" Type="http://schemas.openxmlformats.org/officeDocument/2006/relationships/image" Target="../media/image29.png"/><Relationship Id="rId1" Type="http://schemas.openxmlformats.org/officeDocument/2006/relationships/image" Target="../media/image2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2.jpeg"/><Relationship Id="rId2" Type="http://schemas.openxmlformats.org/officeDocument/2006/relationships/image" Target="../media/image21.svg"/><Relationship Id="rId1"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4.png"/><Relationship Id="rId1"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a:off x="15047759" y="3749017"/>
            <a:ext cx="3240241" cy="6504134"/>
          </a:xfrm>
          <a:custGeom>
            <a:avLst/>
            <a:gdLst/>
            <a:ahLst/>
            <a:cxnLst/>
            <a:rect l="l" t="t" r="r" b="b"/>
            <a:pathLst>
              <a:path w="3240241" h="6504134">
                <a:moveTo>
                  <a:pt x="0" y="0"/>
                </a:moveTo>
                <a:lnTo>
                  <a:pt x="3240241" y="0"/>
                </a:lnTo>
                <a:lnTo>
                  <a:pt x="3240241" y="6504133"/>
                </a:lnTo>
                <a:lnTo>
                  <a:pt x="0" y="6504133"/>
                </a:lnTo>
                <a:lnTo>
                  <a:pt x="0" y="0"/>
                </a:lnTo>
                <a:close/>
              </a:path>
            </a:pathLst>
          </a:custGeom>
          <a:blipFill>
            <a:blip r:embed="rId1">
              <a:extLst>
                <a:ext uri="{96DAC541-7B7A-43D3-8B79-37D633B846F1}">
                  <asvg:svgBlip xmlns:asvg="http://schemas.microsoft.com/office/drawing/2016/SVG/main" r:embed="rId2"/>
                </a:ext>
              </a:extLst>
            </a:blip>
            <a:stretch>
              <a:fillRect/>
            </a:stretch>
          </a:blipFill>
        </p:spPr>
      </p:sp>
      <p:grpSp>
        <p:nvGrpSpPr>
          <p:cNvPr id="3" name="Group 3"/>
          <p:cNvGrpSpPr/>
          <p:nvPr/>
        </p:nvGrpSpPr>
        <p:grpSpPr>
          <a:xfrm rot="0">
            <a:off x="13032403" y="-1448305"/>
            <a:ext cx="5255597" cy="13183610"/>
            <a:chOff x="0" y="0"/>
            <a:chExt cx="1384190" cy="3472227"/>
          </a:xfrm>
        </p:grpSpPr>
        <p:sp>
          <p:nvSpPr>
            <p:cNvPr id="4" name="Freeform 4"/>
            <p:cNvSpPr/>
            <p:nvPr/>
          </p:nvSpPr>
          <p:spPr>
            <a:xfrm>
              <a:off x="0" y="0"/>
              <a:ext cx="1384190" cy="3472226"/>
            </a:xfrm>
            <a:custGeom>
              <a:avLst/>
              <a:gdLst/>
              <a:ahLst/>
              <a:cxnLst/>
              <a:rect l="l" t="t" r="r" b="b"/>
              <a:pathLst>
                <a:path w="1384190" h="3472226">
                  <a:moveTo>
                    <a:pt x="0" y="0"/>
                  </a:moveTo>
                  <a:lnTo>
                    <a:pt x="1384190" y="0"/>
                  </a:lnTo>
                  <a:lnTo>
                    <a:pt x="1384190" y="3472226"/>
                  </a:lnTo>
                  <a:lnTo>
                    <a:pt x="0" y="3472226"/>
                  </a:lnTo>
                  <a:close/>
                </a:path>
              </a:pathLst>
            </a:custGeom>
            <a:solidFill>
              <a:srgbClr val="B6D7C7"/>
            </a:solidFill>
          </p:spPr>
        </p:sp>
        <p:sp>
          <p:nvSpPr>
            <p:cNvPr id="5" name="TextBox 5"/>
            <p:cNvSpPr txBox="1"/>
            <p:nvPr/>
          </p:nvSpPr>
          <p:spPr>
            <a:xfrm>
              <a:off x="0" y="-19050"/>
              <a:ext cx="1384190" cy="3491277"/>
            </a:xfrm>
            <a:prstGeom prst="rect">
              <a:avLst/>
            </a:prstGeom>
          </p:spPr>
          <p:txBody>
            <a:bodyPr lIns="50800" tIns="50800" rIns="50800" bIns="50800" rtlCol="0" anchor="ctr"/>
            <a:lstStyle/>
            <a:p>
              <a:pPr algn="ctr">
                <a:lnSpc>
                  <a:spcPts val="2860"/>
                </a:lnSpc>
              </a:pPr>
            </a:p>
          </p:txBody>
        </p:sp>
      </p:grpSp>
      <p:sp>
        <p:nvSpPr>
          <p:cNvPr id="6" name="Freeform 6"/>
          <p:cNvSpPr/>
          <p:nvPr/>
        </p:nvSpPr>
        <p:spPr>
          <a:xfrm>
            <a:off x="9432880" y="1526000"/>
            <a:ext cx="7234999" cy="7234999"/>
          </a:xfrm>
          <a:custGeom>
            <a:avLst/>
            <a:gdLst/>
            <a:ahLst/>
            <a:cxnLst/>
            <a:rect l="l" t="t" r="r" b="b"/>
            <a:pathLst>
              <a:path w="7234999" h="7234999">
                <a:moveTo>
                  <a:pt x="0" y="0"/>
                </a:moveTo>
                <a:lnTo>
                  <a:pt x="7234999" y="0"/>
                </a:lnTo>
                <a:lnTo>
                  <a:pt x="7234999" y="7235000"/>
                </a:lnTo>
                <a:lnTo>
                  <a:pt x="0" y="7235000"/>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sp>
      <p:grpSp>
        <p:nvGrpSpPr>
          <p:cNvPr id="7" name="Group 7"/>
          <p:cNvGrpSpPr/>
          <p:nvPr/>
        </p:nvGrpSpPr>
        <p:grpSpPr>
          <a:xfrm rot="0">
            <a:off x="1057435" y="3489495"/>
            <a:ext cx="78988" cy="4336646"/>
            <a:chOff x="0" y="0"/>
            <a:chExt cx="20803" cy="1142162"/>
          </a:xfrm>
        </p:grpSpPr>
        <p:sp>
          <p:nvSpPr>
            <p:cNvPr id="8" name="Freeform 8"/>
            <p:cNvSpPr/>
            <p:nvPr/>
          </p:nvSpPr>
          <p:spPr>
            <a:xfrm>
              <a:off x="0" y="0"/>
              <a:ext cx="20803" cy="1142162"/>
            </a:xfrm>
            <a:custGeom>
              <a:avLst/>
              <a:gdLst/>
              <a:ahLst/>
              <a:cxnLst/>
              <a:rect l="l" t="t" r="r" b="b"/>
              <a:pathLst>
                <a:path w="20803" h="1142162">
                  <a:moveTo>
                    <a:pt x="0" y="0"/>
                  </a:moveTo>
                  <a:lnTo>
                    <a:pt x="20803" y="0"/>
                  </a:lnTo>
                  <a:lnTo>
                    <a:pt x="20803" y="1142162"/>
                  </a:lnTo>
                  <a:lnTo>
                    <a:pt x="0" y="1142162"/>
                  </a:lnTo>
                  <a:close/>
                </a:path>
              </a:pathLst>
            </a:custGeom>
            <a:solidFill>
              <a:srgbClr val="123D33"/>
            </a:solidFill>
            <a:ln cap="sq">
              <a:noFill/>
              <a:prstDash val="solid"/>
              <a:miter/>
            </a:ln>
          </p:spPr>
        </p:sp>
        <p:sp>
          <p:nvSpPr>
            <p:cNvPr id="9" name="TextBox 9"/>
            <p:cNvSpPr txBox="1"/>
            <p:nvPr/>
          </p:nvSpPr>
          <p:spPr>
            <a:xfrm>
              <a:off x="0" y="-19050"/>
              <a:ext cx="20803" cy="1161212"/>
            </a:xfrm>
            <a:prstGeom prst="rect">
              <a:avLst/>
            </a:prstGeom>
          </p:spPr>
          <p:txBody>
            <a:bodyPr lIns="50800" tIns="50800" rIns="50800" bIns="50800" rtlCol="0" anchor="ctr"/>
            <a:lstStyle/>
            <a:p>
              <a:pPr marL="0" lvl="0" indent="0" algn="ctr">
                <a:lnSpc>
                  <a:spcPts val="2860"/>
                </a:lnSpc>
                <a:spcBef>
                  <a:spcPct val="0"/>
                </a:spcBef>
              </a:pPr>
            </a:p>
          </p:txBody>
        </p:sp>
      </p:grpSp>
      <p:sp>
        <p:nvSpPr>
          <p:cNvPr id="10" name="Freeform 10"/>
          <p:cNvSpPr/>
          <p:nvPr/>
        </p:nvSpPr>
        <p:spPr>
          <a:xfrm>
            <a:off x="9719349" y="1998444"/>
            <a:ext cx="6762556" cy="6762556"/>
          </a:xfrm>
          <a:custGeom>
            <a:avLst/>
            <a:gdLst/>
            <a:ahLst/>
            <a:cxnLst/>
            <a:rect l="l" t="t" r="r" b="b"/>
            <a:pathLst>
              <a:path w="6762556" h="6762556">
                <a:moveTo>
                  <a:pt x="0" y="0"/>
                </a:moveTo>
                <a:lnTo>
                  <a:pt x="6762556" y="0"/>
                </a:lnTo>
                <a:lnTo>
                  <a:pt x="6762556" y="6762556"/>
                </a:lnTo>
                <a:lnTo>
                  <a:pt x="0" y="6762556"/>
                </a:lnTo>
                <a:lnTo>
                  <a:pt x="0" y="0"/>
                </a:lnTo>
                <a:close/>
              </a:path>
            </a:pathLst>
          </a:custGeom>
          <a:blipFill>
            <a:blip r:embed="rId5"/>
            <a:stretch>
              <a:fillRect/>
            </a:stretch>
          </a:blipFill>
        </p:spPr>
      </p:sp>
      <p:sp>
        <p:nvSpPr>
          <p:cNvPr id="11" name="TextBox 11"/>
          <p:cNvSpPr txBox="1"/>
          <p:nvPr/>
        </p:nvSpPr>
        <p:spPr>
          <a:xfrm>
            <a:off x="1387521" y="3346620"/>
            <a:ext cx="7214594" cy="1347470"/>
          </a:xfrm>
          <a:prstGeom prst="rect">
            <a:avLst/>
          </a:prstGeom>
        </p:spPr>
        <p:txBody>
          <a:bodyPr lIns="0" tIns="0" rIns="0" bIns="0" rtlCol="0" anchor="t">
            <a:spAutoFit/>
          </a:bodyPr>
          <a:lstStyle/>
          <a:p>
            <a:pPr algn="l">
              <a:lnSpc>
                <a:spcPts val="10510"/>
              </a:lnSpc>
            </a:pPr>
            <a:r>
              <a:rPr lang="en-US" sz="7505" b="1" spc="-150">
                <a:solidFill>
                  <a:srgbClr val="191919"/>
                </a:solidFill>
                <a:latin typeface="Calibri" panose="020F0502020204030204" charset="0"/>
                <a:ea typeface="Open Sauce Bold" panose="00000800000000000000"/>
                <a:cs typeface="Calibri" panose="020F0502020204030204" charset="0"/>
                <a:sym typeface="Open Sauce Bold" panose="00000800000000000000"/>
              </a:rPr>
              <a:t>Marketing</a:t>
            </a:r>
            <a:endParaRPr lang="en-US" sz="7505" b="1" spc="-150">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p:txBody>
      </p:sp>
      <p:sp>
        <p:nvSpPr>
          <p:cNvPr id="12" name="TextBox 12"/>
          <p:cNvSpPr txBox="1"/>
          <p:nvPr/>
        </p:nvSpPr>
        <p:spPr>
          <a:xfrm>
            <a:off x="1387521" y="4403531"/>
            <a:ext cx="8293728" cy="2090420"/>
          </a:xfrm>
          <a:prstGeom prst="rect">
            <a:avLst/>
          </a:prstGeom>
        </p:spPr>
        <p:txBody>
          <a:bodyPr lIns="0" tIns="0" rIns="0" bIns="0" rtlCol="0" anchor="t">
            <a:spAutoFit/>
          </a:bodyPr>
          <a:lstStyle/>
          <a:p>
            <a:pPr algn="l">
              <a:lnSpc>
                <a:spcPts val="16305"/>
              </a:lnSpc>
            </a:pPr>
            <a:r>
              <a:rPr lang="en-US" sz="11645" b="1" spc="-232">
                <a:solidFill>
                  <a:srgbClr val="191919"/>
                </a:solidFill>
                <a:latin typeface="Calibri" panose="020F0502020204030204" charset="0"/>
                <a:ea typeface="Open Sauce Heavy" panose="00000A00000000000000"/>
                <a:cs typeface="Calibri" panose="020F0502020204030204" charset="0"/>
                <a:sym typeface="Open Sauce Heavy" panose="00000A00000000000000"/>
              </a:rPr>
              <a:t>Project</a:t>
            </a:r>
            <a:endParaRPr lang="en-US" sz="11645" b="1" spc="-232">
              <a:solidFill>
                <a:srgbClr val="191919"/>
              </a:solidFill>
              <a:latin typeface="Calibri" panose="020F0502020204030204" charset="0"/>
              <a:ea typeface="Open Sauce Heavy" panose="00000A00000000000000"/>
              <a:cs typeface="Calibri" panose="020F0502020204030204" charset="0"/>
              <a:sym typeface="Open Sauce Heavy" panose="00000A00000000000000"/>
            </a:endParaRPr>
          </a:p>
        </p:txBody>
      </p:sp>
      <p:sp>
        <p:nvSpPr>
          <p:cNvPr id="13" name="TextBox 13"/>
          <p:cNvSpPr txBox="1"/>
          <p:nvPr/>
        </p:nvSpPr>
        <p:spPr>
          <a:xfrm>
            <a:off x="2030394" y="1619491"/>
            <a:ext cx="2909957" cy="421005"/>
          </a:xfrm>
          <a:prstGeom prst="rect">
            <a:avLst/>
          </a:prstGeom>
        </p:spPr>
        <p:txBody>
          <a:bodyPr lIns="0" tIns="0" rIns="0" bIns="0" rtlCol="0" anchor="t">
            <a:spAutoFit/>
          </a:bodyPr>
          <a:lstStyle/>
          <a:p>
            <a:pPr algn="l">
              <a:lnSpc>
                <a:spcPts val="3285"/>
              </a:lnSpc>
            </a:pPr>
            <a:r>
              <a:rPr lang="en-US" sz="2860" b="1" spc="-57">
                <a:solidFill>
                  <a:srgbClr val="191919"/>
                </a:solidFill>
                <a:latin typeface="Calibri" panose="020F0502020204030204" charset="0"/>
                <a:ea typeface="Open Sauce" panose="00000500000000000000"/>
                <a:cs typeface="Calibri" panose="020F0502020204030204" charset="0"/>
                <a:sym typeface="Open Sauce" panose="00000500000000000000"/>
              </a:rPr>
              <a:t>Smart Saver</a:t>
            </a:r>
            <a:endParaRPr lang="en-US" sz="2860" b="1" spc="-57">
              <a:solidFill>
                <a:srgbClr val="191919"/>
              </a:solidFill>
              <a:latin typeface="Calibri" panose="020F0502020204030204" charset="0"/>
              <a:ea typeface="Open Sauce" panose="00000500000000000000"/>
              <a:cs typeface="Calibri" panose="020F0502020204030204" charset="0"/>
              <a:sym typeface="Open Sauce" panose="00000500000000000000"/>
            </a:endParaRPr>
          </a:p>
        </p:txBody>
      </p:sp>
      <p:sp>
        <p:nvSpPr>
          <p:cNvPr id="14" name="TextBox 14"/>
          <p:cNvSpPr txBox="1"/>
          <p:nvPr/>
        </p:nvSpPr>
        <p:spPr>
          <a:xfrm>
            <a:off x="1524167" y="7328322"/>
            <a:ext cx="6832368" cy="537845"/>
          </a:xfrm>
          <a:prstGeom prst="rect">
            <a:avLst/>
          </a:prstGeom>
        </p:spPr>
        <p:txBody>
          <a:bodyPr lIns="0" tIns="0" rIns="0" bIns="0" rtlCol="0" anchor="t">
            <a:spAutoFit/>
          </a:bodyPr>
          <a:lstStyle/>
          <a:p>
            <a:pPr algn="l">
              <a:lnSpc>
                <a:spcPts val="4195"/>
              </a:lnSpc>
            </a:pPr>
            <a:r>
              <a:rPr lang="en-US" sz="3020" b="1" spc="241">
                <a:solidFill>
                  <a:srgbClr val="3B8D75"/>
                </a:solidFill>
                <a:latin typeface="Calibri" panose="020F0502020204030204" charset="0"/>
                <a:ea typeface="Open Sauce Bold" panose="00000800000000000000"/>
                <a:cs typeface="Calibri" panose="020F0502020204030204" charset="0"/>
                <a:sym typeface="Open Sauce Bold" panose="00000800000000000000"/>
              </a:rPr>
              <a:t>https://smart-saver.store</a:t>
            </a:r>
            <a:endParaRPr lang="en-US" sz="3020" b="1" spc="241">
              <a:solidFill>
                <a:srgbClr val="3B8D75"/>
              </a:solidFill>
              <a:latin typeface="Calibri" panose="020F0502020204030204" charset="0"/>
              <a:ea typeface="Open Sauce Bold" panose="00000800000000000000"/>
              <a:cs typeface="Calibri" panose="020F0502020204030204" charset="0"/>
              <a:sym typeface="Open Sauce Bold" panose="00000800000000000000"/>
            </a:endParaRPr>
          </a:p>
        </p:txBody>
      </p:sp>
      <p:sp>
        <p:nvSpPr>
          <p:cNvPr id="15" name="Freeform 15"/>
          <p:cNvSpPr/>
          <p:nvPr/>
        </p:nvSpPr>
        <p:spPr>
          <a:xfrm>
            <a:off x="1057435" y="1359780"/>
            <a:ext cx="933466" cy="933466"/>
          </a:xfrm>
          <a:custGeom>
            <a:avLst/>
            <a:gdLst/>
            <a:ahLst/>
            <a:cxnLst/>
            <a:rect l="l" t="t" r="r" b="b"/>
            <a:pathLst>
              <a:path w="933466" h="933466">
                <a:moveTo>
                  <a:pt x="0" y="0"/>
                </a:moveTo>
                <a:lnTo>
                  <a:pt x="933465" y="0"/>
                </a:lnTo>
                <a:lnTo>
                  <a:pt x="933465" y="933466"/>
                </a:lnTo>
                <a:lnTo>
                  <a:pt x="0" y="933466"/>
                </a:lnTo>
                <a:lnTo>
                  <a:pt x="0" y="0"/>
                </a:lnTo>
                <a:close/>
              </a:path>
            </a:pathLst>
          </a:custGeom>
          <a:blipFill>
            <a:blip r:embed="rId5"/>
            <a:stretch>
              <a:fillRect/>
            </a:stretch>
          </a:blipFill>
        </p:spPr>
      </p:sp>
      <p:sp>
        <p:nvSpPr>
          <p:cNvPr id="16" name="TextBox 16"/>
          <p:cNvSpPr txBox="1"/>
          <p:nvPr/>
        </p:nvSpPr>
        <p:spPr>
          <a:xfrm>
            <a:off x="1387521" y="6673698"/>
            <a:ext cx="6704162" cy="416560"/>
          </a:xfrm>
          <a:prstGeom prst="rect">
            <a:avLst/>
          </a:prstGeom>
        </p:spPr>
        <p:txBody>
          <a:bodyPr lIns="0" tIns="0" rIns="0" bIns="0" rtlCol="0" anchor="t">
            <a:spAutoFit/>
          </a:bodyPr>
          <a:lstStyle/>
          <a:p>
            <a:pPr algn="ctr">
              <a:lnSpc>
                <a:spcPts val="3250"/>
              </a:lnSpc>
              <a:spcBef>
                <a:spcPct val="0"/>
              </a:spcBef>
            </a:pPr>
            <a:r>
              <a:rPr lang="en-US" sz="2500" b="1">
                <a:solidFill>
                  <a:srgbClr val="000000"/>
                </a:solidFill>
                <a:latin typeface="Calibri" panose="020F0502020204030204" charset="0"/>
                <a:ea typeface="Open Sauce Bold" panose="00000800000000000000"/>
                <a:cs typeface="Calibri" panose="020F0502020204030204" charset="0"/>
                <a:sym typeface="Open Sauce Bold" panose="00000800000000000000"/>
              </a:rPr>
              <a:t>Smart group buying for students &amp; teams</a:t>
            </a:r>
            <a:endParaRPr lang="en-US" sz="2500" b="1">
              <a:solidFill>
                <a:srgbClr val="000000"/>
              </a:solidFill>
              <a:latin typeface="Calibri" panose="020F0502020204030204" charset="0"/>
              <a:ea typeface="Open Sauce Bold" panose="00000800000000000000"/>
              <a:cs typeface="Calibri" panose="020F0502020204030204" charset="0"/>
              <a:sym typeface="Open Sauce Bold" panose="00000800000000000000"/>
            </a:endParaRPr>
          </a:p>
        </p:txBody>
      </p:sp>
      <p:sp>
        <p:nvSpPr>
          <p:cNvPr id="17" name="TextBox 17"/>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1</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18" name="TextBox 14"/>
          <p:cNvSpPr txBox="1"/>
          <p:nvPr/>
        </p:nvSpPr>
        <p:spPr>
          <a:xfrm>
            <a:off x="1219200" y="8104505"/>
            <a:ext cx="8030210" cy="537845"/>
          </a:xfrm>
          <a:prstGeom prst="rect">
            <a:avLst/>
          </a:prstGeom>
        </p:spPr>
        <p:txBody>
          <a:bodyPr wrap="square" lIns="0" tIns="0" rIns="0" bIns="0" rtlCol="0" anchor="t">
            <a:spAutoFit/>
          </a:bodyPr>
          <a:p>
            <a:pPr algn="l">
              <a:lnSpc>
                <a:spcPts val="4195"/>
              </a:lnSpc>
            </a:pPr>
            <a:r>
              <a:rPr lang="en-US" altLang="en-GB" sz="2800" b="1" spc="241">
                <a:solidFill>
                  <a:srgbClr val="3B8D75"/>
                </a:solidFill>
                <a:latin typeface="Calibri" panose="020F0502020204030204" charset="0"/>
                <a:ea typeface="Open Sauce Bold" panose="00000800000000000000"/>
                <a:cs typeface="Calibri" panose="020F0502020204030204" charset="0"/>
                <a:sym typeface="Open Sauce Bold" panose="00000800000000000000"/>
              </a:rPr>
              <a:t>Supervised by Dr. Maher Arafat</a:t>
            </a:r>
            <a:endParaRPr lang="en-US" altLang="en-GB" sz="2800" b="1" spc="241">
              <a:solidFill>
                <a:srgbClr val="3B8D75"/>
              </a:solidFill>
              <a:latin typeface="Calibri" panose="020F0502020204030204" charset="0"/>
              <a:ea typeface="Open Sauce Bold" panose="00000800000000000000"/>
              <a:cs typeface="Calibri" panose="020F0502020204030204" charset="0"/>
              <a:sym typeface="Open Sauce Bold" panose="0000080000000000000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02806" y="1927571"/>
            <a:ext cx="10719797" cy="6244282"/>
          </a:xfrm>
          <a:custGeom>
            <a:avLst/>
            <a:gdLst/>
            <a:ahLst/>
            <a:cxnLst/>
            <a:rect l="l" t="t" r="r" b="b"/>
            <a:pathLst>
              <a:path w="10719797" h="6244282">
                <a:moveTo>
                  <a:pt x="0" y="0"/>
                </a:moveTo>
                <a:lnTo>
                  <a:pt x="10719797" y="0"/>
                </a:lnTo>
                <a:lnTo>
                  <a:pt x="10719797" y="6244282"/>
                </a:lnTo>
                <a:lnTo>
                  <a:pt x="0" y="6244282"/>
                </a:lnTo>
                <a:lnTo>
                  <a:pt x="0" y="0"/>
                </a:lnTo>
                <a:close/>
              </a:path>
            </a:pathLst>
          </a:custGeom>
          <a:blipFill>
            <a:blip r:embed="rId1"/>
            <a:stretch>
              <a:fillRect/>
            </a:stretch>
          </a:blipFill>
        </p:spPr>
      </p:sp>
      <p:sp>
        <p:nvSpPr>
          <p:cNvPr id="3" name="TextBox 3"/>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10</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4" name="TextBox 4"/>
          <p:cNvSpPr txBox="1"/>
          <p:nvPr/>
        </p:nvSpPr>
        <p:spPr>
          <a:xfrm>
            <a:off x="1917476" y="336296"/>
            <a:ext cx="14913586" cy="745682"/>
          </a:xfrm>
          <a:prstGeom prst="rect">
            <a:avLst/>
          </a:prstGeom>
        </p:spPr>
        <p:txBody>
          <a:bodyPr lIns="0" tIns="0" rIns="0" bIns="0" rtlCol="0" anchor="t">
            <a:spAutoFit/>
          </a:bodyPr>
          <a:lstStyle/>
          <a:p>
            <a:pPr marL="0" lvl="0" indent="0" algn="ctr">
              <a:lnSpc>
                <a:spcPts val="6150"/>
              </a:lnSpc>
              <a:spcBef>
                <a:spcPct val="0"/>
              </a:spcBef>
            </a:pPr>
            <a:r>
              <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Pr>
              <a:t> </a:t>
            </a:r>
            <a:r>
              <a:rPr lang="en-US" sz="4390" b="1" spc="-87">
                <a:solidFill>
                  <a:srgbClr val="FF914D"/>
                </a:solidFill>
                <a:latin typeface="Open Sauce Bold" panose="00000800000000000000"/>
                <a:ea typeface="Open Sauce Bold" panose="00000800000000000000"/>
                <a:cs typeface="Open Sauce Bold" panose="00000800000000000000"/>
                <a:sym typeface="Open Sauce Bold" panose="00000800000000000000"/>
              </a:rPr>
              <a:t>Google Analytics</a:t>
            </a:r>
            <a:r>
              <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Pr>
              <a:t> </a:t>
            </a:r>
            <a:r>
              <a:rPr lang="ar-EG"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tl val="1"/>
              </a:rPr>
              <a:t>تطور المستخدمين وتفاعلهم عبر الزمن</a:t>
            </a:r>
            <a:endParaRPr lang="ar-EG"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tl val="1"/>
            </a:endParaRPr>
          </a:p>
        </p:txBody>
      </p:sp>
      <p:sp>
        <p:nvSpPr>
          <p:cNvPr id="5" name="TextBox 5"/>
          <p:cNvSpPr txBox="1"/>
          <p:nvPr/>
        </p:nvSpPr>
        <p:spPr>
          <a:xfrm>
            <a:off x="11315751" y="3786144"/>
            <a:ext cx="6725709" cy="2119035"/>
          </a:xfrm>
          <a:prstGeom prst="rect">
            <a:avLst/>
          </a:prstGeom>
        </p:spPr>
        <p:txBody>
          <a:bodyPr lIns="0" tIns="0" rIns="0" bIns="0" rtlCol="0" anchor="t">
            <a:spAutoFit/>
          </a:bodyPr>
          <a:lstStyle/>
          <a:p>
            <a:pPr algn="just">
              <a:lnSpc>
                <a:spcPts val="3425"/>
              </a:lnSpc>
              <a:spcBef>
                <a:spcPct val="0"/>
              </a:spcBef>
            </a:pPr>
            <a:r>
              <a:rPr lang="ar-EG" sz="2450">
                <a:solidFill>
                  <a:srgbClr val="000000"/>
                </a:solidFill>
                <a:latin typeface="Canva Sans" panose="020B0503030501040103"/>
                <a:ea typeface="Canva Sans" panose="020B0503030501040103"/>
                <a:cs typeface="Canva Sans" panose="020B0503030501040103"/>
                <a:sym typeface="Canva Sans" panose="020B0503030501040103"/>
                <a:rtl val="1"/>
              </a:rPr>
              <a:t>اظهرت بيانات جوجل  ان </a:t>
            </a:r>
            <a:r>
              <a:rPr lang="ar-EG" sz="2450">
                <a:solidFill>
                  <a:srgbClr val="000000"/>
                </a:solidFill>
                <a:latin typeface="Canva Sans" panose="020B0503030501040103"/>
                <a:ea typeface="Canva Sans" panose="020B0503030501040103"/>
                <a:cs typeface="Canva Sans" panose="020B0503030501040103"/>
                <a:sym typeface="Canva Sans" panose="020B0503030501040103"/>
                <a:rtl val="1"/>
              </a:rPr>
              <a:t> </a:t>
            </a:r>
            <a:r>
              <a:rPr lang="en-US" sz="2450">
                <a:solidFill>
                  <a:srgbClr val="000000"/>
                </a:solidFill>
                <a:latin typeface="Canva Sans" panose="020B0503030501040103"/>
                <a:ea typeface="Canva Sans" panose="020B0503030501040103"/>
                <a:cs typeface="Canva Sans" panose="020B0503030501040103"/>
                <a:sym typeface="Canva Sans" panose="020B0503030501040103"/>
              </a:rPr>
              <a:t>12</a:t>
            </a:r>
            <a:r>
              <a:rPr lang="ar-EG" sz="2450">
                <a:solidFill>
                  <a:srgbClr val="000000"/>
                </a:solidFill>
                <a:latin typeface="Canva Sans" panose="020B0503030501040103"/>
                <a:ea typeface="Canva Sans" panose="020B0503030501040103"/>
                <a:cs typeface="Canva Sans" panose="020B0503030501040103"/>
                <a:sym typeface="Canva Sans" panose="020B0503030501040103"/>
                <a:rtl val="1"/>
              </a:rPr>
              <a:t> مستخدمًا جديدًا زاروا موقع سمارت سيفر بين </a:t>
            </a:r>
            <a:r>
              <a:rPr lang="en-US" sz="2450">
                <a:solidFill>
                  <a:srgbClr val="000000"/>
                </a:solidFill>
                <a:latin typeface="Canva Sans" panose="020B0503030501040103"/>
                <a:ea typeface="Canva Sans" panose="020B0503030501040103"/>
                <a:cs typeface="Canva Sans" panose="020B0503030501040103"/>
                <a:sym typeface="Canva Sans" panose="020B0503030501040103"/>
              </a:rPr>
              <a:t>18</a:t>
            </a:r>
            <a:r>
              <a:rPr lang="ar-EG" sz="2450">
                <a:solidFill>
                  <a:srgbClr val="000000"/>
                </a:solidFill>
                <a:latin typeface="Canva Sans" panose="020B0503030501040103"/>
                <a:ea typeface="Canva Sans" panose="020B0503030501040103"/>
                <a:cs typeface="Canva Sans" panose="020B0503030501040103"/>
                <a:sym typeface="Canva Sans" panose="020B0503030501040103"/>
                <a:rtl val="1"/>
              </a:rPr>
              <a:t> مايو و</a:t>
            </a:r>
            <a:r>
              <a:rPr lang="en-US" sz="2450">
                <a:solidFill>
                  <a:srgbClr val="000000"/>
                </a:solidFill>
                <a:latin typeface="Canva Sans" panose="020B0503030501040103"/>
                <a:ea typeface="Canva Sans" panose="020B0503030501040103"/>
                <a:cs typeface="Canva Sans" panose="020B0503030501040103"/>
                <a:sym typeface="Canva Sans" panose="020B0503030501040103"/>
              </a:rPr>
              <a:t>13</a:t>
            </a:r>
            <a:r>
              <a:rPr lang="ar-EG" sz="2450">
                <a:solidFill>
                  <a:srgbClr val="000000"/>
                </a:solidFill>
                <a:latin typeface="Canva Sans" panose="020B0503030501040103"/>
                <a:ea typeface="Canva Sans" panose="020B0503030501040103"/>
                <a:cs typeface="Canva Sans" panose="020B0503030501040103"/>
                <a:sym typeface="Canva Sans" panose="020B0503030501040103"/>
                <a:rtl val="1"/>
              </a:rPr>
              <a:t> يونيو، منهم </a:t>
            </a:r>
            <a:r>
              <a:rPr lang="en-US" sz="2450">
                <a:solidFill>
                  <a:srgbClr val="000000"/>
                </a:solidFill>
                <a:latin typeface="Canva Sans" panose="020B0503030501040103"/>
                <a:ea typeface="Canva Sans" panose="020B0503030501040103"/>
                <a:cs typeface="Canva Sans" panose="020B0503030501040103"/>
                <a:sym typeface="Canva Sans" panose="020B0503030501040103"/>
              </a:rPr>
              <a:t>6</a:t>
            </a:r>
            <a:r>
              <a:rPr lang="ar-EG" sz="2450">
                <a:solidFill>
                  <a:srgbClr val="000000"/>
                </a:solidFill>
                <a:latin typeface="Canva Sans" panose="020B0503030501040103"/>
                <a:ea typeface="Canva Sans" panose="020B0503030501040103"/>
                <a:cs typeface="Canva Sans" panose="020B0503030501040103"/>
                <a:sym typeface="Canva Sans" panose="020B0503030501040103"/>
                <a:rtl val="1"/>
              </a:rPr>
              <a:t> نشطين، بمتوسط تفاعل </a:t>
            </a:r>
            <a:r>
              <a:rPr lang="en-US" sz="2450">
                <a:solidFill>
                  <a:srgbClr val="000000"/>
                </a:solidFill>
                <a:latin typeface="Canva Sans" panose="020B0503030501040103"/>
                <a:ea typeface="Canva Sans" panose="020B0503030501040103"/>
                <a:cs typeface="Canva Sans" panose="020B0503030501040103"/>
                <a:sym typeface="Canva Sans" panose="020B0503030501040103"/>
              </a:rPr>
              <a:t>55</a:t>
            </a:r>
            <a:r>
              <a:rPr lang="ar-EG" sz="2450">
                <a:solidFill>
                  <a:srgbClr val="000000"/>
                </a:solidFill>
                <a:latin typeface="Canva Sans" panose="020B0503030501040103"/>
                <a:ea typeface="Canva Sans" panose="020B0503030501040103"/>
                <a:cs typeface="Canva Sans" panose="020B0503030501040103"/>
                <a:sym typeface="Canva Sans" panose="020B0503030501040103"/>
                <a:rtl val="1"/>
              </a:rPr>
              <a:t> ثانية لكل مستخدم. هذا يعكس نموًا إيجابيًا واهتمامًا متزايدًا بالمحتوى، مما يشير إلى تحسّن تجربة الاستخدام وجاذبية التصميم</a:t>
            </a:r>
            <a:r>
              <a:rPr lang="en-US" sz="2450">
                <a:solidFill>
                  <a:srgbClr val="000000"/>
                </a:solidFill>
                <a:latin typeface="Canva Sans" panose="020B0503030501040103"/>
                <a:ea typeface="Canva Sans" panose="020B0503030501040103"/>
                <a:cs typeface="Canva Sans" panose="020B0503030501040103"/>
                <a:sym typeface="Canva Sans" panose="020B0503030501040103"/>
              </a:rPr>
              <a:t>.</a:t>
            </a:r>
            <a:endParaRPr lang="en-US" sz="2450">
              <a:solidFill>
                <a:srgbClr val="000000"/>
              </a:solidFill>
              <a:latin typeface="Canva Sans" panose="020B0503030501040103"/>
              <a:ea typeface="Canva Sans" panose="020B0503030501040103"/>
              <a:cs typeface="Canva Sans" panose="020B0503030501040103"/>
              <a:sym typeface="Canva Sans" panose="020B0503030501040103"/>
            </a:endParaRPr>
          </a:p>
        </p:txBody>
      </p:sp>
      <p:grpSp>
        <p:nvGrpSpPr>
          <p:cNvPr id="6" name="Group 6"/>
          <p:cNvGrpSpPr/>
          <p:nvPr/>
        </p:nvGrpSpPr>
        <p:grpSpPr>
          <a:xfrm rot="0">
            <a:off x="-1543050" y="8743950"/>
            <a:ext cx="3086100" cy="3086100"/>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8" name="TextBox 8"/>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grpSp>
        <p:nvGrpSpPr>
          <p:cNvPr id="9" name="Group 9"/>
          <p:cNvGrpSpPr/>
          <p:nvPr/>
        </p:nvGrpSpPr>
        <p:grpSpPr>
          <a:xfrm rot="0">
            <a:off x="17584032" y="-645444"/>
            <a:ext cx="3086100" cy="3086100"/>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11" name="TextBox 11"/>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grpSp>
        <p:nvGrpSpPr>
          <p:cNvPr id="12" name="Group 12"/>
          <p:cNvGrpSpPr/>
          <p:nvPr/>
        </p:nvGrpSpPr>
        <p:grpSpPr>
          <a:xfrm rot="0">
            <a:off x="-1921595" y="-1730029"/>
            <a:ext cx="3086100" cy="3086100"/>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14" name="TextBox 14"/>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sp>
        <p:nvSpPr>
          <p:cNvPr id="15" name="Freeform 15"/>
          <p:cNvSpPr/>
          <p:nvPr/>
        </p:nvSpPr>
        <p:spPr>
          <a:xfrm>
            <a:off x="1543050" y="237650"/>
            <a:ext cx="928445" cy="1028700"/>
          </a:xfrm>
          <a:custGeom>
            <a:avLst/>
            <a:gdLst/>
            <a:ahLst/>
            <a:cxnLst/>
            <a:rect l="l" t="t" r="r" b="b"/>
            <a:pathLst>
              <a:path w="928445" h="1028700">
                <a:moveTo>
                  <a:pt x="0" y="0"/>
                </a:moveTo>
                <a:lnTo>
                  <a:pt x="928445" y="0"/>
                </a:lnTo>
                <a:lnTo>
                  <a:pt x="928445" y="1028700"/>
                </a:lnTo>
                <a:lnTo>
                  <a:pt x="0" y="1028700"/>
                </a:lnTo>
                <a:lnTo>
                  <a:pt x="0" y="0"/>
                </a:lnTo>
                <a:close/>
              </a:path>
            </a:pathLst>
          </a:custGeom>
          <a:blipFill>
            <a:blip r:embed="rId2"/>
            <a:stretch>
              <a:fillRect/>
            </a:stretch>
          </a:blipFill>
        </p:spPr>
      </p:sp>
      <p:sp>
        <p:nvSpPr>
          <p:cNvPr id="16" name="Freeform 16"/>
          <p:cNvSpPr/>
          <p:nvPr/>
        </p:nvSpPr>
        <p:spPr>
          <a:xfrm rot="1765113">
            <a:off x="14607382" y="7734651"/>
            <a:ext cx="3837979" cy="7703972"/>
          </a:xfrm>
          <a:custGeom>
            <a:avLst/>
            <a:gdLst/>
            <a:ahLst/>
            <a:cxnLst/>
            <a:rect l="l" t="t" r="r" b="b"/>
            <a:pathLst>
              <a:path w="3837979" h="7703972">
                <a:moveTo>
                  <a:pt x="0" y="0"/>
                </a:moveTo>
                <a:lnTo>
                  <a:pt x="3837979" y="0"/>
                </a:lnTo>
                <a:lnTo>
                  <a:pt x="3837979" y="7703972"/>
                </a:lnTo>
                <a:lnTo>
                  <a:pt x="0" y="7703972"/>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5171282" y="3810757"/>
            <a:ext cx="3293700" cy="6611441"/>
          </a:xfrm>
          <a:custGeom>
            <a:avLst/>
            <a:gdLst/>
            <a:ahLst/>
            <a:cxnLst/>
            <a:rect l="l" t="t" r="r" b="b"/>
            <a:pathLst>
              <a:path w="3293700" h="6611441">
                <a:moveTo>
                  <a:pt x="0" y="0"/>
                </a:moveTo>
                <a:lnTo>
                  <a:pt x="3293700" y="0"/>
                </a:lnTo>
                <a:lnTo>
                  <a:pt x="3293700" y="6611441"/>
                </a:lnTo>
                <a:lnTo>
                  <a:pt x="0" y="6611441"/>
                </a:lnTo>
                <a:lnTo>
                  <a:pt x="0" y="0"/>
                </a:lnTo>
                <a:close/>
              </a:path>
            </a:pathLst>
          </a:custGeom>
          <a:blipFill>
            <a:blip r:embed="rId1">
              <a:extLst>
                <a:ext uri="{96DAC541-7B7A-43D3-8B79-37D633B846F1}">
                  <asvg:svgBlip xmlns:asvg="http://schemas.microsoft.com/office/drawing/2016/SVG/main" r:embed="rId2"/>
                </a:ext>
              </a:extLst>
            </a:blip>
            <a:stretch>
              <a:fillRect/>
            </a:stretch>
          </a:blipFill>
          <a:ln cap="sq">
            <a:noFill/>
            <a:prstDash val="solid"/>
            <a:miter/>
          </a:ln>
        </p:spPr>
      </p:sp>
      <p:sp>
        <p:nvSpPr>
          <p:cNvPr id="3" name="AutoShape 3"/>
          <p:cNvSpPr/>
          <p:nvPr/>
        </p:nvSpPr>
        <p:spPr>
          <a:xfrm>
            <a:off x="4198133" y="4951155"/>
            <a:ext cx="897922" cy="0"/>
          </a:xfrm>
          <a:prstGeom prst="line">
            <a:avLst/>
          </a:prstGeom>
          <a:ln w="28575" cap="rnd">
            <a:solidFill>
              <a:srgbClr val="035D61"/>
            </a:solidFill>
            <a:prstDash val="sysDot"/>
            <a:headEnd type="none" w="sm" len="sm"/>
            <a:tailEnd type="oval" w="lg" len="lg"/>
          </a:ln>
        </p:spPr>
      </p:sp>
      <p:sp>
        <p:nvSpPr>
          <p:cNvPr id="4" name="Freeform 4"/>
          <p:cNvSpPr/>
          <p:nvPr/>
        </p:nvSpPr>
        <p:spPr>
          <a:xfrm>
            <a:off x="1885579" y="3810757"/>
            <a:ext cx="2312177" cy="2312177"/>
          </a:xfrm>
          <a:custGeom>
            <a:avLst/>
            <a:gdLst/>
            <a:ahLst/>
            <a:cxnLst/>
            <a:rect l="l" t="t" r="r" b="b"/>
            <a:pathLst>
              <a:path w="2312177" h="2312177">
                <a:moveTo>
                  <a:pt x="0" y="0"/>
                </a:moveTo>
                <a:lnTo>
                  <a:pt x="2312177" y="0"/>
                </a:lnTo>
                <a:lnTo>
                  <a:pt x="2312177" y="2312177"/>
                </a:lnTo>
                <a:lnTo>
                  <a:pt x="0" y="2312177"/>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rnd">
            <a:noFill/>
            <a:prstDash val="solid"/>
            <a:round/>
          </a:ln>
        </p:spPr>
      </p:sp>
      <p:pic>
        <p:nvPicPr>
          <p:cNvPr id="5" name="Picture 5"/>
          <p:cNvPicPr>
            <a:picLocks noChangeAspect="1"/>
          </p:cNvPicPr>
          <p:nvPr/>
        </p:nvPicPr>
        <p:blipFill>
          <a:blip r:embed="rId5"/>
          <a:stretch>
            <a:fillRect/>
          </a:stretch>
        </p:blipFill>
        <p:spPr>
          <a:xfrm>
            <a:off x="1971174" y="3892645"/>
            <a:ext cx="2183690" cy="2183690"/>
          </a:xfrm>
          <a:prstGeom prst="rect">
            <a:avLst/>
          </a:prstGeom>
        </p:spPr>
      </p:pic>
      <p:sp>
        <p:nvSpPr>
          <p:cNvPr id="6" name="AutoShape 6"/>
          <p:cNvSpPr/>
          <p:nvPr/>
        </p:nvSpPr>
        <p:spPr>
          <a:xfrm flipV="1">
            <a:off x="4198133" y="7250778"/>
            <a:ext cx="830149" cy="3057"/>
          </a:xfrm>
          <a:prstGeom prst="line">
            <a:avLst/>
          </a:prstGeom>
          <a:ln w="28575" cap="rnd">
            <a:solidFill>
              <a:srgbClr val="035D61"/>
            </a:solidFill>
            <a:prstDash val="sysDot"/>
            <a:headEnd type="none" w="sm" len="sm"/>
            <a:tailEnd type="oval" w="lg" len="lg"/>
          </a:ln>
        </p:spPr>
      </p:sp>
      <p:sp>
        <p:nvSpPr>
          <p:cNvPr id="7" name="Freeform 7"/>
          <p:cNvSpPr/>
          <p:nvPr/>
        </p:nvSpPr>
        <p:spPr>
          <a:xfrm>
            <a:off x="1885579" y="6113437"/>
            <a:ext cx="2312177" cy="2312177"/>
          </a:xfrm>
          <a:custGeom>
            <a:avLst/>
            <a:gdLst/>
            <a:ahLst/>
            <a:cxnLst/>
            <a:rect l="l" t="t" r="r" b="b"/>
            <a:pathLst>
              <a:path w="2312177" h="2312177">
                <a:moveTo>
                  <a:pt x="0" y="0"/>
                </a:moveTo>
                <a:lnTo>
                  <a:pt x="2312177" y="0"/>
                </a:lnTo>
                <a:lnTo>
                  <a:pt x="2312177" y="2312176"/>
                </a:lnTo>
                <a:lnTo>
                  <a:pt x="0" y="2312176"/>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rnd">
            <a:noFill/>
            <a:prstDash val="solid"/>
            <a:round/>
          </a:ln>
        </p:spPr>
      </p:sp>
      <p:pic>
        <p:nvPicPr>
          <p:cNvPr id="8" name="Picture 8"/>
          <p:cNvPicPr>
            <a:picLocks noChangeAspect="1"/>
          </p:cNvPicPr>
          <p:nvPr/>
        </p:nvPicPr>
        <p:blipFill>
          <a:blip r:embed="rId6"/>
          <a:stretch>
            <a:fillRect/>
          </a:stretch>
        </p:blipFill>
        <p:spPr>
          <a:xfrm>
            <a:off x="1971174" y="6195325"/>
            <a:ext cx="2183690" cy="2183690"/>
          </a:xfrm>
          <a:prstGeom prst="rect">
            <a:avLst/>
          </a:prstGeom>
        </p:spPr>
      </p:pic>
      <p:sp>
        <p:nvSpPr>
          <p:cNvPr id="9" name="Freeform 9"/>
          <p:cNvSpPr/>
          <p:nvPr/>
        </p:nvSpPr>
        <p:spPr>
          <a:xfrm>
            <a:off x="-1823501" y="-636388"/>
            <a:ext cx="3299321" cy="4114800"/>
          </a:xfrm>
          <a:custGeom>
            <a:avLst/>
            <a:gdLst/>
            <a:ahLst/>
            <a:cxnLst/>
            <a:rect l="l" t="t" r="r" b="b"/>
            <a:pathLst>
              <a:path w="3299321" h="4114800">
                <a:moveTo>
                  <a:pt x="0" y="0"/>
                </a:moveTo>
                <a:lnTo>
                  <a:pt x="3299322" y="0"/>
                </a:lnTo>
                <a:lnTo>
                  <a:pt x="3299322"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sp>
      <p:sp>
        <p:nvSpPr>
          <p:cNvPr id="10" name="TextBox 10"/>
          <p:cNvSpPr txBox="1"/>
          <p:nvPr/>
        </p:nvSpPr>
        <p:spPr>
          <a:xfrm>
            <a:off x="2153148" y="675330"/>
            <a:ext cx="12701317" cy="745682"/>
          </a:xfrm>
          <a:prstGeom prst="rect">
            <a:avLst/>
          </a:prstGeom>
        </p:spPr>
        <p:txBody>
          <a:bodyPr lIns="0" tIns="0" rIns="0" bIns="0" rtlCol="0" anchor="t">
            <a:spAutoFit/>
          </a:bodyPr>
          <a:lstStyle/>
          <a:p>
            <a:pPr marL="0" lvl="0" indent="0" algn="ctr" rtl="1">
              <a:lnSpc>
                <a:spcPts val="6150"/>
              </a:lnSpc>
              <a:spcBef>
                <a:spcPct val="0"/>
              </a:spcBef>
            </a:pPr>
            <a:r>
              <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Pr>
              <a:t>Google Analytics Summary</a:t>
            </a:r>
            <a:endPar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11" name="TextBox 11"/>
          <p:cNvSpPr txBox="1"/>
          <p:nvPr/>
        </p:nvSpPr>
        <p:spPr>
          <a:xfrm>
            <a:off x="3376690" y="1743509"/>
            <a:ext cx="9198806" cy="1848173"/>
          </a:xfrm>
          <a:prstGeom prst="rect">
            <a:avLst/>
          </a:prstGeom>
        </p:spPr>
        <p:txBody>
          <a:bodyPr lIns="0" tIns="0" rIns="0" bIns="0" rtlCol="0" anchor="t">
            <a:spAutoFit/>
          </a:bodyPr>
          <a:lstStyle/>
          <a:p>
            <a:pPr marL="0" lvl="0" indent="0" algn="l">
              <a:lnSpc>
                <a:spcPts val="3735"/>
              </a:lnSpc>
            </a:pPr>
            <a:r>
              <a:rPr lang="ar-EG" sz="2490">
                <a:solidFill>
                  <a:srgbClr val="343432"/>
                </a:solidFill>
                <a:latin typeface="Open Sauce" panose="00000500000000000000"/>
                <a:ea typeface="Open Sauce" panose="00000500000000000000"/>
                <a:cs typeface="Open Sauce" panose="00000500000000000000"/>
                <a:sym typeface="Open Sauce" panose="00000500000000000000"/>
                <a:rtl val="1"/>
              </a:rPr>
              <a:t>خلال فترة التحليل باستخدام جوجل أناليتكس، لوحظ توزيع المستخدمين بين الزوار الجدد والزائرين العائدين. تعكس هذه البيانات مدى نجاح المنصة في الوصول إلى جماهير جديدة مع الحفاظ على تفاعل المستخدمين العائدين</a:t>
            </a:r>
            <a:r>
              <a:rPr lang="en-US" sz="2490">
                <a:solidFill>
                  <a:srgbClr val="343432"/>
                </a:solidFill>
                <a:latin typeface="Open Sauce" panose="00000500000000000000"/>
                <a:ea typeface="Open Sauce" panose="00000500000000000000"/>
                <a:cs typeface="Open Sauce" panose="00000500000000000000"/>
                <a:sym typeface="Open Sauce" panose="00000500000000000000"/>
              </a:rPr>
              <a:t>.</a:t>
            </a:r>
            <a:endParaRPr lang="en-US" sz="2490">
              <a:solidFill>
                <a:srgbClr val="343432"/>
              </a:solidFill>
              <a:latin typeface="Open Sauce" panose="00000500000000000000"/>
              <a:ea typeface="Open Sauce" panose="00000500000000000000"/>
              <a:cs typeface="Open Sauce" panose="00000500000000000000"/>
              <a:sym typeface="Open Sauce" panose="00000500000000000000"/>
            </a:endParaRPr>
          </a:p>
        </p:txBody>
      </p:sp>
      <p:sp>
        <p:nvSpPr>
          <p:cNvPr id="12" name="TextBox 12"/>
          <p:cNvSpPr txBox="1"/>
          <p:nvPr/>
        </p:nvSpPr>
        <p:spPr>
          <a:xfrm>
            <a:off x="5324655" y="4181804"/>
            <a:ext cx="5722599" cy="486045"/>
          </a:xfrm>
          <a:prstGeom prst="rect">
            <a:avLst/>
          </a:prstGeom>
        </p:spPr>
        <p:txBody>
          <a:bodyPr lIns="0" tIns="0" rIns="0" bIns="0" rtlCol="0" anchor="t">
            <a:spAutoFit/>
          </a:bodyPr>
          <a:lstStyle/>
          <a:p>
            <a:pPr marL="0" lvl="0" indent="0" algn="l">
              <a:lnSpc>
                <a:spcPts val="3970"/>
              </a:lnSpc>
              <a:spcBef>
                <a:spcPct val="0"/>
              </a:spcBef>
            </a:pPr>
            <a:r>
              <a:rPr lang="ar-EG" sz="2835" b="1" spc="-56">
                <a:solidFill>
                  <a:srgbClr val="106861"/>
                </a:solidFill>
                <a:latin typeface="Open Sauce Bold" panose="00000800000000000000"/>
                <a:ea typeface="Open Sauce Bold" panose="00000800000000000000"/>
                <a:cs typeface="Open Sauce Bold" panose="00000800000000000000"/>
                <a:sym typeface="Open Sauce Bold" panose="00000800000000000000"/>
                <a:rtl val="1"/>
              </a:rPr>
              <a:t>العملاء الجدد</a:t>
            </a:r>
            <a:endParaRPr lang="ar-EG" sz="2835" b="1" spc="-56">
              <a:solidFill>
                <a:srgbClr val="106861"/>
              </a:solidFill>
              <a:latin typeface="Open Sauce Bold" panose="00000800000000000000"/>
              <a:ea typeface="Open Sauce Bold" panose="00000800000000000000"/>
              <a:cs typeface="Open Sauce Bold" panose="00000800000000000000"/>
              <a:sym typeface="Open Sauce Bold" panose="00000800000000000000"/>
              <a:rtl val="1"/>
            </a:endParaRPr>
          </a:p>
        </p:txBody>
      </p:sp>
      <p:sp>
        <p:nvSpPr>
          <p:cNvPr id="13" name="TextBox 13"/>
          <p:cNvSpPr txBox="1"/>
          <p:nvPr/>
        </p:nvSpPr>
        <p:spPr>
          <a:xfrm>
            <a:off x="5324655" y="4601174"/>
            <a:ext cx="6985369" cy="1192530"/>
          </a:xfrm>
          <a:prstGeom prst="rect">
            <a:avLst/>
          </a:prstGeom>
        </p:spPr>
        <p:txBody>
          <a:bodyPr lIns="0" tIns="0" rIns="0" bIns="0" rtlCol="0" anchor="t">
            <a:spAutoFit/>
          </a:bodyPr>
          <a:lstStyle/>
          <a:p>
            <a:pPr marL="0" lvl="0" indent="0" algn="l">
              <a:lnSpc>
                <a:spcPts val="3100"/>
              </a:lnSpc>
            </a:pPr>
            <a:r>
              <a:rPr 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 </a:t>
            </a:r>
            <a:r>
              <a:rPr lang="ar-JO" alt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يشكل نسبة الزوار الجدد 67% </a:t>
            </a:r>
            <a:endParaRPr 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endParaRPr>
          </a:p>
          <a:p>
            <a:pPr marL="0" lvl="0" indent="0" algn="l">
              <a:lnSpc>
                <a:spcPts val="3100"/>
              </a:lnSpc>
            </a:pPr>
            <a:r>
              <a:rPr 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من إجمالي الزوار، مما يشير إلى أن الجهود الترويجية كانت فعالة في جذب مستخدمين جدد لاستكشاف المنصة وتجربتها لأول مرة</a:t>
            </a:r>
            <a:r>
              <a:rPr lang="en-US" sz="2065" b="1">
                <a:solidFill>
                  <a:srgbClr val="343432"/>
                </a:solidFill>
                <a:latin typeface="Open Sauce Bold" panose="00000800000000000000"/>
                <a:ea typeface="Open Sauce Bold" panose="00000800000000000000"/>
                <a:cs typeface="Open Sauce Bold" panose="00000800000000000000"/>
                <a:sym typeface="Open Sauce Bold" panose="00000800000000000000"/>
              </a:rPr>
              <a:t>.</a:t>
            </a:r>
            <a:endParaRPr lang="en-US" sz="2065" b="1">
              <a:solidFill>
                <a:srgbClr val="343432"/>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14" name="TextBox 14"/>
          <p:cNvSpPr txBox="1"/>
          <p:nvPr/>
        </p:nvSpPr>
        <p:spPr>
          <a:xfrm>
            <a:off x="5324655" y="6484484"/>
            <a:ext cx="5722599" cy="486045"/>
          </a:xfrm>
          <a:prstGeom prst="rect">
            <a:avLst/>
          </a:prstGeom>
        </p:spPr>
        <p:txBody>
          <a:bodyPr lIns="0" tIns="0" rIns="0" bIns="0" rtlCol="0" anchor="t">
            <a:spAutoFit/>
          </a:bodyPr>
          <a:lstStyle/>
          <a:p>
            <a:pPr marL="0" lvl="0" indent="0" algn="l">
              <a:lnSpc>
                <a:spcPts val="3970"/>
              </a:lnSpc>
              <a:spcBef>
                <a:spcPct val="0"/>
              </a:spcBef>
            </a:pPr>
            <a:r>
              <a:rPr lang="ar-EG" sz="2835" b="1" spc="-56">
                <a:solidFill>
                  <a:srgbClr val="106861"/>
                </a:solidFill>
                <a:latin typeface="Open Sauce Bold" panose="00000800000000000000"/>
                <a:ea typeface="Open Sauce Bold" panose="00000800000000000000"/>
                <a:cs typeface="Open Sauce Bold" panose="00000800000000000000"/>
                <a:sym typeface="Open Sauce Bold" panose="00000800000000000000"/>
                <a:rtl val="1"/>
              </a:rPr>
              <a:t>العملاء المتكررون</a:t>
            </a:r>
            <a:endParaRPr lang="ar-EG" sz="2835" b="1" spc="-56">
              <a:solidFill>
                <a:srgbClr val="106861"/>
              </a:solidFill>
              <a:latin typeface="Open Sauce Bold" panose="00000800000000000000"/>
              <a:ea typeface="Open Sauce Bold" panose="00000800000000000000"/>
              <a:cs typeface="Open Sauce Bold" panose="00000800000000000000"/>
              <a:sym typeface="Open Sauce Bold" panose="00000800000000000000"/>
              <a:rtl val="1"/>
            </a:endParaRPr>
          </a:p>
        </p:txBody>
      </p:sp>
      <p:sp>
        <p:nvSpPr>
          <p:cNvPr id="15" name="TextBox 15"/>
          <p:cNvSpPr txBox="1"/>
          <p:nvPr/>
        </p:nvSpPr>
        <p:spPr>
          <a:xfrm>
            <a:off x="5324655" y="6903854"/>
            <a:ext cx="7250841" cy="1590040"/>
          </a:xfrm>
          <a:prstGeom prst="rect">
            <a:avLst/>
          </a:prstGeom>
        </p:spPr>
        <p:txBody>
          <a:bodyPr lIns="0" tIns="0" rIns="0" bIns="0" rtlCol="0" anchor="t">
            <a:spAutoFit/>
          </a:bodyPr>
          <a:lstStyle/>
          <a:p>
            <a:pPr marL="0" lvl="0" indent="0" algn="l">
              <a:lnSpc>
                <a:spcPts val="3100"/>
              </a:lnSpc>
            </a:pPr>
            <a:r>
              <a:rPr 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 </a:t>
            </a:r>
            <a:r>
              <a:rPr 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 </a:t>
            </a:r>
            <a:r>
              <a:rPr lang="ar-JO" alt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يشكل نسبة العملاء المتكررون  33%</a:t>
            </a:r>
            <a:endParaRPr 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endParaRPr>
          </a:p>
          <a:p>
            <a:pPr marL="0" lvl="0" indent="0" algn="l">
              <a:lnSpc>
                <a:spcPts val="3100"/>
              </a:lnSpc>
            </a:pPr>
            <a:r>
              <a:rPr lang="ar-EG" sz="2065"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 من إجمالي الزوار، مما يشير إلى أن جزءًا من الجمهور وجد قيمة في المحتوى أو الخدمات، مما دفعهم إلى إعادة زيارة الموقع الإلكتروني - وهو مؤشر مهم للاحتفاظ بالمستخدمين على المدى الطويل</a:t>
            </a:r>
            <a:r>
              <a:rPr lang="en-US" sz="2065" b="1">
                <a:solidFill>
                  <a:srgbClr val="343432"/>
                </a:solidFill>
                <a:latin typeface="Open Sauce Bold" panose="00000800000000000000"/>
                <a:ea typeface="Open Sauce Bold" panose="00000800000000000000"/>
                <a:cs typeface="Open Sauce Bold" panose="00000800000000000000"/>
                <a:sym typeface="Open Sauce Bold" panose="00000800000000000000"/>
              </a:rPr>
              <a:t>.</a:t>
            </a:r>
            <a:endParaRPr lang="en-US" sz="2065" b="1">
              <a:solidFill>
                <a:srgbClr val="343432"/>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16" name="TextBox 16"/>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11</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17" name="Freeform 17"/>
          <p:cNvSpPr/>
          <p:nvPr/>
        </p:nvSpPr>
        <p:spPr>
          <a:xfrm>
            <a:off x="3788608" y="575372"/>
            <a:ext cx="818295" cy="906656"/>
          </a:xfrm>
          <a:custGeom>
            <a:avLst/>
            <a:gdLst/>
            <a:ahLst/>
            <a:cxnLst/>
            <a:rect l="l" t="t" r="r" b="b"/>
            <a:pathLst>
              <a:path w="818295" h="906656">
                <a:moveTo>
                  <a:pt x="0" y="0"/>
                </a:moveTo>
                <a:lnTo>
                  <a:pt x="818296" y="0"/>
                </a:lnTo>
                <a:lnTo>
                  <a:pt x="818296" y="906656"/>
                </a:lnTo>
                <a:lnTo>
                  <a:pt x="0" y="906656"/>
                </a:lnTo>
                <a:lnTo>
                  <a:pt x="0" y="0"/>
                </a:lnTo>
                <a:close/>
              </a:path>
            </a:pathLst>
          </a:custGeom>
          <a:blipFill>
            <a:blip r:embed="rId9"/>
            <a:stretch>
              <a:fillRect/>
            </a:stretch>
          </a:blipFill>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907526" y="0"/>
            <a:ext cx="14940544" cy="6577872"/>
          </a:xfrm>
          <a:custGeom>
            <a:avLst/>
            <a:gdLst/>
            <a:ahLst/>
            <a:cxnLst/>
            <a:rect l="l" t="t" r="r" b="b"/>
            <a:pathLst>
              <a:path w="14940544" h="6577872">
                <a:moveTo>
                  <a:pt x="0" y="0"/>
                </a:moveTo>
                <a:lnTo>
                  <a:pt x="14940545" y="0"/>
                </a:lnTo>
                <a:lnTo>
                  <a:pt x="14940545" y="6577872"/>
                </a:lnTo>
                <a:lnTo>
                  <a:pt x="0" y="6577872"/>
                </a:lnTo>
                <a:lnTo>
                  <a:pt x="0" y="0"/>
                </a:lnTo>
                <a:close/>
              </a:path>
            </a:pathLst>
          </a:custGeom>
          <a:blipFill>
            <a:blip r:embed="rId1"/>
            <a:stretch>
              <a:fillRect l="-4286" r="-1309" b="-3132"/>
            </a:stretch>
          </a:blipFill>
        </p:spPr>
      </p:sp>
      <p:sp>
        <p:nvSpPr>
          <p:cNvPr id="3" name="TextBox 3"/>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12</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4" name="TextBox 4"/>
          <p:cNvSpPr txBox="1"/>
          <p:nvPr/>
        </p:nvSpPr>
        <p:spPr>
          <a:xfrm>
            <a:off x="5782715" y="273431"/>
            <a:ext cx="6722571" cy="755269"/>
          </a:xfrm>
          <a:prstGeom prst="rect">
            <a:avLst/>
          </a:prstGeom>
        </p:spPr>
        <p:txBody>
          <a:bodyPr lIns="0" tIns="0" rIns="0" bIns="0" rtlCol="0" anchor="t">
            <a:spAutoFit/>
          </a:bodyPr>
          <a:lstStyle/>
          <a:p>
            <a:pPr algn="ctr" rtl="1">
              <a:lnSpc>
                <a:spcPts val="6145"/>
              </a:lnSpc>
              <a:spcBef>
                <a:spcPct val="0"/>
              </a:spcBef>
            </a:pPr>
            <a:r>
              <a:rPr lang="ar-EG" sz="4390">
                <a:solidFill>
                  <a:srgbClr val="000000"/>
                </a:solidFill>
                <a:latin typeface="Canva Sans" panose="020B0503030501040103"/>
                <a:ea typeface="Canva Sans" panose="020B0503030501040103"/>
                <a:cs typeface="Canva Sans" panose="020B0503030501040103"/>
                <a:sym typeface="Canva Sans" panose="020B0503030501040103"/>
                <a:rtl val="1"/>
              </a:rPr>
              <a:t>تحليلات </a:t>
            </a:r>
            <a:r>
              <a:rPr lang="en-US" sz="4390">
                <a:solidFill>
                  <a:srgbClr val="000000"/>
                </a:solidFill>
                <a:latin typeface="Canva Sans" panose="020B0503030501040103"/>
                <a:ea typeface="Canva Sans" panose="020B0503030501040103"/>
                <a:cs typeface="Canva Sans" panose="020B0503030501040103"/>
                <a:sym typeface="Canva Sans" panose="020B0503030501040103"/>
              </a:rPr>
              <a:t>TikTok</a:t>
            </a:r>
            <a:endParaRPr lang="en-US" sz="439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5" name="TextBox 5"/>
          <p:cNvSpPr txBox="1"/>
          <p:nvPr/>
        </p:nvSpPr>
        <p:spPr>
          <a:xfrm>
            <a:off x="748149" y="7373539"/>
            <a:ext cx="17259300" cy="1600200"/>
          </a:xfrm>
          <a:prstGeom prst="rect">
            <a:avLst/>
          </a:prstGeom>
        </p:spPr>
        <p:txBody>
          <a:bodyPr lIns="0" tIns="0" rIns="0" bIns="0" rtlCol="0" anchor="t">
            <a:spAutoFit/>
          </a:bodyPr>
          <a:lstStyle/>
          <a:p>
            <a:pPr algn="r">
              <a:lnSpc>
                <a:spcPts val="3120"/>
              </a:lnSpc>
              <a:spcBef>
                <a:spcPct val="0"/>
              </a:spcBef>
            </a:pPr>
            <a:r>
              <a:rPr lang="ar-EG" sz="2800" b="1">
                <a:solidFill>
                  <a:srgbClr val="000000"/>
                </a:solidFill>
                <a:latin typeface="+mj-lt"/>
                <a:ea typeface="Open Sauce" panose="00000500000000000000"/>
                <a:cs typeface="+mj-lt"/>
                <a:sym typeface="Open Sauce" panose="00000500000000000000"/>
                <a:rtl val="1"/>
              </a:rPr>
              <a:t>حصد الفيديو الترويجي، الذي نُشر في </a:t>
            </a:r>
            <a:r>
              <a:rPr lang="en-US" sz="2800" b="1">
                <a:solidFill>
                  <a:srgbClr val="000000"/>
                </a:solidFill>
                <a:latin typeface="+mj-lt"/>
                <a:ea typeface="Open Sauce" panose="00000500000000000000"/>
                <a:cs typeface="+mj-lt"/>
                <a:sym typeface="Open Sauce" panose="00000500000000000000"/>
              </a:rPr>
              <a:t>9</a:t>
            </a:r>
            <a:r>
              <a:rPr lang="ar-EG" sz="2800" b="1">
                <a:solidFill>
                  <a:srgbClr val="000000"/>
                </a:solidFill>
                <a:latin typeface="+mj-lt"/>
                <a:ea typeface="Open Sauce" panose="00000500000000000000"/>
                <a:cs typeface="+mj-lt"/>
                <a:sym typeface="Open Sauce" panose="00000500000000000000"/>
                <a:rtl val="1"/>
              </a:rPr>
              <a:t> يونيو </a:t>
            </a:r>
            <a:r>
              <a:rPr lang="en-US" sz="2800" b="1">
                <a:solidFill>
                  <a:srgbClr val="000000"/>
                </a:solidFill>
                <a:latin typeface="+mj-lt"/>
                <a:ea typeface="Open Sauce" panose="00000500000000000000"/>
                <a:cs typeface="+mj-lt"/>
                <a:sym typeface="Open Sauce" panose="00000500000000000000"/>
              </a:rPr>
              <a:t>2025</a:t>
            </a:r>
            <a:r>
              <a:rPr lang="ar-EG" sz="2800" b="1">
                <a:solidFill>
                  <a:srgbClr val="000000"/>
                </a:solidFill>
                <a:latin typeface="+mj-lt"/>
                <a:ea typeface="Open Sauce" panose="00000500000000000000"/>
                <a:cs typeface="+mj-lt"/>
                <a:sym typeface="Open Sauce" panose="00000500000000000000"/>
                <a:rtl val="1"/>
              </a:rPr>
              <a:t>، أكثر من </a:t>
            </a:r>
            <a:r>
              <a:rPr lang="en-US" sz="2800" b="1">
                <a:solidFill>
                  <a:srgbClr val="000000"/>
                </a:solidFill>
                <a:latin typeface="+mj-lt"/>
                <a:ea typeface="Open Sauce" panose="00000500000000000000"/>
                <a:cs typeface="+mj-lt"/>
                <a:sym typeface="Open Sauce" panose="00000500000000000000"/>
              </a:rPr>
              <a:t>1000</a:t>
            </a:r>
            <a:r>
              <a:rPr lang="ar-EG" sz="2800" b="1">
                <a:solidFill>
                  <a:srgbClr val="000000"/>
                </a:solidFill>
                <a:latin typeface="+mj-lt"/>
                <a:ea typeface="Open Sauce" panose="00000500000000000000"/>
                <a:cs typeface="+mj-lt"/>
                <a:sym typeface="Open Sauce" panose="00000500000000000000"/>
                <a:rtl val="1"/>
              </a:rPr>
              <a:t> مشاهدة في أيامه الأولى، بإجمالي وقت مشاهدة بلغ </a:t>
            </a:r>
            <a:r>
              <a:rPr lang="en-US" sz="2800" b="1">
                <a:solidFill>
                  <a:srgbClr val="000000"/>
                </a:solidFill>
                <a:latin typeface="+mj-lt"/>
                <a:ea typeface="Open Sauce" panose="00000500000000000000"/>
                <a:cs typeface="+mj-lt"/>
                <a:sym typeface="Open Sauce" panose="00000500000000000000"/>
              </a:rPr>
              <a:t>36</a:t>
            </a:r>
            <a:r>
              <a:rPr lang="ar-EG" sz="2800" b="1">
                <a:solidFill>
                  <a:srgbClr val="000000"/>
                </a:solidFill>
                <a:latin typeface="+mj-lt"/>
                <a:ea typeface="Open Sauce" panose="00000500000000000000"/>
                <a:cs typeface="+mj-lt"/>
                <a:sym typeface="Open Sauce" panose="00000500000000000000"/>
                <a:rtl val="1"/>
              </a:rPr>
              <a:t> دقيقة و</a:t>
            </a:r>
            <a:r>
              <a:rPr lang="en-US" sz="2800" b="1">
                <a:solidFill>
                  <a:srgbClr val="000000"/>
                </a:solidFill>
                <a:latin typeface="+mj-lt"/>
                <a:ea typeface="Open Sauce" panose="00000500000000000000"/>
                <a:cs typeface="+mj-lt"/>
                <a:sym typeface="Open Sauce" panose="00000500000000000000"/>
              </a:rPr>
              <a:t>31</a:t>
            </a:r>
            <a:r>
              <a:rPr lang="ar-EG" sz="2800" b="1">
                <a:solidFill>
                  <a:srgbClr val="000000"/>
                </a:solidFill>
                <a:latin typeface="+mj-lt"/>
                <a:ea typeface="Open Sauce" panose="00000500000000000000"/>
                <a:cs typeface="+mj-lt"/>
                <a:sym typeface="Open Sauce" panose="00000500000000000000"/>
                <a:rtl val="1"/>
              </a:rPr>
              <a:t> ثانية. إلا أن متوسط ​​وقت المشاهدة لكل مشاهد لم يتجاوز </a:t>
            </a:r>
            <a:r>
              <a:rPr lang="en-US" sz="2800" b="1">
                <a:solidFill>
                  <a:srgbClr val="000000"/>
                </a:solidFill>
                <a:latin typeface="+mj-lt"/>
                <a:ea typeface="Open Sauce" panose="00000500000000000000"/>
                <a:cs typeface="+mj-lt"/>
                <a:sym typeface="Open Sauce" panose="00000500000000000000"/>
              </a:rPr>
              <a:t>4.29</a:t>
            </a:r>
            <a:r>
              <a:rPr lang="ar-EG" sz="2800" b="1">
                <a:solidFill>
                  <a:srgbClr val="000000"/>
                </a:solidFill>
                <a:latin typeface="+mj-lt"/>
                <a:ea typeface="Open Sauce" panose="00000500000000000000"/>
                <a:cs typeface="+mj-lt"/>
                <a:sym typeface="Open Sauce" panose="00000500000000000000"/>
                <a:rtl val="1"/>
              </a:rPr>
              <a:t> ثانية، ولم يشاهد الفيديو كاملاً سوى </a:t>
            </a:r>
            <a:r>
              <a:rPr lang="en-US" sz="2800" b="1">
                <a:solidFill>
                  <a:srgbClr val="000000"/>
                </a:solidFill>
                <a:latin typeface="+mj-lt"/>
                <a:ea typeface="Open Sauce" panose="00000500000000000000"/>
                <a:cs typeface="+mj-lt"/>
                <a:sym typeface="Open Sauce" panose="00000500000000000000"/>
              </a:rPr>
              <a:t>3.3</a:t>
            </a:r>
            <a:r>
              <a:rPr lang="ar-EG" sz="2800" b="1">
                <a:solidFill>
                  <a:srgbClr val="000000"/>
                </a:solidFill>
                <a:latin typeface="+mj-lt"/>
                <a:ea typeface="Open Sauce" panose="00000500000000000000"/>
                <a:cs typeface="+mj-lt"/>
                <a:sym typeface="Open Sauce" panose="00000500000000000000"/>
                <a:rtl val="1"/>
              </a:rPr>
              <a:t>% من المشاهدين. ورغم ذلك، نجحت الحملة في اكتساب </a:t>
            </a:r>
            <a:r>
              <a:rPr lang="en-US" sz="2800" b="1">
                <a:solidFill>
                  <a:srgbClr val="000000"/>
                </a:solidFill>
                <a:latin typeface="+mj-lt"/>
                <a:ea typeface="Open Sauce" panose="00000500000000000000"/>
                <a:cs typeface="+mj-lt"/>
                <a:sym typeface="Open Sauce" panose="00000500000000000000"/>
              </a:rPr>
              <a:t>4</a:t>
            </a:r>
            <a:r>
              <a:rPr lang="ar-EG" sz="2800" b="1">
                <a:solidFill>
                  <a:srgbClr val="000000"/>
                </a:solidFill>
                <a:latin typeface="+mj-lt"/>
                <a:ea typeface="Open Sauce" panose="00000500000000000000"/>
                <a:cs typeface="+mj-lt"/>
                <a:sym typeface="Open Sauce" panose="00000500000000000000"/>
                <a:rtl val="1"/>
              </a:rPr>
              <a:t> متابعين جدد. ورغم أن الوصول الأولي كان واعدًا، إلا أن البيانات تُبرز الحاجة إلى اختصار الفيديو لجذب الانتباه بسرعة، وتحسين المقدمة لتعزيز الاحتفاظ بالمشاهدين، وإعادة توجيه الحملة نحو الجماهير الأكثر اهتمامًا بالمحتوى</a:t>
            </a:r>
            <a:r>
              <a:rPr lang="en-US" sz="2800" b="1">
                <a:solidFill>
                  <a:srgbClr val="000000"/>
                </a:solidFill>
                <a:latin typeface="+mj-lt"/>
                <a:ea typeface="Open Sauce" panose="00000500000000000000"/>
                <a:cs typeface="+mj-lt"/>
                <a:sym typeface="Open Sauce" panose="00000500000000000000"/>
              </a:rPr>
              <a:t>.</a:t>
            </a:r>
            <a:endParaRPr lang="en-US" sz="2800" b="1">
              <a:solidFill>
                <a:srgbClr val="000000"/>
              </a:solidFill>
              <a:latin typeface="+mj-lt"/>
              <a:ea typeface="Open Sauce" panose="00000500000000000000"/>
              <a:cs typeface="+mj-lt"/>
              <a:sym typeface="Open Sauce" panose="00000500000000000000"/>
            </a:endParaRPr>
          </a:p>
        </p:txBody>
      </p:sp>
      <p:sp>
        <p:nvSpPr>
          <p:cNvPr id="6" name="Freeform 6"/>
          <p:cNvSpPr/>
          <p:nvPr/>
        </p:nvSpPr>
        <p:spPr>
          <a:xfrm rot="-10800000">
            <a:off x="-2467019" y="-5206684"/>
            <a:ext cx="3695540" cy="7418054"/>
          </a:xfrm>
          <a:custGeom>
            <a:avLst/>
            <a:gdLst/>
            <a:ahLst/>
            <a:cxnLst/>
            <a:rect l="l" t="t" r="r" b="b"/>
            <a:pathLst>
              <a:path w="3695540" h="7418054">
                <a:moveTo>
                  <a:pt x="0" y="0"/>
                </a:moveTo>
                <a:lnTo>
                  <a:pt x="3695540" y="0"/>
                </a:lnTo>
                <a:lnTo>
                  <a:pt x="3695540" y="7418055"/>
                </a:lnTo>
                <a:lnTo>
                  <a:pt x="0" y="7418055"/>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7" name="Freeform 7"/>
          <p:cNvSpPr/>
          <p:nvPr/>
        </p:nvSpPr>
        <p:spPr>
          <a:xfrm rot="-2242572">
            <a:off x="18170968" y="-2455425"/>
            <a:ext cx="3837979" cy="7703972"/>
          </a:xfrm>
          <a:custGeom>
            <a:avLst/>
            <a:gdLst/>
            <a:ahLst/>
            <a:cxnLst/>
            <a:rect l="l" t="t" r="r" b="b"/>
            <a:pathLst>
              <a:path w="3837979" h="7703972">
                <a:moveTo>
                  <a:pt x="0" y="0"/>
                </a:moveTo>
                <a:lnTo>
                  <a:pt x="3837979" y="0"/>
                </a:lnTo>
                <a:lnTo>
                  <a:pt x="3837979" y="7703972"/>
                </a:lnTo>
                <a:lnTo>
                  <a:pt x="0" y="7703972"/>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8" name="Freeform 8"/>
          <p:cNvSpPr/>
          <p:nvPr/>
        </p:nvSpPr>
        <p:spPr>
          <a:xfrm rot="1765113">
            <a:off x="14467516" y="8270802"/>
            <a:ext cx="3837979" cy="7703972"/>
          </a:xfrm>
          <a:custGeom>
            <a:avLst/>
            <a:gdLst/>
            <a:ahLst/>
            <a:cxnLst/>
            <a:rect l="l" t="t" r="r" b="b"/>
            <a:pathLst>
              <a:path w="3837979" h="7703972">
                <a:moveTo>
                  <a:pt x="0" y="0"/>
                </a:moveTo>
                <a:lnTo>
                  <a:pt x="3837979" y="0"/>
                </a:lnTo>
                <a:lnTo>
                  <a:pt x="3837979" y="7703972"/>
                </a:lnTo>
                <a:lnTo>
                  <a:pt x="0" y="7703972"/>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37014" y="1220142"/>
            <a:ext cx="6588993" cy="8420438"/>
          </a:xfrm>
          <a:custGeom>
            <a:avLst/>
            <a:gdLst/>
            <a:ahLst/>
            <a:cxnLst/>
            <a:rect l="l" t="t" r="r" b="b"/>
            <a:pathLst>
              <a:path w="6588993" h="8420438">
                <a:moveTo>
                  <a:pt x="0" y="0"/>
                </a:moveTo>
                <a:lnTo>
                  <a:pt x="6588993" y="0"/>
                </a:lnTo>
                <a:lnTo>
                  <a:pt x="6588993" y="8420438"/>
                </a:lnTo>
                <a:lnTo>
                  <a:pt x="0" y="8420438"/>
                </a:lnTo>
                <a:lnTo>
                  <a:pt x="0" y="0"/>
                </a:lnTo>
                <a:close/>
              </a:path>
            </a:pathLst>
          </a:custGeom>
          <a:blipFill>
            <a:blip r:embed="rId1"/>
            <a:stretch>
              <a:fillRect/>
            </a:stretch>
          </a:blipFill>
        </p:spPr>
      </p:sp>
      <p:sp>
        <p:nvSpPr>
          <p:cNvPr id="3" name="TextBox 3"/>
          <p:cNvSpPr txBox="1"/>
          <p:nvPr/>
        </p:nvSpPr>
        <p:spPr>
          <a:xfrm>
            <a:off x="17259300" y="9229725"/>
            <a:ext cx="152400" cy="180975"/>
          </a:xfrm>
          <a:prstGeom prst="rect">
            <a:avLst/>
          </a:prstGeom>
        </p:spPr>
        <p:txBody>
          <a:bodyPr wrap="none" lIns="0" tIns="0" rIns="0" bIns="0" rtlCol="0" anchor="t">
            <a:spAutoFit/>
          </a:bodyPr>
          <a:lstStyle/>
          <a:p>
            <a:pPr algn="ctr">
              <a:lnSpc>
                <a:spcPts val="2380"/>
              </a:lnSpc>
              <a:spcBef>
                <a:spcPct val="0"/>
              </a:spcBef>
            </a:pPr>
            <a:r>
              <a:rPr lang="en-US" sz="1700">
                <a:solidFill>
                  <a:srgbClr val="343432"/>
                </a:solidFill>
                <a:latin typeface="Canva Sans" panose="020B0503030501040103"/>
                <a:ea typeface="Canva Sans" panose="020B0503030501040103"/>
                <a:cs typeface="Canva Sans" panose="020B0503030501040103"/>
                <a:sym typeface="Canva Sans" panose="020B0503030501040103"/>
              </a:rPr>
              <a:t>13</a:t>
            </a:r>
            <a:endParaRPr lang="en-US" sz="1700">
              <a:solidFill>
                <a:srgbClr val="343432"/>
              </a:solidFill>
              <a:latin typeface="Canva Sans" panose="020B0503030501040103"/>
              <a:ea typeface="Canva Sans" panose="020B0503030501040103"/>
              <a:cs typeface="Canva Sans" panose="020B0503030501040103"/>
              <a:sym typeface="Canva Sans" panose="020B0503030501040103"/>
            </a:endParaRPr>
          </a:p>
        </p:txBody>
      </p:sp>
      <p:sp>
        <p:nvSpPr>
          <p:cNvPr id="4" name="TextBox 4"/>
          <p:cNvSpPr txBox="1"/>
          <p:nvPr/>
        </p:nvSpPr>
        <p:spPr>
          <a:xfrm>
            <a:off x="1639451" y="283018"/>
            <a:ext cx="15009098" cy="745682"/>
          </a:xfrm>
          <a:prstGeom prst="rect">
            <a:avLst/>
          </a:prstGeom>
        </p:spPr>
        <p:txBody>
          <a:bodyPr lIns="0" tIns="0" rIns="0" bIns="0" rtlCol="0" anchor="t">
            <a:spAutoFit/>
          </a:bodyPr>
          <a:lstStyle/>
          <a:p>
            <a:pPr marL="0" lvl="0" indent="0" algn="ctr">
              <a:lnSpc>
                <a:spcPts val="6150"/>
              </a:lnSpc>
              <a:spcBef>
                <a:spcPct val="0"/>
              </a:spcBef>
            </a:pPr>
            <a:r>
              <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Pr>
              <a:t>Survey Insights: Do Users Struggle to Find Offers ?</a:t>
            </a:r>
            <a:endPar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5" name="TextBox 5"/>
          <p:cNvSpPr txBox="1"/>
          <p:nvPr/>
        </p:nvSpPr>
        <p:spPr>
          <a:xfrm>
            <a:off x="8213242" y="3826984"/>
            <a:ext cx="9499085" cy="2613982"/>
          </a:xfrm>
          <a:prstGeom prst="rect">
            <a:avLst/>
          </a:prstGeom>
        </p:spPr>
        <p:txBody>
          <a:bodyPr lIns="0" tIns="0" rIns="0" bIns="0" rtlCol="0" anchor="t">
            <a:spAutoFit/>
          </a:bodyPr>
          <a:lstStyle/>
          <a:p>
            <a:pPr algn="l">
              <a:lnSpc>
                <a:spcPts val="3475"/>
              </a:lnSpc>
              <a:spcBef>
                <a:spcPct val="0"/>
              </a:spcBef>
            </a:pPr>
            <a:r>
              <a:rPr lang="ar-EG" sz="2675">
                <a:solidFill>
                  <a:srgbClr val="000000"/>
                </a:solidFill>
                <a:latin typeface="Open Sauce" panose="00000500000000000000"/>
                <a:ea typeface="Open Sauce" panose="00000500000000000000"/>
                <a:cs typeface="Open Sauce" panose="00000500000000000000"/>
                <a:sym typeface="Open Sauce" panose="00000500000000000000"/>
                <a:rtl val="1"/>
              </a:rPr>
              <a:t>أظهرت</a:t>
            </a:r>
            <a:r>
              <a:rPr lang="ar-EG" sz="2675">
                <a:solidFill>
                  <a:srgbClr val="000000"/>
                </a:solidFill>
                <a:latin typeface="Open Sauce" panose="00000500000000000000"/>
                <a:ea typeface="Open Sauce" panose="00000500000000000000"/>
                <a:cs typeface="Open Sauce" panose="00000500000000000000"/>
                <a:sym typeface="Open Sauce" panose="00000500000000000000"/>
                <a:rtl val="1"/>
              </a:rPr>
              <a:t> نتائج الاستبيان أن </a:t>
            </a:r>
            <a:r>
              <a:rPr lang="en-US" sz="2675">
                <a:solidFill>
                  <a:srgbClr val="000000"/>
                </a:solidFill>
                <a:latin typeface="Open Sauce" panose="00000500000000000000"/>
                <a:ea typeface="Open Sauce" panose="00000500000000000000"/>
                <a:cs typeface="Open Sauce" panose="00000500000000000000"/>
                <a:sym typeface="Open Sauce" panose="00000500000000000000"/>
              </a:rPr>
              <a:t>97</a:t>
            </a:r>
            <a:r>
              <a:rPr lang="ar-EG" sz="2675">
                <a:solidFill>
                  <a:srgbClr val="000000"/>
                </a:solidFill>
                <a:latin typeface="Open Sauce" panose="00000500000000000000"/>
                <a:ea typeface="Open Sauce" panose="00000500000000000000"/>
                <a:cs typeface="Open Sauce" panose="00000500000000000000"/>
                <a:sym typeface="Open Sauce" panose="00000500000000000000"/>
                <a:rtl val="1"/>
              </a:rPr>
              <a:t>% من المشاركين يواجهون صعوبة في العثور على عروض مناسبة، مما يعكس مشكلة شائعة وحاجة واضحة لمنصة تُسهّل الوصول إلى الخصومات. تؤكد هذه النتيجة أهمية مشروع</a:t>
            </a:r>
            <a:r>
              <a:rPr lang="en-US" sz="2675">
                <a:solidFill>
                  <a:srgbClr val="000000"/>
                </a:solidFill>
                <a:latin typeface="Open Sauce" panose="00000500000000000000"/>
                <a:ea typeface="Open Sauce" panose="00000500000000000000"/>
                <a:cs typeface="Open Sauce" panose="00000500000000000000"/>
                <a:sym typeface="Open Sauce" panose="00000500000000000000"/>
              </a:rPr>
              <a:t> Smart Saver </a:t>
            </a:r>
            <a:r>
              <a:rPr lang="ar-EG" sz="2675">
                <a:solidFill>
                  <a:srgbClr val="000000"/>
                </a:solidFill>
                <a:latin typeface="Open Sauce" panose="00000500000000000000"/>
                <a:ea typeface="Open Sauce" panose="00000500000000000000"/>
                <a:cs typeface="Open Sauce" panose="00000500000000000000"/>
                <a:sym typeface="Open Sauce" panose="00000500000000000000"/>
                <a:rtl val="1"/>
              </a:rPr>
              <a:t>في سد فجوة السوق من خلال توفير عروض مُحدثة وموجهة حسب نوع المستخدم، مما يعزز قابلية الاكتشاف ويحل مشكلة حقيقية يشعر بها المستخدمون</a:t>
            </a:r>
            <a:r>
              <a:rPr lang="en-US" sz="2675">
                <a:solidFill>
                  <a:srgbClr val="000000"/>
                </a:solidFill>
                <a:latin typeface="Open Sauce" panose="00000500000000000000"/>
                <a:ea typeface="Open Sauce" panose="00000500000000000000"/>
                <a:cs typeface="Open Sauce" panose="00000500000000000000"/>
                <a:sym typeface="Open Sauce" panose="00000500000000000000"/>
              </a:rPr>
              <a:t>.</a:t>
            </a:r>
            <a:endParaRPr lang="en-US" sz="2675">
              <a:solidFill>
                <a:srgbClr val="000000"/>
              </a:solidFill>
              <a:latin typeface="Open Sauce" panose="00000500000000000000"/>
              <a:ea typeface="Open Sauce" panose="00000500000000000000"/>
              <a:cs typeface="Open Sauce" panose="00000500000000000000"/>
              <a:sym typeface="Open Sauce" panose="00000500000000000000"/>
            </a:endParaRPr>
          </a:p>
        </p:txBody>
      </p:sp>
      <p:sp>
        <p:nvSpPr>
          <p:cNvPr id="6" name="Freeform 6"/>
          <p:cNvSpPr/>
          <p:nvPr/>
        </p:nvSpPr>
        <p:spPr>
          <a:xfrm rot="-10800000">
            <a:off x="-2467019" y="-5206684"/>
            <a:ext cx="3695540" cy="7418054"/>
          </a:xfrm>
          <a:custGeom>
            <a:avLst/>
            <a:gdLst/>
            <a:ahLst/>
            <a:cxnLst/>
            <a:rect l="l" t="t" r="r" b="b"/>
            <a:pathLst>
              <a:path w="3695540" h="7418054">
                <a:moveTo>
                  <a:pt x="0" y="0"/>
                </a:moveTo>
                <a:lnTo>
                  <a:pt x="3695540" y="0"/>
                </a:lnTo>
                <a:lnTo>
                  <a:pt x="3695540" y="7418055"/>
                </a:lnTo>
                <a:lnTo>
                  <a:pt x="0" y="7418055"/>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7" name="Freeform 7"/>
          <p:cNvSpPr/>
          <p:nvPr/>
        </p:nvSpPr>
        <p:spPr>
          <a:xfrm rot="-2242572">
            <a:off x="18170968" y="-2455425"/>
            <a:ext cx="3837979" cy="7703972"/>
          </a:xfrm>
          <a:custGeom>
            <a:avLst/>
            <a:gdLst/>
            <a:ahLst/>
            <a:cxnLst/>
            <a:rect l="l" t="t" r="r" b="b"/>
            <a:pathLst>
              <a:path w="3837979" h="7703972">
                <a:moveTo>
                  <a:pt x="0" y="0"/>
                </a:moveTo>
                <a:lnTo>
                  <a:pt x="3837979" y="0"/>
                </a:lnTo>
                <a:lnTo>
                  <a:pt x="3837979" y="7703972"/>
                </a:lnTo>
                <a:lnTo>
                  <a:pt x="0" y="7703972"/>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
        <p:nvSpPr>
          <p:cNvPr id="8" name="Freeform 8"/>
          <p:cNvSpPr/>
          <p:nvPr/>
        </p:nvSpPr>
        <p:spPr>
          <a:xfrm rot="1765113">
            <a:off x="14607382" y="7734651"/>
            <a:ext cx="3837979" cy="7703972"/>
          </a:xfrm>
          <a:custGeom>
            <a:avLst/>
            <a:gdLst/>
            <a:ahLst/>
            <a:cxnLst/>
            <a:rect l="l" t="t" r="r" b="b"/>
            <a:pathLst>
              <a:path w="3837979" h="7703972">
                <a:moveTo>
                  <a:pt x="0" y="0"/>
                </a:moveTo>
                <a:lnTo>
                  <a:pt x="3837979" y="0"/>
                </a:lnTo>
                <a:lnTo>
                  <a:pt x="3837979" y="7703972"/>
                </a:lnTo>
                <a:lnTo>
                  <a:pt x="0" y="7703972"/>
                </a:lnTo>
                <a:lnTo>
                  <a:pt x="0" y="0"/>
                </a:lnTo>
                <a:close/>
              </a:path>
            </a:pathLst>
          </a:custGeom>
          <a:blipFill>
            <a:blip r:embed="rId2">
              <a:extLst>
                <a:ext uri="{96DAC541-7B7A-43D3-8B79-37D633B846F1}">
                  <asvg:svgBlip xmlns:asvg="http://schemas.microsoft.com/office/drawing/2016/SVG/main" r:embed="rId3"/>
                </a:ext>
              </a:extLst>
            </a:blip>
            <a:stretch>
              <a:fillRect/>
            </a:stretch>
          </a:blipFill>
          <a:ln cap="sq">
            <a:noFill/>
            <a:prstDash val="solid"/>
            <a:miter/>
          </a:ln>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B6D7C7"/>
        </a:solidFill>
        <a:effectLst/>
      </p:bgPr>
    </p:bg>
    <p:spTree>
      <p:nvGrpSpPr>
        <p:cNvPr id="1" name=""/>
        <p:cNvGrpSpPr/>
        <p:nvPr/>
      </p:nvGrpSpPr>
      <p:grpSpPr>
        <a:xfrm>
          <a:off x="0" y="0"/>
          <a:ext cx="0" cy="0"/>
          <a:chOff x="0" y="0"/>
          <a:chExt cx="0" cy="0"/>
        </a:xfrm>
      </p:grpSpPr>
      <p:sp>
        <p:nvSpPr>
          <p:cNvPr id="2" name="Freeform 2"/>
          <p:cNvSpPr/>
          <p:nvPr/>
        </p:nvSpPr>
        <p:spPr>
          <a:xfrm>
            <a:off x="2211270" y="1375164"/>
            <a:ext cx="13488089" cy="7047527"/>
          </a:xfrm>
          <a:custGeom>
            <a:avLst/>
            <a:gdLst/>
            <a:ahLst/>
            <a:cxnLst/>
            <a:rect l="l" t="t" r="r" b="b"/>
            <a:pathLst>
              <a:path w="13488089" h="7047527">
                <a:moveTo>
                  <a:pt x="0" y="0"/>
                </a:moveTo>
                <a:lnTo>
                  <a:pt x="13488089" y="0"/>
                </a:lnTo>
                <a:lnTo>
                  <a:pt x="13488089" y="7047526"/>
                </a:lnTo>
                <a:lnTo>
                  <a:pt x="0" y="7047526"/>
                </a:lnTo>
                <a:lnTo>
                  <a:pt x="0" y="0"/>
                </a:lnTo>
                <a:close/>
              </a:path>
            </a:pathLst>
          </a:custGeom>
          <a:blipFill>
            <a:blip r:embed="rId1"/>
            <a:stretch>
              <a:fillRect/>
            </a:stretch>
          </a:blipFill>
        </p:spPr>
      </p:sp>
      <p:sp>
        <p:nvSpPr>
          <p:cNvPr id="3" name="TextBox 3"/>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15</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0">
            <a:off x="2960268" y="7476441"/>
            <a:ext cx="3086100" cy="1051732"/>
            <a:chOff x="0" y="0"/>
            <a:chExt cx="812800" cy="276999"/>
          </a:xfrm>
        </p:grpSpPr>
        <p:sp>
          <p:nvSpPr>
            <p:cNvPr id="3" name="Freeform 3"/>
            <p:cNvSpPr/>
            <p:nvPr/>
          </p:nvSpPr>
          <p:spPr>
            <a:xfrm>
              <a:off x="0" y="0"/>
              <a:ext cx="812800" cy="276999"/>
            </a:xfrm>
            <a:custGeom>
              <a:avLst/>
              <a:gdLst/>
              <a:ahLst/>
              <a:cxnLst/>
              <a:rect l="l" t="t" r="r" b="b"/>
              <a:pathLst>
                <a:path w="812800" h="276999">
                  <a:moveTo>
                    <a:pt x="0" y="0"/>
                  </a:moveTo>
                  <a:lnTo>
                    <a:pt x="812800" y="0"/>
                  </a:lnTo>
                  <a:lnTo>
                    <a:pt x="812800" y="276999"/>
                  </a:lnTo>
                  <a:lnTo>
                    <a:pt x="0" y="276999"/>
                  </a:lnTo>
                  <a:close/>
                </a:path>
              </a:pathLst>
            </a:custGeom>
            <a:solidFill>
              <a:srgbClr val="B6D7C7"/>
            </a:solidFill>
          </p:spPr>
        </p:sp>
        <p:sp>
          <p:nvSpPr>
            <p:cNvPr id="4" name="TextBox 4"/>
            <p:cNvSpPr txBox="1"/>
            <p:nvPr/>
          </p:nvSpPr>
          <p:spPr>
            <a:xfrm>
              <a:off x="0" y="-38100"/>
              <a:ext cx="812800" cy="315099"/>
            </a:xfrm>
            <a:prstGeom prst="rect">
              <a:avLst/>
            </a:prstGeom>
          </p:spPr>
          <p:txBody>
            <a:bodyPr lIns="50800" tIns="50800" rIns="50800" bIns="50800" rtlCol="0" anchor="ctr"/>
            <a:lstStyle/>
            <a:p>
              <a:pPr algn="ctr">
                <a:lnSpc>
                  <a:spcPts val="3035"/>
                </a:lnSpc>
              </a:pPr>
            </a:p>
          </p:txBody>
        </p:sp>
      </p:grpSp>
      <p:grpSp>
        <p:nvGrpSpPr>
          <p:cNvPr id="5" name="Group 5"/>
          <p:cNvGrpSpPr/>
          <p:nvPr/>
        </p:nvGrpSpPr>
        <p:grpSpPr>
          <a:xfrm rot="0">
            <a:off x="8747655" y="7476393"/>
            <a:ext cx="3086100" cy="1051732"/>
            <a:chOff x="0" y="0"/>
            <a:chExt cx="812800" cy="276999"/>
          </a:xfrm>
        </p:grpSpPr>
        <p:sp>
          <p:nvSpPr>
            <p:cNvPr id="6" name="Freeform 6"/>
            <p:cNvSpPr/>
            <p:nvPr/>
          </p:nvSpPr>
          <p:spPr>
            <a:xfrm>
              <a:off x="0" y="0"/>
              <a:ext cx="812800" cy="276999"/>
            </a:xfrm>
            <a:custGeom>
              <a:avLst/>
              <a:gdLst/>
              <a:ahLst/>
              <a:cxnLst/>
              <a:rect l="l" t="t" r="r" b="b"/>
              <a:pathLst>
                <a:path w="812800" h="276999">
                  <a:moveTo>
                    <a:pt x="0" y="0"/>
                  </a:moveTo>
                  <a:lnTo>
                    <a:pt x="812800" y="0"/>
                  </a:lnTo>
                  <a:lnTo>
                    <a:pt x="812800" y="276999"/>
                  </a:lnTo>
                  <a:lnTo>
                    <a:pt x="0" y="276999"/>
                  </a:lnTo>
                  <a:close/>
                </a:path>
              </a:pathLst>
            </a:custGeom>
            <a:solidFill>
              <a:srgbClr val="B6D7C7"/>
            </a:solidFill>
          </p:spPr>
        </p:sp>
        <p:sp>
          <p:nvSpPr>
            <p:cNvPr id="7" name="TextBox 7"/>
            <p:cNvSpPr txBox="1"/>
            <p:nvPr/>
          </p:nvSpPr>
          <p:spPr>
            <a:xfrm>
              <a:off x="0" y="-38100"/>
              <a:ext cx="812800" cy="315099"/>
            </a:xfrm>
            <a:prstGeom prst="rect">
              <a:avLst/>
            </a:prstGeom>
          </p:spPr>
          <p:txBody>
            <a:bodyPr lIns="50800" tIns="50800" rIns="50800" bIns="50800" rtlCol="0" anchor="ctr"/>
            <a:lstStyle/>
            <a:p>
              <a:pPr algn="ctr">
                <a:lnSpc>
                  <a:spcPts val="3035"/>
                </a:lnSpc>
              </a:pPr>
            </a:p>
          </p:txBody>
        </p:sp>
      </p:grpSp>
      <p:sp>
        <p:nvSpPr>
          <p:cNvPr id="8" name="Freeform 8"/>
          <p:cNvSpPr/>
          <p:nvPr/>
        </p:nvSpPr>
        <p:spPr>
          <a:xfrm flipH="1">
            <a:off x="14910781" y="0"/>
            <a:ext cx="3377219" cy="3377219"/>
          </a:xfrm>
          <a:custGeom>
            <a:avLst/>
            <a:gdLst/>
            <a:ahLst/>
            <a:cxnLst/>
            <a:rect l="l" t="t" r="r" b="b"/>
            <a:pathLst>
              <a:path w="3377219" h="3377219">
                <a:moveTo>
                  <a:pt x="3377219" y="0"/>
                </a:moveTo>
                <a:lnTo>
                  <a:pt x="0" y="0"/>
                </a:lnTo>
                <a:lnTo>
                  <a:pt x="0" y="3377219"/>
                </a:lnTo>
                <a:lnTo>
                  <a:pt x="3377219" y="3377219"/>
                </a:lnTo>
                <a:lnTo>
                  <a:pt x="3377219" y="0"/>
                </a:lnTo>
                <a:close/>
              </a:path>
            </a:pathLst>
          </a:custGeom>
          <a:blipFill>
            <a:blip r:embed="rId1">
              <a:extLst>
                <a:ext uri="{96DAC541-7B7A-43D3-8B79-37D633B846F1}">
                  <asvg:svgBlip xmlns:asvg="http://schemas.microsoft.com/office/drawing/2016/SVG/main" r:embed="rId2"/>
                </a:ext>
              </a:extLst>
            </a:blip>
            <a:stretch>
              <a:fillRect/>
            </a:stretch>
          </a:blipFill>
          <a:ln cap="sq">
            <a:noFill/>
            <a:prstDash val="solid"/>
            <a:miter/>
          </a:ln>
        </p:spPr>
      </p:sp>
      <p:grpSp>
        <p:nvGrpSpPr>
          <p:cNvPr id="9" name="Group 9"/>
          <p:cNvGrpSpPr/>
          <p:nvPr/>
        </p:nvGrpSpPr>
        <p:grpSpPr>
          <a:xfrm rot="0">
            <a:off x="-1923846" y="8186287"/>
            <a:ext cx="4201427" cy="4201427"/>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742950" cap="sq">
              <a:solidFill>
                <a:srgbClr val="AEEA00"/>
              </a:solidFill>
              <a:prstDash val="solid"/>
              <a:miter/>
            </a:ln>
          </p:spPr>
        </p:sp>
        <p:sp>
          <p:nvSpPr>
            <p:cNvPr id="11" name="TextBox 11"/>
            <p:cNvSpPr txBox="1"/>
            <p:nvPr/>
          </p:nvSpPr>
          <p:spPr>
            <a:xfrm>
              <a:off x="76200" y="38100"/>
              <a:ext cx="660400" cy="698500"/>
            </a:xfrm>
            <a:prstGeom prst="rect">
              <a:avLst/>
            </a:prstGeom>
          </p:spPr>
          <p:txBody>
            <a:bodyPr lIns="50800" tIns="50800" rIns="50800" bIns="50800" rtlCol="0" anchor="ctr"/>
            <a:lstStyle/>
            <a:p>
              <a:pPr marL="0" lvl="0" indent="0" algn="ctr">
                <a:lnSpc>
                  <a:spcPts val="2755"/>
                </a:lnSpc>
                <a:spcBef>
                  <a:spcPct val="0"/>
                </a:spcBef>
              </a:pPr>
            </a:p>
          </p:txBody>
        </p:sp>
      </p:grpSp>
      <p:sp>
        <p:nvSpPr>
          <p:cNvPr id="12" name="Freeform 12"/>
          <p:cNvSpPr/>
          <p:nvPr/>
        </p:nvSpPr>
        <p:spPr>
          <a:xfrm>
            <a:off x="2960268" y="4348270"/>
            <a:ext cx="3086100" cy="3128171"/>
          </a:xfrm>
          <a:custGeom>
            <a:avLst/>
            <a:gdLst/>
            <a:ahLst/>
            <a:cxnLst/>
            <a:rect l="l" t="t" r="r" b="b"/>
            <a:pathLst>
              <a:path w="3086100" h="3128171">
                <a:moveTo>
                  <a:pt x="0" y="0"/>
                </a:moveTo>
                <a:lnTo>
                  <a:pt x="3086100" y="0"/>
                </a:lnTo>
                <a:lnTo>
                  <a:pt x="3086100" y="3128171"/>
                </a:lnTo>
                <a:lnTo>
                  <a:pt x="0" y="3128171"/>
                </a:lnTo>
                <a:lnTo>
                  <a:pt x="0" y="0"/>
                </a:lnTo>
                <a:close/>
              </a:path>
            </a:pathLst>
          </a:custGeom>
          <a:blipFill>
            <a:blip r:embed="rId3"/>
            <a:stretch>
              <a:fillRect l="-1703" t="-15432" b="-1237"/>
            </a:stretch>
          </a:blipFill>
        </p:spPr>
      </p:sp>
      <p:sp>
        <p:nvSpPr>
          <p:cNvPr id="13" name="Freeform 13"/>
          <p:cNvSpPr/>
          <p:nvPr/>
        </p:nvSpPr>
        <p:spPr>
          <a:xfrm>
            <a:off x="8747655" y="4240639"/>
            <a:ext cx="3086100" cy="3235754"/>
          </a:xfrm>
          <a:custGeom>
            <a:avLst/>
            <a:gdLst/>
            <a:ahLst/>
            <a:cxnLst/>
            <a:rect l="l" t="t" r="r" b="b"/>
            <a:pathLst>
              <a:path w="3086100" h="3235754">
                <a:moveTo>
                  <a:pt x="0" y="0"/>
                </a:moveTo>
                <a:lnTo>
                  <a:pt x="3086100" y="0"/>
                </a:lnTo>
                <a:lnTo>
                  <a:pt x="3086100" y="3235754"/>
                </a:lnTo>
                <a:lnTo>
                  <a:pt x="0" y="3235754"/>
                </a:lnTo>
                <a:lnTo>
                  <a:pt x="0" y="0"/>
                </a:lnTo>
                <a:close/>
              </a:path>
            </a:pathLst>
          </a:custGeom>
          <a:blipFill>
            <a:blip r:embed="rId4"/>
            <a:stretch>
              <a:fillRect/>
            </a:stretch>
          </a:blipFill>
        </p:spPr>
      </p:sp>
      <p:sp>
        <p:nvSpPr>
          <p:cNvPr id="14" name="TextBox 14"/>
          <p:cNvSpPr txBox="1"/>
          <p:nvPr/>
        </p:nvSpPr>
        <p:spPr>
          <a:xfrm>
            <a:off x="3137726" y="7772608"/>
            <a:ext cx="2731184" cy="421298"/>
          </a:xfrm>
          <a:prstGeom prst="rect">
            <a:avLst/>
          </a:prstGeom>
        </p:spPr>
        <p:txBody>
          <a:bodyPr lIns="0" tIns="0" rIns="0" bIns="0" rtlCol="0" anchor="t">
            <a:spAutoFit/>
          </a:bodyPr>
          <a:lstStyle/>
          <a:p>
            <a:pPr marL="0" lvl="0" indent="0" algn="ctr">
              <a:lnSpc>
                <a:spcPts val="3555"/>
              </a:lnSpc>
              <a:spcBef>
                <a:spcPct val="0"/>
              </a:spcBef>
            </a:pPr>
            <a:r>
              <a:rPr lang="en-US" sz="2540" b="1" spc="10">
                <a:solidFill>
                  <a:srgbClr val="FFFBFB"/>
                </a:solidFill>
                <a:latin typeface="Open Sauce Bold" panose="00000800000000000000"/>
                <a:ea typeface="Open Sauce Bold" panose="00000800000000000000"/>
                <a:cs typeface="Open Sauce Bold" panose="00000800000000000000"/>
                <a:sym typeface="Open Sauce Bold" panose="00000800000000000000"/>
              </a:rPr>
              <a:t>Rami Jaradat</a:t>
            </a:r>
            <a:endParaRPr lang="en-US" sz="2540" b="1" spc="10">
              <a:solidFill>
                <a:srgbClr val="FFFBFB"/>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15" name="TextBox 15"/>
          <p:cNvSpPr txBox="1"/>
          <p:nvPr/>
        </p:nvSpPr>
        <p:spPr>
          <a:xfrm>
            <a:off x="5514947" y="2582007"/>
            <a:ext cx="2878745" cy="842010"/>
          </a:xfrm>
          <a:prstGeom prst="rect">
            <a:avLst/>
          </a:prstGeom>
        </p:spPr>
        <p:txBody>
          <a:bodyPr lIns="0" tIns="0" rIns="0" bIns="0" rtlCol="0" anchor="t">
            <a:spAutoFit/>
          </a:bodyPr>
          <a:lstStyle/>
          <a:p>
            <a:pPr marL="0" lvl="0" indent="0" algn="r" rtl="1">
              <a:lnSpc>
                <a:spcPts val="6570"/>
              </a:lnSpc>
              <a:spcBef>
                <a:spcPct val="0"/>
              </a:spcBef>
            </a:pPr>
            <a:r>
              <a:rPr lang="ar-EG" sz="4690" b="1" spc="-93">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فريقنا</a:t>
            </a:r>
            <a:endParaRPr lang="ar-EG" sz="4690" b="1" spc="-93">
              <a:solidFill>
                <a:srgbClr val="191919"/>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16" name="TextBox 16"/>
          <p:cNvSpPr txBox="1"/>
          <p:nvPr/>
        </p:nvSpPr>
        <p:spPr>
          <a:xfrm>
            <a:off x="8925113" y="7772608"/>
            <a:ext cx="2731184" cy="421298"/>
          </a:xfrm>
          <a:prstGeom prst="rect">
            <a:avLst/>
          </a:prstGeom>
        </p:spPr>
        <p:txBody>
          <a:bodyPr lIns="0" tIns="0" rIns="0" bIns="0" rtlCol="0" anchor="t">
            <a:spAutoFit/>
          </a:bodyPr>
          <a:lstStyle/>
          <a:p>
            <a:pPr algn="ctr">
              <a:lnSpc>
                <a:spcPts val="3555"/>
              </a:lnSpc>
            </a:pPr>
            <a:r>
              <a:rPr lang="en-US" sz="2540" b="1" spc="10">
                <a:solidFill>
                  <a:srgbClr val="FFFBFB"/>
                </a:solidFill>
                <a:latin typeface="Open Sauce Bold" panose="00000800000000000000"/>
                <a:ea typeface="Open Sauce Bold" panose="00000800000000000000"/>
                <a:cs typeface="Open Sauce Bold" panose="00000800000000000000"/>
                <a:sym typeface="Open Sauce Bold" panose="00000800000000000000"/>
              </a:rPr>
              <a:t>Badeaa Hassan</a:t>
            </a:r>
            <a:endParaRPr lang="en-US" sz="2540" b="1" spc="10">
              <a:solidFill>
                <a:srgbClr val="FFFBFB"/>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17" name="TextBox 17"/>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2</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rot="0">
            <a:off x="8881967" y="-2828925"/>
            <a:ext cx="5657850" cy="5657850"/>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4" name="TextBox 4"/>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grpSp>
        <p:nvGrpSpPr>
          <p:cNvPr id="5" name="Group 5"/>
          <p:cNvGrpSpPr/>
          <p:nvPr/>
        </p:nvGrpSpPr>
        <p:grpSpPr>
          <a:xfrm rot="0">
            <a:off x="11710892" y="0"/>
            <a:ext cx="6648057" cy="10287000"/>
            <a:chOff x="0" y="0"/>
            <a:chExt cx="1750928" cy="2709333"/>
          </a:xfrm>
        </p:grpSpPr>
        <p:sp>
          <p:nvSpPr>
            <p:cNvPr id="6" name="Freeform 6"/>
            <p:cNvSpPr/>
            <p:nvPr/>
          </p:nvSpPr>
          <p:spPr>
            <a:xfrm>
              <a:off x="0" y="0"/>
              <a:ext cx="1750928" cy="2709333"/>
            </a:xfrm>
            <a:custGeom>
              <a:avLst/>
              <a:gdLst/>
              <a:ahLst/>
              <a:cxnLst/>
              <a:rect l="l" t="t" r="r" b="b"/>
              <a:pathLst>
                <a:path w="1750928" h="2709333">
                  <a:moveTo>
                    <a:pt x="0" y="0"/>
                  </a:moveTo>
                  <a:lnTo>
                    <a:pt x="1750928" y="0"/>
                  </a:lnTo>
                  <a:lnTo>
                    <a:pt x="1750928" y="2709333"/>
                  </a:lnTo>
                  <a:lnTo>
                    <a:pt x="0" y="2709333"/>
                  </a:lnTo>
                  <a:close/>
                </a:path>
              </a:pathLst>
            </a:custGeom>
            <a:solidFill>
              <a:srgbClr val="B6D7C7"/>
            </a:solidFill>
            <a:ln cap="sq">
              <a:noFill/>
              <a:prstDash val="solid"/>
              <a:miter/>
            </a:ln>
          </p:spPr>
        </p:sp>
        <p:sp>
          <p:nvSpPr>
            <p:cNvPr id="7" name="TextBox 7"/>
            <p:cNvSpPr txBox="1"/>
            <p:nvPr/>
          </p:nvSpPr>
          <p:spPr>
            <a:xfrm>
              <a:off x="0" y="-19050"/>
              <a:ext cx="1750928" cy="2728383"/>
            </a:xfrm>
            <a:prstGeom prst="rect">
              <a:avLst/>
            </a:prstGeom>
          </p:spPr>
          <p:txBody>
            <a:bodyPr lIns="50800" tIns="50800" rIns="50800" bIns="50800" rtlCol="0" anchor="ctr"/>
            <a:lstStyle/>
            <a:p>
              <a:pPr marL="0" lvl="0" indent="0" algn="ctr">
                <a:lnSpc>
                  <a:spcPts val="2860"/>
                </a:lnSpc>
                <a:spcBef>
                  <a:spcPct val="0"/>
                </a:spcBef>
              </a:pPr>
            </a:p>
          </p:txBody>
        </p:sp>
      </p:grpSp>
      <p:sp>
        <p:nvSpPr>
          <p:cNvPr id="8" name="TextBox 8"/>
          <p:cNvSpPr txBox="1"/>
          <p:nvPr/>
        </p:nvSpPr>
        <p:spPr>
          <a:xfrm>
            <a:off x="1028700" y="1709850"/>
            <a:ext cx="5045855" cy="852170"/>
          </a:xfrm>
          <a:prstGeom prst="rect">
            <a:avLst/>
          </a:prstGeom>
        </p:spPr>
        <p:txBody>
          <a:bodyPr lIns="0" tIns="0" rIns="0" bIns="0" rtlCol="0" anchor="t">
            <a:spAutoFit/>
          </a:bodyPr>
          <a:lstStyle/>
          <a:p>
            <a:pPr marL="0" lvl="0" indent="0" algn="r" rtl="1">
              <a:lnSpc>
                <a:spcPts val="6645"/>
              </a:lnSpc>
              <a:spcBef>
                <a:spcPct val="0"/>
              </a:spcBef>
            </a:pPr>
            <a:r>
              <a:rPr lang="ar-EG" sz="4745" b="1" spc="-94">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جدول المحتويات</a:t>
            </a:r>
            <a:endParaRPr lang="ar-EG" sz="4745" b="1" spc="-94">
              <a:solidFill>
                <a:srgbClr val="191919"/>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9" name="TextBox 9"/>
          <p:cNvSpPr txBox="1"/>
          <p:nvPr/>
        </p:nvSpPr>
        <p:spPr>
          <a:xfrm>
            <a:off x="1695141" y="3096108"/>
            <a:ext cx="5224262" cy="3343275"/>
          </a:xfrm>
          <a:prstGeom prst="rect">
            <a:avLst/>
          </a:prstGeom>
        </p:spPr>
        <p:txBody>
          <a:bodyPr lIns="0" tIns="0" rIns="0" bIns="0" rtlCol="0" anchor="t">
            <a:spAutoFit/>
          </a:bodyPr>
          <a:lstStyle/>
          <a:p>
            <a:pPr marL="565150" lvl="1" indent="-282575" algn="l">
              <a:lnSpc>
                <a:spcPts val="4345"/>
              </a:lnSpc>
              <a:buFont typeface="Arial" panose="020B0604020202020204"/>
              <a:buChar char="•"/>
            </a:pPr>
            <a:r>
              <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rPr>
              <a:t>معلومات عنا</a:t>
            </a:r>
            <a:endPar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endParaRPr>
          </a:p>
          <a:p>
            <a:pPr marL="565150" lvl="1" indent="-282575" algn="l">
              <a:lnSpc>
                <a:spcPts val="4345"/>
              </a:lnSpc>
              <a:buFont typeface="Arial" panose="020B0604020202020204"/>
              <a:buChar char="•"/>
            </a:pPr>
            <a:r>
              <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rPr>
              <a:t>المشكلة والحل</a:t>
            </a:r>
            <a:endPar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endParaRPr>
          </a:p>
          <a:p>
            <a:pPr marL="565150" lvl="1" indent="-282575" algn="l">
              <a:lnSpc>
                <a:spcPts val="4345"/>
              </a:lnSpc>
              <a:buFont typeface="Arial" panose="020B0604020202020204"/>
              <a:buChar char="•"/>
            </a:pPr>
            <a:r>
              <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rPr>
              <a:t>الاهداف</a:t>
            </a:r>
            <a:endPar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endParaRPr>
          </a:p>
          <a:p>
            <a:pPr marL="565150" lvl="1" indent="-282575" algn="l">
              <a:lnSpc>
                <a:spcPts val="4345"/>
              </a:lnSpc>
              <a:buFont typeface="Arial" panose="020B0604020202020204"/>
              <a:buChar char="•"/>
            </a:pPr>
            <a:r>
              <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rPr>
              <a:t>العمل المستقبلي</a:t>
            </a:r>
            <a:endPar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endParaRPr>
          </a:p>
          <a:p>
            <a:pPr marL="565150" lvl="1" indent="-282575" algn="l">
              <a:lnSpc>
                <a:spcPts val="4345"/>
              </a:lnSpc>
              <a:buFont typeface="Arial" panose="020B0604020202020204"/>
              <a:buChar char="•"/>
            </a:pPr>
            <a:r>
              <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rPr>
              <a:t>إحصائيات</a:t>
            </a:r>
            <a:endParaRPr lang="ar-EG" sz="2620" b="1">
              <a:solidFill>
                <a:srgbClr val="191919"/>
              </a:solidFill>
              <a:latin typeface="Calibri" panose="020F0502020204030204" charset="0"/>
              <a:ea typeface="Open Sauce" panose="00000500000000000000"/>
              <a:cs typeface="Calibri" panose="020F0502020204030204" charset="0"/>
              <a:sym typeface="Open Sauce" panose="00000500000000000000"/>
              <a:rtl val="1"/>
            </a:endParaRPr>
          </a:p>
          <a:p>
            <a:pPr marL="565150" lvl="1" indent="-282575" algn="l">
              <a:lnSpc>
                <a:spcPts val="4345"/>
              </a:lnSpc>
              <a:buFont typeface="Arial" panose="020B0604020202020204"/>
              <a:buChar char="•"/>
            </a:pPr>
            <a:r>
              <a:rPr lang="en-US" sz="2620" b="1">
                <a:solidFill>
                  <a:srgbClr val="191919"/>
                </a:solidFill>
                <a:latin typeface="Calibri" panose="020F0502020204030204" charset="0"/>
                <a:ea typeface="Open Sauce" panose="00000500000000000000"/>
                <a:cs typeface="Calibri" panose="020F0502020204030204" charset="0"/>
                <a:sym typeface="Open Sauce" panose="00000500000000000000"/>
              </a:rPr>
              <a:t>End</a:t>
            </a:r>
            <a:endParaRPr lang="en-US" sz="2620" b="1">
              <a:solidFill>
                <a:srgbClr val="191919"/>
              </a:solidFill>
              <a:latin typeface="Calibri" panose="020F0502020204030204" charset="0"/>
              <a:ea typeface="Open Sauce" panose="00000500000000000000"/>
              <a:cs typeface="Calibri" panose="020F0502020204030204" charset="0"/>
              <a:sym typeface="Open Sauce" panose="00000500000000000000"/>
            </a:endParaRPr>
          </a:p>
        </p:txBody>
      </p:sp>
      <p:sp>
        <p:nvSpPr>
          <p:cNvPr id="10" name="TextBox 10"/>
          <p:cNvSpPr txBox="1"/>
          <p:nvPr/>
        </p:nvSpPr>
        <p:spPr>
          <a:xfrm>
            <a:off x="6919404" y="3079779"/>
            <a:ext cx="712352" cy="5014595"/>
          </a:xfrm>
          <a:prstGeom prst="rect">
            <a:avLst/>
          </a:prstGeom>
        </p:spPr>
        <p:txBody>
          <a:bodyPr lIns="0" tIns="0" rIns="0" bIns="0" rtlCol="0" anchor="t">
            <a:spAutoFit/>
          </a:bodyPr>
          <a:lstStyle/>
          <a:p>
            <a:pPr algn="r">
              <a:lnSpc>
                <a:spcPts val="4345"/>
              </a:lnSpc>
            </a:pPr>
            <a:r>
              <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rPr>
              <a:t>01</a:t>
            </a:r>
            <a:endPar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algn="r">
              <a:lnSpc>
                <a:spcPts val="4345"/>
              </a:lnSpc>
            </a:pPr>
            <a:r>
              <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rPr>
              <a:t>02</a:t>
            </a:r>
            <a:endPar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algn="r">
              <a:lnSpc>
                <a:spcPts val="4345"/>
              </a:lnSpc>
            </a:pPr>
            <a:r>
              <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rPr>
              <a:t>03</a:t>
            </a:r>
            <a:endPar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algn="r">
              <a:lnSpc>
                <a:spcPts val="4345"/>
              </a:lnSpc>
            </a:pPr>
            <a:r>
              <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rPr>
              <a:t>04</a:t>
            </a:r>
            <a:endPar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algn="r">
              <a:lnSpc>
                <a:spcPts val="4345"/>
              </a:lnSpc>
            </a:pPr>
            <a:r>
              <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rPr>
              <a:t>05</a:t>
            </a:r>
            <a:endPar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algn="r">
              <a:lnSpc>
                <a:spcPts val="4345"/>
              </a:lnSpc>
            </a:pPr>
            <a:r>
              <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rPr>
              <a:t>06</a:t>
            </a:r>
            <a:endParaRPr lang="en-US" sz="2620" b="1">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algn="r">
              <a:lnSpc>
                <a:spcPts val="4345"/>
              </a:lnSpc>
            </a:pPr>
            <a:endParaRPr b="1">
              <a:latin typeface="Calibri" panose="020F0502020204030204" charset="0"/>
              <a:cs typeface="Calibri" panose="020F0502020204030204" charset="0"/>
            </a:endParaRPr>
          </a:p>
          <a:p>
            <a:pPr algn="r">
              <a:lnSpc>
                <a:spcPts val="4345"/>
              </a:lnSpc>
            </a:pPr>
            <a:endParaRPr b="1">
              <a:latin typeface="Calibri" panose="020F0502020204030204" charset="0"/>
              <a:cs typeface="Calibri" panose="020F0502020204030204" charset="0"/>
            </a:endParaRPr>
          </a:p>
          <a:p>
            <a:pPr algn="r">
              <a:lnSpc>
                <a:spcPts val="4345"/>
              </a:lnSpc>
            </a:pPr>
            <a:endParaRPr b="1">
              <a:latin typeface="Calibri" panose="020F0502020204030204" charset="0"/>
              <a:cs typeface="Calibri" panose="020F0502020204030204" charset="0"/>
            </a:endParaRPr>
          </a:p>
        </p:txBody>
      </p:sp>
      <p:sp>
        <p:nvSpPr>
          <p:cNvPr id="11" name="Freeform 11"/>
          <p:cNvSpPr/>
          <p:nvPr/>
        </p:nvSpPr>
        <p:spPr>
          <a:xfrm>
            <a:off x="11710892" y="0"/>
            <a:ext cx="6577108" cy="10287000"/>
          </a:xfrm>
          <a:custGeom>
            <a:avLst/>
            <a:gdLst/>
            <a:ahLst/>
            <a:cxnLst/>
            <a:rect l="l" t="t" r="r" b="b"/>
            <a:pathLst>
              <a:path w="6577108" h="10287000">
                <a:moveTo>
                  <a:pt x="0" y="0"/>
                </a:moveTo>
                <a:lnTo>
                  <a:pt x="6577108" y="0"/>
                </a:lnTo>
                <a:lnTo>
                  <a:pt x="6577108" y="10287000"/>
                </a:lnTo>
                <a:lnTo>
                  <a:pt x="0" y="10287000"/>
                </a:lnTo>
                <a:lnTo>
                  <a:pt x="0" y="0"/>
                </a:lnTo>
                <a:close/>
              </a:path>
            </a:pathLst>
          </a:custGeom>
          <a:blipFill>
            <a:blip r:embed="rId1"/>
            <a:stretch>
              <a:fillRect l="-67377" r="-67377"/>
            </a:stretch>
          </a:blipFill>
        </p:spPr>
      </p:sp>
      <p:grpSp>
        <p:nvGrpSpPr>
          <p:cNvPr id="12" name="Group 12"/>
          <p:cNvGrpSpPr/>
          <p:nvPr/>
        </p:nvGrpSpPr>
        <p:grpSpPr>
          <a:xfrm rot="0">
            <a:off x="-1390959" y="8567821"/>
            <a:ext cx="3086100" cy="3086100"/>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14" name="TextBox 14"/>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grpSp>
        <p:nvGrpSpPr>
          <p:cNvPr id="15" name="Group 15"/>
          <p:cNvGrpSpPr/>
          <p:nvPr/>
        </p:nvGrpSpPr>
        <p:grpSpPr>
          <a:xfrm rot="0">
            <a:off x="10206536" y="3314080"/>
            <a:ext cx="654889" cy="654889"/>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17" name="TextBox 17"/>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sp>
        <p:nvSpPr>
          <p:cNvPr id="18" name="TextBox 18"/>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191919"/>
                </a:solidFill>
                <a:latin typeface="Canva Sans" panose="020B0503030501040103"/>
                <a:ea typeface="Canva Sans" panose="020B0503030501040103"/>
                <a:cs typeface="Canva Sans" panose="020B0503030501040103"/>
                <a:sym typeface="Canva Sans" panose="020B0503030501040103"/>
              </a:rPr>
              <a:t>3</a:t>
            </a:r>
            <a:endParaRPr lang="en-US" sz="2000">
              <a:solidFill>
                <a:srgbClr val="191919"/>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rot="0">
            <a:off x="9832433" y="-339559"/>
            <a:ext cx="8956821" cy="11772679"/>
            <a:chOff x="0" y="0"/>
            <a:chExt cx="2171400" cy="2854048"/>
          </a:xfrm>
        </p:grpSpPr>
        <p:sp>
          <p:nvSpPr>
            <p:cNvPr id="3" name="Freeform 3"/>
            <p:cNvSpPr/>
            <p:nvPr/>
          </p:nvSpPr>
          <p:spPr>
            <a:xfrm>
              <a:off x="0" y="0"/>
              <a:ext cx="2171400" cy="2854048"/>
            </a:xfrm>
            <a:custGeom>
              <a:avLst/>
              <a:gdLst/>
              <a:ahLst/>
              <a:cxnLst/>
              <a:rect l="l" t="t" r="r" b="b"/>
              <a:pathLst>
                <a:path w="2171400" h="2854048">
                  <a:moveTo>
                    <a:pt x="37167" y="0"/>
                  </a:moveTo>
                  <a:lnTo>
                    <a:pt x="2134233" y="0"/>
                  </a:lnTo>
                  <a:cubicBezTo>
                    <a:pt x="2154760" y="0"/>
                    <a:pt x="2171400" y="16640"/>
                    <a:pt x="2171400" y="37167"/>
                  </a:cubicBezTo>
                  <a:lnTo>
                    <a:pt x="2171400" y="2816880"/>
                  </a:lnTo>
                  <a:cubicBezTo>
                    <a:pt x="2171400" y="2826738"/>
                    <a:pt x="2167484" y="2836192"/>
                    <a:pt x="2160514" y="2843162"/>
                  </a:cubicBezTo>
                  <a:cubicBezTo>
                    <a:pt x="2153544" y="2850132"/>
                    <a:pt x="2144090" y="2854048"/>
                    <a:pt x="2134233" y="2854048"/>
                  </a:cubicBezTo>
                  <a:lnTo>
                    <a:pt x="37167" y="2854048"/>
                  </a:lnTo>
                  <a:cubicBezTo>
                    <a:pt x="27310" y="2854048"/>
                    <a:pt x="17856" y="2850132"/>
                    <a:pt x="10886" y="2843162"/>
                  </a:cubicBezTo>
                  <a:cubicBezTo>
                    <a:pt x="3916" y="2836192"/>
                    <a:pt x="0" y="2826738"/>
                    <a:pt x="0" y="2816880"/>
                  </a:cubicBezTo>
                  <a:lnTo>
                    <a:pt x="0" y="37167"/>
                  </a:lnTo>
                  <a:cubicBezTo>
                    <a:pt x="0" y="27310"/>
                    <a:pt x="3916" y="17856"/>
                    <a:pt x="10886" y="10886"/>
                  </a:cubicBezTo>
                  <a:cubicBezTo>
                    <a:pt x="17856" y="3916"/>
                    <a:pt x="27310" y="0"/>
                    <a:pt x="37167" y="0"/>
                  </a:cubicBezTo>
                  <a:close/>
                </a:path>
              </a:pathLst>
            </a:custGeom>
            <a:solidFill>
              <a:srgbClr val="B6D7C7"/>
            </a:solidFill>
            <a:ln cap="rnd">
              <a:noFill/>
              <a:prstDash val="solid"/>
              <a:round/>
            </a:ln>
          </p:spPr>
        </p:sp>
        <p:sp>
          <p:nvSpPr>
            <p:cNvPr id="4" name="TextBox 4"/>
            <p:cNvSpPr txBox="1"/>
            <p:nvPr/>
          </p:nvSpPr>
          <p:spPr>
            <a:xfrm>
              <a:off x="0" y="-19050"/>
              <a:ext cx="2171400" cy="2873098"/>
            </a:xfrm>
            <a:prstGeom prst="rect">
              <a:avLst/>
            </a:prstGeom>
          </p:spPr>
          <p:txBody>
            <a:bodyPr lIns="50800" tIns="50800" rIns="50800" bIns="50800" rtlCol="0" anchor="ctr"/>
            <a:lstStyle/>
            <a:p>
              <a:pPr marL="0" lvl="0" indent="0" algn="ctr">
                <a:lnSpc>
                  <a:spcPts val="2860"/>
                </a:lnSpc>
                <a:spcBef>
                  <a:spcPct val="0"/>
                </a:spcBef>
              </a:pPr>
            </a:p>
          </p:txBody>
        </p:sp>
      </p:grpSp>
      <p:sp>
        <p:nvSpPr>
          <p:cNvPr id="5" name="Freeform 5"/>
          <p:cNvSpPr/>
          <p:nvPr/>
        </p:nvSpPr>
        <p:spPr>
          <a:xfrm>
            <a:off x="1028700" y="1028700"/>
            <a:ext cx="933466" cy="933466"/>
          </a:xfrm>
          <a:custGeom>
            <a:avLst/>
            <a:gdLst/>
            <a:ahLst/>
            <a:cxnLst/>
            <a:rect l="l" t="t" r="r" b="b"/>
            <a:pathLst>
              <a:path w="933466" h="933466">
                <a:moveTo>
                  <a:pt x="0" y="0"/>
                </a:moveTo>
                <a:lnTo>
                  <a:pt x="933466" y="0"/>
                </a:lnTo>
                <a:lnTo>
                  <a:pt x="933466" y="933466"/>
                </a:lnTo>
                <a:lnTo>
                  <a:pt x="0" y="933466"/>
                </a:lnTo>
                <a:lnTo>
                  <a:pt x="0" y="0"/>
                </a:lnTo>
                <a:close/>
              </a:path>
            </a:pathLst>
          </a:custGeom>
          <a:blipFill>
            <a:blip r:embed="rId1"/>
            <a:stretch>
              <a:fillRect/>
            </a:stretch>
          </a:blipFill>
        </p:spPr>
      </p:sp>
      <p:sp>
        <p:nvSpPr>
          <p:cNvPr id="6" name="Freeform 6"/>
          <p:cNvSpPr/>
          <p:nvPr/>
        </p:nvSpPr>
        <p:spPr>
          <a:xfrm>
            <a:off x="9832433" y="0"/>
            <a:ext cx="8455567" cy="10287000"/>
          </a:xfrm>
          <a:custGeom>
            <a:avLst/>
            <a:gdLst/>
            <a:ahLst/>
            <a:cxnLst/>
            <a:rect l="l" t="t" r="r" b="b"/>
            <a:pathLst>
              <a:path w="8455567" h="10287000">
                <a:moveTo>
                  <a:pt x="0" y="0"/>
                </a:moveTo>
                <a:lnTo>
                  <a:pt x="8455567" y="0"/>
                </a:lnTo>
                <a:lnTo>
                  <a:pt x="8455567" y="10287000"/>
                </a:lnTo>
                <a:lnTo>
                  <a:pt x="0" y="10287000"/>
                </a:lnTo>
                <a:lnTo>
                  <a:pt x="0" y="0"/>
                </a:lnTo>
                <a:close/>
              </a:path>
            </a:pathLst>
          </a:custGeom>
          <a:blipFill>
            <a:blip r:embed="rId2"/>
            <a:stretch>
              <a:fillRect t="-3132" b="-1876"/>
            </a:stretch>
          </a:blipFill>
        </p:spPr>
      </p:sp>
      <p:sp>
        <p:nvSpPr>
          <p:cNvPr id="7" name="TextBox 7"/>
          <p:cNvSpPr txBox="1"/>
          <p:nvPr/>
        </p:nvSpPr>
        <p:spPr>
          <a:xfrm>
            <a:off x="1028700" y="2436358"/>
            <a:ext cx="5947891" cy="808613"/>
          </a:xfrm>
          <a:prstGeom prst="rect">
            <a:avLst/>
          </a:prstGeom>
        </p:spPr>
        <p:txBody>
          <a:bodyPr lIns="0" tIns="0" rIns="0" bIns="0" rtlCol="0" anchor="t">
            <a:spAutoFit/>
          </a:bodyPr>
          <a:lstStyle/>
          <a:p>
            <a:pPr marL="0" lvl="0" indent="0" algn="l">
              <a:lnSpc>
                <a:spcPts val="6645"/>
              </a:lnSpc>
              <a:spcBef>
                <a:spcPct val="0"/>
              </a:spcBef>
            </a:pPr>
            <a:r>
              <a:rPr lang="en-US" sz="4745" b="1" spc="-94">
                <a:solidFill>
                  <a:srgbClr val="191919"/>
                </a:solidFill>
                <a:latin typeface="Calibri" panose="020F0502020204030204" charset="0"/>
                <a:ea typeface="Open Sauce Bold" panose="00000800000000000000"/>
                <a:cs typeface="Calibri" panose="020F0502020204030204" charset="0"/>
                <a:sym typeface="Open Sauce Bold" panose="00000800000000000000"/>
              </a:rPr>
              <a:t>Smart Saver </a:t>
            </a:r>
            <a:r>
              <a:rPr lang="ar-EG" sz="4745" b="1" spc="-94">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حول</a:t>
            </a:r>
            <a:r>
              <a:rPr lang="en-US" sz="4745" b="1" spc="-94">
                <a:solidFill>
                  <a:srgbClr val="191919"/>
                </a:solidFill>
                <a:latin typeface="Calibri" panose="020F0502020204030204" charset="0"/>
                <a:ea typeface="Open Sauce Bold" panose="00000800000000000000"/>
                <a:cs typeface="Calibri" panose="020F0502020204030204" charset="0"/>
                <a:sym typeface="Open Sauce Bold" panose="00000800000000000000"/>
              </a:rPr>
              <a:t> </a:t>
            </a:r>
            <a:endParaRPr lang="en-US" sz="4745" b="1" spc="-94">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p:txBody>
      </p:sp>
      <p:sp>
        <p:nvSpPr>
          <p:cNvPr id="8" name="TextBox 8"/>
          <p:cNvSpPr txBox="1"/>
          <p:nvPr/>
        </p:nvSpPr>
        <p:spPr>
          <a:xfrm>
            <a:off x="2091690" y="1318895"/>
            <a:ext cx="2762250" cy="361315"/>
          </a:xfrm>
          <a:prstGeom prst="rect">
            <a:avLst/>
          </a:prstGeom>
        </p:spPr>
        <p:txBody>
          <a:bodyPr wrap="square" lIns="0" tIns="0" rIns="0" bIns="0" rtlCol="0" anchor="t">
            <a:spAutoFit/>
          </a:bodyPr>
          <a:lstStyle/>
          <a:p>
            <a:pPr algn="l">
              <a:lnSpc>
                <a:spcPts val="2820"/>
              </a:lnSpc>
            </a:pPr>
            <a:r>
              <a:rPr lang="en-US" sz="2455" spc="-49">
                <a:solidFill>
                  <a:srgbClr val="191919"/>
                </a:solidFill>
                <a:latin typeface="Calibri" panose="020F0502020204030204" charset="0"/>
                <a:ea typeface="Open Sauce" panose="00000500000000000000"/>
                <a:cs typeface="Calibri" panose="020F0502020204030204" charset="0"/>
                <a:sym typeface="Open Sauce" panose="00000500000000000000"/>
              </a:rPr>
              <a:t>Smart Saver</a:t>
            </a:r>
            <a:endParaRPr lang="en-US" sz="2455" spc="-49">
              <a:solidFill>
                <a:srgbClr val="191919"/>
              </a:solidFill>
              <a:latin typeface="Calibri" panose="020F0502020204030204" charset="0"/>
              <a:ea typeface="Open Sauce" panose="00000500000000000000"/>
              <a:cs typeface="Calibri" panose="020F0502020204030204" charset="0"/>
              <a:sym typeface="Open Sauce" panose="00000500000000000000"/>
            </a:endParaRPr>
          </a:p>
        </p:txBody>
      </p:sp>
      <p:sp>
        <p:nvSpPr>
          <p:cNvPr id="9" name="TextBox 9"/>
          <p:cNvSpPr txBox="1"/>
          <p:nvPr/>
        </p:nvSpPr>
        <p:spPr>
          <a:xfrm>
            <a:off x="1028700" y="3518781"/>
            <a:ext cx="8115300" cy="4026535"/>
          </a:xfrm>
          <a:prstGeom prst="rect">
            <a:avLst/>
          </a:prstGeom>
        </p:spPr>
        <p:txBody>
          <a:bodyPr lIns="0" tIns="0" rIns="0" bIns="0" rtlCol="0" anchor="t">
            <a:spAutoFit/>
          </a:bodyPr>
          <a:lstStyle/>
          <a:p>
            <a:pPr marL="0" lvl="0" indent="0" algn="l">
              <a:lnSpc>
                <a:spcPts val="3925"/>
              </a:lnSpc>
            </a:pPr>
            <a:r>
              <a:rPr lang="ar-EG" sz="2635" b="1" spc="42">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سمارت</a:t>
            </a:r>
            <a:r>
              <a:rPr lang="ar-EG" sz="2635" b="1" u="none" strike="noStrike" spc="42">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 سيفر منصة إلكترونية صُممت لإحداث نقلة نوعية في كيفية ترويج المتاجر للعروض وكيفية وصول الطلاب والمجموعات إليها</a:t>
            </a:r>
            <a:endParaRPr lang="en-US" sz="2635" b="1" u="none" strike="noStrike" spc="42">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marL="0" lvl="0" indent="0" algn="l">
              <a:lnSpc>
                <a:spcPts val="3925"/>
              </a:lnSpc>
            </a:pPr>
            <a:endParaRPr>
              <a:latin typeface="Calibri" panose="020F0502020204030204" charset="0"/>
              <a:cs typeface="Calibri" panose="020F0502020204030204" charset="0"/>
            </a:endParaRPr>
          </a:p>
          <a:p>
            <a:pPr marL="0" lvl="0" indent="0" algn="l">
              <a:lnSpc>
                <a:spcPts val="3925"/>
              </a:lnSpc>
            </a:pPr>
            <a:r>
              <a:rPr lang="ar-EG" sz="2635" b="1" u="none" strike="noStrike" spc="42">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مهمتنا هي تبسيط الخصومات الجماعية وتمكين التجار من الوصول إلى فئات محددة، مثل الطلاب أو المستخدمين العاديين</a:t>
            </a:r>
            <a:endParaRPr lang="en-US" sz="2635" b="1" u="none" strike="noStrike" spc="42">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a:p>
            <a:pPr marL="0" lvl="0" indent="0" algn="l">
              <a:lnSpc>
                <a:spcPts val="3925"/>
              </a:lnSpc>
            </a:pPr>
            <a:endParaRPr>
              <a:latin typeface="Calibri" panose="020F0502020204030204" charset="0"/>
              <a:cs typeface="Calibri" panose="020F0502020204030204" charset="0"/>
            </a:endParaRPr>
          </a:p>
          <a:p>
            <a:pPr marL="0" lvl="0" indent="0" algn="l">
              <a:lnSpc>
                <a:spcPts val="3925"/>
              </a:lnSpc>
            </a:pPr>
            <a:r>
              <a:rPr lang="ar-EG" sz="2635" b="1" u="none" strike="noStrike" spc="42">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نربط أصحاب المتاجر والمستخدمين بنظام ذكي يضمن وصول العروض إلى الفئات المناسبة، مما يوفر المال ويزيد من الوصول إليها</a:t>
            </a:r>
            <a:endParaRPr lang="en-US" sz="2635" b="1" u="none" strike="noStrike" spc="42">
              <a:solidFill>
                <a:srgbClr val="191919"/>
              </a:solidFill>
              <a:latin typeface="Calibri" panose="020F0502020204030204" charset="0"/>
              <a:ea typeface="Open Sauce Bold" panose="00000800000000000000"/>
              <a:cs typeface="Calibri" panose="020F0502020204030204" charset="0"/>
              <a:sym typeface="Open Sauce Bold" panose="00000800000000000000"/>
            </a:endParaRPr>
          </a:p>
        </p:txBody>
      </p:sp>
      <p:sp>
        <p:nvSpPr>
          <p:cNvPr id="10" name="TextBox 10"/>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191919"/>
                </a:solidFill>
                <a:latin typeface="Canva Sans" panose="020B0503030501040103"/>
                <a:ea typeface="Canva Sans" panose="020B0503030501040103"/>
                <a:cs typeface="Canva Sans" panose="020B0503030501040103"/>
                <a:sym typeface="Canva Sans" panose="020B0503030501040103"/>
              </a:rPr>
              <a:t>4</a:t>
            </a:r>
            <a:endParaRPr lang="en-US" sz="2000">
              <a:solidFill>
                <a:srgbClr val="191919"/>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6D7C7"/>
        </a:solidFill>
        <a:effectLst/>
      </p:bgPr>
    </p:bg>
    <p:spTree>
      <p:nvGrpSpPr>
        <p:cNvPr id="1" name=""/>
        <p:cNvGrpSpPr/>
        <p:nvPr/>
      </p:nvGrpSpPr>
      <p:grpSpPr>
        <a:xfrm>
          <a:off x="0" y="0"/>
          <a:ext cx="0" cy="0"/>
          <a:chOff x="0" y="0"/>
          <a:chExt cx="0" cy="0"/>
        </a:xfrm>
      </p:grpSpPr>
      <p:grpSp>
        <p:nvGrpSpPr>
          <p:cNvPr id="2" name="Group 2"/>
          <p:cNvGrpSpPr/>
          <p:nvPr/>
        </p:nvGrpSpPr>
        <p:grpSpPr>
          <a:xfrm rot="0">
            <a:off x="-4286805" y="8574917"/>
            <a:ext cx="5578401" cy="5578401"/>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742950" cap="sq">
              <a:solidFill>
                <a:srgbClr val="B6D7C7"/>
              </a:solidFill>
              <a:prstDash val="solid"/>
              <a:miter/>
            </a:ln>
          </p:spPr>
        </p:sp>
        <p:sp>
          <p:nvSpPr>
            <p:cNvPr id="4" name="TextBox 4"/>
            <p:cNvSpPr txBox="1"/>
            <p:nvPr/>
          </p:nvSpPr>
          <p:spPr>
            <a:xfrm>
              <a:off x="76200" y="38100"/>
              <a:ext cx="660400" cy="698500"/>
            </a:xfrm>
            <a:prstGeom prst="rect">
              <a:avLst/>
            </a:prstGeom>
          </p:spPr>
          <p:txBody>
            <a:bodyPr lIns="50800" tIns="50800" rIns="50800" bIns="50800" rtlCol="0" anchor="ctr"/>
            <a:lstStyle/>
            <a:p>
              <a:pPr marL="0" lvl="0" indent="0" algn="ctr">
                <a:lnSpc>
                  <a:spcPts val="2755"/>
                </a:lnSpc>
                <a:spcBef>
                  <a:spcPct val="0"/>
                </a:spcBef>
              </a:pPr>
            </a:p>
          </p:txBody>
        </p:sp>
      </p:grpSp>
      <p:grpSp>
        <p:nvGrpSpPr>
          <p:cNvPr id="5" name="Group 5"/>
          <p:cNvGrpSpPr/>
          <p:nvPr/>
        </p:nvGrpSpPr>
        <p:grpSpPr>
          <a:xfrm rot="0">
            <a:off x="17961199" y="9834528"/>
            <a:ext cx="452472" cy="452472"/>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w="742950" cap="sq">
              <a:solidFill>
                <a:srgbClr val="B6D7C7"/>
              </a:solidFill>
              <a:prstDash val="solid"/>
              <a:miter/>
            </a:ln>
          </p:spPr>
        </p:sp>
        <p:sp>
          <p:nvSpPr>
            <p:cNvPr id="7" name="TextBox 7"/>
            <p:cNvSpPr txBox="1"/>
            <p:nvPr/>
          </p:nvSpPr>
          <p:spPr>
            <a:xfrm>
              <a:off x="76200" y="38100"/>
              <a:ext cx="660400" cy="698500"/>
            </a:xfrm>
            <a:prstGeom prst="rect">
              <a:avLst/>
            </a:prstGeom>
          </p:spPr>
          <p:txBody>
            <a:bodyPr lIns="50800" tIns="50800" rIns="50800" bIns="50800" rtlCol="0" anchor="ctr"/>
            <a:lstStyle/>
            <a:p>
              <a:pPr marL="0" lvl="0" indent="0" algn="ctr">
                <a:lnSpc>
                  <a:spcPts val="2755"/>
                </a:lnSpc>
                <a:spcBef>
                  <a:spcPct val="0"/>
                </a:spcBef>
              </a:pPr>
            </a:p>
          </p:txBody>
        </p:sp>
      </p:grpSp>
      <p:sp>
        <p:nvSpPr>
          <p:cNvPr id="8" name="Freeform 8"/>
          <p:cNvSpPr/>
          <p:nvPr/>
        </p:nvSpPr>
        <p:spPr>
          <a:xfrm rot="-10800000">
            <a:off x="668189" y="8665624"/>
            <a:ext cx="5128563" cy="381636"/>
          </a:xfrm>
          <a:custGeom>
            <a:avLst/>
            <a:gdLst/>
            <a:ahLst/>
            <a:cxnLst/>
            <a:rect l="l" t="t" r="r" b="b"/>
            <a:pathLst>
              <a:path w="5128563" h="381636">
                <a:moveTo>
                  <a:pt x="0" y="0"/>
                </a:moveTo>
                <a:lnTo>
                  <a:pt x="5128563" y="0"/>
                </a:lnTo>
                <a:lnTo>
                  <a:pt x="5128563" y="381636"/>
                </a:lnTo>
                <a:lnTo>
                  <a:pt x="0" y="381636"/>
                </a:lnTo>
                <a:lnTo>
                  <a:pt x="0" y="0"/>
                </a:lnTo>
                <a:close/>
              </a:path>
            </a:pathLst>
          </a:custGeom>
          <a:blipFill>
            <a:blip r:embed="rId1">
              <a:alphaModFix amt="72000"/>
            </a:blip>
            <a:stretch>
              <a:fillRect b="-286352"/>
            </a:stretch>
          </a:blipFill>
        </p:spPr>
      </p:sp>
      <p:grpSp>
        <p:nvGrpSpPr>
          <p:cNvPr id="9" name="Group 9"/>
          <p:cNvGrpSpPr/>
          <p:nvPr/>
        </p:nvGrpSpPr>
        <p:grpSpPr>
          <a:xfrm rot="0">
            <a:off x="-618385" y="-539545"/>
            <a:ext cx="1183417" cy="1183417"/>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w="742950" cap="sq">
              <a:solidFill>
                <a:srgbClr val="B6D7C7"/>
              </a:solidFill>
              <a:prstDash val="solid"/>
              <a:miter/>
            </a:ln>
          </p:spPr>
        </p:sp>
        <p:sp>
          <p:nvSpPr>
            <p:cNvPr id="11" name="TextBox 11"/>
            <p:cNvSpPr txBox="1"/>
            <p:nvPr/>
          </p:nvSpPr>
          <p:spPr>
            <a:xfrm>
              <a:off x="76200" y="38100"/>
              <a:ext cx="660400" cy="698500"/>
            </a:xfrm>
            <a:prstGeom prst="rect">
              <a:avLst/>
            </a:prstGeom>
          </p:spPr>
          <p:txBody>
            <a:bodyPr lIns="50800" tIns="50800" rIns="50800" bIns="50800" rtlCol="0" anchor="ctr"/>
            <a:lstStyle/>
            <a:p>
              <a:pPr marL="0" lvl="0" indent="0" algn="ctr">
                <a:lnSpc>
                  <a:spcPts val="2755"/>
                </a:lnSpc>
                <a:spcBef>
                  <a:spcPct val="0"/>
                </a:spcBef>
              </a:pPr>
            </a:p>
          </p:txBody>
        </p:sp>
      </p:grpSp>
      <p:grpSp>
        <p:nvGrpSpPr>
          <p:cNvPr id="12" name="Group 12"/>
          <p:cNvGrpSpPr/>
          <p:nvPr/>
        </p:nvGrpSpPr>
        <p:grpSpPr>
          <a:xfrm rot="0">
            <a:off x="565032" y="2704279"/>
            <a:ext cx="5334876" cy="1795682"/>
            <a:chOff x="0" y="0"/>
            <a:chExt cx="1234628" cy="415567"/>
          </a:xfrm>
        </p:grpSpPr>
        <p:sp>
          <p:nvSpPr>
            <p:cNvPr id="13" name="Freeform 13"/>
            <p:cNvSpPr/>
            <p:nvPr/>
          </p:nvSpPr>
          <p:spPr>
            <a:xfrm>
              <a:off x="0" y="0"/>
              <a:ext cx="1234628" cy="415567"/>
            </a:xfrm>
            <a:custGeom>
              <a:avLst/>
              <a:gdLst/>
              <a:ahLst/>
              <a:cxnLst/>
              <a:rect l="l" t="t" r="r" b="b"/>
              <a:pathLst>
                <a:path w="1234628" h="415567">
                  <a:moveTo>
                    <a:pt x="46438" y="0"/>
                  </a:moveTo>
                  <a:lnTo>
                    <a:pt x="1188190" y="0"/>
                  </a:lnTo>
                  <a:cubicBezTo>
                    <a:pt x="1213837" y="0"/>
                    <a:pt x="1234628" y="20791"/>
                    <a:pt x="1234628" y="46438"/>
                  </a:cubicBezTo>
                  <a:lnTo>
                    <a:pt x="1234628" y="369129"/>
                  </a:lnTo>
                  <a:cubicBezTo>
                    <a:pt x="1234628" y="394776"/>
                    <a:pt x="1213837" y="415567"/>
                    <a:pt x="1188190" y="415567"/>
                  </a:cubicBezTo>
                  <a:lnTo>
                    <a:pt x="46438" y="415567"/>
                  </a:lnTo>
                  <a:cubicBezTo>
                    <a:pt x="20791" y="415567"/>
                    <a:pt x="0" y="394776"/>
                    <a:pt x="0" y="369129"/>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14" name="TextBox 14"/>
            <p:cNvSpPr txBox="1"/>
            <p:nvPr/>
          </p:nvSpPr>
          <p:spPr>
            <a:xfrm>
              <a:off x="0" y="-47625"/>
              <a:ext cx="1234628" cy="463192"/>
            </a:xfrm>
            <a:prstGeom prst="rect">
              <a:avLst/>
            </a:prstGeom>
          </p:spPr>
          <p:txBody>
            <a:bodyPr lIns="50800" tIns="50800" rIns="50800" bIns="50800" rtlCol="0" anchor="ctr"/>
            <a:lstStyle/>
            <a:p>
              <a:pPr marL="0" lvl="0" indent="0" algn="ctr">
                <a:lnSpc>
                  <a:spcPts val="3220"/>
                </a:lnSpc>
                <a:spcBef>
                  <a:spcPct val="0"/>
                </a:spcBef>
              </a:pPr>
              <a:r>
                <a:rPr lang="ar-EG" sz="2300" b="1">
                  <a:solidFill>
                    <a:srgbClr val="000000"/>
                  </a:solidFill>
                  <a:latin typeface="Calibri" panose="020F0502020204030204" charset="0"/>
                  <a:ea typeface="Montserrat Bold" panose="00000800000000000000"/>
                  <a:cs typeface="Calibri" panose="020F0502020204030204" charset="0"/>
                  <a:sym typeface="Montserrat Bold" panose="00000800000000000000"/>
                  <a:rtl val="1"/>
                </a:rPr>
                <a:t>تتطلب الخصومات الجماعية عادةً عمليات شراء كبيرة</a:t>
              </a:r>
              <a:endParaRPr lang="ar-EG" sz="2300" b="1">
                <a:solidFill>
                  <a:srgbClr val="000000"/>
                </a:solidFill>
                <a:latin typeface="Calibri" panose="020F0502020204030204" charset="0"/>
                <a:ea typeface="Montserrat Bold" panose="00000800000000000000"/>
                <a:cs typeface="Calibri" panose="020F0502020204030204" charset="0"/>
                <a:sym typeface="Montserrat Bold" panose="00000800000000000000"/>
                <a:rtl val="1"/>
              </a:endParaRPr>
            </a:p>
          </p:txBody>
        </p:sp>
      </p:grpSp>
      <p:sp>
        <p:nvSpPr>
          <p:cNvPr id="15" name="Freeform 15"/>
          <p:cNvSpPr/>
          <p:nvPr/>
        </p:nvSpPr>
        <p:spPr>
          <a:xfrm>
            <a:off x="1812508" y="464735"/>
            <a:ext cx="2387452" cy="1953794"/>
          </a:xfrm>
          <a:custGeom>
            <a:avLst/>
            <a:gdLst/>
            <a:ahLst/>
            <a:cxnLst/>
            <a:rect l="l" t="t" r="r" b="b"/>
            <a:pathLst>
              <a:path w="2387452" h="1953794">
                <a:moveTo>
                  <a:pt x="0" y="0"/>
                </a:moveTo>
                <a:lnTo>
                  <a:pt x="2387452" y="0"/>
                </a:lnTo>
                <a:lnTo>
                  <a:pt x="2387452" y="1953794"/>
                </a:lnTo>
                <a:lnTo>
                  <a:pt x="0" y="1953794"/>
                </a:lnTo>
                <a:lnTo>
                  <a:pt x="0" y="0"/>
                </a:lnTo>
                <a:close/>
              </a:path>
            </a:pathLst>
          </a:custGeom>
          <a:blipFill>
            <a:blip r:embed="rId2"/>
            <a:stretch>
              <a:fillRect/>
            </a:stretch>
          </a:blipFill>
        </p:spPr>
      </p:sp>
      <p:grpSp>
        <p:nvGrpSpPr>
          <p:cNvPr id="16" name="Group 16"/>
          <p:cNvGrpSpPr/>
          <p:nvPr/>
        </p:nvGrpSpPr>
        <p:grpSpPr>
          <a:xfrm rot="0">
            <a:off x="565032" y="4785711"/>
            <a:ext cx="5334876" cy="1795682"/>
            <a:chOff x="0" y="0"/>
            <a:chExt cx="1234628" cy="415567"/>
          </a:xfrm>
        </p:grpSpPr>
        <p:sp>
          <p:nvSpPr>
            <p:cNvPr id="17" name="Freeform 17"/>
            <p:cNvSpPr/>
            <p:nvPr/>
          </p:nvSpPr>
          <p:spPr>
            <a:xfrm>
              <a:off x="0" y="0"/>
              <a:ext cx="1234628" cy="415567"/>
            </a:xfrm>
            <a:custGeom>
              <a:avLst/>
              <a:gdLst/>
              <a:ahLst/>
              <a:cxnLst/>
              <a:rect l="l" t="t" r="r" b="b"/>
              <a:pathLst>
                <a:path w="1234628" h="415567">
                  <a:moveTo>
                    <a:pt x="46438" y="0"/>
                  </a:moveTo>
                  <a:lnTo>
                    <a:pt x="1188190" y="0"/>
                  </a:lnTo>
                  <a:cubicBezTo>
                    <a:pt x="1213837" y="0"/>
                    <a:pt x="1234628" y="20791"/>
                    <a:pt x="1234628" y="46438"/>
                  </a:cubicBezTo>
                  <a:lnTo>
                    <a:pt x="1234628" y="369129"/>
                  </a:lnTo>
                  <a:cubicBezTo>
                    <a:pt x="1234628" y="394776"/>
                    <a:pt x="1213837" y="415567"/>
                    <a:pt x="1188190" y="415567"/>
                  </a:cubicBezTo>
                  <a:lnTo>
                    <a:pt x="46438" y="415567"/>
                  </a:lnTo>
                  <a:cubicBezTo>
                    <a:pt x="20791" y="415567"/>
                    <a:pt x="0" y="394776"/>
                    <a:pt x="0" y="369129"/>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18" name="TextBox 18"/>
            <p:cNvSpPr txBox="1"/>
            <p:nvPr/>
          </p:nvSpPr>
          <p:spPr>
            <a:xfrm>
              <a:off x="0" y="-38100"/>
              <a:ext cx="1234628" cy="453667"/>
            </a:xfrm>
            <a:prstGeom prst="rect">
              <a:avLst/>
            </a:prstGeom>
          </p:spPr>
          <p:txBody>
            <a:bodyPr lIns="50800" tIns="50800" rIns="50800" bIns="50800" rtlCol="0" anchor="ctr"/>
            <a:lstStyle/>
            <a:p>
              <a:pPr marL="0" lvl="0" indent="0" algn="ctr">
                <a:lnSpc>
                  <a:spcPts val="2755"/>
                </a:lnSpc>
                <a:spcBef>
                  <a:spcPct val="0"/>
                </a:spcBef>
              </a:pPr>
            </a:p>
          </p:txBody>
        </p:sp>
      </p:grpSp>
      <p:grpSp>
        <p:nvGrpSpPr>
          <p:cNvPr id="19" name="Group 19"/>
          <p:cNvGrpSpPr/>
          <p:nvPr/>
        </p:nvGrpSpPr>
        <p:grpSpPr>
          <a:xfrm rot="0">
            <a:off x="565032" y="6869942"/>
            <a:ext cx="5334876" cy="1795682"/>
            <a:chOff x="0" y="0"/>
            <a:chExt cx="1234628" cy="415567"/>
          </a:xfrm>
        </p:grpSpPr>
        <p:sp>
          <p:nvSpPr>
            <p:cNvPr id="20" name="Freeform 20"/>
            <p:cNvSpPr/>
            <p:nvPr/>
          </p:nvSpPr>
          <p:spPr>
            <a:xfrm>
              <a:off x="0" y="0"/>
              <a:ext cx="1234628" cy="415567"/>
            </a:xfrm>
            <a:custGeom>
              <a:avLst/>
              <a:gdLst/>
              <a:ahLst/>
              <a:cxnLst/>
              <a:rect l="l" t="t" r="r" b="b"/>
              <a:pathLst>
                <a:path w="1234628" h="415567">
                  <a:moveTo>
                    <a:pt x="46438" y="0"/>
                  </a:moveTo>
                  <a:lnTo>
                    <a:pt x="1188190" y="0"/>
                  </a:lnTo>
                  <a:cubicBezTo>
                    <a:pt x="1213837" y="0"/>
                    <a:pt x="1234628" y="20791"/>
                    <a:pt x="1234628" y="46438"/>
                  </a:cubicBezTo>
                  <a:lnTo>
                    <a:pt x="1234628" y="369129"/>
                  </a:lnTo>
                  <a:cubicBezTo>
                    <a:pt x="1234628" y="394776"/>
                    <a:pt x="1213837" y="415567"/>
                    <a:pt x="1188190" y="415567"/>
                  </a:cubicBezTo>
                  <a:lnTo>
                    <a:pt x="46438" y="415567"/>
                  </a:lnTo>
                  <a:cubicBezTo>
                    <a:pt x="20791" y="415567"/>
                    <a:pt x="0" y="394776"/>
                    <a:pt x="0" y="369129"/>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21" name="TextBox 21"/>
            <p:cNvSpPr txBox="1"/>
            <p:nvPr/>
          </p:nvSpPr>
          <p:spPr>
            <a:xfrm>
              <a:off x="0" y="-38100"/>
              <a:ext cx="1234628" cy="453667"/>
            </a:xfrm>
            <a:prstGeom prst="rect">
              <a:avLst/>
            </a:prstGeom>
          </p:spPr>
          <p:txBody>
            <a:bodyPr lIns="50800" tIns="50800" rIns="50800" bIns="50800" rtlCol="0" anchor="ctr"/>
            <a:lstStyle/>
            <a:p>
              <a:pPr marL="0" lvl="0" indent="0" algn="ctr">
                <a:lnSpc>
                  <a:spcPts val="2755"/>
                </a:lnSpc>
                <a:spcBef>
                  <a:spcPct val="0"/>
                </a:spcBef>
              </a:pPr>
            </a:p>
          </p:txBody>
        </p:sp>
      </p:grpSp>
      <p:sp>
        <p:nvSpPr>
          <p:cNvPr id="22" name="Freeform 22"/>
          <p:cNvSpPr/>
          <p:nvPr/>
        </p:nvSpPr>
        <p:spPr>
          <a:xfrm rot="-10800000">
            <a:off x="668189" y="4404075"/>
            <a:ext cx="5128563" cy="381636"/>
          </a:xfrm>
          <a:custGeom>
            <a:avLst/>
            <a:gdLst/>
            <a:ahLst/>
            <a:cxnLst/>
            <a:rect l="l" t="t" r="r" b="b"/>
            <a:pathLst>
              <a:path w="5128563" h="381636">
                <a:moveTo>
                  <a:pt x="0" y="0"/>
                </a:moveTo>
                <a:lnTo>
                  <a:pt x="5128563" y="0"/>
                </a:lnTo>
                <a:lnTo>
                  <a:pt x="5128563" y="381636"/>
                </a:lnTo>
                <a:lnTo>
                  <a:pt x="0" y="381636"/>
                </a:lnTo>
                <a:lnTo>
                  <a:pt x="0" y="0"/>
                </a:lnTo>
                <a:close/>
              </a:path>
            </a:pathLst>
          </a:custGeom>
          <a:blipFill>
            <a:blip r:embed="rId1">
              <a:alphaModFix amt="72000"/>
            </a:blip>
            <a:stretch>
              <a:fillRect b="-286352"/>
            </a:stretch>
          </a:blipFill>
        </p:spPr>
      </p:sp>
      <p:sp>
        <p:nvSpPr>
          <p:cNvPr id="23" name="Freeform 23"/>
          <p:cNvSpPr/>
          <p:nvPr/>
        </p:nvSpPr>
        <p:spPr>
          <a:xfrm rot="-10800000">
            <a:off x="668189" y="6488305"/>
            <a:ext cx="5128563" cy="381636"/>
          </a:xfrm>
          <a:custGeom>
            <a:avLst/>
            <a:gdLst/>
            <a:ahLst/>
            <a:cxnLst/>
            <a:rect l="l" t="t" r="r" b="b"/>
            <a:pathLst>
              <a:path w="5128563" h="381636">
                <a:moveTo>
                  <a:pt x="0" y="0"/>
                </a:moveTo>
                <a:lnTo>
                  <a:pt x="5128563" y="0"/>
                </a:lnTo>
                <a:lnTo>
                  <a:pt x="5128563" y="381637"/>
                </a:lnTo>
                <a:lnTo>
                  <a:pt x="0" y="381637"/>
                </a:lnTo>
                <a:lnTo>
                  <a:pt x="0" y="0"/>
                </a:lnTo>
                <a:close/>
              </a:path>
            </a:pathLst>
          </a:custGeom>
          <a:blipFill>
            <a:blip r:embed="rId1">
              <a:alphaModFix amt="72000"/>
            </a:blip>
            <a:stretch>
              <a:fillRect b="-286352"/>
            </a:stretch>
          </a:blipFill>
        </p:spPr>
      </p:sp>
      <p:grpSp>
        <p:nvGrpSpPr>
          <p:cNvPr id="24" name="Group 24"/>
          <p:cNvGrpSpPr/>
          <p:nvPr/>
        </p:nvGrpSpPr>
        <p:grpSpPr>
          <a:xfrm rot="0">
            <a:off x="12729479" y="6868542"/>
            <a:ext cx="5334876" cy="1795682"/>
            <a:chOff x="0" y="0"/>
            <a:chExt cx="1234628" cy="415567"/>
          </a:xfrm>
        </p:grpSpPr>
        <p:sp>
          <p:nvSpPr>
            <p:cNvPr id="25" name="Freeform 25"/>
            <p:cNvSpPr/>
            <p:nvPr/>
          </p:nvSpPr>
          <p:spPr>
            <a:xfrm>
              <a:off x="0" y="0"/>
              <a:ext cx="1234628" cy="415567"/>
            </a:xfrm>
            <a:custGeom>
              <a:avLst/>
              <a:gdLst/>
              <a:ahLst/>
              <a:cxnLst/>
              <a:rect l="l" t="t" r="r" b="b"/>
              <a:pathLst>
                <a:path w="1234628" h="415567">
                  <a:moveTo>
                    <a:pt x="46438" y="0"/>
                  </a:moveTo>
                  <a:lnTo>
                    <a:pt x="1188190" y="0"/>
                  </a:lnTo>
                  <a:cubicBezTo>
                    <a:pt x="1213837" y="0"/>
                    <a:pt x="1234628" y="20791"/>
                    <a:pt x="1234628" y="46438"/>
                  </a:cubicBezTo>
                  <a:lnTo>
                    <a:pt x="1234628" y="369129"/>
                  </a:lnTo>
                  <a:cubicBezTo>
                    <a:pt x="1234628" y="394776"/>
                    <a:pt x="1213837" y="415567"/>
                    <a:pt x="1188190" y="415567"/>
                  </a:cubicBezTo>
                  <a:lnTo>
                    <a:pt x="46438" y="415567"/>
                  </a:lnTo>
                  <a:cubicBezTo>
                    <a:pt x="20791" y="415567"/>
                    <a:pt x="0" y="394776"/>
                    <a:pt x="0" y="369129"/>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26" name="TextBox 26"/>
            <p:cNvSpPr txBox="1"/>
            <p:nvPr/>
          </p:nvSpPr>
          <p:spPr>
            <a:xfrm>
              <a:off x="0" y="-38100"/>
              <a:ext cx="1234628" cy="453667"/>
            </a:xfrm>
            <a:prstGeom prst="rect">
              <a:avLst/>
            </a:prstGeom>
          </p:spPr>
          <p:txBody>
            <a:bodyPr lIns="50800" tIns="50800" rIns="50800" bIns="50800" rtlCol="0" anchor="ctr"/>
            <a:lstStyle/>
            <a:p>
              <a:pPr marL="0" lvl="0" indent="0" algn="ctr">
                <a:lnSpc>
                  <a:spcPts val="2755"/>
                </a:lnSpc>
                <a:spcBef>
                  <a:spcPct val="0"/>
                </a:spcBef>
              </a:pPr>
            </a:p>
          </p:txBody>
        </p:sp>
      </p:grpSp>
      <p:grpSp>
        <p:nvGrpSpPr>
          <p:cNvPr id="27" name="Group 27"/>
          <p:cNvGrpSpPr/>
          <p:nvPr/>
        </p:nvGrpSpPr>
        <p:grpSpPr>
          <a:xfrm rot="0">
            <a:off x="12729479" y="4787110"/>
            <a:ext cx="5334876" cy="1795682"/>
            <a:chOff x="0" y="0"/>
            <a:chExt cx="1234628" cy="415567"/>
          </a:xfrm>
        </p:grpSpPr>
        <p:sp>
          <p:nvSpPr>
            <p:cNvPr id="28" name="Freeform 28"/>
            <p:cNvSpPr/>
            <p:nvPr/>
          </p:nvSpPr>
          <p:spPr>
            <a:xfrm>
              <a:off x="0" y="0"/>
              <a:ext cx="1234628" cy="415567"/>
            </a:xfrm>
            <a:custGeom>
              <a:avLst/>
              <a:gdLst/>
              <a:ahLst/>
              <a:cxnLst/>
              <a:rect l="l" t="t" r="r" b="b"/>
              <a:pathLst>
                <a:path w="1234628" h="415567">
                  <a:moveTo>
                    <a:pt x="46438" y="0"/>
                  </a:moveTo>
                  <a:lnTo>
                    <a:pt x="1188190" y="0"/>
                  </a:lnTo>
                  <a:cubicBezTo>
                    <a:pt x="1213837" y="0"/>
                    <a:pt x="1234628" y="20791"/>
                    <a:pt x="1234628" y="46438"/>
                  </a:cubicBezTo>
                  <a:lnTo>
                    <a:pt x="1234628" y="369129"/>
                  </a:lnTo>
                  <a:cubicBezTo>
                    <a:pt x="1234628" y="394776"/>
                    <a:pt x="1213837" y="415567"/>
                    <a:pt x="1188190" y="415567"/>
                  </a:cubicBezTo>
                  <a:lnTo>
                    <a:pt x="46438" y="415567"/>
                  </a:lnTo>
                  <a:cubicBezTo>
                    <a:pt x="20791" y="415567"/>
                    <a:pt x="0" y="394776"/>
                    <a:pt x="0" y="369129"/>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29" name="TextBox 29"/>
            <p:cNvSpPr txBox="1"/>
            <p:nvPr/>
          </p:nvSpPr>
          <p:spPr>
            <a:xfrm>
              <a:off x="0" y="-38100"/>
              <a:ext cx="1234628" cy="453667"/>
            </a:xfrm>
            <a:prstGeom prst="rect">
              <a:avLst/>
            </a:prstGeom>
          </p:spPr>
          <p:txBody>
            <a:bodyPr lIns="50800" tIns="50800" rIns="50800" bIns="50800" rtlCol="0" anchor="ctr"/>
            <a:lstStyle/>
            <a:p>
              <a:pPr marL="0" lvl="0" indent="0" algn="ctr">
                <a:lnSpc>
                  <a:spcPts val="2755"/>
                </a:lnSpc>
                <a:spcBef>
                  <a:spcPct val="0"/>
                </a:spcBef>
              </a:pPr>
            </a:p>
          </p:txBody>
        </p:sp>
      </p:grpSp>
      <p:grpSp>
        <p:nvGrpSpPr>
          <p:cNvPr id="30" name="Group 30"/>
          <p:cNvGrpSpPr/>
          <p:nvPr/>
        </p:nvGrpSpPr>
        <p:grpSpPr>
          <a:xfrm rot="0">
            <a:off x="12729479" y="2608393"/>
            <a:ext cx="5334876" cy="1795682"/>
            <a:chOff x="0" y="0"/>
            <a:chExt cx="1234628" cy="415567"/>
          </a:xfrm>
        </p:grpSpPr>
        <p:sp>
          <p:nvSpPr>
            <p:cNvPr id="31" name="Freeform 31"/>
            <p:cNvSpPr/>
            <p:nvPr/>
          </p:nvSpPr>
          <p:spPr>
            <a:xfrm>
              <a:off x="0" y="0"/>
              <a:ext cx="1234628" cy="415567"/>
            </a:xfrm>
            <a:custGeom>
              <a:avLst/>
              <a:gdLst/>
              <a:ahLst/>
              <a:cxnLst/>
              <a:rect l="l" t="t" r="r" b="b"/>
              <a:pathLst>
                <a:path w="1234628" h="415567">
                  <a:moveTo>
                    <a:pt x="46438" y="0"/>
                  </a:moveTo>
                  <a:lnTo>
                    <a:pt x="1188190" y="0"/>
                  </a:lnTo>
                  <a:cubicBezTo>
                    <a:pt x="1213837" y="0"/>
                    <a:pt x="1234628" y="20791"/>
                    <a:pt x="1234628" y="46438"/>
                  </a:cubicBezTo>
                  <a:lnTo>
                    <a:pt x="1234628" y="369129"/>
                  </a:lnTo>
                  <a:cubicBezTo>
                    <a:pt x="1234628" y="394776"/>
                    <a:pt x="1213837" y="415567"/>
                    <a:pt x="1188190" y="415567"/>
                  </a:cubicBezTo>
                  <a:lnTo>
                    <a:pt x="46438" y="415567"/>
                  </a:lnTo>
                  <a:cubicBezTo>
                    <a:pt x="20791" y="415567"/>
                    <a:pt x="0" y="394776"/>
                    <a:pt x="0" y="369129"/>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32" name="TextBox 32"/>
            <p:cNvSpPr txBox="1"/>
            <p:nvPr/>
          </p:nvSpPr>
          <p:spPr>
            <a:xfrm>
              <a:off x="0" y="-38100"/>
              <a:ext cx="1234628" cy="453667"/>
            </a:xfrm>
            <a:prstGeom prst="rect">
              <a:avLst/>
            </a:prstGeom>
          </p:spPr>
          <p:txBody>
            <a:bodyPr lIns="50800" tIns="50800" rIns="50800" bIns="50800" rtlCol="0" anchor="ctr"/>
            <a:lstStyle/>
            <a:p>
              <a:pPr marL="0" lvl="0" indent="0" algn="ctr">
                <a:lnSpc>
                  <a:spcPts val="2755"/>
                </a:lnSpc>
                <a:spcBef>
                  <a:spcPct val="0"/>
                </a:spcBef>
              </a:pPr>
            </a:p>
          </p:txBody>
        </p:sp>
      </p:grpSp>
      <p:sp>
        <p:nvSpPr>
          <p:cNvPr id="33" name="Freeform 33"/>
          <p:cNvSpPr/>
          <p:nvPr/>
        </p:nvSpPr>
        <p:spPr>
          <a:xfrm rot="-10800000">
            <a:off x="12832635" y="6581393"/>
            <a:ext cx="5128563" cy="381636"/>
          </a:xfrm>
          <a:custGeom>
            <a:avLst/>
            <a:gdLst/>
            <a:ahLst/>
            <a:cxnLst/>
            <a:rect l="l" t="t" r="r" b="b"/>
            <a:pathLst>
              <a:path w="5128563" h="381636">
                <a:moveTo>
                  <a:pt x="0" y="0"/>
                </a:moveTo>
                <a:lnTo>
                  <a:pt x="5128564" y="0"/>
                </a:lnTo>
                <a:lnTo>
                  <a:pt x="5128564" y="381637"/>
                </a:lnTo>
                <a:lnTo>
                  <a:pt x="0" y="381637"/>
                </a:lnTo>
                <a:lnTo>
                  <a:pt x="0" y="0"/>
                </a:lnTo>
                <a:close/>
              </a:path>
            </a:pathLst>
          </a:custGeom>
          <a:blipFill>
            <a:blip r:embed="rId1">
              <a:alphaModFix amt="72000"/>
            </a:blip>
            <a:stretch>
              <a:fillRect b="-286352"/>
            </a:stretch>
          </a:blipFill>
        </p:spPr>
      </p:sp>
      <p:sp>
        <p:nvSpPr>
          <p:cNvPr id="34" name="Freeform 34"/>
          <p:cNvSpPr/>
          <p:nvPr/>
        </p:nvSpPr>
        <p:spPr>
          <a:xfrm rot="-10800000">
            <a:off x="12935792" y="8664225"/>
            <a:ext cx="5128563" cy="381636"/>
          </a:xfrm>
          <a:custGeom>
            <a:avLst/>
            <a:gdLst/>
            <a:ahLst/>
            <a:cxnLst/>
            <a:rect l="l" t="t" r="r" b="b"/>
            <a:pathLst>
              <a:path w="5128563" h="381636">
                <a:moveTo>
                  <a:pt x="0" y="0"/>
                </a:moveTo>
                <a:lnTo>
                  <a:pt x="5128563" y="0"/>
                </a:lnTo>
                <a:lnTo>
                  <a:pt x="5128563" y="381636"/>
                </a:lnTo>
                <a:lnTo>
                  <a:pt x="0" y="381636"/>
                </a:lnTo>
                <a:lnTo>
                  <a:pt x="0" y="0"/>
                </a:lnTo>
                <a:close/>
              </a:path>
            </a:pathLst>
          </a:custGeom>
          <a:blipFill>
            <a:blip r:embed="rId1">
              <a:alphaModFix amt="72000"/>
            </a:blip>
            <a:stretch>
              <a:fillRect b="-286352"/>
            </a:stretch>
          </a:blipFill>
        </p:spPr>
      </p:sp>
      <p:sp>
        <p:nvSpPr>
          <p:cNvPr id="35" name="Freeform 35"/>
          <p:cNvSpPr/>
          <p:nvPr/>
        </p:nvSpPr>
        <p:spPr>
          <a:xfrm rot="-10800000">
            <a:off x="12832635" y="4405474"/>
            <a:ext cx="5128563" cy="381636"/>
          </a:xfrm>
          <a:custGeom>
            <a:avLst/>
            <a:gdLst/>
            <a:ahLst/>
            <a:cxnLst/>
            <a:rect l="l" t="t" r="r" b="b"/>
            <a:pathLst>
              <a:path w="5128563" h="381636">
                <a:moveTo>
                  <a:pt x="0" y="0"/>
                </a:moveTo>
                <a:lnTo>
                  <a:pt x="5128564" y="0"/>
                </a:lnTo>
                <a:lnTo>
                  <a:pt x="5128564" y="381636"/>
                </a:lnTo>
                <a:lnTo>
                  <a:pt x="0" y="381636"/>
                </a:lnTo>
                <a:lnTo>
                  <a:pt x="0" y="0"/>
                </a:lnTo>
                <a:close/>
              </a:path>
            </a:pathLst>
          </a:custGeom>
          <a:blipFill>
            <a:blip r:embed="rId1">
              <a:alphaModFix amt="72000"/>
            </a:blip>
            <a:stretch>
              <a:fillRect b="-286352"/>
            </a:stretch>
          </a:blipFill>
        </p:spPr>
      </p:sp>
      <p:grpSp>
        <p:nvGrpSpPr>
          <p:cNvPr id="36" name="Group 36"/>
          <p:cNvGrpSpPr/>
          <p:nvPr/>
        </p:nvGrpSpPr>
        <p:grpSpPr>
          <a:xfrm rot="0">
            <a:off x="18061764" y="-111649"/>
            <a:ext cx="452472" cy="452472"/>
            <a:chOff x="0" y="0"/>
            <a:chExt cx="812800" cy="812800"/>
          </a:xfrm>
        </p:grpSpPr>
        <p:sp>
          <p:nvSpPr>
            <p:cNvPr id="37" name="Freeform 3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w="742950" cap="sq">
              <a:solidFill>
                <a:srgbClr val="B6D7C7"/>
              </a:solidFill>
              <a:prstDash val="solid"/>
              <a:miter/>
            </a:ln>
          </p:spPr>
        </p:sp>
        <p:sp>
          <p:nvSpPr>
            <p:cNvPr id="38" name="TextBox 38"/>
            <p:cNvSpPr txBox="1"/>
            <p:nvPr/>
          </p:nvSpPr>
          <p:spPr>
            <a:xfrm>
              <a:off x="76200" y="38100"/>
              <a:ext cx="660400" cy="698500"/>
            </a:xfrm>
            <a:prstGeom prst="rect">
              <a:avLst/>
            </a:prstGeom>
          </p:spPr>
          <p:txBody>
            <a:bodyPr lIns="50800" tIns="50800" rIns="50800" bIns="50800" rtlCol="0" anchor="ctr"/>
            <a:lstStyle/>
            <a:p>
              <a:pPr marL="0" lvl="0" indent="0" algn="ctr">
                <a:lnSpc>
                  <a:spcPts val="2755"/>
                </a:lnSpc>
                <a:spcBef>
                  <a:spcPct val="0"/>
                </a:spcBef>
              </a:pPr>
            </a:p>
          </p:txBody>
        </p:sp>
      </p:grpSp>
      <p:sp>
        <p:nvSpPr>
          <p:cNvPr id="39" name="Freeform 39"/>
          <p:cNvSpPr/>
          <p:nvPr/>
        </p:nvSpPr>
        <p:spPr>
          <a:xfrm>
            <a:off x="14681405" y="114587"/>
            <a:ext cx="1637338" cy="2303942"/>
          </a:xfrm>
          <a:custGeom>
            <a:avLst/>
            <a:gdLst/>
            <a:ahLst/>
            <a:cxnLst/>
            <a:rect l="l" t="t" r="r" b="b"/>
            <a:pathLst>
              <a:path w="1637338" h="2303942">
                <a:moveTo>
                  <a:pt x="0" y="0"/>
                </a:moveTo>
                <a:lnTo>
                  <a:pt x="1637337" y="0"/>
                </a:lnTo>
                <a:lnTo>
                  <a:pt x="1637337" y="2303942"/>
                </a:lnTo>
                <a:lnTo>
                  <a:pt x="0" y="2303942"/>
                </a:lnTo>
                <a:lnTo>
                  <a:pt x="0" y="0"/>
                </a:lnTo>
                <a:close/>
              </a:path>
            </a:pathLst>
          </a:custGeom>
          <a:blipFill>
            <a:blip r:embed="rId3"/>
            <a:stretch>
              <a:fillRect l="-5808" r="-5808"/>
            </a:stretch>
          </a:blipFill>
        </p:spPr>
      </p:sp>
      <p:sp>
        <p:nvSpPr>
          <p:cNvPr id="40" name="Freeform 40"/>
          <p:cNvSpPr/>
          <p:nvPr/>
        </p:nvSpPr>
        <p:spPr>
          <a:xfrm>
            <a:off x="6491769" y="0"/>
            <a:ext cx="5645849" cy="10536178"/>
          </a:xfrm>
          <a:custGeom>
            <a:avLst/>
            <a:gdLst/>
            <a:ahLst/>
            <a:cxnLst/>
            <a:rect l="l" t="t" r="r" b="b"/>
            <a:pathLst>
              <a:path w="5645849" h="10536178">
                <a:moveTo>
                  <a:pt x="0" y="0"/>
                </a:moveTo>
                <a:lnTo>
                  <a:pt x="5645849" y="0"/>
                </a:lnTo>
                <a:lnTo>
                  <a:pt x="5645849" y="10536178"/>
                </a:lnTo>
                <a:lnTo>
                  <a:pt x="0" y="10536178"/>
                </a:lnTo>
                <a:lnTo>
                  <a:pt x="0" y="0"/>
                </a:lnTo>
                <a:close/>
              </a:path>
            </a:pathLst>
          </a:custGeom>
          <a:blipFill>
            <a:blip r:embed="rId4"/>
            <a:stretch>
              <a:fillRect l="-12167" r="-12167"/>
            </a:stretch>
          </a:blipFill>
        </p:spPr>
      </p:sp>
      <p:sp>
        <p:nvSpPr>
          <p:cNvPr id="41" name="TextBox 41"/>
          <p:cNvSpPr txBox="1"/>
          <p:nvPr/>
        </p:nvSpPr>
        <p:spPr>
          <a:xfrm>
            <a:off x="627835" y="5358434"/>
            <a:ext cx="5128563" cy="489585"/>
          </a:xfrm>
          <a:prstGeom prst="rect">
            <a:avLst/>
          </a:prstGeom>
        </p:spPr>
        <p:txBody>
          <a:bodyPr lIns="0" tIns="0" rIns="0" bIns="0" rtlCol="0" anchor="t">
            <a:spAutoFit/>
          </a:bodyPr>
          <a:lstStyle/>
          <a:p>
            <a:pPr algn="ctr">
              <a:lnSpc>
                <a:spcPts val="3820"/>
              </a:lnSpc>
              <a:spcBef>
                <a:spcPct val="0"/>
              </a:spcBef>
            </a:pPr>
            <a:r>
              <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rPr>
              <a:t>الطلاب والمجموعات الصغيرة يفتقدون الصفقات</a:t>
            </a:r>
            <a:endPar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42" name="TextBox 42"/>
          <p:cNvSpPr txBox="1"/>
          <p:nvPr/>
        </p:nvSpPr>
        <p:spPr>
          <a:xfrm>
            <a:off x="747958" y="7263466"/>
            <a:ext cx="4969025" cy="979170"/>
          </a:xfrm>
          <a:prstGeom prst="rect">
            <a:avLst/>
          </a:prstGeom>
        </p:spPr>
        <p:txBody>
          <a:bodyPr lIns="0" tIns="0" rIns="0" bIns="0" rtlCol="0" anchor="t">
            <a:spAutoFit/>
          </a:bodyPr>
          <a:lstStyle/>
          <a:p>
            <a:pPr algn="ctr">
              <a:lnSpc>
                <a:spcPts val="3820"/>
              </a:lnSpc>
              <a:spcBef>
                <a:spcPct val="0"/>
              </a:spcBef>
            </a:pPr>
            <a:r>
              <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rPr>
              <a:t>لا</a:t>
            </a:r>
            <a:r>
              <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rPr>
              <a:t> يوجد نظام يربط التجار بالمشترين الجماعيين بشكل مباشر</a:t>
            </a:r>
            <a:endPar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43" name="TextBox 43"/>
          <p:cNvSpPr txBox="1"/>
          <p:nvPr/>
        </p:nvSpPr>
        <p:spPr>
          <a:xfrm>
            <a:off x="12872520" y="3098503"/>
            <a:ext cx="5048794" cy="979170"/>
          </a:xfrm>
          <a:prstGeom prst="rect">
            <a:avLst/>
          </a:prstGeom>
        </p:spPr>
        <p:txBody>
          <a:bodyPr lIns="0" tIns="0" rIns="0" bIns="0" rtlCol="0" anchor="t">
            <a:spAutoFit/>
          </a:bodyPr>
          <a:lstStyle/>
          <a:p>
            <a:pPr algn="ctr" rtl="1">
              <a:lnSpc>
                <a:spcPts val="3820"/>
              </a:lnSpc>
              <a:spcBef>
                <a:spcPct val="0"/>
              </a:spcBef>
            </a:pPr>
            <a:r>
              <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rPr>
              <a:t>موقع سمارت سيفر يجعل الخصومات الجماعية سهلة</a:t>
            </a:r>
            <a:endPar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44" name="TextBox 44"/>
          <p:cNvSpPr txBox="1"/>
          <p:nvPr/>
        </p:nvSpPr>
        <p:spPr>
          <a:xfrm>
            <a:off x="12923837" y="5229859"/>
            <a:ext cx="4946159" cy="979170"/>
          </a:xfrm>
          <a:prstGeom prst="rect">
            <a:avLst/>
          </a:prstGeom>
        </p:spPr>
        <p:txBody>
          <a:bodyPr lIns="0" tIns="0" rIns="0" bIns="0" rtlCol="0" anchor="t">
            <a:spAutoFit/>
          </a:bodyPr>
          <a:lstStyle/>
          <a:p>
            <a:pPr algn="ctr">
              <a:lnSpc>
                <a:spcPts val="3820"/>
              </a:lnSpc>
              <a:spcBef>
                <a:spcPct val="0"/>
              </a:spcBef>
            </a:pPr>
            <a:r>
              <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rPr>
              <a:t>يحدد</a:t>
            </a:r>
            <a:r>
              <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rPr>
              <a:t> التجار من يمكنه رؤية العروض: الطلاب أو الجمهور</a:t>
            </a:r>
            <a:endParaRPr lang="ar-EG" sz="2300" b="1">
              <a:solidFill>
                <a:srgbClr val="000000"/>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45" name="TextBox 45"/>
          <p:cNvSpPr txBox="1"/>
          <p:nvPr/>
        </p:nvSpPr>
        <p:spPr>
          <a:xfrm>
            <a:off x="12909143" y="7071185"/>
            <a:ext cx="4843003" cy="979170"/>
          </a:xfrm>
          <a:prstGeom prst="rect">
            <a:avLst/>
          </a:prstGeom>
        </p:spPr>
        <p:txBody>
          <a:bodyPr lIns="0" tIns="0" rIns="0" bIns="0" rtlCol="0" anchor="t">
            <a:spAutoFit/>
          </a:bodyPr>
          <a:lstStyle/>
          <a:p>
            <a:pPr algn="ctr">
              <a:lnSpc>
                <a:spcPts val="3820"/>
              </a:lnSpc>
              <a:spcBef>
                <a:spcPct val="0"/>
              </a:spcBef>
            </a:pPr>
            <a:r>
              <a:rPr lang="ar-EG" sz="2300" b="1">
                <a:solidFill>
                  <a:srgbClr val="000000"/>
                </a:solidFill>
                <a:latin typeface="Open Sauce Bold" panose="00000800000000000000"/>
                <a:ea typeface="Open Sauce Bold" panose="00000800000000000000"/>
                <a:cs typeface="Open Sauce Bold" panose="00000800000000000000"/>
                <a:sym typeface="Open Sauce Bold" panose="00000800000000000000"/>
                <a:rtl val="1"/>
              </a:rPr>
              <a:t>يقوم المستخدمون بالتسجيل والتسوق في مجموعات</a:t>
            </a:r>
            <a:r>
              <a:rPr lang="ar-JO" altLang="ar-EG" sz="2300" b="1">
                <a:solidFill>
                  <a:srgbClr val="000000"/>
                </a:solidFill>
                <a:latin typeface="Open Sauce Bold" panose="00000800000000000000"/>
                <a:ea typeface="Open Sauce Bold" panose="00000800000000000000"/>
                <a:cs typeface="Open Sauce Bold" panose="00000800000000000000"/>
                <a:sym typeface="Open Sauce Bold" panose="00000800000000000000"/>
                <a:rtl val="1"/>
              </a:rPr>
              <a:t> واختيار العروض</a:t>
            </a:r>
            <a:endParaRPr lang="ar-JO" altLang="ar-EG" sz="2300" b="1">
              <a:solidFill>
                <a:srgbClr val="000000"/>
              </a:solidFill>
              <a:latin typeface="Open Sauce Bold" panose="00000800000000000000"/>
              <a:ea typeface="Open Sauce Bold" panose="00000800000000000000"/>
              <a:cs typeface="Open Sauce Bold" panose="00000800000000000000"/>
              <a:sym typeface="Open Sauce Bold" panose="00000800000000000000"/>
              <a:rtl val="1"/>
            </a:endParaRPr>
          </a:p>
        </p:txBody>
      </p:sp>
      <p:sp>
        <p:nvSpPr>
          <p:cNvPr id="46" name="TextBox 46"/>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5</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1911752" y="4178958"/>
            <a:ext cx="3406620" cy="4500734"/>
            <a:chOff x="0" y="0"/>
            <a:chExt cx="2223178" cy="2937202"/>
          </a:xfrm>
        </p:grpSpPr>
        <p:sp>
          <p:nvSpPr>
            <p:cNvPr id="3" name="Freeform 3"/>
            <p:cNvSpPr/>
            <p:nvPr/>
          </p:nvSpPr>
          <p:spPr>
            <a:xfrm>
              <a:off x="0" y="0"/>
              <a:ext cx="2223178" cy="2937202"/>
            </a:xfrm>
            <a:custGeom>
              <a:avLst/>
              <a:gdLst/>
              <a:ahLst/>
              <a:cxnLst/>
              <a:rect l="l" t="t" r="r" b="b"/>
              <a:pathLst>
                <a:path w="2223178" h="2937202">
                  <a:moveTo>
                    <a:pt x="72724" y="0"/>
                  </a:moveTo>
                  <a:lnTo>
                    <a:pt x="2150454" y="0"/>
                  </a:lnTo>
                  <a:cubicBezTo>
                    <a:pt x="2190618" y="0"/>
                    <a:pt x="2223178" y="32559"/>
                    <a:pt x="2223178" y="72724"/>
                  </a:cubicBezTo>
                  <a:lnTo>
                    <a:pt x="2223178" y="2864479"/>
                  </a:lnTo>
                  <a:cubicBezTo>
                    <a:pt x="2223178" y="2883766"/>
                    <a:pt x="2215516" y="2902264"/>
                    <a:pt x="2201878" y="2915902"/>
                  </a:cubicBezTo>
                  <a:cubicBezTo>
                    <a:pt x="2188239" y="2929541"/>
                    <a:pt x="2169742" y="2937202"/>
                    <a:pt x="2150454" y="2937202"/>
                  </a:cubicBezTo>
                  <a:lnTo>
                    <a:pt x="72724" y="2937202"/>
                  </a:lnTo>
                  <a:cubicBezTo>
                    <a:pt x="53436" y="2937202"/>
                    <a:pt x="34939" y="2929541"/>
                    <a:pt x="21300" y="2915902"/>
                  </a:cubicBezTo>
                  <a:cubicBezTo>
                    <a:pt x="7662" y="2902264"/>
                    <a:pt x="0" y="2883766"/>
                    <a:pt x="0" y="2864479"/>
                  </a:cubicBezTo>
                  <a:lnTo>
                    <a:pt x="0" y="72724"/>
                  </a:lnTo>
                  <a:cubicBezTo>
                    <a:pt x="0" y="53436"/>
                    <a:pt x="7662" y="34939"/>
                    <a:pt x="21300" y="21300"/>
                  </a:cubicBezTo>
                  <a:cubicBezTo>
                    <a:pt x="34939" y="7662"/>
                    <a:pt x="53436" y="0"/>
                    <a:pt x="72724" y="0"/>
                  </a:cubicBezTo>
                  <a:close/>
                </a:path>
              </a:pathLst>
            </a:custGeom>
            <a:solidFill>
              <a:srgbClr val="FFFFFF"/>
            </a:solidFill>
            <a:ln w="123825" cap="rnd">
              <a:solidFill>
                <a:srgbClr val="B6D7C7"/>
              </a:solidFill>
              <a:prstDash val="solid"/>
              <a:round/>
            </a:ln>
          </p:spPr>
        </p:sp>
        <p:sp>
          <p:nvSpPr>
            <p:cNvPr id="4" name="TextBox 4"/>
            <p:cNvSpPr txBox="1"/>
            <p:nvPr/>
          </p:nvSpPr>
          <p:spPr>
            <a:xfrm>
              <a:off x="0" y="-38100"/>
              <a:ext cx="2223178" cy="2975302"/>
            </a:xfrm>
            <a:prstGeom prst="rect">
              <a:avLst/>
            </a:prstGeom>
          </p:spPr>
          <p:txBody>
            <a:bodyPr lIns="50800" tIns="50800" rIns="50800" bIns="50800" rtlCol="0" anchor="ctr"/>
            <a:lstStyle/>
            <a:p>
              <a:pPr marL="0" lvl="0" indent="0" algn="ctr">
                <a:lnSpc>
                  <a:spcPts val="2755"/>
                </a:lnSpc>
                <a:spcBef>
                  <a:spcPct val="0"/>
                </a:spcBef>
              </a:pPr>
            </a:p>
          </p:txBody>
        </p:sp>
      </p:grpSp>
      <p:sp>
        <p:nvSpPr>
          <p:cNvPr id="5" name="Freeform 5"/>
          <p:cNvSpPr/>
          <p:nvPr/>
        </p:nvSpPr>
        <p:spPr>
          <a:xfrm>
            <a:off x="2541872" y="4246586"/>
            <a:ext cx="2146380" cy="1000429"/>
          </a:xfrm>
          <a:custGeom>
            <a:avLst/>
            <a:gdLst/>
            <a:ahLst/>
            <a:cxnLst/>
            <a:rect l="l" t="t" r="r" b="b"/>
            <a:pathLst>
              <a:path w="2146380" h="1000429">
                <a:moveTo>
                  <a:pt x="0" y="0"/>
                </a:moveTo>
                <a:lnTo>
                  <a:pt x="2146380" y="0"/>
                </a:lnTo>
                <a:lnTo>
                  <a:pt x="2146380" y="1000429"/>
                </a:lnTo>
                <a:lnTo>
                  <a:pt x="0" y="1000429"/>
                </a:lnTo>
                <a:lnTo>
                  <a:pt x="0" y="0"/>
                </a:lnTo>
                <a:close/>
              </a:path>
            </a:pathLst>
          </a:custGeom>
          <a:blipFill>
            <a:blip r:embed="rId1">
              <a:extLst>
                <a:ext uri="{96DAC541-7B7A-43D3-8B79-37D633B846F1}">
                  <asvg:svgBlip xmlns:asvg="http://schemas.microsoft.com/office/drawing/2016/SVG/main" r:embed="rId2"/>
                </a:ext>
              </a:extLst>
            </a:blip>
            <a:stretch>
              <a:fillRect t="-114545"/>
            </a:stretch>
          </a:blipFill>
          <a:ln cap="sq">
            <a:noFill/>
            <a:prstDash val="solid"/>
            <a:miter/>
          </a:ln>
        </p:spPr>
      </p:sp>
      <p:sp>
        <p:nvSpPr>
          <p:cNvPr id="6" name="Freeform 6"/>
          <p:cNvSpPr/>
          <p:nvPr/>
        </p:nvSpPr>
        <p:spPr>
          <a:xfrm>
            <a:off x="3229663" y="5247015"/>
            <a:ext cx="723747" cy="838023"/>
          </a:xfrm>
          <a:custGeom>
            <a:avLst/>
            <a:gdLst/>
            <a:ahLst/>
            <a:cxnLst/>
            <a:rect l="l" t="t" r="r" b="b"/>
            <a:pathLst>
              <a:path w="723747" h="838023">
                <a:moveTo>
                  <a:pt x="0" y="0"/>
                </a:moveTo>
                <a:lnTo>
                  <a:pt x="723746" y="0"/>
                </a:lnTo>
                <a:lnTo>
                  <a:pt x="723746" y="838023"/>
                </a:lnTo>
                <a:lnTo>
                  <a:pt x="0" y="838023"/>
                </a:lnTo>
                <a:lnTo>
                  <a:pt x="0" y="0"/>
                </a:lnTo>
                <a:close/>
              </a:path>
            </a:pathLst>
          </a:custGeom>
          <a:blipFill>
            <a:blip r:embed="rId3">
              <a:extLst>
                <a:ext uri="{96DAC541-7B7A-43D3-8B79-37D633B846F1}">
                  <asvg:svgBlip xmlns:asvg="http://schemas.microsoft.com/office/drawing/2016/SVG/main" r:embed="rId4"/>
                </a:ext>
              </a:extLst>
            </a:blip>
            <a:stretch>
              <a:fillRect/>
            </a:stretch>
          </a:blipFill>
          <a:ln cap="sq">
            <a:noFill/>
            <a:prstDash val="solid"/>
            <a:miter/>
          </a:ln>
        </p:spPr>
      </p:sp>
      <p:grpSp>
        <p:nvGrpSpPr>
          <p:cNvPr id="7" name="Group 7"/>
          <p:cNvGrpSpPr/>
          <p:nvPr/>
        </p:nvGrpSpPr>
        <p:grpSpPr>
          <a:xfrm rot="-10800000">
            <a:off x="5561122" y="4178958"/>
            <a:ext cx="3404619" cy="4500734"/>
            <a:chOff x="0" y="0"/>
            <a:chExt cx="2221872" cy="2937202"/>
          </a:xfrm>
        </p:grpSpPr>
        <p:sp>
          <p:nvSpPr>
            <p:cNvPr id="8" name="Freeform 8"/>
            <p:cNvSpPr/>
            <p:nvPr/>
          </p:nvSpPr>
          <p:spPr>
            <a:xfrm>
              <a:off x="0" y="0"/>
              <a:ext cx="2221872" cy="2937202"/>
            </a:xfrm>
            <a:custGeom>
              <a:avLst/>
              <a:gdLst/>
              <a:ahLst/>
              <a:cxnLst/>
              <a:rect l="l" t="t" r="r" b="b"/>
              <a:pathLst>
                <a:path w="2221872" h="2937202">
                  <a:moveTo>
                    <a:pt x="72766" y="0"/>
                  </a:moveTo>
                  <a:lnTo>
                    <a:pt x="2149106" y="0"/>
                  </a:lnTo>
                  <a:cubicBezTo>
                    <a:pt x="2189293" y="0"/>
                    <a:pt x="2221872" y="32579"/>
                    <a:pt x="2221872" y="72766"/>
                  </a:cubicBezTo>
                  <a:lnTo>
                    <a:pt x="2221872" y="2864436"/>
                  </a:lnTo>
                  <a:cubicBezTo>
                    <a:pt x="2221872" y="2904624"/>
                    <a:pt x="2189293" y="2937202"/>
                    <a:pt x="2149106" y="2937202"/>
                  </a:cubicBezTo>
                  <a:lnTo>
                    <a:pt x="72766" y="2937202"/>
                  </a:lnTo>
                  <a:cubicBezTo>
                    <a:pt x="32579" y="2937202"/>
                    <a:pt x="0" y="2904624"/>
                    <a:pt x="0" y="2864436"/>
                  </a:cubicBezTo>
                  <a:lnTo>
                    <a:pt x="0" y="72766"/>
                  </a:lnTo>
                  <a:cubicBezTo>
                    <a:pt x="0" y="32579"/>
                    <a:pt x="32579" y="0"/>
                    <a:pt x="72766" y="0"/>
                  </a:cubicBezTo>
                  <a:close/>
                </a:path>
              </a:pathLst>
            </a:custGeom>
            <a:solidFill>
              <a:srgbClr val="FFFFFF"/>
            </a:solidFill>
            <a:ln w="123825" cap="rnd">
              <a:solidFill>
                <a:srgbClr val="B6D7C7"/>
              </a:solidFill>
              <a:prstDash val="solid"/>
              <a:round/>
            </a:ln>
          </p:spPr>
        </p:sp>
        <p:sp>
          <p:nvSpPr>
            <p:cNvPr id="9" name="TextBox 9"/>
            <p:cNvSpPr txBox="1"/>
            <p:nvPr/>
          </p:nvSpPr>
          <p:spPr>
            <a:xfrm>
              <a:off x="0" y="-38100"/>
              <a:ext cx="2221872" cy="2975302"/>
            </a:xfrm>
            <a:prstGeom prst="rect">
              <a:avLst/>
            </a:prstGeom>
          </p:spPr>
          <p:txBody>
            <a:bodyPr lIns="50800" tIns="50800" rIns="50800" bIns="50800" rtlCol="0" anchor="ctr"/>
            <a:lstStyle/>
            <a:p>
              <a:pPr marL="0" lvl="0" indent="0" algn="ctr">
                <a:lnSpc>
                  <a:spcPts val="2755"/>
                </a:lnSpc>
                <a:spcBef>
                  <a:spcPct val="0"/>
                </a:spcBef>
              </a:pPr>
            </a:p>
          </p:txBody>
        </p:sp>
      </p:grpSp>
      <p:sp>
        <p:nvSpPr>
          <p:cNvPr id="10" name="Freeform 10"/>
          <p:cNvSpPr/>
          <p:nvPr/>
        </p:nvSpPr>
        <p:spPr>
          <a:xfrm>
            <a:off x="6057361" y="4226455"/>
            <a:ext cx="2146380" cy="1000429"/>
          </a:xfrm>
          <a:custGeom>
            <a:avLst/>
            <a:gdLst/>
            <a:ahLst/>
            <a:cxnLst/>
            <a:rect l="l" t="t" r="r" b="b"/>
            <a:pathLst>
              <a:path w="2146380" h="1000429">
                <a:moveTo>
                  <a:pt x="0" y="0"/>
                </a:moveTo>
                <a:lnTo>
                  <a:pt x="2146380" y="0"/>
                </a:lnTo>
                <a:lnTo>
                  <a:pt x="2146380" y="1000430"/>
                </a:lnTo>
                <a:lnTo>
                  <a:pt x="0" y="1000430"/>
                </a:lnTo>
                <a:lnTo>
                  <a:pt x="0" y="0"/>
                </a:lnTo>
                <a:close/>
              </a:path>
            </a:pathLst>
          </a:custGeom>
          <a:blipFill>
            <a:blip r:embed="rId1">
              <a:extLst>
                <a:ext uri="{96DAC541-7B7A-43D3-8B79-37D633B846F1}">
                  <asvg:svgBlip xmlns:asvg="http://schemas.microsoft.com/office/drawing/2016/SVG/main" r:embed="rId2"/>
                </a:ext>
              </a:extLst>
            </a:blip>
            <a:stretch>
              <a:fillRect t="-114545"/>
            </a:stretch>
          </a:blipFill>
          <a:ln cap="sq">
            <a:noFill/>
            <a:prstDash val="solid"/>
            <a:miter/>
          </a:ln>
        </p:spPr>
      </p:sp>
      <p:grpSp>
        <p:nvGrpSpPr>
          <p:cNvPr id="11" name="Group 11"/>
          <p:cNvGrpSpPr/>
          <p:nvPr/>
        </p:nvGrpSpPr>
        <p:grpSpPr>
          <a:xfrm rot="-10800000">
            <a:off x="9070516" y="4178958"/>
            <a:ext cx="3406620" cy="4500734"/>
            <a:chOff x="0" y="0"/>
            <a:chExt cx="2223178" cy="2937202"/>
          </a:xfrm>
        </p:grpSpPr>
        <p:sp>
          <p:nvSpPr>
            <p:cNvPr id="12" name="Freeform 12"/>
            <p:cNvSpPr/>
            <p:nvPr/>
          </p:nvSpPr>
          <p:spPr>
            <a:xfrm>
              <a:off x="0" y="0"/>
              <a:ext cx="2223178" cy="2937202"/>
            </a:xfrm>
            <a:custGeom>
              <a:avLst/>
              <a:gdLst/>
              <a:ahLst/>
              <a:cxnLst/>
              <a:rect l="l" t="t" r="r" b="b"/>
              <a:pathLst>
                <a:path w="2223178" h="2937202">
                  <a:moveTo>
                    <a:pt x="72724" y="0"/>
                  </a:moveTo>
                  <a:lnTo>
                    <a:pt x="2150454" y="0"/>
                  </a:lnTo>
                  <a:cubicBezTo>
                    <a:pt x="2190618" y="0"/>
                    <a:pt x="2223178" y="32559"/>
                    <a:pt x="2223178" y="72724"/>
                  </a:cubicBezTo>
                  <a:lnTo>
                    <a:pt x="2223178" y="2864479"/>
                  </a:lnTo>
                  <a:cubicBezTo>
                    <a:pt x="2223178" y="2883766"/>
                    <a:pt x="2215516" y="2902264"/>
                    <a:pt x="2201878" y="2915902"/>
                  </a:cubicBezTo>
                  <a:cubicBezTo>
                    <a:pt x="2188239" y="2929541"/>
                    <a:pt x="2169742" y="2937202"/>
                    <a:pt x="2150454" y="2937202"/>
                  </a:cubicBezTo>
                  <a:lnTo>
                    <a:pt x="72724" y="2937202"/>
                  </a:lnTo>
                  <a:cubicBezTo>
                    <a:pt x="53436" y="2937202"/>
                    <a:pt x="34939" y="2929541"/>
                    <a:pt x="21300" y="2915902"/>
                  </a:cubicBezTo>
                  <a:cubicBezTo>
                    <a:pt x="7662" y="2902264"/>
                    <a:pt x="0" y="2883766"/>
                    <a:pt x="0" y="2864479"/>
                  </a:cubicBezTo>
                  <a:lnTo>
                    <a:pt x="0" y="72724"/>
                  </a:lnTo>
                  <a:cubicBezTo>
                    <a:pt x="0" y="53436"/>
                    <a:pt x="7662" y="34939"/>
                    <a:pt x="21300" y="21300"/>
                  </a:cubicBezTo>
                  <a:cubicBezTo>
                    <a:pt x="34939" y="7662"/>
                    <a:pt x="53436" y="0"/>
                    <a:pt x="72724" y="0"/>
                  </a:cubicBezTo>
                  <a:close/>
                </a:path>
              </a:pathLst>
            </a:custGeom>
            <a:solidFill>
              <a:srgbClr val="FFFFFF"/>
            </a:solidFill>
            <a:ln w="123825" cap="rnd">
              <a:solidFill>
                <a:srgbClr val="B6D7C7"/>
              </a:solidFill>
              <a:prstDash val="solid"/>
              <a:round/>
            </a:ln>
          </p:spPr>
        </p:sp>
        <p:sp>
          <p:nvSpPr>
            <p:cNvPr id="13" name="TextBox 13"/>
            <p:cNvSpPr txBox="1"/>
            <p:nvPr/>
          </p:nvSpPr>
          <p:spPr>
            <a:xfrm>
              <a:off x="0" y="-38100"/>
              <a:ext cx="2223178" cy="2975302"/>
            </a:xfrm>
            <a:prstGeom prst="rect">
              <a:avLst/>
            </a:prstGeom>
          </p:spPr>
          <p:txBody>
            <a:bodyPr lIns="50800" tIns="50800" rIns="50800" bIns="50800" rtlCol="0" anchor="ctr"/>
            <a:lstStyle/>
            <a:p>
              <a:pPr marL="0" lvl="0" indent="0" algn="ctr">
                <a:lnSpc>
                  <a:spcPts val="2755"/>
                </a:lnSpc>
                <a:spcBef>
                  <a:spcPct val="0"/>
                </a:spcBef>
              </a:pPr>
            </a:p>
          </p:txBody>
        </p:sp>
      </p:grpSp>
      <p:sp>
        <p:nvSpPr>
          <p:cNvPr id="14" name="Freeform 14"/>
          <p:cNvSpPr/>
          <p:nvPr/>
        </p:nvSpPr>
        <p:spPr>
          <a:xfrm>
            <a:off x="9565816" y="4246586"/>
            <a:ext cx="2146380" cy="1000429"/>
          </a:xfrm>
          <a:custGeom>
            <a:avLst/>
            <a:gdLst/>
            <a:ahLst/>
            <a:cxnLst/>
            <a:rect l="l" t="t" r="r" b="b"/>
            <a:pathLst>
              <a:path w="2146380" h="1000429">
                <a:moveTo>
                  <a:pt x="0" y="0"/>
                </a:moveTo>
                <a:lnTo>
                  <a:pt x="2146379" y="0"/>
                </a:lnTo>
                <a:lnTo>
                  <a:pt x="2146379" y="1000429"/>
                </a:lnTo>
                <a:lnTo>
                  <a:pt x="0" y="1000429"/>
                </a:lnTo>
                <a:lnTo>
                  <a:pt x="0" y="0"/>
                </a:lnTo>
                <a:close/>
              </a:path>
            </a:pathLst>
          </a:custGeom>
          <a:blipFill>
            <a:blip r:embed="rId1">
              <a:extLst>
                <a:ext uri="{96DAC541-7B7A-43D3-8B79-37D633B846F1}">
                  <asvg:svgBlip xmlns:asvg="http://schemas.microsoft.com/office/drawing/2016/SVG/main" r:embed="rId2"/>
                </a:ext>
              </a:extLst>
            </a:blip>
            <a:stretch>
              <a:fillRect t="-114545"/>
            </a:stretch>
          </a:blipFill>
          <a:ln cap="sq">
            <a:noFill/>
            <a:prstDash val="solid"/>
            <a:miter/>
          </a:ln>
        </p:spPr>
      </p:sp>
      <p:sp>
        <p:nvSpPr>
          <p:cNvPr id="15" name="Freeform 15"/>
          <p:cNvSpPr/>
          <p:nvPr/>
        </p:nvSpPr>
        <p:spPr>
          <a:xfrm>
            <a:off x="14592460" y="2868946"/>
            <a:ext cx="3695540" cy="7418054"/>
          </a:xfrm>
          <a:custGeom>
            <a:avLst/>
            <a:gdLst/>
            <a:ahLst/>
            <a:cxnLst/>
            <a:rect l="l" t="t" r="r" b="b"/>
            <a:pathLst>
              <a:path w="3695540" h="7418054">
                <a:moveTo>
                  <a:pt x="0" y="0"/>
                </a:moveTo>
                <a:lnTo>
                  <a:pt x="3695540" y="0"/>
                </a:lnTo>
                <a:lnTo>
                  <a:pt x="3695540" y="7418054"/>
                </a:lnTo>
                <a:lnTo>
                  <a:pt x="0" y="7418054"/>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sp>
      <p:grpSp>
        <p:nvGrpSpPr>
          <p:cNvPr id="16" name="Group 16"/>
          <p:cNvGrpSpPr/>
          <p:nvPr/>
        </p:nvGrpSpPr>
        <p:grpSpPr>
          <a:xfrm rot="-10800000">
            <a:off x="12581910" y="4178958"/>
            <a:ext cx="3300945" cy="4500734"/>
            <a:chOff x="0" y="0"/>
            <a:chExt cx="2154214" cy="2937202"/>
          </a:xfrm>
        </p:grpSpPr>
        <p:sp>
          <p:nvSpPr>
            <p:cNvPr id="17" name="Freeform 17"/>
            <p:cNvSpPr/>
            <p:nvPr/>
          </p:nvSpPr>
          <p:spPr>
            <a:xfrm>
              <a:off x="0" y="0"/>
              <a:ext cx="2154214" cy="2937202"/>
            </a:xfrm>
            <a:custGeom>
              <a:avLst/>
              <a:gdLst/>
              <a:ahLst/>
              <a:cxnLst/>
              <a:rect l="l" t="t" r="r" b="b"/>
              <a:pathLst>
                <a:path w="2154214" h="2937202">
                  <a:moveTo>
                    <a:pt x="75052" y="0"/>
                  </a:moveTo>
                  <a:lnTo>
                    <a:pt x="2079162" y="0"/>
                  </a:lnTo>
                  <a:cubicBezTo>
                    <a:pt x="2099067" y="0"/>
                    <a:pt x="2118157" y="7907"/>
                    <a:pt x="2132232" y="21982"/>
                  </a:cubicBezTo>
                  <a:cubicBezTo>
                    <a:pt x="2146307" y="36057"/>
                    <a:pt x="2154214" y="55147"/>
                    <a:pt x="2154214" y="75052"/>
                  </a:cubicBezTo>
                  <a:lnTo>
                    <a:pt x="2154214" y="2862151"/>
                  </a:lnTo>
                  <a:cubicBezTo>
                    <a:pt x="2154214" y="2903601"/>
                    <a:pt x="2120612" y="2937202"/>
                    <a:pt x="2079162" y="2937202"/>
                  </a:cubicBezTo>
                  <a:lnTo>
                    <a:pt x="75052" y="2937202"/>
                  </a:lnTo>
                  <a:cubicBezTo>
                    <a:pt x="55147" y="2937202"/>
                    <a:pt x="36057" y="2929295"/>
                    <a:pt x="21982" y="2915220"/>
                  </a:cubicBezTo>
                  <a:cubicBezTo>
                    <a:pt x="7907" y="2901145"/>
                    <a:pt x="0" y="2882056"/>
                    <a:pt x="0" y="2862151"/>
                  </a:cubicBezTo>
                  <a:lnTo>
                    <a:pt x="0" y="75052"/>
                  </a:lnTo>
                  <a:cubicBezTo>
                    <a:pt x="0" y="55147"/>
                    <a:pt x="7907" y="36057"/>
                    <a:pt x="21982" y="21982"/>
                  </a:cubicBezTo>
                  <a:cubicBezTo>
                    <a:pt x="36057" y="7907"/>
                    <a:pt x="55147" y="0"/>
                    <a:pt x="75052" y="0"/>
                  </a:cubicBezTo>
                  <a:close/>
                </a:path>
              </a:pathLst>
            </a:custGeom>
            <a:solidFill>
              <a:srgbClr val="FFFFFF"/>
            </a:solidFill>
            <a:ln w="123825" cap="rnd">
              <a:solidFill>
                <a:srgbClr val="B6D7C7"/>
              </a:solidFill>
              <a:prstDash val="solid"/>
              <a:round/>
            </a:ln>
          </p:spPr>
        </p:sp>
        <p:sp>
          <p:nvSpPr>
            <p:cNvPr id="18" name="TextBox 18"/>
            <p:cNvSpPr txBox="1"/>
            <p:nvPr/>
          </p:nvSpPr>
          <p:spPr>
            <a:xfrm>
              <a:off x="0" y="-38100"/>
              <a:ext cx="2154214" cy="2975302"/>
            </a:xfrm>
            <a:prstGeom prst="rect">
              <a:avLst/>
            </a:prstGeom>
          </p:spPr>
          <p:txBody>
            <a:bodyPr lIns="50800" tIns="50800" rIns="50800" bIns="50800" rtlCol="0" anchor="ctr"/>
            <a:lstStyle/>
            <a:p>
              <a:pPr marL="0" lvl="0" indent="0" algn="ctr">
                <a:lnSpc>
                  <a:spcPts val="2755"/>
                </a:lnSpc>
                <a:spcBef>
                  <a:spcPct val="0"/>
                </a:spcBef>
              </a:pPr>
            </a:p>
          </p:txBody>
        </p:sp>
      </p:grpSp>
      <p:sp>
        <p:nvSpPr>
          <p:cNvPr id="19" name="Freeform 19"/>
          <p:cNvSpPr/>
          <p:nvPr/>
        </p:nvSpPr>
        <p:spPr>
          <a:xfrm>
            <a:off x="13075209" y="4246586"/>
            <a:ext cx="2146380" cy="1000429"/>
          </a:xfrm>
          <a:custGeom>
            <a:avLst/>
            <a:gdLst/>
            <a:ahLst/>
            <a:cxnLst/>
            <a:rect l="l" t="t" r="r" b="b"/>
            <a:pathLst>
              <a:path w="2146380" h="1000429">
                <a:moveTo>
                  <a:pt x="0" y="0"/>
                </a:moveTo>
                <a:lnTo>
                  <a:pt x="2146380" y="0"/>
                </a:lnTo>
                <a:lnTo>
                  <a:pt x="2146380" y="1000429"/>
                </a:lnTo>
                <a:lnTo>
                  <a:pt x="0" y="1000429"/>
                </a:lnTo>
                <a:lnTo>
                  <a:pt x="0" y="0"/>
                </a:lnTo>
                <a:close/>
              </a:path>
            </a:pathLst>
          </a:custGeom>
          <a:blipFill>
            <a:blip r:embed="rId1">
              <a:extLst>
                <a:ext uri="{96DAC541-7B7A-43D3-8B79-37D633B846F1}">
                  <asvg:svgBlip xmlns:asvg="http://schemas.microsoft.com/office/drawing/2016/SVG/main" r:embed="rId2"/>
                </a:ext>
              </a:extLst>
            </a:blip>
            <a:stretch>
              <a:fillRect t="-114545"/>
            </a:stretch>
          </a:blipFill>
          <a:ln cap="sq">
            <a:noFill/>
            <a:prstDash val="solid"/>
            <a:miter/>
          </a:ln>
        </p:spPr>
      </p:sp>
      <p:sp>
        <p:nvSpPr>
          <p:cNvPr id="20" name="Freeform 20"/>
          <p:cNvSpPr/>
          <p:nvPr/>
        </p:nvSpPr>
        <p:spPr>
          <a:xfrm>
            <a:off x="6881655" y="5266070"/>
            <a:ext cx="763553" cy="799913"/>
          </a:xfrm>
          <a:custGeom>
            <a:avLst/>
            <a:gdLst/>
            <a:ahLst/>
            <a:cxnLst/>
            <a:rect l="l" t="t" r="r" b="b"/>
            <a:pathLst>
              <a:path w="763553" h="799913">
                <a:moveTo>
                  <a:pt x="0" y="0"/>
                </a:moveTo>
                <a:lnTo>
                  <a:pt x="763553" y="0"/>
                </a:lnTo>
                <a:lnTo>
                  <a:pt x="763553" y="799913"/>
                </a:lnTo>
                <a:lnTo>
                  <a:pt x="0" y="799913"/>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sp>
      <p:sp>
        <p:nvSpPr>
          <p:cNvPr id="21" name="Freeform 21"/>
          <p:cNvSpPr/>
          <p:nvPr/>
        </p:nvSpPr>
        <p:spPr>
          <a:xfrm>
            <a:off x="10305084" y="5341565"/>
            <a:ext cx="937482" cy="724418"/>
          </a:xfrm>
          <a:custGeom>
            <a:avLst/>
            <a:gdLst/>
            <a:ahLst/>
            <a:cxnLst/>
            <a:rect l="l" t="t" r="r" b="b"/>
            <a:pathLst>
              <a:path w="937482" h="724418">
                <a:moveTo>
                  <a:pt x="0" y="0"/>
                </a:moveTo>
                <a:lnTo>
                  <a:pt x="937483" y="0"/>
                </a:lnTo>
                <a:lnTo>
                  <a:pt x="937483" y="724418"/>
                </a:lnTo>
                <a:lnTo>
                  <a:pt x="0" y="724418"/>
                </a:lnTo>
                <a:lnTo>
                  <a:pt x="0" y="0"/>
                </a:lnTo>
                <a:close/>
              </a:path>
            </a:pathLst>
          </a:custGeom>
          <a:blipFill>
            <a:blip r:embed="rId9">
              <a:extLst>
                <a:ext uri="{96DAC541-7B7A-43D3-8B79-37D633B846F1}">
                  <asvg:svgBlip xmlns:asvg="http://schemas.microsoft.com/office/drawing/2016/SVG/main" r:embed="rId10"/>
                </a:ext>
              </a:extLst>
            </a:blip>
            <a:stretch>
              <a:fillRect/>
            </a:stretch>
          </a:blipFill>
          <a:ln cap="sq">
            <a:noFill/>
            <a:prstDash val="solid"/>
            <a:miter/>
          </a:ln>
        </p:spPr>
      </p:sp>
      <p:sp>
        <p:nvSpPr>
          <p:cNvPr id="22" name="Freeform 22"/>
          <p:cNvSpPr/>
          <p:nvPr/>
        </p:nvSpPr>
        <p:spPr>
          <a:xfrm>
            <a:off x="13871053" y="5226885"/>
            <a:ext cx="722660" cy="794926"/>
          </a:xfrm>
          <a:custGeom>
            <a:avLst/>
            <a:gdLst/>
            <a:ahLst/>
            <a:cxnLst/>
            <a:rect l="l" t="t" r="r" b="b"/>
            <a:pathLst>
              <a:path w="722660" h="794926">
                <a:moveTo>
                  <a:pt x="0" y="0"/>
                </a:moveTo>
                <a:lnTo>
                  <a:pt x="722659" y="0"/>
                </a:lnTo>
                <a:lnTo>
                  <a:pt x="722659" y="794925"/>
                </a:lnTo>
                <a:lnTo>
                  <a:pt x="0" y="794925"/>
                </a:lnTo>
                <a:lnTo>
                  <a:pt x="0" y="0"/>
                </a:lnTo>
                <a:close/>
              </a:path>
            </a:pathLst>
          </a:custGeom>
          <a:blipFill>
            <a:blip r:embed="rId11">
              <a:extLst>
                <a:ext uri="{96DAC541-7B7A-43D3-8B79-37D633B846F1}">
                  <asvg:svgBlip xmlns:asvg="http://schemas.microsoft.com/office/drawing/2016/SVG/main" r:embed="rId12"/>
                </a:ext>
              </a:extLst>
            </a:blip>
            <a:stretch>
              <a:fillRect/>
            </a:stretch>
          </a:blipFill>
          <a:ln cap="sq">
            <a:noFill/>
            <a:prstDash val="solid"/>
            <a:miter/>
          </a:ln>
        </p:spPr>
      </p:sp>
      <p:sp>
        <p:nvSpPr>
          <p:cNvPr id="23" name="TextBox 23"/>
          <p:cNvSpPr txBox="1"/>
          <p:nvPr/>
        </p:nvSpPr>
        <p:spPr>
          <a:xfrm>
            <a:off x="1971675" y="1711960"/>
            <a:ext cx="7863205" cy="920750"/>
          </a:xfrm>
          <a:prstGeom prst="rect">
            <a:avLst/>
          </a:prstGeom>
        </p:spPr>
        <p:txBody>
          <a:bodyPr wrap="square" lIns="0" tIns="0" rIns="0" bIns="0" rtlCol="0" anchor="t">
            <a:spAutoFit/>
          </a:bodyPr>
          <a:lstStyle/>
          <a:p>
            <a:pPr algn="r" rtl="1">
              <a:lnSpc>
                <a:spcPts val="7180"/>
              </a:lnSpc>
            </a:pPr>
            <a:r>
              <a:rPr lang="ar-EG" sz="5125" b="1" spc="-102">
                <a:solidFill>
                  <a:srgbClr val="191919"/>
                </a:solidFill>
                <a:latin typeface="Calibri" panose="020F0502020204030204" charset="0"/>
                <a:ea typeface="Open Sauce Bold" panose="00000800000000000000"/>
                <a:cs typeface="Calibri" panose="020F0502020204030204" charset="0"/>
                <a:sym typeface="Open Sauce Bold" panose="00000800000000000000"/>
                <a:rtl val="1"/>
              </a:rPr>
              <a:t>الاهداف</a:t>
            </a:r>
            <a:endParaRPr lang="ar-EG" sz="5125" b="1" spc="-102">
              <a:solidFill>
                <a:srgbClr val="191919"/>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24" name="TextBox 24"/>
          <p:cNvSpPr txBox="1"/>
          <p:nvPr/>
        </p:nvSpPr>
        <p:spPr>
          <a:xfrm>
            <a:off x="2175130" y="6957159"/>
            <a:ext cx="2738293" cy="1294765"/>
          </a:xfrm>
          <a:prstGeom prst="rect">
            <a:avLst/>
          </a:prstGeom>
        </p:spPr>
        <p:txBody>
          <a:bodyPr lIns="0" tIns="0" rIns="0" bIns="0" rtlCol="0" anchor="t">
            <a:spAutoFit/>
          </a:bodyPr>
          <a:lstStyle/>
          <a:p>
            <a:pPr marL="0" lvl="0" indent="0" algn="r">
              <a:lnSpc>
                <a:spcPts val="2525"/>
              </a:lnSpc>
            </a:pPr>
            <a:r>
              <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تمكين المجموعات الصغيرة والطلاب من الوصول إلى الصفقات التي كانت تقتصر تقليديًا على المشترين بالجملة</a:t>
            </a:r>
            <a:endPar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25" name="TextBox 25"/>
          <p:cNvSpPr txBox="1"/>
          <p:nvPr/>
        </p:nvSpPr>
        <p:spPr>
          <a:xfrm>
            <a:off x="2192237" y="6221217"/>
            <a:ext cx="2798597" cy="584200"/>
          </a:xfrm>
          <a:prstGeom prst="rect">
            <a:avLst/>
          </a:prstGeom>
        </p:spPr>
        <p:txBody>
          <a:bodyPr lIns="0" tIns="0" rIns="0" bIns="0" rtlCol="0" anchor="t">
            <a:spAutoFit/>
          </a:bodyPr>
          <a:lstStyle/>
          <a:p>
            <a:pPr marL="0" lvl="0" indent="0" algn="ctr">
              <a:lnSpc>
                <a:spcPts val="2280"/>
              </a:lnSpc>
              <a:spcBef>
                <a:spcPct val="0"/>
              </a:spcBef>
            </a:pPr>
            <a:r>
              <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جعل خصومات المجموعات في متناول الجميع</a:t>
            </a:r>
            <a:endPar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26" name="TextBox 26"/>
          <p:cNvSpPr txBox="1"/>
          <p:nvPr/>
        </p:nvSpPr>
        <p:spPr>
          <a:xfrm>
            <a:off x="3122795" y="4419191"/>
            <a:ext cx="937482" cy="595909"/>
          </a:xfrm>
          <a:prstGeom prst="rect">
            <a:avLst/>
          </a:prstGeom>
        </p:spPr>
        <p:txBody>
          <a:bodyPr lIns="0" tIns="0" rIns="0" bIns="0" rtlCol="0" anchor="t">
            <a:spAutoFit/>
          </a:bodyPr>
          <a:lstStyle/>
          <a:p>
            <a:pPr marL="0" lvl="0" indent="0" algn="ctr">
              <a:lnSpc>
                <a:spcPts val="4895"/>
              </a:lnSpc>
              <a:spcBef>
                <a:spcPct val="0"/>
              </a:spcBef>
            </a:pPr>
            <a:r>
              <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rPr>
              <a:t>01</a:t>
            </a:r>
            <a:endPar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27" name="TextBox 27"/>
          <p:cNvSpPr txBox="1"/>
          <p:nvPr/>
        </p:nvSpPr>
        <p:spPr>
          <a:xfrm>
            <a:off x="5894285" y="6918103"/>
            <a:ext cx="2738293" cy="1294765"/>
          </a:xfrm>
          <a:prstGeom prst="rect">
            <a:avLst/>
          </a:prstGeom>
        </p:spPr>
        <p:txBody>
          <a:bodyPr lIns="0" tIns="0" rIns="0" bIns="0" rtlCol="0" anchor="t">
            <a:spAutoFit/>
          </a:bodyPr>
          <a:lstStyle/>
          <a:p>
            <a:pPr marL="0" lvl="0" indent="0" algn="r">
              <a:lnSpc>
                <a:spcPts val="2525"/>
              </a:lnSpc>
            </a:pPr>
            <a:r>
              <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إنشاء منصة حيث يمكن للطلاب وأعضاء المجموعة التسجيل واكتشاف العروض المخصصة والاستفادة منها</a:t>
            </a:r>
            <a:endPar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28" name="TextBox 28"/>
          <p:cNvSpPr txBox="1"/>
          <p:nvPr/>
        </p:nvSpPr>
        <p:spPr>
          <a:xfrm>
            <a:off x="6213768" y="6403309"/>
            <a:ext cx="2099327" cy="357505"/>
          </a:xfrm>
          <a:prstGeom prst="rect">
            <a:avLst/>
          </a:prstGeom>
        </p:spPr>
        <p:txBody>
          <a:bodyPr lIns="0" tIns="0" rIns="0" bIns="0" rtlCol="0" anchor="t">
            <a:spAutoFit/>
          </a:bodyPr>
          <a:lstStyle/>
          <a:p>
            <a:pPr marL="0" lvl="0" indent="0" algn="ctr">
              <a:lnSpc>
                <a:spcPts val="2790"/>
              </a:lnSpc>
              <a:spcBef>
                <a:spcPct val="0"/>
              </a:spcBef>
            </a:pPr>
            <a:r>
              <a:rPr lang="ar-EG" sz="2000"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rPr>
              <a:t>دعم الطلاب</a:t>
            </a:r>
            <a:endParaRPr lang="ar-EG" sz="2000" b="1">
              <a:solidFill>
                <a:srgbClr val="343432"/>
              </a:solidFill>
              <a:latin typeface="Open Sauce Bold" panose="00000800000000000000"/>
              <a:ea typeface="Open Sauce Bold" panose="00000800000000000000"/>
              <a:cs typeface="Open Sauce Bold" panose="00000800000000000000"/>
              <a:sym typeface="Open Sauce Bold" panose="00000800000000000000"/>
              <a:rtl val="1"/>
            </a:endParaRPr>
          </a:p>
        </p:txBody>
      </p:sp>
      <p:sp>
        <p:nvSpPr>
          <p:cNvPr id="29" name="TextBox 29"/>
          <p:cNvSpPr txBox="1"/>
          <p:nvPr/>
        </p:nvSpPr>
        <p:spPr>
          <a:xfrm>
            <a:off x="6634189" y="4419191"/>
            <a:ext cx="937482" cy="595909"/>
          </a:xfrm>
          <a:prstGeom prst="rect">
            <a:avLst/>
          </a:prstGeom>
        </p:spPr>
        <p:txBody>
          <a:bodyPr lIns="0" tIns="0" rIns="0" bIns="0" rtlCol="0" anchor="t">
            <a:spAutoFit/>
          </a:bodyPr>
          <a:lstStyle/>
          <a:p>
            <a:pPr marL="0" lvl="0" indent="0" algn="ctr">
              <a:lnSpc>
                <a:spcPts val="4895"/>
              </a:lnSpc>
              <a:spcBef>
                <a:spcPct val="0"/>
              </a:spcBef>
            </a:pPr>
            <a:r>
              <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rPr>
              <a:t>02</a:t>
            </a:r>
            <a:endPar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30" name="TextBox 30"/>
          <p:cNvSpPr txBox="1"/>
          <p:nvPr/>
        </p:nvSpPr>
        <p:spPr>
          <a:xfrm>
            <a:off x="9404978" y="7124478"/>
            <a:ext cx="2738293" cy="1028700"/>
          </a:xfrm>
          <a:prstGeom prst="rect">
            <a:avLst/>
          </a:prstGeom>
        </p:spPr>
        <p:txBody>
          <a:bodyPr lIns="0" tIns="0" rIns="0" bIns="0" rtlCol="0" anchor="t">
            <a:spAutoFit/>
          </a:bodyPr>
          <a:lstStyle/>
          <a:p>
            <a:pPr marL="0" lvl="0" indent="0" algn="r">
              <a:lnSpc>
                <a:spcPts val="2675"/>
              </a:lnSpc>
            </a:pPr>
            <a:r>
              <a:rPr lang="ar-EG" sz="1785"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تقديم منصة ويب سهلة الاستخدام تتيح للتجار إنشاء العروض وإدارتها واستهدافها بشكل فعال</a:t>
            </a:r>
            <a:endParaRPr lang="ar-EG" sz="1785"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31" name="TextBox 31"/>
          <p:cNvSpPr txBox="1"/>
          <p:nvPr/>
        </p:nvSpPr>
        <p:spPr>
          <a:xfrm>
            <a:off x="9436131" y="6333053"/>
            <a:ext cx="2675389" cy="340995"/>
          </a:xfrm>
          <a:prstGeom prst="rect">
            <a:avLst/>
          </a:prstGeom>
        </p:spPr>
        <p:txBody>
          <a:bodyPr lIns="0" tIns="0" rIns="0" bIns="0" rtlCol="0" anchor="t">
            <a:spAutoFit/>
          </a:bodyPr>
          <a:lstStyle/>
          <a:p>
            <a:pPr marL="0" lvl="0" indent="0" algn="ctr">
              <a:lnSpc>
                <a:spcPts val="2660"/>
              </a:lnSpc>
              <a:spcBef>
                <a:spcPct val="0"/>
              </a:spcBef>
            </a:pPr>
            <a:r>
              <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توفير أدوات رقمية ذكية</a:t>
            </a:r>
            <a:endPar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32" name="TextBox 32"/>
          <p:cNvSpPr txBox="1"/>
          <p:nvPr/>
        </p:nvSpPr>
        <p:spPr>
          <a:xfrm>
            <a:off x="10143583" y="4419191"/>
            <a:ext cx="937482" cy="595909"/>
          </a:xfrm>
          <a:prstGeom prst="rect">
            <a:avLst/>
          </a:prstGeom>
        </p:spPr>
        <p:txBody>
          <a:bodyPr lIns="0" tIns="0" rIns="0" bIns="0" rtlCol="0" anchor="t">
            <a:spAutoFit/>
          </a:bodyPr>
          <a:lstStyle/>
          <a:p>
            <a:pPr marL="0" lvl="0" indent="0" algn="ctr">
              <a:lnSpc>
                <a:spcPts val="4895"/>
              </a:lnSpc>
              <a:spcBef>
                <a:spcPct val="0"/>
              </a:spcBef>
            </a:pPr>
            <a:r>
              <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rPr>
              <a:t>03</a:t>
            </a:r>
            <a:endPar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33" name="TextBox 33"/>
          <p:cNvSpPr txBox="1"/>
          <p:nvPr/>
        </p:nvSpPr>
        <p:spPr>
          <a:xfrm>
            <a:off x="12863236" y="6855238"/>
            <a:ext cx="2738293" cy="1715135"/>
          </a:xfrm>
          <a:prstGeom prst="rect">
            <a:avLst/>
          </a:prstGeom>
        </p:spPr>
        <p:txBody>
          <a:bodyPr lIns="0" tIns="0" rIns="0" bIns="0" rtlCol="0" anchor="t">
            <a:spAutoFit/>
          </a:bodyPr>
          <a:lstStyle/>
          <a:p>
            <a:pPr marL="0" lvl="0" indent="0" algn="r">
              <a:lnSpc>
                <a:spcPts val="2675"/>
              </a:lnSpc>
            </a:pPr>
            <a:r>
              <a:rPr lang="ar-EG" sz="1785"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مساعدة التجار على توسيع نطاق وصولهم من خلال ربطهم بالمشترين من الطلاب والمجموعات من خلال التجزئة الذكية</a:t>
            </a:r>
            <a:endParaRPr lang="ar-EG" sz="1785"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34" name="TextBox 34"/>
          <p:cNvSpPr txBox="1"/>
          <p:nvPr/>
        </p:nvSpPr>
        <p:spPr>
          <a:xfrm>
            <a:off x="13182719" y="6078443"/>
            <a:ext cx="2099327" cy="340995"/>
          </a:xfrm>
          <a:prstGeom prst="rect">
            <a:avLst/>
          </a:prstGeom>
        </p:spPr>
        <p:txBody>
          <a:bodyPr lIns="0" tIns="0" rIns="0" bIns="0" rtlCol="0" anchor="t">
            <a:spAutoFit/>
          </a:bodyPr>
          <a:lstStyle/>
          <a:p>
            <a:pPr marL="0" lvl="0" indent="0" algn="ctr">
              <a:lnSpc>
                <a:spcPts val="2660"/>
              </a:lnSpc>
              <a:spcBef>
                <a:spcPct val="0"/>
              </a:spcBef>
            </a:pPr>
            <a:r>
              <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تمكين الشركات المحلية</a:t>
            </a:r>
            <a:endParaRPr lang="ar-EG" sz="200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35" name="TextBox 35"/>
          <p:cNvSpPr txBox="1"/>
          <p:nvPr/>
        </p:nvSpPr>
        <p:spPr>
          <a:xfrm>
            <a:off x="13654978" y="4419191"/>
            <a:ext cx="937482" cy="595909"/>
          </a:xfrm>
          <a:prstGeom prst="rect">
            <a:avLst/>
          </a:prstGeom>
        </p:spPr>
        <p:txBody>
          <a:bodyPr lIns="0" tIns="0" rIns="0" bIns="0" rtlCol="0" anchor="t">
            <a:spAutoFit/>
          </a:bodyPr>
          <a:lstStyle/>
          <a:p>
            <a:pPr marL="0" lvl="0" indent="0" algn="ctr">
              <a:lnSpc>
                <a:spcPts val="4895"/>
              </a:lnSpc>
              <a:spcBef>
                <a:spcPct val="0"/>
              </a:spcBef>
            </a:pPr>
            <a:r>
              <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rPr>
              <a:t>04</a:t>
            </a:r>
            <a:endParaRPr lang="en-US" sz="3825" b="1">
              <a:solidFill>
                <a:srgbClr val="F8F8F8"/>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36" name="TextBox 36"/>
          <p:cNvSpPr txBox="1"/>
          <p:nvPr/>
        </p:nvSpPr>
        <p:spPr>
          <a:xfrm>
            <a:off x="1909738" y="2716343"/>
            <a:ext cx="14468524" cy="969010"/>
          </a:xfrm>
          <a:prstGeom prst="rect">
            <a:avLst/>
          </a:prstGeom>
        </p:spPr>
        <p:txBody>
          <a:bodyPr lIns="0" tIns="0" rIns="0" bIns="0" rtlCol="0" anchor="t">
            <a:spAutoFit/>
          </a:bodyPr>
          <a:lstStyle/>
          <a:p>
            <a:pPr marL="0" lvl="0" indent="0" algn="r">
              <a:lnSpc>
                <a:spcPts val="3780"/>
              </a:lnSpc>
            </a:pPr>
            <a:r>
              <a:rPr lang="ar-EG" sz="252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يهدف موقع "سمارت سيفر" إلى تبسيط وتحديث كيفية تقديم الخصومات الجماعية والاستفادة منها. و</a:t>
            </a:r>
            <a:r>
              <a:rPr lang="ar-EG" sz="252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rPr>
              <a:t>تتمحور أهدافنا حول تمكين المستخدمين، ودعم التجار، وتشجيع التوفير الذكي</a:t>
            </a:r>
            <a:endParaRPr lang="ar-EG" sz="2520" b="1">
              <a:solidFill>
                <a:srgbClr val="343432"/>
              </a:solidFill>
              <a:latin typeface="Calibri" panose="020F0502020204030204" charset="0"/>
              <a:ea typeface="Open Sauce Bold" panose="00000800000000000000"/>
              <a:cs typeface="Calibri" panose="020F0502020204030204" charset="0"/>
              <a:sym typeface="Open Sauce Bold" panose="00000800000000000000"/>
              <a:rtl val="1"/>
            </a:endParaRPr>
          </a:p>
        </p:txBody>
      </p:sp>
      <p:sp>
        <p:nvSpPr>
          <p:cNvPr id="37" name="Freeform 37"/>
          <p:cNvSpPr/>
          <p:nvPr/>
        </p:nvSpPr>
        <p:spPr>
          <a:xfrm rot="-10800000">
            <a:off x="-465877" y="-4635036"/>
            <a:ext cx="3695540" cy="7418054"/>
          </a:xfrm>
          <a:custGeom>
            <a:avLst/>
            <a:gdLst/>
            <a:ahLst/>
            <a:cxnLst/>
            <a:rect l="l" t="t" r="r" b="b"/>
            <a:pathLst>
              <a:path w="3695540" h="7418054">
                <a:moveTo>
                  <a:pt x="0" y="0"/>
                </a:moveTo>
                <a:lnTo>
                  <a:pt x="3695540" y="0"/>
                </a:lnTo>
                <a:lnTo>
                  <a:pt x="3695540" y="7418054"/>
                </a:lnTo>
                <a:lnTo>
                  <a:pt x="0" y="7418054"/>
                </a:lnTo>
                <a:lnTo>
                  <a:pt x="0" y="0"/>
                </a:lnTo>
                <a:close/>
              </a:path>
            </a:pathLst>
          </a:custGeom>
          <a:blipFill>
            <a:blip r:embed="rId5">
              <a:extLst>
                <a:ext uri="{96DAC541-7B7A-43D3-8B79-37D633B846F1}">
                  <asvg:svgBlip xmlns:asvg="http://schemas.microsoft.com/office/drawing/2016/SVG/main" r:embed="rId6"/>
                </a:ext>
              </a:extLst>
            </a:blip>
            <a:stretch>
              <a:fillRect/>
            </a:stretch>
          </a:blipFill>
          <a:ln cap="sq">
            <a:noFill/>
            <a:prstDash val="solid"/>
            <a:miter/>
          </a:ln>
        </p:spPr>
      </p:sp>
      <p:sp>
        <p:nvSpPr>
          <p:cNvPr id="38" name="TextBox 38"/>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6</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rot="0">
            <a:off x="1028700" y="6588117"/>
            <a:ext cx="5334876" cy="2161534"/>
            <a:chOff x="0" y="0"/>
            <a:chExt cx="1234628" cy="500234"/>
          </a:xfrm>
        </p:grpSpPr>
        <p:sp>
          <p:nvSpPr>
            <p:cNvPr id="3" name="Freeform 3"/>
            <p:cNvSpPr/>
            <p:nvPr/>
          </p:nvSpPr>
          <p:spPr>
            <a:xfrm>
              <a:off x="0" y="0"/>
              <a:ext cx="1234628" cy="500234"/>
            </a:xfrm>
            <a:custGeom>
              <a:avLst/>
              <a:gdLst/>
              <a:ahLst/>
              <a:cxnLst/>
              <a:rect l="l" t="t" r="r" b="b"/>
              <a:pathLst>
                <a:path w="1234628" h="500234">
                  <a:moveTo>
                    <a:pt x="46438" y="0"/>
                  </a:moveTo>
                  <a:lnTo>
                    <a:pt x="1188190" y="0"/>
                  </a:lnTo>
                  <a:cubicBezTo>
                    <a:pt x="1213837" y="0"/>
                    <a:pt x="1234628" y="20791"/>
                    <a:pt x="1234628" y="46438"/>
                  </a:cubicBezTo>
                  <a:lnTo>
                    <a:pt x="1234628" y="453796"/>
                  </a:lnTo>
                  <a:cubicBezTo>
                    <a:pt x="1234628" y="479443"/>
                    <a:pt x="1213837" y="500234"/>
                    <a:pt x="1188190" y="500234"/>
                  </a:cubicBezTo>
                  <a:lnTo>
                    <a:pt x="46438" y="500234"/>
                  </a:lnTo>
                  <a:cubicBezTo>
                    <a:pt x="20791" y="500234"/>
                    <a:pt x="0" y="479443"/>
                    <a:pt x="0" y="453796"/>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4" name="TextBox 4"/>
            <p:cNvSpPr txBox="1"/>
            <p:nvPr/>
          </p:nvSpPr>
          <p:spPr>
            <a:xfrm>
              <a:off x="0" y="-47625"/>
              <a:ext cx="1234628" cy="547859"/>
            </a:xfrm>
            <a:prstGeom prst="rect">
              <a:avLst/>
            </a:prstGeom>
          </p:spPr>
          <p:txBody>
            <a:bodyPr lIns="50800" tIns="50800" rIns="50800" bIns="50800" rtlCol="0" anchor="ctr"/>
            <a:lstStyle/>
            <a:p>
              <a:pPr marL="0" lvl="0" indent="0" algn="ctr">
                <a:lnSpc>
                  <a:spcPts val="3640"/>
                </a:lnSpc>
                <a:spcBef>
                  <a:spcPct val="0"/>
                </a:spcBef>
              </a:pPr>
              <a:r>
                <a:rPr lang="ar-EG" sz="2600" b="1">
                  <a:solidFill>
                    <a:srgbClr val="000000"/>
                  </a:solidFill>
                  <a:latin typeface="Montserrat Bold" panose="00000800000000000000"/>
                  <a:ea typeface="Montserrat Bold" panose="00000800000000000000"/>
                  <a:cs typeface="Montserrat Bold" panose="00000800000000000000"/>
                  <a:sym typeface="Montserrat Bold" panose="00000800000000000000"/>
                  <a:rtl val="1"/>
                </a:rPr>
                <a:t>إطلاق تطبيق الهاتف المحمول</a:t>
              </a:r>
              <a:endParaRPr lang="ar-EG" sz="2600" b="1">
                <a:solidFill>
                  <a:srgbClr val="000000"/>
                </a:solidFill>
                <a:latin typeface="Montserrat Bold" panose="00000800000000000000"/>
                <a:ea typeface="Montserrat Bold" panose="00000800000000000000"/>
                <a:cs typeface="Montserrat Bold" panose="00000800000000000000"/>
                <a:sym typeface="Montserrat Bold" panose="00000800000000000000"/>
                <a:rtl val="1"/>
              </a:endParaRPr>
            </a:p>
          </p:txBody>
        </p:sp>
      </p:grpSp>
      <p:grpSp>
        <p:nvGrpSpPr>
          <p:cNvPr id="5" name="Group 5"/>
          <p:cNvGrpSpPr/>
          <p:nvPr/>
        </p:nvGrpSpPr>
        <p:grpSpPr>
          <a:xfrm rot="0">
            <a:off x="6821329" y="6588117"/>
            <a:ext cx="5334876" cy="2161534"/>
            <a:chOff x="0" y="0"/>
            <a:chExt cx="1234628" cy="500234"/>
          </a:xfrm>
        </p:grpSpPr>
        <p:sp>
          <p:nvSpPr>
            <p:cNvPr id="6" name="Freeform 6"/>
            <p:cNvSpPr/>
            <p:nvPr/>
          </p:nvSpPr>
          <p:spPr>
            <a:xfrm>
              <a:off x="0" y="0"/>
              <a:ext cx="1234628" cy="500234"/>
            </a:xfrm>
            <a:custGeom>
              <a:avLst/>
              <a:gdLst/>
              <a:ahLst/>
              <a:cxnLst/>
              <a:rect l="l" t="t" r="r" b="b"/>
              <a:pathLst>
                <a:path w="1234628" h="500234">
                  <a:moveTo>
                    <a:pt x="46438" y="0"/>
                  </a:moveTo>
                  <a:lnTo>
                    <a:pt x="1188190" y="0"/>
                  </a:lnTo>
                  <a:cubicBezTo>
                    <a:pt x="1213837" y="0"/>
                    <a:pt x="1234628" y="20791"/>
                    <a:pt x="1234628" y="46438"/>
                  </a:cubicBezTo>
                  <a:lnTo>
                    <a:pt x="1234628" y="453796"/>
                  </a:lnTo>
                  <a:cubicBezTo>
                    <a:pt x="1234628" y="479443"/>
                    <a:pt x="1213837" y="500234"/>
                    <a:pt x="1188190" y="500234"/>
                  </a:cubicBezTo>
                  <a:lnTo>
                    <a:pt x="46438" y="500234"/>
                  </a:lnTo>
                  <a:cubicBezTo>
                    <a:pt x="20791" y="500234"/>
                    <a:pt x="0" y="479443"/>
                    <a:pt x="0" y="453796"/>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7" name="TextBox 7"/>
            <p:cNvSpPr txBox="1"/>
            <p:nvPr/>
          </p:nvSpPr>
          <p:spPr>
            <a:xfrm>
              <a:off x="0" y="-47625"/>
              <a:ext cx="1234628" cy="547859"/>
            </a:xfrm>
            <a:prstGeom prst="rect">
              <a:avLst/>
            </a:prstGeom>
          </p:spPr>
          <p:txBody>
            <a:bodyPr lIns="50800" tIns="50800" rIns="50800" bIns="50800" rtlCol="0" anchor="ctr"/>
            <a:lstStyle/>
            <a:p>
              <a:pPr marL="0" lvl="0" indent="0" algn="ctr">
                <a:lnSpc>
                  <a:spcPts val="3640"/>
                </a:lnSpc>
                <a:spcBef>
                  <a:spcPct val="0"/>
                </a:spcBef>
              </a:pPr>
              <a:r>
                <a:rPr lang="ar-EG" sz="2600" b="1">
                  <a:solidFill>
                    <a:srgbClr val="000000"/>
                  </a:solidFill>
                  <a:latin typeface="Montserrat Bold" panose="00000800000000000000"/>
                  <a:ea typeface="Montserrat Bold" panose="00000800000000000000"/>
                  <a:cs typeface="Montserrat Bold" panose="00000800000000000000"/>
                  <a:sym typeface="Montserrat Bold" panose="00000800000000000000"/>
                  <a:rtl val="1"/>
                </a:rPr>
                <a:t>توسيع شراكات البيع بالتجزئة</a:t>
              </a:r>
              <a:endParaRPr lang="ar-EG" sz="2600" b="1">
                <a:solidFill>
                  <a:srgbClr val="000000"/>
                </a:solidFill>
                <a:latin typeface="Montserrat Bold" panose="00000800000000000000"/>
                <a:ea typeface="Montserrat Bold" panose="00000800000000000000"/>
                <a:cs typeface="Montserrat Bold" panose="00000800000000000000"/>
                <a:sym typeface="Montserrat Bold" panose="00000800000000000000"/>
                <a:rtl val="1"/>
              </a:endParaRPr>
            </a:p>
          </p:txBody>
        </p:sp>
      </p:grpSp>
      <p:grpSp>
        <p:nvGrpSpPr>
          <p:cNvPr id="8" name="Group 8"/>
          <p:cNvGrpSpPr/>
          <p:nvPr/>
        </p:nvGrpSpPr>
        <p:grpSpPr>
          <a:xfrm rot="0">
            <a:off x="12613406" y="6588117"/>
            <a:ext cx="5334876" cy="2161534"/>
            <a:chOff x="0" y="0"/>
            <a:chExt cx="1234628" cy="500234"/>
          </a:xfrm>
        </p:grpSpPr>
        <p:sp>
          <p:nvSpPr>
            <p:cNvPr id="9" name="Freeform 9"/>
            <p:cNvSpPr/>
            <p:nvPr/>
          </p:nvSpPr>
          <p:spPr>
            <a:xfrm>
              <a:off x="0" y="0"/>
              <a:ext cx="1234628" cy="500234"/>
            </a:xfrm>
            <a:custGeom>
              <a:avLst/>
              <a:gdLst/>
              <a:ahLst/>
              <a:cxnLst/>
              <a:rect l="l" t="t" r="r" b="b"/>
              <a:pathLst>
                <a:path w="1234628" h="500234">
                  <a:moveTo>
                    <a:pt x="46438" y="0"/>
                  </a:moveTo>
                  <a:lnTo>
                    <a:pt x="1188190" y="0"/>
                  </a:lnTo>
                  <a:cubicBezTo>
                    <a:pt x="1213837" y="0"/>
                    <a:pt x="1234628" y="20791"/>
                    <a:pt x="1234628" y="46438"/>
                  </a:cubicBezTo>
                  <a:lnTo>
                    <a:pt x="1234628" y="453796"/>
                  </a:lnTo>
                  <a:cubicBezTo>
                    <a:pt x="1234628" y="479443"/>
                    <a:pt x="1213837" y="500234"/>
                    <a:pt x="1188190" y="500234"/>
                  </a:cubicBezTo>
                  <a:lnTo>
                    <a:pt x="46438" y="500234"/>
                  </a:lnTo>
                  <a:cubicBezTo>
                    <a:pt x="20791" y="500234"/>
                    <a:pt x="0" y="479443"/>
                    <a:pt x="0" y="453796"/>
                  </a:cubicBezTo>
                  <a:lnTo>
                    <a:pt x="0" y="46438"/>
                  </a:lnTo>
                  <a:cubicBezTo>
                    <a:pt x="0" y="20791"/>
                    <a:pt x="20791" y="0"/>
                    <a:pt x="46438" y="0"/>
                  </a:cubicBezTo>
                  <a:close/>
                </a:path>
              </a:pathLst>
            </a:custGeom>
            <a:solidFill>
              <a:srgbClr val="FFFFFF"/>
            </a:solidFill>
            <a:ln w="104775" cap="rnd">
              <a:solidFill>
                <a:srgbClr val="B6D7C7"/>
              </a:solidFill>
              <a:prstDash val="solid"/>
              <a:round/>
            </a:ln>
          </p:spPr>
        </p:sp>
        <p:sp>
          <p:nvSpPr>
            <p:cNvPr id="10" name="TextBox 10"/>
            <p:cNvSpPr txBox="1"/>
            <p:nvPr/>
          </p:nvSpPr>
          <p:spPr>
            <a:xfrm>
              <a:off x="0" y="-47625"/>
              <a:ext cx="1234628" cy="547859"/>
            </a:xfrm>
            <a:prstGeom prst="rect">
              <a:avLst/>
            </a:prstGeom>
          </p:spPr>
          <p:txBody>
            <a:bodyPr lIns="50800" tIns="50800" rIns="50800" bIns="50800" rtlCol="0" anchor="ctr"/>
            <a:lstStyle/>
            <a:p>
              <a:pPr marL="0" lvl="0" indent="0" algn="ctr">
                <a:lnSpc>
                  <a:spcPts val="3640"/>
                </a:lnSpc>
                <a:spcBef>
                  <a:spcPct val="0"/>
                </a:spcBef>
              </a:pPr>
              <a:r>
                <a:rPr lang="ar-EG" sz="2600" b="1">
                  <a:solidFill>
                    <a:srgbClr val="000000"/>
                  </a:solidFill>
                  <a:latin typeface="Montserrat Bold" panose="00000800000000000000"/>
                  <a:ea typeface="Montserrat Bold" panose="00000800000000000000"/>
                  <a:cs typeface="Montserrat Bold" panose="00000800000000000000"/>
                  <a:sym typeface="Montserrat Bold" panose="00000800000000000000"/>
                  <a:rtl val="1"/>
                </a:rPr>
                <a:t>التوسع الجغرافي</a:t>
              </a:r>
              <a:endParaRPr lang="ar-EG" sz="2600" b="1">
                <a:solidFill>
                  <a:srgbClr val="000000"/>
                </a:solidFill>
                <a:latin typeface="Montserrat Bold" panose="00000800000000000000"/>
                <a:ea typeface="Montserrat Bold" panose="00000800000000000000"/>
                <a:cs typeface="Montserrat Bold" panose="00000800000000000000"/>
                <a:sym typeface="Montserrat Bold" panose="00000800000000000000"/>
                <a:rtl val="1"/>
              </a:endParaRPr>
            </a:p>
          </p:txBody>
        </p:sp>
      </p:grpSp>
      <p:sp>
        <p:nvSpPr>
          <p:cNvPr id="11" name="Freeform 11"/>
          <p:cNvSpPr/>
          <p:nvPr/>
        </p:nvSpPr>
        <p:spPr>
          <a:xfrm>
            <a:off x="5330207" y="1726794"/>
            <a:ext cx="1461577" cy="1345490"/>
          </a:xfrm>
          <a:custGeom>
            <a:avLst/>
            <a:gdLst/>
            <a:ahLst/>
            <a:cxnLst/>
            <a:rect l="l" t="t" r="r" b="b"/>
            <a:pathLst>
              <a:path w="1461577" h="1345490">
                <a:moveTo>
                  <a:pt x="0" y="0"/>
                </a:moveTo>
                <a:lnTo>
                  <a:pt x="1461576" y="0"/>
                </a:lnTo>
                <a:lnTo>
                  <a:pt x="1461576" y="1345491"/>
                </a:lnTo>
                <a:lnTo>
                  <a:pt x="0" y="1345491"/>
                </a:lnTo>
                <a:lnTo>
                  <a:pt x="0" y="0"/>
                </a:lnTo>
                <a:close/>
              </a:path>
            </a:pathLst>
          </a:custGeom>
          <a:blipFill>
            <a:blip r:embed="rId1"/>
            <a:stretch>
              <a:fillRect b="-8627"/>
            </a:stretch>
          </a:blipFill>
        </p:spPr>
      </p:sp>
      <p:sp>
        <p:nvSpPr>
          <p:cNvPr id="12" name="Freeform 12"/>
          <p:cNvSpPr/>
          <p:nvPr/>
        </p:nvSpPr>
        <p:spPr>
          <a:xfrm>
            <a:off x="3113668" y="4610549"/>
            <a:ext cx="1051211" cy="1807346"/>
          </a:xfrm>
          <a:custGeom>
            <a:avLst/>
            <a:gdLst/>
            <a:ahLst/>
            <a:cxnLst/>
            <a:rect l="l" t="t" r="r" b="b"/>
            <a:pathLst>
              <a:path w="1051211" h="1807346">
                <a:moveTo>
                  <a:pt x="0" y="0"/>
                </a:moveTo>
                <a:lnTo>
                  <a:pt x="1051211" y="0"/>
                </a:lnTo>
                <a:lnTo>
                  <a:pt x="1051211" y="1807346"/>
                </a:lnTo>
                <a:lnTo>
                  <a:pt x="0" y="1807346"/>
                </a:lnTo>
                <a:lnTo>
                  <a:pt x="0" y="0"/>
                </a:lnTo>
                <a:close/>
              </a:path>
            </a:pathLst>
          </a:custGeom>
          <a:blipFill>
            <a:blip r:embed="rId2"/>
            <a:stretch>
              <a:fillRect/>
            </a:stretch>
          </a:blipFill>
        </p:spPr>
      </p:sp>
      <p:sp>
        <p:nvSpPr>
          <p:cNvPr id="13" name="Freeform 13"/>
          <p:cNvSpPr/>
          <p:nvPr/>
        </p:nvSpPr>
        <p:spPr>
          <a:xfrm>
            <a:off x="2622948" y="6588117"/>
            <a:ext cx="2146380" cy="1000429"/>
          </a:xfrm>
          <a:custGeom>
            <a:avLst/>
            <a:gdLst/>
            <a:ahLst/>
            <a:cxnLst/>
            <a:rect l="l" t="t" r="r" b="b"/>
            <a:pathLst>
              <a:path w="2146380" h="1000429">
                <a:moveTo>
                  <a:pt x="0" y="0"/>
                </a:moveTo>
                <a:lnTo>
                  <a:pt x="2146380" y="0"/>
                </a:lnTo>
                <a:lnTo>
                  <a:pt x="2146380" y="1000430"/>
                </a:lnTo>
                <a:lnTo>
                  <a:pt x="0" y="1000430"/>
                </a:lnTo>
                <a:lnTo>
                  <a:pt x="0" y="0"/>
                </a:lnTo>
                <a:close/>
              </a:path>
            </a:pathLst>
          </a:custGeom>
          <a:blipFill>
            <a:blip r:embed="rId3">
              <a:extLst>
                <a:ext uri="{96DAC541-7B7A-43D3-8B79-37D633B846F1}">
                  <asvg:svgBlip xmlns:asvg="http://schemas.microsoft.com/office/drawing/2016/SVG/main" r:embed="rId4"/>
                </a:ext>
              </a:extLst>
            </a:blip>
            <a:stretch>
              <a:fillRect t="-114545"/>
            </a:stretch>
          </a:blipFill>
          <a:ln cap="sq">
            <a:noFill/>
            <a:prstDash val="solid"/>
            <a:miter/>
          </a:ln>
        </p:spPr>
      </p:sp>
      <p:sp>
        <p:nvSpPr>
          <p:cNvPr id="14" name="Freeform 14"/>
          <p:cNvSpPr/>
          <p:nvPr/>
        </p:nvSpPr>
        <p:spPr>
          <a:xfrm>
            <a:off x="14207654" y="6445191"/>
            <a:ext cx="2146380" cy="1000429"/>
          </a:xfrm>
          <a:custGeom>
            <a:avLst/>
            <a:gdLst/>
            <a:ahLst/>
            <a:cxnLst/>
            <a:rect l="l" t="t" r="r" b="b"/>
            <a:pathLst>
              <a:path w="2146380" h="1000429">
                <a:moveTo>
                  <a:pt x="0" y="0"/>
                </a:moveTo>
                <a:lnTo>
                  <a:pt x="2146380" y="0"/>
                </a:lnTo>
                <a:lnTo>
                  <a:pt x="2146380" y="1000430"/>
                </a:lnTo>
                <a:lnTo>
                  <a:pt x="0" y="1000430"/>
                </a:lnTo>
                <a:lnTo>
                  <a:pt x="0" y="0"/>
                </a:lnTo>
                <a:close/>
              </a:path>
            </a:pathLst>
          </a:custGeom>
          <a:blipFill>
            <a:blip r:embed="rId3">
              <a:extLst>
                <a:ext uri="{96DAC541-7B7A-43D3-8B79-37D633B846F1}">
                  <asvg:svgBlip xmlns:asvg="http://schemas.microsoft.com/office/drawing/2016/SVG/main" r:embed="rId4"/>
                </a:ext>
              </a:extLst>
            </a:blip>
            <a:stretch>
              <a:fillRect t="-114545"/>
            </a:stretch>
          </a:blipFill>
          <a:ln cap="sq">
            <a:noFill/>
            <a:prstDash val="solid"/>
            <a:miter/>
          </a:ln>
        </p:spPr>
      </p:sp>
      <p:sp>
        <p:nvSpPr>
          <p:cNvPr id="15" name="Freeform 15"/>
          <p:cNvSpPr/>
          <p:nvPr/>
        </p:nvSpPr>
        <p:spPr>
          <a:xfrm>
            <a:off x="8415577" y="6588117"/>
            <a:ext cx="2146380" cy="1000429"/>
          </a:xfrm>
          <a:custGeom>
            <a:avLst/>
            <a:gdLst/>
            <a:ahLst/>
            <a:cxnLst/>
            <a:rect l="l" t="t" r="r" b="b"/>
            <a:pathLst>
              <a:path w="2146380" h="1000429">
                <a:moveTo>
                  <a:pt x="0" y="0"/>
                </a:moveTo>
                <a:lnTo>
                  <a:pt x="2146380" y="0"/>
                </a:lnTo>
                <a:lnTo>
                  <a:pt x="2146380" y="1000430"/>
                </a:lnTo>
                <a:lnTo>
                  <a:pt x="0" y="1000430"/>
                </a:lnTo>
                <a:lnTo>
                  <a:pt x="0" y="0"/>
                </a:lnTo>
                <a:close/>
              </a:path>
            </a:pathLst>
          </a:custGeom>
          <a:blipFill>
            <a:blip r:embed="rId3">
              <a:extLst>
                <a:ext uri="{96DAC541-7B7A-43D3-8B79-37D633B846F1}">
                  <asvg:svgBlip xmlns:asvg="http://schemas.microsoft.com/office/drawing/2016/SVG/main" r:embed="rId4"/>
                </a:ext>
              </a:extLst>
            </a:blip>
            <a:stretch>
              <a:fillRect t="-114545"/>
            </a:stretch>
          </a:blipFill>
          <a:ln cap="sq">
            <a:noFill/>
            <a:prstDash val="solid"/>
            <a:miter/>
          </a:ln>
        </p:spPr>
      </p:sp>
      <p:sp>
        <p:nvSpPr>
          <p:cNvPr id="16" name="Freeform 16"/>
          <p:cNvSpPr/>
          <p:nvPr/>
        </p:nvSpPr>
        <p:spPr>
          <a:xfrm>
            <a:off x="8660520" y="4761401"/>
            <a:ext cx="1656494" cy="1656494"/>
          </a:xfrm>
          <a:custGeom>
            <a:avLst/>
            <a:gdLst/>
            <a:ahLst/>
            <a:cxnLst/>
            <a:rect l="l" t="t" r="r" b="b"/>
            <a:pathLst>
              <a:path w="1656494" h="1656494">
                <a:moveTo>
                  <a:pt x="0" y="0"/>
                </a:moveTo>
                <a:lnTo>
                  <a:pt x="1656494" y="0"/>
                </a:lnTo>
                <a:lnTo>
                  <a:pt x="1656494" y="1656494"/>
                </a:lnTo>
                <a:lnTo>
                  <a:pt x="0" y="1656494"/>
                </a:lnTo>
                <a:lnTo>
                  <a:pt x="0" y="0"/>
                </a:lnTo>
                <a:close/>
              </a:path>
            </a:pathLst>
          </a:custGeom>
          <a:blipFill>
            <a:blip r:embed="rId5"/>
            <a:stretch>
              <a:fillRect/>
            </a:stretch>
          </a:blipFill>
        </p:spPr>
      </p:sp>
      <p:sp>
        <p:nvSpPr>
          <p:cNvPr id="17" name="Freeform 17"/>
          <p:cNvSpPr/>
          <p:nvPr/>
        </p:nvSpPr>
        <p:spPr>
          <a:xfrm>
            <a:off x="14207654" y="4537017"/>
            <a:ext cx="1880878" cy="1880878"/>
          </a:xfrm>
          <a:custGeom>
            <a:avLst/>
            <a:gdLst/>
            <a:ahLst/>
            <a:cxnLst/>
            <a:rect l="l" t="t" r="r" b="b"/>
            <a:pathLst>
              <a:path w="1880878" h="1880878">
                <a:moveTo>
                  <a:pt x="0" y="0"/>
                </a:moveTo>
                <a:lnTo>
                  <a:pt x="1880877" y="0"/>
                </a:lnTo>
                <a:lnTo>
                  <a:pt x="1880877" y="1880878"/>
                </a:lnTo>
                <a:lnTo>
                  <a:pt x="0" y="1880878"/>
                </a:lnTo>
                <a:lnTo>
                  <a:pt x="0" y="0"/>
                </a:lnTo>
                <a:close/>
              </a:path>
            </a:pathLst>
          </a:custGeom>
          <a:blipFill>
            <a:blip r:embed="rId6"/>
            <a:stretch>
              <a:fillRect/>
            </a:stretch>
          </a:blipFill>
        </p:spPr>
      </p:sp>
      <p:sp>
        <p:nvSpPr>
          <p:cNvPr id="18" name="TextBox 18"/>
          <p:cNvSpPr txBox="1"/>
          <p:nvPr/>
        </p:nvSpPr>
        <p:spPr>
          <a:xfrm>
            <a:off x="5330207" y="1926494"/>
            <a:ext cx="8721434" cy="860365"/>
          </a:xfrm>
          <a:prstGeom prst="rect">
            <a:avLst/>
          </a:prstGeom>
        </p:spPr>
        <p:txBody>
          <a:bodyPr lIns="0" tIns="0" rIns="0" bIns="0" rtlCol="0" anchor="t">
            <a:spAutoFit/>
          </a:bodyPr>
          <a:lstStyle/>
          <a:p>
            <a:pPr marL="0" lvl="0" indent="0" algn="ctr">
              <a:lnSpc>
                <a:spcPts val="7180"/>
              </a:lnSpc>
              <a:spcBef>
                <a:spcPct val="0"/>
              </a:spcBef>
            </a:pPr>
            <a:r>
              <a:rPr lang="ar-EG" sz="5125" b="1" spc="-102">
                <a:solidFill>
                  <a:srgbClr val="191919"/>
                </a:solidFill>
                <a:latin typeface="Open Sauce Bold" panose="00000800000000000000"/>
                <a:ea typeface="Open Sauce Bold" panose="00000800000000000000"/>
                <a:cs typeface="Open Sauce Bold" panose="00000800000000000000"/>
                <a:sym typeface="Open Sauce Bold" panose="00000800000000000000"/>
                <a:rtl val="1"/>
              </a:rPr>
              <a:t>العمل المستقبلي</a:t>
            </a:r>
            <a:endParaRPr lang="ar-EG" sz="5125" b="1" spc="-102">
              <a:solidFill>
                <a:srgbClr val="191919"/>
              </a:solidFill>
              <a:latin typeface="Open Sauce Bold" panose="00000800000000000000"/>
              <a:ea typeface="Open Sauce Bold" panose="00000800000000000000"/>
              <a:cs typeface="Open Sauce Bold" panose="00000800000000000000"/>
              <a:sym typeface="Open Sauce Bold" panose="00000800000000000000"/>
              <a:rtl val="1"/>
            </a:endParaRPr>
          </a:p>
        </p:txBody>
      </p:sp>
      <p:sp>
        <p:nvSpPr>
          <p:cNvPr id="19" name="TextBox 19"/>
          <p:cNvSpPr txBox="1"/>
          <p:nvPr/>
        </p:nvSpPr>
        <p:spPr>
          <a:xfrm>
            <a:off x="3227397" y="6637927"/>
            <a:ext cx="937482" cy="599317"/>
          </a:xfrm>
          <a:prstGeom prst="rect">
            <a:avLst/>
          </a:prstGeom>
        </p:spPr>
        <p:txBody>
          <a:bodyPr lIns="0" tIns="0" rIns="0" bIns="0" rtlCol="0" anchor="t">
            <a:spAutoFit/>
          </a:bodyPr>
          <a:lstStyle/>
          <a:p>
            <a:pPr marL="0" lvl="0" indent="0" algn="ctr">
              <a:lnSpc>
                <a:spcPts val="4895"/>
              </a:lnSpc>
              <a:spcBef>
                <a:spcPct val="0"/>
              </a:spcBef>
            </a:pPr>
            <a:r>
              <a:rPr lang="en-US" sz="3825" b="1">
                <a:solidFill>
                  <a:srgbClr val="FF3131"/>
                </a:solidFill>
                <a:latin typeface="Open Sauce Bold" panose="00000800000000000000"/>
                <a:ea typeface="Open Sauce Bold" panose="00000800000000000000"/>
                <a:cs typeface="Open Sauce Bold" panose="00000800000000000000"/>
                <a:sym typeface="Open Sauce Bold" panose="00000800000000000000"/>
              </a:rPr>
              <a:t>01</a:t>
            </a:r>
            <a:endParaRPr lang="en-US" sz="3825" b="1">
              <a:solidFill>
                <a:srgbClr val="FF3131"/>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20" name="TextBox 20"/>
          <p:cNvSpPr txBox="1"/>
          <p:nvPr/>
        </p:nvSpPr>
        <p:spPr>
          <a:xfrm>
            <a:off x="9019750" y="6637927"/>
            <a:ext cx="937482" cy="599317"/>
          </a:xfrm>
          <a:prstGeom prst="rect">
            <a:avLst/>
          </a:prstGeom>
        </p:spPr>
        <p:txBody>
          <a:bodyPr lIns="0" tIns="0" rIns="0" bIns="0" rtlCol="0" anchor="t">
            <a:spAutoFit/>
          </a:bodyPr>
          <a:lstStyle/>
          <a:p>
            <a:pPr marL="0" lvl="0" indent="0" algn="ctr">
              <a:lnSpc>
                <a:spcPts val="4895"/>
              </a:lnSpc>
              <a:spcBef>
                <a:spcPct val="0"/>
              </a:spcBef>
            </a:pPr>
            <a:r>
              <a:rPr lang="en-US" sz="3825" b="1">
                <a:solidFill>
                  <a:srgbClr val="8C52FF"/>
                </a:solidFill>
                <a:latin typeface="Open Sauce Bold" panose="00000800000000000000"/>
                <a:ea typeface="Open Sauce Bold" panose="00000800000000000000"/>
                <a:cs typeface="Open Sauce Bold" panose="00000800000000000000"/>
                <a:sym typeface="Open Sauce Bold" panose="00000800000000000000"/>
              </a:rPr>
              <a:t>02</a:t>
            </a:r>
            <a:endParaRPr lang="en-US" sz="3825" b="1">
              <a:solidFill>
                <a:srgbClr val="8C52FF"/>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21" name="TextBox 21"/>
          <p:cNvSpPr txBox="1"/>
          <p:nvPr/>
        </p:nvSpPr>
        <p:spPr>
          <a:xfrm>
            <a:off x="14812102" y="6492423"/>
            <a:ext cx="937482" cy="599317"/>
          </a:xfrm>
          <a:prstGeom prst="rect">
            <a:avLst/>
          </a:prstGeom>
        </p:spPr>
        <p:txBody>
          <a:bodyPr lIns="0" tIns="0" rIns="0" bIns="0" rtlCol="0" anchor="t">
            <a:spAutoFit/>
          </a:bodyPr>
          <a:lstStyle/>
          <a:p>
            <a:pPr marL="0" lvl="0" indent="0" algn="ctr">
              <a:lnSpc>
                <a:spcPts val="4895"/>
              </a:lnSpc>
              <a:spcBef>
                <a:spcPct val="0"/>
              </a:spcBef>
            </a:pPr>
            <a:r>
              <a:rPr lang="en-US" sz="3825" b="1">
                <a:solidFill>
                  <a:srgbClr val="FF914D"/>
                </a:solidFill>
                <a:latin typeface="Open Sauce Bold" panose="00000800000000000000"/>
                <a:ea typeface="Open Sauce Bold" panose="00000800000000000000"/>
                <a:cs typeface="Open Sauce Bold" panose="00000800000000000000"/>
                <a:sym typeface="Open Sauce Bold" panose="00000800000000000000"/>
              </a:rPr>
              <a:t>03</a:t>
            </a:r>
            <a:endParaRPr lang="en-US" sz="3825" b="1">
              <a:solidFill>
                <a:srgbClr val="FF914D"/>
              </a:solidFill>
              <a:latin typeface="Open Sauce Bold" panose="00000800000000000000"/>
              <a:ea typeface="Open Sauce Bold" panose="00000800000000000000"/>
              <a:cs typeface="Open Sauce Bold" panose="00000800000000000000"/>
              <a:sym typeface="Open Sauce Bold" panose="00000800000000000000"/>
            </a:endParaRPr>
          </a:p>
        </p:txBody>
      </p:sp>
      <p:sp>
        <p:nvSpPr>
          <p:cNvPr id="22" name="Freeform 22"/>
          <p:cNvSpPr/>
          <p:nvPr/>
        </p:nvSpPr>
        <p:spPr>
          <a:xfrm rot="-10800000">
            <a:off x="-468143" y="-4117443"/>
            <a:ext cx="3695540" cy="7418054"/>
          </a:xfrm>
          <a:custGeom>
            <a:avLst/>
            <a:gdLst/>
            <a:ahLst/>
            <a:cxnLst/>
            <a:rect l="l" t="t" r="r" b="b"/>
            <a:pathLst>
              <a:path w="3695540" h="7418054">
                <a:moveTo>
                  <a:pt x="0" y="0"/>
                </a:moveTo>
                <a:lnTo>
                  <a:pt x="3695540" y="0"/>
                </a:lnTo>
                <a:lnTo>
                  <a:pt x="3695540" y="7418054"/>
                </a:lnTo>
                <a:lnTo>
                  <a:pt x="0" y="7418054"/>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sp>
      <p:sp>
        <p:nvSpPr>
          <p:cNvPr id="23" name="Freeform 23"/>
          <p:cNvSpPr/>
          <p:nvPr/>
        </p:nvSpPr>
        <p:spPr>
          <a:xfrm rot="-2242572">
            <a:off x="16151954" y="-2125192"/>
            <a:ext cx="3837979" cy="7703972"/>
          </a:xfrm>
          <a:custGeom>
            <a:avLst/>
            <a:gdLst/>
            <a:ahLst/>
            <a:cxnLst/>
            <a:rect l="l" t="t" r="r" b="b"/>
            <a:pathLst>
              <a:path w="3837979" h="7703972">
                <a:moveTo>
                  <a:pt x="0" y="0"/>
                </a:moveTo>
                <a:lnTo>
                  <a:pt x="3837979" y="0"/>
                </a:lnTo>
                <a:lnTo>
                  <a:pt x="3837979" y="7703972"/>
                </a:lnTo>
                <a:lnTo>
                  <a:pt x="0" y="7703972"/>
                </a:lnTo>
                <a:lnTo>
                  <a:pt x="0" y="0"/>
                </a:lnTo>
                <a:close/>
              </a:path>
            </a:pathLst>
          </a:custGeom>
          <a:blipFill>
            <a:blip r:embed="rId7">
              <a:extLst>
                <a:ext uri="{96DAC541-7B7A-43D3-8B79-37D633B846F1}">
                  <asvg:svgBlip xmlns:asvg="http://schemas.microsoft.com/office/drawing/2016/SVG/main" r:embed="rId8"/>
                </a:ext>
              </a:extLst>
            </a:blip>
            <a:stretch>
              <a:fillRect/>
            </a:stretch>
          </a:blipFill>
          <a:ln cap="sq">
            <a:noFill/>
            <a:prstDash val="solid"/>
            <a:miter/>
          </a:ln>
        </p:spPr>
      </p:sp>
      <p:grpSp>
        <p:nvGrpSpPr>
          <p:cNvPr id="24" name="Group 24"/>
          <p:cNvGrpSpPr/>
          <p:nvPr/>
        </p:nvGrpSpPr>
        <p:grpSpPr>
          <a:xfrm rot="0">
            <a:off x="17948282" y="9632111"/>
            <a:ext cx="654889" cy="654889"/>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26" name="TextBox 26"/>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grpSp>
        <p:nvGrpSpPr>
          <p:cNvPr id="27" name="Group 27"/>
          <p:cNvGrpSpPr/>
          <p:nvPr/>
        </p:nvGrpSpPr>
        <p:grpSpPr>
          <a:xfrm rot="0">
            <a:off x="-327444" y="9807944"/>
            <a:ext cx="654889" cy="654889"/>
            <a:chOff x="0" y="0"/>
            <a:chExt cx="812800" cy="812800"/>
          </a:xfrm>
        </p:grpSpPr>
        <p:sp>
          <p:nvSpPr>
            <p:cNvPr id="28" name="Freeform 2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29" name="TextBox 29"/>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sp>
        <p:nvSpPr>
          <p:cNvPr id="30" name="TextBox 30"/>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7</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6D7C7"/>
        </a:solidFill>
        <a:effectLst/>
      </p:bgPr>
    </p:bg>
    <p:spTree>
      <p:nvGrpSpPr>
        <p:cNvPr id="1" name=""/>
        <p:cNvGrpSpPr/>
        <p:nvPr/>
      </p:nvGrpSpPr>
      <p:grpSpPr>
        <a:xfrm>
          <a:off x="0" y="0"/>
          <a:ext cx="0" cy="0"/>
          <a:chOff x="0" y="0"/>
          <a:chExt cx="0" cy="0"/>
        </a:xfrm>
      </p:grpSpPr>
      <p:sp>
        <p:nvSpPr>
          <p:cNvPr id="2" name="TextBox 2"/>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5C5C5C"/>
                </a:solidFill>
                <a:latin typeface="Canva Sans" panose="020B0503030501040103"/>
                <a:ea typeface="Canva Sans" panose="020B0503030501040103"/>
                <a:cs typeface="Canva Sans" panose="020B0503030501040103"/>
                <a:sym typeface="Canva Sans" panose="020B0503030501040103"/>
              </a:rPr>
              <a:t>8</a:t>
            </a:r>
            <a:endParaRPr lang="en-US" sz="2000">
              <a:solidFill>
                <a:srgbClr val="5C5C5C"/>
              </a:solidFill>
              <a:latin typeface="Canva Sans" panose="020B0503030501040103"/>
              <a:ea typeface="Canva Sans" panose="020B0503030501040103"/>
              <a:cs typeface="Canva Sans" panose="020B0503030501040103"/>
              <a:sym typeface="Canva Sans" panose="020B0503030501040103"/>
            </a:endParaRPr>
          </a:p>
        </p:txBody>
      </p:sp>
      <p:sp>
        <p:nvSpPr>
          <p:cNvPr id="3" name="Freeform 3"/>
          <p:cNvSpPr/>
          <p:nvPr/>
        </p:nvSpPr>
        <p:spPr>
          <a:xfrm rot="-10800000">
            <a:off x="-468143" y="-4117443"/>
            <a:ext cx="3695540" cy="7418054"/>
          </a:xfrm>
          <a:custGeom>
            <a:avLst/>
            <a:gdLst/>
            <a:ahLst/>
            <a:cxnLst/>
            <a:rect l="l" t="t" r="r" b="b"/>
            <a:pathLst>
              <a:path w="3695540" h="7418054">
                <a:moveTo>
                  <a:pt x="0" y="0"/>
                </a:moveTo>
                <a:lnTo>
                  <a:pt x="3695540" y="0"/>
                </a:lnTo>
                <a:lnTo>
                  <a:pt x="3695540" y="7418054"/>
                </a:lnTo>
                <a:lnTo>
                  <a:pt x="0" y="7418054"/>
                </a:lnTo>
                <a:lnTo>
                  <a:pt x="0" y="0"/>
                </a:lnTo>
                <a:close/>
              </a:path>
            </a:pathLst>
          </a:custGeom>
          <a:blipFill>
            <a:blip r:embed="rId1">
              <a:extLst>
                <a:ext uri="{96DAC541-7B7A-43D3-8B79-37D633B846F1}">
                  <asvg:svgBlip xmlns:asvg="http://schemas.microsoft.com/office/drawing/2016/SVG/main" r:embed="rId2"/>
                </a:ext>
              </a:extLst>
            </a:blip>
            <a:stretch>
              <a:fillRect/>
            </a:stretch>
          </a:blipFill>
          <a:ln cap="sq">
            <a:noFill/>
            <a:prstDash val="solid"/>
            <a:miter/>
          </a:ln>
        </p:spPr>
      </p:sp>
      <p:sp>
        <p:nvSpPr>
          <p:cNvPr id="4" name="Freeform 4"/>
          <p:cNvSpPr/>
          <p:nvPr/>
        </p:nvSpPr>
        <p:spPr>
          <a:xfrm>
            <a:off x="16439008" y="7808952"/>
            <a:ext cx="1848992" cy="3711481"/>
          </a:xfrm>
          <a:custGeom>
            <a:avLst/>
            <a:gdLst/>
            <a:ahLst/>
            <a:cxnLst/>
            <a:rect l="l" t="t" r="r" b="b"/>
            <a:pathLst>
              <a:path w="1848992" h="3711481">
                <a:moveTo>
                  <a:pt x="0" y="0"/>
                </a:moveTo>
                <a:lnTo>
                  <a:pt x="1848992" y="0"/>
                </a:lnTo>
                <a:lnTo>
                  <a:pt x="1848992" y="3711481"/>
                </a:lnTo>
                <a:lnTo>
                  <a:pt x="0" y="3711481"/>
                </a:lnTo>
                <a:lnTo>
                  <a:pt x="0" y="0"/>
                </a:lnTo>
                <a:close/>
              </a:path>
            </a:pathLst>
          </a:custGeom>
          <a:blipFill>
            <a:blip r:embed="rId1">
              <a:extLst>
                <a:ext uri="{96DAC541-7B7A-43D3-8B79-37D633B846F1}">
                  <asvg:svgBlip xmlns:asvg="http://schemas.microsoft.com/office/drawing/2016/SVG/main" r:embed="rId2"/>
                </a:ext>
              </a:extLst>
            </a:blip>
            <a:stretch>
              <a:fillRect/>
            </a:stretch>
          </a:blipFill>
          <a:ln cap="sq">
            <a:noFill/>
            <a:prstDash val="solid"/>
            <a:miter/>
          </a:ln>
        </p:spPr>
      </p:sp>
      <p:sp>
        <p:nvSpPr>
          <p:cNvPr id="5" name="Freeform 5"/>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l="-6249" r="-6250"/>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1907165"/>
            <a:ext cx="11988095" cy="6533512"/>
          </a:xfrm>
          <a:custGeom>
            <a:avLst/>
            <a:gdLst/>
            <a:ahLst/>
            <a:cxnLst/>
            <a:rect l="l" t="t" r="r" b="b"/>
            <a:pathLst>
              <a:path w="11988095" h="6533512">
                <a:moveTo>
                  <a:pt x="0" y="0"/>
                </a:moveTo>
                <a:lnTo>
                  <a:pt x="11988095" y="0"/>
                </a:lnTo>
                <a:lnTo>
                  <a:pt x="11988095" y="6533511"/>
                </a:lnTo>
                <a:lnTo>
                  <a:pt x="0" y="6533511"/>
                </a:lnTo>
                <a:lnTo>
                  <a:pt x="0" y="0"/>
                </a:lnTo>
                <a:close/>
              </a:path>
            </a:pathLst>
          </a:custGeom>
          <a:blipFill>
            <a:blip r:embed="rId1"/>
            <a:stretch>
              <a:fillRect/>
            </a:stretch>
          </a:blipFill>
        </p:spPr>
      </p:sp>
      <p:sp>
        <p:nvSpPr>
          <p:cNvPr id="3" name="Freeform 3"/>
          <p:cNvSpPr/>
          <p:nvPr/>
        </p:nvSpPr>
        <p:spPr>
          <a:xfrm>
            <a:off x="2622714" y="106556"/>
            <a:ext cx="928445" cy="1028700"/>
          </a:xfrm>
          <a:custGeom>
            <a:avLst/>
            <a:gdLst/>
            <a:ahLst/>
            <a:cxnLst/>
            <a:rect l="l" t="t" r="r" b="b"/>
            <a:pathLst>
              <a:path w="928445" h="1028700">
                <a:moveTo>
                  <a:pt x="0" y="0"/>
                </a:moveTo>
                <a:lnTo>
                  <a:pt x="928446" y="0"/>
                </a:lnTo>
                <a:lnTo>
                  <a:pt x="928446" y="1028700"/>
                </a:lnTo>
                <a:lnTo>
                  <a:pt x="0" y="1028700"/>
                </a:lnTo>
                <a:lnTo>
                  <a:pt x="0" y="0"/>
                </a:lnTo>
                <a:close/>
              </a:path>
            </a:pathLst>
          </a:custGeom>
          <a:blipFill>
            <a:blip r:embed="rId2"/>
            <a:stretch>
              <a:fillRect/>
            </a:stretch>
          </a:blipFill>
        </p:spPr>
      </p:sp>
      <p:sp>
        <p:nvSpPr>
          <p:cNvPr id="4" name="TextBox 4"/>
          <p:cNvSpPr txBox="1"/>
          <p:nvPr/>
        </p:nvSpPr>
        <p:spPr>
          <a:xfrm>
            <a:off x="17259300" y="9210675"/>
            <a:ext cx="152400" cy="200025"/>
          </a:xfrm>
          <a:prstGeom prst="rect">
            <a:avLst/>
          </a:prstGeom>
        </p:spPr>
        <p:txBody>
          <a:bodyPr wrap="none" lIns="0" tIns="0" rIns="0" bIns="0" rtlCol="0" anchor="t">
            <a:spAutoFit/>
          </a:bodyPr>
          <a:lstStyle/>
          <a:p>
            <a:pPr algn="ctr">
              <a:lnSpc>
                <a:spcPts val="2800"/>
              </a:lnSpc>
              <a:spcBef>
                <a:spcPct val="0"/>
              </a:spcBef>
            </a:pPr>
            <a:r>
              <a:rPr lang="en-US" sz="2000">
                <a:solidFill>
                  <a:srgbClr val="000000"/>
                </a:solidFill>
                <a:latin typeface="Canva Sans" panose="020B0503030501040103"/>
                <a:ea typeface="Canva Sans" panose="020B0503030501040103"/>
                <a:cs typeface="Canva Sans" panose="020B0503030501040103"/>
                <a:sym typeface="Canva Sans" panose="020B0503030501040103"/>
              </a:rPr>
              <a:t>9</a:t>
            </a:r>
            <a:endParaRPr lang="en-US" sz="2000">
              <a:solidFill>
                <a:srgbClr val="000000"/>
              </a:solidFill>
              <a:latin typeface="Canva Sans" panose="020B0503030501040103"/>
              <a:ea typeface="Canva Sans" panose="020B0503030501040103"/>
              <a:cs typeface="Canva Sans" panose="020B0503030501040103"/>
              <a:sym typeface="Canva Sans" panose="020B0503030501040103"/>
            </a:endParaRPr>
          </a:p>
        </p:txBody>
      </p:sp>
      <p:sp>
        <p:nvSpPr>
          <p:cNvPr id="5" name="TextBox 5"/>
          <p:cNvSpPr txBox="1"/>
          <p:nvPr/>
        </p:nvSpPr>
        <p:spPr>
          <a:xfrm>
            <a:off x="2895159" y="227234"/>
            <a:ext cx="12701317" cy="1517207"/>
          </a:xfrm>
          <a:prstGeom prst="rect">
            <a:avLst/>
          </a:prstGeom>
        </p:spPr>
        <p:txBody>
          <a:bodyPr lIns="0" tIns="0" rIns="0" bIns="0" rtlCol="0" anchor="t">
            <a:spAutoFit/>
          </a:bodyPr>
          <a:lstStyle/>
          <a:p>
            <a:pPr algn="ctr">
              <a:lnSpc>
                <a:spcPts val="6150"/>
              </a:lnSpc>
            </a:pPr>
            <a:r>
              <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Pr>
              <a:t> </a:t>
            </a:r>
            <a:r>
              <a:rPr lang="en-US" sz="4390" b="1" spc="-87">
                <a:solidFill>
                  <a:srgbClr val="FF914D"/>
                </a:solidFill>
                <a:latin typeface="Open Sauce Bold" panose="00000800000000000000"/>
                <a:ea typeface="Open Sauce Bold" panose="00000800000000000000"/>
                <a:cs typeface="Open Sauce Bold" panose="00000800000000000000"/>
                <a:sym typeface="Open Sauce Bold" panose="00000800000000000000"/>
              </a:rPr>
              <a:t>Google Analytics</a:t>
            </a:r>
            <a:r>
              <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Pr>
              <a:t> </a:t>
            </a:r>
            <a:r>
              <a:rPr lang="ar-EG"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tl val="1"/>
              </a:rPr>
              <a:t>تحليل أداء الموقع باستخدام</a:t>
            </a:r>
            <a:r>
              <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rPr>
              <a:t> </a:t>
            </a:r>
            <a:endParaRPr lang="en-US" sz="4390" b="1" spc="-87">
              <a:solidFill>
                <a:srgbClr val="191919"/>
              </a:solidFill>
              <a:latin typeface="Open Sauce Bold" panose="00000800000000000000"/>
              <a:ea typeface="Open Sauce Bold" panose="00000800000000000000"/>
              <a:cs typeface="Open Sauce Bold" panose="00000800000000000000"/>
              <a:sym typeface="Open Sauce Bold" panose="00000800000000000000"/>
            </a:endParaRPr>
          </a:p>
          <a:p>
            <a:pPr marL="0" lvl="0" indent="0" algn="ctr">
              <a:lnSpc>
                <a:spcPts val="6150"/>
              </a:lnSpc>
              <a:spcBef>
                <a:spcPct val="0"/>
              </a:spcBef>
            </a:pPr>
          </a:p>
        </p:txBody>
      </p:sp>
      <p:sp>
        <p:nvSpPr>
          <p:cNvPr id="6" name="TextBox 6"/>
          <p:cNvSpPr txBox="1"/>
          <p:nvPr/>
        </p:nvSpPr>
        <p:spPr>
          <a:xfrm>
            <a:off x="12513935" y="3486864"/>
            <a:ext cx="5041336" cy="3313430"/>
          </a:xfrm>
          <a:prstGeom prst="rect">
            <a:avLst/>
          </a:prstGeom>
        </p:spPr>
        <p:txBody>
          <a:bodyPr lIns="0" tIns="0" rIns="0" bIns="0" rtlCol="0" anchor="t">
            <a:spAutoFit/>
          </a:bodyPr>
          <a:lstStyle/>
          <a:p>
            <a:pPr algn="r">
              <a:lnSpc>
                <a:spcPts val="3230"/>
              </a:lnSpc>
            </a:pP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أظهرت بيانات</a:t>
            </a:r>
            <a:r>
              <a:rPr lang="ar-JO" altLang="ar-EG" sz="2305">
                <a:solidFill>
                  <a:srgbClr val="000000"/>
                </a:solidFill>
                <a:latin typeface="Montserrat" panose="00000500000000000000"/>
                <a:ea typeface="Montserrat" panose="00000500000000000000"/>
                <a:cs typeface="Montserrat" panose="00000500000000000000"/>
                <a:sym typeface="Montserrat" panose="00000500000000000000"/>
                <a:rtl val="1"/>
              </a:rPr>
              <a:t> التحليل ان </a:t>
            </a:r>
            <a:endParaRPr lang="en-US" sz="2305">
              <a:solidFill>
                <a:srgbClr val="000000"/>
              </a:solidFill>
              <a:latin typeface="Montserrat" panose="00000500000000000000"/>
              <a:ea typeface="Montserrat" panose="00000500000000000000"/>
              <a:cs typeface="Montserrat" panose="00000500000000000000"/>
              <a:sym typeface="Montserrat" panose="00000500000000000000"/>
            </a:endParaRPr>
          </a:p>
          <a:p>
            <a:pPr algn="r">
              <a:lnSpc>
                <a:spcPts val="3230"/>
              </a:lnSpc>
            </a:pP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الموقع سجّل </a:t>
            </a:r>
            <a:r>
              <a:rPr lang="en-US" sz="2305">
                <a:solidFill>
                  <a:srgbClr val="000000"/>
                </a:solidFill>
                <a:latin typeface="Montserrat" panose="00000500000000000000"/>
                <a:ea typeface="Montserrat" panose="00000500000000000000"/>
                <a:cs typeface="Montserrat" panose="00000500000000000000"/>
                <a:sym typeface="Montserrat" panose="00000500000000000000"/>
              </a:rPr>
              <a:t>7</a:t>
            </a: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 مشاهدات صفحات و</a:t>
            </a:r>
            <a:r>
              <a:rPr lang="en-US" sz="2305">
                <a:solidFill>
                  <a:srgbClr val="000000"/>
                </a:solidFill>
                <a:latin typeface="Montserrat" panose="00000500000000000000"/>
                <a:ea typeface="Montserrat" panose="00000500000000000000"/>
                <a:cs typeface="Montserrat" panose="00000500000000000000"/>
                <a:sym typeface="Montserrat" panose="00000500000000000000"/>
              </a:rPr>
              <a:t>7</a:t>
            </a: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 تفاعلات، و</a:t>
            </a:r>
            <a:r>
              <a:rPr lang="en-US" sz="2305">
                <a:solidFill>
                  <a:srgbClr val="000000"/>
                </a:solidFill>
                <a:latin typeface="Montserrat" panose="00000500000000000000"/>
                <a:ea typeface="Montserrat" panose="00000500000000000000"/>
                <a:cs typeface="Montserrat" panose="00000500000000000000"/>
                <a:sym typeface="Montserrat" panose="00000500000000000000"/>
              </a:rPr>
              <a:t>3</a:t>
            </a: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 مستخدمين جدد بدأوا </a:t>
            </a:r>
            <a:r>
              <a:rPr lang="en-US" sz="2305">
                <a:solidFill>
                  <a:srgbClr val="000000"/>
                </a:solidFill>
                <a:latin typeface="Montserrat" panose="00000500000000000000"/>
                <a:ea typeface="Montserrat" panose="00000500000000000000"/>
                <a:cs typeface="Montserrat" panose="00000500000000000000"/>
                <a:sym typeface="Montserrat" panose="00000500000000000000"/>
              </a:rPr>
              <a:t>3</a:t>
            </a: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 جلسات مع تمرير واحد فقط.</a:t>
            </a: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 بلغ متوسط التفاعل </a:t>
            </a:r>
            <a:r>
              <a:rPr lang="en-US" sz="2305">
                <a:solidFill>
                  <a:srgbClr val="000000"/>
                </a:solidFill>
                <a:latin typeface="Montserrat" panose="00000500000000000000"/>
                <a:ea typeface="Montserrat" panose="00000500000000000000"/>
                <a:cs typeface="Montserrat" panose="00000500000000000000"/>
                <a:sym typeface="Montserrat" panose="00000500000000000000"/>
              </a:rPr>
              <a:t>45</a:t>
            </a: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 ثانية لكل مستخدم، و</a:t>
            </a:r>
            <a:r>
              <a:rPr lang="en-US" sz="2305">
                <a:solidFill>
                  <a:srgbClr val="000000"/>
                </a:solidFill>
                <a:latin typeface="Montserrat" panose="00000500000000000000"/>
                <a:ea typeface="Montserrat" panose="00000500000000000000"/>
                <a:cs typeface="Montserrat" panose="00000500000000000000"/>
                <a:sym typeface="Montserrat" panose="00000500000000000000"/>
              </a:rPr>
              <a:t>14</a:t>
            </a:r>
            <a:r>
              <a:rPr lang="ar-EG" sz="2305">
                <a:solidFill>
                  <a:srgbClr val="000000"/>
                </a:solidFill>
                <a:latin typeface="Montserrat" panose="00000500000000000000"/>
                <a:ea typeface="Montserrat" panose="00000500000000000000"/>
                <a:cs typeface="Montserrat" panose="00000500000000000000"/>
                <a:sym typeface="Montserrat" panose="00000500000000000000"/>
                <a:rtl val="1"/>
              </a:rPr>
              <a:t> ثانية لكل جلسة، مما يشير إلى اهتمام جيد، لكنه يبرز الحاجة لتحسين المحتوى والتصميم لزيادة مدة التصفح</a:t>
            </a:r>
            <a:r>
              <a:rPr lang="en-US" sz="2305">
                <a:solidFill>
                  <a:srgbClr val="000000"/>
                </a:solidFill>
                <a:latin typeface="Montserrat" panose="00000500000000000000"/>
                <a:ea typeface="Montserrat" panose="00000500000000000000"/>
                <a:cs typeface="Montserrat" panose="00000500000000000000"/>
                <a:sym typeface="Montserrat" panose="00000500000000000000"/>
              </a:rPr>
              <a:t>.</a:t>
            </a:r>
            <a:endParaRPr lang="en-US" sz="2305">
              <a:solidFill>
                <a:srgbClr val="000000"/>
              </a:solidFill>
              <a:latin typeface="Montserrat" panose="00000500000000000000"/>
              <a:ea typeface="Montserrat" panose="00000500000000000000"/>
              <a:cs typeface="Montserrat" panose="00000500000000000000"/>
              <a:sym typeface="Montserrat" panose="00000500000000000000"/>
            </a:endParaRPr>
          </a:p>
        </p:txBody>
      </p:sp>
      <p:grpSp>
        <p:nvGrpSpPr>
          <p:cNvPr id="7" name="Group 7"/>
          <p:cNvGrpSpPr/>
          <p:nvPr/>
        </p:nvGrpSpPr>
        <p:grpSpPr>
          <a:xfrm rot="0">
            <a:off x="-1543050" y="8743950"/>
            <a:ext cx="3086100" cy="3086100"/>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9" name="TextBox 9"/>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grpSp>
        <p:nvGrpSpPr>
          <p:cNvPr id="10" name="Group 10"/>
          <p:cNvGrpSpPr/>
          <p:nvPr/>
        </p:nvGrpSpPr>
        <p:grpSpPr>
          <a:xfrm rot="0">
            <a:off x="-1744922" y="-1950844"/>
            <a:ext cx="3086100" cy="3086100"/>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6D7C7"/>
            </a:solidFill>
            <a:ln cap="sq">
              <a:noFill/>
              <a:prstDash val="solid"/>
              <a:miter/>
            </a:ln>
          </p:spPr>
        </p:sp>
        <p:sp>
          <p:nvSpPr>
            <p:cNvPr id="12" name="TextBox 12"/>
            <p:cNvSpPr txBox="1"/>
            <p:nvPr/>
          </p:nvSpPr>
          <p:spPr>
            <a:xfrm>
              <a:off x="76200" y="57150"/>
              <a:ext cx="660400" cy="679450"/>
            </a:xfrm>
            <a:prstGeom prst="rect">
              <a:avLst/>
            </a:prstGeom>
          </p:spPr>
          <p:txBody>
            <a:bodyPr lIns="50800" tIns="50800" rIns="50800" bIns="50800" rtlCol="0" anchor="ctr"/>
            <a:lstStyle/>
            <a:p>
              <a:pPr marL="0" lvl="0" indent="0" algn="ctr">
                <a:lnSpc>
                  <a:spcPts val="2860"/>
                </a:lnSpc>
                <a:spcBef>
                  <a:spcPct val="0"/>
                </a:spcBef>
              </a:p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3722</Words>
  <Application>WPS Presentation</Application>
  <PresentationFormat>On-screen Show (4:3)</PresentationFormat>
  <Paragraphs>161</Paragraphs>
  <Slides>14</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14</vt:i4>
      </vt:variant>
    </vt:vector>
  </HeadingPairs>
  <TitlesOfParts>
    <vt:vector size="31" baseType="lpstr">
      <vt:lpstr>Arial</vt:lpstr>
      <vt:lpstr>SimSun</vt:lpstr>
      <vt:lpstr>Wingdings</vt:lpstr>
      <vt:lpstr>Open Sauce Bold</vt:lpstr>
      <vt:lpstr>Segoe Print</vt:lpstr>
      <vt:lpstr>Open Sauce Heavy</vt:lpstr>
      <vt:lpstr>Open Sauce</vt:lpstr>
      <vt:lpstr>Canva Sans</vt:lpstr>
      <vt:lpstr>Arial</vt:lpstr>
      <vt:lpstr>Montserrat Bold</vt:lpstr>
      <vt:lpstr>Montserrat</vt:lpstr>
      <vt:lpstr>Microsoft YaHei</vt:lpstr>
      <vt:lpstr>Arial Unicode MS</vt:lpstr>
      <vt:lpstr>Calibri</vt:lpstr>
      <vt:lpstr>Times New Roman</vt:lpstr>
      <vt:lpstr>Algerian</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White and Green Simple  Professional Business Project Presentation</dc:title>
  <dc:creator/>
  <cp:lastModifiedBy>RamiDaKing</cp:lastModifiedBy>
  <cp:revision>3</cp:revision>
  <dcterms:created xsi:type="dcterms:W3CDTF">2006-08-16T00:00:00Z</dcterms:created>
  <dcterms:modified xsi:type="dcterms:W3CDTF">2025-06-18T20:16:01Z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14BCB3E2C3D94E6A938D9C152051CB78_12</vt:lpwstr>
  </property>
  <property fmtid="{D5CDD505-2E9C-101B-9397-08002B2CF9AE}" pid="3" name="KSOProductBuildVer">
    <vt:lpwstr>2057-12.2.0.21183</vt:lpwstr>
  </property>
</Properties>
</file>