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30"/>
  </p:notesMasterIdLst>
  <p:sldIdLst>
    <p:sldId id="256" r:id="rId2"/>
    <p:sldId id="266" r:id="rId3"/>
    <p:sldId id="257" r:id="rId4"/>
    <p:sldId id="259" r:id="rId5"/>
    <p:sldId id="290" r:id="rId6"/>
    <p:sldId id="268" r:id="rId7"/>
    <p:sldId id="269" r:id="rId8"/>
    <p:sldId id="271" r:id="rId9"/>
    <p:sldId id="289" r:id="rId10"/>
    <p:sldId id="270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279" r:id="rId19"/>
    <p:sldId id="280" r:id="rId20"/>
    <p:sldId id="281" r:id="rId21"/>
    <p:sldId id="282" r:id="rId22"/>
    <p:sldId id="283" r:id="rId23"/>
    <p:sldId id="284" r:id="rId24"/>
    <p:sldId id="285" r:id="rId25"/>
    <p:sldId id="286" r:id="rId26"/>
    <p:sldId id="287" r:id="rId27"/>
    <p:sldId id="288" r:id="rId28"/>
    <p:sldId id="267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74" autoAdjust="0"/>
    <p:restoredTop sz="94660"/>
  </p:normalViewPr>
  <p:slideViewPr>
    <p:cSldViewPr>
      <p:cViewPr varScale="1">
        <p:scale>
          <a:sx n="81" d="100"/>
          <a:sy n="81" d="100"/>
        </p:scale>
        <p:origin x="110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D1FC60-5664-4DB9-AA83-8F8AB7D04173}" type="datetimeFigureOut">
              <a:rPr lang="en-US" smtClean="0"/>
              <a:pPr/>
              <a:t>5/23/2017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000A2D-59AF-4218-A444-9F8A967D1D1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3583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000A2D-59AF-4218-A444-9F8A967D1D17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45980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000A2D-59AF-4218-A444-9F8A967D1D17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53173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000A2D-59AF-4218-A444-9F8A967D1D17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06869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615602-3768-4D7E-9669-8010499EB6F3}" type="datetimeFigureOut">
              <a:rPr lang="en-US" smtClean="0"/>
              <a:pPr/>
              <a:t>5/23/2017</a:t>
            </a:fld>
            <a:endParaRPr lang="en-US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1EF98E-5656-4908-976D-904418F86A5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615602-3768-4D7E-9669-8010499EB6F3}" type="datetimeFigureOut">
              <a:rPr lang="en-US" smtClean="0"/>
              <a:pPr/>
              <a:t>5/23/2017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1EF98E-5656-4908-976D-904418F86A5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615602-3768-4D7E-9669-8010499EB6F3}" type="datetimeFigureOut">
              <a:rPr lang="en-US" smtClean="0"/>
              <a:pPr/>
              <a:t>5/23/2017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1EF98E-5656-4908-976D-904418F86A5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615602-3768-4D7E-9669-8010499EB6F3}" type="datetimeFigureOut">
              <a:rPr lang="en-US" smtClean="0"/>
              <a:pPr/>
              <a:t>5/23/2017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1EF98E-5656-4908-976D-904418F86A5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615602-3768-4D7E-9669-8010499EB6F3}" type="datetimeFigureOut">
              <a:rPr lang="en-US" smtClean="0"/>
              <a:pPr/>
              <a:t>5/23/2017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1EF98E-5656-4908-976D-904418F86A5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615602-3768-4D7E-9669-8010499EB6F3}" type="datetimeFigureOut">
              <a:rPr lang="en-US" smtClean="0"/>
              <a:pPr/>
              <a:t>5/23/2017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1EF98E-5656-4908-976D-904418F86A5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615602-3768-4D7E-9669-8010499EB6F3}" type="datetimeFigureOut">
              <a:rPr lang="en-US" smtClean="0"/>
              <a:pPr/>
              <a:t>5/23/2017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1EF98E-5656-4908-976D-904418F86A5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615602-3768-4D7E-9669-8010499EB6F3}" type="datetimeFigureOut">
              <a:rPr lang="en-US" smtClean="0"/>
              <a:pPr/>
              <a:t>5/23/2017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1EF98E-5656-4908-976D-904418F86A5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615602-3768-4D7E-9669-8010499EB6F3}" type="datetimeFigureOut">
              <a:rPr lang="en-US" smtClean="0"/>
              <a:pPr/>
              <a:t>5/23/2017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1EF98E-5656-4908-976D-904418F86A5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615602-3768-4D7E-9669-8010499EB6F3}" type="datetimeFigureOut">
              <a:rPr lang="en-US" smtClean="0"/>
              <a:pPr/>
              <a:t>5/23/2017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1EF98E-5656-4908-976D-904418F86A5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615602-3768-4D7E-9669-8010499EB6F3}" type="datetimeFigureOut">
              <a:rPr lang="en-US" smtClean="0"/>
              <a:pPr/>
              <a:t>5/23/2017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1EF98E-5656-4908-976D-904418F86A5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A615602-3768-4D7E-9669-8010499EB6F3}" type="datetimeFigureOut">
              <a:rPr lang="en-US" smtClean="0"/>
              <a:pPr/>
              <a:t>5/23/2017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191EF98E-5656-4908-976D-904418F86A5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g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jpeg"/><Relationship Id="rId5" Type="http://schemas.openxmlformats.org/officeDocument/2006/relationships/image" Target="../media/image7.jp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9.png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5840" y="304800"/>
            <a:ext cx="7772400" cy="2057400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Nail Making Machine Design</a:t>
            </a:r>
            <a:endParaRPr lang="en-US" sz="6000" dirty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743200"/>
            <a:ext cx="7406640" cy="3733800"/>
          </a:xfrm>
        </p:spPr>
        <p:txBody>
          <a:bodyPr/>
          <a:lstStyle/>
          <a:p>
            <a:pPr>
              <a:buClrTx/>
            </a:pP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Prepared by: </a:t>
            </a:r>
          </a:p>
          <a:p>
            <a:pPr>
              <a:buClrTx/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Abed Al Hakeem Abu Al-Rob</a:t>
            </a:r>
          </a:p>
          <a:p>
            <a:pPr>
              <a:buClrTx/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Eyad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Othman</a:t>
            </a:r>
          </a:p>
          <a:p>
            <a:pPr>
              <a:buClrTx/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Jehad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Nasser</a:t>
            </a:r>
          </a:p>
          <a:p>
            <a:pPr>
              <a:buClrTx/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Muhannad Asmar</a:t>
            </a:r>
          </a:p>
          <a:p>
            <a:pPr algn="ctr">
              <a:buClrTx/>
              <a:buFont typeface="Arial" pitchFamily="34" charset="0"/>
              <a:buChar char="•"/>
            </a:pPr>
            <a:endParaRPr lang="en-US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ClrTx/>
            </a:pP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Supervisor: Dr. Eyad Assaf</a:t>
            </a:r>
            <a:endParaRPr 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Head Forming (before and after)</a:t>
            </a:r>
            <a:endParaRPr lang="en-US" sz="4000" dirty="0"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2057400"/>
            <a:ext cx="7499350" cy="4212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295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 of Experimental Method</a:t>
            </a:r>
            <a:endParaRPr lang="en-US" sz="4000" dirty="0"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Content Placeholder 4"/>
          <p:cNvPicPr>
            <a:picLocks noGrp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362" y="3245960"/>
            <a:ext cx="2143327" cy="1538604"/>
          </a:xfrm>
          <a:prstGeom prst="rect">
            <a:avLst/>
          </a:prstGeom>
        </p:spPr>
      </p:pic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1066800" y="1417320"/>
            <a:ext cx="3657600" cy="4663440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First Sample: </a:t>
            </a:r>
          </a:p>
          <a:p>
            <a:pPr marL="82296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Force = 140 KN</a:t>
            </a:r>
          </a:p>
          <a:p>
            <a:pPr marL="82296" indent="0"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Second Sample: </a:t>
            </a:r>
          </a:p>
          <a:p>
            <a:pPr marL="82296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Force = 40 KN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Third Sample: </a:t>
            </a:r>
          </a:p>
          <a:p>
            <a:pPr marL="82296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Force = 32 KN</a:t>
            </a:r>
          </a:p>
          <a:p>
            <a:pPr marL="82296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362" y="1417638"/>
            <a:ext cx="2143328" cy="1570038"/>
          </a:xfrm>
          <a:prstGeom prst="rect">
            <a:avLst/>
          </a:prstGeom>
        </p:spPr>
      </p:pic>
      <p:pic>
        <p:nvPicPr>
          <p:cNvPr id="7" name="صورة 6" descr="18111061_2250658211825536_925553132_o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463362" y="5029200"/>
            <a:ext cx="2143328" cy="1606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5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Finite Element Method</a:t>
            </a:r>
            <a:endParaRPr lang="en-US" sz="4000" dirty="0"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forging force </a:t>
            </a: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was determined by experiment to design the nail-making machine</a:t>
            </a:r>
            <a:r>
              <a:rPr lang="en-GB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en-GB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>
              <a:buNone/>
            </a:pPr>
            <a:endParaRPr lang="en-GB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Finite </a:t>
            </a: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Element model is developed and checked against experimental and theoretical results. The aim is to</a:t>
            </a:r>
            <a:r>
              <a:rPr lang="en-GB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determine the force required to </a:t>
            </a:r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form </a:t>
            </a: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head of </a:t>
            </a:r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nail </a:t>
            </a: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design the cutting die.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9072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err="1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Abaqus</a:t>
            </a:r>
            <a:r>
              <a:rPr lang="en-US" sz="40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models</a:t>
            </a:r>
            <a:endParaRPr lang="en-US" sz="4000" dirty="0"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758457" y="1417320"/>
            <a:ext cx="2152370" cy="1554479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1066800" y="1417320"/>
            <a:ext cx="3657600" cy="505968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Wire: Deformable part 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Mold: Deformable part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Head punch: discrete rigid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8456" y="5125872"/>
            <a:ext cx="2175232" cy="160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8456" y="3292380"/>
            <a:ext cx="2175231" cy="15129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53079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Material of Parts</a:t>
            </a:r>
            <a:endParaRPr lang="en-US" sz="4000" dirty="0"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435608" y="1219200"/>
            <a:ext cx="7498080" cy="53340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Wire material is defined by using elastic and plastic regions of the material and the plastic strain as shown in this table:</a:t>
            </a: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Mold material is defined by using the elastic modulus 1000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GPa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>
              <a:buNone/>
            </a:pP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262376"/>
              </p:ext>
            </p:extLst>
          </p:nvPr>
        </p:nvGraphicFramePr>
        <p:xfrm>
          <a:off x="2743200" y="2514600"/>
          <a:ext cx="4876801" cy="28269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70321"/>
                <a:gridCol w="1623056"/>
                <a:gridCol w="2283424"/>
              </a:tblGrid>
              <a:tr h="54152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Yield stress (</a:t>
                      </a:r>
                      <a:r>
                        <a:rPr lang="en-GB" sz="18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MPa</a:t>
                      </a: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Plastic strain</a:t>
                      </a:r>
                      <a:endParaRPr lang="en-US" sz="18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659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180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8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659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8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298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0.049</a:t>
                      </a:r>
                      <a:endParaRPr lang="en-US" sz="18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659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8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333.5</a:t>
                      </a:r>
                      <a:endParaRPr lang="en-US" sz="18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0.094</a:t>
                      </a:r>
                      <a:endParaRPr lang="en-US" sz="18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659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8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356.5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0.138</a:t>
                      </a:r>
                      <a:endParaRPr lang="en-US" sz="18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659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8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381.6</a:t>
                      </a:r>
                      <a:endParaRPr lang="en-US" sz="18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0.18</a:t>
                      </a:r>
                      <a:endParaRPr lang="en-US" sz="18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659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8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400</a:t>
                      </a:r>
                      <a:endParaRPr lang="en-US" sz="18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0.22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6627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Assembly and Mesh Models</a:t>
            </a:r>
            <a:endParaRPr lang="en-US" sz="4000" dirty="0"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429011"/>
            <a:ext cx="2494246" cy="219999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6548" y="1429011"/>
            <a:ext cx="2633345" cy="219999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4419600"/>
            <a:ext cx="2494246" cy="212344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6548" y="4419600"/>
            <a:ext cx="2633345" cy="21234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28479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Boundary Condition of Models</a:t>
            </a:r>
            <a:endParaRPr lang="en-US" dirty="0"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3848" y="1676400"/>
            <a:ext cx="5181600" cy="4648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72552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  <a:endParaRPr lang="en-US" sz="4000" dirty="0"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>
              <a:buNone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Before and After applied the boundary condition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2562225"/>
            <a:ext cx="2581275" cy="2571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2547440"/>
            <a:ext cx="2600325" cy="25717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34812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0"/>
            <a:ext cx="81534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79466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Selection of Materials</a:t>
            </a:r>
            <a:endParaRPr lang="en-US" sz="4000" dirty="0"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materials of the mechanical parts of the machine should be hard and strong to avoid failure.    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6677932"/>
              </p:ext>
            </p:extLst>
          </p:nvPr>
        </p:nvGraphicFramePr>
        <p:xfrm>
          <a:off x="1828800" y="3124199"/>
          <a:ext cx="6096000" cy="29718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518999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Element</a:t>
                      </a:r>
                      <a:endParaRPr lang="en-US" b="1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Type of Material</a:t>
                      </a:r>
                      <a:endParaRPr lang="en-US" b="1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895805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Bevel</a:t>
                      </a:r>
                      <a:r>
                        <a:rPr lang="en-US" b="1" baseline="0" dirty="0" smtClean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Gears</a:t>
                      </a:r>
                      <a:endParaRPr lang="en-US" b="1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Carburized &amp; Case</a:t>
                      </a:r>
                      <a:r>
                        <a:rPr lang="en-US" b="1" baseline="0" dirty="0" smtClean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Hardened grade 1 steel</a:t>
                      </a:r>
                      <a:endParaRPr lang="en-US" b="1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18999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Flat-Belt</a:t>
                      </a:r>
                      <a:endParaRPr lang="en-US" b="1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Polyamide</a:t>
                      </a:r>
                      <a:r>
                        <a:rPr lang="en-US" b="1" baseline="0" dirty="0" smtClean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A-5</a:t>
                      </a:r>
                      <a:endParaRPr lang="en-US" b="1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18999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Shaft</a:t>
                      </a:r>
                      <a:endParaRPr lang="en-US" b="1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AISI 1080 steel</a:t>
                      </a:r>
                      <a:endParaRPr lang="en-US" b="1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18999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Bearing</a:t>
                      </a:r>
                      <a:endParaRPr lang="en-US" b="1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Stainless steel</a:t>
                      </a:r>
                      <a:endParaRPr lang="en-US" b="1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62373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Outline</a:t>
            </a:r>
            <a:endParaRPr lang="en-US" sz="4000" dirty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295400"/>
            <a:ext cx="7498080" cy="53340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  <a:buClrTx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Introduction</a:t>
            </a:r>
          </a:p>
          <a:p>
            <a:pPr>
              <a:lnSpc>
                <a:spcPct val="150000"/>
              </a:lnSpc>
              <a:buClrTx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Experimental Design Method</a:t>
            </a:r>
          </a:p>
          <a:p>
            <a:pPr>
              <a:lnSpc>
                <a:spcPct val="150000"/>
              </a:lnSpc>
              <a:buClrTx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Finite Element Method</a:t>
            </a:r>
          </a:p>
          <a:p>
            <a:pPr>
              <a:lnSpc>
                <a:spcPct val="150000"/>
              </a:lnSpc>
              <a:buClrTx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Mechanical Element Design</a:t>
            </a:r>
          </a:p>
          <a:p>
            <a:pPr>
              <a:lnSpc>
                <a:spcPct val="150000"/>
              </a:lnSpc>
              <a:buClrTx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Kinematics Analysis</a:t>
            </a:r>
          </a:p>
          <a:p>
            <a:pPr>
              <a:lnSpc>
                <a:spcPct val="150000"/>
              </a:lnSpc>
              <a:buClrTx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Problems and Restrictions</a:t>
            </a:r>
          </a:p>
          <a:p>
            <a:pPr>
              <a:lnSpc>
                <a:spcPct val="150000"/>
              </a:lnSpc>
              <a:buClrTx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Future Look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Mechanical Element Design</a:t>
            </a:r>
            <a:endParaRPr lang="en-US" sz="4000" dirty="0"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8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Bevel Gear Design</a:t>
            </a:r>
          </a:p>
          <a:p>
            <a:pPr marL="82296" indent="0">
              <a:buNone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4276" y="1417638"/>
            <a:ext cx="2289412" cy="235966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34991"/>
              </p:ext>
            </p:extLst>
          </p:nvPr>
        </p:nvGraphicFramePr>
        <p:xfrm>
          <a:off x="1226432" y="3962400"/>
          <a:ext cx="7707256" cy="25907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53628"/>
                <a:gridCol w="3853628"/>
              </a:tblGrid>
              <a:tr h="422709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Property</a:t>
                      </a:r>
                      <a:endParaRPr lang="en-US" b="1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value</a:t>
                      </a:r>
                      <a:endParaRPr lang="en-US" b="1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22709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Teeth</a:t>
                      </a:r>
                      <a:endParaRPr lang="en-US" b="1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16:16 tooth</a:t>
                      </a:r>
                      <a:endParaRPr lang="en-US" b="1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22709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Safety factor</a:t>
                      </a:r>
                      <a:endParaRPr lang="en-US" b="1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b="1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22709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Diametral pitch</a:t>
                      </a:r>
                      <a:endParaRPr lang="en-US" b="1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teeth/in</a:t>
                      </a:r>
                      <a:endParaRPr lang="en-US" b="1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22709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Face width</a:t>
                      </a:r>
                      <a:endParaRPr lang="en-US" b="1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 in</a:t>
                      </a:r>
                      <a:endParaRPr lang="en-US" b="1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77253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Diameter for</a:t>
                      </a:r>
                      <a:r>
                        <a:rPr lang="en-US" b="1" baseline="0" dirty="0" smtClean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two gears</a:t>
                      </a:r>
                      <a:endParaRPr lang="en-US" b="1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in</a:t>
                      </a:r>
                      <a:endParaRPr lang="en-US" b="1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29874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228600"/>
            <a:ext cx="7943088" cy="6629400"/>
          </a:xfrm>
        </p:spPr>
        <p:txBody>
          <a:bodyPr>
            <a:normAutofit/>
          </a:bodyPr>
          <a:lstStyle/>
          <a:p>
            <a:endParaRPr lang="en-US" sz="28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Flat-Belt Drive Design</a:t>
            </a:r>
          </a:p>
          <a:p>
            <a:pPr marL="82296" indent="0">
              <a:buNone/>
            </a:pP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>
              <a:buNone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Polyamide A-5, t = 0.25 in</a:t>
            </a:r>
          </a:p>
          <a:p>
            <a:pPr marL="82296" indent="0">
              <a:buNone/>
            </a:pP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>
              <a:buNone/>
            </a:pP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>
              <a:buNone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Width = 6 in</a:t>
            </a:r>
          </a:p>
          <a:p>
            <a:pPr marL="82296" indent="0"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5238" y="762000"/>
            <a:ext cx="2838450" cy="42576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15260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381000"/>
            <a:ext cx="7866888" cy="5867400"/>
          </a:xfrm>
        </p:spPr>
        <p:txBody>
          <a:bodyPr>
            <a:normAutofit/>
          </a:bodyPr>
          <a:lstStyle/>
          <a:p>
            <a:pPr marL="82296" indent="0">
              <a:buNone/>
            </a:pPr>
            <a:endParaRPr lang="en-US" sz="28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>
              <a:buNone/>
            </a:pPr>
            <a:r>
              <a:rPr 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Shafts Design</a:t>
            </a:r>
          </a:p>
          <a:p>
            <a:endParaRPr lang="en-US" sz="28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>
              <a:buNone/>
            </a:pPr>
            <a:endParaRPr lang="en-US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>
              <a:buNone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Diameter = 3 in.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صورة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3810000"/>
            <a:ext cx="5334000" cy="1744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صورة 1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0" y="762000"/>
            <a:ext cx="53340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34841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52400"/>
            <a:ext cx="7790688" cy="6096000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Bearing Design</a:t>
            </a:r>
          </a:p>
          <a:p>
            <a:pPr marL="82296" indent="0">
              <a:buNone/>
            </a:pP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>
              <a:buNone/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Single row ball bearing</a:t>
            </a:r>
          </a:p>
          <a:p>
            <a:pPr marL="82296" indent="0">
              <a:buNone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No.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6015 with inside diameter </a:t>
            </a:r>
          </a:p>
          <a:p>
            <a:pPr marL="82296" indent="0">
              <a:buNone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in. and outside diameter 4.53 in.</a:t>
            </a:r>
          </a:p>
          <a:p>
            <a:pPr marL="82296" indent="0"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>
              <a:buNone/>
            </a:pPr>
            <a:endParaRPr 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>
              <a:buNone/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Single row roller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tapered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bearing</a:t>
            </a:r>
          </a:p>
          <a:p>
            <a:pPr marL="82296" indent="0">
              <a:buNone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No.32015A with inside diameter 3 in.</a:t>
            </a:r>
          </a:p>
          <a:p>
            <a:pPr marL="82296" indent="0"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nd outside diameter 4.53 in.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>
              <a:buNone/>
            </a:pP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992" y="990600"/>
            <a:ext cx="2771008" cy="18288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7540" y="4648200"/>
            <a:ext cx="2836460" cy="2096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2243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Kinematics Analysis</a:t>
            </a:r>
            <a:endParaRPr lang="en-US" sz="4000" dirty="0"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799"/>
            <a:ext cx="7498080" cy="5169161"/>
          </a:xfrm>
        </p:spPr>
        <p:txBody>
          <a:bodyPr/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Forging and Cutting Mechanism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Wire Feeding Mechanism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صورة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3200" y="2286000"/>
            <a:ext cx="464039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صورة 1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72620" y="4838701"/>
            <a:ext cx="5099780" cy="1778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79725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0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Velocity and Acceleration Diagrams </a:t>
            </a:r>
            <a:endParaRPr lang="en-US" sz="4000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صورة 1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1417638"/>
            <a:ext cx="3775722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صورة 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4114800"/>
            <a:ext cx="377865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13970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Problems and Restrictions</a:t>
            </a:r>
            <a:endParaRPr lang="en-US" sz="4000" dirty="0"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>
              <a:buNone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We have some problems and restrictions in this project:</a:t>
            </a:r>
          </a:p>
          <a:p>
            <a:pPr marL="82296" indent="0">
              <a:buNone/>
            </a:pP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>
              <a:buNone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Financial problems.</a:t>
            </a:r>
          </a:p>
          <a:p>
            <a:pPr marL="82296" indent="0">
              <a:buNone/>
            </a:pP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>
              <a:buNone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We don’t have the appropriate materials and parts in our country.</a:t>
            </a:r>
          </a:p>
          <a:p>
            <a:pPr marL="82296" indent="0">
              <a:buNone/>
            </a:pP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6524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Future Look</a:t>
            </a:r>
            <a:endParaRPr lang="en-US" sz="4000" dirty="0"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Hope to see this project in our colleagues’ graduation projects.</a:t>
            </a:r>
          </a:p>
          <a:p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Hope to see this machine in an automotive situation with electronic controlling system.</a:t>
            </a:r>
          </a:p>
          <a:p>
            <a:pPr marL="82296" indent="0">
              <a:buNone/>
            </a:pP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4364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6049962"/>
          </a:xfrm>
        </p:spPr>
        <p:txBody>
          <a:bodyPr>
            <a:normAutofit/>
          </a:bodyPr>
          <a:lstStyle/>
          <a:p>
            <a:pPr algn="ctr"/>
            <a:r>
              <a:rPr lang="en-US" sz="96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Thank You!</a:t>
            </a:r>
            <a:endParaRPr lang="en-US" sz="9600" dirty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Introduction</a:t>
            </a:r>
            <a:endParaRPr lang="en-US" sz="4000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l">
              <a:lnSpc>
                <a:spcPct val="150000"/>
              </a:lnSpc>
              <a:buClrTx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aim of this project is to design a nail making machine.</a:t>
            </a:r>
          </a:p>
          <a:p>
            <a:pPr algn="l">
              <a:lnSpc>
                <a:spcPct val="150000"/>
              </a:lnSpc>
              <a:buClrTx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 nail is a pin shaped object of metal that is used in construction to hold two parts or more together.</a:t>
            </a:r>
          </a:p>
          <a:p>
            <a:pPr>
              <a:lnSpc>
                <a:spcPct val="150000"/>
              </a:lnSpc>
              <a:buClrTx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Nail making machine is a function of mechanical systems that produce nails in an excellent sequential way. </a:t>
            </a:r>
          </a:p>
          <a:p>
            <a:pPr>
              <a:buClrTx/>
              <a:buNone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صورة 1" descr="C:\Users\khalid\Desktop\WireNails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4915911"/>
            <a:ext cx="4437888" cy="193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Mechanical Systems</a:t>
            </a:r>
            <a:endParaRPr lang="en-US" sz="4000" dirty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 this project there is four systems:</a:t>
            </a:r>
          </a:p>
          <a:p>
            <a:pPr marL="596646" indent="-514350">
              <a:lnSpc>
                <a:spcPct val="150000"/>
              </a:lnSpc>
              <a:buClrTx/>
              <a:buAutoNum type="arabicPeriod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Power Driving System</a:t>
            </a:r>
          </a:p>
          <a:p>
            <a:pPr marL="596646" indent="-514350">
              <a:lnSpc>
                <a:spcPct val="150000"/>
              </a:lnSpc>
              <a:buClrTx/>
              <a:buFont typeface="+mj-lt"/>
              <a:buAutoNum type="arabicPeriod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Head Punch System</a:t>
            </a:r>
          </a:p>
          <a:p>
            <a:pPr marL="596646" indent="-514350">
              <a:lnSpc>
                <a:spcPct val="150000"/>
              </a:lnSpc>
              <a:buClrTx/>
              <a:buAutoNum type="arabicPeriod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Wire Cutting System</a:t>
            </a:r>
          </a:p>
          <a:p>
            <a:pPr marL="596646" indent="-514350">
              <a:lnSpc>
                <a:spcPct val="150000"/>
              </a:lnSpc>
              <a:buClrTx/>
              <a:buAutoNum type="arabicPeriod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Wire Feeding System</a:t>
            </a:r>
          </a:p>
          <a:p>
            <a:pPr marL="596646" indent="-514350">
              <a:buAutoNum type="arabicPeriod"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-11876"/>
            <a:ext cx="4187042" cy="3725285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1" y="-9896"/>
            <a:ext cx="3962399" cy="37124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8049" y="3713409"/>
            <a:ext cx="4514329" cy="3132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2621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Experimental Design Method</a:t>
            </a:r>
            <a:endParaRPr lang="en-US" sz="4000" dirty="0"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main objective of a laboratory report is to present the results and discuss these results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focus on the force that act on the nail to form the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head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obtain the results from the experimental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data</a:t>
            </a:r>
          </a:p>
          <a:p>
            <a:pPr marL="82296" indent="0">
              <a:buNone/>
            </a:pP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ompare this results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results are obtained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from finite element design by using the Abaqus program and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results are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obtained from theoretical equation. 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5362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0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Theoretical Method: Calculate Forging and Cutting Forces</a:t>
            </a:r>
            <a:endParaRPr lang="en-US" sz="4000" dirty="0"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435608" y="1752600"/>
                <a:ext cx="7498080" cy="4495800"/>
              </a:xfrm>
            </p:spPr>
            <p:txBody>
              <a:bodyPr>
                <a:normAutofit/>
              </a:bodyPr>
              <a:lstStyle/>
              <a:p>
                <a:pPr>
                  <a:buSzPct val="115000"/>
                  <a:buFont typeface="Arial" panose="020B0604020202020204" pitchFamily="34" charset="0"/>
                  <a:buChar char="•"/>
                </a:pPr>
                <a:r>
                  <a:rPr lang="en-US" sz="28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F= </a:t>
                </a:r>
                <a:r>
                  <a:rPr lang="en-US" sz="2800" dirty="0" err="1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</a:t>
                </a:r>
                <a:r>
                  <a:rPr lang="en-US" sz="2800" baseline="-25000" dirty="0" err="1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  <a:r>
                  <a:rPr lang="en-US" sz="2800" baseline="-250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8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US" sz="2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π) (r</a:t>
                </a:r>
                <a:r>
                  <a:rPr lang="en-US" sz="2800" baseline="300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sz="2800" baseline="-250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  <a:r>
                  <a:rPr lang="en-US" sz="2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(1+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Ɲ </m:t>
                        </m:r>
                        <m:r>
                          <m:rPr>
                            <m:sty m:val="p"/>
                          </m:rPr>
                          <a:rPr lang="en-US" sz="28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rf</m:t>
                        </m:r>
                      </m:num>
                      <m:den>
                        <m:r>
                          <a:rPr lang="en-US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  <m:r>
                          <m:rPr>
                            <m:sty m:val="p"/>
                          </m:rPr>
                          <a:rPr lang="en-US" sz="28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f</m:t>
                        </m:r>
                      </m:den>
                    </m:f>
                  </m:oMath>
                </a14:m>
                <a:r>
                  <a:rPr lang="en-US" sz="2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) </a:t>
                </a:r>
                <a:endParaRPr lang="en-US" sz="28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buSzPct val="115000"/>
                  <a:buFont typeface="Arial" panose="020B0604020202020204" pitchFamily="34" charset="0"/>
                  <a:buChar char="•"/>
                </a:pPr>
                <a:endParaRPr lang="en-US" sz="28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buSzPct val="115000"/>
                  <a:buFont typeface="Arial" panose="020B0604020202020204" pitchFamily="34" charset="0"/>
                  <a:buChar char="•"/>
                </a:pPr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buSzPct val="115000"/>
                  <a:buFont typeface="Arial" panose="020B0604020202020204" pitchFamily="34" charset="0"/>
                  <a:buChar char="•"/>
                </a:pPr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buSzPct val="115000"/>
                  <a:buFont typeface="Arial" panose="020B0604020202020204" pitchFamily="34" charset="0"/>
                  <a:buChar char="•"/>
                </a:pPr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35608" y="1752600"/>
                <a:ext cx="7498080" cy="4495800"/>
              </a:xfrm>
              <a:blipFill rotWithShape="0">
                <a:blip r:embed="rId2"/>
                <a:stretch>
                  <a:fillRect l="-7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72942057"/>
                  </p:ext>
                </p:extLst>
              </p:nvPr>
            </p:nvGraphicFramePr>
            <p:xfrm>
              <a:off x="2136648" y="3276600"/>
              <a:ext cx="6096000" cy="22250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048000"/>
                    <a:gridCol w="3048000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Coefficient of friction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Ɲ</m:t>
                              </m:r>
                            </m:oMath>
                          </a14:m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 </a:t>
                          </a:r>
                          <a:endParaRPr lang="en-US" sz="18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Force (KN)</a:t>
                          </a:r>
                          <a:endParaRPr lang="en-US" sz="18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0.5</a:t>
                          </a:r>
                          <a:endParaRPr lang="en-US" sz="1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40.567</a:t>
                          </a:r>
                          <a:endParaRPr lang="en-US" sz="1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0.2</a:t>
                          </a:r>
                          <a:endParaRPr lang="en-US" sz="1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31.59</a:t>
                          </a:r>
                          <a:endParaRPr lang="en-US" sz="1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0.1</a:t>
                          </a:r>
                          <a:endParaRPr lang="en-US" sz="1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28.618</a:t>
                          </a:r>
                          <a:endParaRPr lang="en-US" sz="1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0.02</a:t>
                          </a:r>
                          <a:endParaRPr lang="en-US" sz="1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26.218</a:t>
                          </a:r>
                          <a:endParaRPr lang="en-US" sz="1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0.01</a:t>
                          </a:r>
                          <a:endParaRPr lang="en-US" sz="1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25.919</a:t>
                          </a:r>
                          <a:endParaRPr lang="en-US" sz="1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72942057"/>
                  </p:ext>
                </p:extLst>
              </p:nvPr>
            </p:nvGraphicFramePr>
            <p:xfrm>
              <a:off x="2136648" y="3276600"/>
              <a:ext cx="6096000" cy="22250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048000"/>
                    <a:gridCol w="3048000"/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200" t="-8197" r="-100599" b="-5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Force (KN)</a:t>
                          </a:r>
                          <a:endParaRPr lang="en-US" sz="1800" b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0.5</a:t>
                          </a:r>
                          <a:endParaRPr lang="en-US" sz="1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40.567</a:t>
                          </a:r>
                          <a:endParaRPr lang="en-US" sz="1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0.2</a:t>
                          </a:r>
                          <a:endParaRPr lang="en-US" sz="1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31.59</a:t>
                          </a:r>
                          <a:endParaRPr lang="en-US" sz="1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0.1</a:t>
                          </a:r>
                          <a:endParaRPr lang="en-US" sz="1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28.618</a:t>
                          </a:r>
                          <a:endParaRPr lang="en-US" sz="1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0.02</a:t>
                          </a:r>
                          <a:endParaRPr lang="en-US" sz="1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26.218</a:t>
                          </a:r>
                          <a:endParaRPr lang="en-US" sz="1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0.01</a:t>
                          </a:r>
                          <a:endParaRPr lang="en-US" sz="1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25.919</a:t>
                          </a:r>
                          <a:endParaRPr lang="en-US" sz="1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047529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accent3"/>
                </a:solidFill>
              </a:rPr>
              <a:t>Parts of Experiment </a:t>
            </a:r>
            <a:endParaRPr lang="en-US" sz="4000" dirty="0">
              <a:solidFill>
                <a:schemeClr val="accent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0825" y="1476919"/>
            <a:ext cx="7498080" cy="48006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Wire Samples</a:t>
            </a: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Mold</a:t>
            </a: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Compression Machine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Objec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65364076"/>
              </p:ext>
            </p:extLst>
          </p:nvPr>
        </p:nvGraphicFramePr>
        <p:xfrm>
          <a:off x="6092205" y="1219200"/>
          <a:ext cx="2806700" cy="1566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Picture" r:id="rId3" imgW="9142857" imgH="6312616" progId="StaticMetafile">
                  <p:embed/>
                </p:oleObj>
              </mc:Choice>
              <mc:Fallback>
                <p:oleObj name="Picture" r:id="rId3" imgW="9142857" imgH="6312616" progId="StaticMetafile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2205" y="1219200"/>
                        <a:ext cx="2806700" cy="1566862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4480" y="2892424"/>
            <a:ext cx="2804425" cy="1676400"/>
          </a:xfrm>
          <a:prstGeom prst="rect">
            <a:avLst/>
          </a:prstGeom>
        </p:spPr>
      </p:pic>
      <p:pic>
        <p:nvPicPr>
          <p:cNvPr id="6" name="صورة 0" descr="18083898_10154809985994915_1160197079_o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2265" y="4677461"/>
            <a:ext cx="1846580" cy="2114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0262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accent3"/>
                </a:solidFill>
                <a:effectLst/>
                <a:latin typeface="Times New Roman" pitchFamily="18" charset="0"/>
                <a:cs typeface="Times New Roman" pitchFamily="18" charset="0"/>
              </a:rPr>
              <a:t>Forming the Nail Head </a:t>
            </a:r>
            <a:endParaRPr lang="en-US" sz="4000" dirty="0">
              <a:solidFill>
                <a:schemeClr val="accent3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صورة 2" descr="18111223_2250658385158852_1589562781_o.jpg"/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447800" y="2362200"/>
            <a:ext cx="2971800" cy="2819400"/>
          </a:xfrm>
          <a:prstGeom prst="rect">
            <a:avLst/>
          </a:prstGeom>
        </p:spPr>
      </p:pic>
      <p:graphicFrame>
        <p:nvGraphicFramePr>
          <p:cNvPr id="5" name="Objec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32201600"/>
              </p:ext>
            </p:extLst>
          </p:nvPr>
        </p:nvGraphicFramePr>
        <p:xfrm>
          <a:off x="5562600" y="2362200"/>
          <a:ext cx="2498725" cy="281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0" name="Picture" r:id="rId4" imgW="2854123" imgH="2568032" progId="StaticMetafile">
                  <p:embed/>
                </p:oleObj>
              </mc:Choice>
              <mc:Fallback>
                <p:oleObj name="Picture" r:id="rId4" imgW="2854123" imgH="2568032" progId="StaticMetafile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62600" y="2362200"/>
                        <a:ext cx="2498725" cy="281940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87599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892</TotalTime>
  <Words>631</Words>
  <Application>Microsoft Office PowerPoint</Application>
  <PresentationFormat>On-screen Show (4:3)</PresentationFormat>
  <Paragraphs>210</Paragraphs>
  <Slides>28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7" baseType="lpstr">
      <vt:lpstr>Arial</vt:lpstr>
      <vt:lpstr>Calibri</vt:lpstr>
      <vt:lpstr>Cambria Math</vt:lpstr>
      <vt:lpstr>Gill Sans MT</vt:lpstr>
      <vt:lpstr>Times New Roman</vt:lpstr>
      <vt:lpstr>Verdana</vt:lpstr>
      <vt:lpstr>Wingdings 2</vt:lpstr>
      <vt:lpstr>Solstice</vt:lpstr>
      <vt:lpstr>Picture</vt:lpstr>
      <vt:lpstr>Nail Making Machine Design</vt:lpstr>
      <vt:lpstr>Outline</vt:lpstr>
      <vt:lpstr>Introduction</vt:lpstr>
      <vt:lpstr>Mechanical Systems</vt:lpstr>
      <vt:lpstr>PowerPoint Presentation</vt:lpstr>
      <vt:lpstr>Experimental Design Method</vt:lpstr>
      <vt:lpstr>Theoretical Method: Calculate Forging and Cutting Forces</vt:lpstr>
      <vt:lpstr>Parts of Experiment </vt:lpstr>
      <vt:lpstr>Forming the Nail Head </vt:lpstr>
      <vt:lpstr>Head Forming (before and after)</vt:lpstr>
      <vt:lpstr>Results of Experimental Method</vt:lpstr>
      <vt:lpstr>Finite Element Method</vt:lpstr>
      <vt:lpstr>Abaqus models</vt:lpstr>
      <vt:lpstr>Material of Parts</vt:lpstr>
      <vt:lpstr>Assembly and Mesh Models</vt:lpstr>
      <vt:lpstr>Boundary Condition of Models</vt:lpstr>
      <vt:lpstr>Results</vt:lpstr>
      <vt:lpstr>PowerPoint Presentation</vt:lpstr>
      <vt:lpstr>Selection of Materials</vt:lpstr>
      <vt:lpstr>Mechanical Element Design</vt:lpstr>
      <vt:lpstr>PowerPoint Presentation</vt:lpstr>
      <vt:lpstr>PowerPoint Presentation</vt:lpstr>
      <vt:lpstr>PowerPoint Presentation</vt:lpstr>
      <vt:lpstr>Kinematics Analysis</vt:lpstr>
      <vt:lpstr>Velocity and Acceleration Diagrams </vt:lpstr>
      <vt:lpstr>Problems and Restrictions</vt:lpstr>
      <vt:lpstr>Future Look</vt:lpstr>
      <vt:lpstr>Thank You!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Nail Making Machine</dc:title>
  <dc:creator>Muhannad Asmar</dc:creator>
  <cp:lastModifiedBy>محمد أبو الرب</cp:lastModifiedBy>
  <cp:revision>65</cp:revision>
  <dcterms:created xsi:type="dcterms:W3CDTF">2016-12-20T10:25:14Z</dcterms:created>
  <dcterms:modified xsi:type="dcterms:W3CDTF">2017-05-23T08:12:15Z</dcterms:modified>
</cp:coreProperties>
</file>