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
  </p:notesMasterIdLst>
  <p:sldIdLst>
    <p:sldId id="256" r:id="rId2"/>
  </p:sldIdLst>
  <p:sldSz cx="42803763" cy="30275213"/>
  <p:notesSz cx="12065000" cy="20104100"/>
  <p:defaultTextStyle>
    <a:defPPr>
      <a:defRPr lang="en-US"/>
    </a:defPPr>
    <a:lvl1pPr marL="0" algn="l" defTabSz="2077242" rtl="0" eaLnBrk="1" latinLnBrk="0" hangingPunct="1">
      <a:defRPr sz="4089" kern="1200">
        <a:solidFill>
          <a:schemeClr val="tx1"/>
        </a:solidFill>
        <a:latin typeface="+mn-lt"/>
        <a:ea typeface="+mn-ea"/>
        <a:cs typeface="+mn-cs"/>
      </a:defRPr>
    </a:lvl1pPr>
    <a:lvl2pPr marL="1038621" algn="l" defTabSz="2077242" rtl="0" eaLnBrk="1" latinLnBrk="0" hangingPunct="1">
      <a:defRPr sz="4089" kern="1200">
        <a:solidFill>
          <a:schemeClr val="tx1"/>
        </a:solidFill>
        <a:latin typeface="+mn-lt"/>
        <a:ea typeface="+mn-ea"/>
        <a:cs typeface="+mn-cs"/>
      </a:defRPr>
    </a:lvl2pPr>
    <a:lvl3pPr marL="2077242" algn="l" defTabSz="2077242" rtl="0" eaLnBrk="1" latinLnBrk="0" hangingPunct="1">
      <a:defRPr sz="4089" kern="1200">
        <a:solidFill>
          <a:schemeClr val="tx1"/>
        </a:solidFill>
        <a:latin typeface="+mn-lt"/>
        <a:ea typeface="+mn-ea"/>
        <a:cs typeface="+mn-cs"/>
      </a:defRPr>
    </a:lvl3pPr>
    <a:lvl4pPr marL="3115864" algn="l" defTabSz="2077242" rtl="0" eaLnBrk="1" latinLnBrk="0" hangingPunct="1">
      <a:defRPr sz="4089" kern="1200">
        <a:solidFill>
          <a:schemeClr val="tx1"/>
        </a:solidFill>
        <a:latin typeface="+mn-lt"/>
        <a:ea typeface="+mn-ea"/>
        <a:cs typeface="+mn-cs"/>
      </a:defRPr>
    </a:lvl4pPr>
    <a:lvl5pPr marL="4154485" algn="l" defTabSz="2077242" rtl="0" eaLnBrk="1" latinLnBrk="0" hangingPunct="1">
      <a:defRPr sz="4089" kern="1200">
        <a:solidFill>
          <a:schemeClr val="tx1"/>
        </a:solidFill>
        <a:latin typeface="+mn-lt"/>
        <a:ea typeface="+mn-ea"/>
        <a:cs typeface="+mn-cs"/>
      </a:defRPr>
    </a:lvl5pPr>
    <a:lvl6pPr marL="5193106" algn="l" defTabSz="2077242" rtl="0" eaLnBrk="1" latinLnBrk="0" hangingPunct="1">
      <a:defRPr sz="4089" kern="1200">
        <a:solidFill>
          <a:schemeClr val="tx1"/>
        </a:solidFill>
        <a:latin typeface="+mn-lt"/>
        <a:ea typeface="+mn-ea"/>
        <a:cs typeface="+mn-cs"/>
      </a:defRPr>
    </a:lvl6pPr>
    <a:lvl7pPr marL="6231727" algn="l" defTabSz="2077242" rtl="0" eaLnBrk="1" latinLnBrk="0" hangingPunct="1">
      <a:defRPr sz="4089" kern="1200">
        <a:solidFill>
          <a:schemeClr val="tx1"/>
        </a:solidFill>
        <a:latin typeface="+mn-lt"/>
        <a:ea typeface="+mn-ea"/>
        <a:cs typeface="+mn-cs"/>
      </a:defRPr>
    </a:lvl7pPr>
    <a:lvl8pPr marL="7270349" algn="l" defTabSz="2077242" rtl="0" eaLnBrk="1" latinLnBrk="0" hangingPunct="1">
      <a:defRPr sz="4089" kern="1200">
        <a:solidFill>
          <a:schemeClr val="tx1"/>
        </a:solidFill>
        <a:latin typeface="+mn-lt"/>
        <a:ea typeface="+mn-ea"/>
        <a:cs typeface="+mn-cs"/>
      </a:defRPr>
    </a:lvl8pPr>
    <a:lvl9pPr marL="8308970" algn="l" defTabSz="2077242" rtl="0" eaLnBrk="1" latinLnBrk="0" hangingPunct="1">
      <a:defRPr sz="4089"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7227" userDrawn="1">
          <p15:clr>
            <a:srgbClr val="A4A3A4"/>
          </p15:clr>
        </p15:guide>
        <p15:guide id="2" pos="4599"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33" d="100"/>
          <a:sy n="33" d="100"/>
        </p:scale>
        <p:origin x="24" y="-486"/>
      </p:cViewPr>
      <p:guideLst>
        <p:guide orient="horz" pos="7227"/>
        <p:guide pos="4599"/>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oleObject" Target="file:///C:\Users\baraa\Downloads\power-losses-tables.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baraa\Downloads\power-losses-tables.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C:\Users\baraa\Downloads\result.xlsx" TargetMode="External"/><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1" i="0" u="none" strike="noStrike" kern="1200" spc="0" baseline="0">
                <a:solidFill>
                  <a:schemeClr val="tx1">
                    <a:lumMod val="65000"/>
                    <a:lumOff val="35000"/>
                  </a:schemeClr>
                </a:solidFill>
                <a:latin typeface="Verdana Pro Cond Black" panose="020B0A06030504040204" pitchFamily="34" charset="0"/>
                <a:ea typeface="+mn-ea"/>
                <a:cs typeface="+mn-cs"/>
              </a:defRPr>
            </a:pPr>
            <a:r>
              <a:rPr lang="en-US" sz="2800" b="1">
                <a:latin typeface="Verdana Pro Cond Black" panose="020B0A06030504040204" pitchFamily="34" charset="0"/>
              </a:rPr>
              <a:t>Power losses in the season</a:t>
            </a:r>
          </a:p>
        </c:rich>
      </c:tx>
      <c:overlay val="0"/>
      <c:spPr>
        <a:noFill/>
        <a:ln>
          <a:noFill/>
        </a:ln>
        <a:effectLst/>
      </c:spPr>
      <c:txPr>
        <a:bodyPr rot="0" spcFirstLastPara="1" vertOverflow="ellipsis" vert="horz" wrap="square" anchor="ctr" anchorCtr="1"/>
        <a:lstStyle/>
        <a:p>
          <a:pPr>
            <a:defRPr sz="2800" b="1" i="0" u="none" strike="noStrike" kern="1200" spc="0" baseline="0">
              <a:solidFill>
                <a:schemeClr val="tx1">
                  <a:lumMod val="65000"/>
                  <a:lumOff val="35000"/>
                </a:schemeClr>
              </a:solidFill>
              <a:latin typeface="Verdana Pro Cond Black" panose="020B0A06030504040204" pitchFamily="34" charset="0"/>
              <a:ea typeface="+mn-ea"/>
              <a:cs typeface="+mn-cs"/>
            </a:defRPr>
          </a:pPr>
          <a:endParaRPr lang="en-US"/>
        </a:p>
      </c:txPr>
    </c:title>
    <c:autoTitleDeleted val="0"/>
    <c:plotArea>
      <c:layout>
        <c:manualLayout>
          <c:layoutTarget val="inner"/>
          <c:xMode val="edge"/>
          <c:yMode val="edge"/>
          <c:x val="0.13910311899698227"/>
          <c:y val="0.17354978354978354"/>
          <c:w val="0.8010184488934784"/>
          <c:h val="0.74731090431877834"/>
        </c:manualLayout>
      </c:layout>
      <c:barChart>
        <c:barDir val="bar"/>
        <c:grouping val="clustered"/>
        <c:varyColors val="0"/>
        <c:ser>
          <c:idx val="0"/>
          <c:order val="0"/>
          <c:tx>
            <c:strRef>
              <c:f>Sheet1!$B$10</c:f>
              <c:strCache>
                <c:ptCount val="1"/>
                <c:pt idx="0">
                  <c:v>EW</c:v>
                </c:pt>
              </c:strCache>
            </c:strRef>
          </c:tx>
          <c:spPr>
            <a:solidFill>
              <a:schemeClr val="tx2">
                <a:lumMod val="60000"/>
                <a:lumOff val="40000"/>
              </a:schemeClr>
            </a:solidFill>
            <a:ln>
              <a:noFill/>
            </a:ln>
            <a:effectLst/>
          </c:spPr>
          <c:invertIfNegative val="0"/>
          <c:cat>
            <c:strRef>
              <c:f>Sheet1!$A$11:$A$14</c:f>
              <c:strCache>
                <c:ptCount val="4"/>
                <c:pt idx="0">
                  <c:v>Winter</c:v>
                </c:pt>
                <c:pt idx="1">
                  <c:v>Spring</c:v>
                </c:pt>
                <c:pt idx="2">
                  <c:v>Summer</c:v>
                </c:pt>
                <c:pt idx="3">
                  <c:v>Fall</c:v>
                </c:pt>
              </c:strCache>
            </c:strRef>
          </c:cat>
          <c:val>
            <c:numRef>
              <c:f>Sheet1!$B$11:$B$14</c:f>
              <c:numCache>
                <c:formatCode>General</c:formatCode>
                <c:ptCount val="4"/>
                <c:pt idx="0">
                  <c:v>24098.004000000001</c:v>
                </c:pt>
                <c:pt idx="1">
                  <c:v>22001.094000000001</c:v>
                </c:pt>
                <c:pt idx="2">
                  <c:v>23120.73</c:v>
                </c:pt>
                <c:pt idx="3">
                  <c:v>25249.41</c:v>
                </c:pt>
              </c:numCache>
            </c:numRef>
          </c:val>
          <c:extLst>
            <c:ext xmlns:c16="http://schemas.microsoft.com/office/drawing/2014/chart" uri="{C3380CC4-5D6E-409C-BE32-E72D297353CC}">
              <c16:uniqueId val="{00000000-1243-4FA4-B74E-445E94096346}"/>
            </c:ext>
          </c:extLst>
        </c:ser>
        <c:ser>
          <c:idx val="1"/>
          <c:order val="1"/>
          <c:tx>
            <c:strRef>
              <c:f>Sheet1!$C$10</c:f>
              <c:strCache>
                <c:ptCount val="1"/>
                <c:pt idx="0">
                  <c:v>SN 30</c:v>
                </c:pt>
              </c:strCache>
            </c:strRef>
          </c:tx>
          <c:spPr>
            <a:solidFill>
              <a:schemeClr val="accent6">
                <a:lumMod val="75000"/>
              </a:schemeClr>
            </a:solidFill>
            <a:ln>
              <a:noFill/>
            </a:ln>
            <a:effectLst/>
          </c:spPr>
          <c:invertIfNegative val="0"/>
          <c:cat>
            <c:strRef>
              <c:f>Sheet1!$A$11:$A$14</c:f>
              <c:strCache>
                <c:ptCount val="4"/>
                <c:pt idx="0">
                  <c:v>Winter</c:v>
                </c:pt>
                <c:pt idx="1">
                  <c:v>Spring</c:v>
                </c:pt>
                <c:pt idx="2">
                  <c:v>Summer</c:v>
                </c:pt>
                <c:pt idx="3">
                  <c:v>Fall</c:v>
                </c:pt>
              </c:strCache>
            </c:strRef>
          </c:cat>
          <c:val>
            <c:numRef>
              <c:f>Sheet1!$C$11:$C$14</c:f>
              <c:numCache>
                <c:formatCode>General</c:formatCode>
                <c:ptCount val="4"/>
                <c:pt idx="0">
                  <c:v>25267.77</c:v>
                </c:pt>
                <c:pt idx="1">
                  <c:v>30586.32</c:v>
                </c:pt>
                <c:pt idx="2">
                  <c:v>27772.65</c:v>
                </c:pt>
                <c:pt idx="3">
                  <c:v>28568.61</c:v>
                </c:pt>
              </c:numCache>
            </c:numRef>
          </c:val>
          <c:extLst>
            <c:ext xmlns:c16="http://schemas.microsoft.com/office/drawing/2014/chart" uri="{C3380CC4-5D6E-409C-BE32-E72D297353CC}">
              <c16:uniqueId val="{00000001-1243-4FA4-B74E-445E94096346}"/>
            </c:ext>
          </c:extLst>
        </c:ser>
        <c:ser>
          <c:idx val="2"/>
          <c:order val="2"/>
          <c:tx>
            <c:strRef>
              <c:f>Sheet1!$D$10</c:f>
              <c:strCache>
                <c:ptCount val="1"/>
                <c:pt idx="0">
                  <c:v>SN 20</c:v>
                </c:pt>
              </c:strCache>
            </c:strRef>
          </c:tx>
          <c:spPr>
            <a:solidFill>
              <a:schemeClr val="bg1">
                <a:lumMod val="65000"/>
              </a:schemeClr>
            </a:solidFill>
            <a:ln>
              <a:noFill/>
            </a:ln>
            <a:effectLst/>
          </c:spPr>
          <c:invertIfNegative val="0"/>
          <c:cat>
            <c:strRef>
              <c:f>Sheet1!$A$11:$A$14</c:f>
              <c:strCache>
                <c:ptCount val="4"/>
                <c:pt idx="0">
                  <c:v>Winter</c:v>
                </c:pt>
                <c:pt idx="1">
                  <c:v>Spring</c:v>
                </c:pt>
                <c:pt idx="2">
                  <c:v>Summer</c:v>
                </c:pt>
                <c:pt idx="3">
                  <c:v>Fall</c:v>
                </c:pt>
              </c:strCache>
            </c:strRef>
          </c:cat>
          <c:val>
            <c:numRef>
              <c:f>Sheet1!$D$11:$D$14</c:f>
              <c:numCache>
                <c:formatCode>General</c:formatCode>
                <c:ptCount val="4"/>
                <c:pt idx="0">
                  <c:v>27683.531999999999</c:v>
                </c:pt>
                <c:pt idx="1">
                  <c:v>29898.720000000001</c:v>
                </c:pt>
                <c:pt idx="2">
                  <c:v>29205.242999999999</c:v>
                </c:pt>
                <c:pt idx="3">
                  <c:v>29080.17</c:v>
                </c:pt>
              </c:numCache>
            </c:numRef>
          </c:val>
          <c:extLst>
            <c:ext xmlns:c16="http://schemas.microsoft.com/office/drawing/2014/chart" uri="{C3380CC4-5D6E-409C-BE32-E72D297353CC}">
              <c16:uniqueId val="{00000002-1243-4FA4-B74E-445E94096346}"/>
            </c:ext>
          </c:extLst>
        </c:ser>
        <c:ser>
          <c:idx val="3"/>
          <c:order val="3"/>
          <c:tx>
            <c:strRef>
              <c:f>Sheet1!$E$10</c:f>
              <c:strCache>
                <c:ptCount val="1"/>
                <c:pt idx="0">
                  <c:v>SN 15</c:v>
                </c:pt>
              </c:strCache>
            </c:strRef>
          </c:tx>
          <c:spPr>
            <a:solidFill>
              <a:srgbClr val="FFC000"/>
            </a:solidFill>
            <a:ln>
              <a:noFill/>
            </a:ln>
            <a:effectLst/>
          </c:spPr>
          <c:invertIfNegative val="0"/>
          <c:cat>
            <c:strRef>
              <c:f>Sheet1!$A$11:$A$14</c:f>
              <c:strCache>
                <c:ptCount val="4"/>
                <c:pt idx="0">
                  <c:v>Winter</c:v>
                </c:pt>
                <c:pt idx="1">
                  <c:v>Spring</c:v>
                </c:pt>
                <c:pt idx="2">
                  <c:v>Summer</c:v>
                </c:pt>
                <c:pt idx="3">
                  <c:v>Fall</c:v>
                </c:pt>
              </c:strCache>
            </c:strRef>
          </c:cat>
          <c:val>
            <c:numRef>
              <c:f>Sheet1!$E$11:$E$14</c:f>
              <c:numCache>
                <c:formatCode>General</c:formatCode>
                <c:ptCount val="4"/>
                <c:pt idx="0">
                  <c:v>28691.73</c:v>
                </c:pt>
                <c:pt idx="1">
                  <c:v>29428.47</c:v>
                </c:pt>
                <c:pt idx="2">
                  <c:v>35331.03</c:v>
                </c:pt>
                <c:pt idx="3">
                  <c:v>26542.62</c:v>
                </c:pt>
              </c:numCache>
            </c:numRef>
          </c:val>
          <c:extLst>
            <c:ext xmlns:c16="http://schemas.microsoft.com/office/drawing/2014/chart" uri="{C3380CC4-5D6E-409C-BE32-E72D297353CC}">
              <c16:uniqueId val="{00000003-1243-4FA4-B74E-445E94096346}"/>
            </c:ext>
          </c:extLst>
        </c:ser>
        <c:dLbls>
          <c:showLegendKey val="0"/>
          <c:showVal val="0"/>
          <c:showCatName val="0"/>
          <c:showSerName val="0"/>
          <c:showPercent val="0"/>
          <c:showBubbleSize val="0"/>
        </c:dLbls>
        <c:gapWidth val="219"/>
        <c:axId val="-1792367520"/>
        <c:axId val="-1792366432"/>
      </c:barChart>
      <c:catAx>
        <c:axId val="-1792367520"/>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100" b="1" i="0" u="none" strike="noStrike" kern="1200" baseline="0">
                <a:solidFill>
                  <a:schemeClr val="tx1">
                    <a:lumMod val="65000"/>
                    <a:lumOff val="35000"/>
                  </a:schemeClr>
                </a:solidFill>
                <a:latin typeface="Verdana Pro Cond Black" panose="020B0A06030504040204" pitchFamily="34" charset="0"/>
                <a:ea typeface="+mn-ea"/>
                <a:cs typeface="Times New Roman" panose="02020603050405020304" pitchFamily="18" charset="0"/>
              </a:defRPr>
            </a:pPr>
            <a:endParaRPr lang="en-US"/>
          </a:p>
        </c:txPr>
        <c:crossAx val="-1792366432"/>
        <c:crosses val="autoZero"/>
        <c:auto val="1"/>
        <c:lblAlgn val="ctr"/>
        <c:lblOffset val="100"/>
        <c:noMultiLvlLbl val="0"/>
      </c:catAx>
      <c:valAx>
        <c:axId val="-1792366432"/>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200" b="1" i="0" u="none" strike="noStrike" kern="1200" baseline="0">
                <a:solidFill>
                  <a:schemeClr val="tx1">
                    <a:lumMod val="65000"/>
                    <a:lumOff val="35000"/>
                  </a:schemeClr>
                </a:solidFill>
                <a:latin typeface="Verdana Pro Cond Black" panose="020B0A06030504040204" pitchFamily="34" charset="0"/>
                <a:ea typeface="+mn-ea"/>
                <a:cs typeface="+mn-cs"/>
              </a:defRPr>
            </a:pPr>
            <a:endParaRPr lang="en-US"/>
          </a:p>
        </c:txPr>
        <c:crossAx val="-1792367520"/>
        <c:crosses val="autoZero"/>
        <c:crossBetween val="between"/>
      </c:valAx>
      <c:spPr>
        <a:noFill/>
        <a:ln>
          <a:noFill/>
        </a:ln>
        <a:effectLst/>
      </c:spPr>
    </c:plotArea>
    <c:legend>
      <c:legendPos val="b"/>
      <c:layout>
        <c:manualLayout>
          <c:xMode val="edge"/>
          <c:yMode val="edge"/>
          <c:x val="0.20842419307005453"/>
          <c:y val="6.8077032947224225E-2"/>
          <c:w val="0.61354526030366185"/>
          <c:h val="7.8281010328254422E-2"/>
        </c:manualLayout>
      </c:layout>
      <c:overlay val="0"/>
      <c:spPr>
        <a:noFill/>
        <a:ln>
          <a:noFill/>
        </a:ln>
        <a:effectLst/>
      </c:spPr>
      <c:txPr>
        <a:bodyPr rot="0" spcFirstLastPara="1" vertOverflow="ellipsis" vert="horz" wrap="square" anchor="ctr" anchorCtr="1"/>
        <a:lstStyle/>
        <a:p>
          <a:pPr>
            <a:defRPr sz="2800" b="1"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solidFill>
      <a:schemeClr val="bg1"/>
    </a:solid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1" i="0" u="none" strike="noStrike" kern="1200" spc="0" baseline="0">
                <a:solidFill>
                  <a:schemeClr val="tx1">
                    <a:lumMod val="65000"/>
                    <a:lumOff val="35000"/>
                  </a:schemeClr>
                </a:solidFill>
                <a:latin typeface="Verdana Pro Cond Black" panose="020B0A06030504040204" pitchFamily="34" charset="0"/>
                <a:ea typeface="+mn-ea"/>
                <a:cs typeface="+mn-cs"/>
              </a:defRPr>
            </a:pPr>
            <a:r>
              <a:rPr lang="en-US" sz="2800" b="1">
                <a:latin typeface="Verdana Pro Cond Black" panose="020B0A06030504040204" pitchFamily="34" charset="0"/>
              </a:rPr>
              <a:t>Power</a:t>
            </a:r>
            <a:r>
              <a:rPr lang="en-US" sz="2800" b="1" baseline="0">
                <a:latin typeface="Verdana Pro Cond Black" panose="020B0A06030504040204" pitchFamily="34" charset="0"/>
              </a:rPr>
              <a:t> losses in the year</a:t>
            </a:r>
            <a:endParaRPr lang="en-US" sz="2800" b="1">
              <a:latin typeface="Verdana Pro Cond Black" panose="020B0A06030504040204" pitchFamily="34" charset="0"/>
            </a:endParaRPr>
          </a:p>
        </c:rich>
      </c:tx>
      <c:overlay val="0"/>
      <c:spPr>
        <a:noFill/>
        <a:ln>
          <a:noFill/>
        </a:ln>
        <a:effectLst/>
      </c:spPr>
      <c:txPr>
        <a:bodyPr rot="0" spcFirstLastPara="1" vertOverflow="ellipsis" vert="horz" wrap="square" anchor="ctr" anchorCtr="1"/>
        <a:lstStyle/>
        <a:p>
          <a:pPr>
            <a:defRPr sz="2800" b="1" i="0" u="none" strike="noStrike" kern="1200" spc="0" baseline="0">
              <a:solidFill>
                <a:schemeClr val="tx1">
                  <a:lumMod val="65000"/>
                  <a:lumOff val="35000"/>
                </a:schemeClr>
              </a:solidFill>
              <a:latin typeface="Verdana Pro Cond Black" panose="020B0A06030504040204" pitchFamily="34" charset="0"/>
              <a:ea typeface="+mn-ea"/>
              <a:cs typeface="+mn-cs"/>
            </a:defRPr>
          </a:pPr>
          <a:endParaRPr lang="en-US"/>
        </a:p>
      </c:txPr>
    </c:title>
    <c:autoTitleDeleted val="0"/>
    <c:plotArea>
      <c:layout/>
      <c:barChart>
        <c:barDir val="bar"/>
        <c:grouping val="clustered"/>
        <c:varyColors val="0"/>
        <c:ser>
          <c:idx val="0"/>
          <c:order val="0"/>
          <c:tx>
            <c:strRef>
              <c:f>Sheet1!$B$19</c:f>
              <c:strCache>
                <c:ptCount val="1"/>
                <c:pt idx="0">
                  <c:v>Losses in Watt</c:v>
                </c:pt>
              </c:strCache>
            </c:strRef>
          </c:tx>
          <c:spPr>
            <a:solidFill>
              <a:schemeClr val="accent1"/>
            </a:solidFill>
            <a:ln>
              <a:noFill/>
            </a:ln>
            <a:effectLst/>
          </c:spPr>
          <c:invertIfNegative val="0"/>
          <c:dPt>
            <c:idx val="0"/>
            <c:invertIfNegative val="0"/>
            <c:bubble3D val="0"/>
            <c:spPr>
              <a:solidFill>
                <a:schemeClr val="tx2">
                  <a:lumMod val="60000"/>
                  <a:lumOff val="40000"/>
                </a:schemeClr>
              </a:solidFill>
              <a:ln>
                <a:noFill/>
              </a:ln>
              <a:effectLst/>
            </c:spPr>
            <c:extLst>
              <c:ext xmlns:c16="http://schemas.microsoft.com/office/drawing/2014/chart" uri="{C3380CC4-5D6E-409C-BE32-E72D297353CC}">
                <c16:uniqueId val="{00000007-23AD-4474-BE85-76793B207EB7}"/>
              </c:ext>
            </c:extLst>
          </c:dPt>
          <c:dPt>
            <c:idx val="1"/>
            <c:invertIfNegative val="0"/>
            <c:bubble3D val="0"/>
            <c:spPr>
              <a:solidFill>
                <a:schemeClr val="accent6">
                  <a:lumMod val="75000"/>
                </a:schemeClr>
              </a:solidFill>
              <a:ln>
                <a:noFill/>
              </a:ln>
              <a:effectLst/>
            </c:spPr>
            <c:extLst>
              <c:ext xmlns:c16="http://schemas.microsoft.com/office/drawing/2014/chart" uri="{C3380CC4-5D6E-409C-BE32-E72D297353CC}">
                <c16:uniqueId val="{00000001-23AD-4474-BE85-76793B207EB7}"/>
              </c:ext>
            </c:extLst>
          </c:dPt>
          <c:dPt>
            <c:idx val="2"/>
            <c:invertIfNegative val="0"/>
            <c:bubble3D val="0"/>
            <c:spPr>
              <a:solidFill>
                <a:schemeClr val="bg1">
                  <a:lumMod val="65000"/>
                </a:schemeClr>
              </a:solidFill>
              <a:ln>
                <a:noFill/>
              </a:ln>
              <a:effectLst/>
            </c:spPr>
            <c:extLst>
              <c:ext xmlns:c16="http://schemas.microsoft.com/office/drawing/2014/chart" uri="{C3380CC4-5D6E-409C-BE32-E72D297353CC}">
                <c16:uniqueId val="{00000003-23AD-4474-BE85-76793B207EB7}"/>
              </c:ext>
            </c:extLst>
          </c:dPt>
          <c:dPt>
            <c:idx val="3"/>
            <c:invertIfNegative val="0"/>
            <c:bubble3D val="0"/>
            <c:spPr>
              <a:solidFill>
                <a:srgbClr val="FFC000"/>
              </a:solidFill>
              <a:ln>
                <a:noFill/>
              </a:ln>
              <a:effectLst/>
            </c:spPr>
            <c:extLst>
              <c:ext xmlns:c16="http://schemas.microsoft.com/office/drawing/2014/chart" uri="{C3380CC4-5D6E-409C-BE32-E72D297353CC}">
                <c16:uniqueId val="{00000005-23AD-4474-BE85-76793B207EB7}"/>
              </c:ext>
            </c:extLst>
          </c:dPt>
          <c:cat>
            <c:strRef>
              <c:f>Sheet1!$A$20:$A$23</c:f>
              <c:strCache>
                <c:ptCount val="4"/>
                <c:pt idx="0">
                  <c:v>EW</c:v>
                </c:pt>
                <c:pt idx="1">
                  <c:v>SN 30</c:v>
                </c:pt>
                <c:pt idx="2">
                  <c:v>SN 20</c:v>
                </c:pt>
                <c:pt idx="3">
                  <c:v>SN 15</c:v>
                </c:pt>
              </c:strCache>
            </c:strRef>
          </c:cat>
          <c:val>
            <c:numRef>
              <c:f>Sheet1!$B$20:$B$23</c:f>
              <c:numCache>
                <c:formatCode>General</c:formatCode>
                <c:ptCount val="4"/>
                <c:pt idx="0">
                  <c:v>94469.237999999998</c:v>
                </c:pt>
                <c:pt idx="1">
                  <c:v>112195.35</c:v>
                </c:pt>
                <c:pt idx="2">
                  <c:v>115867.66499999999</c:v>
                </c:pt>
                <c:pt idx="3">
                  <c:v>119993.85</c:v>
                </c:pt>
              </c:numCache>
            </c:numRef>
          </c:val>
          <c:extLst>
            <c:ext xmlns:c16="http://schemas.microsoft.com/office/drawing/2014/chart" uri="{C3380CC4-5D6E-409C-BE32-E72D297353CC}">
              <c16:uniqueId val="{00000006-23AD-4474-BE85-76793B207EB7}"/>
            </c:ext>
          </c:extLst>
        </c:ser>
        <c:dLbls>
          <c:showLegendKey val="0"/>
          <c:showVal val="0"/>
          <c:showCatName val="0"/>
          <c:showSerName val="0"/>
          <c:showPercent val="0"/>
          <c:showBubbleSize val="0"/>
        </c:dLbls>
        <c:gapWidth val="219"/>
        <c:axId val="-1792364800"/>
        <c:axId val="-1792362624"/>
      </c:barChart>
      <c:catAx>
        <c:axId val="-1792364800"/>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200" b="1" i="0" u="none" strike="noStrike" kern="1200" baseline="0">
                <a:solidFill>
                  <a:schemeClr val="tx1">
                    <a:lumMod val="65000"/>
                    <a:lumOff val="35000"/>
                  </a:schemeClr>
                </a:solidFill>
                <a:latin typeface="Verdana Pro Cond Black" panose="020B0A06030504040204" pitchFamily="34" charset="0"/>
                <a:ea typeface="+mn-ea"/>
                <a:cs typeface="+mn-cs"/>
              </a:defRPr>
            </a:pPr>
            <a:endParaRPr lang="en-US"/>
          </a:p>
        </c:txPr>
        <c:crossAx val="-1792362624"/>
        <c:crosses val="autoZero"/>
        <c:auto val="1"/>
        <c:lblAlgn val="ctr"/>
        <c:lblOffset val="100"/>
        <c:noMultiLvlLbl val="0"/>
      </c:catAx>
      <c:valAx>
        <c:axId val="-1792362624"/>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200" b="0" i="0" u="none" strike="noStrike" kern="1200" baseline="0">
                <a:solidFill>
                  <a:schemeClr val="tx1">
                    <a:lumMod val="65000"/>
                    <a:lumOff val="35000"/>
                  </a:schemeClr>
                </a:solidFill>
                <a:latin typeface="Verdana Pro Cond Black" panose="020B0A06030504040204" pitchFamily="34" charset="0"/>
                <a:ea typeface="+mn-ea"/>
                <a:cs typeface="+mn-cs"/>
              </a:defRPr>
            </a:pPr>
            <a:endParaRPr lang="en-US"/>
          </a:p>
        </c:txPr>
        <c:crossAx val="-1792364800"/>
        <c:crosses val="autoZero"/>
        <c:crossBetween val="between"/>
      </c:valAx>
      <c:spPr>
        <a:noFill/>
        <a:ln>
          <a:noFill/>
        </a:ln>
        <a:effectLst/>
      </c:spPr>
    </c:plotArea>
    <c:plotVisOnly val="1"/>
    <c:dispBlanksAs val="gap"/>
    <c:showDLblsOverMax val="0"/>
  </c:chart>
  <c:spPr>
    <a:solidFill>
      <a:schemeClr val="bg1"/>
    </a:solid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1" i="0" u="none" strike="noStrike" kern="1200" spc="0" baseline="0">
                <a:solidFill>
                  <a:schemeClr val="tx1">
                    <a:lumMod val="65000"/>
                    <a:lumOff val="35000"/>
                  </a:schemeClr>
                </a:solidFill>
                <a:latin typeface="Verdana Pro Cond Black" panose="020B0A06030504040204" pitchFamily="34" charset="0"/>
                <a:ea typeface="+mn-ea"/>
                <a:cs typeface="+mn-cs"/>
              </a:defRPr>
            </a:pPr>
            <a:r>
              <a:rPr lang="en-US" sz="2800" b="1">
                <a:latin typeface="Verdana Pro Cond Black" panose="020B0A06030504040204" pitchFamily="34" charset="0"/>
              </a:rPr>
              <a:t>THD of current in percentage</a:t>
            </a:r>
            <a:r>
              <a:rPr lang="en-US" sz="2800" b="1" baseline="0">
                <a:latin typeface="Verdana Pro Cond Black" panose="020B0A06030504040204" pitchFamily="34" charset="0"/>
              </a:rPr>
              <a:t> of bus 10</a:t>
            </a:r>
            <a:endParaRPr lang="en-US" sz="2800" b="1">
              <a:latin typeface="Verdana Pro Cond Black" panose="020B0A06030504040204" pitchFamily="34" charset="0"/>
            </a:endParaRPr>
          </a:p>
        </c:rich>
      </c:tx>
      <c:overlay val="0"/>
      <c:spPr>
        <a:noFill/>
        <a:ln>
          <a:noFill/>
        </a:ln>
        <a:effectLst/>
      </c:spPr>
      <c:txPr>
        <a:bodyPr rot="0" spcFirstLastPara="1" vertOverflow="ellipsis" vert="horz" wrap="square" anchor="ctr" anchorCtr="1"/>
        <a:lstStyle/>
        <a:p>
          <a:pPr>
            <a:defRPr sz="2800" b="1" i="0" u="none" strike="noStrike" kern="1200" spc="0" baseline="0">
              <a:solidFill>
                <a:schemeClr val="tx1">
                  <a:lumMod val="65000"/>
                  <a:lumOff val="35000"/>
                </a:schemeClr>
              </a:solidFill>
              <a:latin typeface="Verdana Pro Cond Black" panose="020B0A06030504040204" pitchFamily="34" charset="0"/>
              <a:ea typeface="+mn-ea"/>
              <a:cs typeface="+mn-cs"/>
            </a:defRPr>
          </a:pPr>
          <a:endParaRPr lang="en-US"/>
        </a:p>
      </c:txPr>
    </c:title>
    <c:autoTitleDeleted val="0"/>
    <c:plotArea>
      <c:layout/>
      <c:barChart>
        <c:barDir val="col"/>
        <c:grouping val="clustered"/>
        <c:varyColors val="0"/>
        <c:ser>
          <c:idx val="0"/>
          <c:order val="0"/>
          <c:tx>
            <c:strRef>
              <c:f>Sheet1!$C$28</c:f>
              <c:strCache>
                <c:ptCount val="1"/>
                <c:pt idx="0">
                  <c:v>EW</c:v>
                </c:pt>
              </c:strCache>
            </c:strRef>
          </c:tx>
          <c:spPr>
            <a:solidFill>
              <a:schemeClr val="accent1"/>
            </a:solidFill>
            <a:ln>
              <a:noFill/>
            </a:ln>
            <a:effectLst/>
          </c:spPr>
          <c:invertIfNegative val="0"/>
          <c:cat>
            <c:multiLvlStrRef>
              <c:f>Sheet1!$A$29:$B$36</c:f>
              <c:multiLvlStrCache>
                <c:ptCount val="8"/>
                <c:lvl>
                  <c:pt idx="0">
                    <c:v>Sunrise</c:v>
                  </c:pt>
                  <c:pt idx="1">
                    <c:v>Sunrise</c:v>
                  </c:pt>
                  <c:pt idx="2">
                    <c:v>Sunrise</c:v>
                  </c:pt>
                  <c:pt idx="3">
                    <c:v>Sunrise</c:v>
                  </c:pt>
                  <c:pt idx="4">
                    <c:v>Sunset</c:v>
                  </c:pt>
                  <c:pt idx="5">
                    <c:v>Sunset</c:v>
                  </c:pt>
                  <c:pt idx="6">
                    <c:v>Sunset</c:v>
                  </c:pt>
                  <c:pt idx="7">
                    <c:v>Sunset</c:v>
                  </c:pt>
                </c:lvl>
                <c:lvl>
                  <c:pt idx="0">
                    <c:v>winter</c:v>
                  </c:pt>
                  <c:pt idx="1">
                    <c:v>spring </c:v>
                  </c:pt>
                  <c:pt idx="2">
                    <c:v>summer</c:v>
                  </c:pt>
                  <c:pt idx="3">
                    <c:v>fall</c:v>
                  </c:pt>
                  <c:pt idx="4">
                    <c:v>winter</c:v>
                  </c:pt>
                  <c:pt idx="5">
                    <c:v>spring </c:v>
                  </c:pt>
                  <c:pt idx="6">
                    <c:v>summer</c:v>
                  </c:pt>
                  <c:pt idx="7">
                    <c:v>fall</c:v>
                  </c:pt>
                </c:lvl>
              </c:multiLvlStrCache>
            </c:multiLvlStrRef>
          </c:cat>
          <c:val>
            <c:numRef>
              <c:f>Sheet1!$C$29:$C$36</c:f>
              <c:numCache>
                <c:formatCode>General</c:formatCode>
                <c:ptCount val="8"/>
                <c:pt idx="0">
                  <c:v>2.91</c:v>
                </c:pt>
                <c:pt idx="1">
                  <c:v>2.76</c:v>
                </c:pt>
                <c:pt idx="2">
                  <c:v>2.74</c:v>
                </c:pt>
                <c:pt idx="3">
                  <c:v>3.11</c:v>
                </c:pt>
                <c:pt idx="4">
                  <c:v>2.5299999999999998</c:v>
                </c:pt>
                <c:pt idx="5">
                  <c:v>2.42</c:v>
                </c:pt>
                <c:pt idx="6">
                  <c:v>2.5</c:v>
                </c:pt>
                <c:pt idx="7">
                  <c:v>2.57</c:v>
                </c:pt>
              </c:numCache>
            </c:numRef>
          </c:val>
          <c:extLst>
            <c:ext xmlns:c16="http://schemas.microsoft.com/office/drawing/2014/chart" uri="{C3380CC4-5D6E-409C-BE32-E72D297353CC}">
              <c16:uniqueId val="{00000000-2AC6-4C2D-A3CA-B8177B4A3883}"/>
            </c:ext>
          </c:extLst>
        </c:ser>
        <c:ser>
          <c:idx val="1"/>
          <c:order val="1"/>
          <c:tx>
            <c:strRef>
              <c:f>Sheet1!$D$28</c:f>
              <c:strCache>
                <c:ptCount val="1"/>
                <c:pt idx="0">
                  <c:v>SN30</c:v>
                </c:pt>
              </c:strCache>
            </c:strRef>
          </c:tx>
          <c:spPr>
            <a:solidFill>
              <a:schemeClr val="accent6">
                <a:lumMod val="75000"/>
              </a:schemeClr>
            </a:solidFill>
            <a:ln>
              <a:noFill/>
            </a:ln>
            <a:effectLst/>
          </c:spPr>
          <c:invertIfNegative val="0"/>
          <c:cat>
            <c:multiLvlStrRef>
              <c:f>Sheet1!$A$29:$B$36</c:f>
              <c:multiLvlStrCache>
                <c:ptCount val="8"/>
                <c:lvl>
                  <c:pt idx="0">
                    <c:v>Sunrise</c:v>
                  </c:pt>
                  <c:pt idx="1">
                    <c:v>Sunrise</c:v>
                  </c:pt>
                  <c:pt idx="2">
                    <c:v>Sunrise</c:v>
                  </c:pt>
                  <c:pt idx="3">
                    <c:v>Sunrise</c:v>
                  </c:pt>
                  <c:pt idx="4">
                    <c:v>Sunset</c:v>
                  </c:pt>
                  <c:pt idx="5">
                    <c:v>Sunset</c:v>
                  </c:pt>
                  <c:pt idx="6">
                    <c:v>Sunset</c:v>
                  </c:pt>
                  <c:pt idx="7">
                    <c:v>Sunset</c:v>
                  </c:pt>
                </c:lvl>
                <c:lvl>
                  <c:pt idx="0">
                    <c:v>winter</c:v>
                  </c:pt>
                  <c:pt idx="1">
                    <c:v>spring </c:v>
                  </c:pt>
                  <c:pt idx="2">
                    <c:v>summer</c:v>
                  </c:pt>
                  <c:pt idx="3">
                    <c:v>fall</c:v>
                  </c:pt>
                  <c:pt idx="4">
                    <c:v>winter</c:v>
                  </c:pt>
                  <c:pt idx="5">
                    <c:v>spring </c:v>
                  </c:pt>
                  <c:pt idx="6">
                    <c:v>summer</c:v>
                  </c:pt>
                  <c:pt idx="7">
                    <c:v>fall</c:v>
                  </c:pt>
                </c:lvl>
              </c:multiLvlStrCache>
            </c:multiLvlStrRef>
          </c:cat>
          <c:val>
            <c:numRef>
              <c:f>Sheet1!$D$29:$D$36</c:f>
              <c:numCache>
                <c:formatCode>General</c:formatCode>
                <c:ptCount val="8"/>
                <c:pt idx="0">
                  <c:v>3.33</c:v>
                </c:pt>
                <c:pt idx="1">
                  <c:v>3.98</c:v>
                </c:pt>
                <c:pt idx="2">
                  <c:v>3.34</c:v>
                </c:pt>
                <c:pt idx="3">
                  <c:v>3.6</c:v>
                </c:pt>
                <c:pt idx="4">
                  <c:v>2.91</c:v>
                </c:pt>
                <c:pt idx="5">
                  <c:v>3.98</c:v>
                </c:pt>
                <c:pt idx="6">
                  <c:v>3.79</c:v>
                </c:pt>
                <c:pt idx="7">
                  <c:v>3.83</c:v>
                </c:pt>
              </c:numCache>
            </c:numRef>
          </c:val>
          <c:extLst>
            <c:ext xmlns:c16="http://schemas.microsoft.com/office/drawing/2014/chart" uri="{C3380CC4-5D6E-409C-BE32-E72D297353CC}">
              <c16:uniqueId val="{00000001-2AC6-4C2D-A3CA-B8177B4A3883}"/>
            </c:ext>
          </c:extLst>
        </c:ser>
        <c:ser>
          <c:idx val="2"/>
          <c:order val="2"/>
          <c:tx>
            <c:strRef>
              <c:f>Sheet1!$E$28</c:f>
              <c:strCache>
                <c:ptCount val="1"/>
                <c:pt idx="0">
                  <c:v>SN20</c:v>
                </c:pt>
              </c:strCache>
            </c:strRef>
          </c:tx>
          <c:spPr>
            <a:solidFill>
              <a:schemeClr val="bg1">
                <a:lumMod val="65000"/>
              </a:schemeClr>
            </a:solidFill>
            <a:ln>
              <a:noFill/>
            </a:ln>
            <a:effectLst/>
          </c:spPr>
          <c:invertIfNegative val="0"/>
          <c:cat>
            <c:multiLvlStrRef>
              <c:f>Sheet1!$A$29:$B$36</c:f>
              <c:multiLvlStrCache>
                <c:ptCount val="8"/>
                <c:lvl>
                  <c:pt idx="0">
                    <c:v>Sunrise</c:v>
                  </c:pt>
                  <c:pt idx="1">
                    <c:v>Sunrise</c:v>
                  </c:pt>
                  <c:pt idx="2">
                    <c:v>Sunrise</c:v>
                  </c:pt>
                  <c:pt idx="3">
                    <c:v>Sunrise</c:v>
                  </c:pt>
                  <c:pt idx="4">
                    <c:v>Sunset</c:v>
                  </c:pt>
                  <c:pt idx="5">
                    <c:v>Sunset</c:v>
                  </c:pt>
                  <c:pt idx="6">
                    <c:v>Sunset</c:v>
                  </c:pt>
                  <c:pt idx="7">
                    <c:v>Sunset</c:v>
                  </c:pt>
                </c:lvl>
                <c:lvl>
                  <c:pt idx="0">
                    <c:v>winter</c:v>
                  </c:pt>
                  <c:pt idx="1">
                    <c:v>spring </c:v>
                  </c:pt>
                  <c:pt idx="2">
                    <c:v>summer</c:v>
                  </c:pt>
                  <c:pt idx="3">
                    <c:v>fall</c:v>
                  </c:pt>
                  <c:pt idx="4">
                    <c:v>winter</c:v>
                  </c:pt>
                  <c:pt idx="5">
                    <c:v>spring </c:v>
                  </c:pt>
                  <c:pt idx="6">
                    <c:v>summer</c:v>
                  </c:pt>
                  <c:pt idx="7">
                    <c:v>fall</c:v>
                  </c:pt>
                </c:lvl>
              </c:multiLvlStrCache>
            </c:multiLvlStrRef>
          </c:cat>
          <c:val>
            <c:numRef>
              <c:f>Sheet1!$E$29:$E$36</c:f>
              <c:numCache>
                <c:formatCode>General</c:formatCode>
                <c:ptCount val="8"/>
                <c:pt idx="0">
                  <c:v>3.73</c:v>
                </c:pt>
                <c:pt idx="1">
                  <c:v>4.01</c:v>
                </c:pt>
                <c:pt idx="2">
                  <c:v>3.85</c:v>
                </c:pt>
                <c:pt idx="3">
                  <c:v>3.71</c:v>
                </c:pt>
                <c:pt idx="4">
                  <c:v>3.36</c:v>
                </c:pt>
                <c:pt idx="5">
                  <c:v>4.01</c:v>
                </c:pt>
                <c:pt idx="6">
                  <c:v>3.66</c:v>
                </c:pt>
                <c:pt idx="7">
                  <c:v>3.91</c:v>
                </c:pt>
              </c:numCache>
            </c:numRef>
          </c:val>
          <c:extLst>
            <c:ext xmlns:c16="http://schemas.microsoft.com/office/drawing/2014/chart" uri="{C3380CC4-5D6E-409C-BE32-E72D297353CC}">
              <c16:uniqueId val="{00000002-2AC6-4C2D-A3CA-B8177B4A3883}"/>
            </c:ext>
          </c:extLst>
        </c:ser>
        <c:ser>
          <c:idx val="3"/>
          <c:order val="3"/>
          <c:tx>
            <c:strRef>
              <c:f>Sheet1!$F$28</c:f>
              <c:strCache>
                <c:ptCount val="1"/>
                <c:pt idx="0">
                  <c:v>SN15</c:v>
                </c:pt>
              </c:strCache>
            </c:strRef>
          </c:tx>
          <c:spPr>
            <a:solidFill>
              <a:srgbClr val="FFC000"/>
            </a:solidFill>
            <a:ln>
              <a:noFill/>
            </a:ln>
            <a:effectLst/>
          </c:spPr>
          <c:invertIfNegative val="0"/>
          <c:cat>
            <c:multiLvlStrRef>
              <c:f>Sheet1!$A$29:$B$36</c:f>
              <c:multiLvlStrCache>
                <c:ptCount val="8"/>
                <c:lvl>
                  <c:pt idx="0">
                    <c:v>Sunrise</c:v>
                  </c:pt>
                  <c:pt idx="1">
                    <c:v>Sunrise</c:v>
                  </c:pt>
                  <c:pt idx="2">
                    <c:v>Sunrise</c:v>
                  </c:pt>
                  <c:pt idx="3">
                    <c:v>Sunrise</c:v>
                  </c:pt>
                  <c:pt idx="4">
                    <c:v>Sunset</c:v>
                  </c:pt>
                  <c:pt idx="5">
                    <c:v>Sunset</c:v>
                  </c:pt>
                  <c:pt idx="6">
                    <c:v>Sunset</c:v>
                  </c:pt>
                  <c:pt idx="7">
                    <c:v>Sunset</c:v>
                  </c:pt>
                </c:lvl>
                <c:lvl>
                  <c:pt idx="0">
                    <c:v>winter</c:v>
                  </c:pt>
                  <c:pt idx="1">
                    <c:v>spring </c:v>
                  </c:pt>
                  <c:pt idx="2">
                    <c:v>summer</c:v>
                  </c:pt>
                  <c:pt idx="3">
                    <c:v>fall</c:v>
                  </c:pt>
                  <c:pt idx="4">
                    <c:v>winter</c:v>
                  </c:pt>
                  <c:pt idx="5">
                    <c:v>spring </c:v>
                  </c:pt>
                  <c:pt idx="6">
                    <c:v>summer</c:v>
                  </c:pt>
                  <c:pt idx="7">
                    <c:v>fall</c:v>
                  </c:pt>
                </c:lvl>
              </c:multiLvlStrCache>
            </c:multiLvlStrRef>
          </c:cat>
          <c:val>
            <c:numRef>
              <c:f>Sheet1!$F$29:$F$36</c:f>
              <c:numCache>
                <c:formatCode>General</c:formatCode>
                <c:ptCount val="8"/>
                <c:pt idx="0">
                  <c:v>3.93</c:v>
                </c:pt>
                <c:pt idx="1">
                  <c:v>4.25</c:v>
                </c:pt>
                <c:pt idx="2">
                  <c:v>5.75</c:v>
                </c:pt>
                <c:pt idx="3">
                  <c:v>3.33</c:v>
                </c:pt>
                <c:pt idx="4">
                  <c:v>3.59</c:v>
                </c:pt>
                <c:pt idx="5">
                  <c:v>4.53</c:v>
                </c:pt>
                <c:pt idx="6">
                  <c:v>4.6399999999999997</c:v>
                </c:pt>
                <c:pt idx="7">
                  <c:v>3.45</c:v>
                </c:pt>
              </c:numCache>
            </c:numRef>
          </c:val>
          <c:extLst>
            <c:ext xmlns:c16="http://schemas.microsoft.com/office/drawing/2014/chart" uri="{C3380CC4-5D6E-409C-BE32-E72D297353CC}">
              <c16:uniqueId val="{00000003-2AC6-4C2D-A3CA-B8177B4A3883}"/>
            </c:ext>
          </c:extLst>
        </c:ser>
        <c:dLbls>
          <c:showLegendKey val="0"/>
          <c:showVal val="0"/>
          <c:showCatName val="0"/>
          <c:showSerName val="0"/>
          <c:showPercent val="0"/>
          <c:showBubbleSize val="0"/>
        </c:dLbls>
        <c:gapWidth val="219"/>
        <c:overlap val="-27"/>
        <c:axId val="-874868320"/>
        <c:axId val="-874875392"/>
      </c:barChart>
      <c:catAx>
        <c:axId val="-8748683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200" b="1" i="0" u="none" strike="noStrike" kern="1200" baseline="0">
                <a:solidFill>
                  <a:schemeClr val="tx1">
                    <a:lumMod val="65000"/>
                    <a:lumOff val="35000"/>
                  </a:schemeClr>
                </a:solidFill>
                <a:latin typeface="Verdana Pro Cond Black" panose="020B0A06030504040204" pitchFamily="34" charset="0"/>
                <a:ea typeface="+mn-ea"/>
                <a:cs typeface="+mn-cs"/>
              </a:defRPr>
            </a:pPr>
            <a:endParaRPr lang="en-US"/>
          </a:p>
        </c:txPr>
        <c:crossAx val="-874875392"/>
        <c:crosses val="autoZero"/>
        <c:auto val="1"/>
        <c:lblAlgn val="ctr"/>
        <c:lblOffset val="100"/>
        <c:noMultiLvlLbl val="0"/>
      </c:catAx>
      <c:valAx>
        <c:axId val="-87487539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200" b="1" i="0" u="none" strike="noStrike" kern="1200" baseline="0">
                <a:solidFill>
                  <a:schemeClr val="tx1">
                    <a:lumMod val="65000"/>
                    <a:lumOff val="35000"/>
                  </a:schemeClr>
                </a:solidFill>
                <a:latin typeface="Verdana Pro Cond Black" panose="020B0A06030504040204" pitchFamily="34" charset="0"/>
                <a:ea typeface="+mn-ea"/>
                <a:cs typeface="+mn-cs"/>
              </a:defRPr>
            </a:pPr>
            <a:endParaRPr lang="en-US"/>
          </a:p>
        </c:txPr>
        <c:crossAx val="-87486832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2200" b="1" i="0" u="none" strike="noStrike" kern="1200" baseline="0">
              <a:solidFill>
                <a:schemeClr val="tx1">
                  <a:lumMod val="65000"/>
                  <a:lumOff val="35000"/>
                </a:schemeClr>
              </a:solidFill>
              <a:latin typeface="Verdana Pro Cond Black" panose="020B0A06030504040204" pitchFamily="34" charset="0"/>
              <a:ea typeface="+mn-ea"/>
              <a:cs typeface="+mn-cs"/>
            </a:defRPr>
          </a:pPr>
          <a:endParaRPr lang="en-US"/>
        </a:p>
      </c:txPr>
    </c:legend>
    <c:plotVisOnly val="1"/>
    <c:dispBlanksAs val="gap"/>
    <c:showDLblsOverMax val="0"/>
  </c:chart>
  <c:spPr>
    <a:solidFill>
      <a:schemeClr val="bg1"/>
    </a:solid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5227638" cy="100806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6834188" y="0"/>
            <a:ext cx="5227637" cy="1008063"/>
          </a:xfrm>
          <a:prstGeom prst="rect">
            <a:avLst/>
          </a:prstGeom>
        </p:spPr>
        <p:txBody>
          <a:bodyPr vert="horz" lIns="91440" tIns="45720" rIns="91440" bIns="45720" rtlCol="0"/>
          <a:lstStyle>
            <a:lvl1pPr algn="r">
              <a:defRPr sz="1200"/>
            </a:lvl1pPr>
          </a:lstStyle>
          <a:p>
            <a:fld id="{CBB3ADB8-BD14-4B55-B510-3F9F0097FFF6}" type="datetimeFigureOut">
              <a:rPr lang="en-US" smtClean="0"/>
              <a:t>14-Jan-23</a:t>
            </a:fld>
            <a:endParaRPr lang="en-US"/>
          </a:p>
        </p:txBody>
      </p:sp>
      <p:sp>
        <p:nvSpPr>
          <p:cNvPr id="4" name="Slide Image Placeholder 3"/>
          <p:cNvSpPr>
            <a:spLocks noGrp="1" noRot="1" noChangeAspect="1"/>
          </p:cNvSpPr>
          <p:nvPr>
            <p:ph type="sldImg" idx="2"/>
          </p:nvPr>
        </p:nvSpPr>
        <p:spPr>
          <a:xfrm>
            <a:off x="1236663" y="2513013"/>
            <a:ext cx="9591675" cy="67849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1206500" y="9675813"/>
            <a:ext cx="9652000" cy="7915275"/>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19096038"/>
            <a:ext cx="5227638" cy="1008062"/>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6834188" y="19096038"/>
            <a:ext cx="5227637" cy="1008062"/>
          </a:xfrm>
          <a:prstGeom prst="rect">
            <a:avLst/>
          </a:prstGeom>
        </p:spPr>
        <p:txBody>
          <a:bodyPr vert="horz" lIns="91440" tIns="45720" rIns="91440" bIns="45720" rtlCol="0" anchor="b"/>
          <a:lstStyle>
            <a:lvl1pPr algn="r">
              <a:defRPr sz="1200"/>
            </a:lvl1pPr>
          </a:lstStyle>
          <a:p>
            <a:fld id="{3B26FC2E-F54C-4107-8303-7080662918C4}" type="slidenum">
              <a:rPr lang="en-US" smtClean="0"/>
              <a:t>‹#›</a:t>
            </a:fld>
            <a:endParaRPr lang="en-US"/>
          </a:p>
        </p:txBody>
      </p:sp>
    </p:spTree>
    <p:extLst>
      <p:ext uri="{BB962C8B-B14F-4D97-AF65-F5344CB8AC3E}">
        <p14:creationId xmlns:p14="http://schemas.microsoft.com/office/powerpoint/2010/main" val="27304520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B26FC2E-F54C-4107-8303-7080662918C4}" type="slidenum">
              <a:rPr lang="en-US" smtClean="0"/>
              <a:t>1</a:t>
            </a:fld>
            <a:endParaRPr lang="en-US"/>
          </a:p>
        </p:txBody>
      </p:sp>
    </p:spTree>
    <p:extLst>
      <p:ext uri="{BB962C8B-B14F-4D97-AF65-F5344CB8AC3E}">
        <p14:creationId xmlns:p14="http://schemas.microsoft.com/office/powerpoint/2010/main" val="23388912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3210281" y="9385316"/>
            <a:ext cx="36383201" cy="276999"/>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6420565" y="16954119"/>
            <a:ext cx="29962634" cy="276999"/>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14-Jan-23</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endParaRPr/>
          </a:p>
        </p:txBody>
      </p:sp>
      <p:sp>
        <p:nvSpPr>
          <p:cNvPr id="3" name="Holder 3"/>
          <p:cNvSpPr>
            <a:spLocks noGrp="1"/>
          </p:cNvSpPr>
          <p:nvPr>
            <p:ph type="body" idx="1"/>
          </p:nvPr>
        </p:nvSpPr>
        <p:spPr/>
        <p:txBody>
          <a:bodyPr lIns="0" tIns="0" rIns="0" bIns="0"/>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14-Jan-23</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endParaRPr/>
          </a:p>
        </p:txBody>
      </p:sp>
      <p:sp>
        <p:nvSpPr>
          <p:cNvPr id="3" name="Holder 3"/>
          <p:cNvSpPr>
            <a:spLocks noGrp="1"/>
          </p:cNvSpPr>
          <p:nvPr>
            <p:ph sz="half" idx="2"/>
          </p:nvPr>
        </p:nvSpPr>
        <p:spPr>
          <a:xfrm>
            <a:off x="2140188" y="6963299"/>
            <a:ext cx="18619638" cy="276999"/>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22043937" y="6963299"/>
            <a:ext cx="18619638" cy="276999"/>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14-Jan-23</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14-Jan-23</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14-Jan-23</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0" y="1"/>
            <a:ext cx="42803763" cy="3516705"/>
          </a:xfrm>
          <a:custGeom>
            <a:avLst/>
            <a:gdLst/>
            <a:ahLst/>
            <a:cxnLst/>
            <a:rect l="l" t="t" r="r" b="b"/>
            <a:pathLst>
              <a:path w="20104100" h="1401445">
                <a:moveTo>
                  <a:pt x="20104099" y="0"/>
                </a:moveTo>
                <a:lnTo>
                  <a:pt x="0" y="0"/>
                </a:lnTo>
                <a:lnTo>
                  <a:pt x="0" y="1400831"/>
                </a:lnTo>
                <a:lnTo>
                  <a:pt x="20104099" y="1400831"/>
                </a:lnTo>
                <a:lnTo>
                  <a:pt x="20104099" y="0"/>
                </a:lnTo>
                <a:close/>
              </a:path>
            </a:pathLst>
          </a:custGeom>
          <a:solidFill>
            <a:srgbClr val="003E72"/>
          </a:solidFill>
        </p:spPr>
        <p:txBody>
          <a:bodyPr wrap="square" lIns="0" tIns="0" rIns="0" bIns="0" rtlCol="0"/>
          <a:lstStyle/>
          <a:p>
            <a:endParaRPr sz="8706"/>
          </a:p>
        </p:txBody>
      </p:sp>
      <p:sp>
        <p:nvSpPr>
          <p:cNvPr id="2" name="Holder 2"/>
          <p:cNvSpPr>
            <a:spLocks noGrp="1"/>
          </p:cNvSpPr>
          <p:nvPr>
            <p:ph type="title"/>
          </p:nvPr>
        </p:nvSpPr>
        <p:spPr>
          <a:xfrm>
            <a:off x="2140188" y="1211009"/>
            <a:ext cx="38523387" cy="276999"/>
          </a:xfrm>
          <a:prstGeom prst="rect">
            <a:avLst/>
          </a:prstGeom>
        </p:spPr>
        <p:txBody>
          <a:bodyPr wrap="square" lIns="0" tIns="0" rIns="0" bIns="0">
            <a:spAutoFit/>
          </a:bodyPr>
          <a:lstStyle>
            <a:lvl1pPr>
              <a:defRPr/>
            </a:lvl1pPr>
          </a:lstStyle>
          <a:p>
            <a:endParaRPr/>
          </a:p>
        </p:txBody>
      </p:sp>
      <p:sp>
        <p:nvSpPr>
          <p:cNvPr id="3" name="Holder 3"/>
          <p:cNvSpPr>
            <a:spLocks noGrp="1"/>
          </p:cNvSpPr>
          <p:nvPr>
            <p:ph type="body" idx="1"/>
          </p:nvPr>
        </p:nvSpPr>
        <p:spPr>
          <a:xfrm>
            <a:off x="2140188" y="6963299"/>
            <a:ext cx="38523387" cy="276999"/>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a:xfrm>
            <a:off x="14553280" y="28155948"/>
            <a:ext cx="13697204" cy="629275"/>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2140189" y="28155948"/>
            <a:ext cx="9844865" cy="629275"/>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14-Jan-23</a:t>
            </a:fld>
            <a:endParaRPr lang="en-US"/>
          </a:p>
        </p:txBody>
      </p:sp>
      <p:sp>
        <p:nvSpPr>
          <p:cNvPr id="6" name="Holder 6"/>
          <p:cNvSpPr>
            <a:spLocks noGrp="1"/>
          </p:cNvSpPr>
          <p:nvPr>
            <p:ph type="sldNum" sz="quarter" idx="7"/>
          </p:nvPr>
        </p:nvSpPr>
        <p:spPr>
          <a:xfrm>
            <a:off x="30818713" y="28155948"/>
            <a:ext cx="9844865" cy="629275"/>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973425">
        <a:defRPr>
          <a:latin typeface="+mn-lt"/>
          <a:ea typeface="+mn-ea"/>
          <a:cs typeface="+mn-cs"/>
        </a:defRPr>
      </a:lvl2pPr>
      <a:lvl3pPr marL="1946849">
        <a:defRPr>
          <a:latin typeface="+mn-lt"/>
          <a:ea typeface="+mn-ea"/>
          <a:cs typeface="+mn-cs"/>
        </a:defRPr>
      </a:lvl3pPr>
      <a:lvl4pPr marL="2920274">
        <a:defRPr>
          <a:latin typeface="+mn-lt"/>
          <a:ea typeface="+mn-ea"/>
          <a:cs typeface="+mn-cs"/>
        </a:defRPr>
      </a:lvl4pPr>
      <a:lvl5pPr marL="3893698">
        <a:defRPr>
          <a:latin typeface="+mn-lt"/>
          <a:ea typeface="+mn-ea"/>
          <a:cs typeface="+mn-cs"/>
        </a:defRPr>
      </a:lvl5pPr>
      <a:lvl6pPr marL="4867123">
        <a:defRPr>
          <a:latin typeface="+mn-lt"/>
          <a:ea typeface="+mn-ea"/>
          <a:cs typeface="+mn-cs"/>
        </a:defRPr>
      </a:lvl6pPr>
      <a:lvl7pPr marL="5840547">
        <a:defRPr>
          <a:latin typeface="+mn-lt"/>
          <a:ea typeface="+mn-ea"/>
          <a:cs typeface="+mn-cs"/>
        </a:defRPr>
      </a:lvl7pPr>
      <a:lvl8pPr marL="6813972">
        <a:defRPr>
          <a:latin typeface="+mn-lt"/>
          <a:ea typeface="+mn-ea"/>
          <a:cs typeface="+mn-cs"/>
        </a:defRPr>
      </a:lvl8pPr>
      <a:lvl9pPr marL="7787396">
        <a:defRPr>
          <a:latin typeface="+mn-lt"/>
          <a:ea typeface="+mn-ea"/>
          <a:cs typeface="+mn-cs"/>
        </a:defRPr>
      </a:lvl9pPr>
    </p:bodyStyle>
    <p:otherStyle>
      <a:lvl1pPr marL="0">
        <a:defRPr>
          <a:latin typeface="+mn-lt"/>
          <a:ea typeface="+mn-ea"/>
          <a:cs typeface="+mn-cs"/>
        </a:defRPr>
      </a:lvl1pPr>
      <a:lvl2pPr marL="973425">
        <a:defRPr>
          <a:latin typeface="+mn-lt"/>
          <a:ea typeface="+mn-ea"/>
          <a:cs typeface="+mn-cs"/>
        </a:defRPr>
      </a:lvl2pPr>
      <a:lvl3pPr marL="1946849">
        <a:defRPr>
          <a:latin typeface="+mn-lt"/>
          <a:ea typeface="+mn-ea"/>
          <a:cs typeface="+mn-cs"/>
        </a:defRPr>
      </a:lvl3pPr>
      <a:lvl4pPr marL="2920274">
        <a:defRPr>
          <a:latin typeface="+mn-lt"/>
          <a:ea typeface="+mn-ea"/>
          <a:cs typeface="+mn-cs"/>
        </a:defRPr>
      </a:lvl4pPr>
      <a:lvl5pPr marL="3893698">
        <a:defRPr>
          <a:latin typeface="+mn-lt"/>
          <a:ea typeface="+mn-ea"/>
          <a:cs typeface="+mn-cs"/>
        </a:defRPr>
      </a:lvl5pPr>
      <a:lvl6pPr marL="4867123">
        <a:defRPr>
          <a:latin typeface="+mn-lt"/>
          <a:ea typeface="+mn-ea"/>
          <a:cs typeface="+mn-cs"/>
        </a:defRPr>
      </a:lvl6pPr>
      <a:lvl7pPr marL="5840547">
        <a:defRPr>
          <a:latin typeface="+mn-lt"/>
          <a:ea typeface="+mn-ea"/>
          <a:cs typeface="+mn-cs"/>
        </a:defRPr>
      </a:lvl7pPr>
      <a:lvl8pPr marL="6813972">
        <a:defRPr>
          <a:latin typeface="+mn-lt"/>
          <a:ea typeface="+mn-ea"/>
          <a:cs typeface="+mn-cs"/>
        </a:defRPr>
      </a:lvl8pPr>
      <a:lvl9pPr marL="7787396">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chart" Target="../charts/chart3.xml"/><Relationship Id="rId3" Type="http://schemas.openxmlformats.org/officeDocument/2006/relationships/image" Target="../media/image1.png"/><Relationship Id="rId7" Type="http://schemas.openxmlformats.org/officeDocument/2006/relationships/chart" Target="../charts/chart2.xml"/><Relationship Id="rId2" Type="http://schemas.openxmlformats.org/officeDocument/2006/relationships/notesSlide" Target="../notesSlides/notesSlide1.xml"/><Relationship Id="rId1" Type="http://schemas.openxmlformats.org/officeDocument/2006/relationships/slideLayout" Target="../slideLayouts/slideLayout5.xml"/><Relationship Id="rId6" Type="http://schemas.openxmlformats.org/officeDocument/2006/relationships/chart" Target="../charts/chart1.xml"/><Relationship Id="rId5" Type="http://schemas.openxmlformats.org/officeDocument/2006/relationships/image" Target="../media/image3.jp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5000"/>
                <a:lumOff val="9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3" name="object 3"/>
          <p:cNvSpPr txBox="1"/>
          <p:nvPr/>
        </p:nvSpPr>
        <p:spPr>
          <a:xfrm>
            <a:off x="9360728" y="4261092"/>
            <a:ext cx="3451354" cy="652414"/>
          </a:xfrm>
          <a:prstGeom prst="rect">
            <a:avLst/>
          </a:prstGeom>
        </p:spPr>
        <p:txBody>
          <a:bodyPr vert="horz" wrap="square" lIns="0" tIns="36504" rIns="0" bIns="0" rtlCol="0">
            <a:spAutoFit/>
          </a:bodyPr>
          <a:lstStyle/>
          <a:p>
            <a:pPr marL="27040">
              <a:spcBef>
                <a:spcPts val="287"/>
              </a:spcBef>
            </a:pPr>
            <a:r>
              <a:rPr lang="en-US" sz="4000" b="1" spc="96" dirty="0">
                <a:solidFill>
                  <a:srgbClr val="003E72"/>
                </a:solidFill>
                <a:latin typeface="Trebuchet MS"/>
                <a:cs typeface="Trebuchet MS"/>
              </a:rPr>
              <a:t>Introduction</a:t>
            </a:r>
            <a:endParaRPr sz="4000" b="1" dirty="0">
              <a:latin typeface="Trebuchet MS"/>
              <a:cs typeface="Trebuchet MS"/>
            </a:endParaRPr>
          </a:p>
        </p:txBody>
      </p:sp>
      <p:sp>
        <p:nvSpPr>
          <p:cNvPr id="5" name="object 5"/>
          <p:cNvSpPr txBox="1"/>
          <p:nvPr/>
        </p:nvSpPr>
        <p:spPr>
          <a:xfrm>
            <a:off x="2247900" y="5292726"/>
            <a:ext cx="17900254" cy="8968983"/>
          </a:xfrm>
          <a:prstGeom prst="rect">
            <a:avLst/>
          </a:prstGeom>
        </p:spPr>
        <p:txBody>
          <a:bodyPr vert="horz" wrap="square" lIns="0" tIns="27040" rIns="0" bIns="0" rtlCol="0">
            <a:spAutoFit/>
          </a:bodyPr>
          <a:lstStyle/>
          <a:p>
            <a:pPr algn="justLow"/>
            <a:r>
              <a:rPr lang="en-US" sz="3200" dirty="0">
                <a:latin typeface="Times New Roman" panose="02020603050405020304" pitchFamily="18" charset="0"/>
                <a:cs typeface="Times New Roman" panose="02020603050405020304" pitchFamily="18" charset="0"/>
              </a:rPr>
              <a:t>Grid-connected Photovoltaic (PV) systems use inverters to connect to distribution networks that utilize alternative voltage. However, harmonic currents generated by PV systems may downgrade the electrical network's quality and change other electrical equipment's performance.</a:t>
            </a:r>
          </a:p>
          <a:p>
            <a:pPr algn="justLow"/>
            <a:endParaRPr lang="en-US" sz="3200" dirty="0">
              <a:latin typeface="Times New Roman" panose="02020603050405020304" pitchFamily="18" charset="0"/>
              <a:cs typeface="Times New Roman" panose="02020603050405020304" pitchFamily="18" charset="0"/>
            </a:endParaRPr>
          </a:p>
          <a:p>
            <a:pPr algn="justLow"/>
            <a:r>
              <a:rPr lang="en-US" sz="3200" dirty="0">
                <a:latin typeface="Times New Roman" panose="02020603050405020304" pitchFamily="18" charset="0"/>
                <a:cs typeface="Times New Roman" panose="02020603050405020304" pitchFamily="18" charset="0"/>
              </a:rPr>
              <a:t>This project investigates the effect of the injected harmonics from the PV through the inverter on the network by injecting them on the IEEE 15-Bus network for East-West (M-shape) and South-North (S-shape) PV arrangements.</a:t>
            </a:r>
          </a:p>
          <a:p>
            <a:pPr algn="justLow"/>
            <a:r>
              <a:rPr lang="en-GB" sz="3200" dirty="0">
                <a:solidFill>
                  <a:prstClr val="black"/>
                </a:solidFill>
                <a:latin typeface="Times New Roman" panose="02020603050405020304" pitchFamily="18" charset="0"/>
                <a:cs typeface="Times New Roman" panose="02020603050405020304" pitchFamily="18" charset="0"/>
              </a:rPr>
              <a:t>Note that </a:t>
            </a:r>
            <a:r>
              <a:rPr lang="en-GB" sz="3200" dirty="0" err="1">
                <a:solidFill>
                  <a:prstClr val="black"/>
                </a:solidFill>
                <a:latin typeface="Times New Roman" panose="02020603050405020304" pitchFamily="18" charset="0"/>
                <a:cs typeface="Times New Roman" panose="02020603050405020304" pitchFamily="18" charset="0"/>
              </a:rPr>
              <a:t>Sungrow</a:t>
            </a:r>
            <a:r>
              <a:rPr lang="en-GB" sz="3200" dirty="0">
                <a:solidFill>
                  <a:prstClr val="black"/>
                </a:solidFill>
                <a:latin typeface="Times New Roman" panose="02020603050405020304" pitchFamily="18" charset="0"/>
                <a:cs typeface="Times New Roman" panose="02020603050405020304" pitchFamily="18" charset="0"/>
              </a:rPr>
              <a:t> (SG320HX) inverter datasheet’s harmonics were used to obtain more accurate and realistic results.</a:t>
            </a:r>
          </a:p>
          <a:p>
            <a:pPr>
              <a:lnSpc>
                <a:spcPct val="150000"/>
              </a:lnSpc>
            </a:pPr>
            <a:endParaRPr lang="en-GB" sz="3200" dirty="0">
              <a:solidFill>
                <a:prstClr val="black"/>
              </a:solidFill>
              <a:latin typeface="Times New Roman" panose="02020603050405020304" pitchFamily="18" charset="0"/>
              <a:cs typeface="Times New Roman" panose="02020603050405020304" pitchFamily="18" charset="0"/>
            </a:endParaRPr>
          </a:p>
          <a:p>
            <a:pPr>
              <a:lnSpc>
                <a:spcPct val="150000"/>
              </a:lnSpc>
            </a:pPr>
            <a:endParaRPr lang="en-US" sz="3200" dirty="0">
              <a:latin typeface="Times New Roman" panose="02020603050405020304" pitchFamily="18" charset="0"/>
              <a:cs typeface="Times New Roman" panose="02020603050405020304" pitchFamily="18" charset="0"/>
            </a:endParaRPr>
          </a:p>
          <a:p>
            <a:pPr>
              <a:lnSpc>
                <a:spcPct val="150000"/>
              </a:lnSpc>
            </a:pPr>
            <a:endParaRPr lang="en-US" sz="3200" dirty="0">
              <a:latin typeface="Times New Roman" panose="02020603050405020304" pitchFamily="18" charset="0"/>
              <a:cs typeface="Times New Roman" panose="02020603050405020304" pitchFamily="18" charset="0"/>
            </a:endParaRPr>
          </a:p>
          <a:p>
            <a:pPr>
              <a:lnSpc>
                <a:spcPct val="150000"/>
              </a:lnSpc>
            </a:pPr>
            <a:endParaRPr lang="en-US" sz="3200" dirty="0">
              <a:latin typeface="Times New Roman" panose="02020603050405020304" pitchFamily="18" charset="0"/>
              <a:cs typeface="Times New Roman" panose="02020603050405020304" pitchFamily="18" charset="0"/>
            </a:endParaRPr>
          </a:p>
          <a:p>
            <a:pPr algn="ctr">
              <a:lnSpc>
                <a:spcPct val="150000"/>
              </a:lnSpc>
            </a:pPr>
            <a:endParaRPr kumimoji="0" lang="en-GB" sz="24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algn="ctr">
              <a:lnSpc>
                <a:spcPct val="150000"/>
              </a:lnSpc>
            </a:pPr>
            <a:r>
              <a:rPr kumimoji="0" lang="en-GB" sz="24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Figure 1</a:t>
            </a:r>
            <a:r>
              <a:rPr kumimoji="0" lang="en-GB" sz="2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Diagrams of a standard PV array arrangement (S-shape) and an M-shape PV array arrangement (M-shape)</a:t>
            </a:r>
            <a:endParaRPr lang="en-US" sz="2400" dirty="0">
              <a:latin typeface="Times New Roman" panose="02020603050405020304" pitchFamily="18" charset="0"/>
              <a:cs typeface="Times New Roman" panose="02020603050405020304" pitchFamily="18" charset="0"/>
            </a:endParaRPr>
          </a:p>
          <a:p>
            <a:pPr algn="ctr">
              <a:lnSpc>
                <a:spcPct val="150000"/>
              </a:lnSpc>
            </a:pPr>
            <a:endParaRPr kumimoji="0" lang="en-GB" sz="22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sp>
        <p:nvSpPr>
          <p:cNvPr id="9" name="object 9"/>
          <p:cNvSpPr txBox="1"/>
          <p:nvPr/>
        </p:nvSpPr>
        <p:spPr>
          <a:xfrm>
            <a:off x="30504440" y="4183571"/>
            <a:ext cx="2225177" cy="652414"/>
          </a:xfrm>
          <a:prstGeom prst="rect">
            <a:avLst/>
          </a:prstGeom>
        </p:spPr>
        <p:txBody>
          <a:bodyPr vert="horz" wrap="square" lIns="0" tIns="36504" rIns="0" bIns="0" rtlCol="0">
            <a:spAutoFit/>
          </a:bodyPr>
          <a:lstStyle/>
          <a:p>
            <a:pPr marL="27040">
              <a:spcBef>
                <a:spcPts val="287"/>
              </a:spcBef>
            </a:pPr>
            <a:r>
              <a:rPr sz="4000" b="1" spc="149" dirty="0">
                <a:solidFill>
                  <a:srgbClr val="003E72"/>
                </a:solidFill>
                <a:latin typeface="Trebuchet MS"/>
                <a:cs typeface="Trebuchet MS"/>
              </a:rPr>
              <a:t>R</a:t>
            </a:r>
            <a:r>
              <a:rPr sz="4000" b="1" spc="128" dirty="0">
                <a:solidFill>
                  <a:srgbClr val="003E72"/>
                </a:solidFill>
                <a:latin typeface="Trebuchet MS"/>
                <a:cs typeface="Trebuchet MS"/>
              </a:rPr>
              <a:t>esults</a:t>
            </a:r>
            <a:endParaRPr sz="4000" dirty="0">
              <a:latin typeface="Trebuchet MS"/>
              <a:cs typeface="Trebuchet MS"/>
            </a:endParaRPr>
          </a:p>
        </p:txBody>
      </p:sp>
      <p:sp>
        <p:nvSpPr>
          <p:cNvPr id="15" name="object 15"/>
          <p:cNvSpPr/>
          <p:nvPr/>
        </p:nvSpPr>
        <p:spPr>
          <a:xfrm>
            <a:off x="-1" y="29669401"/>
            <a:ext cx="42803763" cy="605811"/>
          </a:xfrm>
          <a:custGeom>
            <a:avLst/>
            <a:gdLst/>
            <a:ahLst/>
            <a:cxnLst/>
            <a:rect l="l" t="t" r="r" b="b"/>
            <a:pathLst>
              <a:path w="20104100" h="229234">
                <a:moveTo>
                  <a:pt x="20104099" y="0"/>
                </a:moveTo>
                <a:lnTo>
                  <a:pt x="0" y="0"/>
                </a:lnTo>
                <a:lnTo>
                  <a:pt x="0" y="228974"/>
                </a:lnTo>
                <a:lnTo>
                  <a:pt x="20104099" y="228974"/>
                </a:lnTo>
                <a:lnTo>
                  <a:pt x="20104099" y="0"/>
                </a:lnTo>
                <a:close/>
              </a:path>
            </a:pathLst>
          </a:custGeom>
          <a:solidFill>
            <a:srgbClr val="003E72"/>
          </a:solidFill>
        </p:spPr>
        <p:txBody>
          <a:bodyPr wrap="square" lIns="0" tIns="0" rIns="0" bIns="0" rtlCol="0"/>
          <a:lstStyle/>
          <a:p>
            <a:endParaRPr sz="8706"/>
          </a:p>
        </p:txBody>
      </p:sp>
      <p:pic>
        <p:nvPicPr>
          <p:cNvPr id="17" name="Picture 16">
            <a:extLst>
              <a:ext uri="{FF2B5EF4-FFF2-40B4-BE49-F238E27FC236}">
                <a16:creationId xmlns:a16="http://schemas.microsoft.com/office/drawing/2014/main" id="{996DFC62-6273-9B5C-3033-B0C1F1EDC45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7881" y="0"/>
            <a:ext cx="3480554" cy="3480554"/>
          </a:xfrm>
          <a:prstGeom prst="rect">
            <a:avLst/>
          </a:prstGeom>
        </p:spPr>
      </p:pic>
      <p:sp>
        <p:nvSpPr>
          <p:cNvPr id="20" name="Text Placeholder 1">
            <a:extLst>
              <a:ext uri="{FF2B5EF4-FFF2-40B4-BE49-F238E27FC236}">
                <a16:creationId xmlns:a16="http://schemas.microsoft.com/office/drawing/2014/main" id="{0085A645-D3EB-4141-8C78-3E737967C6DD}"/>
              </a:ext>
            </a:extLst>
          </p:cNvPr>
          <p:cNvSpPr txBox="1">
            <a:spLocks/>
          </p:cNvSpPr>
          <p:nvPr/>
        </p:nvSpPr>
        <p:spPr>
          <a:xfrm>
            <a:off x="4412208" y="770781"/>
            <a:ext cx="4953000" cy="1938970"/>
          </a:xfrm>
          <a:prstGeom prst="rect">
            <a:avLst/>
          </a:prstGeom>
        </p:spPr>
        <p:txBody>
          <a:bodyPr/>
          <a:lstStyle>
            <a:lvl1pPr marL="0">
              <a:defRPr>
                <a:latin typeface="+mn-lt"/>
                <a:ea typeface="+mn-ea"/>
                <a:cs typeface="+mn-cs"/>
              </a:defRPr>
            </a:lvl1pPr>
            <a:lvl2pPr marL="973425">
              <a:defRPr>
                <a:latin typeface="+mn-lt"/>
                <a:ea typeface="+mn-ea"/>
                <a:cs typeface="+mn-cs"/>
              </a:defRPr>
            </a:lvl2pPr>
            <a:lvl3pPr marL="1946849">
              <a:defRPr>
                <a:latin typeface="+mn-lt"/>
                <a:ea typeface="+mn-ea"/>
                <a:cs typeface="+mn-cs"/>
              </a:defRPr>
            </a:lvl3pPr>
            <a:lvl4pPr marL="2920274">
              <a:defRPr>
                <a:latin typeface="+mn-lt"/>
                <a:ea typeface="+mn-ea"/>
                <a:cs typeface="+mn-cs"/>
              </a:defRPr>
            </a:lvl4pPr>
            <a:lvl5pPr marL="3893698">
              <a:defRPr>
                <a:latin typeface="+mn-lt"/>
                <a:ea typeface="+mn-ea"/>
                <a:cs typeface="+mn-cs"/>
              </a:defRPr>
            </a:lvl5pPr>
            <a:lvl6pPr marL="4867123">
              <a:defRPr>
                <a:latin typeface="+mn-lt"/>
                <a:ea typeface="+mn-ea"/>
                <a:cs typeface="+mn-cs"/>
              </a:defRPr>
            </a:lvl6pPr>
            <a:lvl7pPr marL="5840547">
              <a:defRPr>
                <a:latin typeface="+mn-lt"/>
                <a:ea typeface="+mn-ea"/>
                <a:cs typeface="+mn-cs"/>
              </a:defRPr>
            </a:lvl7pPr>
            <a:lvl8pPr marL="6813972">
              <a:defRPr>
                <a:latin typeface="+mn-lt"/>
                <a:ea typeface="+mn-ea"/>
                <a:cs typeface="+mn-cs"/>
              </a:defRPr>
            </a:lvl8pPr>
            <a:lvl9pPr marL="7787396">
              <a:defRPr>
                <a:latin typeface="+mn-lt"/>
                <a:ea typeface="+mn-ea"/>
                <a:cs typeface="+mn-cs"/>
              </a:defRPr>
            </a:lvl9pPr>
          </a:lstStyle>
          <a:p>
            <a:pPr defTabSz="914400"/>
            <a:r>
              <a:rPr lang="en-US" sz="6000" kern="0" dirty="0">
                <a:solidFill>
                  <a:schemeClr val="bg1"/>
                </a:solidFill>
                <a:latin typeface="Verdana Pro Cond Black" panose="020B0A06030504040204" pitchFamily="34" charset="0"/>
                <a:cs typeface="Aharoni" panose="02010803020104030203" pitchFamily="2" charset="-79"/>
              </a:rPr>
              <a:t>An-Najah</a:t>
            </a:r>
          </a:p>
          <a:p>
            <a:pPr defTabSz="914400"/>
            <a:r>
              <a:rPr lang="en-US" sz="6000" kern="0" dirty="0">
                <a:solidFill>
                  <a:schemeClr val="bg1"/>
                </a:solidFill>
                <a:latin typeface="Verdana Pro Cond Black" panose="020B0A06030504040204" pitchFamily="34" charset="0"/>
                <a:cs typeface="Aharoni" panose="02010803020104030203" pitchFamily="2" charset="-79"/>
              </a:rPr>
              <a:t>University</a:t>
            </a:r>
          </a:p>
        </p:txBody>
      </p:sp>
      <p:sp>
        <p:nvSpPr>
          <p:cNvPr id="21" name="Text Placeholder 1">
            <a:extLst>
              <a:ext uri="{FF2B5EF4-FFF2-40B4-BE49-F238E27FC236}">
                <a16:creationId xmlns:a16="http://schemas.microsoft.com/office/drawing/2014/main" id="{DBEDFE2D-5593-8A0F-DC09-281BCC1E6B26}"/>
              </a:ext>
            </a:extLst>
          </p:cNvPr>
          <p:cNvSpPr txBox="1">
            <a:spLocks/>
          </p:cNvSpPr>
          <p:nvPr/>
        </p:nvSpPr>
        <p:spPr>
          <a:xfrm>
            <a:off x="11821397" y="385369"/>
            <a:ext cx="19160966" cy="2709793"/>
          </a:xfrm>
          <a:prstGeom prst="rect">
            <a:avLst/>
          </a:prstGeom>
        </p:spPr>
        <p:txBody>
          <a:bodyPr/>
          <a:lstStyle>
            <a:lvl1pPr marL="0">
              <a:defRPr>
                <a:latin typeface="+mn-lt"/>
                <a:ea typeface="+mn-ea"/>
                <a:cs typeface="+mn-cs"/>
              </a:defRPr>
            </a:lvl1pPr>
            <a:lvl2pPr marL="973425">
              <a:defRPr>
                <a:latin typeface="+mn-lt"/>
                <a:ea typeface="+mn-ea"/>
                <a:cs typeface="+mn-cs"/>
              </a:defRPr>
            </a:lvl2pPr>
            <a:lvl3pPr marL="1946849">
              <a:defRPr>
                <a:latin typeface="+mn-lt"/>
                <a:ea typeface="+mn-ea"/>
                <a:cs typeface="+mn-cs"/>
              </a:defRPr>
            </a:lvl3pPr>
            <a:lvl4pPr marL="2920274">
              <a:defRPr>
                <a:latin typeface="+mn-lt"/>
                <a:ea typeface="+mn-ea"/>
                <a:cs typeface="+mn-cs"/>
              </a:defRPr>
            </a:lvl4pPr>
            <a:lvl5pPr marL="3893698">
              <a:defRPr>
                <a:latin typeface="+mn-lt"/>
                <a:ea typeface="+mn-ea"/>
                <a:cs typeface="+mn-cs"/>
              </a:defRPr>
            </a:lvl5pPr>
            <a:lvl6pPr marL="4867123">
              <a:defRPr>
                <a:latin typeface="+mn-lt"/>
                <a:ea typeface="+mn-ea"/>
                <a:cs typeface="+mn-cs"/>
              </a:defRPr>
            </a:lvl6pPr>
            <a:lvl7pPr marL="5840547">
              <a:defRPr>
                <a:latin typeface="+mn-lt"/>
                <a:ea typeface="+mn-ea"/>
                <a:cs typeface="+mn-cs"/>
              </a:defRPr>
            </a:lvl7pPr>
            <a:lvl8pPr marL="6813972">
              <a:defRPr>
                <a:latin typeface="+mn-lt"/>
                <a:ea typeface="+mn-ea"/>
                <a:cs typeface="+mn-cs"/>
              </a:defRPr>
            </a:lvl8pPr>
            <a:lvl9pPr marL="7787396">
              <a:defRPr>
                <a:latin typeface="+mn-lt"/>
                <a:ea typeface="+mn-ea"/>
                <a:cs typeface="+mn-cs"/>
              </a:defRPr>
            </a:lvl9pPr>
          </a:lstStyle>
          <a:p>
            <a:pPr algn="ctr" defTabSz="914400"/>
            <a:r>
              <a:rPr lang="en-US" sz="6000" kern="0" dirty="0">
                <a:solidFill>
                  <a:schemeClr val="bg1"/>
                </a:solidFill>
                <a:latin typeface="Verdana Pro Cond Black" panose="020B0A06030504040204" pitchFamily="34" charset="0"/>
                <a:cs typeface="Aharoni" panose="02010803020104030203" pitchFamily="2" charset="-79"/>
              </a:rPr>
              <a:t>Comparison Between South-North and East-West PV Installation in terms of the effect of Harmonics on the network</a:t>
            </a:r>
          </a:p>
        </p:txBody>
      </p:sp>
      <p:sp>
        <p:nvSpPr>
          <p:cNvPr id="22" name="object 4">
            <a:extLst>
              <a:ext uri="{FF2B5EF4-FFF2-40B4-BE49-F238E27FC236}">
                <a16:creationId xmlns:a16="http://schemas.microsoft.com/office/drawing/2014/main" id="{18ADC107-A31E-3B2E-2A6E-5BFA325C1F28}"/>
              </a:ext>
            </a:extLst>
          </p:cNvPr>
          <p:cNvSpPr/>
          <p:nvPr/>
        </p:nvSpPr>
        <p:spPr>
          <a:xfrm flipV="1">
            <a:off x="2246352" y="4907334"/>
            <a:ext cx="17936329" cy="164969"/>
          </a:xfrm>
          <a:custGeom>
            <a:avLst/>
            <a:gdLst/>
            <a:ahLst/>
            <a:cxnLst/>
            <a:rect l="l" t="t" r="r" b="b"/>
            <a:pathLst>
              <a:path w="6031865">
                <a:moveTo>
                  <a:pt x="0" y="0"/>
                </a:moveTo>
                <a:lnTo>
                  <a:pt x="6031291" y="0"/>
                </a:lnTo>
              </a:path>
            </a:pathLst>
          </a:custGeom>
          <a:ln w="4604">
            <a:solidFill>
              <a:srgbClr val="000000"/>
            </a:solidFill>
          </a:ln>
        </p:spPr>
        <p:txBody>
          <a:bodyPr wrap="square" lIns="0" tIns="0" rIns="0" bIns="0" rtlCol="0"/>
          <a:lstStyle/>
          <a:p>
            <a:endParaRPr sz="8706"/>
          </a:p>
        </p:txBody>
      </p:sp>
      <p:sp>
        <p:nvSpPr>
          <p:cNvPr id="23" name="object 4">
            <a:extLst>
              <a:ext uri="{FF2B5EF4-FFF2-40B4-BE49-F238E27FC236}">
                <a16:creationId xmlns:a16="http://schemas.microsoft.com/office/drawing/2014/main" id="{65D9A135-3FD0-16F8-6C78-C85BA41B2F49}"/>
              </a:ext>
            </a:extLst>
          </p:cNvPr>
          <p:cNvSpPr/>
          <p:nvPr/>
        </p:nvSpPr>
        <p:spPr>
          <a:xfrm flipV="1">
            <a:off x="22648863" y="4907334"/>
            <a:ext cx="17936329" cy="164969"/>
          </a:xfrm>
          <a:custGeom>
            <a:avLst/>
            <a:gdLst/>
            <a:ahLst/>
            <a:cxnLst/>
            <a:rect l="l" t="t" r="r" b="b"/>
            <a:pathLst>
              <a:path w="6031865">
                <a:moveTo>
                  <a:pt x="0" y="0"/>
                </a:moveTo>
                <a:lnTo>
                  <a:pt x="6031291" y="0"/>
                </a:lnTo>
              </a:path>
            </a:pathLst>
          </a:custGeom>
          <a:ln w="4604">
            <a:solidFill>
              <a:srgbClr val="000000"/>
            </a:solidFill>
          </a:ln>
        </p:spPr>
        <p:txBody>
          <a:bodyPr wrap="square" lIns="0" tIns="0" rIns="0" bIns="0" rtlCol="0"/>
          <a:lstStyle/>
          <a:p>
            <a:endParaRPr sz="8706"/>
          </a:p>
        </p:txBody>
      </p:sp>
      <p:pic>
        <p:nvPicPr>
          <p:cNvPr id="25" name="Picture 24">
            <a:extLst>
              <a:ext uri="{FF2B5EF4-FFF2-40B4-BE49-F238E27FC236}">
                <a16:creationId xmlns:a16="http://schemas.microsoft.com/office/drawing/2014/main" id="{A54ADFF0-6806-24E7-FD47-8A37AC286061}"/>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887786" y="10112282"/>
            <a:ext cx="13867222" cy="2766462"/>
          </a:xfrm>
          <a:prstGeom prst="rect">
            <a:avLst/>
          </a:prstGeom>
          <a:noFill/>
          <a:ln>
            <a:noFill/>
          </a:ln>
        </p:spPr>
      </p:pic>
      <p:sp>
        <p:nvSpPr>
          <p:cNvPr id="27" name="object 4">
            <a:extLst>
              <a:ext uri="{FF2B5EF4-FFF2-40B4-BE49-F238E27FC236}">
                <a16:creationId xmlns:a16="http://schemas.microsoft.com/office/drawing/2014/main" id="{A8FAAE4E-D074-26AB-B098-AD9CEA45F5CE}"/>
              </a:ext>
            </a:extLst>
          </p:cNvPr>
          <p:cNvSpPr/>
          <p:nvPr/>
        </p:nvSpPr>
        <p:spPr>
          <a:xfrm flipV="1">
            <a:off x="2118241" y="14760846"/>
            <a:ext cx="17936329" cy="164969"/>
          </a:xfrm>
          <a:custGeom>
            <a:avLst/>
            <a:gdLst/>
            <a:ahLst/>
            <a:cxnLst/>
            <a:rect l="l" t="t" r="r" b="b"/>
            <a:pathLst>
              <a:path w="6031865">
                <a:moveTo>
                  <a:pt x="0" y="0"/>
                </a:moveTo>
                <a:lnTo>
                  <a:pt x="6031291" y="0"/>
                </a:lnTo>
              </a:path>
            </a:pathLst>
          </a:custGeom>
          <a:ln w="4604">
            <a:solidFill>
              <a:srgbClr val="000000"/>
            </a:solidFill>
          </a:ln>
        </p:spPr>
        <p:txBody>
          <a:bodyPr wrap="square" lIns="0" tIns="0" rIns="0" bIns="0" rtlCol="0"/>
          <a:lstStyle/>
          <a:p>
            <a:endParaRPr sz="8706"/>
          </a:p>
        </p:txBody>
      </p:sp>
      <p:sp>
        <p:nvSpPr>
          <p:cNvPr id="28" name="object 3">
            <a:extLst>
              <a:ext uri="{FF2B5EF4-FFF2-40B4-BE49-F238E27FC236}">
                <a16:creationId xmlns:a16="http://schemas.microsoft.com/office/drawing/2014/main" id="{9452987D-98B4-2592-A427-266A9CDB6A28}"/>
              </a:ext>
            </a:extLst>
          </p:cNvPr>
          <p:cNvSpPr txBox="1"/>
          <p:nvPr/>
        </p:nvSpPr>
        <p:spPr>
          <a:xfrm>
            <a:off x="9488839" y="14061056"/>
            <a:ext cx="3451354" cy="652414"/>
          </a:xfrm>
          <a:prstGeom prst="rect">
            <a:avLst/>
          </a:prstGeom>
        </p:spPr>
        <p:txBody>
          <a:bodyPr vert="horz" wrap="square" lIns="0" tIns="36504" rIns="0" bIns="0" rtlCol="0">
            <a:spAutoFit/>
          </a:bodyPr>
          <a:lstStyle/>
          <a:p>
            <a:pPr marL="27040">
              <a:spcBef>
                <a:spcPts val="287"/>
              </a:spcBef>
            </a:pPr>
            <a:r>
              <a:rPr lang="en-US" sz="4000" b="1" spc="96" dirty="0">
                <a:solidFill>
                  <a:srgbClr val="003E72"/>
                </a:solidFill>
                <a:latin typeface="Trebuchet MS"/>
                <a:cs typeface="Trebuchet MS"/>
              </a:rPr>
              <a:t>Methodology</a:t>
            </a:r>
            <a:endParaRPr sz="4000" b="1" dirty="0">
              <a:latin typeface="Trebuchet MS"/>
              <a:cs typeface="Trebuchet MS"/>
            </a:endParaRPr>
          </a:p>
        </p:txBody>
      </p:sp>
      <p:pic>
        <p:nvPicPr>
          <p:cNvPr id="33" name="Picture 32">
            <a:extLst>
              <a:ext uri="{FF2B5EF4-FFF2-40B4-BE49-F238E27FC236}">
                <a16:creationId xmlns:a16="http://schemas.microsoft.com/office/drawing/2014/main" id="{8AECD400-7783-3BD1-C517-8AFBDA37C479}"/>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2128560" y="15287206"/>
            <a:ext cx="17936330" cy="10804435"/>
          </a:xfrm>
          <a:prstGeom prst="rect">
            <a:avLst/>
          </a:prstGeom>
        </p:spPr>
      </p:pic>
      <p:sp>
        <p:nvSpPr>
          <p:cNvPr id="8" name="TextBox 7">
            <a:extLst>
              <a:ext uri="{FF2B5EF4-FFF2-40B4-BE49-F238E27FC236}">
                <a16:creationId xmlns:a16="http://schemas.microsoft.com/office/drawing/2014/main" id="{728546A1-B759-6C6E-0978-04E0AD2F384E}"/>
              </a:ext>
            </a:extLst>
          </p:cNvPr>
          <p:cNvSpPr txBox="1"/>
          <p:nvPr/>
        </p:nvSpPr>
        <p:spPr>
          <a:xfrm>
            <a:off x="2229862" y="26072395"/>
            <a:ext cx="17936330" cy="579967"/>
          </a:xfrm>
          <a:prstGeom prst="rect">
            <a:avLst/>
          </a:prstGeom>
          <a:noFill/>
        </p:spPr>
        <p:txBody>
          <a:bodyPr wrap="square">
            <a:spAutoFit/>
          </a:bodyPr>
          <a:lstStyle/>
          <a:p>
            <a:pPr marL="0" marR="0" lvl="0" indent="0" algn="ctr" defTabSz="5381713" rtl="0" eaLnBrk="1" fontAlgn="auto" latinLnBrk="0" hangingPunct="1">
              <a:lnSpc>
                <a:spcPct val="150000"/>
              </a:lnSpc>
              <a:spcBef>
                <a:spcPct val="20000"/>
              </a:spcBef>
              <a:spcAft>
                <a:spcPts val="0"/>
              </a:spcAft>
              <a:buClrTx/>
              <a:buSzTx/>
              <a:buFont typeface="Arial" pitchFamily="34" charset="0"/>
              <a:buNone/>
              <a:tabLst/>
              <a:defRPr/>
            </a:pPr>
            <a:r>
              <a:rPr kumimoji="0" lang="en-GB" sz="24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Figure 2</a:t>
            </a:r>
            <a:r>
              <a:rPr kumimoji="0" lang="en-GB" sz="2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IEEE 15-Bus network.</a:t>
            </a:r>
          </a:p>
        </p:txBody>
      </p:sp>
      <p:sp>
        <p:nvSpPr>
          <p:cNvPr id="13" name="TextBox 12">
            <a:extLst>
              <a:ext uri="{FF2B5EF4-FFF2-40B4-BE49-F238E27FC236}">
                <a16:creationId xmlns:a16="http://schemas.microsoft.com/office/drawing/2014/main" id="{BACC8085-D18E-678D-C023-EB0604B8C176}"/>
              </a:ext>
            </a:extLst>
          </p:cNvPr>
          <p:cNvSpPr txBox="1"/>
          <p:nvPr/>
        </p:nvSpPr>
        <p:spPr>
          <a:xfrm>
            <a:off x="2128560" y="26766463"/>
            <a:ext cx="17936330" cy="2160591"/>
          </a:xfrm>
          <a:prstGeom prst="rect">
            <a:avLst/>
          </a:prstGeom>
          <a:noFill/>
        </p:spPr>
        <p:txBody>
          <a:bodyPr wrap="square">
            <a:spAutoFit/>
          </a:bodyPr>
          <a:lstStyle/>
          <a:p>
            <a:pPr marL="0" marR="0" lvl="0" indent="0" algn="just" defTabSz="5381713" rtl="0" eaLnBrk="1" fontAlgn="auto" latinLnBrk="0" hangingPunct="1">
              <a:spcBef>
                <a:spcPct val="20000"/>
              </a:spcBef>
              <a:spcAft>
                <a:spcPts val="0"/>
              </a:spcAft>
              <a:buClrTx/>
              <a:buSzTx/>
              <a:buFont typeface="Arial" pitchFamily="34" charset="0"/>
              <a:buNone/>
              <a:tabLst/>
              <a:defRPr/>
            </a:pPr>
            <a:r>
              <a:rPr kumimoji="0" lang="en-GB" sz="32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Figure 2 </a:t>
            </a:r>
            <a:r>
              <a:rPr kumimoji="0" lang="en-GB" sz="32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above shows the IEEE 15-Bus network. The generated harmonics by PV were injected at the source side using current sources as shown above . The values of the harmonic currents were obtained form the inverter’s datasheet by multiplying the percentages with the fundamental current.  </a:t>
            </a:r>
            <a:endParaRPr kumimoji="0" lang="en-GB" sz="32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0" indent="0" algn="just" defTabSz="5381713" rtl="0" eaLnBrk="1" fontAlgn="auto" latinLnBrk="0" hangingPunct="1">
              <a:spcBef>
                <a:spcPct val="20000"/>
              </a:spcBef>
              <a:spcAft>
                <a:spcPts val="0"/>
              </a:spcAft>
              <a:buClrTx/>
              <a:buSzTx/>
              <a:buFont typeface="Arial" pitchFamily="34" charset="0"/>
              <a:buNone/>
              <a:tabLst/>
              <a:defRPr/>
            </a:pPr>
            <a:endParaRPr kumimoji="0" lang="en-US" sz="32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sp>
        <p:nvSpPr>
          <p:cNvPr id="16" name="TextBox 15">
            <a:extLst>
              <a:ext uri="{FF2B5EF4-FFF2-40B4-BE49-F238E27FC236}">
                <a16:creationId xmlns:a16="http://schemas.microsoft.com/office/drawing/2014/main" id="{7E7D3B35-A641-4E30-6737-1E80A8A1BF83}"/>
              </a:ext>
            </a:extLst>
          </p:cNvPr>
          <p:cNvSpPr txBox="1"/>
          <p:nvPr/>
        </p:nvSpPr>
        <p:spPr>
          <a:xfrm>
            <a:off x="21514237" y="5873884"/>
            <a:ext cx="20379897" cy="21205805"/>
          </a:xfrm>
          <a:prstGeom prst="rect">
            <a:avLst/>
          </a:prstGeom>
          <a:noFill/>
        </p:spPr>
        <p:txBody>
          <a:bodyPr wrap="square">
            <a:spAutoFit/>
          </a:bodyPr>
          <a:lstStyle/>
          <a:p>
            <a:endParaRPr lang="en-US" sz="2800" b="1" dirty="0">
              <a:latin typeface="Times New Roman" panose="02020603050405020304" pitchFamily="18" charset="0"/>
              <a:cs typeface="Times New Roman" panose="02020603050405020304" pitchFamily="18" charset="0"/>
            </a:endParaRPr>
          </a:p>
          <a:p>
            <a:endParaRPr lang="en-US" sz="2800" b="1" dirty="0">
              <a:latin typeface="Times New Roman" panose="02020603050405020304" pitchFamily="18" charset="0"/>
              <a:cs typeface="Times New Roman" panose="02020603050405020304" pitchFamily="18" charset="0"/>
            </a:endParaRPr>
          </a:p>
          <a:p>
            <a:endParaRPr lang="en-US" sz="2800" b="1" dirty="0">
              <a:latin typeface="Times New Roman" panose="02020603050405020304" pitchFamily="18" charset="0"/>
              <a:cs typeface="Times New Roman" panose="02020603050405020304" pitchFamily="18" charset="0"/>
            </a:endParaRPr>
          </a:p>
          <a:p>
            <a:endParaRPr lang="en-US" sz="2800" b="1" dirty="0">
              <a:latin typeface="Times New Roman" panose="02020603050405020304" pitchFamily="18" charset="0"/>
              <a:cs typeface="Times New Roman" panose="02020603050405020304" pitchFamily="18" charset="0"/>
            </a:endParaRPr>
          </a:p>
          <a:p>
            <a:endParaRPr lang="en-US" sz="2800" b="1" dirty="0">
              <a:latin typeface="Times New Roman" panose="02020603050405020304" pitchFamily="18" charset="0"/>
              <a:cs typeface="Times New Roman" panose="02020603050405020304" pitchFamily="18" charset="0"/>
            </a:endParaRPr>
          </a:p>
          <a:p>
            <a:endParaRPr lang="en-US" sz="2800" b="1" dirty="0">
              <a:latin typeface="Times New Roman" panose="02020603050405020304" pitchFamily="18" charset="0"/>
              <a:cs typeface="Times New Roman" panose="02020603050405020304" pitchFamily="18" charset="0"/>
            </a:endParaRPr>
          </a:p>
          <a:p>
            <a:endParaRPr lang="en-US" sz="2800" b="1" dirty="0">
              <a:latin typeface="Times New Roman" panose="02020603050405020304" pitchFamily="18" charset="0"/>
              <a:cs typeface="Times New Roman" panose="02020603050405020304" pitchFamily="18" charset="0"/>
            </a:endParaRPr>
          </a:p>
          <a:p>
            <a:endParaRPr lang="en-US" sz="2800" b="1" dirty="0">
              <a:latin typeface="Times New Roman" panose="02020603050405020304" pitchFamily="18" charset="0"/>
              <a:cs typeface="Times New Roman" panose="02020603050405020304" pitchFamily="18" charset="0"/>
            </a:endParaRPr>
          </a:p>
          <a:p>
            <a:endParaRPr lang="en-US" sz="2800" b="1" dirty="0">
              <a:latin typeface="Times New Roman" panose="02020603050405020304" pitchFamily="18" charset="0"/>
              <a:cs typeface="Times New Roman" panose="02020603050405020304" pitchFamily="18" charset="0"/>
            </a:endParaRPr>
          </a:p>
          <a:p>
            <a:endParaRPr lang="en-US" sz="2800" b="1" dirty="0">
              <a:latin typeface="Times New Roman" panose="02020603050405020304" pitchFamily="18" charset="0"/>
              <a:cs typeface="Times New Roman" panose="02020603050405020304" pitchFamily="18" charset="0"/>
            </a:endParaRPr>
          </a:p>
          <a:p>
            <a:endParaRPr lang="en-US" sz="2800" b="1" dirty="0">
              <a:latin typeface="Times New Roman" panose="02020603050405020304" pitchFamily="18" charset="0"/>
              <a:cs typeface="Times New Roman" panose="02020603050405020304" pitchFamily="18" charset="0"/>
            </a:endParaRPr>
          </a:p>
          <a:p>
            <a:endParaRPr lang="en-US" sz="2800" b="1" dirty="0">
              <a:latin typeface="Times New Roman" panose="02020603050405020304" pitchFamily="18" charset="0"/>
              <a:cs typeface="Times New Roman" panose="02020603050405020304" pitchFamily="18" charset="0"/>
            </a:endParaRPr>
          </a:p>
          <a:p>
            <a:endParaRPr lang="en-US" sz="2800" b="1" dirty="0">
              <a:latin typeface="Times New Roman" panose="02020603050405020304" pitchFamily="18" charset="0"/>
              <a:cs typeface="Times New Roman" panose="02020603050405020304" pitchFamily="18" charset="0"/>
            </a:endParaRPr>
          </a:p>
          <a:p>
            <a:endParaRPr lang="en-US" sz="2800" b="1" dirty="0">
              <a:latin typeface="Times New Roman" panose="02020603050405020304" pitchFamily="18" charset="0"/>
              <a:cs typeface="Times New Roman" panose="02020603050405020304" pitchFamily="18" charset="0"/>
            </a:endParaRPr>
          </a:p>
          <a:p>
            <a:endParaRPr lang="en-US" sz="2800" b="1" dirty="0">
              <a:latin typeface="Times New Roman" panose="02020603050405020304" pitchFamily="18" charset="0"/>
              <a:cs typeface="Times New Roman" panose="02020603050405020304" pitchFamily="18" charset="0"/>
            </a:endParaRPr>
          </a:p>
          <a:p>
            <a:endParaRPr lang="en-US" sz="2800" b="1" dirty="0">
              <a:latin typeface="Times New Roman" panose="02020603050405020304" pitchFamily="18" charset="0"/>
              <a:cs typeface="Times New Roman" panose="02020603050405020304" pitchFamily="18" charset="0"/>
            </a:endParaRPr>
          </a:p>
          <a:p>
            <a:endParaRPr lang="en-US" sz="2800" b="1" dirty="0">
              <a:latin typeface="Times New Roman" panose="02020603050405020304" pitchFamily="18" charset="0"/>
              <a:cs typeface="Times New Roman" panose="02020603050405020304" pitchFamily="18" charset="0"/>
            </a:endParaRPr>
          </a:p>
          <a:p>
            <a:endParaRPr lang="en-US" sz="2800" b="1" dirty="0">
              <a:latin typeface="Times New Roman" panose="02020603050405020304" pitchFamily="18" charset="0"/>
              <a:cs typeface="Times New Roman" panose="02020603050405020304" pitchFamily="18" charset="0"/>
            </a:endParaRPr>
          </a:p>
          <a:p>
            <a:endParaRPr lang="en-US" sz="2800" b="1" dirty="0">
              <a:latin typeface="Times New Roman" panose="02020603050405020304" pitchFamily="18" charset="0"/>
              <a:cs typeface="Times New Roman" panose="02020603050405020304" pitchFamily="18" charset="0"/>
            </a:endParaRPr>
          </a:p>
          <a:p>
            <a:endParaRPr lang="en-US" sz="2800" b="1" dirty="0">
              <a:latin typeface="Times New Roman" panose="02020603050405020304" pitchFamily="18" charset="0"/>
              <a:cs typeface="Times New Roman" panose="02020603050405020304" pitchFamily="18" charset="0"/>
            </a:endParaRPr>
          </a:p>
          <a:p>
            <a:endParaRPr lang="en-US" sz="2800" b="1" dirty="0">
              <a:latin typeface="Times New Roman" panose="02020603050405020304" pitchFamily="18" charset="0"/>
              <a:cs typeface="Times New Roman" panose="02020603050405020304" pitchFamily="18" charset="0"/>
            </a:endParaRPr>
          </a:p>
          <a:p>
            <a:endParaRPr lang="en-US" sz="2800" b="1" dirty="0">
              <a:latin typeface="Times New Roman" panose="02020603050405020304" pitchFamily="18" charset="0"/>
              <a:cs typeface="Times New Roman" panose="02020603050405020304" pitchFamily="18" charset="0"/>
            </a:endParaRPr>
          </a:p>
          <a:p>
            <a:endParaRPr lang="en-US" sz="2800" b="1" dirty="0">
              <a:latin typeface="Times New Roman" panose="02020603050405020304" pitchFamily="18" charset="0"/>
              <a:cs typeface="Times New Roman" panose="02020603050405020304" pitchFamily="18" charset="0"/>
            </a:endParaRPr>
          </a:p>
          <a:p>
            <a:endParaRPr lang="en-US" sz="2800" b="1" dirty="0">
              <a:latin typeface="Times New Roman" panose="02020603050405020304" pitchFamily="18" charset="0"/>
              <a:cs typeface="Times New Roman" panose="02020603050405020304" pitchFamily="18" charset="0"/>
            </a:endParaRPr>
          </a:p>
          <a:p>
            <a:endParaRPr lang="en-US" sz="2800" b="1" dirty="0">
              <a:latin typeface="Times New Roman" panose="02020603050405020304" pitchFamily="18" charset="0"/>
              <a:cs typeface="Times New Roman" panose="02020603050405020304" pitchFamily="18" charset="0"/>
            </a:endParaRPr>
          </a:p>
          <a:p>
            <a:endParaRPr lang="en-US" sz="2800" b="1" dirty="0">
              <a:latin typeface="Times New Roman" panose="02020603050405020304" pitchFamily="18" charset="0"/>
              <a:cs typeface="Times New Roman" panose="02020603050405020304" pitchFamily="18" charset="0"/>
            </a:endParaRPr>
          </a:p>
          <a:p>
            <a:endParaRPr lang="en-US" sz="2800" b="1" dirty="0">
              <a:latin typeface="Times New Roman" panose="02020603050405020304" pitchFamily="18" charset="0"/>
              <a:cs typeface="Times New Roman" panose="02020603050405020304" pitchFamily="18" charset="0"/>
            </a:endParaRPr>
          </a:p>
          <a:p>
            <a:endParaRPr lang="en-US" sz="2800" b="1" dirty="0">
              <a:latin typeface="Times New Roman" panose="02020603050405020304" pitchFamily="18" charset="0"/>
              <a:cs typeface="Times New Roman" panose="02020603050405020304" pitchFamily="18" charset="0"/>
            </a:endParaRPr>
          </a:p>
          <a:p>
            <a:endParaRPr lang="en-US" sz="2800" b="1" dirty="0">
              <a:latin typeface="Times New Roman" panose="02020603050405020304" pitchFamily="18" charset="0"/>
              <a:cs typeface="Times New Roman" panose="02020603050405020304" pitchFamily="18" charset="0"/>
            </a:endParaRPr>
          </a:p>
          <a:p>
            <a:endParaRPr lang="en-US" sz="2800" b="1" dirty="0">
              <a:latin typeface="Times New Roman" panose="02020603050405020304" pitchFamily="18" charset="0"/>
              <a:cs typeface="Times New Roman" panose="02020603050405020304" pitchFamily="18" charset="0"/>
            </a:endParaRPr>
          </a:p>
          <a:p>
            <a:endParaRPr lang="en-US" sz="2800" b="1" dirty="0">
              <a:latin typeface="Times New Roman" panose="02020603050405020304" pitchFamily="18" charset="0"/>
              <a:cs typeface="Times New Roman" panose="02020603050405020304" pitchFamily="18" charset="0"/>
            </a:endParaRPr>
          </a:p>
          <a:p>
            <a:endParaRPr lang="en-US" sz="2800" b="1" dirty="0">
              <a:latin typeface="Times New Roman" panose="02020603050405020304" pitchFamily="18" charset="0"/>
              <a:cs typeface="Times New Roman" panose="02020603050405020304" pitchFamily="18" charset="0"/>
            </a:endParaRPr>
          </a:p>
          <a:p>
            <a:endParaRPr lang="en-US" sz="2800" b="1" dirty="0">
              <a:latin typeface="Times New Roman" panose="02020603050405020304" pitchFamily="18" charset="0"/>
              <a:cs typeface="Times New Roman" panose="02020603050405020304" pitchFamily="18" charset="0"/>
            </a:endParaRPr>
          </a:p>
          <a:p>
            <a:endParaRPr lang="en-US" sz="2800" b="1" dirty="0">
              <a:latin typeface="Times New Roman" panose="02020603050405020304" pitchFamily="18" charset="0"/>
              <a:cs typeface="Times New Roman" panose="02020603050405020304" pitchFamily="18" charset="0"/>
            </a:endParaRPr>
          </a:p>
          <a:p>
            <a:endParaRPr lang="en-US" sz="2800" b="1" dirty="0">
              <a:latin typeface="Times New Roman" panose="02020603050405020304" pitchFamily="18" charset="0"/>
              <a:cs typeface="Times New Roman" panose="02020603050405020304" pitchFamily="18" charset="0"/>
            </a:endParaRPr>
          </a:p>
          <a:p>
            <a:endParaRPr lang="en-US" sz="2800" b="1" dirty="0">
              <a:latin typeface="Times New Roman" panose="02020603050405020304" pitchFamily="18" charset="0"/>
              <a:cs typeface="Times New Roman" panose="02020603050405020304" pitchFamily="18" charset="0"/>
            </a:endParaRPr>
          </a:p>
          <a:p>
            <a:endParaRPr lang="en-US" sz="2800" b="1" dirty="0">
              <a:latin typeface="Times New Roman" panose="02020603050405020304" pitchFamily="18" charset="0"/>
              <a:cs typeface="Times New Roman" panose="02020603050405020304" pitchFamily="18" charset="0"/>
            </a:endParaRPr>
          </a:p>
          <a:p>
            <a:endParaRPr lang="en-US" sz="2800" b="1" dirty="0">
              <a:latin typeface="Times New Roman" panose="02020603050405020304" pitchFamily="18" charset="0"/>
              <a:cs typeface="Times New Roman" panose="02020603050405020304" pitchFamily="18" charset="0"/>
            </a:endParaRPr>
          </a:p>
          <a:p>
            <a:endParaRPr lang="en-US" sz="2800" b="1" dirty="0">
              <a:latin typeface="Times New Roman" panose="02020603050405020304" pitchFamily="18" charset="0"/>
              <a:cs typeface="Times New Roman" panose="02020603050405020304" pitchFamily="18" charset="0"/>
            </a:endParaRPr>
          </a:p>
          <a:p>
            <a:endParaRPr lang="en-US" sz="2800" b="1" dirty="0">
              <a:latin typeface="Times New Roman" panose="02020603050405020304" pitchFamily="18" charset="0"/>
              <a:cs typeface="Times New Roman" panose="02020603050405020304" pitchFamily="18" charset="0"/>
            </a:endParaRPr>
          </a:p>
          <a:p>
            <a:endParaRPr lang="en-US" sz="2800" b="1" dirty="0">
              <a:latin typeface="Times New Roman" panose="02020603050405020304" pitchFamily="18" charset="0"/>
              <a:cs typeface="Times New Roman" panose="02020603050405020304" pitchFamily="18" charset="0"/>
            </a:endParaRPr>
          </a:p>
          <a:p>
            <a:endParaRPr lang="en-US" sz="2800" b="1" dirty="0">
              <a:latin typeface="Times New Roman" panose="02020603050405020304" pitchFamily="18" charset="0"/>
              <a:cs typeface="Times New Roman" panose="02020603050405020304" pitchFamily="18" charset="0"/>
            </a:endParaRPr>
          </a:p>
          <a:p>
            <a:endParaRPr lang="en-US" sz="2800" b="1" dirty="0">
              <a:latin typeface="Times New Roman" panose="02020603050405020304" pitchFamily="18" charset="0"/>
              <a:cs typeface="Times New Roman" panose="02020603050405020304" pitchFamily="18" charset="0"/>
            </a:endParaRPr>
          </a:p>
          <a:p>
            <a:endParaRPr lang="en-US" sz="2800" b="1" dirty="0">
              <a:latin typeface="Times New Roman" panose="02020603050405020304" pitchFamily="18" charset="0"/>
              <a:cs typeface="Times New Roman" panose="02020603050405020304" pitchFamily="18" charset="0"/>
            </a:endParaRPr>
          </a:p>
          <a:p>
            <a:endParaRPr lang="en-US" sz="2800" b="1" dirty="0">
              <a:latin typeface="Times New Roman" panose="02020603050405020304" pitchFamily="18" charset="0"/>
              <a:cs typeface="Times New Roman" panose="02020603050405020304" pitchFamily="18" charset="0"/>
            </a:endParaRPr>
          </a:p>
          <a:p>
            <a:endParaRPr lang="en-US" sz="2800" b="1" dirty="0">
              <a:latin typeface="Times New Roman" panose="02020603050405020304" pitchFamily="18" charset="0"/>
              <a:cs typeface="Times New Roman" panose="02020603050405020304" pitchFamily="18" charset="0"/>
            </a:endParaRPr>
          </a:p>
          <a:p>
            <a:endParaRPr lang="en-US" sz="2800" b="1" dirty="0">
              <a:latin typeface="Times New Roman" panose="02020603050405020304" pitchFamily="18" charset="0"/>
              <a:cs typeface="Times New Roman" panose="02020603050405020304" pitchFamily="18" charset="0"/>
            </a:endParaRPr>
          </a:p>
          <a:p>
            <a:endParaRPr lang="en-US" sz="2800" b="1" dirty="0">
              <a:latin typeface="Times New Roman" panose="02020603050405020304" pitchFamily="18" charset="0"/>
              <a:cs typeface="Times New Roman" panose="02020603050405020304" pitchFamily="18" charset="0"/>
            </a:endParaRPr>
          </a:p>
          <a:p>
            <a:endParaRPr lang="en-US" sz="2800" b="1" dirty="0">
              <a:latin typeface="Times New Roman" panose="02020603050405020304" pitchFamily="18" charset="0"/>
              <a:cs typeface="Times New Roman" panose="02020603050405020304" pitchFamily="18" charset="0"/>
            </a:endParaRPr>
          </a:p>
        </p:txBody>
      </p:sp>
      <p:graphicFrame>
        <p:nvGraphicFramePr>
          <p:cNvPr id="7" name="Chart 6">
            <a:extLst>
              <a:ext uri="{FF2B5EF4-FFF2-40B4-BE49-F238E27FC236}">
                <a16:creationId xmlns:a16="http://schemas.microsoft.com/office/drawing/2014/main" id="{00000000-0008-0000-0000-000003000000}"/>
              </a:ext>
            </a:extLst>
          </p:cNvPr>
          <p:cNvGraphicFramePr>
            <a:graphicFrameLocks/>
          </p:cNvGraphicFramePr>
          <p:nvPr>
            <p:extLst>
              <p:ext uri="{D42A27DB-BD31-4B8C-83A1-F6EECF244321}">
                <p14:modId xmlns:p14="http://schemas.microsoft.com/office/powerpoint/2010/main" val="1633655144"/>
              </p:ext>
            </p:extLst>
          </p:nvPr>
        </p:nvGraphicFramePr>
        <p:xfrm>
          <a:off x="21829092" y="11207319"/>
          <a:ext cx="9723180" cy="10538934"/>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0" name="Chart 9">
            <a:extLst>
              <a:ext uri="{FF2B5EF4-FFF2-40B4-BE49-F238E27FC236}">
                <a16:creationId xmlns:a16="http://schemas.microsoft.com/office/drawing/2014/main" id="{00000000-0008-0000-0000-000004000000}"/>
              </a:ext>
            </a:extLst>
          </p:cNvPr>
          <p:cNvGraphicFramePr>
            <a:graphicFrameLocks/>
          </p:cNvGraphicFramePr>
          <p:nvPr>
            <p:extLst>
              <p:ext uri="{D42A27DB-BD31-4B8C-83A1-F6EECF244321}">
                <p14:modId xmlns:p14="http://schemas.microsoft.com/office/powerpoint/2010/main" val="2112840244"/>
              </p:ext>
            </p:extLst>
          </p:nvPr>
        </p:nvGraphicFramePr>
        <p:xfrm>
          <a:off x="32174061" y="11232908"/>
          <a:ext cx="9720072" cy="10543032"/>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11" name="Chart 10">
            <a:extLst>
              <a:ext uri="{FF2B5EF4-FFF2-40B4-BE49-F238E27FC236}">
                <a16:creationId xmlns:a16="http://schemas.microsoft.com/office/drawing/2014/main" id="{00000000-0008-0000-0000-000007000000}"/>
              </a:ext>
            </a:extLst>
          </p:cNvPr>
          <p:cNvGraphicFramePr>
            <a:graphicFrameLocks/>
          </p:cNvGraphicFramePr>
          <p:nvPr>
            <p:extLst>
              <p:ext uri="{D42A27DB-BD31-4B8C-83A1-F6EECF244321}">
                <p14:modId xmlns:p14="http://schemas.microsoft.com/office/powerpoint/2010/main" val="251054703"/>
              </p:ext>
            </p:extLst>
          </p:nvPr>
        </p:nvGraphicFramePr>
        <p:xfrm>
          <a:off x="21829092" y="5292726"/>
          <a:ext cx="20065041" cy="5745953"/>
        </p:xfrm>
        <a:graphic>
          <a:graphicData uri="http://schemas.openxmlformats.org/drawingml/2006/chart">
            <c:chart xmlns:c="http://schemas.openxmlformats.org/drawingml/2006/chart" xmlns:r="http://schemas.openxmlformats.org/officeDocument/2006/relationships" r:id="rId8"/>
          </a:graphicData>
        </a:graphic>
      </p:graphicFrame>
      <p:sp>
        <p:nvSpPr>
          <p:cNvPr id="12" name="object 4">
            <a:extLst>
              <a:ext uri="{FF2B5EF4-FFF2-40B4-BE49-F238E27FC236}">
                <a16:creationId xmlns:a16="http://schemas.microsoft.com/office/drawing/2014/main" id="{0D090F48-DD82-4516-2316-A85C73C0C0F9}"/>
              </a:ext>
            </a:extLst>
          </p:cNvPr>
          <p:cNvSpPr/>
          <p:nvPr/>
        </p:nvSpPr>
        <p:spPr>
          <a:xfrm flipV="1">
            <a:off x="22738874" y="22826070"/>
            <a:ext cx="17936329" cy="164969"/>
          </a:xfrm>
          <a:custGeom>
            <a:avLst/>
            <a:gdLst/>
            <a:ahLst/>
            <a:cxnLst/>
            <a:rect l="l" t="t" r="r" b="b"/>
            <a:pathLst>
              <a:path w="6031865">
                <a:moveTo>
                  <a:pt x="0" y="0"/>
                </a:moveTo>
                <a:lnTo>
                  <a:pt x="6031291" y="0"/>
                </a:lnTo>
              </a:path>
            </a:pathLst>
          </a:custGeom>
          <a:ln w="4604">
            <a:solidFill>
              <a:srgbClr val="000000"/>
            </a:solidFill>
          </a:ln>
        </p:spPr>
        <p:txBody>
          <a:bodyPr wrap="square" lIns="0" tIns="0" rIns="0" bIns="0" rtlCol="0"/>
          <a:lstStyle/>
          <a:p>
            <a:endParaRPr sz="8706"/>
          </a:p>
        </p:txBody>
      </p:sp>
      <p:sp>
        <p:nvSpPr>
          <p:cNvPr id="14" name="object 9">
            <a:extLst>
              <a:ext uri="{FF2B5EF4-FFF2-40B4-BE49-F238E27FC236}">
                <a16:creationId xmlns:a16="http://schemas.microsoft.com/office/drawing/2014/main" id="{71DD38FC-587A-0D08-C934-BC83F45A4369}"/>
              </a:ext>
            </a:extLst>
          </p:cNvPr>
          <p:cNvSpPr txBox="1"/>
          <p:nvPr/>
        </p:nvSpPr>
        <p:spPr>
          <a:xfrm>
            <a:off x="27459088" y="22209284"/>
            <a:ext cx="10541058" cy="652414"/>
          </a:xfrm>
          <a:prstGeom prst="rect">
            <a:avLst/>
          </a:prstGeom>
        </p:spPr>
        <p:txBody>
          <a:bodyPr vert="horz" wrap="square" lIns="0" tIns="36504" rIns="0" bIns="0" rtlCol="0">
            <a:spAutoFit/>
          </a:bodyPr>
          <a:lstStyle/>
          <a:p>
            <a:pPr marL="27040">
              <a:spcBef>
                <a:spcPts val="287"/>
              </a:spcBef>
            </a:pPr>
            <a:r>
              <a:rPr lang="en-US" sz="4000" b="1" spc="149" dirty="0">
                <a:solidFill>
                  <a:srgbClr val="003E72"/>
                </a:solidFill>
                <a:latin typeface="Trebuchet MS"/>
                <a:cs typeface="Trebuchet MS"/>
              </a:rPr>
              <a:t>Conclusion and recommendations</a:t>
            </a:r>
            <a:endParaRPr sz="4000" dirty="0">
              <a:latin typeface="Trebuchet MS"/>
              <a:cs typeface="Trebuchet MS"/>
            </a:endParaRPr>
          </a:p>
        </p:txBody>
      </p:sp>
      <p:sp>
        <p:nvSpPr>
          <p:cNvPr id="4" name="TextBox 3">
            <a:extLst>
              <a:ext uri="{FF2B5EF4-FFF2-40B4-BE49-F238E27FC236}">
                <a16:creationId xmlns:a16="http://schemas.microsoft.com/office/drawing/2014/main" id="{60B54541-783F-37BC-CBC6-0DB30DF680B7}"/>
              </a:ext>
            </a:extLst>
          </p:cNvPr>
          <p:cNvSpPr txBox="1"/>
          <p:nvPr/>
        </p:nvSpPr>
        <p:spPr>
          <a:xfrm>
            <a:off x="22738874" y="23296469"/>
            <a:ext cx="17936329" cy="2062103"/>
          </a:xfrm>
          <a:prstGeom prst="rect">
            <a:avLst/>
          </a:prstGeom>
          <a:noFill/>
        </p:spPr>
        <p:txBody>
          <a:bodyPr wrap="square">
            <a:spAutoFit/>
          </a:bodyPr>
          <a:lstStyle/>
          <a:p>
            <a:pPr marL="457200" indent="-457200" algn="just">
              <a:buFont typeface="Arial" panose="020B0604020202020204" pitchFamily="34" charset="0"/>
              <a:buChar char="•"/>
            </a:pPr>
            <a:r>
              <a:rPr lang="en-US" sz="3200" dirty="0">
                <a:solidFill>
                  <a:prstClr val="black"/>
                </a:solidFill>
                <a:latin typeface="Times New Roman" panose="02020603050405020304" pitchFamily="18" charset="0"/>
                <a:cs typeface="Times New Roman" panose="02020603050405020304" pitchFamily="18" charset="0"/>
              </a:rPr>
              <a:t>The results above demonstrate that the EW system has the least power losses compared with the other systems. Furthermore, we found that the SN-30 system performed better at different tilt angles than the other SN systems. As the solar radiation is high, the harmonic currents will decrease leading to reduce power losses.</a:t>
            </a:r>
            <a:endParaRPr lang="en-US" sz="3200" dirty="0"/>
          </a:p>
        </p:txBody>
      </p:sp>
      <p:sp>
        <p:nvSpPr>
          <p:cNvPr id="2" name="TextBox 1">
            <a:extLst>
              <a:ext uri="{FF2B5EF4-FFF2-40B4-BE49-F238E27FC236}">
                <a16:creationId xmlns:a16="http://schemas.microsoft.com/office/drawing/2014/main" id="{B5FA951D-41DE-7D7C-D548-D67ABF02E63E}"/>
              </a:ext>
            </a:extLst>
          </p:cNvPr>
          <p:cNvSpPr txBox="1"/>
          <p:nvPr/>
        </p:nvSpPr>
        <p:spPr>
          <a:xfrm>
            <a:off x="22738874" y="25471036"/>
            <a:ext cx="17936329" cy="1077218"/>
          </a:xfrm>
          <a:prstGeom prst="rect">
            <a:avLst/>
          </a:prstGeom>
          <a:noFill/>
        </p:spPr>
        <p:txBody>
          <a:bodyPr wrap="square">
            <a:spAutoFit/>
          </a:bodyPr>
          <a:lstStyle/>
          <a:p>
            <a:pPr marL="457200" indent="-457200" algn="just">
              <a:buFont typeface="Arial" panose="020B0604020202020204" pitchFamily="34" charset="0"/>
              <a:buChar char="•"/>
            </a:pPr>
            <a:r>
              <a:rPr lang="en-US" sz="3200" dirty="0">
                <a:solidFill>
                  <a:prstClr val="black"/>
                </a:solidFill>
                <a:latin typeface="Times New Roman" panose="02020603050405020304" pitchFamily="18" charset="0"/>
                <a:cs typeface="Times New Roman" panose="02020603050405020304" pitchFamily="18" charset="0"/>
              </a:rPr>
              <a:t>The THD of currents and voltages are the least in the EW system, and the SN-30 system was the best compared with the other SN systems at different tilt angles.</a:t>
            </a:r>
            <a:endParaRPr lang="en-US" sz="3200" dirty="0"/>
          </a:p>
        </p:txBody>
      </p:sp>
      <p:sp>
        <p:nvSpPr>
          <p:cNvPr id="6" name="TextBox 5">
            <a:extLst>
              <a:ext uri="{FF2B5EF4-FFF2-40B4-BE49-F238E27FC236}">
                <a16:creationId xmlns:a16="http://schemas.microsoft.com/office/drawing/2014/main" id="{F63A992D-29B4-6A3F-5153-434A203C1E3D}"/>
              </a:ext>
            </a:extLst>
          </p:cNvPr>
          <p:cNvSpPr txBox="1"/>
          <p:nvPr/>
        </p:nvSpPr>
        <p:spPr>
          <a:xfrm>
            <a:off x="22728555" y="26871066"/>
            <a:ext cx="17936329" cy="1077218"/>
          </a:xfrm>
          <a:prstGeom prst="rect">
            <a:avLst/>
          </a:prstGeom>
          <a:noFill/>
        </p:spPr>
        <p:txBody>
          <a:bodyPr wrap="square">
            <a:spAutoFit/>
          </a:bodyPr>
          <a:lstStyle/>
          <a:p>
            <a:pPr marL="457200" indent="-457200" algn="just">
              <a:buFont typeface="Arial" panose="020B0604020202020204" pitchFamily="34" charset="0"/>
              <a:buChar char="•"/>
            </a:pPr>
            <a:r>
              <a:rPr lang="en-US" sz="3200" dirty="0">
                <a:solidFill>
                  <a:prstClr val="black"/>
                </a:solidFill>
                <a:latin typeface="Times New Roman" panose="02020603050405020304" pitchFamily="18" charset="0"/>
                <a:cs typeface="Times New Roman" panose="02020603050405020304" pitchFamily="18" charset="0"/>
              </a:rPr>
              <a:t>The arrangement of PV system should be considered in the design stage to reduce the generated harmonics effect.</a:t>
            </a:r>
          </a:p>
        </p:txBody>
      </p:sp>
      <p:sp>
        <p:nvSpPr>
          <p:cNvPr id="18" name="TextBox 17">
            <a:extLst>
              <a:ext uri="{FF2B5EF4-FFF2-40B4-BE49-F238E27FC236}">
                <a16:creationId xmlns:a16="http://schemas.microsoft.com/office/drawing/2014/main" id="{DE2085F0-B579-2479-CA9A-F0D46D676B2A}"/>
              </a:ext>
            </a:extLst>
          </p:cNvPr>
          <p:cNvSpPr txBox="1"/>
          <p:nvPr/>
        </p:nvSpPr>
        <p:spPr>
          <a:xfrm>
            <a:off x="22738874" y="28050074"/>
            <a:ext cx="17936329" cy="584775"/>
          </a:xfrm>
          <a:prstGeom prst="rect">
            <a:avLst/>
          </a:prstGeom>
          <a:noFill/>
        </p:spPr>
        <p:txBody>
          <a:bodyPr wrap="square">
            <a:spAutoFit/>
          </a:bodyPr>
          <a:lstStyle/>
          <a:p>
            <a:pPr marL="457200" indent="-457200" algn="just">
              <a:buFont typeface="Arial" panose="020B0604020202020204" pitchFamily="34" charset="0"/>
              <a:buChar char="•"/>
            </a:pPr>
            <a:r>
              <a:rPr lang="en-US" sz="3200" dirty="0">
                <a:solidFill>
                  <a:prstClr val="black"/>
                </a:solidFill>
                <a:latin typeface="Times New Roman" panose="02020603050405020304" pitchFamily="18" charset="0"/>
                <a:cs typeface="Times New Roman" panose="02020603050405020304" pitchFamily="18" charset="0"/>
              </a:rPr>
              <a:t>The tilt and azimuth angles also should be considered because it has an effect on the generated harmonics.</a:t>
            </a:r>
          </a:p>
        </p:txBody>
      </p:sp>
    </p:spTree>
  </p:cSld>
  <p:clrMapOvr>
    <a:masterClrMapping/>
  </p:clrMapOvr>
  <p:transition>
    <p:cut/>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316</TotalTime>
  <Words>345</Words>
  <Application>Microsoft Office PowerPoint</Application>
  <PresentationFormat>Custom</PresentationFormat>
  <Paragraphs>74</Paragraphs>
  <Slides>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Calibri</vt:lpstr>
      <vt:lpstr>Times New Roman</vt:lpstr>
      <vt:lpstr>Trebuchet MS</vt:lpstr>
      <vt:lpstr>Verdana Pro Cond Black</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c:title>
  <dc:creator>.</dc:creator>
  <cp:lastModifiedBy>BaRaA968 .</cp:lastModifiedBy>
  <cp:revision>30</cp:revision>
  <dcterms:created xsi:type="dcterms:W3CDTF">2023-01-10T20:25:58Z</dcterms:created>
  <dcterms:modified xsi:type="dcterms:W3CDTF">2023-01-14T20:27:45Z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2023-01-10T00:00:00Z</vt:filetime>
  </property>
  <property fmtid="{D5CDD505-2E9C-101B-9397-08002B2CF9AE}" pid="3" name="Creator">
    <vt:lpwstr>LaTeX with Beamer class</vt:lpwstr>
  </property>
  <property fmtid="{D5CDD505-2E9C-101B-9397-08002B2CF9AE}" pid="4" name="LastSaved">
    <vt:filetime>2023-01-10T00:00:00Z</vt:filetime>
  </property>
</Properties>
</file>