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7" r:id="rId2"/>
    <p:sldId id="260" r:id="rId3"/>
    <p:sldId id="256" r:id="rId4"/>
    <p:sldId id="258" r:id="rId5"/>
    <p:sldId id="325" r:id="rId6"/>
    <p:sldId id="316" r:id="rId7"/>
    <p:sldId id="324" r:id="rId8"/>
    <p:sldId id="326" r:id="rId9"/>
    <p:sldId id="327" r:id="rId10"/>
    <p:sldId id="328" r:id="rId11"/>
    <p:sldId id="329" r:id="rId12"/>
    <p:sldId id="265" r:id="rId13"/>
    <p:sldId id="261" r:id="rId14"/>
    <p:sldId id="292" r:id="rId15"/>
    <p:sldId id="318" r:id="rId16"/>
    <p:sldId id="296" r:id="rId17"/>
    <p:sldId id="330" r:id="rId18"/>
    <p:sldId id="297" r:id="rId19"/>
    <p:sldId id="276" r:id="rId20"/>
    <p:sldId id="264" r:id="rId21"/>
    <p:sldId id="266" r:id="rId22"/>
    <p:sldId id="279" r:id="rId23"/>
    <p:sldId id="280" r:id="rId24"/>
    <p:sldId id="281" r:id="rId25"/>
    <p:sldId id="331" r:id="rId26"/>
    <p:sldId id="283" r:id="rId27"/>
    <p:sldId id="277" r:id="rId28"/>
    <p:sldId id="313" r:id="rId29"/>
    <p:sldId id="314" r:id="rId30"/>
    <p:sldId id="321" r:id="rId31"/>
    <p:sldId id="308" r:id="rId32"/>
    <p:sldId id="309" r:id="rId33"/>
    <p:sldId id="323" r:id="rId34"/>
    <p:sldId id="332" r:id="rId35"/>
    <p:sldId id="286" r:id="rId36"/>
    <p:sldId id="287" r:id="rId37"/>
    <p:sldId id="311" r:id="rId38"/>
    <p:sldId id="312" r:id="rId39"/>
    <p:sldId id="315" r:id="rId40"/>
    <p:sldId id="288" r:id="rId41"/>
    <p:sldId id="289" r:id="rId42"/>
    <p:sldId id="322" r:id="rId43"/>
    <p:sldId id="302" r:id="rId44"/>
    <p:sldId id="303" r:id="rId45"/>
    <p:sldId id="301" r:id="rId46"/>
    <p:sldId id="305" r:id="rId47"/>
    <p:sldId id="306" r:id="rId48"/>
    <p:sldId id="307" r:id="rId49"/>
    <p:sldId id="291" r:id="rId50"/>
    <p:sldId id="320" r:id="rId5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0" autoAdjust="0"/>
    <p:restoredTop sz="82060" autoAdjust="0"/>
  </p:normalViewPr>
  <p:slideViewPr>
    <p:cSldViewPr>
      <p:cViewPr>
        <p:scale>
          <a:sx n="73" d="100"/>
          <a:sy n="73" d="100"/>
        </p:scale>
        <p:origin x="-402" y="-7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0B8CA-CF13-40D8-83CE-D95BCC649C4A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C73A2-64AF-4AC1-9B6D-3A709B53F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20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141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379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T2lel 7ake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139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Rasme</a:t>
            </a:r>
            <a:r>
              <a:rPr lang="en-US" dirty="0" smtClean="0"/>
              <a:t> </a:t>
            </a:r>
            <a:r>
              <a:rPr lang="en-US" dirty="0" err="1" smtClean="0"/>
              <a:t>bdl</a:t>
            </a:r>
            <a:r>
              <a:rPr lang="en-US" dirty="0" smtClean="0"/>
              <a:t> code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142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Gimp rather than painter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419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319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Last</a:t>
            </a:r>
            <a:r>
              <a:rPr lang="en-US" baseline="0" dirty="0" smtClean="0"/>
              <a:t> one must be as first 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572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 btt7mal </a:t>
            </a:r>
            <a:r>
              <a:rPr lang="en-US" dirty="0" err="1" smtClean="0"/>
              <a:t>aktr</a:t>
            </a:r>
            <a:r>
              <a:rPr lang="en-US" dirty="0" smtClean="0"/>
              <a:t> </a:t>
            </a:r>
            <a:r>
              <a:rPr lang="en-US" dirty="0" err="1" smtClean="0"/>
              <a:t>mn</a:t>
            </a:r>
            <a:r>
              <a:rPr lang="en-US" dirty="0" smtClean="0"/>
              <a:t> 5000 pixels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35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51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Wwe</a:t>
            </a:r>
            <a:r>
              <a:rPr lang="en-US" dirty="0" smtClean="0"/>
              <a:t> did </a:t>
            </a:r>
            <a:r>
              <a:rPr lang="en-US" dirty="0" err="1" smtClean="0"/>
              <a:t>reaseraches</a:t>
            </a:r>
            <a:r>
              <a:rPr lang="en-US" baseline="0" dirty="0" smtClean="0"/>
              <a:t> for engines…</a:t>
            </a:r>
            <a:r>
              <a:rPr lang="en-US" baseline="0" dirty="0" err="1" smtClean="0"/>
              <a:t>libgdx</a:t>
            </a:r>
            <a:r>
              <a:rPr lang="en-US" baseline="0" dirty="0" smtClean="0"/>
              <a:t> gave us the </a:t>
            </a:r>
            <a:r>
              <a:rPr lang="en-US" baseline="0" dirty="0" err="1" smtClean="0"/>
              <a:t>effeiceny</a:t>
            </a:r>
            <a:r>
              <a:rPr lang="en-US" baseline="0" dirty="0" smtClean="0"/>
              <a:t> and features we wanted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686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S3obat.</a:t>
            </a:r>
          </a:p>
          <a:p>
            <a:r>
              <a:rPr lang="en-US" dirty="0" err="1" smtClean="0"/>
              <a:t>Effiecent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60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for each and pictures</a:t>
            </a:r>
          </a:p>
          <a:p>
            <a:r>
              <a:rPr lang="en-US" dirty="0" smtClean="0"/>
              <a:t>Stress on this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316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Stage: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handles distributing touch events, animating Actors and asking them to render themselves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260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4ayre</a:t>
            </a:r>
            <a:r>
              <a:rPr lang="en-US" baseline="0" dirty="0" smtClean="0"/>
              <a:t> el 3enwan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13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 more details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764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Finite state machine</a:t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376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showroom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73A2-64AF-4AC1-9B6D-3A709B53F98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67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39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89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56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245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103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58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268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87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144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89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081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4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57EB6-CD8B-4079-8129-6B2A1786B653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7C4D-302D-4679-A8E7-17FCD4A16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87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9602" y="1223689"/>
            <a:ext cx="658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3680765"/>
            <a:ext cx="2915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Prepared by:</a:t>
            </a:r>
          </a:p>
          <a:p>
            <a:r>
              <a:rPr lang="en-US" sz="2400" b="1" dirty="0" smtClean="0"/>
              <a:t>Gina </a:t>
            </a:r>
            <a:r>
              <a:rPr lang="en-US" sz="2400" b="1" dirty="0" err="1" smtClean="0"/>
              <a:t>Kadri</a:t>
            </a:r>
            <a:endParaRPr lang="en-US" sz="2400" b="1" dirty="0" smtClean="0"/>
          </a:p>
          <a:p>
            <a:r>
              <a:rPr lang="en-US" sz="2400" b="1" dirty="0" err="1" smtClean="0"/>
              <a:t>Shahd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Abdulhaq</a:t>
            </a:r>
            <a:endParaRPr lang="en-GB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948310" y="3692489"/>
            <a:ext cx="22717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Supervised by:</a:t>
            </a:r>
          </a:p>
          <a:p>
            <a:r>
              <a:rPr lang="en-US" sz="2000" b="1" dirty="0" err="1" smtClean="0"/>
              <a:t>Dr.Raed</a:t>
            </a:r>
            <a:r>
              <a:rPr lang="en-US" sz="2000" b="1" dirty="0" smtClean="0"/>
              <a:t> Al-</a:t>
            </a:r>
            <a:r>
              <a:rPr lang="en-US" sz="2000" b="1" dirty="0" err="1" smtClean="0"/>
              <a:t>Qadi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6994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/>
              <a:t>Main Components</a:t>
            </a:r>
            <a:endParaRPr lang="en-GB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Stage : a </a:t>
            </a:r>
            <a:r>
              <a:rPr lang="en-GB" b="1" dirty="0" smtClean="0"/>
              <a:t>container </a:t>
            </a:r>
            <a:r>
              <a:rPr lang="en-GB" b="1" dirty="0"/>
              <a:t>for </a:t>
            </a:r>
            <a:r>
              <a:rPr lang="en-GB" b="1" dirty="0" smtClean="0"/>
              <a:t>all added Actors.</a:t>
            </a:r>
          </a:p>
          <a:p>
            <a:endParaRPr lang="en-US" b="1" dirty="0" smtClean="0"/>
          </a:p>
          <a:p>
            <a:r>
              <a:rPr lang="en-US" b="1" dirty="0" smtClean="0"/>
              <a:t>Actor: draw able objects rendered to the stage. </a:t>
            </a:r>
          </a:p>
          <a:p>
            <a:endParaRPr lang="en-US" b="1" dirty="0" smtClean="0"/>
          </a:p>
          <a:p>
            <a:r>
              <a:rPr lang="en-US" b="1" dirty="0" smtClean="0"/>
              <a:t>Sprite Batch:  allows textures to be drawn by </a:t>
            </a:r>
            <a:r>
              <a:rPr lang="en-US" b="1" dirty="0"/>
              <a:t>collecting geometry for the new texture</a:t>
            </a:r>
            <a:r>
              <a:rPr lang="en-US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52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Main Components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Camera to </a:t>
            </a:r>
            <a:r>
              <a:rPr lang="en-US" b="1" dirty="0"/>
              <a:t>project the whole scene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/>
              <a:t>Music Interface: to represent streamed audio files. 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73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97194"/>
            <a:ext cx="813690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6000" b="1" u="sng" dirty="0" smtClean="0">
                <a:cs typeface="MV Boli" pitchFamily="2" charset="0"/>
              </a:rPr>
              <a:t>Key Features</a:t>
            </a:r>
            <a:endParaRPr lang="en-US" sz="2000" dirty="0"/>
          </a:p>
          <a:p>
            <a:pPr marL="342900" indent="-342900">
              <a:buFont typeface="Arial" pitchFamily="34" charset="0"/>
              <a:buChar char="•"/>
            </a:pPr>
            <a:endParaRPr lang="en-US" sz="2000" b="1" dirty="0" smtClean="0">
              <a:cs typeface="MV Boli" pitchFamily="2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600" b="1" dirty="0" smtClean="0">
                <a:cs typeface="MV Boli" pitchFamily="2" charset="0"/>
              </a:rPr>
              <a:t>Multiple Views.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b="1" dirty="0" smtClean="0">
                <a:cs typeface="MV Boli" pitchFamily="2" charset="0"/>
              </a:rPr>
              <a:t>Multiple Levels.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b="1" dirty="0" smtClean="0">
                <a:cs typeface="MV Boli" pitchFamily="2" charset="0"/>
              </a:rPr>
              <a:t>Multiple timing modes.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b="1" dirty="0" smtClean="0">
                <a:cs typeface="MV Boli" pitchFamily="2" charset="0"/>
              </a:rPr>
              <a:t>Multiple ways of controlling the movement.</a:t>
            </a:r>
          </a:p>
          <a:p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800" b="1" dirty="0" smtClean="0">
              <a:latin typeface="MV Boli" pitchFamily="2" charset="0"/>
              <a:cs typeface="MV Boli" pitchFamily="2" charset="0"/>
            </a:endParaRPr>
          </a:p>
          <a:p>
            <a:endParaRPr lang="en-US" b="1" dirty="0" smtClean="0">
              <a:latin typeface="MV Boli" pitchFamily="2" charset="0"/>
              <a:cs typeface="MV Boli" pitchFamily="2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650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97194"/>
            <a:ext cx="8136904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6000" b="1" u="sng" dirty="0" smtClean="0">
                <a:cs typeface="MV Boli" pitchFamily="2" charset="0"/>
              </a:rPr>
              <a:t>Key Features</a:t>
            </a:r>
          </a:p>
          <a:p>
            <a:endParaRPr lang="en-US" sz="2800" b="1" dirty="0" smtClean="0">
              <a:latin typeface="MV Boli" pitchFamily="2" charset="0"/>
              <a:cs typeface="MV Boli" pitchFamily="2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cs typeface="MV Boli" pitchFamily="2" charset="0"/>
              </a:rPr>
              <a:t>Contacting the player by showing statuses of the player’s progress, including:</a:t>
            </a:r>
            <a:endParaRPr lang="en-US" sz="3200" b="1" dirty="0">
              <a:cs typeface="MV Boli" pitchFamily="2" charset="0"/>
            </a:endParaRPr>
          </a:p>
          <a:p>
            <a:pPr marL="1428750" lvl="2" indent="-514350">
              <a:buFont typeface="+mj-lt"/>
              <a:buAutoNum type="arabicPeriod"/>
            </a:pPr>
            <a:endParaRPr lang="en-US" sz="3200" b="1" dirty="0" smtClean="0">
              <a:cs typeface="MV Boli" pitchFamily="2" charset="0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Score. 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Number of each elements the player collides with.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Timer.</a:t>
            </a:r>
          </a:p>
          <a:p>
            <a:endParaRPr lang="en-US" sz="2800" b="1" dirty="0" smtClean="0">
              <a:latin typeface="MV Boli" pitchFamily="2" charset="0"/>
              <a:cs typeface="MV Boli" pitchFamily="2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2800" b="1" dirty="0" smtClean="0">
              <a:latin typeface="MV Boli" pitchFamily="2" charset="0"/>
              <a:cs typeface="MV Boli" pitchFamily="2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800" b="1" dirty="0" smtClean="0">
              <a:latin typeface="MV Boli" pitchFamily="2" charset="0"/>
              <a:cs typeface="MV Boli" pitchFamily="2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800" b="1" dirty="0">
              <a:latin typeface="MV Boli" pitchFamily="2" charset="0"/>
              <a:cs typeface="MV Boli" pitchFamily="2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3200" b="1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4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77247"/>
            <a:ext cx="8229600" cy="952500"/>
          </a:xfrm>
        </p:spPr>
        <p:txBody>
          <a:bodyPr>
            <a:noAutofit/>
          </a:bodyPr>
          <a:lstStyle/>
          <a:p>
            <a:pPr algn="l"/>
            <a:r>
              <a:rPr lang="en-US" sz="5400" b="1" u="sng" dirty="0" smtClean="0">
                <a:latin typeface="+mn-lt"/>
              </a:rPr>
              <a:t>Challenging Factors: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97361"/>
            <a:ext cx="8229600" cy="3771636"/>
          </a:xfrm>
        </p:spPr>
        <p:txBody>
          <a:bodyPr>
            <a:normAutofit fontScale="70000" lnSpcReduction="20000"/>
          </a:bodyPr>
          <a:lstStyle/>
          <a:p>
            <a:pPr lvl="1">
              <a:buFont typeface="Wingdings" pitchFamily="2" charset="2"/>
              <a:buChar char="Ø"/>
            </a:pPr>
            <a:r>
              <a:rPr lang="en-US" sz="4200" b="1" dirty="0" smtClean="0"/>
              <a:t>Limited time in higher levels.</a:t>
            </a:r>
          </a:p>
          <a:p>
            <a:pPr lvl="1">
              <a:buFont typeface="Wingdings" pitchFamily="2" charset="2"/>
              <a:buChar char="Ø"/>
            </a:pPr>
            <a:endParaRPr lang="en-US" sz="4200" b="1" dirty="0" smtClean="0"/>
          </a:p>
          <a:p>
            <a:pPr lvl="1">
              <a:buFont typeface="Wingdings" pitchFamily="2" charset="2"/>
              <a:buChar char="Ø"/>
            </a:pPr>
            <a:r>
              <a:rPr lang="en-US" sz="4200" b="1" dirty="0" smtClean="0"/>
              <a:t>Ability to Increase the score and the speed.</a:t>
            </a:r>
          </a:p>
          <a:p>
            <a:pPr lvl="1">
              <a:buFont typeface="Wingdings" pitchFamily="2" charset="2"/>
              <a:buChar char="Ø"/>
            </a:pPr>
            <a:endParaRPr lang="en-US" sz="4200" b="1" dirty="0" smtClean="0"/>
          </a:p>
          <a:p>
            <a:pPr lvl="1">
              <a:buFont typeface="Wingdings" pitchFamily="2" charset="2"/>
              <a:buChar char="Ø"/>
            </a:pPr>
            <a:r>
              <a:rPr lang="en-US" sz="4200" b="1" dirty="0" smtClean="0"/>
              <a:t>Obstacles scattered along the road to make </a:t>
            </a:r>
            <a:r>
              <a:rPr lang="en-US" sz="4200" b="1" dirty="0"/>
              <a:t>the game more </a:t>
            </a:r>
            <a:r>
              <a:rPr lang="en-US" sz="4200" b="1" dirty="0" smtClean="0"/>
              <a:t>difficult and challenging .</a:t>
            </a:r>
          </a:p>
          <a:p>
            <a:pPr lvl="1">
              <a:buFont typeface="Wingdings" pitchFamily="2" charset="2"/>
              <a:buChar char="Ø"/>
            </a:pPr>
            <a:endParaRPr lang="en-US" sz="4200" b="1" dirty="0" smtClean="0"/>
          </a:p>
          <a:p>
            <a:pPr lvl="1">
              <a:buFont typeface="Wingdings" pitchFamily="2" charset="2"/>
              <a:buChar char="Ø"/>
            </a:pPr>
            <a:r>
              <a:rPr lang="en-US" sz="4200" b="1" dirty="0" smtClean="0"/>
              <a:t>Ability to buy some elements from the shop  to beat these obstacles.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266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5252"/>
            <a:ext cx="8651304" cy="4287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The game can be partitioned into 2 main categories:</a:t>
            </a:r>
          </a:p>
          <a:p>
            <a:endParaRPr lang="en-US" b="1" dirty="0"/>
          </a:p>
          <a:p>
            <a:r>
              <a:rPr lang="en-US" sz="3600" b="1" dirty="0" smtClean="0"/>
              <a:t>Competition</a:t>
            </a:r>
          </a:p>
          <a:p>
            <a:r>
              <a:rPr lang="en-US" sz="3600" b="1" dirty="0" smtClean="0"/>
              <a:t>Adventure </a:t>
            </a:r>
          </a:p>
          <a:p>
            <a:pPr lvl="1"/>
            <a:r>
              <a:rPr lang="en-US" b="1" dirty="0" smtClean="0"/>
              <a:t>Top view track</a:t>
            </a:r>
          </a:p>
          <a:p>
            <a:pPr lvl="1"/>
            <a:r>
              <a:rPr lang="en-US" b="1" dirty="0" smtClean="0"/>
              <a:t>Back view track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318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3204"/>
            <a:ext cx="8229600" cy="952500"/>
          </a:xfrm>
        </p:spPr>
        <p:txBody>
          <a:bodyPr>
            <a:noAutofit/>
          </a:bodyPr>
          <a:lstStyle/>
          <a:p>
            <a:pPr algn="l"/>
            <a:r>
              <a:rPr lang="en-US" sz="7200" b="1" u="sng" dirty="0" smtClean="0"/>
              <a:t>Competition </a:t>
            </a:r>
            <a:endParaRPr lang="en-GB" sz="7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5292"/>
            <a:ext cx="8363272" cy="438048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4400" b="1" dirty="0" smtClean="0"/>
              <a:t>This category uses AI to :</a:t>
            </a:r>
          </a:p>
          <a:p>
            <a:endParaRPr lang="en-US" b="1" dirty="0" smtClean="0"/>
          </a:p>
          <a:p>
            <a:pPr marL="685800" lvl="2" indent="-285750">
              <a:buFont typeface="Wingdings" pitchFamily="2" charset="2"/>
              <a:buChar char="Ø"/>
            </a:pPr>
            <a:r>
              <a:rPr lang="en-US" sz="3600" b="1" dirty="0" smtClean="0"/>
              <a:t>Increase the difficulty of the game.</a:t>
            </a:r>
          </a:p>
          <a:p>
            <a:pPr marL="685800" lvl="2" indent="-285750">
              <a:buFont typeface="Wingdings" pitchFamily="2" charset="2"/>
              <a:buChar char="Ø"/>
            </a:pPr>
            <a:r>
              <a:rPr lang="en-US" sz="3600" b="1" dirty="0" smtClean="0"/>
              <a:t>Make the game more entertaining.</a:t>
            </a:r>
          </a:p>
          <a:p>
            <a:pPr marL="685800" lvl="2" indent="-285750">
              <a:buFont typeface="Wingdings" pitchFamily="2" charset="2"/>
              <a:buChar char="Ø"/>
            </a:pPr>
            <a:endParaRPr lang="en-US" sz="4800" b="1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sz="5100" b="1" dirty="0"/>
          </a:p>
        </p:txBody>
      </p:sp>
    </p:spTree>
    <p:extLst>
      <p:ext uri="{BB962C8B-B14F-4D97-AF65-F5344CB8AC3E}">
        <p14:creationId xmlns:p14="http://schemas.microsoft.com/office/powerpoint/2010/main" val="205299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Artificial Intelligence Algorithms: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9600" b="1" dirty="0" smtClean="0"/>
              <a:t>We built different algorithms to allow the shooting car to:</a:t>
            </a:r>
            <a:endParaRPr lang="en-US" sz="9600" b="1" dirty="0"/>
          </a:p>
          <a:p>
            <a:pPr lvl="1"/>
            <a:endParaRPr lang="en-US" sz="9600" b="1" dirty="0"/>
          </a:p>
          <a:p>
            <a:pPr lvl="1"/>
            <a:r>
              <a:rPr lang="en-US" sz="9600" b="1" dirty="0" smtClean="0"/>
              <a:t> Appear </a:t>
            </a:r>
            <a:r>
              <a:rPr lang="en-US" sz="9600" b="1" dirty="0"/>
              <a:t>suddenly</a:t>
            </a:r>
            <a:r>
              <a:rPr lang="en-US" sz="9600" b="1" dirty="0" smtClean="0"/>
              <a:t>.</a:t>
            </a:r>
            <a:endParaRPr lang="en-US" sz="9600" b="1" dirty="0"/>
          </a:p>
          <a:p>
            <a:pPr lvl="1"/>
            <a:r>
              <a:rPr lang="en-US" sz="9600" b="1" dirty="0"/>
              <a:t> </a:t>
            </a:r>
            <a:r>
              <a:rPr lang="en-US" sz="9600" b="1" dirty="0" smtClean="0"/>
              <a:t>keep </a:t>
            </a:r>
            <a:r>
              <a:rPr lang="en-US" sz="9600" b="1" dirty="0"/>
              <a:t>tracking the player’s position.</a:t>
            </a:r>
          </a:p>
          <a:p>
            <a:pPr lvl="1"/>
            <a:r>
              <a:rPr lang="en-US" sz="9600" b="1" dirty="0" smtClean="0"/>
              <a:t>Keep </a:t>
            </a:r>
            <a:r>
              <a:rPr lang="en-US" sz="9600" b="1" dirty="0"/>
              <a:t>shooting the player to cause his lives’ loss.</a:t>
            </a:r>
          </a:p>
          <a:p>
            <a:pPr lvl="1"/>
            <a:endParaRPr lang="en-US" sz="5100" b="1" dirty="0"/>
          </a:p>
        </p:txBody>
      </p:sp>
    </p:spTree>
    <p:extLst>
      <p:ext uri="{BB962C8B-B14F-4D97-AF65-F5344CB8AC3E}">
        <p14:creationId xmlns:p14="http://schemas.microsoft.com/office/powerpoint/2010/main" val="324316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4" r="830" b="6250"/>
          <a:stretch/>
        </p:blipFill>
        <p:spPr bwMode="auto">
          <a:xfrm>
            <a:off x="323528" y="841276"/>
            <a:ext cx="8585304" cy="38731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49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369639"/>
            <a:ext cx="6588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u="sng" dirty="0" smtClean="0">
                <a:cs typeface="MV Boli" pitchFamily="2" charset="0"/>
              </a:rPr>
              <a:t>Back View Category</a:t>
            </a:r>
            <a:endParaRPr lang="en-GB" sz="5400" b="1" u="sng" dirty="0">
              <a:cs typeface="MV Boli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062137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2000" b="1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5968" y="851881"/>
            <a:ext cx="7992888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endParaRPr lang="en-US" sz="2400" b="1" dirty="0" smtClean="0">
              <a:latin typeface="MV Boli" pitchFamily="2" charset="0"/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3200" b="1" dirty="0" smtClean="0">
                <a:cs typeface="MV Boli" pitchFamily="2" charset="0"/>
              </a:rPr>
              <a:t>Two timing modes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Limited time.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Endless</a:t>
            </a:r>
          </a:p>
          <a:p>
            <a:pPr lvl="2"/>
            <a:endParaRPr lang="en-US" sz="3200" b="1" dirty="0" smtClean="0">
              <a:cs typeface="MV Boli" pitchFamily="2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cs typeface="MV Boli" pitchFamily="2" charset="0"/>
              </a:rPr>
              <a:t>Three levels of the limited time mode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Easy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Medium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3200" b="1" dirty="0" smtClean="0">
                <a:cs typeface="MV Boli" pitchFamily="2" charset="0"/>
              </a:rPr>
              <a:t>Hard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3200" b="1" dirty="0" smtClean="0"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800" b="1" dirty="0" smtClean="0"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400" b="1" u="sng" dirty="0">
              <a:latin typeface="MV Boli" pitchFamily="2" charset="0"/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400" b="1" dirty="0" smtClean="0">
              <a:latin typeface="MV Boli" pitchFamily="2" charset="0"/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GB" sz="2400" b="1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21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7220"/>
            <a:ext cx="784887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u="sng" dirty="0" smtClean="0">
                <a:latin typeface="Angsana New" pitchFamily="18" charset="-34"/>
                <a:cs typeface="Angsana New" pitchFamily="18" charset="-34"/>
              </a:rPr>
              <a:t>What is “Survive the Road</a:t>
            </a:r>
            <a:r>
              <a:rPr lang="en-US" sz="5400" b="1" u="sng" smtClean="0">
                <a:latin typeface="Angsana New" pitchFamily="18" charset="-34"/>
                <a:cs typeface="Angsana New" pitchFamily="18" charset="-34"/>
              </a:rPr>
              <a:t>“ </a:t>
            </a:r>
            <a:r>
              <a:rPr lang="en-US" sz="5400" b="1" u="sng">
                <a:latin typeface="Angsana New" pitchFamily="18" charset="-34"/>
                <a:cs typeface="Angsana New" pitchFamily="18" charset="-34"/>
              </a:rPr>
              <a:t>G</a:t>
            </a:r>
            <a:r>
              <a:rPr lang="en-US" sz="5400" b="1" u="sng" smtClean="0">
                <a:latin typeface="Angsana New" pitchFamily="18" charset="-34"/>
                <a:cs typeface="Angsana New" pitchFamily="18" charset="-34"/>
              </a:rPr>
              <a:t>ame</a:t>
            </a:r>
            <a:r>
              <a:rPr lang="en-US" sz="5400" b="1" u="sng" dirty="0" smtClean="0">
                <a:latin typeface="Angsana New" pitchFamily="18" charset="-34"/>
                <a:cs typeface="Angsana New" pitchFamily="18" charset="-34"/>
              </a:rPr>
              <a:t>?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A desktop/mobile </a:t>
            </a:r>
            <a:r>
              <a:rPr lang="en-US" sz="3600" b="1" dirty="0">
                <a:latin typeface="Angsana New" pitchFamily="18" charset="-34"/>
                <a:cs typeface="Angsana New" pitchFamily="18" charset="-34"/>
              </a:rPr>
              <a:t>(android) </a:t>
            </a:r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 2d with 3d illusion car game.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600" b="1" dirty="0" smtClean="0">
              <a:latin typeface="Angsana New" pitchFamily="18" charset="-34"/>
              <a:cs typeface="Angsana New" pitchFamily="18" charset="-34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We provide multiple sub games.</a:t>
            </a:r>
            <a:endParaRPr lang="en-US" sz="2800" b="1" dirty="0"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>
              <a:cs typeface="MV Boli" pitchFamily="2" charset="0"/>
            </a:endParaRPr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7408" y="217464"/>
            <a:ext cx="65887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cs typeface="MV Boli" pitchFamily="2" charset="0"/>
              </a:rPr>
              <a:t>Back- view Category</a:t>
            </a:r>
            <a:endParaRPr lang="en-GB" sz="4400" b="1" dirty="0">
              <a:cs typeface="MV Boli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062137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2000" b="1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5" y="4201764"/>
            <a:ext cx="81872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400" b="1" dirty="0" smtClean="0"/>
              <a:t>We used perspective Camera.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b="1" dirty="0">
                <a:cs typeface="MV Boli" pitchFamily="2" charset="0"/>
              </a:rPr>
              <a:t>The movement of the motor is controlled using </a:t>
            </a:r>
            <a:r>
              <a:rPr lang="en-US" sz="2400" b="1" dirty="0" smtClean="0">
                <a:cs typeface="MV Boli" pitchFamily="2" charset="0"/>
              </a:rPr>
              <a:t>Accelerometer.</a:t>
            </a:r>
            <a:endParaRPr lang="en-US" sz="2400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b="1" dirty="0" smtClean="0"/>
              <a:t>We used animations to provide Illusion of 3d.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8" r="6530" b="6250"/>
          <a:stretch/>
        </p:blipFill>
        <p:spPr bwMode="auto">
          <a:xfrm>
            <a:off x="201176" y="858663"/>
            <a:ext cx="8741648" cy="3343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552" y="3659361"/>
            <a:ext cx="556486" cy="46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79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5576" y="472233"/>
            <a:ext cx="65887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dirty="0">
              <a:latin typeface="MV Boli" pitchFamily="2" charset="0"/>
              <a:cs typeface="MV Boli" pitchFamily="2" charset="0"/>
            </a:endParaRPr>
          </a:p>
          <a:p>
            <a:endParaRPr lang="en-GB" sz="4000" b="1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062137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2000" b="1" dirty="0">
              <a:latin typeface="MV Boli" pitchFamily="2" charset="0"/>
              <a:cs typeface="MV Boli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20" y="154589"/>
            <a:ext cx="6192434" cy="3217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17541"/>
            <a:ext cx="439463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7540"/>
            <a:ext cx="428396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69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5292"/>
            <a:ext cx="7622287" cy="3084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539552" y="4178665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cs typeface="MV Boli" pitchFamily="2" charset="0"/>
              </a:rPr>
              <a:t> Interacting with the player by showing  the status of progress. </a:t>
            </a:r>
          </a:p>
        </p:txBody>
      </p:sp>
    </p:spTree>
    <p:extLst>
      <p:ext uri="{BB962C8B-B14F-4D97-AF65-F5344CB8AC3E}">
        <p14:creationId xmlns:p14="http://schemas.microsoft.com/office/powerpoint/2010/main" val="4434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21196"/>
            <a:ext cx="7924800" cy="4762500"/>
          </a:xfrm>
        </p:spPr>
        <p:txBody>
          <a:bodyPr/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View Category</a:t>
            </a:r>
            <a:r>
              <a:rPr lang="en-US" u="sng" dirty="0" smtClean="0">
                <a:solidFill>
                  <a:schemeClr val="tx1"/>
                </a:solidFill>
              </a:rPr>
              <a:t> </a:t>
            </a:r>
          </a:p>
          <a:p>
            <a:pPr marL="914400" lvl="1" indent="-457200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We use Orthographic camera.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2209428"/>
            <a:ext cx="7620000" cy="279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68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"/>
            <a:ext cx="8305800" cy="5334000"/>
          </a:xfrm>
        </p:spPr>
        <p:txBody>
          <a:bodyPr/>
          <a:lstStyle/>
          <a:p>
            <a:pPr>
              <a:buNone/>
            </a:pPr>
            <a:r>
              <a:rPr lang="en-US" sz="4000" b="1" u="sng" dirty="0" smtClean="0"/>
              <a:t> </a:t>
            </a:r>
            <a:r>
              <a:rPr lang="en-US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</a:t>
            </a:r>
            <a:r>
              <a:rPr lang="en-US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View </a:t>
            </a:r>
            <a:r>
              <a:rPr lang="en-US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Movements Techniques</a:t>
            </a:r>
            <a:endParaRPr lang="en-US" sz="4000" b="1" u="sng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b="1" dirty="0" smtClean="0"/>
              <a:t>Gesture </a:t>
            </a:r>
            <a:r>
              <a:rPr lang="en-US" b="1" dirty="0"/>
              <a:t>Detector </a:t>
            </a:r>
            <a:r>
              <a:rPr lang="en-US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Jumping feature.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Ability to increase the speed using </a:t>
            </a:r>
            <a:r>
              <a:rPr lang="en-US" b="1" dirty="0"/>
              <a:t>long </a:t>
            </a:r>
            <a:r>
              <a:rPr lang="en-US" b="1" dirty="0" smtClean="0"/>
              <a:t>press.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endParaRPr lang="en-US" sz="2800" dirty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122" y="2857500"/>
            <a:ext cx="77724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077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5400" b="1" dirty="0" smtClean="0"/>
              <a:t>Parallax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Special scrolling technique in computer graphics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</a:p>
          <a:p>
            <a:r>
              <a:rPr lang="en-US" b="1" dirty="0" smtClean="0"/>
              <a:t>We used it to scroll the top-view </a:t>
            </a:r>
            <a:r>
              <a:rPr lang="en-US" b="1" dirty="0"/>
              <a:t>background. </a:t>
            </a:r>
            <a:r>
              <a:rPr lang="en-US" b="1" dirty="0" smtClean="0"/>
              <a:t>Infinitely.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Background </a:t>
            </a:r>
            <a:r>
              <a:rPr lang="en-US" b="1" dirty="0"/>
              <a:t>images </a:t>
            </a:r>
            <a:r>
              <a:rPr lang="en-US" b="1" dirty="0" smtClean="0"/>
              <a:t>should be moved slower than all </a:t>
            </a:r>
            <a:r>
              <a:rPr lang="en-US" b="1" dirty="0"/>
              <a:t>foreground images 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831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317501"/>
            <a:ext cx="8382000" cy="478763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View Elements</a:t>
            </a:r>
          </a:p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16000"/>
            <a:ext cx="85344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3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0"/>
            <a:ext cx="6588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800" b="1" u="sng" dirty="0" smtClean="0">
                <a:cs typeface="MV Boli" pitchFamily="2" charset="0"/>
              </a:rPr>
              <a:t>Some used Techniques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1062137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2000" b="1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7118" y="415498"/>
            <a:ext cx="7992888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endParaRPr lang="en-US" sz="2400" b="1" dirty="0" smtClean="0">
              <a:latin typeface="MV Boli" pitchFamily="2" charset="0"/>
              <a:cs typeface="MV Boli" pitchFamily="2" charset="0"/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 smtClean="0"/>
              <a:t>Sprite </a:t>
            </a:r>
            <a:r>
              <a:rPr lang="en-US" sz="4400" b="1" dirty="0"/>
              <a:t>Animation:</a:t>
            </a:r>
            <a:endParaRPr lang="en-GB" sz="4400" b="1" dirty="0"/>
          </a:p>
          <a:p>
            <a:endParaRPr lang="en-US" sz="2400" dirty="0" smtClean="0"/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800" b="1" dirty="0" smtClean="0"/>
              <a:t>Sprite </a:t>
            </a:r>
            <a:r>
              <a:rPr lang="en-US" sz="2800" b="1" dirty="0"/>
              <a:t>animation is the </a:t>
            </a:r>
            <a:r>
              <a:rPr lang="en-US" sz="2800" b="1" dirty="0" smtClean="0"/>
              <a:t>technique</a:t>
            </a:r>
          </a:p>
          <a:p>
            <a:pPr lvl="1"/>
            <a:r>
              <a:rPr lang="en-US" sz="2800" b="1" dirty="0" smtClean="0"/>
              <a:t>used to </a:t>
            </a:r>
            <a:r>
              <a:rPr lang="en-US" sz="2800" b="1" dirty="0"/>
              <a:t>create the illusion </a:t>
            </a:r>
            <a:r>
              <a:rPr lang="en-US" sz="2800" b="1" dirty="0" smtClean="0"/>
              <a:t>of </a:t>
            </a:r>
          </a:p>
          <a:p>
            <a:pPr lvl="1"/>
            <a:r>
              <a:rPr lang="en-US" sz="2800" b="1" dirty="0" smtClean="0"/>
              <a:t>movement </a:t>
            </a:r>
            <a:r>
              <a:rPr lang="en-US" sz="2800" b="1" dirty="0"/>
              <a:t>using </a:t>
            </a:r>
            <a:r>
              <a:rPr lang="en-US" sz="2800" b="1" dirty="0" smtClean="0"/>
              <a:t>static images</a:t>
            </a:r>
          </a:p>
          <a:p>
            <a:pPr lvl="1"/>
            <a:r>
              <a:rPr lang="en-US" sz="2800" b="1" dirty="0" smtClean="0"/>
              <a:t>(frames).</a:t>
            </a:r>
          </a:p>
          <a:p>
            <a:pPr lvl="1"/>
            <a:endParaRPr lang="en-US" sz="2800" b="1" dirty="0" smtClean="0"/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800" b="1" dirty="0" smtClean="0"/>
              <a:t>We used this technique in :</a:t>
            </a:r>
            <a:endParaRPr lang="en-US" sz="2800" b="1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800" b="1" dirty="0" smtClean="0"/>
              <a:t>Explosion animation.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800" b="1" dirty="0" smtClean="0"/>
              <a:t>Track in back view category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GB" sz="2400" dirty="0"/>
          </a:p>
          <a:p>
            <a:pPr marL="342900" lvl="0" indent="-342900">
              <a:buFont typeface="Arial" pitchFamily="34" charset="0"/>
              <a:buChar char="•"/>
            </a:pPr>
            <a:endParaRPr lang="en-US" sz="2400" b="1" dirty="0">
              <a:latin typeface="MV Boli" pitchFamily="2" charset="0"/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400" b="1" dirty="0" smtClean="0">
              <a:latin typeface="MV Boli" pitchFamily="2" charset="0"/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400" b="1" dirty="0" smtClean="0">
              <a:latin typeface="MV Boli" pitchFamily="2" charset="0"/>
              <a:cs typeface="MV Boli" pitchFamily="2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GB" sz="2400" b="1" dirty="0">
              <a:latin typeface="MV Boli" pitchFamily="2" charset="0"/>
              <a:cs typeface="MV Boli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62137"/>
            <a:ext cx="4128120" cy="433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5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dirty="0"/>
              <a:t>2</a:t>
            </a:r>
            <a:r>
              <a:rPr lang="en-US" sz="5400" b="1" dirty="0" smtClean="0"/>
              <a:t>.Collision Detection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In our game we keep detecting collisions between the player and each of the following objects: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52" b="68304"/>
          <a:stretch/>
        </p:blipFill>
        <p:spPr>
          <a:xfrm>
            <a:off x="641737" y="4222597"/>
            <a:ext cx="1947584" cy="9886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379" y="4152609"/>
            <a:ext cx="1473623" cy="12280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20" b="32725"/>
          <a:stretch/>
        </p:blipFill>
        <p:spPr>
          <a:xfrm>
            <a:off x="2649778" y="4131638"/>
            <a:ext cx="2454068" cy="12113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51" y="2938053"/>
            <a:ext cx="1622840" cy="11472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496" y="2997496"/>
            <a:ext cx="1131374" cy="9239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734" y="2332842"/>
            <a:ext cx="1887457" cy="1588610"/>
          </a:xfrm>
          <a:prstGeom prst="rect">
            <a:avLst/>
          </a:prstGeom>
        </p:spPr>
      </p:pic>
      <p:pic>
        <p:nvPicPr>
          <p:cNvPr id="3074" name="Picture 2" descr="C:\Users\Gina\Desktop\top view\racing_car - Copy\CarRacingGame-desktop\bin\data\sta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035" y="4200334"/>
            <a:ext cx="1358280" cy="11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ina\Desktop\Backup-11-10\backup-acc-working-before-omitting-warnings\new-car-project-android\assets\box woo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2840">
            <a:off x="6898975" y="2278027"/>
            <a:ext cx="1852221" cy="224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321" y="2964133"/>
            <a:ext cx="1148782" cy="95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6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17273"/>
            <a:ext cx="8229600" cy="3771636"/>
          </a:xfrm>
        </p:spPr>
        <p:txBody>
          <a:bodyPr>
            <a:noAutofit/>
          </a:bodyPr>
          <a:lstStyle/>
          <a:p>
            <a:r>
              <a:rPr lang="en-US" b="1" dirty="0" smtClean="0"/>
              <a:t>We are treating these objects as rectangles that have changing bounds according to the movement.</a:t>
            </a:r>
          </a:p>
          <a:p>
            <a:endParaRPr lang="en-US" b="1" dirty="0" smtClean="0"/>
          </a:p>
          <a:p>
            <a:r>
              <a:rPr lang="en-US" b="1" dirty="0" smtClean="0"/>
              <a:t>So we track the player’s bounds and  each of those objects’ bounds to detect if an overlapping between the player and any object occurred to fire the effect of that collision.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918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5676" y="121196"/>
            <a:ext cx="849901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u="sng" dirty="0" smtClean="0">
                <a:latin typeface="Angsana New" pitchFamily="18" charset="-34"/>
                <a:cs typeface="Angsana New" pitchFamily="18" charset="-34"/>
              </a:rPr>
              <a:t>Motivation</a:t>
            </a:r>
          </a:p>
          <a:p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The dominance of smartphones.</a:t>
            </a:r>
            <a:endParaRPr lang="en-US" sz="3200" dirty="0" smtClean="0">
              <a:latin typeface="Angsana New" pitchFamily="18" charset="-34"/>
              <a:cs typeface="Angsana New" pitchFamily="18" charset="-34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The </a:t>
            </a:r>
            <a:r>
              <a:rPr lang="en-US" sz="4000" b="1" dirty="0">
                <a:latin typeface="Angsana New" pitchFamily="18" charset="-34"/>
                <a:cs typeface="Angsana New" pitchFamily="18" charset="-34"/>
              </a:rPr>
              <a:t>universal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spirit </a:t>
            </a:r>
            <a:r>
              <a:rPr lang="en-US" sz="4000" b="1" dirty="0">
                <a:latin typeface="Angsana New" pitchFamily="18" charset="-34"/>
                <a:cs typeface="Angsana New" pitchFamily="18" charset="-34"/>
              </a:rPr>
              <a:t>of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playing.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Mobile games are considered as very profitable businesses.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The huge experience one can gain while developing games.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3600" b="1" dirty="0"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1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77213"/>
            <a:ext cx="864096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We check the collisions of the four sides of the player.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2" name="Rectangle 1"/>
          <p:cNvSpPr/>
          <p:nvPr/>
        </p:nvSpPr>
        <p:spPr>
          <a:xfrm>
            <a:off x="1979712" y="2137420"/>
            <a:ext cx="3960440" cy="172819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227548" y="2353444"/>
            <a:ext cx="3464768" cy="1296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65" y="2137420"/>
            <a:ext cx="3352564" cy="189254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699792" y="1437928"/>
            <a:ext cx="1024298" cy="576064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35968" y="2937892"/>
            <a:ext cx="1152128" cy="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850519" y="4029968"/>
            <a:ext cx="857385" cy="483716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940152" y="3083694"/>
            <a:ext cx="1368152" cy="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95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u="sng" dirty="0" smtClean="0"/>
              <a:t>Tools used</a:t>
            </a:r>
            <a:endParaRPr lang="en-GB" sz="5400" b="1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4" y="1790653"/>
            <a:ext cx="2265115" cy="18875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496" y="1718945"/>
            <a:ext cx="3147825" cy="15856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7" t="18425" r="25242" b="29429"/>
          <a:stretch/>
        </p:blipFill>
        <p:spPr>
          <a:xfrm>
            <a:off x="1115616" y="4141081"/>
            <a:ext cx="1085069" cy="9327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342" y="2734453"/>
            <a:ext cx="295316" cy="2460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657367"/>
            <a:ext cx="1943100" cy="1619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3" t="7664" r="10414" b="8229"/>
          <a:stretch/>
        </p:blipFill>
        <p:spPr>
          <a:xfrm>
            <a:off x="3633452" y="3980069"/>
            <a:ext cx="1227908" cy="10937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670" y="3883843"/>
            <a:ext cx="2139398" cy="133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7544" y="277213"/>
            <a:ext cx="8219256" cy="4167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For memory optimization</a:t>
            </a:r>
            <a:r>
              <a:rPr lang="en-GB" sz="3600" b="1" dirty="0" smtClean="0"/>
              <a:t> and leakage debugging:</a:t>
            </a:r>
          </a:p>
          <a:p>
            <a:pPr marL="0" indent="0">
              <a:buNone/>
            </a:pPr>
            <a:endParaRPr lang="en-US" sz="3600" b="1" dirty="0"/>
          </a:p>
          <a:p>
            <a:pPr marL="1314450" lvl="2" indent="-514350">
              <a:buFont typeface="+mj-lt"/>
              <a:buAutoNum type="arabicPeriod"/>
            </a:pPr>
            <a:r>
              <a:rPr lang="en-GB" sz="2800" b="1" dirty="0"/>
              <a:t>MAT </a:t>
            </a:r>
            <a:r>
              <a:rPr lang="en-GB" sz="2800" b="1" dirty="0" smtClean="0"/>
              <a:t>Eclipse </a:t>
            </a:r>
            <a:r>
              <a:rPr lang="en-GB" sz="2800" b="1" dirty="0"/>
              <a:t>M</a:t>
            </a:r>
            <a:r>
              <a:rPr lang="en-GB" sz="2800" b="1" dirty="0" smtClean="0"/>
              <a:t>emory Analyser</a:t>
            </a:r>
          </a:p>
          <a:p>
            <a:pPr marL="1314450" lvl="2" indent="-514350">
              <a:buFont typeface="+mj-lt"/>
              <a:buAutoNum type="arabicPeriod"/>
            </a:pPr>
            <a:endParaRPr lang="en-US" sz="2800" b="1" dirty="0" smtClean="0"/>
          </a:p>
          <a:p>
            <a:pPr marL="1314450" lvl="2" indent="-514350">
              <a:buFont typeface="+mj-lt"/>
              <a:buAutoNum type="arabicPeriod"/>
            </a:pPr>
            <a:endParaRPr lang="en-GB" sz="2800" b="1" dirty="0" smtClean="0"/>
          </a:p>
          <a:p>
            <a:pPr marL="1314450" lvl="2" indent="-514350">
              <a:buFont typeface="+mj-lt"/>
              <a:buAutoNum type="arabicPeriod"/>
            </a:pPr>
            <a:r>
              <a:rPr lang="en-US" sz="2800" b="1" dirty="0" smtClean="0"/>
              <a:t>Jconsole.jar</a:t>
            </a:r>
          </a:p>
          <a:p>
            <a:pPr marL="800100" lvl="2" indent="0">
              <a:buNone/>
            </a:pPr>
            <a:endParaRPr lang="en-US" sz="2800" b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" t="6135" r="76952" b="72136"/>
          <a:stretch/>
        </p:blipFill>
        <p:spPr>
          <a:xfrm>
            <a:off x="2483768" y="3905612"/>
            <a:ext cx="770710" cy="6400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27" b="18547"/>
          <a:stretch/>
        </p:blipFill>
        <p:spPr>
          <a:xfrm>
            <a:off x="1772856" y="2209428"/>
            <a:ext cx="2448272" cy="41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0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37286"/>
            <a:ext cx="8229600" cy="3771636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smtClean="0"/>
              <a:t>Other Online Tools:</a:t>
            </a:r>
          </a:p>
          <a:p>
            <a:pPr marL="800100" lvl="2" indent="0">
              <a:buNone/>
            </a:pPr>
            <a:endParaRPr lang="en-US" sz="2800" b="1" dirty="0"/>
          </a:p>
          <a:p>
            <a:pPr marL="1257300" lvl="2" indent="-457200"/>
            <a:endParaRPr lang="en-US" sz="2800" b="1" dirty="0" smtClean="0"/>
          </a:p>
          <a:p>
            <a:pPr marL="800100" lvl="2" indent="0">
              <a:buNone/>
            </a:pPr>
            <a:endParaRPr lang="en-US" sz="2800" b="1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089" y="3306513"/>
            <a:ext cx="4464496" cy="7032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905" y="2137420"/>
            <a:ext cx="3171014" cy="84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34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13284"/>
            <a:ext cx="8229600" cy="3771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6600" b="1" dirty="0" smtClean="0"/>
          </a:p>
          <a:p>
            <a:pPr marL="0" indent="0">
              <a:buNone/>
            </a:pPr>
            <a:r>
              <a:rPr lang="en-US" sz="6600" b="1" dirty="0"/>
              <a:t> </a:t>
            </a:r>
            <a:r>
              <a:rPr lang="en-US" sz="6600" b="1" dirty="0" smtClean="0"/>
              <a:t>       Desktop Demo</a:t>
            </a:r>
            <a:endParaRPr lang="en-GB" sz="6600" b="1" dirty="0"/>
          </a:p>
        </p:txBody>
      </p:sp>
    </p:spTree>
    <p:extLst>
      <p:ext uri="{BB962C8B-B14F-4D97-AF65-F5344CB8AC3E}">
        <p14:creationId xmlns:p14="http://schemas.microsoft.com/office/powerpoint/2010/main" val="180545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17500"/>
            <a:ext cx="8458200" cy="51435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6000" b="1" u="sng" dirty="0" smtClean="0"/>
              <a:t>Problems And Solutions </a:t>
            </a:r>
          </a:p>
          <a:p>
            <a:endParaRPr lang="en-US" sz="14400" b="1" u="sng" dirty="0" smtClean="0"/>
          </a:p>
          <a:p>
            <a:endParaRPr lang="en-US" sz="2800" dirty="0"/>
          </a:p>
          <a:p>
            <a:pPr marL="0" indent="0">
              <a:buNone/>
            </a:pPr>
            <a:r>
              <a:rPr lang="en-US" sz="9600" b="1" dirty="0" smtClean="0">
                <a:cs typeface="MV Boli" pitchFamily="2" charset="0"/>
              </a:rPr>
              <a:t>1</a:t>
            </a:r>
            <a:r>
              <a:rPr lang="en-US" sz="12800" b="1" dirty="0" smtClean="0">
                <a:cs typeface="MV Boli" pitchFamily="2" charset="0"/>
              </a:rPr>
              <a:t>. </a:t>
            </a:r>
            <a:r>
              <a:rPr lang="en-US" sz="11200" b="1" dirty="0" smtClean="0">
                <a:cs typeface="MV Boli" pitchFamily="2" charset="0"/>
              </a:rPr>
              <a:t>The differences between both desktop and mobile device platforms</a:t>
            </a:r>
            <a:r>
              <a:rPr lang="en-US" sz="9600" b="1" dirty="0" smtClean="0">
                <a:cs typeface="MV Boli" pitchFamily="2" charset="0"/>
              </a:rPr>
              <a:t>.</a:t>
            </a:r>
          </a:p>
          <a:p>
            <a:pPr marL="0" indent="0">
              <a:buNone/>
            </a:pPr>
            <a:endParaRPr lang="en-US" sz="5100" dirty="0" smtClean="0">
              <a:cs typeface="MV Boli" pitchFamily="2" charset="0"/>
            </a:endParaRPr>
          </a:p>
          <a:p>
            <a:pPr lvl="1"/>
            <a:r>
              <a:rPr lang="en-US" sz="11200" b="1" dirty="0" smtClean="0">
                <a:cs typeface="MV Boli" pitchFamily="2" charset="0"/>
              </a:rPr>
              <a:t>Two different worlds, coordinates and sizes.</a:t>
            </a:r>
          </a:p>
          <a:p>
            <a:pPr lvl="1"/>
            <a:r>
              <a:rPr lang="en-US" sz="11200" b="1" dirty="0" smtClean="0">
                <a:cs typeface="MV Boli" pitchFamily="2" charset="0"/>
              </a:rPr>
              <a:t>Different ways of controlling: </a:t>
            </a:r>
            <a:endParaRPr lang="en-US" sz="8000" b="1" dirty="0" smtClean="0">
              <a:cs typeface="MV Boli" pitchFamily="2" charset="0"/>
            </a:endParaRPr>
          </a:p>
          <a:p>
            <a:pPr lvl="2"/>
            <a:r>
              <a:rPr lang="en-US" sz="11200" b="1" dirty="0" smtClean="0">
                <a:cs typeface="MV Boli" pitchFamily="2" charset="0"/>
              </a:rPr>
              <a:t>Movements.</a:t>
            </a:r>
          </a:p>
          <a:p>
            <a:pPr lvl="2"/>
            <a:r>
              <a:rPr lang="en-US" sz="11200" b="1" dirty="0" smtClean="0">
                <a:cs typeface="MV Boli" pitchFamily="2" charset="0"/>
              </a:rPr>
              <a:t>Events handling  </a:t>
            </a:r>
          </a:p>
          <a:p>
            <a:pPr lvl="3"/>
            <a:r>
              <a:rPr lang="en-US" sz="11200" b="1" dirty="0" smtClean="0">
                <a:cs typeface="MV Boli" pitchFamily="2" charset="0"/>
              </a:rPr>
              <a:t>On android we needed </a:t>
            </a:r>
            <a:r>
              <a:rPr lang="en-GB" sz="11200" b="1" dirty="0" err="1" smtClean="0">
                <a:cs typeface="MV Boli" pitchFamily="2" charset="0"/>
              </a:rPr>
              <a:t>InputMultiplexer</a:t>
            </a:r>
            <a:r>
              <a:rPr lang="en-GB" sz="11200" b="1" dirty="0" smtClean="0">
                <a:cs typeface="MV Boli" pitchFamily="2" charset="0"/>
              </a:rPr>
              <a:t> to</a:t>
            </a:r>
            <a:r>
              <a:rPr lang="en-GB" sz="11200" b="1" i="1" dirty="0" smtClean="0">
                <a:cs typeface="MV Boli" pitchFamily="2" charset="0"/>
              </a:rPr>
              <a:t> </a:t>
            </a:r>
            <a:r>
              <a:rPr lang="en-US" sz="11200" b="1" dirty="0" smtClean="0">
                <a:cs typeface="MV Boli" pitchFamily="2" charset="0"/>
              </a:rPr>
              <a:t>listen to multiple types of events using gesture or touches.</a:t>
            </a:r>
          </a:p>
          <a:p>
            <a:pPr lvl="4"/>
            <a:endParaRPr lang="en-US" sz="11200" b="1" dirty="0">
              <a:cs typeface="MV Boli" pitchFamily="2" charset="0"/>
            </a:endParaRPr>
          </a:p>
          <a:p>
            <a:pPr lvl="2"/>
            <a:endParaRPr lang="en-US" sz="6400" dirty="0" smtClean="0">
              <a:cs typeface="MV Boli" pitchFamily="2" charset="0"/>
            </a:endParaRPr>
          </a:p>
          <a:p>
            <a:pPr>
              <a:buNone/>
            </a:pPr>
            <a:r>
              <a:rPr lang="en-US" sz="5100" dirty="0" smtClean="0">
                <a:cs typeface="MV Boli" pitchFamily="2" charset="0"/>
              </a:rPr>
              <a:t>    </a:t>
            </a:r>
          </a:p>
          <a:p>
            <a:pPr>
              <a:buNone/>
            </a:pPr>
            <a:endParaRPr lang="en-US" sz="28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57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7241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/>
              <a:t>2.Memory Leakage</a:t>
            </a:r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dirty="0" smtClean="0"/>
              <a:t>   - </a:t>
            </a:r>
            <a:r>
              <a:rPr lang="en-US" sz="3600" b="1" dirty="0" smtClean="0"/>
              <a:t>Games are heavy resources applications, using images and sounds which consume considerable amount of RAM.</a:t>
            </a:r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 </a:t>
            </a:r>
            <a:r>
              <a:rPr lang="en-US" sz="3600" b="1" dirty="0" smtClean="0"/>
              <a:t>Most of these recourses are not managed by the java garbage collector, so we need to manage the memory manually .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89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1717375"/>
            <a:ext cx="8671088" cy="392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11560" y="337221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We used the </a:t>
            </a:r>
            <a:r>
              <a:rPr lang="en-US" sz="3200" b="1" dirty="0" err="1" smtClean="0"/>
              <a:t>JConsole</a:t>
            </a:r>
            <a:r>
              <a:rPr lang="en-US" sz="3200" b="1" dirty="0" smtClean="0"/>
              <a:t> , which provided us with </a:t>
            </a:r>
            <a:r>
              <a:rPr lang="en-US" sz="3200" b="1" dirty="0"/>
              <a:t>information about the performance and resource consumption </a:t>
            </a:r>
            <a:r>
              <a:rPr lang="en-US" sz="3200" b="1" dirty="0" smtClean="0"/>
              <a:t>of our game.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0369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before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7220"/>
            <a:ext cx="7704856" cy="451672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059832" y="501774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Before running the game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02463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5017740"/>
            <a:ext cx="8229600" cy="9525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When the game was running!</a:t>
            </a:r>
            <a:endParaRPr lang="en-GB" sz="3600" b="1" dirty="0"/>
          </a:p>
        </p:txBody>
      </p:sp>
      <p:pic>
        <p:nvPicPr>
          <p:cNvPr id="5" name="Content Placeholder 4" descr="after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8273"/>
            <a:ext cx="7884368" cy="3097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3" descr="after_mem1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2" y="3249273"/>
            <a:ext cx="7884367" cy="20076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017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337220"/>
            <a:ext cx="65887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u="sng" dirty="0" err="1" smtClean="0">
                <a:cs typeface="MV Boli" pitchFamily="2" charset="0"/>
              </a:rPr>
              <a:t>Libgdx</a:t>
            </a:r>
            <a:r>
              <a:rPr lang="en-US" sz="6000" b="1" u="sng" dirty="0" smtClean="0">
                <a:cs typeface="MV Boli" pitchFamily="2" charset="0"/>
              </a:rPr>
              <a:t> Engine</a:t>
            </a:r>
            <a:endParaRPr lang="en-GB" sz="6000" b="1" u="sng" dirty="0">
              <a:cs typeface="MV Boli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062137"/>
            <a:ext cx="835292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sz="3200" b="1" dirty="0" smtClean="0">
              <a:cs typeface="MV Boli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Java </a:t>
            </a:r>
            <a:r>
              <a:rPr lang="en-US" sz="3600" b="1" dirty="0">
                <a:latin typeface="Angsana New" pitchFamily="18" charset="-34"/>
                <a:cs typeface="Angsana New" pitchFamily="18" charset="-34"/>
              </a:rPr>
              <a:t>game development </a:t>
            </a:r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framework.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600" b="1" dirty="0" smtClean="0">
              <a:latin typeface="Angsana New" pitchFamily="18" charset="-34"/>
              <a:cs typeface="Angsana New" pitchFamily="18" charset="-34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Cocas2d -&gt; IOS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600" b="1" dirty="0" smtClean="0">
              <a:latin typeface="Angsana New" pitchFamily="18" charset="-34"/>
              <a:cs typeface="Angsana New" pitchFamily="18" charset="-34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err="1" smtClean="0">
                <a:latin typeface="Angsana New" pitchFamily="18" charset="-34"/>
                <a:cs typeface="Angsana New" pitchFamily="18" charset="-34"/>
              </a:rPr>
              <a:t>AndEngine</a:t>
            </a:r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 -&gt; no ability to create the desktop</a:t>
            </a:r>
          </a:p>
          <a:p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Version.</a:t>
            </a:r>
          </a:p>
          <a:p>
            <a:pPr lvl="0"/>
            <a:endParaRPr lang="en-GB" sz="3200" b="1" dirty="0">
              <a:cs typeface="MV Boli" pitchFamily="2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n-US" sz="3200" b="1" dirty="0" smtClean="0">
              <a:cs typeface="MV Boli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2000" b="1" dirty="0">
              <a:latin typeface="MV Boli" pitchFamily="2" charset="0"/>
              <a:cs typeface="MV Boli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472" y="2497460"/>
            <a:ext cx="776892" cy="9204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662849"/>
            <a:ext cx="76677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4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08000"/>
            <a:ext cx="8507288" cy="5109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Analyzing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/>
              <a:t>We did some memory analysis using Eclipse Memory Analyzer (MAT) to identify memory leakage, and see which objects at heap cause the problem .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We used </a:t>
            </a:r>
            <a:r>
              <a:rPr lang="en-US" sz="2800" b="1" dirty="0" err="1" smtClean="0"/>
              <a:t>JConsole</a:t>
            </a:r>
            <a:r>
              <a:rPr lang="en-US" sz="2800" b="1" dirty="0" smtClean="0"/>
              <a:t> to represent the performance of the memory and CPU while the game is running .</a:t>
            </a:r>
          </a:p>
          <a:p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4498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3204"/>
            <a:ext cx="8363272" cy="5140796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/>
              <a:t>We analyzed all the processes using MAT.</a:t>
            </a:r>
            <a:endParaRPr lang="en-US" sz="3600" b="1" dirty="0" smtClean="0"/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691" y="1345332"/>
            <a:ext cx="8305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9724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Solution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9308"/>
            <a:ext cx="8229600" cy="3771636"/>
          </a:xfrm>
        </p:spPr>
        <p:txBody>
          <a:bodyPr>
            <a:normAutofit fontScale="85000" lnSpcReduction="20000"/>
          </a:bodyPr>
          <a:lstStyle/>
          <a:p>
            <a:endParaRPr lang="en-US" sz="3600" b="1" dirty="0"/>
          </a:p>
          <a:p>
            <a:pPr marL="0" indent="0">
              <a:buNone/>
            </a:pPr>
            <a:r>
              <a:rPr lang="en-US" sz="3600" b="1" dirty="0"/>
              <a:t>Code optimization to make the game more </a:t>
            </a:r>
            <a:r>
              <a:rPr lang="en-US" sz="3600" b="1" dirty="0" smtClean="0"/>
              <a:t>efficient</a:t>
            </a:r>
          </a:p>
          <a:p>
            <a:endParaRPr lang="en-US" sz="3600" b="1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/>
              <a:t>Enabling and disabling the blending on batches to render the graphics only when they are needed.</a:t>
            </a:r>
          </a:p>
          <a:p>
            <a:pPr>
              <a:buFont typeface="Wingdings" pitchFamily="2" charset="2"/>
              <a:buChar char="Ø"/>
            </a:pPr>
            <a:endParaRPr lang="en-US" sz="4100" b="1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/>
              <a:t>We did precise optimization for the memory </a:t>
            </a:r>
            <a:r>
              <a:rPr lang="en-GB" sz="3600" b="1" dirty="0" smtClean="0"/>
              <a:t>allocation and graphics as well.</a:t>
            </a:r>
            <a:endParaRPr lang="en-US" sz="4100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1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57233"/>
            <a:ext cx="8291264" cy="5100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Optimizing the graphics</a:t>
            </a:r>
            <a:endParaRPr lang="en-US" sz="2600" b="1" dirty="0" smtClean="0"/>
          </a:p>
          <a:p>
            <a:pPr marL="0" indent="0">
              <a:buNone/>
            </a:pPr>
            <a:r>
              <a:rPr lang="en-US" sz="2600" b="1" dirty="0" smtClean="0"/>
              <a:t>We </a:t>
            </a:r>
            <a:r>
              <a:rPr lang="en-US" sz="2600" b="1" dirty="0"/>
              <a:t>u</a:t>
            </a:r>
            <a:r>
              <a:rPr lang="en-US" sz="2600" b="1" dirty="0" smtClean="0"/>
              <a:t>sed different techniques for optimizing the graphics</a:t>
            </a:r>
          </a:p>
          <a:p>
            <a:pPr marL="800100" lvl="2" indent="0">
              <a:buNone/>
            </a:pPr>
            <a:r>
              <a:rPr lang="en-US" sz="2800" b="1" dirty="0"/>
              <a:t>1.We shrank the PNG images while preserving the resolution using </a:t>
            </a:r>
            <a:r>
              <a:rPr lang="en-US" sz="2800" b="1" dirty="0" err="1"/>
              <a:t>tinyPNG</a:t>
            </a:r>
            <a:r>
              <a:rPr lang="en-US" sz="2800" b="1" dirty="0"/>
              <a:t>.</a:t>
            </a:r>
          </a:p>
          <a:p>
            <a:pPr marL="800100" lvl="2" indent="0">
              <a:buNone/>
            </a:pPr>
            <a:endParaRPr lang="en-US" sz="2600" b="1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97460"/>
            <a:ext cx="7740352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53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37253"/>
            <a:ext cx="8229600" cy="377163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2.Texture atlases and sheets to load </a:t>
            </a:r>
            <a:r>
              <a:rPr lang="en-US" b="1" dirty="0"/>
              <a:t>just one </a:t>
            </a:r>
            <a:r>
              <a:rPr lang="en-US" b="1" dirty="0" smtClean="0"/>
              <a:t>sheet </a:t>
            </a:r>
            <a:r>
              <a:rPr lang="en-US" b="1" dirty="0"/>
              <a:t>rather than multiple </a:t>
            </a:r>
            <a:r>
              <a:rPr lang="en-US" b="1" dirty="0" smtClean="0"/>
              <a:t>textures</a:t>
            </a:r>
            <a:r>
              <a:rPr lang="en-US" b="1" dirty="0"/>
              <a:t> </a:t>
            </a:r>
            <a:r>
              <a:rPr lang="en-US" b="1" dirty="0" smtClean="0"/>
              <a:t>to gain higher performance.</a:t>
            </a:r>
          </a:p>
          <a:p>
            <a:pPr lvl="2">
              <a:buFont typeface="Wingdings" pitchFamily="2" charset="2"/>
              <a:buChar char="v"/>
            </a:pPr>
            <a:endParaRPr lang="en-US" sz="2800" b="1" dirty="0" smtClean="0"/>
          </a:p>
          <a:p>
            <a:pPr lvl="2">
              <a:buFont typeface="Wingdings" pitchFamily="2" charset="2"/>
              <a:buChar char="v"/>
            </a:pPr>
            <a:r>
              <a:rPr lang="en-US" sz="2800" b="1" dirty="0" smtClean="0"/>
              <a:t>Loading individual 8 cars </a:t>
            </a:r>
            <a:r>
              <a:rPr lang="en-US" sz="2800" b="1" dirty="0" smtClean="0">
                <a:sym typeface="Wingdings" pitchFamily="2" charset="2"/>
              </a:rPr>
              <a:t> </a:t>
            </a:r>
            <a:r>
              <a:rPr lang="en-US" sz="4400" b="1" dirty="0" smtClean="0">
                <a:solidFill>
                  <a:srgbClr val="FF0000"/>
                </a:solidFill>
                <a:sym typeface="Wingdings" pitchFamily="2" charset="2"/>
              </a:rPr>
              <a:t>3MB</a:t>
            </a:r>
          </a:p>
          <a:p>
            <a:pPr lvl="2">
              <a:buFont typeface="Wingdings" pitchFamily="2" charset="2"/>
              <a:buChar char="v"/>
            </a:pPr>
            <a:r>
              <a:rPr lang="en-US" sz="2800" b="1" dirty="0" smtClean="0">
                <a:sym typeface="Wingdings" pitchFamily="2" charset="2"/>
              </a:rPr>
              <a:t>Loading a sheet of 8 cars  </a:t>
            </a:r>
            <a:r>
              <a:rPr lang="en-US" sz="3600" b="1" dirty="0" smtClean="0">
                <a:sym typeface="Wingdings" pitchFamily="2" charset="2"/>
              </a:rPr>
              <a:t>1.8 MB</a:t>
            </a:r>
            <a:endParaRPr lang="en-US" sz="3600" b="1" dirty="0" smtClean="0"/>
          </a:p>
          <a:p>
            <a:pPr lvl="2">
              <a:buFont typeface="Wingdings" pitchFamily="2" charset="2"/>
              <a:buChar char="v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793604"/>
            <a:ext cx="4896544" cy="220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2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57233"/>
            <a:ext cx="8229600" cy="3771636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/>
              <a:t>3</a:t>
            </a:r>
            <a:r>
              <a:rPr lang="en-US" sz="4000" b="1" dirty="0" smtClean="0"/>
              <a:t>.Creating animations</a:t>
            </a:r>
          </a:p>
          <a:p>
            <a:pPr marL="0" indent="0">
              <a:buNone/>
            </a:pPr>
            <a:r>
              <a:rPr lang="en-US" b="1" dirty="0" smtClean="0"/>
              <a:t>Limitations:</a:t>
            </a:r>
          </a:p>
          <a:p>
            <a:pPr lvl="1"/>
            <a:r>
              <a:rPr lang="en-US" sz="3200" b="1" dirty="0" smtClean="0"/>
              <a:t>Number/size of frames</a:t>
            </a:r>
          </a:p>
          <a:p>
            <a:pPr lvl="1"/>
            <a:r>
              <a:rPr lang="en-US" sz="3200" b="1" dirty="0" smtClean="0"/>
              <a:t>If low</a:t>
            </a:r>
            <a:r>
              <a:rPr lang="en-US" sz="3200" b="1" dirty="0" smtClean="0">
                <a:sym typeface="Wingdings" pitchFamily="2" charset="2"/>
              </a:rPr>
              <a:t> not sufficient scenes.</a:t>
            </a:r>
            <a:endParaRPr lang="en-US" sz="3200" b="1" dirty="0">
              <a:sym typeface="Wingdings" pitchFamily="2" charset="2"/>
            </a:endParaRPr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" y="3066161"/>
            <a:ext cx="6336704" cy="2779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695" y="3280065"/>
            <a:ext cx="2221944" cy="2352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48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21396"/>
            <a:ext cx="8229600" cy="3093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67544" y="397227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b="1" dirty="0" smtClean="0">
                <a:sym typeface="Wingdings" pitchFamily="2" charset="2"/>
              </a:rPr>
              <a:t>If large number of frames</a:t>
            </a:r>
          </a:p>
          <a:p>
            <a:r>
              <a:rPr lang="en-US" sz="3200" b="1" dirty="0" smtClean="0">
                <a:sym typeface="Wingdings" pitchFamily="2" charset="2"/>
              </a:rPr>
              <a:t> large sizes in one sheet may be not draw able.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43477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8" y="553244"/>
            <a:ext cx="5444165" cy="2039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39" y="2785492"/>
            <a:ext cx="8525076" cy="504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179" y="553244"/>
            <a:ext cx="2851760" cy="2040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93" y="3435419"/>
            <a:ext cx="3950136" cy="184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158836" y="3937620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 created more than 100 sheets! until we got the view we wanted perfectly well</a:t>
            </a:r>
            <a:endParaRPr lang="en-GB" sz="28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737971"/>
            <a:ext cx="1433736" cy="89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62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7200"/>
            <a:ext cx="8229600" cy="377163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We partitioned the frames into two sprite sheets in order to render large number of frames resulting different scenes.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01316"/>
            <a:ext cx="7711529" cy="2380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6144"/>
            <a:ext cx="5157638" cy="1667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50" y="3646144"/>
            <a:ext cx="3265066" cy="1734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716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b="1" u="sng" dirty="0" smtClean="0"/>
              <a:t>Future Work</a:t>
            </a:r>
            <a:endParaRPr lang="en-GB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Turn it into business</a:t>
            </a:r>
          </a:p>
          <a:p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b="1" dirty="0" smtClean="0"/>
              <a:t>Providing other effects and features</a:t>
            </a:r>
          </a:p>
          <a:p>
            <a:endParaRPr lang="en-US" b="1" dirty="0"/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Multiplayer feature over Wi-Fi </a:t>
            </a:r>
            <a:r>
              <a:rPr lang="en-US" b="1" dirty="0"/>
              <a:t>or Bluetooth </a:t>
            </a:r>
            <a:endParaRPr lang="en-US" b="1" dirty="0" smtClean="0"/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Full 3d category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Html/IOS versions</a:t>
            </a:r>
          </a:p>
          <a:p>
            <a:endParaRPr lang="en-GB" dirty="0"/>
          </a:p>
        </p:txBody>
      </p:sp>
      <p:pic>
        <p:nvPicPr>
          <p:cNvPr id="4" name="Picture 2" descr="C:\Users\GinaKadri\Desktop\Numismatics_and_Notaphily_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01316"/>
            <a:ext cx="2220832" cy="133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GinaKadri\Desktop\Numismatics_and_Notaphily_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97260"/>
            <a:ext cx="2220832" cy="133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47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99" y="695860"/>
            <a:ext cx="8229600" cy="3771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 	</a:t>
            </a:r>
            <a:r>
              <a:rPr lang="en-US" sz="4000" b="1" dirty="0" err="1" smtClean="0"/>
              <a:t>LibGdx</a:t>
            </a:r>
            <a:endParaRPr lang="en-US" sz="4000" b="1" dirty="0" smtClean="0"/>
          </a:p>
          <a:p>
            <a:endParaRPr lang="en-US" b="1" dirty="0" smtClean="0"/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Desktop version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Android version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Open Source and free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/>
              <a:t>H</a:t>
            </a:r>
            <a:r>
              <a:rPr lang="en-US" b="1" dirty="0" smtClean="0"/>
              <a:t>igh-performance </a:t>
            </a:r>
            <a:r>
              <a:rPr lang="en-US" b="1" dirty="0"/>
              <a:t>framework.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GB" dirty="0"/>
          </a:p>
        </p:txBody>
      </p:sp>
      <p:pic>
        <p:nvPicPr>
          <p:cNvPr id="1026" name="Picture 2" descr="C:\Users\Gina\Desktop\finger-pointing-symbol-thumb798338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3244"/>
            <a:ext cx="1219200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Gina\Desktop\free-vector-check-mark-clip-art_116867_Check_Mark_clip_art_high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95" y="1759981"/>
            <a:ext cx="457850" cy="42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Gina\Desktop\free-vector-check-mark-clip-art_116867_Check_Mark_clip_art_high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089" y="2202057"/>
            <a:ext cx="522378" cy="48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Gina\Desktop\free-vector-check-mark-clip-art_116867_Check_Mark_clip_art_high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647" y="2776874"/>
            <a:ext cx="539658" cy="5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Gina\Desktop\free-vector-check-mark-clip-art_116867_Check_Mark_clip_art_high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50" y="3358145"/>
            <a:ext cx="476279" cy="44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72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41276"/>
            <a:ext cx="8229600" cy="3771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b="1" dirty="0" smtClean="0"/>
              <a:t>   </a:t>
            </a:r>
          </a:p>
          <a:p>
            <a:pPr marL="0" indent="0">
              <a:buNone/>
            </a:pPr>
            <a:r>
              <a:rPr lang="en-US" sz="7200" b="1" dirty="0"/>
              <a:t>	</a:t>
            </a:r>
            <a:r>
              <a:rPr lang="en-US" sz="7200" b="1" dirty="0" smtClean="0"/>
              <a:t> Android Demo</a:t>
            </a:r>
            <a:endParaRPr lang="en-GB" sz="7200" b="1" dirty="0"/>
          </a:p>
        </p:txBody>
      </p:sp>
    </p:spTree>
    <p:extLst>
      <p:ext uri="{BB962C8B-B14F-4D97-AF65-F5344CB8AC3E}">
        <p14:creationId xmlns:p14="http://schemas.microsoft.com/office/powerpoint/2010/main" val="90452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6000" b="1" u="sng" dirty="0" smtClean="0"/>
              <a:t>Application Layout</a:t>
            </a:r>
            <a:endParaRPr lang="en-GB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Our game consists of three projects  :</a:t>
            </a:r>
            <a:endParaRPr lang="en-US" sz="4000" b="1" dirty="0"/>
          </a:p>
          <a:p>
            <a:pPr lvl="2">
              <a:buFont typeface="Wingdings" pitchFamily="2" charset="2"/>
              <a:buChar char="Ø"/>
            </a:pPr>
            <a:endParaRPr lang="en-US" sz="3600" b="1" dirty="0" smtClean="0"/>
          </a:p>
          <a:p>
            <a:pPr lvl="2">
              <a:buFont typeface="Wingdings" pitchFamily="2" charset="2"/>
              <a:buChar char="Ø"/>
            </a:pPr>
            <a:r>
              <a:rPr lang="en-US" sz="3600" b="1" dirty="0" smtClean="0"/>
              <a:t>Core project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b="1" dirty="0" smtClean="0"/>
              <a:t>Android project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b="1" dirty="0" smtClean="0"/>
              <a:t>Desktop project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63254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/>
              <a:t>Core Project </a:t>
            </a:r>
            <a:endParaRPr lang="en-GB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b="1" dirty="0"/>
          </a:p>
          <a:p>
            <a:pPr>
              <a:buFont typeface="Wingdings" pitchFamily="2" charset="2"/>
              <a:buChar char="Ø"/>
            </a:pPr>
            <a:r>
              <a:rPr lang="en-US" b="1" dirty="0"/>
              <a:t>This Project contains</a:t>
            </a:r>
            <a:r>
              <a:rPr lang="en-US" b="1" dirty="0" smtClean="0"/>
              <a:t> all </a:t>
            </a:r>
            <a:r>
              <a:rPr lang="en-US" b="1" dirty="0"/>
              <a:t>the </a:t>
            </a:r>
            <a:r>
              <a:rPr lang="en-US" b="1" dirty="0" smtClean="0"/>
              <a:t>codes </a:t>
            </a:r>
            <a:r>
              <a:rPr lang="en-US" b="1" dirty="0"/>
              <a:t>of the </a:t>
            </a:r>
            <a:r>
              <a:rPr lang="en-US" b="1" dirty="0" smtClean="0"/>
              <a:t>game containing the whole functionalities.</a:t>
            </a:r>
          </a:p>
          <a:p>
            <a:pPr>
              <a:buFont typeface="Wingdings" pitchFamily="2" charset="2"/>
              <a:buChar char="Ø"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</a:t>
            </a:r>
            <a:r>
              <a:rPr lang="en-US" b="1" dirty="0"/>
              <a:t>all other projects </a:t>
            </a:r>
            <a:r>
              <a:rPr lang="en-US" b="1" dirty="0" smtClean="0"/>
              <a:t>are linked </a:t>
            </a:r>
            <a:r>
              <a:rPr lang="en-GB" b="1" dirty="0" smtClean="0"/>
              <a:t>to </a:t>
            </a:r>
            <a:r>
              <a:rPr lang="en-GB" b="1" dirty="0"/>
              <a:t>this project</a:t>
            </a:r>
            <a:r>
              <a:rPr lang="en-GB" b="1" dirty="0" smtClean="0"/>
              <a:t>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839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/>
              <a:t>Desktop Project</a:t>
            </a:r>
            <a:endParaRPr lang="en-GB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Contains </a:t>
            </a:r>
            <a:r>
              <a:rPr lang="en-US" b="1" dirty="0"/>
              <a:t>the starter class to run the </a:t>
            </a:r>
            <a:r>
              <a:rPr lang="en-US" b="1" dirty="0" smtClean="0"/>
              <a:t>game on the </a:t>
            </a:r>
            <a:r>
              <a:rPr lang="en-US" b="1" dirty="0"/>
              <a:t>desktop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/>
              <a:t>It is linked to the Android project's assets- folder as well as the core project.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1100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Android Project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/>
              <a:t>This Project contains </a:t>
            </a:r>
            <a:r>
              <a:rPr lang="en-US" b="1" dirty="0" smtClean="0"/>
              <a:t>the </a:t>
            </a:r>
            <a:r>
              <a:rPr lang="en-US" b="1" dirty="0"/>
              <a:t>starter </a:t>
            </a:r>
            <a:r>
              <a:rPr lang="en-US" b="1" dirty="0" smtClean="0"/>
              <a:t>class to run the application on android.</a:t>
            </a:r>
          </a:p>
          <a:p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assets-folder </a:t>
            </a:r>
            <a:r>
              <a:rPr lang="en-US" b="1" dirty="0" smtClean="0"/>
              <a:t>which stores </a:t>
            </a:r>
            <a:r>
              <a:rPr lang="en-US" b="1" dirty="0"/>
              <a:t>the assets of the </a:t>
            </a:r>
            <a:r>
              <a:rPr lang="en-US" b="1" dirty="0" smtClean="0"/>
              <a:t>game </a:t>
            </a:r>
            <a:r>
              <a:rPr lang="en-US" b="1" dirty="0"/>
              <a:t>for all platforms.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642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ngsana New"/>
        <a:ea typeface=""/>
        <a:cs typeface=""/>
      </a:majorFont>
      <a:minorFont>
        <a:latin typeface="Angsana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4441</TotalTime>
  <Words>1136</Words>
  <Application>Microsoft Office PowerPoint</Application>
  <PresentationFormat>On-screen Show (16:10)</PresentationFormat>
  <Paragraphs>286</Paragraphs>
  <Slides>50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 Layout</vt:lpstr>
      <vt:lpstr>Core Project </vt:lpstr>
      <vt:lpstr>Desktop Project</vt:lpstr>
      <vt:lpstr>Android Project</vt:lpstr>
      <vt:lpstr>Main Components</vt:lpstr>
      <vt:lpstr>Main Components</vt:lpstr>
      <vt:lpstr>PowerPoint Presentation</vt:lpstr>
      <vt:lpstr>PowerPoint Presentation</vt:lpstr>
      <vt:lpstr>Challenging Factors: </vt:lpstr>
      <vt:lpstr>PowerPoint Presentation</vt:lpstr>
      <vt:lpstr>Competition </vt:lpstr>
      <vt:lpstr>Artificial Intelligence Algorithms: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Parallax</vt:lpstr>
      <vt:lpstr>PowerPoint Presentation</vt:lpstr>
      <vt:lpstr>PowerPoint Presentation</vt:lpstr>
      <vt:lpstr>2.Collision Detection</vt:lpstr>
      <vt:lpstr>PowerPoint Presentation</vt:lpstr>
      <vt:lpstr>PowerPoint Presentation</vt:lpstr>
      <vt:lpstr>Tools used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When the game was running!</vt:lpstr>
      <vt:lpstr>PowerPoint Presentation</vt:lpstr>
      <vt:lpstr>PowerPoint Presentation</vt:lpstr>
      <vt:lpstr>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</dc:creator>
  <cp:lastModifiedBy>Gina</cp:lastModifiedBy>
  <cp:revision>189</cp:revision>
  <dcterms:created xsi:type="dcterms:W3CDTF">2013-12-04T11:46:29Z</dcterms:created>
  <dcterms:modified xsi:type="dcterms:W3CDTF">2013-12-08T06:16:41Z</dcterms:modified>
</cp:coreProperties>
</file>