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3127" y="600913"/>
            <a:ext cx="514032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2238" y="206755"/>
            <a:ext cx="6972934" cy="4671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53235">
              <a:lnSpc>
                <a:spcPts val="2735"/>
              </a:lnSpc>
              <a:spcBef>
                <a:spcPts val="100"/>
              </a:spcBef>
            </a:pPr>
            <a:r>
              <a:rPr dirty="0" sz="2400" spc="-15" b="0">
                <a:latin typeface="Calibri Light"/>
                <a:cs typeface="Calibri Light"/>
              </a:rPr>
              <a:t>An-Najah </a:t>
            </a:r>
            <a:r>
              <a:rPr dirty="0" sz="2400" spc="-20" b="0">
                <a:latin typeface="Calibri Light"/>
                <a:cs typeface="Calibri Light"/>
              </a:rPr>
              <a:t>National</a:t>
            </a:r>
            <a:r>
              <a:rPr dirty="0" sz="2400" spc="-95" b="0">
                <a:latin typeface="Calibri Light"/>
                <a:cs typeface="Calibri Light"/>
              </a:rPr>
              <a:t> </a:t>
            </a:r>
            <a:r>
              <a:rPr dirty="0" sz="2400" spc="-20" b="0">
                <a:latin typeface="Calibri Light"/>
                <a:cs typeface="Calibri Light"/>
              </a:rPr>
              <a:t>University</a:t>
            </a:r>
            <a:endParaRPr sz="2400">
              <a:latin typeface="Calibri Light"/>
              <a:cs typeface="Calibri Light"/>
            </a:endParaRPr>
          </a:p>
          <a:p>
            <a:pPr algn="ctr" marL="12700" marR="5080" indent="-1270">
              <a:lnSpc>
                <a:spcPts val="2590"/>
              </a:lnSpc>
              <a:spcBef>
                <a:spcPts val="185"/>
              </a:spcBef>
            </a:pPr>
            <a:r>
              <a:rPr dirty="0" sz="2400" spc="-20" b="0">
                <a:latin typeface="Calibri Light"/>
                <a:cs typeface="Calibri Light"/>
              </a:rPr>
              <a:t>Faculty </a:t>
            </a:r>
            <a:r>
              <a:rPr dirty="0" sz="2400" spc="-5" b="0">
                <a:latin typeface="Calibri Light"/>
                <a:cs typeface="Calibri Light"/>
              </a:rPr>
              <a:t>of </a:t>
            </a:r>
            <a:r>
              <a:rPr dirty="0" sz="2400" spc="-20" b="0">
                <a:latin typeface="Calibri Light"/>
                <a:cs typeface="Calibri Light"/>
              </a:rPr>
              <a:t>Engineering </a:t>
            </a:r>
            <a:r>
              <a:rPr dirty="0" sz="2400" spc="-5" b="0">
                <a:latin typeface="Calibri Light"/>
                <a:cs typeface="Calibri Light"/>
              </a:rPr>
              <a:t>and </a:t>
            </a:r>
            <a:r>
              <a:rPr dirty="0" sz="2400" spc="-25" b="0">
                <a:latin typeface="Calibri Light"/>
                <a:cs typeface="Calibri Light"/>
              </a:rPr>
              <a:t>Information </a:t>
            </a:r>
            <a:r>
              <a:rPr dirty="0" sz="2400" spc="-45" b="0">
                <a:latin typeface="Calibri Light"/>
                <a:cs typeface="Calibri Light"/>
              </a:rPr>
              <a:t>Technology  </a:t>
            </a:r>
            <a:r>
              <a:rPr dirty="0" sz="2400" spc="-25" b="0">
                <a:latin typeface="Calibri Light"/>
                <a:cs typeface="Calibri Light"/>
              </a:rPr>
              <a:t>Department </a:t>
            </a:r>
            <a:r>
              <a:rPr dirty="0" sz="2400" spc="-5" b="0">
                <a:latin typeface="Calibri Light"/>
                <a:cs typeface="Calibri Light"/>
              </a:rPr>
              <a:t>of </a:t>
            </a:r>
            <a:r>
              <a:rPr dirty="0" sz="2400" spc="-20" b="0">
                <a:latin typeface="Calibri Light"/>
                <a:cs typeface="Calibri Light"/>
              </a:rPr>
              <a:t>Mechanical </a:t>
            </a:r>
            <a:r>
              <a:rPr dirty="0" sz="2400" spc="-5" b="0">
                <a:latin typeface="Calibri Light"/>
                <a:cs typeface="Calibri Light"/>
              </a:rPr>
              <a:t>and </a:t>
            </a:r>
            <a:r>
              <a:rPr dirty="0" sz="2400" spc="-25" b="0">
                <a:latin typeface="Calibri Light"/>
                <a:cs typeface="Calibri Light"/>
              </a:rPr>
              <a:t>Mechatronics</a:t>
            </a:r>
            <a:r>
              <a:rPr dirty="0" sz="2400" spc="-204" b="0">
                <a:latin typeface="Calibri Light"/>
                <a:cs typeface="Calibri Light"/>
              </a:rPr>
              <a:t> </a:t>
            </a:r>
            <a:r>
              <a:rPr dirty="0" sz="2400" spc="-20" b="0">
                <a:latin typeface="Calibri Light"/>
                <a:cs typeface="Calibri Light"/>
              </a:rPr>
              <a:t>Engineering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Times New Roman"/>
              <a:cs typeface="Times New Roman"/>
            </a:endParaRPr>
          </a:p>
          <a:p>
            <a:pPr marL="1948180" indent="290830">
              <a:lnSpc>
                <a:spcPct val="100000"/>
              </a:lnSpc>
              <a:spcBef>
                <a:spcPts val="5"/>
              </a:spcBef>
            </a:pPr>
            <a:r>
              <a:rPr dirty="0" sz="2400" spc="-25" b="0">
                <a:latin typeface="Calibri Light"/>
                <a:cs typeface="Calibri Light"/>
              </a:rPr>
              <a:t>Graduation project</a:t>
            </a:r>
            <a:r>
              <a:rPr dirty="0" sz="2400" spc="-105" b="0">
                <a:latin typeface="Calibri Light"/>
                <a:cs typeface="Calibri Light"/>
              </a:rPr>
              <a:t> </a:t>
            </a:r>
            <a:r>
              <a:rPr dirty="0" sz="2400" b="0">
                <a:latin typeface="Calibri Light"/>
                <a:cs typeface="Calibri Light"/>
              </a:rPr>
              <a:t>2</a:t>
            </a:r>
            <a:endParaRPr sz="2400">
              <a:latin typeface="Calibri Light"/>
              <a:cs typeface="Calibri Light"/>
            </a:endParaRPr>
          </a:p>
          <a:p>
            <a:pPr algn="ctr" marL="1948180" marR="1939289">
              <a:lnSpc>
                <a:spcPct val="180000"/>
              </a:lnSpc>
            </a:pPr>
            <a:r>
              <a:rPr dirty="0" sz="2400" spc="-30" b="0">
                <a:latin typeface="Calibri Light"/>
                <a:cs typeface="Calibri Light"/>
              </a:rPr>
              <a:t>Cigarette </a:t>
            </a:r>
            <a:r>
              <a:rPr dirty="0" sz="2400" spc="-20" b="0">
                <a:latin typeface="Calibri Light"/>
                <a:cs typeface="Calibri Light"/>
              </a:rPr>
              <a:t>Rolling</a:t>
            </a:r>
            <a:r>
              <a:rPr dirty="0" sz="2400" spc="-145" b="0">
                <a:latin typeface="Calibri Light"/>
                <a:cs typeface="Calibri Light"/>
              </a:rPr>
              <a:t> </a:t>
            </a:r>
            <a:r>
              <a:rPr dirty="0" sz="2400" spc="-20" b="0">
                <a:latin typeface="Calibri Light"/>
                <a:cs typeface="Calibri Light"/>
              </a:rPr>
              <a:t>Machine  </a:t>
            </a:r>
            <a:r>
              <a:rPr dirty="0" sz="2400" spc="-15" b="0">
                <a:latin typeface="Calibri Light"/>
                <a:cs typeface="Calibri Light"/>
              </a:rPr>
              <a:t>Supervisor:</a:t>
            </a:r>
            <a:endParaRPr sz="2400">
              <a:latin typeface="Calibri Light"/>
              <a:cs typeface="Calibri Light"/>
            </a:endParaRPr>
          </a:p>
          <a:p>
            <a:pPr marL="1941830">
              <a:lnSpc>
                <a:spcPts val="2590"/>
              </a:lnSpc>
            </a:pPr>
            <a:r>
              <a:rPr dirty="0" sz="2400" spc="-95" b="0">
                <a:latin typeface="Calibri Light"/>
                <a:cs typeface="Calibri Light"/>
              </a:rPr>
              <a:t>Dr. </a:t>
            </a:r>
            <a:r>
              <a:rPr dirty="0" sz="2400" spc="-15" b="0">
                <a:latin typeface="Calibri Light"/>
                <a:cs typeface="Calibri Light"/>
              </a:rPr>
              <a:t>Salameh Abdul</a:t>
            </a:r>
            <a:r>
              <a:rPr dirty="0" sz="2400" spc="-55" b="0">
                <a:latin typeface="Calibri Light"/>
                <a:cs typeface="Calibri Light"/>
              </a:rPr>
              <a:t> </a:t>
            </a:r>
            <a:r>
              <a:rPr dirty="0" sz="2400" spc="-35" b="0">
                <a:latin typeface="Calibri Light"/>
                <a:cs typeface="Calibri Light"/>
              </a:rPr>
              <a:t>Fattah.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250">
              <a:latin typeface="Times New Roman"/>
              <a:cs typeface="Times New Roman"/>
            </a:endParaRPr>
          </a:p>
          <a:p>
            <a:pPr algn="ctr" marL="1737995" marR="1731010" indent="-635">
              <a:lnSpc>
                <a:spcPts val="2590"/>
              </a:lnSpc>
              <a:spcBef>
                <a:spcPts val="5"/>
              </a:spcBef>
            </a:pPr>
            <a:r>
              <a:rPr dirty="0" sz="2400" spc="-25" b="0">
                <a:latin typeface="Calibri Light"/>
                <a:cs typeface="Calibri Light"/>
              </a:rPr>
              <a:t>Group members:  Mohammad </a:t>
            </a:r>
            <a:r>
              <a:rPr dirty="0" sz="2400" spc="-10" b="0">
                <a:latin typeface="Calibri Light"/>
                <a:cs typeface="Calibri Light"/>
              </a:rPr>
              <a:t>Nasri Abu </a:t>
            </a:r>
            <a:r>
              <a:rPr dirty="0" sz="2400" spc="-20" b="0">
                <a:latin typeface="Calibri Light"/>
                <a:cs typeface="Calibri Light"/>
              </a:rPr>
              <a:t>Alrob  </a:t>
            </a:r>
            <a:r>
              <a:rPr dirty="0" sz="2400" spc="-15" b="0">
                <a:latin typeface="Calibri Light"/>
                <a:cs typeface="Calibri Light"/>
              </a:rPr>
              <a:t>Majdi Abed </a:t>
            </a:r>
            <a:r>
              <a:rPr dirty="0" sz="2400" spc="-5" b="0">
                <a:latin typeface="Calibri Light"/>
                <a:cs typeface="Calibri Light"/>
              </a:rPr>
              <a:t>Al </a:t>
            </a:r>
            <a:r>
              <a:rPr dirty="0" sz="2400" spc="-15" b="0">
                <a:latin typeface="Calibri Light"/>
                <a:cs typeface="Calibri Light"/>
              </a:rPr>
              <a:t>Hameed</a:t>
            </a:r>
            <a:r>
              <a:rPr dirty="0" sz="2400" spc="-245" b="0">
                <a:latin typeface="Calibri Light"/>
                <a:cs typeface="Calibri Light"/>
              </a:rPr>
              <a:t> </a:t>
            </a:r>
            <a:r>
              <a:rPr dirty="0" sz="2400" spc="-20" b="0">
                <a:latin typeface="Calibri Light"/>
                <a:cs typeface="Calibri Light"/>
              </a:rPr>
              <a:t>Kmail</a:t>
            </a:r>
            <a:endParaRPr sz="24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9371" y="884046"/>
            <a:ext cx="8788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Calibri"/>
                <a:cs typeface="Calibri"/>
              </a:rPr>
              <a:t>Sc</a:t>
            </a:r>
            <a:r>
              <a:rPr dirty="0" sz="1800" spc="-25" b="1">
                <a:latin typeface="Calibri"/>
                <a:cs typeface="Calibri"/>
              </a:rPr>
              <a:t>r</a:t>
            </a:r>
            <a:r>
              <a:rPr dirty="0" sz="1800" spc="-10" b="1">
                <a:latin typeface="Calibri"/>
                <a:cs typeface="Calibri"/>
              </a:rPr>
              <a:t>e</a:t>
            </a:r>
            <a:r>
              <a:rPr dirty="0" sz="1800" b="1">
                <a:latin typeface="Calibri"/>
                <a:cs typeface="Calibri"/>
              </a:rPr>
              <a:t>w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43583" y="2072639"/>
            <a:ext cx="1280160" cy="2255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084190" y="884046"/>
            <a:ext cx="806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Calibri"/>
                <a:cs typeface="Calibri"/>
              </a:rPr>
              <a:t>Sh</a:t>
            </a:r>
            <a:r>
              <a:rPr dirty="0" sz="1800" spc="-15" b="1">
                <a:latin typeface="Calibri"/>
                <a:cs typeface="Calibri"/>
              </a:rPr>
              <a:t>a</a:t>
            </a:r>
            <a:r>
              <a:rPr dirty="0" sz="1800" spc="-5" b="1">
                <a:latin typeface="Calibri"/>
                <a:cs typeface="Calibri"/>
              </a:rPr>
              <a:t>ft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98334" y="1892807"/>
            <a:ext cx="2166653" cy="23140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1328165"/>
            <a:ext cx="16998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 b="1">
                <a:latin typeface="Calibri"/>
                <a:cs typeface="Calibri"/>
              </a:rPr>
              <a:t>Flange</a:t>
            </a:r>
            <a:r>
              <a:rPr dirty="0" sz="1800" spc="-9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bearing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7640" y="2917346"/>
            <a:ext cx="3764097" cy="17972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36285" y="1328165"/>
            <a:ext cx="10553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 b="1">
                <a:latin typeface="Calibri"/>
                <a:cs typeface="Calibri"/>
              </a:rPr>
              <a:t>Coupler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940552" y="3036642"/>
            <a:ext cx="2016252" cy="17296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9371" y="1318005"/>
            <a:ext cx="18446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 b="1">
                <a:latin typeface="Calibri"/>
                <a:cs typeface="Calibri"/>
              </a:rPr>
              <a:t>Industrial</a:t>
            </a:r>
            <a:r>
              <a:rPr dirty="0" sz="1800" spc="-10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wheel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04900" y="2758439"/>
            <a:ext cx="2072640" cy="19583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754371" y="1318005"/>
            <a:ext cx="8153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140" b="1">
                <a:latin typeface="Calibri"/>
                <a:cs typeface="Calibri"/>
              </a:rPr>
              <a:t>T</a:t>
            </a:r>
            <a:r>
              <a:rPr dirty="0" sz="1800" b="1">
                <a:latin typeface="Calibri"/>
                <a:cs typeface="Calibri"/>
              </a:rPr>
              <a:t>able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20184" y="2634995"/>
            <a:ext cx="3887723" cy="31028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822705"/>
            <a:ext cx="1810385" cy="1320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4790" indent="-212090">
              <a:lnSpc>
                <a:spcPct val="100000"/>
              </a:lnSpc>
              <a:spcBef>
                <a:spcPts val="100"/>
              </a:spcBef>
              <a:buSzPct val="95238"/>
              <a:buFont typeface="Wingdings"/>
              <a:buChar char=""/>
              <a:tabLst>
                <a:tab pos="225425" algn="l"/>
              </a:tabLst>
            </a:pPr>
            <a:r>
              <a:rPr dirty="0" sz="2100" spc="-20" b="0">
                <a:solidFill>
                  <a:srgbClr val="FF0000"/>
                </a:solidFill>
                <a:latin typeface="Calibri Light"/>
                <a:cs typeface="Calibri Light"/>
              </a:rPr>
              <a:t>Electrical </a:t>
            </a:r>
            <a:r>
              <a:rPr dirty="0" sz="2100" spc="-10" b="0">
                <a:solidFill>
                  <a:srgbClr val="FF0000"/>
                </a:solidFill>
                <a:latin typeface="Calibri Light"/>
                <a:cs typeface="Calibri Light"/>
              </a:rPr>
              <a:t>part</a:t>
            </a:r>
            <a:r>
              <a:rPr dirty="0" sz="2100" spc="-120" b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dirty="0" sz="2100" b="0">
                <a:solidFill>
                  <a:srgbClr val="FF0000"/>
                </a:solidFill>
                <a:latin typeface="Calibri Light"/>
                <a:cs typeface="Calibri Light"/>
              </a:rPr>
              <a:t>:</a:t>
            </a:r>
            <a:endParaRPr sz="21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spc="-5" b="1">
                <a:latin typeface="Calibri"/>
                <a:cs typeface="Calibri"/>
              </a:rPr>
              <a:t>Stepper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motor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86791" y="1962911"/>
            <a:ext cx="4674812" cy="407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1304" y="580390"/>
            <a:ext cx="1552575" cy="3454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20">
                <a:solidFill>
                  <a:srgbClr val="000000"/>
                </a:solidFill>
              </a:rPr>
              <a:t>Stepper</a:t>
            </a:r>
            <a:r>
              <a:rPr dirty="0" sz="2100" spc="-110">
                <a:solidFill>
                  <a:srgbClr val="000000"/>
                </a:solidFill>
              </a:rPr>
              <a:t> </a:t>
            </a:r>
            <a:r>
              <a:rPr dirty="0" sz="2100" spc="-15">
                <a:solidFill>
                  <a:srgbClr val="000000"/>
                </a:solidFill>
              </a:rPr>
              <a:t>Driver</a:t>
            </a:r>
            <a:endParaRPr sz="2100"/>
          </a:p>
        </p:txBody>
      </p:sp>
      <p:sp>
        <p:nvSpPr>
          <p:cNvPr id="3" name="object 3"/>
          <p:cNvSpPr txBox="1"/>
          <p:nvPr/>
        </p:nvSpPr>
        <p:spPr>
          <a:xfrm>
            <a:off x="707542" y="1816353"/>
            <a:ext cx="7653655" cy="104076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84785" marR="5080" indent="-172085">
              <a:lnSpc>
                <a:spcPts val="1939"/>
              </a:lnSpc>
              <a:spcBef>
                <a:spcPts val="345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1800" spc="-5">
                <a:latin typeface="Calibri"/>
                <a:cs typeface="Calibri"/>
              </a:rPr>
              <a:t>The </a:t>
            </a:r>
            <a:r>
              <a:rPr dirty="0" sz="1800" spc="-10">
                <a:latin typeface="Calibri"/>
                <a:cs typeface="Calibri"/>
              </a:rPr>
              <a:t>drivers are </a:t>
            </a:r>
            <a:r>
              <a:rPr dirty="0" sz="1800" spc="-5">
                <a:latin typeface="Calibri"/>
                <a:cs typeface="Calibri"/>
              </a:rPr>
              <a:t>responsible on </a:t>
            </a:r>
            <a:r>
              <a:rPr dirty="0" sz="1800">
                <a:latin typeface="Calibri"/>
                <a:cs typeface="Calibri"/>
              </a:rPr>
              <a:t>the </a:t>
            </a:r>
            <a:r>
              <a:rPr dirty="0" sz="1800" spc="-5">
                <a:latin typeface="Calibri"/>
                <a:cs typeface="Calibri"/>
              </a:rPr>
              <a:t>application's Motion </a:t>
            </a:r>
            <a:r>
              <a:rPr dirty="0" sz="1800" spc="-10">
                <a:latin typeface="Calibri"/>
                <a:cs typeface="Calibri"/>
              </a:rPr>
              <a:t>Control </a:t>
            </a:r>
            <a:r>
              <a:rPr dirty="0" sz="1800" spc="-5">
                <a:latin typeface="Calibri"/>
                <a:cs typeface="Calibri"/>
              </a:rPr>
              <a:t>by managing </a:t>
            </a:r>
            <a:r>
              <a:rPr dirty="0" sz="1800">
                <a:latin typeface="Calibri"/>
                <a:cs typeface="Calibri"/>
              </a:rPr>
              <a:t>the  speed </a:t>
            </a:r>
            <a:r>
              <a:rPr dirty="0" sz="1800" spc="-5">
                <a:latin typeface="Calibri"/>
                <a:cs typeface="Calibri"/>
              </a:rPr>
              <a:t>and motion </a:t>
            </a:r>
            <a:r>
              <a:rPr dirty="0" sz="1800" spc="-10">
                <a:latin typeface="Calibri"/>
                <a:cs typeface="Calibri"/>
              </a:rPr>
              <a:t>precision. During operation </a:t>
            </a:r>
            <a:r>
              <a:rPr dirty="0" sz="1800">
                <a:latin typeface="Calibri"/>
                <a:cs typeface="Calibri"/>
              </a:rPr>
              <a:t>the </a:t>
            </a:r>
            <a:r>
              <a:rPr dirty="0" sz="1800" spc="-5">
                <a:latin typeface="Calibri"/>
                <a:cs typeface="Calibri"/>
              </a:rPr>
              <a:t>driver </a:t>
            </a:r>
            <a:r>
              <a:rPr dirty="0" sz="1800" spc="-10">
                <a:latin typeface="Calibri"/>
                <a:cs typeface="Calibri"/>
              </a:rPr>
              <a:t>receives feedback </a:t>
            </a:r>
            <a:r>
              <a:rPr dirty="0" sz="1800" spc="-15">
                <a:latin typeface="Calibri"/>
                <a:cs typeface="Calibri"/>
              </a:rPr>
              <a:t>from  </a:t>
            </a:r>
            <a:r>
              <a:rPr dirty="0" sz="1800">
                <a:latin typeface="Calibri"/>
                <a:cs typeface="Calibri"/>
              </a:rPr>
              <a:t>the </a:t>
            </a:r>
            <a:r>
              <a:rPr dirty="0" sz="1800" spc="-5">
                <a:latin typeface="Calibri"/>
                <a:cs typeface="Calibri"/>
              </a:rPr>
              <a:t>motor </a:t>
            </a:r>
            <a:r>
              <a:rPr dirty="0" sz="1800">
                <a:latin typeface="Calibri"/>
                <a:cs typeface="Calibri"/>
              </a:rPr>
              <a:t>and </a:t>
            </a:r>
            <a:r>
              <a:rPr dirty="0" sz="1800" spc="-10">
                <a:latin typeface="Calibri"/>
                <a:cs typeface="Calibri"/>
              </a:rPr>
              <a:t>allows </a:t>
            </a:r>
            <a:r>
              <a:rPr dirty="0" sz="1800">
                <a:latin typeface="Calibri"/>
                <a:cs typeface="Calibri"/>
              </a:rPr>
              <a:t>the </a:t>
            </a:r>
            <a:r>
              <a:rPr dirty="0" sz="1800" spc="-10">
                <a:latin typeface="Calibri"/>
                <a:cs typeface="Calibri"/>
              </a:rPr>
              <a:t>circle to </a:t>
            </a:r>
            <a:r>
              <a:rPr dirty="0" sz="1800" spc="-5">
                <a:latin typeface="Calibri"/>
                <a:cs typeface="Calibri"/>
              </a:rPr>
              <a:t>close </a:t>
            </a:r>
            <a:r>
              <a:rPr dirty="0" sz="1800">
                <a:latin typeface="Calibri"/>
                <a:cs typeface="Calibri"/>
              </a:rPr>
              <a:t>, and </a:t>
            </a:r>
            <a:r>
              <a:rPr dirty="0" sz="1800" spc="-5">
                <a:latin typeface="Calibri"/>
                <a:cs typeface="Calibri"/>
              </a:rPr>
              <a:t>its </a:t>
            </a:r>
            <a:r>
              <a:rPr dirty="0" sz="1800" spc="-10">
                <a:latin typeface="Calibri"/>
                <a:cs typeface="Calibri"/>
              </a:rPr>
              <a:t>connected </a:t>
            </a:r>
            <a:r>
              <a:rPr dirty="0" sz="1800" spc="-5">
                <a:latin typeface="Calibri"/>
                <a:cs typeface="Calibri"/>
              </a:rPr>
              <a:t>between </a:t>
            </a:r>
            <a:r>
              <a:rPr dirty="0" sz="1800" spc="-10">
                <a:latin typeface="Calibri"/>
                <a:cs typeface="Calibri"/>
              </a:rPr>
              <a:t>stepper  </a:t>
            </a:r>
            <a:r>
              <a:rPr dirty="0" sz="1800" spc="-5">
                <a:latin typeface="Calibri"/>
                <a:cs typeface="Calibri"/>
              </a:rPr>
              <a:t>motor </a:t>
            </a:r>
            <a:r>
              <a:rPr dirty="0" sz="1800">
                <a:latin typeface="Calibri"/>
                <a:cs typeface="Calibri"/>
              </a:rPr>
              <a:t>and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Arduino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57371" y="3142488"/>
            <a:ext cx="3285744" cy="22158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8171" y="111681"/>
            <a:ext cx="8488838" cy="64786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204" y="0"/>
            <a:ext cx="8927592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204" y="117346"/>
            <a:ext cx="9035796" cy="6623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339" y="479297"/>
            <a:ext cx="7912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</a:t>
            </a:r>
            <a:r>
              <a:rPr dirty="0" sz="1800" spc="-30" b="1">
                <a:latin typeface="Calibri"/>
                <a:cs typeface="Calibri"/>
              </a:rPr>
              <a:t>r</a:t>
            </a:r>
            <a:r>
              <a:rPr dirty="0" sz="1800" b="1">
                <a:latin typeface="Calibri"/>
                <a:cs typeface="Calibri"/>
              </a:rPr>
              <a:t>dui</a:t>
            </a:r>
            <a:r>
              <a:rPr dirty="0" sz="1800" spc="5" b="1">
                <a:latin typeface="Calibri"/>
                <a:cs typeface="Calibri"/>
              </a:rPr>
              <a:t>n</a:t>
            </a:r>
            <a:r>
              <a:rPr dirty="0" sz="1800" b="1"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39" y="3084703"/>
            <a:ext cx="17405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libri"/>
                <a:cs typeface="Calibri"/>
              </a:rPr>
              <a:t>power </a:t>
            </a:r>
            <a:r>
              <a:rPr dirty="0" sz="1800" b="1">
                <a:latin typeface="Calibri"/>
                <a:cs typeface="Calibri"/>
              </a:rPr>
              <a:t>supply</a:t>
            </a:r>
            <a:r>
              <a:rPr dirty="0" sz="1800" spc="-1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unit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91484" y="824483"/>
            <a:ext cx="3869436" cy="1648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523360" y="3754422"/>
            <a:ext cx="3837559" cy="23525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8119" y="667892"/>
            <a:ext cx="15062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Calibri"/>
                <a:cs typeface="Calibri"/>
              </a:rPr>
              <a:t>vibrating</a:t>
            </a:r>
            <a:r>
              <a:rPr dirty="0" sz="1800" spc="-9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motor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93454" y="1412747"/>
            <a:ext cx="3026912" cy="10119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98119" y="3242564"/>
            <a:ext cx="9055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Sensor</a:t>
            </a:r>
            <a:r>
              <a:rPr dirty="0" sz="1800" spc="-114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IR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19558" y="4227228"/>
            <a:ext cx="2846545" cy="11670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191" y="803275"/>
            <a:ext cx="21996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5265" indent="-202565">
              <a:lnSpc>
                <a:spcPct val="100000"/>
              </a:lnSpc>
              <a:spcBef>
                <a:spcPts val="105"/>
              </a:spcBef>
              <a:buSzPct val="95000"/>
              <a:buFont typeface="Wingdings"/>
              <a:buChar char=""/>
              <a:tabLst>
                <a:tab pos="215900" algn="l"/>
              </a:tabLst>
            </a:pPr>
            <a:r>
              <a:rPr dirty="0" sz="2000" spc="-10" b="0">
                <a:solidFill>
                  <a:srgbClr val="FF0000"/>
                </a:solidFill>
                <a:latin typeface="Calibri Light"/>
                <a:cs typeface="Calibri Light"/>
              </a:rPr>
              <a:t>Recommendations:</a:t>
            </a:r>
            <a:endParaRPr sz="20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7542" y="1816353"/>
            <a:ext cx="7686040" cy="12452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84785" marR="5080" indent="-172085">
              <a:lnSpc>
                <a:spcPts val="1939"/>
              </a:lnSpc>
              <a:spcBef>
                <a:spcPts val="345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1800" spc="-35">
                <a:latin typeface="Calibri"/>
                <a:cs typeface="Calibri"/>
              </a:rPr>
              <a:t>We </a:t>
            </a:r>
            <a:r>
              <a:rPr dirty="0" sz="1800">
                <a:latin typeface="Calibri"/>
                <a:cs typeface="Calibri"/>
              </a:rPr>
              <a:t>design </a:t>
            </a:r>
            <a:r>
              <a:rPr dirty="0" sz="1800" spc="-5">
                <a:latin typeface="Calibri"/>
                <a:cs typeface="Calibri"/>
              </a:rPr>
              <a:t>our </a:t>
            </a:r>
            <a:r>
              <a:rPr dirty="0" sz="1800">
                <a:latin typeface="Calibri"/>
                <a:cs typeface="Calibri"/>
              </a:rPr>
              <a:t>machine </a:t>
            </a:r>
            <a:r>
              <a:rPr dirty="0" sz="1800" spc="-10">
                <a:latin typeface="Calibri"/>
                <a:cs typeface="Calibri"/>
              </a:rPr>
              <a:t>to produce </a:t>
            </a:r>
            <a:r>
              <a:rPr dirty="0" sz="1800">
                <a:latin typeface="Calibri"/>
                <a:cs typeface="Calibri"/>
              </a:rPr>
              <a:t>a small </a:t>
            </a:r>
            <a:r>
              <a:rPr dirty="0" sz="1800" spc="-5">
                <a:latin typeface="Calibri"/>
                <a:cs typeface="Calibri"/>
              </a:rPr>
              <a:t>quantities </a:t>
            </a:r>
            <a:r>
              <a:rPr dirty="0" sz="1800">
                <a:latin typeface="Calibri"/>
                <a:cs typeface="Calibri"/>
              </a:rPr>
              <a:t>, </a:t>
            </a:r>
            <a:r>
              <a:rPr dirty="0" sz="1800" spc="-5">
                <a:latin typeface="Calibri"/>
                <a:cs typeface="Calibri"/>
              </a:rPr>
              <a:t>but </a:t>
            </a:r>
            <a:r>
              <a:rPr dirty="0" sz="1800" spc="-10">
                <a:latin typeface="Calibri"/>
                <a:cs typeface="Calibri"/>
              </a:rPr>
              <a:t>we can to </a:t>
            </a:r>
            <a:r>
              <a:rPr dirty="0" sz="1800" spc="-5">
                <a:latin typeface="Calibri"/>
                <a:cs typeface="Calibri"/>
              </a:rPr>
              <a:t>develop it's  </a:t>
            </a:r>
            <a:r>
              <a:rPr dirty="0" sz="1800" spc="-10">
                <a:latin typeface="Calibri"/>
                <a:cs typeface="Calibri"/>
              </a:rPr>
              <a:t>productivity to produce </a:t>
            </a:r>
            <a:r>
              <a:rPr dirty="0" sz="1800">
                <a:latin typeface="Calibri"/>
                <a:cs typeface="Calibri"/>
              </a:rPr>
              <a:t>a </a:t>
            </a:r>
            <a:r>
              <a:rPr dirty="0" sz="1800" spc="-5">
                <a:latin typeface="Calibri"/>
                <a:cs typeface="Calibri"/>
              </a:rPr>
              <a:t>huge quantities </a:t>
            </a:r>
            <a:r>
              <a:rPr dirty="0" sz="1800" spc="-15">
                <a:latin typeface="Calibri"/>
                <a:cs typeface="Calibri"/>
              </a:rPr>
              <a:t>integrated </a:t>
            </a:r>
            <a:r>
              <a:rPr dirty="0" sz="1800" spc="-10">
                <a:latin typeface="Calibri"/>
                <a:cs typeface="Calibri"/>
              </a:rPr>
              <a:t>production</a:t>
            </a:r>
            <a:r>
              <a:rPr dirty="0" sz="1800" spc="1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line.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800">
              <a:latin typeface="Times New Roman"/>
              <a:cs typeface="Times New Roman"/>
            </a:endParaRPr>
          </a:p>
          <a:p>
            <a:pPr marL="184785" indent="-172085">
              <a:lnSpc>
                <a:spcPct val="100000"/>
              </a:lnSpc>
              <a:spcBef>
                <a:spcPts val="1245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1800" spc="-35">
                <a:latin typeface="Calibri"/>
                <a:cs typeface="Calibri"/>
              </a:rPr>
              <a:t>We </a:t>
            </a:r>
            <a:r>
              <a:rPr dirty="0" sz="1800" spc="-5">
                <a:latin typeface="Calibri"/>
                <a:cs typeface="Calibri"/>
              </a:rPr>
              <a:t>also can </a:t>
            </a:r>
            <a:r>
              <a:rPr dirty="0" sz="1800">
                <a:latin typeface="Calibri"/>
                <a:cs typeface="Calibri"/>
              </a:rPr>
              <a:t>add a </a:t>
            </a:r>
            <a:r>
              <a:rPr dirty="0" sz="1800" spc="-5">
                <a:latin typeface="Calibri"/>
                <a:cs typeface="Calibri"/>
              </a:rPr>
              <a:t>packing part with our</a:t>
            </a:r>
            <a:r>
              <a:rPr dirty="0" sz="1800" spc="1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machine.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7196" y="332231"/>
            <a:ext cx="6265163" cy="62651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86405" y="2331161"/>
            <a:ext cx="4254500" cy="12458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0" spc="-5" b="0">
                <a:solidFill>
                  <a:srgbClr val="3A3838"/>
                </a:solidFill>
                <a:latin typeface="Calibri"/>
                <a:cs typeface="Calibri"/>
              </a:rPr>
              <a:t>Thank</a:t>
            </a:r>
            <a:r>
              <a:rPr dirty="0" sz="8000" spc="-75" b="0">
                <a:solidFill>
                  <a:srgbClr val="3A3838"/>
                </a:solidFill>
                <a:latin typeface="Calibri"/>
                <a:cs typeface="Calibri"/>
              </a:rPr>
              <a:t> </a:t>
            </a:r>
            <a:r>
              <a:rPr dirty="0" sz="8000" spc="-204" b="0">
                <a:solidFill>
                  <a:srgbClr val="3A3838"/>
                </a:solidFill>
                <a:latin typeface="Calibri"/>
                <a:cs typeface="Calibri"/>
              </a:rPr>
              <a:t>You</a:t>
            </a:r>
            <a:endParaRPr sz="8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0227" y="297942"/>
            <a:ext cx="762317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55600" algn="l"/>
              </a:tabLst>
            </a:pP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In </a:t>
            </a:r>
            <a:r>
              <a:rPr dirty="0" sz="2200" spc="-20" b="0">
                <a:solidFill>
                  <a:srgbClr val="FF0000"/>
                </a:solidFill>
                <a:latin typeface="Calibri Light"/>
                <a:cs typeface="Calibri Light"/>
              </a:rPr>
              <a:t>Project </a:t>
            </a: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2 </a:t>
            </a:r>
            <a:r>
              <a:rPr dirty="0" sz="2200" spc="-10" b="0">
                <a:solidFill>
                  <a:srgbClr val="FF0000"/>
                </a:solidFill>
                <a:latin typeface="Calibri Light"/>
                <a:cs typeface="Calibri Light"/>
              </a:rPr>
              <a:t>new </a:t>
            </a: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parts </a:t>
            </a:r>
            <a:r>
              <a:rPr dirty="0" sz="2200" spc="-25" b="0">
                <a:solidFill>
                  <a:srgbClr val="FF0000"/>
                </a:solidFill>
                <a:latin typeface="Calibri Light"/>
                <a:cs typeface="Calibri Light"/>
              </a:rPr>
              <a:t>were </a:t>
            </a: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added, </a:t>
            </a:r>
            <a:r>
              <a:rPr dirty="0" sz="2200" spc="-10" b="0">
                <a:solidFill>
                  <a:srgbClr val="FF0000"/>
                </a:solidFill>
                <a:latin typeface="Calibri Light"/>
                <a:cs typeface="Calibri Light"/>
              </a:rPr>
              <a:t>other </a:t>
            </a: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sections </a:t>
            </a:r>
            <a:r>
              <a:rPr dirty="0" sz="2200" spc="-25" b="0">
                <a:solidFill>
                  <a:srgbClr val="FF0000"/>
                </a:solidFill>
                <a:latin typeface="Calibri Light"/>
                <a:cs typeface="Calibri Light"/>
              </a:rPr>
              <a:t>were</a:t>
            </a:r>
            <a:r>
              <a:rPr dirty="0" sz="2200" spc="235" b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dirty="0" sz="2200" spc="-5" b="0">
                <a:solidFill>
                  <a:srgbClr val="FF0000"/>
                </a:solidFill>
                <a:latin typeface="Calibri Light"/>
                <a:cs typeface="Calibri Light"/>
              </a:rPr>
              <a:t>modified</a:t>
            </a:r>
            <a:endParaRPr sz="22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or </a:t>
            </a:r>
            <a:r>
              <a:rPr dirty="0" spc="-15"/>
              <a:t>removed, </a:t>
            </a:r>
            <a:r>
              <a:rPr dirty="0" spc="-5"/>
              <a:t>and parts </a:t>
            </a:r>
            <a:r>
              <a:rPr dirty="0" spc="-15"/>
              <a:t>remained </a:t>
            </a:r>
            <a:r>
              <a:rPr dirty="0" spc="-5"/>
              <a:t>as </a:t>
            </a:r>
            <a:r>
              <a:rPr dirty="0" spc="-10"/>
              <a:t>they</a:t>
            </a:r>
            <a:r>
              <a:rPr dirty="0" spc="100"/>
              <a:t> </a:t>
            </a:r>
            <a:r>
              <a:rPr dirty="0" spc="-20"/>
              <a:t>were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07542" y="1308215"/>
            <a:ext cx="2385695" cy="864869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253365" indent="-240665">
              <a:lnSpc>
                <a:spcPct val="100000"/>
              </a:lnSpc>
              <a:spcBef>
                <a:spcPts val="740"/>
              </a:spcBef>
              <a:buFont typeface="Wingdings"/>
              <a:buChar char=""/>
              <a:tabLst>
                <a:tab pos="254000" algn="l"/>
              </a:tabLst>
            </a:pPr>
            <a:r>
              <a:rPr dirty="0" sz="2400" spc="-5">
                <a:solidFill>
                  <a:srgbClr val="FF0000"/>
                </a:solidFill>
                <a:latin typeface="Calibri"/>
                <a:cs typeface="Calibri"/>
              </a:rPr>
              <a:t>Mechanical</a:t>
            </a:r>
            <a:r>
              <a:rPr dirty="0" sz="2400" spc="-9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0000"/>
                </a:solidFill>
                <a:latin typeface="Calibri"/>
                <a:cs typeface="Calibri"/>
              </a:rPr>
              <a:t>parts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  <a:tabLst>
                <a:tab pos="469265" algn="l"/>
              </a:tabLst>
            </a:pPr>
            <a:r>
              <a:rPr dirty="0" sz="2100">
                <a:latin typeface="Calibri"/>
                <a:cs typeface="Calibri"/>
              </a:rPr>
              <a:t>1.	Main</a:t>
            </a:r>
            <a:r>
              <a:rPr dirty="0" sz="2100" spc="-20">
                <a:latin typeface="Calibri"/>
                <a:cs typeface="Calibri"/>
              </a:rPr>
              <a:t> </a:t>
            </a:r>
            <a:r>
              <a:rPr dirty="0" sz="2100" spc="-5">
                <a:latin typeface="Calibri"/>
                <a:cs typeface="Calibri"/>
              </a:rPr>
              <a:t>part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5904" y="2532888"/>
            <a:ext cx="2663951" cy="3643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715255" y="2532888"/>
            <a:ext cx="4069079" cy="36438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451859" y="4210811"/>
            <a:ext cx="1152525" cy="288290"/>
          </a:xfrm>
          <a:custGeom>
            <a:avLst/>
            <a:gdLst/>
            <a:ahLst/>
            <a:cxnLst/>
            <a:rect l="l" t="t" r="r" b="b"/>
            <a:pathLst>
              <a:path w="1152525" h="288289">
                <a:moveTo>
                  <a:pt x="1008126" y="0"/>
                </a:moveTo>
                <a:lnTo>
                  <a:pt x="1008126" y="72008"/>
                </a:lnTo>
                <a:lnTo>
                  <a:pt x="0" y="72008"/>
                </a:lnTo>
                <a:lnTo>
                  <a:pt x="0" y="216026"/>
                </a:lnTo>
                <a:lnTo>
                  <a:pt x="1008126" y="216026"/>
                </a:lnTo>
                <a:lnTo>
                  <a:pt x="1008126" y="288036"/>
                </a:lnTo>
                <a:lnTo>
                  <a:pt x="1152143" y="144018"/>
                </a:lnTo>
                <a:lnTo>
                  <a:pt x="100812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51859" y="4210811"/>
            <a:ext cx="1152525" cy="288290"/>
          </a:xfrm>
          <a:custGeom>
            <a:avLst/>
            <a:gdLst/>
            <a:ahLst/>
            <a:cxnLst/>
            <a:rect l="l" t="t" r="r" b="b"/>
            <a:pathLst>
              <a:path w="1152525" h="288289">
                <a:moveTo>
                  <a:pt x="0" y="72008"/>
                </a:moveTo>
                <a:lnTo>
                  <a:pt x="1008126" y="72008"/>
                </a:lnTo>
                <a:lnTo>
                  <a:pt x="1008126" y="0"/>
                </a:lnTo>
                <a:lnTo>
                  <a:pt x="1152143" y="144018"/>
                </a:lnTo>
                <a:lnTo>
                  <a:pt x="1008126" y="288036"/>
                </a:lnTo>
                <a:lnTo>
                  <a:pt x="1008126" y="216026"/>
                </a:lnTo>
                <a:lnTo>
                  <a:pt x="0" y="216026"/>
                </a:lnTo>
                <a:lnTo>
                  <a:pt x="0" y="72008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2044" y="245109"/>
            <a:ext cx="2196465" cy="3454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solidFill>
                  <a:srgbClr val="000000"/>
                </a:solidFill>
                <a:latin typeface="Calibri"/>
                <a:cs typeface="Calibri"/>
              </a:rPr>
              <a:t>2. </a:t>
            </a:r>
            <a:r>
              <a:rPr dirty="0" sz="2100" spc="-5" b="0">
                <a:solidFill>
                  <a:srgbClr val="000000"/>
                </a:solidFill>
                <a:latin typeface="Calibri"/>
                <a:cs typeface="Calibri"/>
              </a:rPr>
              <a:t>Chamber of</a:t>
            </a:r>
            <a:r>
              <a:rPr dirty="0" sz="2100" spc="-5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100" spc="-15" b="0">
                <a:solidFill>
                  <a:srgbClr val="000000"/>
                </a:solidFill>
                <a:latin typeface="Calibri"/>
                <a:cs typeface="Calibri"/>
              </a:rPr>
              <a:t>filters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838444" y="1292351"/>
            <a:ext cx="3166872" cy="38846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8204" y="1292352"/>
            <a:ext cx="3991355" cy="38846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12335" y="3140964"/>
            <a:ext cx="1511935" cy="288290"/>
          </a:xfrm>
          <a:custGeom>
            <a:avLst/>
            <a:gdLst/>
            <a:ahLst/>
            <a:cxnLst/>
            <a:rect l="l" t="t" r="r" b="b"/>
            <a:pathLst>
              <a:path w="1511935" h="288289">
                <a:moveTo>
                  <a:pt x="1367789" y="0"/>
                </a:moveTo>
                <a:lnTo>
                  <a:pt x="1367789" y="72009"/>
                </a:lnTo>
                <a:lnTo>
                  <a:pt x="0" y="72009"/>
                </a:lnTo>
                <a:lnTo>
                  <a:pt x="0" y="216026"/>
                </a:lnTo>
                <a:lnTo>
                  <a:pt x="1367789" y="216026"/>
                </a:lnTo>
                <a:lnTo>
                  <a:pt x="1367789" y="288036"/>
                </a:lnTo>
                <a:lnTo>
                  <a:pt x="1511808" y="144018"/>
                </a:lnTo>
                <a:lnTo>
                  <a:pt x="136778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12335" y="3140964"/>
            <a:ext cx="1511935" cy="288290"/>
          </a:xfrm>
          <a:custGeom>
            <a:avLst/>
            <a:gdLst/>
            <a:ahLst/>
            <a:cxnLst/>
            <a:rect l="l" t="t" r="r" b="b"/>
            <a:pathLst>
              <a:path w="1511935" h="288289">
                <a:moveTo>
                  <a:pt x="0" y="72009"/>
                </a:moveTo>
                <a:lnTo>
                  <a:pt x="1367789" y="72009"/>
                </a:lnTo>
                <a:lnTo>
                  <a:pt x="1367789" y="0"/>
                </a:lnTo>
                <a:lnTo>
                  <a:pt x="1511808" y="144018"/>
                </a:lnTo>
                <a:lnTo>
                  <a:pt x="1367789" y="288036"/>
                </a:lnTo>
                <a:lnTo>
                  <a:pt x="1367789" y="216026"/>
                </a:lnTo>
                <a:lnTo>
                  <a:pt x="0" y="216026"/>
                </a:lnTo>
                <a:lnTo>
                  <a:pt x="0" y="72009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389001"/>
            <a:ext cx="1914525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2100" spc="-10">
                <a:latin typeface="Calibri"/>
                <a:cs typeface="Calibri"/>
              </a:rPr>
              <a:t>Ejector </a:t>
            </a:r>
            <a:r>
              <a:rPr dirty="0" sz="2100" spc="-5">
                <a:latin typeface="Calibri"/>
                <a:cs typeface="Calibri"/>
              </a:rPr>
              <a:t>of</a:t>
            </a:r>
            <a:r>
              <a:rPr dirty="0" sz="2100" spc="-45">
                <a:latin typeface="Calibri"/>
                <a:cs typeface="Calibri"/>
              </a:rPr>
              <a:t> </a:t>
            </a:r>
            <a:r>
              <a:rPr dirty="0" sz="2100" spc="-15">
                <a:latin typeface="Calibri"/>
                <a:cs typeface="Calibri"/>
              </a:rPr>
              <a:t>filters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68596" y="1700783"/>
            <a:ext cx="4375404" cy="2951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790188" y="3069335"/>
            <a:ext cx="978535" cy="350520"/>
          </a:xfrm>
          <a:custGeom>
            <a:avLst/>
            <a:gdLst/>
            <a:ahLst/>
            <a:cxnLst/>
            <a:rect l="l" t="t" r="r" b="b"/>
            <a:pathLst>
              <a:path w="978535" h="350520">
                <a:moveTo>
                  <a:pt x="803148" y="0"/>
                </a:moveTo>
                <a:lnTo>
                  <a:pt x="803148" y="87629"/>
                </a:lnTo>
                <a:lnTo>
                  <a:pt x="0" y="87629"/>
                </a:lnTo>
                <a:lnTo>
                  <a:pt x="0" y="262889"/>
                </a:lnTo>
                <a:lnTo>
                  <a:pt x="803148" y="262889"/>
                </a:lnTo>
                <a:lnTo>
                  <a:pt x="803148" y="350519"/>
                </a:lnTo>
                <a:lnTo>
                  <a:pt x="978408" y="175260"/>
                </a:lnTo>
                <a:lnTo>
                  <a:pt x="80314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90188" y="3069335"/>
            <a:ext cx="978535" cy="350520"/>
          </a:xfrm>
          <a:custGeom>
            <a:avLst/>
            <a:gdLst/>
            <a:ahLst/>
            <a:cxnLst/>
            <a:rect l="l" t="t" r="r" b="b"/>
            <a:pathLst>
              <a:path w="978535" h="350520">
                <a:moveTo>
                  <a:pt x="0" y="87629"/>
                </a:moveTo>
                <a:lnTo>
                  <a:pt x="803148" y="87629"/>
                </a:lnTo>
                <a:lnTo>
                  <a:pt x="803148" y="0"/>
                </a:lnTo>
                <a:lnTo>
                  <a:pt x="978408" y="175260"/>
                </a:lnTo>
                <a:lnTo>
                  <a:pt x="803148" y="350519"/>
                </a:lnTo>
                <a:lnTo>
                  <a:pt x="803148" y="262889"/>
                </a:lnTo>
                <a:lnTo>
                  <a:pt x="0" y="262889"/>
                </a:lnTo>
                <a:lnTo>
                  <a:pt x="0" y="87629"/>
                </a:lnTo>
                <a:close/>
              </a:path>
            </a:pathLst>
          </a:custGeom>
          <a:ln w="12191">
            <a:solidFill>
              <a:srgbClr val="2E528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384" y="4101084"/>
            <a:ext cx="2807207" cy="2587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05384" y="1043939"/>
            <a:ext cx="2807207" cy="28087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172973"/>
            <a:ext cx="322961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2100" spc="-5">
                <a:latin typeface="Calibri"/>
                <a:cs typeface="Calibri"/>
              </a:rPr>
              <a:t>Semi-cylindrical</a:t>
            </a:r>
            <a:r>
              <a:rPr dirty="0" sz="2100" spc="-20">
                <a:latin typeface="Calibri"/>
                <a:cs typeface="Calibri"/>
              </a:rPr>
              <a:t> </a:t>
            </a:r>
            <a:r>
              <a:rPr dirty="0" sz="2100" spc="-10">
                <a:latin typeface="Calibri"/>
                <a:cs typeface="Calibri"/>
              </a:rPr>
              <a:t>compressor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36108" y="1196339"/>
            <a:ext cx="3707891" cy="4968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15567" y="990600"/>
            <a:ext cx="1440180" cy="3168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15567" y="4387596"/>
            <a:ext cx="1440180" cy="23042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88564" y="3429000"/>
            <a:ext cx="2231390" cy="431800"/>
          </a:xfrm>
          <a:custGeom>
            <a:avLst/>
            <a:gdLst/>
            <a:ahLst/>
            <a:cxnLst/>
            <a:rect l="l" t="t" r="r" b="b"/>
            <a:pathLst>
              <a:path w="2231390" h="431800">
                <a:moveTo>
                  <a:pt x="2015489" y="0"/>
                </a:moveTo>
                <a:lnTo>
                  <a:pt x="2015489" y="107823"/>
                </a:lnTo>
                <a:lnTo>
                  <a:pt x="0" y="107823"/>
                </a:lnTo>
                <a:lnTo>
                  <a:pt x="0" y="323469"/>
                </a:lnTo>
                <a:lnTo>
                  <a:pt x="2015489" y="323469"/>
                </a:lnTo>
                <a:lnTo>
                  <a:pt x="2015489" y="431292"/>
                </a:lnTo>
                <a:lnTo>
                  <a:pt x="2231136" y="215645"/>
                </a:lnTo>
                <a:lnTo>
                  <a:pt x="201548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988564" y="3429000"/>
            <a:ext cx="2231390" cy="431800"/>
          </a:xfrm>
          <a:custGeom>
            <a:avLst/>
            <a:gdLst/>
            <a:ahLst/>
            <a:cxnLst/>
            <a:rect l="l" t="t" r="r" b="b"/>
            <a:pathLst>
              <a:path w="2231390" h="431800">
                <a:moveTo>
                  <a:pt x="0" y="107823"/>
                </a:moveTo>
                <a:lnTo>
                  <a:pt x="2015489" y="107823"/>
                </a:lnTo>
                <a:lnTo>
                  <a:pt x="2015489" y="0"/>
                </a:lnTo>
                <a:lnTo>
                  <a:pt x="2231136" y="215645"/>
                </a:lnTo>
                <a:lnTo>
                  <a:pt x="2015489" y="431292"/>
                </a:lnTo>
                <a:lnTo>
                  <a:pt x="2015489" y="323469"/>
                </a:lnTo>
                <a:lnTo>
                  <a:pt x="0" y="323469"/>
                </a:lnTo>
                <a:lnTo>
                  <a:pt x="0" y="107823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359105"/>
            <a:ext cx="1853564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100" spc="-40" b="0">
                <a:latin typeface="Calibri Light"/>
                <a:cs typeface="Calibri Light"/>
              </a:rPr>
              <a:t>Tobacco's</a:t>
            </a:r>
            <a:r>
              <a:rPr dirty="0" sz="2100" spc="-114" b="0">
                <a:latin typeface="Calibri Light"/>
                <a:cs typeface="Calibri Light"/>
              </a:rPr>
              <a:t> </a:t>
            </a:r>
            <a:r>
              <a:rPr dirty="0" sz="2100" spc="-10" b="0">
                <a:latin typeface="Calibri Light"/>
                <a:cs typeface="Calibri Light"/>
              </a:rPr>
              <a:t>belt</a:t>
            </a:r>
            <a:endParaRPr sz="210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31820" y="1226819"/>
            <a:ext cx="4032504" cy="1914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93470" y="3780535"/>
            <a:ext cx="75438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dirty="0" sz="2100" spc="-5">
                <a:latin typeface="Calibri"/>
                <a:cs typeface="Calibri"/>
              </a:rPr>
              <a:t>F</a:t>
            </a:r>
            <a:r>
              <a:rPr dirty="0" sz="2100" spc="-10">
                <a:latin typeface="Calibri"/>
                <a:cs typeface="Calibri"/>
              </a:rPr>
              <a:t>i</a:t>
            </a:r>
            <a:r>
              <a:rPr dirty="0" sz="2100">
                <a:latin typeface="Calibri"/>
                <a:cs typeface="Calibri"/>
              </a:rPr>
              <a:t>l</a:t>
            </a:r>
            <a:r>
              <a:rPr dirty="0" sz="2100" spc="-25">
                <a:latin typeface="Calibri"/>
                <a:cs typeface="Calibri"/>
              </a:rPr>
              <a:t>t</a:t>
            </a:r>
            <a:r>
              <a:rPr dirty="0" sz="2100">
                <a:latin typeface="Calibri"/>
                <a:cs typeface="Calibri"/>
              </a:rPr>
              <a:t>er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31820" y="4466844"/>
            <a:ext cx="3744467" cy="21137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303403"/>
            <a:ext cx="24974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Calibri"/>
                <a:cs typeface="Calibri"/>
              </a:rPr>
              <a:t>Base </a:t>
            </a:r>
            <a:r>
              <a:rPr dirty="0" sz="1800" spc="-10" b="1">
                <a:latin typeface="Calibri"/>
                <a:cs typeface="Calibri"/>
              </a:rPr>
              <a:t>for stepper</a:t>
            </a:r>
            <a:r>
              <a:rPr dirty="0" sz="1800" spc="-10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motor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45991" y="591312"/>
            <a:ext cx="3450336" cy="2551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86334" y="3806774"/>
            <a:ext cx="28543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 b="1">
                <a:latin typeface="Calibri"/>
                <a:cs typeface="Calibri"/>
              </a:rPr>
              <a:t>channel </a:t>
            </a:r>
            <a:r>
              <a:rPr dirty="0" sz="1800" spc="-10" b="1">
                <a:latin typeface="Calibri"/>
                <a:cs typeface="Calibri"/>
              </a:rPr>
              <a:t>for </a:t>
            </a:r>
            <a:r>
              <a:rPr dirty="0" sz="1800" spc="-5" b="1">
                <a:latin typeface="Calibri"/>
                <a:cs typeface="Calibri"/>
              </a:rPr>
              <a:t>ejector </a:t>
            </a:r>
            <a:r>
              <a:rPr dirty="0" sz="1800" b="1">
                <a:latin typeface="Calibri"/>
                <a:cs typeface="Calibri"/>
              </a:rPr>
              <a:t>of</a:t>
            </a:r>
            <a:r>
              <a:rPr dirty="0" sz="1800" spc="-7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filter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50564" y="3933444"/>
            <a:ext cx="3773424" cy="26548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7834" y="1358646"/>
            <a:ext cx="23602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Calibri"/>
                <a:cs typeface="Calibri"/>
              </a:rPr>
              <a:t>channel </a:t>
            </a:r>
            <a:r>
              <a:rPr dirty="0" sz="1800" spc="-10" b="1">
                <a:latin typeface="Calibri"/>
                <a:cs typeface="Calibri"/>
              </a:rPr>
              <a:t>for </a:t>
            </a:r>
            <a:r>
              <a:rPr dirty="0" sz="1800" spc="-5" b="1">
                <a:latin typeface="Calibri"/>
                <a:cs typeface="Calibri"/>
              </a:rPr>
              <a:t>main</a:t>
            </a:r>
            <a:r>
              <a:rPr dirty="0" sz="1800" spc="-1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part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27532" y="2063495"/>
            <a:ext cx="2933699" cy="36850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867402" y="1358646"/>
            <a:ext cx="15106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b="1">
                <a:latin typeface="Calibri"/>
                <a:cs typeface="Calibri"/>
              </a:rPr>
              <a:t>Base </a:t>
            </a:r>
            <a:r>
              <a:rPr dirty="0" sz="1800" spc="-10" b="1">
                <a:latin typeface="Calibri"/>
                <a:cs typeface="Calibri"/>
              </a:rPr>
              <a:t>for</a:t>
            </a:r>
            <a:r>
              <a:rPr dirty="0" sz="1800" spc="-9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belt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76444" y="2063495"/>
            <a:ext cx="2535935" cy="3685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midi tech</dc:creator>
  <dc:title>An-Najah National University Faculty of Engineering and Information Technology Department of Mechanical and Mechatronics Engineering   Graduation project 1   Cigarette Rolling Machine   Supervisor: Dr. Salameh Abdul Fattah.   Group members: Mohammad Nasri Abu Alrob Majdi Abdul Hameed Kmail</dc:title>
  <dcterms:created xsi:type="dcterms:W3CDTF">2018-06-24T07:07:16Z</dcterms:created>
  <dcterms:modified xsi:type="dcterms:W3CDTF">2018-06-24T07:07:16Z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2018-06-24T00:00:00Z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2018-06-24T00:00:00Z</vt:filetime>
  </property>
</Properties>
</file>