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83" r:id="rId3"/>
    <p:sldId id="257" r:id="rId4"/>
    <p:sldId id="258" r:id="rId5"/>
    <p:sldId id="260" r:id="rId6"/>
    <p:sldId id="261" r:id="rId7"/>
    <p:sldId id="262" r:id="rId8"/>
    <p:sldId id="263" r:id="rId9"/>
    <p:sldId id="264" r:id="rId10"/>
    <p:sldId id="265" r:id="rId11"/>
    <p:sldId id="266" r:id="rId12"/>
    <p:sldId id="269" r:id="rId13"/>
    <p:sldId id="267" r:id="rId14"/>
    <p:sldId id="272" r:id="rId15"/>
    <p:sldId id="276" r:id="rId16"/>
    <p:sldId id="282" r:id="rId17"/>
    <p:sldId id="277" r:id="rId18"/>
    <p:sldId id="281" r:id="rId19"/>
    <p:sldId id="279" r:id="rId20"/>
  </p:sldIdLst>
  <p:sldSz cx="12192000" cy="6858000"/>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20" autoAdjust="0"/>
    <p:restoredTop sz="94660"/>
  </p:normalViewPr>
  <p:slideViewPr>
    <p:cSldViewPr snapToGrid="0">
      <p:cViewPr>
        <p:scale>
          <a:sx n="138" d="100"/>
          <a:sy n="138" d="100"/>
        </p:scale>
        <p:origin x="-1546" y="-10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J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JO"/>
          </a:p>
        </p:txBody>
      </p:sp>
      <p:sp>
        <p:nvSpPr>
          <p:cNvPr id="4" name="Date Placeholder 3"/>
          <p:cNvSpPr>
            <a:spLocks noGrp="1"/>
          </p:cNvSpPr>
          <p:nvPr>
            <p:ph type="dt" sz="half" idx="10"/>
          </p:nvPr>
        </p:nvSpPr>
        <p:spPr/>
        <p:txBody>
          <a:bodyPr/>
          <a:lstStyle/>
          <a:p>
            <a:fld id="{FCBC9B8B-559B-4D47-BB96-A6E0E5698831}" type="datetimeFigureOut">
              <a:rPr lang="ar-JO" smtClean="0"/>
              <a:t>20/02/1445</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1056163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FCBC9B8B-559B-4D47-BB96-A6E0E5698831}" type="datetimeFigureOut">
              <a:rPr lang="ar-JO" smtClean="0"/>
              <a:t>20/02/1445</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1564740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JO"/>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FCBC9B8B-559B-4D47-BB96-A6E0E5698831}" type="datetimeFigureOut">
              <a:rPr lang="ar-JO" smtClean="0"/>
              <a:t>20/02/1445</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39512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FCBC9B8B-559B-4D47-BB96-A6E0E5698831}" type="datetimeFigureOut">
              <a:rPr lang="ar-JO" smtClean="0"/>
              <a:t>20/02/1445</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2389158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JO"/>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C9B8B-559B-4D47-BB96-A6E0E5698831}" type="datetimeFigureOut">
              <a:rPr lang="ar-JO" smtClean="0"/>
              <a:t>20/02/1445</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2665792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Date Placeholder 4"/>
          <p:cNvSpPr>
            <a:spLocks noGrp="1"/>
          </p:cNvSpPr>
          <p:nvPr>
            <p:ph type="dt" sz="half" idx="10"/>
          </p:nvPr>
        </p:nvSpPr>
        <p:spPr/>
        <p:txBody>
          <a:bodyPr/>
          <a:lstStyle/>
          <a:p>
            <a:fld id="{FCBC9B8B-559B-4D47-BB96-A6E0E5698831}" type="datetimeFigureOut">
              <a:rPr lang="ar-JO" smtClean="0"/>
              <a:t>20/02/1445</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3022571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J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7" name="Date Placeholder 6"/>
          <p:cNvSpPr>
            <a:spLocks noGrp="1"/>
          </p:cNvSpPr>
          <p:nvPr>
            <p:ph type="dt" sz="half" idx="10"/>
          </p:nvPr>
        </p:nvSpPr>
        <p:spPr/>
        <p:txBody>
          <a:bodyPr/>
          <a:lstStyle/>
          <a:p>
            <a:fld id="{FCBC9B8B-559B-4D47-BB96-A6E0E5698831}" type="datetimeFigureOut">
              <a:rPr lang="ar-JO" smtClean="0"/>
              <a:t>20/02/1445</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3797386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Date Placeholder 2"/>
          <p:cNvSpPr>
            <a:spLocks noGrp="1"/>
          </p:cNvSpPr>
          <p:nvPr>
            <p:ph type="dt" sz="half" idx="10"/>
          </p:nvPr>
        </p:nvSpPr>
        <p:spPr/>
        <p:txBody>
          <a:bodyPr/>
          <a:lstStyle/>
          <a:p>
            <a:fld id="{FCBC9B8B-559B-4D47-BB96-A6E0E5698831}" type="datetimeFigureOut">
              <a:rPr lang="ar-JO" smtClean="0"/>
              <a:t>20/02/1445</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669074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C9B8B-559B-4D47-BB96-A6E0E5698831}" type="datetimeFigureOut">
              <a:rPr lang="ar-JO" smtClean="0"/>
              <a:t>20/02/1445</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3243339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JO"/>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C9B8B-559B-4D47-BB96-A6E0E5698831}" type="datetimeFigureOut">
              <a:rPr lang="ar-JO" smtClean="0"/>
              <a:t>20/02/1445</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2804756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JO"/>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C9B8B-559B-4D47-BB96-A6E0E5698831}" type="datetimeFigureOut">
              <a:rPr lang="ar-JO" smtClean="0"/>
              <a:t>20/02/1445</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AEBE6A4F-EAF0-4A14-B817-57C0D53A8A39}" type="slidenum">
              <a:rPr lang="ar-JO" smtClean="0"/>
              <a:t>‹#›</a:t>
            </a:fld>
            <a:endParaRPr lang="ar-JO"/>
          </a:p>
        </p:txBody>
      </p:sp>
    </p:spTree>
    <p:extLst>
      <p:ext uri="{BB962C8B-B14F-4D97-AF65-F5344CB8AC3E}">
        <p14:creationId xmlns:p14="http://schemas.microsoft.com/office/powerpoint/2010/main" val="2126965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JO"/>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CBC9B8B-559B-4D47-BB96-A6E0E5698831}" type="datetimeFigureOut">
              <a:rPr lang="ar-JO" smtClean="0"/>
              <a:t>20/02/1445</a:t>
            </a:fld>
            <a:endParaRPr lang="ar-J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EBE6A4F-EAF0-4A14-B817-57C0D53A8A39}" type="slidenum">
              <a:rPr lang="ar-JO" smtClean="0"/>
              <a:t>‹#›</a:t>
            </a:fld>
            <a:endParaRPr lang="ar-JO"/>
          </a:p>
        </p:txBody>
      </p:sp>
    </p:spTree>
    <p:extLst>
      <p:ext uri="{BB962C8B-B14F-4D97-AF65-F5344CB8AC3E}">
        <p14:creationId xmlns:p14="http://schemas.microsoft.com/office/powerpoint/2010/main" val="584436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965675"/>
            <a:ext cx="9144000" cy="1315989"/>
          </a:xfrm>
        </p:spPr>
        <p:txBody>
          <a:bodyPr>
            <a:normAutofit/>
          </a:bodyPr>
          <a:lstStyle/>
          <a:p>
            <a:r>
              <a:rPr lang="en-US" sz="4000" b="1" dirty="0" smtClean="0"/>
              <a:t>Smart Medicine Dispenser &amp; Home Automation</a:t>
            </a:r>
            <a:endParaRPr lang="ar-JO" sz="4000" b="1" dirty="0"/>
          </a:p>
        </p:txBody>
      </p:sp>
      <p:sp>
        <p:nvSpPr>
          <p:cNvPr id="3" name="Subtitle 2"/>
          <p:cNvSpPr>
            <a:spLocks noGrp="1"/>
          </p:cNvSpPr>
          <p:nvPr>
            <p:ph type="subTitle" idx="1"/>
          </p:nvPr>
        </p:nvSpPr>
        <p:spPr>
          <a:xfrm>
            <a:off x="1524000" y="2281664"/>
            <a:ext cx="9144000" cy="1369701"/>
          </a:xfrm>
        </p:spPr>
        <p:txBody>
          <a:bodyPr/>
          <a:lstStyle/>
          <a:p>
            <a:r>
              <a:rPr lang="en-US" sz="6000" b="1" dirty="0" smtClean="0"/>
              <a:t>MedHero</a:t>
            </a:r>
            <a:endParaRPr lang="ar-JO" sz="6000"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770" y="3780430"/>
            <a:ext cx="2617391" cy="226787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74880" y="3398292"/>
            <a:ext cx="3362196" cy="3053639"/>
          </a:xfrm>
          <a:prstGeom prst="rect">
            <a:avLst/>
          </a:prstGeom>
        </p:spPr>
      </p:pic>
    </p:spTree>
    <p:extLst>
      <p:ext uri="{BB962C8B-B14F-4D97-AF65-F5344CB8AC3E}">
        <p14:creationId xmlns:p14="http://schemas.microsoft.com/office/powerpoint/2010/main" val="2232124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9295" y="765946"/>
            <a:ext cx="10515600" cy="4351338"/>
          </a:xfrm>
        </p:spPr>
        <p:txBody>
          <a:bodyPr/>
          <a:lstStyle/>
          <a:p>
            <a:pPr algn="l" rtl="0"/>
            <a:r>
              <a:rPr lang="en-US" b="1" dirty="0"/>
              <a:t>LCD2004 Display </a:t>
            </a:r>
            <a:r>
              <a:rPr lang="en-US" b="1" dirty="0" smtClean="0"/>
              <a:t>Module</a:t>
            </a:r>
            <a:endParaRPr lang="en-US" dirty="0"/>
          </a:p>
          <a:p>
            <a:pPr marL="0" indent="0" algn="l" rtl="0">
              <a:buNone/>
            </a:pPr>
            <a:r>
              <a:rPr lang="en-US" dirty="0"/>
              <a:t>The LCD2004 display module provides a user-friendly interface, displaying the current time, medication counts, and relevant information</a:t>
            </a:r>
            <a:r>
              <a:rPr lang="en-US" dirty="0" smtClean="0"/>
              <a:t>.</a:t>
            </a:r>
          </a:p>
          <a:p>
            <a:pPr marL="0" indent="0" algn="l" rtl="0">
              <a:buNone/>
            </a:pPr>
            <a:endParaRPr lang="en-US" dirty="0"/>
          </a:p>
          <a:p>
            <a:pPr algn="l" rtl="0"/>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8577" y="3440128"/>
            <a:ext cx="4583658" cy="2300999"/>
          </a:xfrm>
          <a:prstGeom prst="rect">
            <a:avLst/>
          </a:prstGeom>
        </p:spPr>
      </p:pic>
    </p:spTree>
    <p:extLst>
      <p:ext uri="{BB962C8B-B14F-4D97-AF65-F5344CB8AC3E}">
        <p14:creationId xmlns:p14="http://schemas.microsoft.com/office/powerpoint/2010/main" val="696209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Software Components.</a:t>
            </a:r>
            <a:endParaRPr lang="ar-JO" b="1" dirty="0"/>
          </a:p>
        </p:txBody>
      </p:sp>
      <p:sp>
        <p:nvSpPr>
          <p:cNvPr id="3" name="Content Placeholder 2"/>
          <p:cNvSpPr>
            <a:spLocks noGrp="1"/>
          </p:cNvSpPr>
          <p:nvPr>
            <p:ph idx="1"/>
          </p:nvPr>
        </p:nvSpPr>
        <p:spPr/>
        <p:txBody>
          <a:bodyPr/>
          <a:lstStyle/>
          <a:p>
            <a:pPr lvl="0" algn="l" rtl="0"/>
            <a:r>
              <a:rPr lang="en-US" b="1" dirty="0"/>
              <a:t>Library and Includes</a:t>
            </a:r>
            <a:r>
              <a:rPr lang="en-US" dirty="0"/>
              <a:t>: The code includes various libraries required for the project, such as </a:t>
            </a:r>
            <a:r>
              <a:rPr lang="en-US" dirty="0" err="1" smtClean="0"/>
              <a:t>WiFi</a:t>
            </a:r>
            <a:r>
              <a:rPr lang="en-US" dirty="0" smtClean="0"/>
              <a:t>, Blynk </a:t>
            </a:r>
            <a:r>
              <a:rPr lang="en-US" dirty="0"/>
              <a:t>for IoT communication, Servo for controlling servos, LiquidCrystal_I2C for controlling an LCD display, and </a:t>
            </a:r>
            <a:r>
              <a:rPr lang="en-US" dirty="0" err="1"/>
              <a:t>time.h</a:t>
            </a:r>
            <a:r>
              <a:rPr lang="en-US" dirty="0"/>
              <a:t> for handling time-related functions</a:t>
            </a:r>
            <a:r>
              <a:rPr lang="en-US" dirty="0" smtClean="0"/>
              <a:t>.</a:t>
            </a:r>
          </a:p>
          <a:p>
            <a:pPr lvl="0" algn="l" rtl="0"/>
            <a:endParaRPr lang="en-US" dirty="0"/>
          </a:p>
          <a:p>
            <a:pPr lvl="0" algn="l" rtl="0"/>
            <a:endParaRPr lang="en-US" dirty="0" smtClean="0"/>
          </a:p>
          <a:p>
            <a:pPr marL="0" lvl="0" indent="0" algn="l" rtl="0">
              <a:buNone/>
            </a:pPr>
            <a:endParaRPr lang="en-US" dirty="0"/>
          </a:p>
          <a:p>
            <a:pPr algn="l" rtl="0"/>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5529" y="3808866"/>
            <a:ext cx="4448466" cy="191068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3298" y="4001294"/>
            <a:ext cx="3390614" cy="1718258"/>
          </a:xfrm>
          <a:prstGeom prst="rect">
            <a:avLst/>
          </a:prstGeom>
        </p:spPr>
      </p:pic>
    </p:spTree>
    <p:extLst>
      <p:ext uri="{BB962C8B-B14F-4D97-AF65-F5344CB8AC3E}">
        <p14:creationId xmlns:p14="http://schemas.microsoft.com/office/powerpoint/2010/main" val="3407590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l" rtl="0"/>
            <a:r>
              <a:rPr lang="en-US" b="1" dirty="0" smtClean="0"/>
              <a:t>Pin definitions :</a:t>
            </a:r>
            <a:r>
              <a:rPr lang="en-US" dirty="0"/>
              <a:t>Several GPIO pins are defined for controlling servos, IR sensors, a buzzer, and an I2C LCD display.</a:t>
            </a:r>
          </a:p>
          <a:p>
            <a:pPr algn="l" rtl="0"/>
            <a:endParaRPr lang="en-US" b="1" dirty="0" smtClean="0"/>
          </a:p>
          <a:p>
            <a:pPr lvl="0" algn="l" rtl="0"/>
            <a:r>
              <a:rPr lang="en-US" b="1" dirty="0"/>
              <a:t>Wi-Fi and Blynk Setup</a:t>
            </a:r>
            <a:r>
              <a:rPr lang="en-US" dirty="0"/>
              <a:t>: It connects to a Wi-Fi network and initializes Blynk with authentication credentials</a:t>
            </a:r>
            <a:r>
              <a:rPr lang="en-US" dirty="0" smtClean="0"/>
              <a:t>.</a:t>
            </a:r>
          </a:p>
          <a:p>
            <a:pPr marL="0" lvl="0" indent="0" algn="l" rtl="0">
              <a:buNone/>
            </a:pPr>
            <a:endParaRPr lang="en-US" dirty="0" smtClean="0"/>
          </a:p>
          <a:p>
            <a:pPr algn="l" rtl="0"/>
            <a:r>
              <a:rPr lang="en-US" b="1" dirty="0"/>
              <a:t>Servo Initialization</a:t>
            </a:r>
            <a:r>
              <a:rPr lang="en-US" dirty="0"/>
              <a:t>: Servos for each type of medication are attached and briefly moved to a default position.</a:t>
            </a:r>
          </a:p>
          <a:p>
            <a:pPr algn="l" rtl="0"/>
            <a:endParaRPr lang="en-US" dirty="0"/>
          </a:p>
          <a:p>
            <a:pPr algn="l" rtl="0"/>
            <a:endParaRPr lang="en-US" dirty="0"/>
          </a:p>
          <a:p>
            <a:pPr algn="l" rtl="0"/>
            <a:endParaRPr lang="en-US" dirty="0"/>
          </a:p>
          <a:p>
            <a:pPr algn="l" rtl="0"/>
            <a:endParaRPr lang="en-US" dirty="0"/>
          </a:p>
          <a:p>
            <a:pPr marL="0" indent="0" algn="l">
              <a:buNone/>
            </a:pPr>
            <a:endParaRPr lang="ar-JO" dirty="0"/>
          </a:p>
          <a:p>
            <a:pPr lvl="0" algn="l" rtl="0"/>
            <a:endParaRPr lang="en-US" dirty="0" smtClean="0"/>
          </a:p>
          <a:p>
            <a:pPr lvl="0" algn="l" rtl="0"/>
            <a:endParaRPr lang="en-US" dirty="0"/>
          </a:p>
          <a:p>
            <a:pPr lvl="0" algn="l" rtl="0"/>
            <a:endParaRPr lang="en-US" dirty="0"/>
          </a:p>
          <a:p>
            <a:pPr lvl="0" algn="l" rtl="0"/>
            <a:endParaRPr lang="en-US" dirty="0"/>
          </a:p>
          <a:p>
            <a:pPr lvl="0" algn="l" rtl="0"/>
            <a:endParaRPr lang="en-US" dirty="0"/>
          </a:p>
          <a:p>
            <a:pPr lvl="0" algn="l" rtl="0"/>
            <a:endParaRPr lang="en-US" dirty="0"/>
          </a:p>
          <a:p>
            <a:pPr marL="0" indent="0" algn="l" rtl="0">
              <a:buNone/>
            </a:pPr>
            <a:endParaRPr lang="en-US" dirty="0"/>
          </a:p>
          <a:p>
            <a:pPr marL="0" indent="0" algn="l" rtl="0">
              <a:buNone/>
            </a:pPr>
            <a:endParaRPr lang="ar-JO" dirty="0"/>
          </a:p>
          <a:p>
            <a:pPr algn="l" rtl="0"/>
            <a:endParaRPr lang="ar-JO" b="1" dirty="0"/>
          </a:p>
        </p:txBody>
      </p:sp>
    </p:spTree>
    <p:extLst>
      <p:ext uri="{BB962C8B-B14F-4D97-AF65-F5344CB8AC3E}">
        <p14:creationId xmlns:p14="http://schemas.microsoft.com/office/powerpoint/2010/main" val="1087616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8380" y="953954"/>
            <a:ext cx="10515600" cy="4351338"/>
          </a:xfrm>
        </p:spPr>
        <p:txBody>
          <a:bodyPr>
            <a:normAutofit lnSpcReduction="10000"/>
          </a:bodyPr>
          <a:lstStyle/>
          <a:p>
            <a:pPr algn="l" rtl="0"/>
            <a:endParaRPr lang="en-US" dirty="0"/>
          </a:p>
          <a:p>
            <a:pPr lvl="0" algn="l" rtl="0"/>
            <a:r>
              <a:rPr lang="en-US" b="1" dirty="0"/>
              <a:t>Medication Timers</a:t>
            </a:r>
            <a:r>
              <a:rPr lang="en-US" dirty="0"/>
              <a:t>: There are separate Blynk virtual write functions for setting the time and days for each type of medication (</a:t>
            </a:r>
            <a:r>
              <a:rPr lang="en-US" dirty="0" err="1"/>
              <a:t>acamol</a:t>
            </a:r>
            <a:r>
              <a:rPr lang="en-US" dirty="0"/>
              <a:t>, aspirin, </a:t>
            </a:r>
            <a:r>
              <a:rPr lang="en-US" dirty="0" err="1"/>
              <a:t>cetamol</a:t>
            </a:r>
            <a:r>
              <a:rPr lang="en-US" dirty="0"/>
              <a:t>, </a:t>
            </a:r>
            <a:r>
              <a:rPr lang="en-US" dirty="0" err="1"/>
              <a:t>exforge</a:t>
            </a:r>
            <a:r>
              <a:rPr lang="en-US" dirty="0"/>
              <a:t>, </a:t>
            </a:r>
            <a:r>
              <a:rPr lang="en-US" dirty="0" err="1"/>
              <a:t>concor</a:t>
            </a:r>
            <a:r>
              <a:rPr lang="en-US" dirty="0"/>
              <a:t>, </a:t>
            </a:r>
            <a:r>
              <a:rPr lang="en-US" dirty="0" err="1"/>
              <a:t>trofin</a:t>
            </a:r>
            <a:r>
              <a:rPr lang="en-US" dirty="0"/>
              <a:t>). These timers are set through a mobile app using Blynk widgets</a:t>
            </a:r>
            <a:r>
              <a:rPr lang="en-US" dirty="0" smtClean="0"/>
              <a:t>.</a:t>
            </a:r>
          </a:p>
          <a:p>
            <a:pPr lvl="0" algn="l" rtl="0"/>
            <a:endParaRPr lang="en-US" dirty="0"/>
          </a:p>
          <a:p>
            <a:pPr lvl="0" algn="l" rtl="0"/>
            <a:endParaRPr lang="en-US" dirty="0" smtClean="0"/>
          </a:p>
          <a:p>
            <a:pPr lvl="0" algn="l" rtl="0"/>
            <a:r>
              <a:rPr lang="en-US" b="1" dirty="0"/>
              <a:t>IR Sensor and Buzzer Setup</a:t>
            </a:r>
            <a:r>
              <a:rPr lang="en-US" dirty="0"/>
              <a:t>: IR sensors are set as inputs to detect when pills are taken or refilled. A buzzer is set as an output for alarms.</a:t>
            </a:r>
          </a:p>
          <a:p>
            <a:pPr algn="l" rtl="0"/>
            <a:endParaRPr lang="en-US" dirty="0"/>
          </a:p>
          <a:p>
            <a:pPr algn="l"/>
            <a:endParaRPr lang="ar-JO" dirty="0"/>
          </a:p>
          <a:p>
            <a:pPr lvl="0" algn="l" rtl="0"/>
            <a:endParaRPr lang="en-US" dirty="0"/>
          </a:p>
          <a:p>
            <a:pPr marL="0" indent="0" algn="l" rtl="0">
              <a:buNone/>
            </a:pPr>
            <a:endParaRPr lang="ar-JO" dirty="0"/>
          </a:p>
          <a:p>
            <a:pPr algn="l" rtl="0"/>
            <a:endParaRPr lang="en-US" dirty="0"/>
          </a:p>
          <a:p>
            <a:pPr algn="l" rtl="0"/>
            <a:endParaRPr lang="en-US" dirty="0"/>
          </a:p>
          <a:p>
            <a:pPr algn="l" rtl="0"/>
            <a:endParaRPr lang="en-US" dirty="0"/>
          </a:p>
          <a:p>
            <a:pPr algn="l" rtl="0"/>
            <a:endParaRPr lang="en-US" dirty="0"/>
          </a:p>
          <a:p>
            <a:pPr algn="l" rtl="0"/>
            <a:endParaRPr lang="en-US" dirty="0"/>
          </a:p>
          <a:p>
            <a:pPr marL="0" indent="0" algn="l">
              <a:buNone/>
            </a:pPr>
            <a:endParaRPr lang="ar-JO" dirty="0"/>
          </a:p>
          <a:p>
            <a:pPr marL="0" indent="0" algn="l" rtl="0">
              <a:buNone/>
            </a:pPr>
            <a:endParaRPr lang="ar-JO" dirty="0"/>
          </a:p>
        </p:txBody>
      </p:sp>
    </p:spTree>
    <p:extLst>
      <p:ext uri="{BB962C8B-B14F-4D97-AF65-F5344CB8AC3E}">
        <p14:creationId xmlns:p14="http://schemas.microsoft.com/office/powerpoint/2010/main" val="4203915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l" rtl="0"/>
            <a:r>
              <a:rPr lang="en-US" b="1" dirty="0"/>
              <a:t>Low Medication Quantity Warnings</a:t>
            </a:r>
            <a:r>
              <a:rPr lang="en-US" dirty="0"/>
              <a:t>: If the quantity of any medication drops below 4, a log event is sent to Blynk to indicate low medication quantity</a:t>
            </a:r>
            <a:r>
              <a:rPr lang="en-US" dirty="0" smtClean="0"/>
              <a:t>.</a:t>
            </a:r>
          </a:p>
          <a:p>
            <a:pPr lvl="0" algn="l" rtl="0"/>
            <a:endParaRPr lang="en-US" dirty="0" smtClean="0"/>
          </a:p>
          <a:p>
            <a:pPr algn="l" rtl="0"/>
            <a:r>
              <a:rPr lang="en-US" b="1" dirty="0">
                <a:latin typeface="Calibri" panose="020F0502020204030204" pitchFamily="34" charset="0"/>
                <a:ea typeface="Calibri" panose="020F0502020204030204" pitchFamily="34" charset="0"/>
                <a:cs typeface="Arial" panose="020B0604020202020204" pitchFamily="34" charset="0"/>
              </a:rPr>
              <a:t>Temperature </a:t>
            </a:r>
            <a:r>
              <a:rPr lang="en-US" b="1" dirty="0" smtClean="0">
                <a:latin typeface="Calibri" panose="020F0502020204030204" pitchFamily="34" charset="0"/>
                <a:ea typeface="Calibri" panose="020F0502020204030204" pitchFamily="34" charset="0"/>
                <a:cs typeface="Arial" panose="020B0604020202020204" pitchFamily="34" charset="0"/>
              </a:rPr>
              <a:t>Control.</a:t>
            </a:r>
          </a:p>
          <a:p>
            <a:pPr algn="l" rtl="0"/>
            <a:endParaRPr lang="en-US" b="1" dirty="0" smtClean="0">
              <a:latin typeface="Calibri" panose="020F0502020204030204" pitchFamily="34" charset="0"/>
              <a:ea typeface="Calibri" panose="020F0502020204030204" pitchFamily="34" charset="0"/>
              <a:cs typeface="Arial" panose="020B0604020202020204" pitchFamily="34" charset="0"/>
            </a:endParaRPr>
          </a:p>
          <a:p>
            <a:pPr algn="l" rtl="0"/>
            <a:r>
              <a:rPr lang="en-US" sz="2800" b="1" dirty="0" smtClean="0">
                <a:latin typeface="Calibri" panose="020F0502020204030204" pitchFamily="34" charset="0"/>
                <a:ea typeface="Calibri" panose="020F0502020204030204" pitchFamily="34" charset="0"/>
                <a:cs typeface="Arial" panose="020B0604020202020204" pitchFamily="34" charset="0"/>
              </a:rPr>
              <a:t>Water </a:t>
            </a:r>
            <a:r>
              <a:rPr lang="en-US" sz="2800" b="1" dirty="0">
                <a:latin typeface="Calibri" panose="020F0502020204030204" pitchFamily="34" charset="0"/>
                <a:ea typeface="Calibri" panose="020F0502020204030204" pitchFamily="34" charset="0"/>
                <a:cs typeface="Arial" panose="020B0604020202020204" pitchFamily="34" charset="0"/>
              </a:rPr>
              <a:t>Pump and Laser </a:t>
            </a:r>
            <a:r>
              <a:rPr lang="en-US" sz="2800" b="1" dirty="0" smtClean="0">
                <a:latin typeface="Calibri" panose="020F0502020204030204" pitchFamily="34" charset="0"/>
                <a:ea typeface="Calibri" panose="020F0502020204030204" pitchFamily="34" charset="0"/>
                <a:cs typeface="Arial" panose="020B0604020202020204" pitchFamily="34" charset="0"/>
              </a:rPr>
              <a:t>Sensor.</a:t>
            </a:r>
          </a:p>
          <a:p>
            <a:pPr marL="0" indent="0" algn="l" rtl="0">
              <a:buNone/>
            </a:pPr>
            <a:endParaRPr lang="en-US" sz="2800" b="1" dirty="0" smtClean="0">
              <a:latin typeface="Calibri" panose="020F0502020204030204" pitchFamily="34" charset="0"/>
              <a:ea typeface="Calibri" panose="020F0502020204030204" pitchFamily="34" charset="0"/>
              <a:cs typeface="Arial" panose="020B0604020202020204" pitchFamily="34" charset="0"/>
            </a:endParaRPr>
          </a:p>
          <a:p>
            <a:pPr marL="228600" lvl="2" algn="l" rtl="0">
              <a:spcBef>
                <a:spcPts val="1000"/>
              </a:spcBef>
            </a:pPr>
            <a:r>
              <a:rPr lang="en-US" sz="2800" b="1" dirty="0">
                <a:latin typeface="Calibri" panose="020F0502020204030204" pitchFamily="34" charset="0"/>
                <a:ea typeface="Calibri" panose="020F0502020204030204" pitchFamily="34" charset="0"/>
                <a:cs typeface="Arial" panose="020B0604020202020204" pitchFamily="34" charset="0"/>
              </a:rPr>
              <a:t>RFID-Based Access Control</a:t>
            </a:r>
            <a:endParaRPr lang="en-US" sz="2800" dirty="0"/>
          </a:p>
          <a:p>
            <a:pPr algn="l" rtl="0"/>
            <a:endParaRPr lang="en-US" sz="2800" dirty="0"/>
          </a:p>
          <a:p>
            <a:pPr marL="0" lvl="0" indent="0" algn="l" rtl="0" eaLnBrk="0" fontAlgn="base" hangingPunct="0">
              <a:lnSpc>
                <a:spcPct val="100000"/>
              </a:lnSpc>
              <a:spcBef>
                <a:spcPct val="0"/>
              </a:spcBef>
              <a:spcAft>
                <a:spcPct val="0"/>
              </a:spcAft>
              <a:buNone/>
            </a:pPr>
            <a:endParaRPr lang="en-US" sz="1800" dirty="0">
              <a:latin typeface="Arial" panose="020B0604020202020204" pitchFamily="34" charset="0"/>
            </a:endParaRPr>
          </a:p>
          <a:p>
            <a:pPr algn="l" rtl="0"/>
            <a:endParaRPr lang="ar-JO" dirty="0"/>
          </a:p>
          <a:p>
            <a:pPr algn="l" rtl="0"/>
            <a:endParaRPr lang="en-US" b="1" dirty="0" smtClean="0">
              <a:latin typeface="Calibri" panose="020F0502020204030204" pitchFamily="34" charset="0"/>
              <a:ea typeface="Calibri" panose="020F0502020204030204" pitchFamily="34" charset="0"/>
              <a:cs typeface="Arial" panose="020B0604020202020204" pitchFamily="34" charset="0"/>
            </a:endParaRPr>
          </a:p>
          <a:p>
            <a:pPr algn="l" rtl="0"/>
            <a:endParaRPr lang="ar-JO" dirty="0"/>
          </a:p>
          <a:p>
            <a:pPr lvl="0" algn="l" rtl="0"/>
            <a:endParaRPr lang="en-US" dirty="0" smtClean="0"/>
          </a:p>
          <a:p>
            <a:pPr marL="0" lvl="0" indent="0" algn="l" rtl="0">
              <a:buNone/>
            </a:pPr>
            <a:endParaRPr lang="en-US" dirty="0"/>
          </a:p>
          <a:p>
            <a:pPr marL="0" indent="0" algn="l" rtl="0">
              <a:buNone/>
            </a:pPr>
            <a:endParaRPr lang="ar-JO" dirty="0"/>
          </a:p>
        </p:txBody>
      </p:sp>
    </p:spTree>
    <p:extLst>
      <p:ext uri="{BB962C8B-B14F-4D97-AF65-F5344CB8AC3E}">
        <p14:creationId xmlns:p14="http://schemas.microsoft.com/office/powerpoint/2010/main" val="3717102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smtClean="0"/>
              <a:t>Limitations.</a:t>
            </a:r>
            <a:br>
              <a:rPr lang="en-US" b="1" dirty="0" smtClean="0"/>
            </a:br>
            <a:endParaRPr lang="ar-JO" b="1" dirty="0"/>
          </a:p>
        </p:txBody>
      </p:sp>
      <p:sp>
        <p:nvSpPr>
          <p:cNvPr id="3" name="Content Placeholder 2"/>
          <p:cNvSpPr>
            <a:spLocks noGrp="1"/>
          </p:cNvSpPr>
          <p:nvPr>
            <p:ph idx="1"/>
          </p:nvPr>
        </p:nvSpPr>
        <p:spPr/>
        <p:txBody>
          <a:bodyPr/>
          <a:lstStyle/>
          <a:p>
            <a:pPr algn="l" rtl="0"/>
            <a:r>
              <a:rPr lang="en-US" dirty="0" smtClean="0"/>
              <a:t>It's </a:t>
            </a:r>
            <a:r>
              <a:rPr lang="en-US" dirty="0"/>
              <a:t>important to note that the system's performance is subject to certain limitations. For instance, the medication dispenser's capacity is limited to six medications, and additional customization may be required to accommodate more</a:t>
            </a:r>
            <a:r>
              <a:rPr lang="en-US" dirty="0" smtClean="0"/>
              <a:t>.</a:t>
            </a:r>
          </a:p>
          <a:p>
            <a:pPr algn="l" rtl="0"/>
            <a:endParaRPr lang="en-US" dirty="0"/>
          </a:p>
          <a:p>
            <a:pPr algn="l" rtl="0"/>
            <a:r>
              <a:rPr lang="en-US" dirty="0" smtClean="0"/>
              <a:t> </a:t>
            </a:r>
            <a:r>
              <a:rPr lang="en-US" dirty="0"/>
              <a:t>Additionally, the system's Wi-Fi dependency for remote control may affect its functionality in cases of network outages.</a:t>
            </a:r>
          </a:p>
          <a:p>
            <a:pPr algn="l" rtl="0"/>
            <a:endParaRPr lang="ar-JO" b="1" dirty="0"/>
          </a:p>
        </p:txBody>
      </p:sp>
    </p:spTree>
    <p:extLst>
      <p:ext uri="{BB962C8B-B14F-4D97-AF65-F5344CB8AC3E}">
        <p14:creationId xmlns:p14="http://schemas.microsoft.com/office/powerpoint/2010/main" val="2251914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61" y="83115"/>
            <a:ext cx="10515600" cy="1325563"/>
          </a:xfrm>
        </p:spPr>
        <p:txBody>
          <a:bodyPr/>
          <a:lstStyle/>
          <a:p>
            <a:pPr algn="l"/>
            <a:r>
              <a:rPr lang="en-US" b="1" dirty="0" smtClean="0"/>
              <a:t>Problems We Faced</a:t>
            </a:r>
            <a:endParaRPr lang="ar-JO" b="1" dirty="0"/>
          </a:p>
        </p:txBody>
      </p:sp>
      <p:sp>
        <p:nvSpPr>
          <p:cNvPr id="3" name="Content Placeholder 2"/>
          <p:cNvSpPr>
            <a:spLocks noGrp="1"/>
          </p:cNvSpPr>
          <p:nvPr>
            <p:ph idx="1"/>
          </p:nvPr>
        </p:nvSpPr>
        <p:spPr>
          <a:xfrm>
            <a:off x="675830" y="1280490"/>
            <a:ext cx="10515600" cy="4923757"/>
          </a:xfrm>
        </p:spPr>
        <p:txBody>
          <a:bodyPr>
            <a:normAutofit fontScale="92500" lnSpcReduction="10000"/>
          </a:bodyPr>
          <a:lstStyle/>
          <a:p>
            <a:pPr algn="l" rtl="0"/>
            <a:r>
              <a:rPr lang="en-US" b="1" dirty="0"/>
              <a:t>Power Supply Limitations</a:t>
            </a:r>
            <a:r>
              <a:rPr lang="en-US" dirty="0"/>
              <a:t>: </a:t>
            </a:r>
            <a:r>
              <a:rPr lang="en-US" dirty="0" smtClean="0"/>
              <a:t>No enough Power !! </a:t>
            </a:r>
          </a:p>
          <a:p>
            <a:pPr marL="0" indent="0" algn="l" rtl="0">
              <a:buNone/>
            </a:pPr>
            <a:r>
              <a:rPr lang="en-US" b="1" dirty="0" smtClean="0"/>
              <a:t>Solution</a:t>
            </a:r>
            <a:r>
              <a:rPr lang="en-US" dirty="0" smtClean="0"/>
              <a:t> : use more than one power source , that could solve the variations in power.</a:t>
            </a:r>
          </a:p>
          <a:p>
            <a:pPr marL="0" indent="0" algn="l" rtl="0">
              <a:buNone/>
            </a:pPr>
            <a:endParaRPr lang="en-US" dirty="0"/>
          </a:p>
          <a:p>
            <a:pPr algn="l" rtl="0"/>
            <a:r>
              <a:rPr lang="en-US" b="1" dirty="0"/>
              <a:t>Servo </a:t>
            </a:r>
            <a:r>
              <a:rPr lang="en-US" b="1" dirty="0" smtClean="0"/>
              <a:t>Noise: </a:t>
            </a:r>
            <a:r>
              <a:rPr lang="en-US" dirty="0"/>
              <a:t>we encountered during the project was the noise produced by the servo motors when dispensing medication</a:t>
            </a:r>
            <a:r>
              <a:rPr lang="en-US" dirty="0" smtClean="0"/>
              <a:t>.</a:t>
            </a:r>
          </a:p>
          <a:p>
            <a:pPr marL="0" indent="0" algn="l" rtl="0">
              <a:buNone/>
            </a:pPr>
            <a:r>
              <a:rPr lang="en-US" b="1" dirty="0" smtClean="0"/>
              <a:t>Solution</a:t>
            </a:r>
            <a:r>
              <a:rPr lang="en-US" dirty="0" smtClean="0"/>
              <a:t> : voltage regulators or Buck Converter for whole system , But this solution is Cost a lot.</a:t>
            </a:r>
          </a:p>
          <a:p>
            <a:pPr marL="0" indent="0" algn="l" rtl="0">
              <a:buNone/>
            </a:pPr>
            <a:endParaRPr lang="en-US" dirty="0" smtClean="0"/>
          </a:p>
          <a:p>
            <a:pPr algn="l" rtl="0"/>
            <a:r>
              <a:rPr lang="en-US" b="1" dirty="0" smtClean="0"/>
              <a:t>Medications size </a:t>
            </a:r>
            <a:r>
              <a:rPr lang="en-US" dirty="0" smtClean="0"/>
              <a:t>: not all of the medications have the same size so we </a:t>
            </a:r>
            <a:r>
              <a:rPr lang="en-US" b="1" dirty="0" smtClean="0"/>
              <a:t>solution</a:t>
            </a:r>
            <a:r>
              <a:rPr lang="en-US" dirty="0" smtClean="0"/>
              <a:t> : decided to add the medications with its cover , and the non cover medications like </a:t>
            </a:r>
            <a:r>
              <a:rPr lang="en-US" dirty="0" err="1" smtClean="0"/>
              <a:t>capsuls</a:t>
            </a:r>
            <a:r>
              <a:rPr lang="en-US" dirty="0" smtClean="0"/>
              <a:t> , we try to resize this type by small </a:t>
            </a:r>
            <a:r>
              <a:rPr lang="en-US" dirty="0" err="1" smtClean="0"/>
              <a:t>tupes</a:t>
            </a:r>
            <a:r>
              <a:rPr lang="en-US" dirty="0" smtClean="0"/>
              <a:t>.</a:t>
            </a:r>
          </a:p>
          <a:p>
            <a:pPr marL="0" indent="0" algn="l" rtl="0">
              <a:buNone/>
            </a:pPr>
            <a:endParaRPr lang="en-US" dirty="0" smtClean="0"/>
          </a:p>
          <a:p>
            <a:pPr algn="l" rtl="0"/>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smtClean="0"/>
          </a:p>
          <a:p>
            <a:pPr marL="0" indent="0" algn="l" rtl="0">
              <a:buNone/>
            </a:pPr>
            <a:endParaRPr lang="en-US" dirty="0" smtClean="0"/>
          </a:p>
          <a:p>
            <a:pPr algn="l" rtl="0"/>
            <a:endParaRPr lang="ar-JO" dirty="0"/>
          </a:p>
        </p:txBody>
      </p:sp>
    </p:spTree>
    <p:extLst>
      <p:ext uri="{BB962C8B-B14F-4D97-AF65-F5344CB8AC3E}">
        <p14:creationId xmlns:p14="http://schemas.microsoft.com/office/powerpoint/2010/main" val="40917631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smtClean="0"/>
              <a:t>Future </a:t>
            </a:r>
            <a:r>
              <a:rPr lang="en-US" b="1" dirty="0" smtClean="0"/>
              <a:t>Enhancements</a:t>
            </a:r>
            <a:endParaRPr lang="ar-JO" b="1" dirty="0"/>
          </a:p>
        </p:txBody>
      </p:sp>
      <p:sp>
        <p:nvSpPr>
          <p:cNvPr id="3" name="Content Placeholder 2"/>
          <p:cNvSpPr>
            <a:spLocks noGrp="1"/>
          </p:cNvSpPr>
          <p:nvPr>
            <p:ph idx="1"/>
          </p:nvPr>
        </p:nvSpPr>
        <p:spPr/>
        <p:txBody>
          <a:bodyPr>
            <a:normAutofit/>
          </a:bodyPr>
          <a:lstStyle/>
          <a:p>
            <a:pPr algn="l" rtl="0"/>
            <a:r>
              <a:rPr lang="en-US" dirty="0" smtClean="0"/>
              <a:t>Expanding </a:t>
            </a:r>
            <a:r>
              <a:rPr lang="en-US" dirty="0"/>
              <a:t>Medication Capacity: Increasing the number of medication slots to accommodate a wider range of medications.</a:t>
            </a:r>
          </a:p>
          <a:p>
            <a:pPr algn="l" rtl="0"/>
            <a:endParaRPr lang="en-US" dirty="0"/>
          </a:p>
          <a:p>
            <a:pPr algn="l" rtl="0"/>
            <a:r>
              <a:rPr lang="en-US" dirty="0"/>
              <a:t>Enhanced User Interface: Further improving the Blynk mobile application to offer additional features and user customization.</a:t>
            </a:r>
          </a:p>
          <a:p>
            <a:pPr algn="l" rtl="0"/>
            <a:endParaRPr lang="en-US" dirty="0"/>
          </a:p>
          <a:p>
            <a:pPr algn="l" rtl="0"/>
            <a:r>
              <a:rPr lang="en-US" dirty="0"/>
              <a:t>IoT Security: Implementing robust security measures, especially for remote access and data storage, to ensure the system's integrity.</a:t>
            </a:r>
          </a:p>
          <a:p>
            <a:pPr marL="0" indent="0" algn="l" rtl="0">
              <a:buNone/>
            </a:pPr>
            <a:endParaRPr lang="ar-JO" dirty="0"/>
          </a:p>
        </p:txBody>
      </p:sp>
    </p:spTree>
    <p:extLst>
      <p:ext uri="{BB962C8B-B14F-4D97-AF65-F5344CB8AC3E}">
        <p14:creationId xmlns:p14="http://schemas.microsoft.com/office/powerpoint/2010/main" val="2779694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rtl="0">
              <a:buNone/>
            </a:pPr>
            <a:endParaRPr lang="en-US" b="1" dirty="0"/>
          </a:p>
          <a:p>
            <a:pPr algn="ctr" rtl="0"/>
            <a:endParaRPr lang="en-US" b="1" dirty="0" smtClean="0"/>
          </a:p>
          <a:p>
            <a:pPr algn="ctr" rtl="0"/>
            <a:endParaRPr lang="en-US" b="1" dirty="0"/>
          </a:p>
          <a:p>
            <a:pPr marL="0" indent="0" algn="ctr" rtl="0">
              <a:buNone/>
            </a:pPr>
            <a:r>
              <a:rPr lang="en-US" sz="7200" b="1" dirty="0" smtClean="0"/>
              <a:t>Questions </a:t>
            </a:r>
            <a:r>
              <a:rPr lang="en-US" sz="7200" b="1" dirty="0"/>
              <a:t>and Discussion</a:t>
            </a:r>
            <a:endParaRPr lang="ar-JO" sz="7200" dirty="0"/>
          </a:p>
        </p:txBody>
      </p:sp>
    </p:spTree>
    <p:extLst>
      <p:ext uri="{BB962C8B-B14F-4D97-AF65-F5344CB8AC3E}">
        <p14:creationId xmlns:p14="http://schemas.microsoft.com/office/powerpoint/2010/main" val="3628120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endParaRPr lang="en-US" dirty="0" smtClean="0"/>
          </a:p>
          <a:p>
            <a:pPr algn="ctr"/>
            <a:endParaRPr lang="en-US" dirty="0"/>
          </a:p>
          <a:p>
            <a:pPr algn="ctr"/>
            <a:endParaRPr lang="en-US" dirty="0" smtClean="0"/>
          </a:p>
          <a:p>
            <a:pPr marL="0" indent="0" algn="ctr" rtl="0">
              <a:buNone/>
            </a:pPr>
            <a:r>
              <a:rPr lang="en-US" sz="7200" b="1" dirty="0" smtClean="0"/>
              <a:t>Thank you</a:t>
            </a:r>
            <a:endParaRPr lang="ar-JO" sz="7200" b="1" dirty="0" smtClean="0"/>
          </a:p>
          <a:p>
            <a:pPr algn="ctr"/>
            <a:endParaRPr lang="en-US" dirty="0"/>
          </a:p>
        </p:txBody>
      </p:sp>
    </p:spTree>
    <p:extLst>
      <p:ext uri="{BB962C8B-B14F-4D97-AF65-F5344CB8AC3E}">
        <p14:creationId xmlns:p14="http://schemas.microsoft.com/office/powerpoint/2010/main" val="3328263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smtClean="0"/>
              <a:t>Introduction</a:t>
            </a:r>
            <a:endParaRPr lang="ar-JO" b="1" dirty="0"/>
          </a:p>
        </p:txBody>
      </p:sp>
      <p:sp>
        <p:nvSpPr>
          <p:cNvPr id="3" name="Content Placeholder 2"/>
          <p:cNvSpPr>
            <a:spLocks noGrp="1"/>
          </p:cNvSpPr>
          <p:nvPr>
            <p:ph idx="1"/>
          </p:nvPr>
        </p:nvSpPr>
        <p:spPr/>
        <p:txBody>
          <a:bodyPr/>
          <a:lstStyle/>
          <a:p>
            <a:pPr algn="l" rtl="0"/>
            <a:r>
              <a:rPr lang="en-US" dirty="0"/>
              <a:t>Smart medicine dispensers represent a significant advancement in healthcare technology, offering improved medication adherence and patient care. These devices aim to address the challenges associated with medication management, including dosage accuracy, adherence tracking, and remote monitoring</a:t>
            </a:r>
            <a:r>
              <a:rPr lang="ar-JO" dirty="0" smtClean="0"/>
              <a:t>.</a:t>
            </a:r>
            <a:endParaRPr lang="en-US" dirty="0"/>
          </a:p>
        </p:txBody>
      </p:sp>
    </p:spTree>
    <p:extLst>
      <p:ext uri="{BB962C8B-B14F-4D97-AF65-F5344CB8AC3E}">
        <p14:creationId xmlns:p14="http://schemas.microsoft.com/office/powerpoint/2010/main" val="1252658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470" y="478564"/>
            <a:ext cx="10515600" cy="1118120"/>
          </a:xfrm>
        </p:spPr>
        <p:txBody>
          <a:bodyPr>
            <a:normAutofit fontScale="90000"/>
          </a:bodyPr>
          <a:lstStyle/>
          <a:p>
            <a:pPr algn="l"/>
            <a:r>
              <a:rPr lang="en-US" sz="2800" dirty="0" smtClean="0"/>
              <a:t/>
            </a:r>
            <a:br>
              <a:rPr lang="en-US" sz="2800" dirty="0" smtClean="0"/>
            </a:br>
            <a:r>
              <a:rPr lang="en-US" sz="2800" b="1" dirty="0" smtClean="0"/>
              <a:t>The </a:t>
            </a:r>
            <a:r>
              <a:rPr lang="en-US" sz="2800" b="1" dirty="0"/>
              <a:t>Smart Medicine Dispenser offers the capability to store, dispense, and schedule medications effectively.</a:t>
            </a:r>
            <a:endParaRPr lang="ar-JO" sz="2800" b="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28199" y="2822912"/>
            <a:ext cx="2240874" cy="260647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398" y="2242513"/>
            <a:ext cx="3998722" cy="408137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9166" y="2242514"/>
            <a:ext cx="3617419" cy="4081371"/>
          </a:xfrm>
          <a:prstGeom prst="rect">
            <a:avLst/>
          </a:prstGeom>
        </p:spPr>
      </p:pic>
    </p:spTree>
    <p:extLst>
      <p:ext uri="{BB962C8B-B14F-4D97-AF65-F5344CB8AC3E}">
        <p14:creationId xmlns:p14="http://schemas.microsoft.com/office/powerpoint/2010/main" val="3888558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537" y="261936"/>
            <a:ext cx="10515600" cy="1325563"/>
          </a:xfrm>
        </p:spPr>
        <p:txBody>
          <a:bodyPr>
            <a:noAutofit/>
          </a:bodyPr>
          <a:lstStyle/>
          <a:p>
            <a:pPr algn="l"/>
            <a:r>
              <a:rPr lang="en-US" sz="3200" b="1" dirty="0"/>
              <a:t>the project extends its functionality to home automation by incorporating temperature control, a water pump, fans, and an RFID-based access control system. </a:t>
            </a:r>
            <a:endParaRPr lang="ar-JO" sz="32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1365" y="2180467"/>
            <a:ext cx="3263503" cy="435133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4437" y="2357437"/>
            <a:ext cx="2143125" cy="214312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5077" y="1658202"/>
            <a:ext cx="3383507" cy="354159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47769" y="4714875"/>
            <a:ext cx="2143125" cy="2143125"/>
          </a:xfrm>
          <a:prstGeom prst="rect">
            <a:avLst/>
          </a:prstGeom>
        </p:spPr>
      </p:pic>
    </p:spTree>
    <p:extLst>
      <p:ext uri="{BB962C8B-B14F-4D97-AF65-F5344CB8AC3E}">
        <p14:creationId xmlns:p14="http://schemas.microsoft.com/office/powerpoint/2010/main" val="14944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112" y="365125"/>
            <a:ext cx="10438688" cy="1034920"/>
          </a:xfrm>
        </p:spPr>
        <p:txBody>
          <a:bodyPr>
            <a:normAutofit fontScale="90000"/>
          </a:bodyPr>
          <a:lstStyle/>
          <a:p>
            <a:pPr algn="l"/>
            <a:r>
              <a:rPr lang="en-US" b="1" dirty="0"/>
              <a:t>Home Automation and IoT</a:t>
            </a:r>
            <a:br>
              <a:rPr lang="en-US" b="1" dirty="0"/>
            </a:br>
            <a:endParaRPr lang="ar-JO" b="1" dirty="0"/>
          </a:p>
        </p:txBody>
      </p:sp>
      <p:sp>
        <p:nvSpPr>
          <p:cNvPr id="3" name="Content Placeholder 2"/>
          <p:cNvSpPr>
            <a:spLocks noGrp="1"/>
          </p:cNvSpPr>
          <p:nvPr>
            <p:ph idx="1"/>
          </p:nvPr>
        </p:nvSpPr>
        <p:spPr>
          <a:xfrm>
            <a:off x="915112" y="1400045"/>
            <a:ext cx="10515600" cy="4351338"/>
          </a:xfrm>
        </p:spPr>
        <p:txBody>
          <a:bodyPr/>
          <a:lstStyle/>
          <a:p>
            <a:pPr algn="l" rtl="0"/>
            <a:r>
              <a:rPr lang="en-US" dirty="0"/>
              <a:t>The Blynk mobile application acts as the user interface, allowing users to schedule medication doses, receive real-time updates, and monitor medication history.</a:t>
            </a:r>
          </a:p>
          <a:p>
            <a:pPr algn="l" rtl="0"/>
            <a:r>
              <a:rPr lang="en-US" dirty="0"/>
              <a:t>It communicates with the ESP32 via Wi-Fi, enabling remote control.</a:t>
            </a:r>
          </a:p>
          <a:p>
            <a:pPr algn="l"/>
            <a:endParaRPr lang="en-US" dirty="0" smtClean="0"/>
          </a:p>
          <a:p>
            <a:pPr marL="0" indent="0" algn="l" rtl="0">
              <a:buNone/>
            </a:pPr>
            <a:endParaRPr lang="en-US" dirty="0" smtClean="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56871" y="3312324"/>
            <a:ext cx="1670606" cy="243905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1176" y="3188441"/>
            <a:ext cx="1902352" cy="2686823"/>
          </a:xfrm>
          <a:prstGeom prst="rect">
            <a:avLst/>
          </a:prstGeom>
        </p:spPr>
      </p:pic>
    </p:spTree>
    <p:extLst>
      <p:ext uri="{BB962C8B-B14F-4D97-AF65-F5344CB8AC3E}">
        <p14:creationId xmlns:p14="http://schemas.microsoft.com/office/powerpoint/2010/main" val="3377196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Hardware Components </a:t>
            </a:r>
            <a:endParaRPr lang="ar-JO" b="1" dirty="0"/>
          </a:p>
        </p:txBody>
      </p:sp>
      <p:sp>
        <p:nvSpPr>
          <p:cNvPr id="3" name="Content Placeholder 2"/>
          <p:cNvSpPr>
            <a:spLocks noGrp="1"/>
          </p:cNvSpPr>
          <p:nvPr>
            <p:ph idx="1"/>
          </p:nvPr>
        </p:nvSpPr>
        <p:spPr/>
        <p:txBody>
          <a:bodyPr/>
          <a:lstStyle/>
          <a:p>
            <a:pPr algn="l" rtl="0"/>
            <a:r>
              <a:rPr lang="en-US" b="1" dirty="0"/>
              <a:t>ESP32 </a:t>
            </a:r>
            <a:r>
              <a:rPr lang="en-US" b="1" dirty="0" smtClean="0"/>
              <a:t>Microcontroller.</a:t>
            </a:r>
            <a:endParaRPr lang="en-US" b="1" dirty="0" smtClean="0"/>
          </a:p>
          <a:p>
            <a:pPr marL="0" indent="0" algn="l" rtl="0">
              <a:buNone/>
            </a:pPr>
            <a:r>
              <a:rPr lang="en-US" dirty="0" smtClean="0"/>
              <a:t>It </a:t>
            </a:r>
            <a:r>
              <a:rPr lang="en-US" dirty="0"/>
              <a:t>is responsible for processing data from various sensors, managing medication dispensing, and interfacing with the Blynk mobile application</a:t>
            </a:r>
            <a:r>
              <a:rPr lang="en-US" dirty="0" smtClean="0"/>
              <a:t>.</a:t>
            </a:r>
          </a:p>
          <a:p>
            <a:pPr marL="0" indent="0" algn="l" rtl="0">
              <a:buNone/>
            </a:pPr>
            <a:endParaRPr lang="en-US" dirty="0"/>
          </a:p>
          <a:p>
            <a:pPr marL="0" indent="0" algn="l" rtl="0">
              <a:buNone/>
            </a:pPr>
            <a:endParaRPr lang="ar-JO"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90582" y="3753133"/>
            <a:ext cx="3774743" cy="2886501"/>
          </a:xfrm>
          <a:prstGeom prst="rect">
            <a:avLst/>
          </a:prstGeom>
        </p:spPr>
      </p:pic>
    </p:spTree>
    <p:extLst>
      <p:ext uri="{BB962C8B-B14F-4D97-AF65-F5344CB8AC3E}">
        <p14:creationId xmlns:p14="http://schemas.microsoft.com/office/powerpoint/2010/main" val="343417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998" y="808676"/>
            <a:ext cx="10515600" cy="4351338"/>
          </a:xfrm>
        </p:spPr>
        <p:txBody>
          <a:bodyPr/>
          <a:lstStyle/>
          <a:p>
            <a:pPr algn="l" rtl="0"/>
            <a:r>
              <a:rPr lang="en-US" b="1" dirty="0" err="1"/>
              <a:t>Arduino</a:t>
            </a:r>
            <a:r>
              <a:rPr lang="en-US" b="1" dirty="0"/>
              <a:t> Mega </a:t>
            </a:r>
            <a:r>
              <a:rPr lang="en-US" b="1" dirty="0" smtClean="0"/>
              <a:t>2560.</a:t>
            </a:r>
          </a:p>
          <a:p>
            <a:pPr marL="0" indent="0" algn="l" rtl="0">
              <a:buNone/>
            </a:pPr>
            <a:r>
              <a:rPr lang="en-US" dirty="0"/>
              <a:t>handling additional functions related to home automation. It connects to various sensors and actuators for temperature control, water pump activation, fan control, and RFID-based access</a:t>
            </a:r>
            <a:r>
              <a:rPr lang="en-US" dirty="0" smtClean="0"/>
              <a:t>.</a:t>
            </a:r>
          </a:p>
          <a:p>
            <a:pPr marL="0" indent="0" algn="l" rtl="0">
              <a:buNone/>
            </a:pPr>
            <a:endParaRPr lang="en-US" dirty="0"/>
          </a:p>
          <a:p>
            <a:pPr marL="0" indent="0" algn="l" rtl="0">
              <a:buNone/>
            </a:pPr>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103" y="3630115"/>
            <a:ext cx="5020919" cy="2681785"/>
          </a:xfrm>
          <a:prstGeom prst="rect">
            <a:avLst/>
          </a:prstGeom>
        </p:spPr>
      </p:pic>
    </p:spTree>
    <p:extLst>
      <p:ext uri="{BB962C8B-B14F-4D97-AF65-F5344CB8AC3E}">
        <p14:creationId xmlns:p14="http://schemas.microsoft.com/office/powerpoint/2010/main" val="222061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9475" y="765947"/>
            <a:ext cx="10515600" cy="4351338"/>
          </a:xfrm>
        </p:spPr>
        <p:txBody>
          <a:bodyPr/>
          <a:lstStyle/>
          <a:p>
            <a:pPr algn="l" rtl="0"/>
            <a:r>
              <a:rPr lang="en-US" b="1" dirty="0"/>
              <a:t>IR Sensors and Servo Motors</a:t>
            </a:r>
            <a:endParaRPr lang="en-US" dirty="0"/>
          </a:p>
          <a:p>
            <a:pPr marL="0" indent="0" algn="l" rtl="0">
              <a:buNone/>
            </a:pPr>
            <a:r>
              <a:rPr lang="en-US" dirty="0"/>
              <a:t>Six sets of IR sensors and servo motors are employed for accurate medication dispensing and monitoring. Each set consists of an IR sensor to detect the presence of medication cups and a servo motor to dispense medication</a:t>
            </a:r>
            <a:r>
              <a:rPr lang="en-US" dirty="0" smtClean="0"/>
              <a:t>.</a:t>
            </a:r>
          </a:p>
          <a:p>
            <a:pPr marL="0" indent="0" algn="l" rtl="0">
              <a:buNone/>
            </a:pPr>
            <a:endParaRPr lang="en-US" dirty="0"/>
          </a:p>
          <a:p>
            <a:pPr marL="0" indent="0" algn="l" rtl="0">
              <a:buNone/>
            </a:pPr>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9752" y="3751425"/>
            <a:ext cx="4025028" cy="241315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8439" y="3751425"/>
            <a:ext cx="3606564" cy="2574653"/>
          </a:xfrm>
          <a:prstGeom prst="rect">
            <a:avLst/>
          </a:prstGeom>
        </p:spPr>
      </p:pic>
    </p:spTree>
    <p:extLst>
      <p:ext uri="{BB962C8B-B14F-4D97-AF65-F5344CB8AC3E}">
        <p14:creationId xmlns:p14="http://schemas.microsoft.com/office/powerpoint/2010/main" val="2379516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48855"/>
            <a:ext cx="10515600" cy="4351338"/>
          </a:xfrm>
        </p:spPr>
        <p:txBody>
          <a:bodyPr/>
          <a:lstStyle/>
          <a:p>
            <a:pPr algn="l" rtl="0"/>
            <a:r>
              <a:rPr lang="en-US" b="1" dirty="0" smtClean="0"/>
              <a:t>RFID System</a:t>
            </a:r>
            <a:r>
              <a:rPr lang="en-US" dirty="0" smtClean="0"/>
              <a:t/>
            </a:r>
            <a:br>
              <a:rPr lang="en-US" dirty="0" smtClean="0"/>
            </a:br>
            <a:r>
              <a:rPr lang="ar-JO" dirty="0" smtClean="0"/>
              <a:t> </a:t>
            </a:r>
            <a:r>
              <a:rPr lang="en-US" dirty="0" smtClean="0"/>
              <a:t/>
            </a:r>
            <a:br>
              <a:rPr lang="en-US" dirty="0" smtClean="0"/>
            </a:br>
            <a:r>
              <a:rPr lang="en-US" dirty="0" smtClean="0"/>
              <a:t>An RFID reader is integrated into the system to enable secure access control. It reads RFID cards or tags to trigger the opening of a solenoid lock for medication access.</a:t>
            </a:r>
          </a:p>
          <a:p>
            <a:pPr marL="0" indent="0" algn="l" rtl="0">
              <a:buNone/>
            </a:pPr>
            <a:r>
              <a:rPr lang="en-US" dirty="0" smtClean="0"/>
              <a:t/>
            </a:r>
            <a:br>
              <a:rPr lang="en-US" dirty="0" smtClean="0"/>
            </a:br>
            <a:endParaRPr lang="ar-JO"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8196" y="3295807"/>
            <a:ext cx="3051412" cy="21358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6621" y="3295808"/>
            <a:ext cx="3043154" cy="2135875"/>
          </a:xfrm>
          <a:prstGeom prst="rect">
            <a:avLst/>
          </a:prstGeom>
        </p:spPr>
      </p:pic>
    </p:spTree>
    <p:extLst>
      <p:ext uri="{BB962C8B-B14F-4D97-AF65-F5344CB8AC3E}">
        <p14:creationId xmlns:p14="http://schemas.microsoft.com/office/powerpoint/2010/main" val="783449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592</TotalTime>
  <Words>706</Words>
  <Application>Microsoft Office PowerPoint</Application>
  <PresentationFormat>Widescreen</PresentationFormat>
  <Paragraphs>99</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Smart Medicine Dispenser &amp; Home Automation</vt:lpstr>
      <vt:lpstr>Introduction</vt:lpstr>
      <vt:lpstr> The Smart Medicine Dispenser offers the capability to store, dispense, and schedule medications effectively.</vt:lpstr>
      <vt:lpstr>the project extends its functionality to home automation by incorporating temperature control, a water pump, fans, and an RFID-based access control system. </vt:lpstr>
      <vt:lpstr>Home Automation and IoT </vt:lpstr>
      <vt:lpstr>Hardware Components </vt:lpstr>
      <vt:lpstr>PowerPoint Presentation</vt:lpstr>
      <vt:lpstr>PowerPoint Presentation</vt:lpstr>
      <vt:lpstr>PowerPoint Presentation</vt:lpstr>
      <vt:lpstr>PowerPoint Presentation</vt:lpstr>
      <vt:lpstr>Software Components.</vt:lpstr>
      <vt:lpstr>PowerPoint Presentation</vt:lpstr>
      <vt:lpstr>PowerPoint Presentation</vt:lpstr>
      <vt:lpstr>PowerPoint Presentation</vt:lpstr>
      <vt:lpstr>Limitations. </vt:lpstr>
      <vt:lpstr>Problems We Faced</vt:lpstr>
      <vt:lpstr>Future Enhancements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Medicine Dispenser &amp; Home Automation</dc:title>
  <dc:creator>Microsoft account</dc:creator>
  <cp:lastModifiedBy>Microsoft account</cp:lastModifiedBy>
  <cp:revision>22</cp:revision>
  <dcterms:created xsi:type="dcterms:W3CDTF">2023-09-04T12:51:50Z</dcterms:created>
  <dcterms:modified xsi:type="dcterms:W3CDTF">2023-09-04T23:53:04Z</dcterms:modified>
</cp:coreProperties>
</file>